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304" r:id="rId7"/>
    <p:sldId id="258" r:id="rId8"/>
    <p:sldId id="259" r:id="rId9"/>
    <p:sldId id="260" r:id="rId10"/>
    <p:sldId id="281" r:id="rId11"/>
    <p:sldId id="282" r:id="rId12"/>
    <p:sldId id="283" r:id="rId13"/>
    <p:sldId id="261" r:id="rId14"/>
    <p:sldId id="290" r:id="rId15"/>
    <p:sldId id="291" r:id="rId16"/>
    <p:sldId id="289" r:id="rId17"/>
    <p:sldId id="292" r:id="rId18"/>
    <p:sldId id="262" r:id="rId19"/>
    <p:sldId id="264" r:id="rId20"/>
    <p:sldId id="294" r:id="rId21"/>
    <p:sldId id="265" r:id="rId22"/>
    <p:sldId id="299" r:id="rId23"/>
    <p:sldId id="295" r:id="rId24"/>
    <p:sldId id="296" r:id="rId25"/>
    <p:sldId id="297" r:id="rId26"/>
    <p:sldId id="298" r:id="rId27"/>
    <p:sldId id="266" r:id="rId28"/>
    <p:sldId id="301" r:id="rId29"/>
    <p:sldId id="300" r:id="rId30"/>
    <p:sldId id="267" r:id="rId31"/>
    <p:sldId id="268" r:id="rId32"/>
    <p:sldId id="280" r:id="rId33"/>
    <p:sldId id="302" r:id="rId34"/>
    <p:sldId id="269" r:id="rId35"/>
    <p:sldId id="303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en\Documents\Assessment\Data\Topicos\Compil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en\Documents\Assessment\Data\Topicos\Compil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en\Documents\Assessment\Data\Topicos\Compil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en\Documents\Assessment\Data\Topicos\Compil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err="1">
                <a:solidFill>
                  <a:schemeClr val="bg1"/>
                </a:solidFill>
                <a:latin typeface="Californian FB" panose="0207040306080B030204" pitchFamily="18" charset="0"/>
              </a:rPr>
              <a:t>Topico</a:t>
            </a:r>
            <a:r>
              <a:rPr lang="en-US" sz="3200" dirty="0">
                <a:solidFill>
                  <a:schemeClr val="bg1"/>
                </a:solidFill>
                <a:latin typeface="Californian FB" panose="0207040306080B030204" pitchFamily="18" charset="0"/>
              </a:rPr>
              <a:t> Students each semester</a:t>
            </a:r>
          </a:p>
        </c:rich>
      </c:tx>
      <c:layout>
        <c:manualLayout>
          <c:xMode val="edge"/>
          <c:yMode val="edge"/>
          <c:x val="8.7111339266659357E-2"/>
          <c:y val="8.0746389102543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95000"/>
                  <a:lumOff val="5000"/>
                </a:schemeClr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11"/>
              <c:layout>
                <c:manualLayout>
                  <c:x val="-4.3951987356593662E-3"/>
                  <c:y val="-2.6242576458326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4.6882119847033242E-2"/>
                  <c:y val="-2.6242576458326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6.1532782299231127E-2"/>
                  <c:y val="4.03731945512718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1.0743695019530124E-16"/>
                  <c:y val="-5.2485152916653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Sheet1!$A$1:$A$23</c:f>
              <c:strCache>
                <c:ptCount val="23"/>
                <c:pt idx="0">
                  <c:v>F04</c:v>
                </c:pt>
                <c:pt idx="1">
                  <c:v>S05</c:v>
                </c:pt>
                <c:pt idx="2">
                  <c:v>F05</c:v>
                </c:pt>
                <c:pt idx="3">
                  <c:v>S06</c:v>
                </c:pt>
                <c:pt idx="4">
                  <c:v>F06</c:v>
                </c:pt>
                <c:pt idx="5">
                  <c:v>S07</c:v>
                </c:pt>
                <c:pt idx="6">
                  <c:v>F08</c:v>
                </c:pt>
                <c:pt idx="7">
                  <c:v>S09</c:v>
                </c:pt>
                <c:pt idx="8">
                  <c:v>F09</c:v>
                </c:pt>
                <c:pt idx="9">
                  <c:v>S10</c:v>
                </c:pt>
                <c:pt idx="10">
                  <c:v>F10</c:v>
                </c:pt>
                <c:pt idx="11">
                  <c:v>S11</c:v>
                </c:pt>
                <c:pt idx="12">
                  <c:v>F11</c:v>
                </c:pt>
                <c:pt idx="13">
                  <c:v>S12</c:v>
                </c:pt>
                <c:pt idx="14">
                  <c:v>F12</c:v>
                </c:pt>
                <c:pt idx="15">
                  <c:v>S13</c:v>
                </c:pt>
                <c:pt idx="16">
                  <c:v>F13</c:v>
                </c:pt>
                <c:pt idx="17">
                  <c:v>S14</c:v>
                </c:pt>
                <c:pt idx="18">
                  <c:v>F14</c:v>
                </c:pt>
                <c:pt idx="19">
                  <c:v>S15</c:v>
                </c:pt>
                <c:pt idx="20">
                  <c:v>F15</c:v>
                </c:pt>
                <c:pt idx="21">
                  <c:v>S16</c:v>
                </c:pt>
                <c:pt idx="22">
                  <c:v>F16</c:v>
                </c:pt>
              </c:strCache>
            </c:strRef>
          </c:cat>
          <c:val>
            <c:numRef>
              <c:f>Sheet1!$B$1:$B$23</c:f>
              <c:numCache>
                <c:formatCode>0.00</c:formatCode>
                <c:ptCount val="23"/>
                <c:pt idx="0">
                  <c:v>13</c:v>
                </c:pt>
                <c:pt idx="1">
                  <c:v>11</c:v>
                </c:pt>
                <c:pt idx="2">
                  <c:v>14</c:v>
                </c:pt>
                <c:pt idx="3">
                  <c:v>18</c:v>
                </c:pt>
                <c:pt idx="4">
                  <c:v>20</c:v>
                </c:pt>
                <c:pt idx="6">
                  <c:v>15</c:v>
                </c:pt>
                <c:pt idx="7">
                  <c:v>21</c:v>
                </c:pt>
                <c:pt idx="8">
                  <c:v>9</c:v>
                </c:pt>
                <c:pt idx="9">
                  <c:v>10</c:v>
                </c:pt>
                <c:pt idx="10">
                  <c:v>17</c:v>
                </c:pt>
                <c:pt idx="11">
                  <c:v>15</c:v>
                </c:pt>
                <c:pt idx="12">
                  <c:v>15</c:v>
                </c:pt>
                <c:pt idx="13">
                  <c:v>10</c:v>
                </c:pt>
                <c:pt idx="15">
                  <c:v>16</c:v>
                </c:pt>
                <c:pt idx="16">
                  <c:v>16</c:v>
                </c:pt>
                <c:pt idx="17">
                  <c:v>15</c:v>
                </c:pt>
                <c:pt idx="18">
                  <c:v>20</c:v>
                </c:pt>
                <c:pt idx="19">
                  <c:v>24</c:v>
                </c:pt>
                <c:pt idx="20">
                  <c:v>24</c:v>
                </c:pt>
                <c:pt idx="21">
                  <c:v>10</c:v>
                </c:pt>
                <c:pt idx="22">
                  <c:v>17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238590768"/>
        <c:axId val="238801456"/>
      </c:lineChart>
      <c:catAx>
        <c:axId val="23859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801456"/>
        <c:crosses val="autoZero"/>
        <c:auto val="1"/>
        <c:lblAlgn val="ctr"/>
        <c:lblOffset val="100"/>
        <c:noMultiLvlLbl val="0"/>
      </c:catAx>
      <c:valAx>
        <c:axId val="23880145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59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Years at UPRM, 4049</a:t>
            </a:r>
          </a:p>
        </c:rich>
      </c:tx>
      <c:layout>
        <c:manualLayout>
          <c:xMode val="edge"/>
          <c:yMode val="edge"/>
          <c:x val="3.8886561982572038E-2"/>
          <c:y val="4.00181900864029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4928157496063508E-2"/>
                  <c:y val="-1.735720961209999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081356897148128E-2"/>
                  <c:y val="-1.588753656816091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8815400064220775E-3"/>
                  <c:y val="-7.319361341769525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343289854084104E-2"/>
                  <c:y val="-2.26731549415804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291087697249026E-2"/>
                  <c:y val="2.429321846365384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7032207850009428E-2"/>
                  <c:y val="4.121558475040552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Years4049!$E$2:$E$8</c:f>
              <c:strCache>
                <c:ptCount val="7"/>
                <c:pt idx="0">
                  <c:v>Two</c:v>
                </c:pt>
                <c:pt idx="1">
                  <c:v>Three</c:v>
                </c:pt>
                <c:pt idx="2">
                  <c:v>Four</c:v>
                </c:pt>
                <c:pt idx="3">
                  <c:v>Five</c:v>
                </c:pt>
                <c:pt idx="4">
                  <c:v>Six</c:v>
                </c:pt>
                <c:pt idx="5">
                  <c:v>Seven</c:v>
                </c:pt>
                <c:pt idx="6">
                  <c:v>Eight</c:v>
                </c:pt>
              </c:strCache>
            </c:strRef>
          </c:cat>
          <c:val>
            <c:numRef>
              <c:f>Years4049!$F$2:$F$8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23</c:v>
                </c:pt>
                <c:pt idx="3">
                  <c:v>30</c:v>
                </c:pt>
                <c:pt idx="4">
                  <c:v>13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Years at UPRM, 4055</a:t>
            </a:r>
          </a:p>
        </c:rich>
      </c:tx>
      <c:layout>
        <c:manualLayout>
          <c:xMode val="edge"/>
          <c:yMode val="edge"/>
          <c:x val="2.3396977669298106E-2"/>
          <c:y val="1.9834710743801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992898941875313E-2"/>
                  <c:y val="1.5459968330404981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3777440369107014E-3"/>
                  <c:y val="-4.33751979349688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7153055868906556E-2"/>
                  <c:y val="-2.55026138261642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3266404702714318E-3"/>
                  <c:y val="-0.10135901607340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Years4055!$E$2:$E$8</c:f>
              <c:strCache>
                <c:ptCount val="7"/>
                <c:pt idx="0">
                  <c:v>Two </c:v>
                </c:pt>
                <c:pt idx="1">
                  <c:v>Three</c:v>
                </c:pt>
                <c:pt idx="2">
                  <c:v>Four</c:v>
                </c:pt>
                <c:pt idx="3">
                  <c:v>Five</c:v>
                </c:pt>
                <c:pt idx="4">
                  <c:v>Six</c:v>
                </c:pt>
                <c:pt idx="5">
                  <c:v>Seven</c:v>
                </c:pt>
                <c:pt idx="6">
                  <c:v>Eight</c:v>
                </c:pt>
              </c:strCache>
            </c:strRef>
          </c:cat>
          <c:val>
            <c:numRef>
              <c:f>Years4055!$F$2:$F$8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16</c:v>
                </c:pt>
                <c:pt idx="3">
                  <c:v>22</c:v>
                </c:pt>
                <c:pt idx="4">
                  <c:v>27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Starting</a:t>
            </a:r>
            <a:r>
              <a:rPr lang="en-US" baseline="0"/>
              <a:t> Major</a:t>
            </a:r>
          </a:p>
          <a:p>
            <a:pPr>
              <a:defRPr/>
            </a:pPr>
            <a:r>
              <a:rPr lang="en-US" baseline="0"/>
              <a:t>Topico (2008-2010; 2014-2016)</a:t>
            </a:r>
            <a:endParaRPr lang="en-US"/>
          </a:p>
        </c:rich>
      </c:tx>
      <c:layout>
        <c:manualLayout>
          <c:xMode val="edge"/>
          <c:yMode val="edge"/>
          <c:x val="0.7031939979619064"/>
          <c:y val="3.5554946881959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3.4438260338744676E-2"/>
                  <c:y val="3.315990256987196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2456399414984503E-3"/>
                  <c:y val="-4.5182445790550516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8825076935313152E-3"/>
                  <c:y val="-1.980884671434829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323801308053277E-2"/>
                  <c:y val="8.03307118236086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(Major!$A$4,Major!$A$5,Major!$A$7,Major!$A$12,Major!$A$20,Major!$A$22,Major!$A$88,Major!$A$91,Major!$A$96,Major!$A$127)</c:f>
              <c:strCache>
                <c:ptCount val="10"/>
                <c:pt idx="0">
                  <c:v>Biology</c:v>
                </c:pt>
                <c:pt idx="1">
                  <c:v>Chemistry</c:v>
                </c:pt>
                <c:pt idx="2">
                  <c:v>Computer</c:v>
                </c:pt>
                <c:pt idx="3">
                  <c:v>Engineering</c:v>
                </c:pt>
                <c:pt idx="4">
                  <c:v>Finances</c:v>
                </c:pt>
                <c:pt idx="5">
                  <c:v>Geology</c:v>
                </c:pt>
                <c:pt idx="6">
                  <c:v>Math</c:v>
                </c:pt>
                <c:pt idx="7">
                  <c:v>Other</c:v>
                </c:pt>
                <c:pt idx="8">
                  <c:v>Physics</c:v>
                </c:pt>
                <c:pt idx="9">
                  <c:v>Political Science</c:v>
                </c:pt>
              </c:strCache>
            </c:strRef>
          </c:cat>
          <c:val>
            <c:numRef>
              <c:f>(Major!$B$4,Major!$B$5,Major!$B$7,Major!$B$12,Major!$B$20,Major!$B$22,Major!$B$88,Major!$B$91,Major!$B$96,Major!$B$127)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2</c:v>
                </c:pt>
                <c:pt idx="5">
                  <c:v>66</c:v>
                </c:pt>
                <c:pt idx="6">
                  <c:v>3</c:v>
                </c:pt>
                <c:pt idx="7">
                  <c:v>5</c:v>
                </c:pt>
                <c:pt idx="8">
                  <c:v>31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51D8-E769-4470-B3B8-477125FC1501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5F9B-F0B7-4698-A99F-64690F6BA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8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51D8-E769-4470-B3B8-477125FC1501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5F9B-F0B7-4698-A99F-64690F6BA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2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51D8-E769-4470-B3B8-477125FC1501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5F9B-F0B7-4698-A99F-64690F6BA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02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s-PR" altLang="en-US" noProof="0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es-PR" altLang="en-US" noProof="0" smtClean="0"/>
              <a:t>Click to edit Master subtitle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716C19-ECF1-43D0-A152-8B5C50240304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  <p:grpSp>
        <p:nvGrpSpPr>
          <p:cNvPr id="51207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1208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09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10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086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678D2-83AA-4130-9FF6-DF75B43A433F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64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6B896-1921-435A-BD45-3E7F9ACDA2EE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54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63335-6C55-457C-AFEC-5BBD46B809F5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31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6D717-C8E7-4344-ACAE-47DC20076EB5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55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4EC34-1DED-41DB-AE23-FB42B4E89A7A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06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B4D52-8E99-4B3B-A3A3-F5C42B1CE6C2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58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C5B5C-FBBC-4158-B015-AC5DEE42615B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3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51D8-E769-4470-B3B8-477125FC1501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5F9B-F0B7-4698-A99F-64690F6BA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27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03448-7E07-42AD-9AD3-E1AACDCE028D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23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881EA-3B39-4035-A5FA-D52B91A9E963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63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FE780-7C85-4DF3-BC2A-1BBAB453F73A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43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s-PR" altLang="en-US" noProof="0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es-PR" altLang="en-US" noProof="0" smtClean="0"/>
              <a:t>Click to edit Master subtitle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716C19-ECF1-43D0-A152-8B5C50240304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  <p:grpSp>
        <p:nvGrpSpPr>
          <p:cNvPr id="51207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1208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09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10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58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678D2-83AA-4130-9FF6-DF75B43A433F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8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6B896-1921-435A-BD45-3E7F9ACDA2EE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50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63335-6C55-457C-AFEC-5BBD46B809F5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90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6D717-C8E7-4344-ACAE-47DC20076EB5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3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4EC34-1DED-41DB-AE23-FB42B4E89A7A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2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B4D52-8E99-4B3B-A3A3-F5C42B1CE6C2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51D8-E769-4470-B3B8-477125FC1501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5F9B-F0B7-4698-A99F-64690F6BA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83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C5B5C-FBBC-4158-B015-AC5DEE42615B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64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03448-7E07-42AD-9AD3-E1AACDCE028D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34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881EA-3B39-4035-A5FA-D52B91A9E963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83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FE780-7C85-4DF3-BC2A-1BBAB453F73A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92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s-PR" altLang="en-US" noProof="0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es-PR" altLang="en-US" noProof="0" smtClean="0"/>
              <a:t>Click to edit Master subtitle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716C19-ECF1-43D0-A152-8B5C50240304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  <p:grpSp>
        <p:nvGrpSpPr>
          <p:cNvPr id="51207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1208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09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10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68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678D2-83AA-4130-9FF6-DF75B43A433F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02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6B896-1921-435A-BD45-3E7F9ACDA2EE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38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63335-6C55-457C-AFEC-5BBD46B809F5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62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6D717-C8E7-4344-ACAE-47DC20076EB5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94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4EC34-1DED-41DB-AE23-FB42B4E89A7A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0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51D8-E769-4470-B3B8-477125FC1501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5F9B-F0B7-4698-A99F-64690F6BA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710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B4D52-8E99-4B3B-A3A3-F5C42B1CE6C2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06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C5B5C-FBBC-4158-B015-AC5DEE42615B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77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03448-7E07-42AD-9AD3-E1AACDCE028D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366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881EA-3B39-4035-A5FA-D52B91A9E963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7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FE780-7C85-4DF3-BC2A-1BBAB453F73A}" type="slidenum">
              <a:rPr lang="es-PR" altLang="en-US">
                <a:solidFill>
                  <a:srgbClr val="000000"/>
                </a:solidFill>
              </a:rPr>
              <a:pPr/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8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51D8-E769-4470-B3B8-477125FC1501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5F9B-F0B7-4698-A99F-64690F6BA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51D8-E769-4470-B3B8-477125FC1501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5F9B-F0B7-4698-A99F-64690F6BA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0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51D8-E769-4470-B3B8-477125FC1501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5F9B-F0B7-4698-A99F-64690F6BA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51D8-E769-4470-B3B8-477125FC1501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5F9B-F0B7-4698-A99F-64690F6BA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7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51D8-E769-4470-B3B8-477125FC1501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5F9B-F0B7-4698-A99F-64690F6BA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6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351D8-E769-4470-B3B8-477125FC1501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5F9B-F0B7-4698-A99F-64690F6BA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0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PR" altLang="en-US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R" altLang="en-US" smtClean="0"/>
              <a:t>Click to edit Master text styles</a:t>
            </a:r>
          </a:p>
          <a:p>
            <a:pPr lvl="1"/>
            <a:r>
              <a:rPr lang="es-PR" altLang="en-US" smtClean="0"/>
              <a:t>Second level</a:t>
            </a:r>
          </a:p>
          <a:p>
            <a:pPr lvl="2"/>
            <a:r>
              <a:rPr lang="es-PR" altLang="en-US" smtClean="0"/>
              <a:t>Third level</a:t>
            </a:r>
          </a:p>
          <a:p>
            <a:pPr lvl="3"/>
            <a:r>
              <a:rPr lang="es-PR" altLang="en-US" smtClean="0"/>
              <a:t>Fourth level</a:t>
            </a:r>
          </a:p>
          <a:p>
            <a:pPr lvl="4"/>
            <a:r>
              <a:rPr lang="es-PR" altLang="en-US" smtClean="0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C316AF-C5F5-4AAD-B8B2-436AD7ABD6A0}" type="slidenum">
              <a:rPr lang="es-PR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R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R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R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4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PR" altLang="en-US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R" altLang="en-US" smtClean="0"/>
              <a:t>Click to edit Master text styles</a:t>
            </a:r>
          </a:p>
          <a:p>
            <a:pPr lvl="1"/>
            <a:r>
              <a:rPr lang="es-PR" altLang="en-US" smtClean="0"/>
              <a:t>Second level</a:t>
            </a:r>
          </a:p>
          <a:p>
            <a:pPr lvl="2"/>
            <a:r>
              <a:rPr lang="es-PR" altLang="en-US" smtClean="0"/>
              <a:t>Third level</a:t>
            </a:r>
          </a:p>
          <a:p>
            <a:pPr lvl="3"/>
            <a:r>
              <a:rPr lang="es-PR" altLang="en-US" smtClean="0"/>
              <a:t>Fourth level</a:t>
            </a:r>
          </a:p>
          <a:p>
            <a:pPr lvl="4"/>
            <a:r>
              <a:rPr lang="es-PR" altLang="en-US" smtClean="0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C316AF-C5F5-4AAD-B8B2-436AD7ABD6A0}" type="slidenum">
              <a:rPr lang="es-PR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R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R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R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8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PR" altLang="en-US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R" altLang="en-US" smtClean="0"/>
              <a:t>Click to edit Master text styles</a:t>
            </a:r>
          </a:p>
          <a:p>
            <a:pPr lvl="1"/>
            <a:r>
              <a:rPr lang="es-PR" altLang="en-US" smtClean="0"/>
              <a:t>Second level</a:t>
            </a:r>
          </a:p>
          <a:p>
            <a:pPr lvl="2"/>
            <a:r>
              <a:rPr lang="es-PR" altLang="en-US" smtClean="0"/>
              <a:t>Third level</a:t>
            </a:r>
          </a:p>
          <a:p>
            <a:pPr lvl="3"/>
            <a:r>
              <a:rPr lang="es-PR" altLang="en-US" smtClean="0"/>
              <a:t>Fourth level</a:t>
            </a:r>
          </a:p>
          <a:p>
            <a:pPr lvl="4"/>
            <a:r>
              <a:rPr lang="es-PR" altLang="en-US" smtClean="0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C316AF-C5F5-4AAD-B8B2-436AD7ABD6A0}" type="slidenum">
              <a:rPr lang="es-PR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PR" altLang="en-US">
              <a:solidFill>
                <a:srgbClr val="000000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R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R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R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0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3199"/>
            <a:ext cx="7772400" cy="252306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fornian FB" panose="0207040306080B030204" pitchFamily="18" charset="0"/>
              </a:rPr>
              <a:t>GEOL 4049/4055</a:t>
            </a:r>
            <a:br>
              <a:rPr lang="en-US" sz="4000" dirty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Assessment</a:t>
            </a:r>
            <a:br>
              <a:rPr lang="en-US" sz="4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Californian FB" panose="0207040306080B030204" pitchFamily="18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Californian FB" panose="0207040306080B030204" pitchFamily="18" charset="0"/>
              </a:rPr>
              <a:t>Department of Geology </a:t>
            </a:r>
            <a:br>
              <a:rPr lang="en-US" sz="4000" dirty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Californian FB" panose="0207040306080B030204" pitchFamily="18" charset="0"/>
              </a:rPr>
              <a:t>University of Puerto Rico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22799"/>
            <a:ext cx="6858000" cy="11853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Stephen Hughes</a:t>
            </a:r>
          </a:p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Assessment Coordinator</a:t>
            </a:r>
          </a:p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October 18, 2016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Previous Analysis  </a:t>
            </a:r>
            <a:r>
              <a:rPr lang="en-US" sz="24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(Fall 2004 – Fall 2006)</a:t>
            </a:r>
            <a:endParaRPr lang="en-US" sz="24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36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altLang="en-US" sz="4000" b="1"/>
              <a:t>Assessment of Several Aspects</a:t>
            </a:r>
          </a:p>
        </p:txBody>
      </p: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247650" y="1446213"/>
            <a:ext cx="274638" cy="5411787"/>
            <a:chOff x="49" y="863"/>
            <a:chExt cx="173" cy="3409"/>
          </a:xfrm>
        </p:grpSpPr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 rot="16200000">
              <a:off x="-387" y="3662"/>
              <a:ext cx="10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1=Strongly Disagree</a:t>
              </a:r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 rot="16200000">
              <a:off x="-321" y="1233"/>
              <a:ext cx="9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5=Strongly Agree</a:t>
              </a:r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 flipV="1">
              <a:off x="144" y="1824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6161" name="Object 17"/>
          <p:cNvGraphicFramePr>
            <a:graphicFrameLocks noGrp="1" noChangeAspect="1"/>
          </p:cNvGraphicFramePr>
          <p:nvPr>
            <p:ph idx="1"/>
          </p:nvPr>
        </p:nvGraphicFramePr>
        <p:xfrm>
          <a:off x="484188" y="1447800"/>
          <a:ext cx="8507412" cy="508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Chart" r:id="rId3" imgW="8915463" imgH="5334111" progId="Excel.Chart.8">
                  <p:embed/>
                </p:oleObj>
              </mc:Choice>
              <mc:Fallback>
                <p:oleObj name="Chart" r:id="rId3" imgW="8915463" imgH="533411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447800"/>
                        <a:ext cx="8507412" cy="508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0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altLang="en-US" sz="4000" b="1"/>
              <a:t>Assessment of Several Aspects</a:t>
            </a:r>
          </a:p>
        </p:txBody>
      </p: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247650" y="1446213"/>
            <a:ext cx="274638" cy="5411787"/>
            <a:chOff x="49" y="863"/>
            <a:chExt cx="173" cy="3409"/>
          </a:xfrm>
        </p:grpSpPr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 rot="16200000">
              <a:off x="-387" y="3662"/>
              <a:ext cx="10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1=Strongly Disagree</a:t>
              </a:r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 rot="16200000">
              <a:off x="-321" y="1233"/>
              <a:ext cx="9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5=Strongly Agree</a:t>
              </a:r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 flipV="1">
              <a:off x="144" y="1824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6161" name="Object 17"/>
          <p:cNvGraphicFramePr>
            <a:graphicFrameLocks noGrp="1" noChangeAspect="1"/>
          </p:cNvGraphicFramePr>
          <p:nvPr>
            <p:ph idx="1"/>
          </p:nvPr>
        </p:nvGraphicFramePr>
        <p:xfrm>
          <a:off x="484188" y="1447800"/>
          <a:ext cx="8507412" cy="508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Chart" r:id="rId3" imgW="8915463" imgH="5334111" progId="Excel.Chart.8">
                  <p:embed/>
                </p:oleObj>
              </mc:Choice>
              <mc:Fallback>
                <p:oleObj name="Chart" r:id="rId3" imgW="8915463" imgH="533411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447800"/>
                        <a:ext cx="8507412" cy="508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1159933" y="5738551"/>
            <a:ext cx="762000" cy="746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45933" y="5865945"/>
            <a:ext cx="931333" cy="746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60267" y="5865945"/>
            <a:ext cx="931333" cy="746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altLang="en-US" b="1"/>
              <a:t>Conclusions-Courses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68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dirty="0"/>
              <a:t>Major differences were found between students registered in the first semester (</a:t>
            </a:r>
            <a:r>
              <a:rPr lang="en-US" altLang="en-US" sz="1800" dirty="0" err="1"/>
              <a:t>Geol</a:t>
            </a:r>
            <a:r>
              <a:rPr lang="en-US" altLang="en-US" sz="1800" dirty="0"/>
              <a:t> 4049) and in the second semester (</a:t>
            </a:r>
            <a:r>
              <a:rPr lang="en-US" altLang="en-US" sz="1800" dirty="0" err="1"/>
              <a:t>Geol</a:t>
            </a:r>
            <a:r>
              <a:rPr lang="en-US" altLang="en-US" sz="1800" dirty="0"/>
              <a:t> 4055) in the following aspects only:</a:t>
            </a:r>
          </a:p>
          <a:p>
            <a:pPr>
              <a:lnSpc>
                <a:spcPct val="80000"/>
              </a:lnSpc>
            </a:pPr>
            <a:endParaRPr lang="en-US" altLang="en-US" sz="1800" dirty="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 dirty="0"/>
              <a:t>Well </a:t>
            </a:r>
            <a:r>
              <a:rPr lang="en-US" altLang="en-US" sz="1800" dirty="0" smtClean="0"/>
              <a:t>Defined </a:t>
            </a:r>
            <a:r>
              <a:rPr lang="en-US" altLang="en-US" sz="1800" dirty="0"/>
              <a:t>Project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Applied Knowledge from Courses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Gained Confidence in Research</a:t>
            </a:r>
          </a:p>
          <a:p>
            <a:pPr lvl="1"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1800" dirty="0"/>
              <a:t>According to them, the first semester had more impact in those aspects than the second semester.</a:t>
            </a:r>
          </a:p>
          <a:p>
            <a:pPr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1800" dirty="0"/>
              <a:t>The differences of the other evaluated aspects, however, were low between the two groups.</a:t>
            </a:r>
          </a:p>
          <a:p>
            <a:pPr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1800" dirty="0"/>
              <a:t>This assessment suggests that only one semester of research could be enough to impact the learning process of our students.</a:t>
            </a:r>
          </a:p>
        </p:txBody>
      </p:sp>
    </p:spTree>
    <p:extLst>
      <p:ext uri="{BB962C8B-B14F-4D97-AF65-F5344CB8AC3E}">
        <p14:creationId xmlns:p14="http://schemas.microsoft.com/office/powerpoint/2010/main" val="26874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altLang="en-US" b="1"/>
              <a:t>Conclusions-Courses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68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dirty="0"/>
              <a:t>Major differences were found between students registered in the first semester (</a:t>
            </a:r>
            <a:r>
              <a:rPr lang="en-US" altLang="en-US" sz="1800" dirty="0" err="1"/>
              <a:t>Geol</a:t>
            </a:r>
            <a:r>
              <a:rPr lang="en-US" altLang="en-US" sz="1800" dirty="0"/>
              <a:t> 4049) and in the second semester (</a:t>
            </a:r>
            <a:r>
              <a:rPr lang="en-US" altLang="en-US" sz="1800" dirty="0" err="1"/>
              <a:t>Geol</a:t>
            </a:r>
            <a:r>
              <a:rPr lang="en-US" altLang="en-US" sz="1800" dirty="0"/>
              <a:t> 4055) in the following aspects only:</a:t>
            </a:r>
          </a:p>
          <a:p>
            <a:pPr>
              <a:lnSpc>
                <a:spcPct val="80000"/>
              </a:lnSpc>
            </a:pPr>
            <a:endParaRPr lang="en-US" altLang="en-US" sz="1800" dirty="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 dirty="0"/>
              <a:t>Well </a:t>
            </a:r>
            <a:r>
              <a:rPr lang="en-US" altLang="en-US" sz="1800" dirty="0" smtClean="0"/>
              <a:t>Defined </a:t>
            </a:r>
            <a:r>
              <a:rPr lang="en-US" altLang="en-US" sz="1800" dirty="0"/>
              <a:t>Project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Applied Knowledge from Courses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Gained Confidence in Research</a:t>
            </a:r>
          </a:p>
          <a:p>
            <a:pPr lvl="1"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1800" dirty="0"/>
              <a:t>According to them, the first semester had more impact in those aspects than the second semester.</a:t>
            </a:r>
          </a:p>
          <a:p>
            <a:pPr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1800" dirty="0"/>
              <a:t>The differences of the other evaluated aspects, however, were low between the two groups.</a:t>
            </a:r>
          </a:p>
          <a:p>
            <a:pPr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1800" dirty="0"/>
              <a:t>This assessment suggests that only one semester of research could be enough to impact the learning process of our students.</a:t>
            </a:r>
          </a:p>
        </p:txBody>
      </p:sp>
      <p:sp>
        <p:nvSpPr>
          <p:cNvPr id="2" name="Oval 1"/>
          <p:cNvSpPr/>
          <p:nvPr/>
        </p:nvSpPr>
        <p:spPr>
          <a:xfrm>
            <a:off x="122766" y="5139266"/>
            <a:ext cx="8898467" cy="110066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Current Survey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Data from: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Same Survey tool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190285"/>
              </p:ext>
            </p:extLst>
          </p:nvPr>
        </p:nvGraphicFramePr>
        <p:xfrm>
          <a:off x="537632" y="2455334"/>
          <a:ext cx="80687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296"/>
                <a:gridCol w="504296"/>
                <a:gridCol w="504296"/>
                <a:gridCol w="504296"/>
                <a:gridCol w="504296"/>
                <a:gridCol w="504296"/>
                <a:gridCol w="504296"/>
                <a:gridCol w="504296"/>
                <a:gridCol w="504296"/>
                <a:gridCol w="504296"/>
                <a:gridCol w="504296"/>
                <a:gridCol w="504296"/>
                <a:gridCol w="504296"/>
                <a:gridCol w="504296"/>
                <a:gridCol w="504296"/>
                <a:gridCol w="504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F08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S16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4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834957"/>
              </p:ext>
            </p:extLst>
          </p:nvPr>
        </p:nvGraphicFramePr>
        <p:xfrm>
          <a:off x="237725" y="283348"/>
          <a:ext cx="8668550" cy="629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34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Current Survey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Data from: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Same Survey tool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142 responses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71 for GEOL 4049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71 for GEOL 4055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7632" y="2455334"/>
          <a:ext cx="80687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296"/>
                <a:gridCol w="504296"/>
                <a:gridCol w="504296"/>
                <a:gridCol w="504296"/>
                <a:gridCol w="504296"/>
                <a:gridCol w="504296"/>
                <a:gridCol w="504296"/>
                <a:gridCol w="504296"/>
                <a:gridCol w="504296"/>
                <a:gridCol w="504296"/>
                <a:gridCol w="504296"/>
                <a:gridCol w="504296"/>
                <a:gridCol w="504296"/>
                <a:gridCol w="504296"/>
                <a:gridCol w="504296"/>
                <a:gridCol w="504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F08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S16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0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Results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The experience was challenging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Developed analytical skills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073226"/>
              </p:ext>
            </p:extLst>
          </p:nvPr>
        </p:nvGraphicFramePr>
        <p:xfrm>
          <a:off x="628650" y="2345214"/>
          <a:ext cx="788670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Disagree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Avg.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24984"/>
              </p:ext>
            </p:extLst>
          </p:nvPr>
        </p:nvGraphicFramePr>
        <p:xfrm>
          <a:off x="628650" y="5040472"/>
          <a:ext cx="788670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Disagree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Avg.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32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Results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The experience was challenging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Developed analytical skills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073226"/>
              </p:ext>
            </p:extLst>
          </p:nvPr>
        </p:nvGraphicFramePr>
        <p:xfrm>
          <a:off x="628650" y="2345214"/>
          <a:ext cx="788670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Disagree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Avg.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24984"/>
              </p:ext>
            </p:extLst>
          </p:nvPr>
        </p:nvGraphicFramePr>
        <p:xfrm>
          <a:off x="628650" y="5040472"/>
          <a:ext cx="788670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Disagree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Avg.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4436532" y="5452532"/>
            <a:ext cx="2294467" cy="115146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GEOL 4049/4055    (“</a:t>
            </a:r>
            <a:r>
              <a:rPr lang="en-US" dirty="0" err="1">
                <a:solidFill>
                  <a:schemeClr val="bg1"/>
                </a:solidFill>
                <a:latin typeface="Californian FB" panose="0207040306080B030204" pitchFamily="18" charset="0"/>
              </a:rPr>
              <a:t>T</a:t>
            </a:r>
            <a:r>
              <a:rPr lang="en-US" dirty="0" err="1" smtClean="0">
                <a:solidFill>
                  <a:schemeClr val="bg1"/>
                </a:solidFill>
                <a:latin typeface="Californian FB" panose="0207040306080B030204" pitchFamily="18" charset="0"/>
              </a:rPr>
              <a:t>opico</a:t>
            </a: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”)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4049:  Undergraduate Research I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4055:  Undergraduate Research II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Both are required for the BS in Geology.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Projects are supervised by individual faculty members (currently n=12).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Results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Gained Confidence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lifornian FB" panose="0207040306080B030204" pitchFamily="18" charset="0"/>
              </a:rPr>
              <a:t>Applied knowledge from my geology courses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954818"/>
              </p:ext>
            </p:extLst>
          </p:nvPr>
        </p:nvGraphicFramePr>
        <p:xfrm>
          <a:off x="628650" y="2345214"/>
          <a:ext cx="788670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Disagree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Avg.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76923"/>
              </p:ext>
            </p:extLst>
          </p:nvPr>
        </p:nvGraphicFramePr>
        <p:xfrm>
          <a:off x="628650" y="5081202"/>
          <a:ext cx="788670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Disagree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Avg.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6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Results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Became exposed to new concepts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Learned the scientific method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333706"/>
              </p:ext>
            </p:extLst>
          </p:nvPr>
        </p:nvGraphicFramePr>
        <p:xfrm>
          <a:off x="628650" y="2345214"/>
          <a:ext cx="788670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Disagree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Avg.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417119"/>
              </p:ext>
            </p:extLst>
          </p:nvPr>
        </p:nvGraphicFramePr>
        <p:xfrm>
          <a:off x="628650" y="5040472"/>
          <a:ext cx="788670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Disagree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Avg.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7332133" y="3259667"/>
            <a:ext cx="1422400" cy="61806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Results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A well defined project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Faculty was accessible/helpful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30997"/>
              </p:ext>
            </p:extLst>
          </p:nvPr>
        </p:nvGraphicFramePr>
        <p:xfrm>
          <a:off x="628650" y="2345214"/>
          <a:ext cx="788670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Disagree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Avg.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83876"/>
              </p:ext>
            </p:extLst>
          </p:nvPr>
        </p:nvGraphicFramePr>
        <p:xfrm>
          <a:off x="628650" y="5040472"/>
          <a:ext cx="788670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Disagree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Avg.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2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Results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Improved my writing skills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Improved my oral skills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423991"/>
              </p:ext>
            </p:extLst>
          </p:nvPr>
        </p:nvGraphicFramePr>
        <p:xfrm>
          <a:off x="628650" y="5040472"/>
          <a:ext cx="788670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Disagree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Avg.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11810"/>
              </p:ext>
            </p:extLst>
          </p:nvPr>
        </p:nvGraphicFramePr>
        <p:xfrm>
          <a:off x="628646" y="2353417"/>
          <a:ext cx="788670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Disagree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Agree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Avg.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3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Results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Many students filled all “Strongly Agree”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4049 = 30/71 (42%)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4055 = 29/71 (41%)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		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Results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Many students filled all “Strongly Agree”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4049 = 30/71 (42%)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4055 = 29/71 (41%)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Biggest differences between 4049/4055: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4055 reported more development of analytical skills			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4055 reported equal or more exposure to new concepts		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supervisor and project issues seem to go more smoothly for 4055	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4055 reported less improvement in oral/writing skills			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Results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Many students filled all “Strongly Agree”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4049 = 30/71 (42%)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4055 = 29/71 (41%)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Biggest differences between 4049/4055: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4055 reported more development of analytical skills			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4055 reported equal or more exposure to new concepts		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supervisor and project issues seem to go more smoothly for 4055	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4055 reported less improvement in oral/writing skills			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7933" y="2844795"/>
            <a:ext cx="23960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Agreement with </a:t>
            </a:r>
            <a:r>
              <a:rPr lang="en-US" u="sng" dirty="0" smtClean="0">
                <a:solidFill>
                  <a:schemeClr val="bg1"/>
                </a:solidFill>
              </a:rPr>
              <a:t>previous assessment: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≠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=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≠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≠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Thoughts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When is the survey administered?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alifornian FB" panose="0207040306080B030204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Immediately after final presentation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Abundance of students reporting all 5’s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Trust in self reporting?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Conclusions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The number of students enrolled in GEOL 4049 or GEOL 4055 has fluctuated but hasn’t grown too much for our faculty.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Students report mostly equal experiences, which indicates they continue advancing in their 2</a:t>
            </a:r>
            <a:r>
              <a:rPr lang="en-US" baseline="30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nd</a:t>
            </a: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 “</a:t>
            </a:r>
            <a:r>
              <a:rPr lang="en-US" dirty="0" err="1" smtClean="0">
                <a:solidFill>
                  <a:schemeClr val="bg1"/>
                </a:solidFill>
                <a:latin typeface="Californian FB" panose="0207040306080B030204" pitchFamily="18" charset="0"/>
              </a:rPr>
              <a:t>Topico</a:t>
            </a: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”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Data not sufficient to suggest elimination of both requirements from undergraduate curriculum.  May actually support keeping both requirements.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7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geology.uprm.edu/assessment/Hughes/Char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252413"/>
            <a:ext cx="8677275" cy="63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4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3385"/>
            <a:ext cx="3563760" cy="2004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6187" y="1500188"/>
            <a:ext cx="6857999" cy="3857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5909" cy="23208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0824"/>
            <a:ext cx="4502331" cy="25325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5378" y="806769"/>
            <a:ext cx="3688081" cy="2074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4801691"/>
            <a:ext cx="3701144" cy="20818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5379" y="3976691"/>
            <a:ext cx="3688078" cy="207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Bonus Data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(and maybe more useful for assessment)</a:t>
            </a:r>
          </a:p>
        </p:txBody>
      </p:sp>
    </p:spTree>
    <p:extLst>
      <p:ext uri="{BB962C8B-B14F-4D97-AF65-F5344CB8AC3E}">
        <p14:creationId xmlns:p14="http://schemas.microsoft.com/office/powerpoint/2010/main" val="35942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536285"/>
              </p:ext>
            </p:extLst>
          </p:nvPr>
        </p:nvGraphicFramePr>
        <p:xfrm>
          <a:off x="950119" y="-61912"/>
          <a:ext cx="7243762" cy="698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11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616932"/>
              </p:ext>
            </p:extLst>
          </p:nvPr>
        </p:nvGraphicFramePr>
        <p:xfrm>
          <a:off x="1151467" y="-11437"/>
          <a:ext cx="6829695" cy="686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35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926617"/>
              </p:ext>
            </p:extLst>
          </p:nvPr>
        </p:nvGraphicFramePr>
        <p:xfrm>
          <a:off x="-100013" y="-145256"/>
          <a:ext cx="9344026" cy="714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88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62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23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93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2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2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Motivation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“Increased” numbers of </a:t>
            </a:r>
            <a:r>
              <a:rPr lang="en-US" dirty="0" err="1" smtClean="0">
                <a:solidFill>
                  <a:schemeClr val="bg1"/>
                </a:solidFill>
                <a:latin typeface="Californian FB" panose="0207040306080B030204" pitchFamily="18" charset="0"/>
              </a:rPr>
              <a:t>Topico</a:t>
            </a: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 students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Does this increase affect the quality of individual experiences? </a:t>
            </a:r>
            <a:r>
              <a:rPr lang="en-US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(too many students per faculty)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Is one semester of research sufficient to achieve our departmental goals?  </a:t>
            </a:r>
            <a:r>
              <a:rPr lang="en-US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(emphasis on research exposure) 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Change to undergraduate curriculum??</a:t>
            </a:r>
            <a:endParaRPr lang="en-US" sz="20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51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03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geology.uprm.edu/assessment/Hughes/cha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5" y="365126"/>
            <a:ext cx="8677275" cy="63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07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Assessment </a:t>
            </a:r>
            <a:b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Tool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103527"/>
            <a:ext cx="5117715" cy="660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5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Assessment </a:t>
            </a:r>
            <a:b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Tool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2322"/>
          <a:stretch/>
        </p:blipFill>
        <p:spPr>
          <a:xfrm>
            <a:off x="362034" y="2633133"/>
            <a:ext cx="8419932" cy="30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Assessment </a:t>
            </a:r>
            <a:b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Tool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036" b="54107"/>
          <a:stretch/>
        </p:blipFill>
        <p:spPr>
          <a:xfrm>
            <a:off x="516120" y="2870199"/>
            <a:ext cx="8111759" cy="19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7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Assessment </a:t>
            </a:r>
            <a:b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Tool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6149"/>
          <a:stretch/>
        </p:blipFill>
        <p:spPr>
          <a:xfrm>
            <a:off x="386587" y="1027907"/>
            <a:ext cx="8128763" cy="564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75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885</Words>
  <Application>Microsoft Office PowerPoint</Application>
  <PresentationFormat>On-screen Show (4:3)</PresentationFormat>
  <Paragraphs>441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Arial</vt:lpstr>
      <vt:lpstr>Calibri</vt:lpstr>
      <vt:lpstr>Calibri Light</vt:lpstr>
      <vt:lpstr>Californian FB</vt:lpstr>
      <vt:lpstr>Garamond</vt:lpstr>
      <vt:lpstr>Times New Roman</vt:lpstr>
      <vt:lpstr>Verdana</vt:lpstr>
      <vt:lpstr>Wingdings</vt:lpstr>
      <vt:lpstr>Office Theme</vt:lpstr>
      <vt:lpstr>Level</vt:lpstr>
      <vt:lpstr>1_Level</vt:lpstr>
      <vt:lpstr>2_Level</vt:lpstr>
      <vt:lpstr>Chart</vt:lpstr>
      <vt:lpstr>GEOL 4049/4055 Assessment  Department of Geology  University of Puerto Rico</vt:lpstr>
      <vt:lpstr>GEOL 4049/4055    (“Topico”)</vt:lpstr>
      <vt:lpstr>PowerPoint Presentation</vt:lpstr>
      <vt:lpstr>Motivation</vt:lpstr>
      <vt:lpstr>PowerPoint Presentation</vt:lpstr>
      <vt:lpstr>Assessment  Tool</vt:lpstr>
      <vt:lpstr>Assessment  Tool</vt:lpstr>
      <vt:lpstr>Assessment  Tool</vt:lpstr>
      <vt:lpstr>Assessment  Tool</vt:lpstr>
      <vt:lpstr>Previous Analysis  (Fall 2004 – Fall 2006)</vt:lpstr>
      <vt:lpstr>Assessment of Several Aspects</vt:lpstr>
      <vt:lpstr>Assessment of Several Aspects</vt:lpstr>
      <vt:lpstr>Conclusions-Courses</vt:lpstr>
      <vt:lpstr>Conclusions-Courses</vt:lpstr>
      <vt:lpstr>Current Survey</vt:lpstr>
      <vt:lpstr>PowerPoint Presentation</vt:lpstr>
      <vt:lpstr>Current Survey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Thoughts</vt:lpstr>
      <vt:lpstr>Conclusions</vt:lpstr>
      <vt:lpstr>PowerPoint Presentation</vt:lpstr>
      <vt:lpstr>Bonus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 4049/4055 Assessment  Department of Geology  University of Puerto Rico</dc:title>
  <dc:creator>Stephen</dc:creator>
  <cp:lastModifiedBy>Stephen</cp:lastModifiedBy>
  <cp:revision>21</cp:revision>
  <dcterms:created xsi:type="dcterms:W3CDTF">2016-10-17T16:43:59Z</dcterms:created>
  <dcterms:modified xsi:type="dcterms:W3CDTF">2016-10-17T21:18:38Z</dcterms:modified>
</cp:coreProperties>
</file>