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55"/>
  </p:notesMasterIdLst>
  <p:handoutMasterIdLst>
    <p:handoutMasterId r:id="rId56"/>
  </p:handoutMasterIdLst>
  <p:sldIdLst>
    <p:sldId id="264" r:id="rId3"/>
    <p:sldId id="670" r:id="rId4"/>
    <p:sldId id="599" r:id="rId5"/>
    <p:sldId id="671" r:id="rId6"/>
    <p:sldId id="672" r:id="rId7"/>
    <p:sldId id="629" r:id="rId8"/>
    <p:sldId id="686" r:id="rId9"/>
    <p:sldId id="687" r:id="rId10"/>
    <p:sldId id="615" r:id="rId11"/>
    <p:sldId id="673" r:id="rId12"/>
    <p:sldId id="700" r:id="rId13"/>
    <p:sldId id="674" r:id="rId14"/>
    <p:sldId id="713" r:id="rId15"/>
    <p:sldId id="675" r:id="rId16"/>
    <p:sldId id="727" r:id="rId17"/>
    <p:sldId id="676" r:id="rId18"/>
    <p:sldId id="677" r:id="rId19"/>
    <p:sldId id="679" r:id="rId20"/>
    <p:sldId id="730" r:id="rId21"/>
    <p:sldId id="680" r:id="rId22"/>
    <p:sldId id="714" r:id="rId23"/>
    <p:sldId id="683" r:id="rId24"/>
    <p:sldId id="684" r:id="rId25"/>
    <p:sldId id="685" r:id="rId26"/>
    <p:sldId id="716" r:id="rId27"/>
    <p:sldId id="725" r:id="rId28"/>
    <p:sldId id="726" r:id="rId29"/>
    <p:sldId id="689" r:id="rId30"/>
    <p:sldId id="690" r:id="rId31"/>
    <p:sldId id="691" r:id="rId32"/>
    <p:sldId id="692" r:id="rId33"/>
    <p:sldId id="731" r:id="rId34"/>
    <p:sldId id="693" r:id="rId35"/>
    <p:sldId id="694" r:id="rId36"/>
    <p:sldId id="708" r:id="rId37"/>
    <p:sldId id="709" r:id="rId38"/>
    <p:sldId id="710" r:id="rId39"/>
    <p:sldId id="711" r:id="rId40"/>
    <p:sldId id="712" r:id="rId41"/>
    <p:sldId id="695" r:id="rId42"/>
    <p:sldId id="696" r:id="rId43"/>
    <p:sldId id="703" r:id="rId44"/>
    <p:sldId id="705" r:id="rId45"/>
    <p:sldId id="697" r:id="rId46"/>
    <p:sldId id="699" r:id="rId47"/>
    <p:sldId id="701" r:id="rId48"/>
    <p:sldId id="702" r:id="rId49"/>
    <p:sldId id="704" r:id="rId50"/>
    <p:sldId id="706" r:id="rId51"/>
    <p:sldId id="707" r:id="rId52"/>
    <p:sldId id="717" r:id="rId53"/>
    <p:sldId id="718" r:id="rId54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8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6" autoAdjust="0"/>
    <p:restoredTop sz="87222" autoAdjust="0"/>
  </p:normalViewPr>
  <p:slideViewPr>
    <p:cSldViewPr>
      <p:cViewPr varScale="1">
        <p:scale>
          <a:sx n="78" d="100"/>
          <a:sy n="78" d="100"/>
        </p:scale>
        <p:origin x="408" y="114"/>
      </p:cViewPr>
      <p:guideLst>
        <p:guide orient="horz" pos="2189"/>
        <p:guide pos="3840"/>
      </p:guideLst>
    </p:cSldViewPr>
  </p:slideViewPr>
  <p:outlineViewPr>
    <p:cViewPr>
      <p:scale>
        <a:sx n="33" d="100"/>
        <a:sy n="33" d="100"/>
      </p:scale>
      <p:origin x="0" y="2143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-3444" y="-90"/>
      </p:cViewPr>
      <p:guideLst>
        <p:guide orient="horz" pos="3888"/>
        <p:guide pos="2304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170237" cy="616403"/>
          </a:xfrm>
          <a:prstGeom prst="rect">
            <a:avLst/>
          </a:prstGeom>
        </p:spPr>
        <p:txBody>
          <a:bodyPr vert="horz" lIns="99133" tIns="49566" rIns="99133" bIns="4956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9" y="3"/>
            <a:ext cx="3170237" cy="616403"/>
          </a:xfrm>
          <a:prstGeom prst="rect">
            <a:avLst/>
          </a:prstGeom>
        </p:spPr>
        <p:txBody>
          <a:bodyPr vert="horz" lIns="99133" tIns="49566" rIns="99133" bIns="49566" rtlCol="0"/>
          <a:lstStyle>
            <a:lvl1pPr algn="r">
              <a:defRPr sz="1300"/>
            </a:lvl1pPr>
          </a:lstStyle>
          <a:p>
            <a:fld id="{8E1E153F-CE81-40A7-A9F7-EBBC055A0CD3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11725958"/>
            <a:ext cx="3170237" cy="616403"/>
          </a:xfrm>
          <a:prstGeom prst="rect">
            <a:avLst/>
          </a:prstGeom>
        </p:spPr>
        <p:txBody>
          <a:bodyPr vert="horz" lIns="99133" tIns="49566" rIns="99133" bIns="4956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9" y="11725958"/>
            <a:ext cx="3170237" cy="616403"/>
          </a:xfrm>
          <a:prstGeom prst="rect">
            <a:avLst/>
          </a:prstGeom>
        </p:spPr>
        <p:txBody>
          <a:bodyPr vert="horz" lIns="99133" tIns="49566" rIns="99133" bIns="49566" rtlCol="0" anchor="b"/>
          <a:lstStyle>
            <a:lvl1pPr algn="r">
              <a:defRPr sz="1300"/>
            </a:lvl1pPr>
          </a:lstStyle>
          <a:p>
            <a:fld id="{9B8A71B2-E001-4B24-8995-4109D2C188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3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169919" cy="617220"/>
          </a:xfrm>
          <a:prstGeom prst="rect">
            <a:avLst/>
          </a:prstGeom>
        </p:spPr>
        <p:txBody>
          <a:bodyPr vert="horz" lIns="104793" tIns="52396" rIns="104793" bIns="52396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0"/>
            <a:ext cx="3169919" cy="617220"/>
          </a:xfrm>
          <a:prstGeom prst="rect">
            <a:avLst/>
          </a:prstGeom>
        </p:spPr>
        <p:txBody>
          <a:bodyPr vert="horz" lIns="104793" tIns="52396" rIns="104793" bIns="52396" rtlCol="0"/>
          <a:lstStyle>
            <a:lvl1pPr algn="r">
              <a:defRPr sz="1500"/>
            </a:lvl1pPr>
          </a:lstStyle>
          <a:p>
            <a:fld id="{FD1E4F82-847F-C548-A103-5B4CB7701E25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55613" y="925513"/>
            <a:ext cx="8229601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4793" tIns="52396" rIns="104793" bIns="523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863591"/>
            <a:ext cx="5852160" cy="5554980"/>
          </a:xfrm>
          <a:prstGeom prst="rect">
            <a:avLst/>
          </a:prstGeom>
        </p:spPr>
        <p:txBody>
          <a:bodyPr vert="horz" lIns="104793" tIns="52396" rIns="104793" bIns="523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11725038"/>
            <a:ext cx="3169919" cy="617220"/>
          </a:xfrm>
          <a:prstGeom prst="rect">
            <a:avLst/>
          </a:prstGeom>
        </p:spPr>
        <p:txBody>
          <a:bodyPr vert="horz" lIns="104793" tIns="52396" rIns="104793" bIns="52396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11725038"/>
            <a:ext cx="3169919" cy="617220"/>
          </a:xfrm>
          <a:prstGeom prst="rect">
            <a:avLst/>
          </a:prstGeom>
        </p:spPr>
        <p:txBody>
          <a:bodyPr vert="horz" lIns="104793" tIns="52396" rIns="104793" bIns="52396" rtlCol="0" anchor="b"/>
          <a:lstStyle>
            <a:lvl1pPr algn="r">
              <a:defRPr sz="1500"/>
            </a:lvl1pPr>
          </a:lstStyle>
          <a:p>
            <a:fld id="{7AD9B195-147A-DF4B-91E1-520D6561E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96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80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31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7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45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44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39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33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64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52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7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10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84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74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32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05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7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19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48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52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92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311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30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46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45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025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235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81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257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994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6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52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44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D56FA2-DD2A-4824-B7FE-7F20E7DD48D5}" type="slidenum">
              <a:rPr lang="en-US"/>
              <a:pPr/>
              <a:t>50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88558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51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27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2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02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08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2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5613" y="925513"/>
            <a:ext cx="8229601" cy="4629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9B195-147A-DF4B-91E1-520D6561E0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5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>
            <a:normAutofit/>
          </a:bodyPr>
          <a:lstStyle>
            <a:lvl1pPr algn="l">
              <a:defRPr sz="3600" b="1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>
            <a:normAutofit/>
          </a:bodyPr>
          <a:lstStyle>
            <a:lvl1pPr marL="27432" indent="0" algn="l">
              <a:buNone/>
              <a:defRPr sz="2400" b="1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BE37ED35-04F8-4010-85AF-40EDBF4D61E1}" type="datetime1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296BFAC0-BD56-4F28-ACCA-FFAE310E81EF}" type="datetime1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solidFill>
                  <a:schemeClr val="tx1"/>
                </a:solidFill>
                <a:effectLst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5798723"/>
            <a:ext cx="1341120" cy="461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0D12C4CC-79DA-4E9E-8DF7-2CE44789E078}" type="datetime1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394817BD-764E-47B4-BB68-983E2F3A4C52}" type="datetime1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900" y="76200"/>
            <a:ext cx="4241603" cy="1219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17848B6A-D2F2-42CE-94E0-6D389C066569}" type="datetime1">
              <a:rPr lang="en-US" smtClean="0"/>
              <a:pPr/>
              <a:t>5/3/2016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92EE574C-EEA9-4D72-8822-ED7B47A7F6F5}" type="datetime1">
              <a:rPr lang="en-US" smtClean="0"/>
              <a:pPr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7244FCE4-1554-4401-880C-91DBB6822EA6}" type="datetime1">
              <a:rPr lang="en-US" smtClean="0"/>
              <a:pPr/>
              <a:t>5/3/2016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992582CE-8E67-4E26-AF64-10D29E31A88C}" type="datetime1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66514617-FF1B-409B-88C0-43931ED371A2}" type="datetime1">
              <a:rPr lang="en-US" smtClean="0"/>
              <a:pPr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2B2904-FA94-4C74-AED3-AB4BF09B12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304800" y="624840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 baseline="0">
                <a:solidFill>
                  <a:schemeClr val="tx2"/>
                </a:solidFill>
                <a:effectLst/>
              </a:defRPr>
            </a:lvl1pPr>
            <a:extLst/>
          </a:lstStyle>
          <a:p>
            <a:fld id="{939945E3-F5F1-4BDA-97FA-88B0B12FB398}" type="slidenum"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5867400"/>
            <a:ext cx="152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baseline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2013</a:t>
            </a:r>
          </a:p>
          <a:p>
            <a:r>
              <a:rPr lang="en-US" sz="1100" b="1" baseline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Update</a:t>
            </a:r>
          </a:p>
          <a:p>
            <a:endParaRPr lang="en-US" sz="11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283" y="5798723"/>
            <a:ext cx="131851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</a:t>
            </a:r>
          </a:p>
          <a:p>
            <a:pPr algn="ctr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E141C-F844-4E75-A7D5-79DAEFEDF50C}" type="datetimeFigureOut">
              <a:rPr lang="en-US" smtClean="0"/>
              <a:pPr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03DF0-D487-4A6E-8E19-5AEBBC670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04800" y="6248400"/>
            <a:ext cx="609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B2904-FA94-4C74-AED3-AB4BF09B12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avi"/><Relationship Id="rId7" Type="http://schemas.openxmlformats.org/officeDocument/2006/relationships/image" Target="../media/image3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9.png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wmf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18.png"/><Relationship Id="rId7" Type="http://schemas.openxmlformats.org/officeDocument/2006/relationships/image" Target="../media/image9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06880" y="3063527"/>
            <a:ext cx="60735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dirty="0"/>
              <a:t>Vijay K. Goyal, PhD</a:t>
            </a:r>
          </a:p>
          <a:p>
            <a:r>
              <a:rPr lang="en-US" sz="2000" b="1" dirty="0" smtClean="0"/>
              <a:t>Director,</a:t>
            </a:r>
            <a:r>
              <a:rPr lang="en-US" sz="2000" dirty="0" smtClean="0"/>
              <a:t> CAUSE</a:t>
            </a:r>
            <a:endParaRPr lang="en-US" sz="2000" b="1" dirty="0"/>
          </a:p>
          <a:p>
            <a:endParaRPr lang="en-US" sz="2000" dirty="0"/>
          </a:p>
          <a:p>
            <a:r>
              <a:rPr lang="en-US" sz="2000" dirty="0" smtClean="0"/>
              <a:t>Emmanuel </a:t>
            </a:r>
            <a:r>
              <a:rPr lang="en-US" sz="2000" dirty="0" err="1" smtClean="0"/>
              <a:t>Arzuaga</a:t>
            </a:r>
            <a:r>
              <a:rPr lang="en-US" sz="2000" dirty="0" smtClean="0"/>
              <a:t>, </a:t>
            </a:r>
            <a:r>
              <a:rPr lang="en-US" sz="2000" dirty="0"/>
              <a:t>PhD</a:t>
            </a:r>
          </a:p>
          <a:p>
            <a:r>
              <a:rPr lang="en-US" sz="2000" b="1" dirty="0" smtClean="0"/>
              <a:t>Associate Director,</a:t>
            </a:r>
            <a:r>
              <a:rPr lang="en-US" sz="2000" dirty="0" smtClean="0"/>
              <a:t> </a:t>
            </a:r>
            <a:r>
              <a:rPr lang="en-US" sz="2000" dirty="0"/>
              <a:t>CAUSE</a:t>
            </a:r>
            <a:endParaRPr lang="en-US" sz="2000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70320" y="3063527"/>
            <a:ext cx="552406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r"/>
            <a:r>
              <a:rPr lang="en-US" sz="2000" dirty="0"/>
              <a:t>Agustin </a:t>
            </a:r>
            <a:r>
              <a:rPr lang="en-US" sz="2000" dirty="0" err="1"/>
              <a:t>Rullán</a:t>
            </a:r>
            <a:r>
              <a:rPr lang="en-US" sz="2000" dirty="0"/>
              <a:t>, PhD</a:t>
            </a:r>
          </a:p>
          <a:p>
            <a:pPr algn="r"/>
            <a:r>
              <a:rPr lang="en-US" sz="2000" b="1" dirty="0"/>
              <a:t>Dean of College of Engineering</a:t>
            </a:r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Oscar </a:t>
            </a:r>
            <a:r>
              <a:rPr lang="en-US" sz="2000" dirty="0" smtClean="0"/>
              <a:t>Perales, </a:t>
            </a:r>
            <a:r>
              <a:rPr lang="en-US" sz="2000" dirty="0"/>
              <a:t>PhD</a:t>
            </a:r>
          </a:p>
          <a:p>
            <a:pPr algn="r"/>
            <a:r>
              <a:rPr lang="en-US" sz="2000" b="1" dirty="0"/>
              <a:t>Associate Dean of Research &amp; Innovation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C:\Users\VGoyal\Dropbox\UPRM\AerospaceProgram\CenterInfo\Logo\UPR_at_Mayaguez_Seal.sv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4848225"/>
            <a:ext cx="16383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VGoyal\Dropbox\UPRM\AerospaceProgram\CenterInfo\LOGO CAUSE-0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7101"/>
            <a:ext cx="5318760" cy="235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348005" y="2814269"/>
            <a:ext cx="9495989" cy="54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RESEARCH AREAS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Materials and Structures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64080" y="1106649"/>
            <a:ext cx="9281160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Theoretical, experimental, computational, and contemporary methods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Nonlinear deformation, instability and collapse, damage evolution, nondestructive evaluation,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Contact and friction through constitutive modeling,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Multi-scale (spatial or temporal), Multi-physics analysis, computational methods, or experimental techniques,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Failure of composite built structures: static, cyclic and dynamic loading conditions. 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Wave propagation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Ballistic and Impact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99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://demkowicz.mit.edu/sites/default/files/images/ROMMs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" y="1783080"/>
            <a:ext cx="6246531" cy="370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19299" y="182923"/>
            <a:ext cx="8153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Reduced Order Computation</a:t>
            </a:r>
            <a:endParaRPr lang="en-US" sz="28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 rot="16200000">
            <a:off x="242977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</p:spTree>
    <p:extLst>
      <p:ext uri="{BB962C8B-B14F-4D97-AF65-F5344CB8AC3E}">
        <p14:creationId xmlns:p14="http://schemas.microsoft.com/office/powerpoint/2010/main" val="28377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98320" y="152400"/>
            <a:ext cx="886968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2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Robust Bird-Strike Modeling Using LS-DYNA</a:t>
            </a:r>
            <a:endParaRPr lang="en-US" sz="3200" b="1" i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781800" y="18288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000" dirty="0" err="1">
                <a:latin typeface="+mj-lt"/>
                <a:cs typeface="ＭＳ Ｐゴシック" charset="-128"/>
              </a:rPr>
              <a:t>Lagrangian</a:t>
            </a:r>
            <a:endParaRPr lang="en-US" sz="2000" dirty="0">
              <a:latin typeface="+mj-lt"/>
              <a:cs typeface="ＭＳ Ｐゴシック" charset="-128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76401"/>
            <a:ext cx="1822450" cy="944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1" y="1676401"/>
            <a:ext cx="1814513" cy="1058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096000" y="5638800"/>
            <a:ext cx="411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2000" dirty="0">
                <a:latin typeface="+mj-lt"/>
                <a:cs typeface="ＭＳ Ｐゴシック" charset="-128"/>
              </a:rPr>
              <a:t>Smooth Particle Hydrodynamic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/>
          <a:srcRect l="20706" t="27454" r="39365" b="47101"/>
          <a:stretch>
            <a:fillRect/>
          </a:stretch>
        </p:blipFill>
        <p:spPr bwMode="auto">
          <a:xfrm>
            <a:off x="4419600" y="5562601"/>
            <a:ext cx="151923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2895600" y="3810000"/>
            <a:ext cx="342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000" dirty="0">
                <a:latin typeface="+mj-lt"/>
                <a:cs typeface="ＭＳ Ｐゴシック" charset="-128"/>
              </a:rPr>
              <a:t>Arbitrary Lagrange </a:t>
            </a:r>
            <a:r>
              <a:rPr lang="en-US" sz="2000" dirty="0" err="1">
                <a:latin typeface="+mj-lt"/>
                <a:cs typeface="ＭＳ Ｐゴシック" charset="-128"/>
              </a:rPr>
              <a:t>Eulerian</a:t>
            </a:r>
            <a:endParaRPr lang="en-US" sz="2000" dirty="0">
              <a:latin typeface="+mj-lt"/>
              <a:cs typeface="ＭＳ Ｐゴシック" charset="-128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3200400"/>
            <a:ext cx="394335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3125" t="9756" b="12195"/>
          <a:stretch>
            <a:fillRect/>
          </a:stretch>
        </p:blipFill>
        <p:spPr bwMode="auto">
          <a:xfrm>
            <a:off x="8153400" y="99060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 rot="16200000">
            <a:off x="-29829" y="3262226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</p:spTree>
    <p:extLst>
      <p:ext uri="{BB962C8B-B14F-4D97-AF65-F5344CB8AC3E}">
        <p14:creationId xmlns:p14="http://schemas.microsoft.com/office/powerpoint/2010/main" val="35280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52600" y="0"/>
            <a:ext cx="8915400" cy="14478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Vibration Research That Yields Three-Point Bending Data of Sandwich Composites and Constituents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45779" y="3263478"/>
            <a:ext cx="40570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Frederick Just, Frederick.just@upr.edu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895600" y="1600201"/>
            <a:ext cx="48006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i="1" u="sng" dirty="0">
                <a:solidFill>
                  <a:srgbClr val="0033CC"/>
                </a:solidFill>
                <a:latin typeface="Times New Roman" charset="0"/>
              </a:rPr>
              <a:t>Background: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Times New Roman" charset="0"/>
              </a:rPr>
              <a:t> </a:t>
            </a:r>
            <a:r>
              <a:rPr lang="en-US" sz="1600" dirty="0">
                <a:latin typeface="Times New Roman" charset="0"/>
              </a:rPr>
              <a:t>Fatigue testing is typically performed on servo-hydraulic machines at a rate of 0-3 Hz.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latin typeface="Times New Roman" charset="0"/>
              </a:rPr>
              <a:t> Typical S-N-P curves require 15 data points per stress ratio tested 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latin typeface="Times New Roman" charset="0"/>
              </a:rPr>
              <a:t> A S-N-P curve using 4 stress ratios obtained at 1-Hz requires 694.2 days this is equivalent to </a:t>
            </a:r>
            <a:r>
              <a:rPr lang="en-US" sz="1600" dirty="0">
                <a:solidFill>
                  <a:srgbClr val="FF0000"/>
                </a:solidFill>
                <a:latin typeface="Times New Roman" charset="0"/>
              </a:rPr>
              <a:t>$16,666.66</a:t>
            </a:r>
            <a:r>
              <a:rPr lang="en-US" sz="1600" dirty="0">
                <a:latin typeface="Times New Roman" charset="0"/>
              </a:rPr>
              <a:t> at a rate of $1.00/ hr</a:t>
            </a:r>
          </a:p>
          <a:p>
            <a:pPr>
              <a:buFont typeface="Wingdings" pitchFamily="2" charset="2"/>
              <a:buNone/>
            </a:pPr>
            <a:r>
              <a:rPr lang="en-US" sz="1600" b="1" i="1" u="sng" dirty="0">
                <a:solidFill>
                  <a:srgbClr val="0033CC"/>
                </a:solidFill>
                <a:latin typeface="Times New Roman" charset="0"/>
              </a:rPr>
              <a:t>Objective: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Times New Roman" charset="0"/>
              </a:rPr>
              <a:t> </a:t>
            </a:r>
            <a:r>
              <a:rPr lang="en-US" sz="1600" dirty="0">
                <a:latin typeface="Times New Roman" charset="0"/>
              </a:rPr>
              <a:t>Develop vibration algorithm for fatigue testing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Times New Roman" charset="0"/>
              </a:rPr>
              <a:t>order magnitude faster than conventional technique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Times New Roman" charset="0"/>
              </a:rPr>
              <a:t>applicable to materials not affected by testing at increased frequency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Times New Roman" charset="0"/>
              </a:rPr>
              <a:t>yield significant cost savings in testing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latin typeface="Times New Roman" charset="0"/>
              </a:rPr>
              <a:t> Procedure should be easy to implement and replicate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latin typeface="Times New Roman" charset="0"/>
              </a:rPr>
              <a:t>Validation can be verified with conventional testing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latin typeface="Times New Roman" charset="0"/>
              </a:rPr>
              <a:t>Develop applicability procedure to ensure that geometry of test region yields same conventional testing geometry (</a:t>
            </a:r>
            <a:r>
              <a:rPr lang="en-US" sz="1600" dirty="0">
                <a:solidFill>
                  <a:srgbClr val="FF0000"/>
                </a:solidFill>
                <a:latin typeface="Times New Roman" charset="0"/>
              </a:rPr>
              <a:t>possible future pending work</a:t>
            </a:r>
            <a:r>
              <a:rPr lang="en-US" sz="1600" dirty="0">
                <a:latin typeface="Times New Roman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 l="12267" t="40715" r="20802" b="25714"/>
          <a:stretch>
            <a:fillRect/>
          </a:stretch>
        </p:blipFill>
        <p:spPr bwMode="auto">
          <a:xfrm>
            <a:off x="7772400" y="2133601"/>
            <a:ext cx="289560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4038600"/>
            <a:ext cx="289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44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 </a:t>
            </a:r>
            <a:r>
              <a:rPr lang="en-US" dirty="0"/>
              <a:t>for Decrease Fragment Exit Velocity Using Barrier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144" y="1447800"/>
            <a:ext cx="2261616" cy="518160"/>
          </a:xfrm>
        </p:spPr>
        <p:txBody>
          <a:bodyPr/>
          <a:lstStyle/>
          <a:p>
            <a:pPr marL="82296" indent="0">
              <a:buNone/>
            </a:pPr>
            <a:r>
              <a:rPr lang="en-US" dirty="0" smtClean="0"/>
              <a:t>NSWCDD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240" y="2743200"/>
            <a:ext cx="4038600" cy="32766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662" y="2731081"/>
            <a:ext cx="3792777" cy="3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 rot="16200000">
            <a:off x="-97895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</p:spTree>
    <p:extLst>
      <p:ext uri="{BB962C8B-B14F-4D97-AF65-F5344CB8AC3E}">
        <p14:creationId xmlns:p14="http://schemas.microsoft.com/office/powerpoint/2010/main" val="372666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Weight Reduction for the </a:t>
            </a:r>
            <a:r>
              <a:rPr lang="en-US" dirty="0" err="1"/>
              <a:t>PA117</a:t>
            </a:r>
            <a:r>
              <a:rPr lang="en-US" dirty="0"/>
              <a:t> Ammunition Containers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 rot="16200000">
            <a:off x="-97895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327" y="4095988"/>
            <a:ext cx="2514600" cy="194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DecompressionKevlar24layersU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6727" y="1419422"/>
            <a:ext cx="2851603" cy="2212848"/>
          </a:xfrm>
          <a:prstGeom prst="rect">
            <a:avLst/>
          </a:prstGeom>
        </p:spPr>
      </p:pic>
      <p:pic>
        <p:nvPicPr>
          <p:cNvPr id="10" name="DecompressionKevlar24layersU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6727" y="3934022"/>
            <a:ext cx="2851603" cy="221284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1280160"/>
            <a:ext cx="4135438" cy="277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83864" y="6291252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Case Kevlar/Epoxy 24 Layers: </a:t>
            </a:r>
            <a:r>
              <a:rPr lang="en-US" sz="1600" dirty="0"/>
              <a:t>Displacement in U1 and U2 (x and 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Layers in the </a:t>
            </a:r>
            <a:r>
              <a:rPr lang="en-US" sz="1600" dirty="0"/>
              <a:t>following array [90/0/90/0/90/0/90/0/90/0/90/0] </a:t>
            </a:r>
            <a:r>
              <a:rPr lang="en-US" sz="1400" dirty="0" smtClean="0"/>
              <a:t>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184816" y="920499"/>
            <a:ext cx="2261616" cy="518160"/>
          </a:xfrm>
        </p:spPr>
        <p:txBody>
          <a:bodyPr/>
          <a:lstStyle/>
          <a:p>
            <a:pPr marL="82296" indent="0">
              <a:buNone/>
            </a:pPr>
            <a:r>
              <a:rPr lang="en-US" dirty="0" smtClean="0"/>
              <a:t>NSWCDD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2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05002" y="533400"/>
            <a:ext cx="8762998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Uncertainty Prediction of Pressure and Temperature Signatures in Air-Blast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-97895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60" y="4045115"/>
            <a:ext cx="4101320" cy="276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94299" y="1601452"/>
            <a:ext cx="4495800" cy="2765420"/>
            <a:chOff x="1371600" y="1828800"/>
            <a:chExt cx="4495800" cy="2765420"/>
          </a:xfrm>
        </p:grpSpPr>
        <p:pic>
          <p:nvPicPr>
            <p:cNvPr id="8" name="Picture 2" descr="C:\Users\Ing. Cordero\Documents\UPR Mayaguez\Mechanical Engineering\Ms\Research\Proposal LaTeX- Goyal Fixed\figs\ExplosionShockwav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828800"/>
              <a:ext cx="4495800" cy="2426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600200" y="4255666"/>
              <a:ext cx="4191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Shockwave expansion during explosion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74" y="1937593"/>
            <a:ext cx="5423951" cy="21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3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81200" y="533400"/>
            <a:ext cx="86868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Micro-Scale Crack Propagation Analysis Using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XFEM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242977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91" y="1777425"/>
            <a:ext cx="4038600" cy="340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ooter Placeholder 4"/>
          <p:cNvSpPr txBox="1">
            <a:spLocks/>
          </p:cNvSpPr>
          <p:nvPr/>
        </p:nvSpPr>
        <p:spPr>
          <a:xfrm>
            <a:off x="3124200" y="5410200"/>
            <a:ext cx="7239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 dirty="0"/>
              <a:t>H. Jin, W. Lu, S. </a:t>
            </a:r>
            <a:r>
              <a:rPr lang="en-US" sz="1600" dirty="0" err="1"/>
              <a:t>Haldar</a:t>
            </a:r>
            <a:r>
              <a:rPr lang="en-US" sz="1600" dirty="0"/>
              <a:t>, H. </a:t>
            </a:r>
            <a:r>
              <a:rPr lang="en-US" sz="1600" dirty="0" err="1"/>
              <a:t>Bruck</a:t>
            </a:r>
            <a:r>
              <a:rPr lang="en-US" sz="1600" dirty="0"/>
              <a:t>; </a:t>
            </a:r>
            <a:r>
              <a:rPr lang="en-US" sz="1600" i="1" dirty="0" err="1"/>
              <a:t>Microscale</a:t>
            </a:r>
            <a:r>
              <a:rPr lang="en-US" sz="1600" i="1" dirty="0"/>
              <a:t> </a:t>
            </a:r>
            <a:r>
              <a:rPr lang="en-US" sz="1600" i="1" dirty="0" smtClean="0"/>
              <a:t>Characterization </a:t>
            </a:r>
            <a:r>
              <a:rPr lang="en-US" sz="1600" i="1" dirty="0"/>
              <a:t>of Granular Deformation Near A Crack Tip</a:t>
            </a:r>
            <a:r>
              <a:rPr lang="en-US" sz="1600" dirty="0"/>
              <a:t>. May 2011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74" y="1658424"/>
            <a:ext cx="4607622" cy="354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14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67000" y="293212"/>
            <a:ext cx="925068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Microscopic Failure: 1 cm long of actual structure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242977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760" y="1207612"/>
            <a:ext cx="3086100" cy="2409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494" y="1207612"/>
            <a:ext cx="3108960" cy="2452163"/>
          </a:xfrm>
          <a:prstGeom prst="rect">
            <a:avLst/>
          </a:prstGeom>
        </p:spPr>
      </p:pic>
      <p:pic>
        <p:nvPicPr>
          <p:cNvPr id="9" name="aa6061c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0216" b="17008"/>
          <a:stretch/>
        </p:blipFill>
        <p:spPr>
          <a:xfrm>
            <a:off x="2849880" y="3789045"/>
            <a:ext cx="7639191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Composite Failure of Electromagnetic Launcher Subject to Hypersonic Speeds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 rot="16200000">
            <a:off x="-97895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976360" y="899478"/>
            <a:ext cx="2915183" cy="51816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smtClean="0"/>
              <a:t>Potential </a:t>
            </a:r>
            <a:r>
              <a:rPr lang="en-US" dirty="0" err="1" smtClean="0"/>
              <a:t>NSWCDD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20" y="2303342"/>
            <a:ext cx="4042217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20" y="5029200"/>
            <a:ext cx="4459178" cy="85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935547" y="2303342"/>
            <a:ext cx="4709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As a current pulse is applied, forces due to the EM field generated launches de projectile.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Model force system as body forces.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515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3764280" y="685800"/>
            <a:ext cx="51074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DIRECTORATES</a:t>
            </a:r>
            <a:endParaRPr lang="en-US" sz="4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6200000">
            <a:off x="-1737360" y="2148840"/>
            <a:ext cx="438912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Research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184" y="2323469"/>
            <a:ext cx="6991986" cy="4163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066" y="2704753"/>
            <a:ext cx="4563047" cy="270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36164" y="533400"/>
            <a:ext cx="8153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Effects on Degradation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 Fiber Reinforced Composites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88643" y="1443487"/>
            <a:ext cx="9039477" cy="519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 rot="16200000">
            <a:off x="-292635" y="3259722"/>
            <a:ext cx="40768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Felipe J. Acosta, felipe.acosta1@upr.edu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58123" y="1591399"/>
            <a:ext cx="87005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Evaluate </a:t>
            </a:r>
            <a:r>
              <a:rPr lang="en-US" sz="2000" dirty="0"/>
              <a:t>the </a:t>
            </a:r>
            <a:r>
              <a:rPr lang="en-US" sz="2000" dirty="0" err="1"/>
              <a:t>hygrothermal</a:t>
            </a:r>
            <a:r>
              <a:rPr lang="en-US" sz="2000" dirty="0"/>
              <a:t> effect on the mechanical properties of glass-reinforced</a:t>
            </a:r>
          </a:p>
          <a:p>
            <a:r>
              <a:rPr lang="en-US" sz="2000" dirty="0"/>
              <a:t>polymers at the micromechanical </a:t>
            </a:r>
            <a:r>
              <a:rPr lang="en-US" sz="2000" dirty="0" smtClean="0"/>
              <a:t>level.</a:t>
            </a:r>
          </a:p>
          <a:p>
            <a:endParaRPr lang="en-US" sz="2000" dirty="0"/>
          </a:p>
          <a:p>
            <a:r>
              <a:rPr lang="en-US" sz="2000" dirty="0"/>
              <a:t>T</a:t>
            </a:r>
            <a:r>
              <a:rPr lang="en-US" sz="2000" dirty="0" smtClean="0"/>
              <a:t>hree </a:t>
            </a:r>
            <a:r>
              <a:rPr lang="en-US" sz="2000" dirty="0"/>
              <a:t>types of materials are studied: vinyl ester resin (constituent </a:t>
            </a:r>
            <a:r>
              <a:rPr lang="en-US" sz="2000" dirty="0" smtClean="0"/>
              <a:t>of composites</a:t>
            </a:r>
            <a:r>
              <a:rPr lang="en-US" sz="2000" dirty="0"/>
              <a:t>), </a:t>
            </a:r>
            <a:r>
              <a:rPr lang="en-US" sz="2000" dirty="0" smtClean="0"/>
              <a:t>E-Glass unidirectional </a:t>
            </a:r>
            <a:r>
              <a:rPr lang="en-US" sz="2000" dirty="0"/>
              <a:t>laminated composite, and </a:t>
            </a:r>
            <a:r>
              <a:rPr lang="en-US" sz="2000" dirty="0" smtClean="0"/>
              <a:t>E-glass bidirectional </a:t>
            </a:r>
            <a:r>
              <a:rPr lang="en-US" sz="2000" dirty="0"/>
              <a:t>laminated </a:t>
            </a:r>
            <a:r>
              <a:rPr lang="en-US" sz="2000" dirty="0" smtClean="0"/>
              <a:t>composite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957" y="3927229"/>
            <a:ext cx="3423814" cy="2071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869"/>
          <a:stretch/>
        </p:blipFill>
        <p:spPr>
          <a:xfrm>
            <a:off x="8884920" y="3525496"/>
            <a:ext cx="2913400" cy="2874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980" y="3781397"/>
            <a:ext cx="2392680" cy="25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36164" y="533400"/>
            <a:ext cx="8153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Dynamic, Damage, Nonlinear Analysis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>
            <p:extLst/>
          </p:nvPr>
        </p:nvGraphicFramePr>
        <p:xfrm>
          <a:off x="2577141" y="1447800"/>
          <a:ext cx="8001000" cy="480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Bitmap Image" r:id="rId4" imgW="6695238" imgH="3476190" progId="Paint.Picture">
                  <p:embed/>
                </p:oleObj>
              </mc:Choice>
              <mc:Fallback>
                <p:oleObj name="Bitmap Image" r:id="rId4" imgW="6695238" imgH="34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7141" y="1447800"/>
                        <a:ext cx="8001000" cy="480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2588643" y="1443487"/>
            <a:ext cx="9039477" cy="475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Detection of damage in structures using measured time signals (e.g., wavelet transforms)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8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Dynamic </a:t>
            </a:r>
            <a:r>
              <a:rPr 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response mitigation using passive damping devices (e.g., dashpots, damping treatments)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8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Dynamic </a:t>
            </a:r>
            <a:r>
              <a:rPr 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response of equipment in nonlinear primary structures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 rot="16200000">
            <a:off x="-67257" y="3259722"/>
            <a:ext cx="36260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Luis Suarez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smtClean="0">
                <a:latin typeface="+mj-lt"/>
              </a:rPr>
              <a:t>luis.suarez3@upr.edu</a:t>
            </a:r>
          </a:p>
        </p:txBody>
      </p:sp>
    </p:spTree>
    <p:extLst>
      <p:ext uri="{BB962C8B-B14F-4D97-AF65-F5344CB8AC3E}">
        <p14:creationId xmlns:p14="http://schemas.microsoft.com/office/powerpoint/2010/main" val="18835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69720" y="0"/>
            <a:ext cx="10060007" cy="1371600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Nanostructured Composites and Catalysts for Sustainability</a:t>
            </a:r>
          </a:p>
        </p:txBody>
      </p:sp>
      <p:pic>
        <p:nvPicPr>
          <p:cNvPr id="11267" name="Content Placeholder 3" descr="IRG3-rev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8880" y="2423160"/>
            <a:ext cx="4648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1530232" y="1282691"/>
            <a:ext cx="50720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/>
              <a:t>Finding new </a:t>
            </a:r>
            <a:r>
              <a:rPr lang="en-US" altLang="en-US" sz="2000" dirty="0" err="1"/>
              <a:t>nanocatalysts</a:t>
            </a:r>
            <a:r>
              <a:rPr lang="en-US" altLang="en-US" sz="2000" dirty="0"/>
              <a:t> for the conversion of renewable resources</a:t>
            </a:r>
            <a:r>
              <a:rPr lang="en-US" altLang="en-US" sz="2000" dirty="0" smtClean="0"/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dirty="0" smtClean="0"/>
              <a:t> 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buFont typeface="+mj-lt"/>
              <a:buAutoNum type="arabicPeriod" startAt="2"/>
            </a:pPr>
            <a:r>
              <a:rPr lang="en-US" altLang="en-US" sz="2000" dirty="0" smtClean="0"/>
              <a:t>Develop </a:t>
            </a:r>
            <a:r>
              <a:rPr lang="en-US" altLang="en-US" sz="2000" dirty="0"/>
              <a:t>new nanostructured composite materials using polymers </a:t>
            </a:r>
            <a:endParaRPr lang="en-US" altLang="en-US" sz="2000" dirty="0" smtClean="0"/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buFont typeface="+mj-lt"/>
              <a:buAutoNum type="arabicPeriod" startAt="2"/>
            </a:pPr>
            <a:endParaRPr lang="en-US" altLang="en-US" sz="2000" dirty="0" smtClean="0"/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buFont typeface="+mj-lt"/>
              <a:buAutoNum type="arabicPeriod" startAt="2"/>
            </a:pPr>
            <a:r>
              <a:rPr lang="en-US" altLang="en-US" sz="2000" dirty="0" smtClean="0"/>
              <a:t>High </a:t>
            </a:r>
            <a:r>
              <a:rPr lang="en-US" altLang="en-US" sz="2000" dirty="0"/>
              <a:t>performance and sustainable (low-energy consuming upon fabrication) concrete mixes </a:t>
            </a:r>
            <a:r>
              <a:rPr lang="en-US" altLang="en-US" sz="2000" dirty="0" smtClean="0"/>
              <a:t> </a:t>
            </a:r>
            <a:endParaRPr lang="en-US" altLang="en-US" sz="2000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 rot="16200000">
            <a:off x="9278390" y="2946113"/>
            <a:ext cx="43979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O. Marcelo </a:t>
            </a:r>
            <a:r>
              <a:rPr lang="en-US" sz="1600" dirty="0" smtClean="0">
                <a:latin typeface="+mj-lt"/>
              </a:rPr>
              <a:t>Suárez, msuarez@ece.uprm.edu</a:t>
            </a:r>
          </a:p>
          <a:p>
            <a:r>
              <a:rPr lang="en-US" sz="1600" dirty="0">
                <a:latin typeface="+mj-lt"/>
              </a:rPr>
              <a:t>Prof. Oscar </a:t>
            </a:r>
            <a:r>
              <a:rPr lang="en-US" sz="1600" dirty="0" smtClean="0">
                <a:latin typeface="+mj-lt"/>
              </a:rPr>
              <a:t>Perales. Oscarjuan.perales@upr.edu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75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06880" y="346732"/>
            <a:ext cx="98298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Efficient Algorithms for Composite Structural Analysis With Different Tension-compression Material Properties</a:t>
            </a:r>
            <a:endParaRPr lang="en-US" sz="2800" b="1" i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242977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828800"/>
            <a:ext cx="5771106" cy="407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819400" y="5943600"/>
            <a:ext cx="7239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Goyal, V. K., J. I. Rome, </a:t>
            </a:r>
            <a:r>
              <a:rPr lang="en-US" sz="1400" b="1" i="1" u="sng" dirty="0"/>
              <a:t>V. K. Goyal</a:t>
            </a:r>
            <a:r>
              <a:rPr lang="en-US" sz="1400" i="1" dirty="0"/>
              <a:t> and J. C. Klug, “Efficient Algorithms for Composite Structural Analysis with Different Tension-Compression Material Properties,” Composites Part B: Engineering, Under Review, 2012.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6749" t="91333" r="56500" b="4668"/>
          <a:stretch>
            <a:fillRect/>
          </a:stretch>
        </p:blipFill>
        <p:spPr bwMode="auto">
          <a:xfrm>
            <a:off x="9466558" y="1596494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47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72327" y="457200"/>
            <a:ext cx="987552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Efficient Algorithms for Composite Structural Analysis With Different Tension-compression Material Properties </a:t>
            </a:r>
            <a:r>
              <a:rPr lang="en-US" b="1" i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(cont.)</a:t>
            </a:r>
            <a:endParaRPr lang="en-US" sz="2800" b="1" i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242977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8883"/>
          <a:stretch>
            <a:fillRect/>
          </a:stretch>
        </p:blipFill>
        <p:spPr bwMode="auto">
          <a:xfrm>
            <a:off x="2819400" y="1676400"/>
            <a:ext cx="7381374" cy="468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51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533400"/>
            <a:ext cx="8153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Predictive Strength-fracture Model for Composite Bonded </a:t>
            </a:r>
            <a:r>
              <a:rPr lang="en-US" sz="2800" b="1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Joints</a:t>
            </a:r>
            <a:endParaRPr lang="en-US" sz="2800" b="1" i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242977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6324601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/>
              <a:t>Composite Structures, Volume 82, Issue 3, February 2008, Pages 434-446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133600"/>
            <a:ext cx="2743200" cy="246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057401"/>
            <a:ext cx="3271838" cy="261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86201" y="525780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1" y="5257800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II</a:t>
            </a:r>
          </a:p>
        </p:txBody>
      </p:sp>
    </p:spTree>
    <p:extLst>
      <p:ext uri="{BB962C8B-B14F-4D97-AF65-F5344CB8AC3E}">
        <p14:creationId xmlns:p14="http://schemas.microsoft.com/office/powerpoint/2010/main" val="17668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124200" y="274320"/>
            <a:ext cx="8153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Aeroelasticity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in Hypersonic Speeds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242977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8643" y="1443487"/>
            <a:ext cx="9039477" cy="337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Numerical Model of the Full Air-Structure model subject to hypersonic speeds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Structural Failure Prediction for wings under such speeds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4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Status: Projects is just starting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032760" y="274320"/>
            <a:ext cx="8153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Combining XFEM and Cohesive Element Models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242977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1601452"/>
            <a:ext cx="9263854" cy="467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THRUST AREA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Thermo-Fluids</a:t>
            </a: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29840" y="1584287"/>
            <a:ext cx="8138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Mechanical Engineering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Civil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General Engineering</a:t>
            </a: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-1606499" y="2256514"/>
            <a:ext cx="438912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Research Competence Fields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9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54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Thermo-Fluids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64080" y="1253230"/>
            <a:ext cx="9281160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Characterization </a:t>
            </a:r>
            <a:r>
              <a:rPr lang="en-US" sz="2000" dirty="0"/>
              <a:t>and modeling of the coupled dynamics, thermodynamics.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/>
              <a:t>Aeroelasticity</a:t>
            </a:r>
            <a:r>
              <a:rPr lang="en-US" sz="2000" dirty="0" smtClean="0"/>
              <a:t> of aircraft subject to subsonic, hypersonic speeds.</a:t>
            </a:r>
            <a:endParaRPr lang="en-US" sz="2000" dirty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Shock/Boundary </a:t>
            </a:r>
            <a:r>
              <a:rPr lang="en-US" sz="2000" dirty="0"/>
              <a:t>Layer and Shock-Shock Interactions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Advanced </a:t>
            </a:r>
            <a:r>
              <a:rPr lang="en-US" sz="2000" dirty="0"/>
              <a:t>Computational Fluid Dynamics </a:t>
            </a:r>
            <a:r>
              <a:rPr lang="en-US" sz="2000" dirty="0" smtClean="0"/>
              <a:t>methods</a:t>
            </a:r>
            <a:endParaRPr lang="en-US" sz="2000" dirty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Electromagnetic </a:t>
            </a:r>
            <a:r>
              <a:rPr lang="en-US" sz="2000" dirty="0"/>
              <a:t>Fields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Develop </a:t>
            </a:r>
            <a:r>
              <a:rPr lang="en-US" sz="2000" dirty="0"/>
              <a:t>advanced propulsion systems.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Predict </a:t>
            </a:r>
            <a:r>
              <a:rPr lang="en-US" sz="2000" dirty="0"/>
              <a:t>human behavior to long- and short- term effect when subject to prolonged exposure to low gravity and </a:t>
            </a:r>
            <a:r>
              <a:rPr lang="en-US" sz="2000" dirty="0" err="1"/>
              <a:t>hyperspeeds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6200000">
            <a:off x="-1606499" y="2256514"/>
            <a:ext cx="438912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Research Competence Fields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90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THRUST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AREA 1:</a:t>
            </a:r>
          </a:p>
          <a:p>
            <a:pPr>
              <a:lnSpc>
                <a:spcPct val="115000"/>
              </a:lnSpc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Dynamic and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Control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Systems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29840" y="1884951"/>
            <a:ext cx="8869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Electrical and Computer Engineering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Mechanical Engineering</a:t>
            </a: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Civil Engineering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-1606499" y="2256514"/>
            <a:ext cx="438912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Research Competence Fields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76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 rot="16200000">
            <a:off x="-124782" y="3263478"/>
            <a:ext cx="43981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Silvina Cancelos, silvina.cancelosi@upr.edu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4600" y="152400"/>
            <a:ext cx="8153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2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3D stereoscopic PIV </a:t>
            </a:r>
            <a:endParaRPr lang="en-US" sz="3200" b="1" i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1407616"/>
            <a:ext cx="7696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3D stereoscopic PIV (Particle Image Velocimetry) system with the capability to perform shadow-sizing, micro-PIV and Laser Induced Fluorescence (LIF). </a:t>
            </a:r>
            <a:endParaRPr lang="en-US" dirty="0" smtClean="0"/>
          </a:p>
          <a:p>
            <a:pPr algn="just"/>
            <a:r>
              <a:rPr lang="en-US" dirty="0" smtClean="0"/>
              <a:t>Support research in</a:t>
            </a:r>
            <a:r>
              <a:rPr lang="en-US" dirty="0"/>
              <a:t>: </a:t>
            </a:r>
            <a:endParaRPr lang="en-US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aerospace </a:t>
            </a:r>
            <a:r>
              <a:rPr lang="en-US" dirty="0"/>
              <a:t>(e.g. wing design, jet cooling), </a:t>
            </a:r>
            <a:endParaRPr lang="en-US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wind </a:t>
            </a:r>
            <a:r>
              <a:rPr lang="en-US" dirty="0"/>
              <a:t>engineering (wind turbines, wind structure interaction</a:t>
            </a:r>
            <a:r>
              <a:rPr lang="en-US" dirty="0" smtClean="0"/>
              <a:t>),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hydraulics </a:t>
            </a:r>
            <a:r>
              <a:rPr lang="en-US" dirty="0"/>
              <a:t>(ship hull design, cavitation), </a:t>
            </a:r>
            <a:endParaRPr lang="en-US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biomedical </a:t>
            </a:r>
            <a:r>
              <a:rPr lang="en-US" dirty="0"/>
              <a:t>(nitrogen bubbles in blood, ultrasound imagining with UCA), </a:t>
            </a:r>
            <a:endParaRPr lang="en-US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environmental </a:t>
            </a:r>
            <a:r>
              <a:rPr lang="en-US" dirty="0"/>
              <a:t>and earth sciences (wave dynamics, sedimentation and transport of contaminants), </a:t>
            </a:r>
            <a:endParaRPr lang="en-US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microfluidics </a:t>
            </a:r>
            <a:r>
              <a:rPr lang="en-US" dirty="0"/>
              <a:t>and MEMs design, nuclear safety analysis, fundamental fluid dynamics and two-phase flows (e.g. two-phase plumes and jets, slug flow, spray cooling, bubble wall interaction, turbulence) </a:t>
            </a:r>
            <a:endParaRPr lang="en-US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validation </a:t>
            </a:r>
            <a:r>
              <a:rPr lang="en-US" dirty="0"/>
              <a:t>of computational fluid dynamic (CFD).</a:t>
            </a:r>
          </a:p>
        </p:txBody>
      </p:sp>
      <p:graphicFrame>
        <p:nvGraphicFramePr>
          <p:cNvPr id="7" name="Object 32"/>
          <p:cNvGraphicFramePr>
            <a:graphicFrameLocks noChangeAspect="1"/>
          </p:cNvGraphicFramePr>
          <p:nvPr/>
        </p:nvGraphicFramePr>
        <p:xfrm>
          <a:off x="9525000" y="5562600"/>
          <a:ext cx="914400" cy="90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Photo Editor Photo" r:id="rId4" imgW="1600000" imgH="1580952" progId="">
                  <p:embed/>
                </p:oleObj>
              </mc:Choice>
              <mc:Fallback>
                <p:oleObj name="Photo Editor Photo" r:id="rId4" imgW="1600000" imgH="15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0" y="5562600"/>
                        <a:ext cx="914400" cy="901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29000" y="5562600"/>
            <a:ext cx="5262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PI </a:t>
            </a:r>
            <a:r>
              <a:rPr lang="en-US" sz="1600" u="sng" dirty="0"/>
              <a:t>Dr. Cancelos</a:t>
            </a:r>
            <a:r>
              <a:rPr lang="en-US" sz="1600" dirty="0"/>
              <a:t>, Co-PIs Dr. Leonardi, Dr. Cordova, Dr. Canals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401" y="6096001"/>
            <a:ext cx="410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Wind tunnel is available in Civil Engineering, </a:t>
            </a:r>
          </a:p>
          <a:p>
            <a:r>
              <a:rPr lang="en-US" sz="1600" dirty="0"/>
              <a:t>water tunnel in General Engineering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1" y="304801"/>
            <a:ext cx="99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Project </a:t>
            </a:r>
          </a:p>
          <a:p>
            <a:pPr algn="ctr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000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4805" t="-1683" r="57938"/>
          <a:stretch>
            <a:fillRect/>
          </a:stretch>
        </p:blipFill>
        <p:spPr bwMode="auto">
          <a:xfrm>
            <a:off x="2617787" y="3962400"/>
            <a:ext cx="21351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/>
          <a:srcRect l="57938" t="-1683" r="3436"/>
          <a:stretch>
            <a:fillRect/>
          </a:stretch>
        </p:blipFill>
        <p:spPr bwMode="auto">
          <a:xfrm>
            <a:off x="5029201" y="3962400"/>
            <a:ext cx="2212975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237037" y="4754563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Smooth wall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876675" y="6303963"/>
            <a:ext cx="206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Rough wall control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517900" y="3889375"/>
            <a:ext cx="519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t=0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534025" y="3889376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rebound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14600" y="152400"/>
            <a:ext cx="8153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2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Wake Vortex Mitigation Using Roughness</a:t>
            </a:r>
            <a:endParaRPr lang="en-US" sz="3200" b="1" i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1" y="1371601"/>
            <a:ext cx="2934465" cy="243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 l="-684" t="10486"/>
          <a:stretch>
            <a:fillRect/>
          </a:stretch>
        </p:blipFill>
        <p:spPr bwMode="auto">
          <a:xfrm>
            <a:off x="6477000" y="1905001"/>
            <a:ext cx="4057416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315200" y="4149726"/>
            <a:ext cx="3352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Our goals are:</a:t>
            </a:r>
          </a:p>
          <a:p>
            <a:r>
              <a:rPr lang="en-US" sz="1400" dirty="0"/>
              <a:t>(1) to investigate the possibility of using topography to control vortex rebound near threshold so as to mitigate wake vortex encounters</a:t>
            </a:r>
          </a:p>
          <a:p>
            <a:r>
              <a:rPr lang="en-US" sz="1400" dirty="0"/>
              <a:t>(2) to assess the new potential danger of anomalous rebounds from typical topography currently found before runway thresholds in light of the possibility that Instrument Flight Rules separations will be diminished.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 rot="16200000">
            <a:off x="287871" y="3263478"/>
            <a:ext cx="35728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Guillermo Araya, j.araya@upr.edu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94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517900" y="3889375"/>
            <a:ext cx="519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t=0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534025" y="3889376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rebound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61160" y="152400"/>
            <a:ext cx="9921240" cy="140208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32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Integration of Experimental Data and Computational Fluid Dynamics for Accurate</a:t>
            </a:r>
          </a:p>
          <a:p>
            <a:pPr lvl="0">
              <a:spcBef>
                <a:spcPct val="0"/>
              </a:spcBef>
            </a:pPr>
            <a:r>
              <a:rPr lang="en-US" sz="32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Modeling and Prediction of </a:t>
            </a:r>
            <a:r>
              <a:rPr lang="en-US" sz="3200" b="1" dirty="0" err="1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Endwall</a:t>
            </a:r>
            <a:r>
              <a:rPr lang="en-US" sz="32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Boundary Layer</a:t>
            </a:r>
            <a:endParaRPr lang="en-US" sz="3200" b="1" i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7172353" y="2339987"/>
            <a:ext cx="42672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/>
              <a:t>Problem</a:t>
            </a:r>
          </a:p>
          <a:p>
            <a:pPr algn="just"/>
            <a:r>
              <a:rPr lang="en-US" sz="1400" dirty="0"/>
              <a:t>Current CFD models used by aircraft </a:t>
            </a:r>
            <a:r>
              <a:rPr lang="en-US" sz="1400" dirty="0" smtClean="0"/>
              <a:t>engine designers </a:t>
            </a:r>
            <a:r>
              <a:rPr lang="en-US" sz="1400" dirty="0"/>
              <a:t>are not able to accurately predict </a:t>
            </a:r>
            <a:r>
              <a:rPr lang="en-US" sz="1400" dirty="0" err="1" smtClean="0"/>
              <a:t>endwall</a:t>
            </a:r>
            <a:r>
              <a:rPr lang="en-US" sz="1400" dirty="0" smtClean="0"/>
              <a:t> boundary </a:t>
            </a:r>
            <a:r>
              <a:rPr lang="en-US" sz="1400" dirty="0"/>
              <a:t>layers, particularly at </a:t>
            </a:r>
            <a:r>
              <a:rPr lang="en-US" sz="1400" dirty="0" smtClean="0"/>
              <a:t>off-design conditions</a:t>
            </a:r>
            <a:r>
              <a:rPr lang="en-US" sz="1400" dirty="0"/>
              <a:t>. </a:t>
            </a:r>
            <a:r>
              <a:rPr lang="en-US" sz="1400" dirty="0" smtClean="0"/>
              <a:t> </a:t>
            </a:r>
            <a:endParaRPr lang="en-US" sz="1400" dirty="0"/>
          </a:p>
          <a:p>
            <a:pPr algn="just"/>
            <a:endParaRPr lang="en-US" sz="1400" dirty="0" smtClean="0"/>
          </a:p>
          <a:p>
            <a:pPr algn="just"/>
            <a:r>
              <a:rPr lang="en-US" sz="1400" b="1" dirty="0"/>
              <a:t>Solution</a:t>
            </a:r>
          </a:p>
          <a:p>
            <a:pPr algn="just"/>
            <a:r>
              <a:rPr lang="en-US" sz="1400" dirty="0"/>
              <a:t>By understanding the behavior of </a:t>
            </a:r>
            <a:r>
              <a:rPr lang="en-US" sz="1400" dirty="0" err="1" smtClean="0"/>
              <a:t>endwall</a:t>
            </a:r>
            <a:r>
              <a:rPr lang="en-US" sz="1400" dirty="0" smtClean="0"/>
              <a:t> boundary </a:t>
            </a:r>
            <a:r>
              <a:rPr lang="en-US" sz="1400" dirty="0"/>
              <a:t>layers subject to external conditions </a:t>
            </a:r>
            <a:r>
              <a:rPr lang="en-US" sz="1400" dirty="0" smtClean="0"/>
              <a:t>such as </a:t>
            </a:r>
            <a:r>
              <a:rPr lang="en-US" sz="1400" dirty="0"/>
              <a:t>pressure gradient, surface roughness </a:t>
            </a:r>
            <a:r>
              <a:rPr lang="en-US" sz="1400" dirty="0" smtClean="0"/>
              <a:t>and freestream </a:t>
            </a:r>
            <a:r>
              <a:rPr lang="en-US" sz="1400" dirty="0"/>
              <a:t>turbulence (i.e. complex </a:t>
            </a:r>
            <a:r>
              <a:rPr lang="en-US" sz="1400" dirty="0" smtClean="0"/>
              <a:t>conditions present </a:t>
            </a:r>
            <a:r>
              <a:rPr lang="en-US" sz="1400" dirty="0"/>
              <a:t>in practical applications) </a:t>
            </a:r>
            <a:r>
              <a:rPr lang="en-US" sz="1400" dirty="0" smtClean="0"/>
              <a:t>significant efficiency </a:t>
            </a:r>
            <a:r>
              <a:rPr lang="en-US" sz="1400" dirty="0"/>
              <a:t>improvements can be </a:t>
            </a:r>
            <a:r>
              <a:rPr lang="en-US" sz="1400" dirty="0" smtClean="0"/>
              <a:t>attained without </a:t>
            </a:r>
            <a:r>
              <a:rPr lang="en-US" sz="1400" dirty="0"/>
              <a:t>substantial increases in </a:t>
            </a:r>
            <a:r>
              <a:rPr lang="en-US" sz="1400" dirty="0" smtClean="0"/>
              <a:t>computational requirements.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Theoretical </a:t>
            </a:r>
            <a:r>
              <a:rPr lang="en-US" sz="1400" dirty="0" smtClean="0"/>
              <a:t>and empirical </a:t>
            </a:r>
            <a:r>
              <a:rPr lang="en-US" sz="1400" dirty="0"/>
              <a:t>correction factors and </a:t>
            </a:r>
            <a:r>
              <a:rPr lang="en-US" sz="1400" dirty="0" smtClean="0"/>
              <a:t>correlations can </a:t>
            </a:r>
            <a:r>
              <a:rPr lang="en-US" sz="1400" dirty="0"/>
              <a:t>be integrated into CFD models to </a:t>
            </a:r>
            <a:r>
              <a:rPr lang="en-US" sz="1400" dirty="0" smtClean="0"/>
              <a:t>validate and/or </a:t>
            </a:r>
            <a:r>
              <a:rPr lang="en-US" sz="1400" dirty="0"/>
              <a:t>optimize current </a:t>
            </a:r>
            <a:r>
              <a:rPr lang="en-US" sz="1400" dirty="0" smtClean="0"/>
              <a:t>prediction capabilities</a:t>
            </a:r>
            <a:r>
              <a:rPr lang="en-US" sz="1400" dirty="0"/>
              <a:t>.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 rot="16200000">
            <a:off x="63753" y="3720097"/>
            <a:ext cx="39154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err="1" smtClean="0">
                <a:latin typeface="+mj-lt"/>
              </a:rPr>
              <a:t>Sheilla</a:t>
            </a:r>
            <a:r>
              <a:rPr lang="en-US" sz="1600" dirty="0" smtClean="0">
                <a:latin typeface="+mj-lt"/>
              </a:rPr>
              <a:t> Torres, sheilla.torres@upr.edu</a:t>
            </a:r>
            <a:endParaRPr lang="en-US" sz="16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250885"/>
            <a:ext cx="4029099" cy="296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THRUST AREA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Energy and Power Systems</a:t>
            </a: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29840" y="1768539"/>
            <a:ext cx="8138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Electrical and Computer Engineering</a:t>
            </a: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Mechanical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-1606499" y="2256514"/>
            <a:ext cx="438912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Research Competence Fields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42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Energy and Power Systems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64080" y="1253230"/>
            <a:ext cx="9281160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Renewable energy sources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Power electronics development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Maximum power point  tracking algorithms for satellites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Thermal heat transfer for energy production-management-consumption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Novel fuels/propulsion methods for aerospace systems, energy efficient aerospace systems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Advance mechanical power and thermal research conversion to forge novel technologies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321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0"/>
            <a:ext cx="8153400" cy="132357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Electronics and Nonlinear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Control:</a:t>
            </a:r>
          </a:p>
          <a:p>
            <a:pPr lvl="0">
              <a:spcBef>
                <a:spcPct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11416" y="3263478"/>
            <a:ext cx="4125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Eduardo Ortiz, Eduardo.ortiz7@upr.edu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8235" y="1369882"/>
            <a:ext cx="9697085" cy="5082511"/>
            <a:chOff x="-1174750" y="1217482"/>
            <a:chExt cx="9697085" cy="5082511"/>
          </a:xfrm>
        </p:grpSpPr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935" y="5892006"/>
              <a:ext cx="2057400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55" y="4359036"/>
              <a:ext cx="2587943" cy="1940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55" y="1217482"/>
              <a:ext cx="3724477" cy="2940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40"/>
            <p:cNvSpPr txBox="1">
              <a:spLocks noChangeArrowheads="1"/>
            </p:cNvSpPr>
            <p:nvPr/>
          </p:nvSpPr>
          <p:spPr bwMode="auto">
            <a:xfrm>
              <a:off x="-1174750" y="1547803"/>
              <a:ext cx="25876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dirty="0"/>
                <a:t>Power Electronics for</a:t>
              </a:r>
            </a:p>
            <a:p>
              <a:pPr algn="ctr"/>
              <a:r>
                <a:rPr lang="en-US" altLang="en-US" dirty="0"/>
                <a:t>Smart Robot Design</a:t>
              </a:r>
              <a:endParaRPr lang="es-CO" altLang="en-US" dirty="0"/>
            </a:p>
          </p:txBody>
        </p:sp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535" y="5461793"/>
              <a:ext cx="19050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-624522" y="5091906"/>
              <a:ext cx="13636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dirty="0" err="1"/>
                <a:t>Micromouse</a:t>
              </a:r>
              <a:endParaRPr lang="es-CO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18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13704" y="3372210"/>
            <a:ext cx="2313554" cy="1806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612" y="5409994"/>
            <a:ext cx="1751339" cy="1297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855" y="1408494"/>
            <a:ext cx="4006822" cy="1745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 </a:t>
            </a:r>
            <a:r>
              <a:rPr lang="en-US" dirty="0"/>
              <a:t>Supply </a:t>
            </a:r>
            <a:r>
              <a:rPr lang="en-US" dirty="0" smtClean="0"/>
              <a:t>Design &amp;Testing  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47560" y="1697123"/>
            <a:ext cx="4291156" cy="4843399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UPRM: Design &amp; Testing of Electronic Power Supplies (EPS) for Small Satellites. </a:t>
            </a:r>
            <a:endParaRPr lang="en-US" dirty="0"/>
          </a:p>
          <a:p>
            <a:pPr algn="just"/>
            <a:r>
              <a:rPr lang="en-US" dirty="0" smtClean="0"/>
              <a:t>UPRM: Development of Algorithms for Optimal Energy Use and MPPT.</a:t>
            </a:r>
          </a:p>
          <a:p>
            <a:pPr algn="just"/>
            <a:r>
              <a:rPr lang="en-US" dirty="0" smtClean="0"/>
              <a:t>UPRM: Use of High-Power Density Transistors (</a:t>
            </a:r>
            <a:r>
              <a:rPr lang="en-US" dirty="0" err="1" smtClean="0"/>
              <a:t>GaN</a:t>
            </a:r>
            <a:r>
              <a:rPr lang="en-US" dirty="0" smtClean="0"/>
              <a:t>) to regulate and control voltage.</a:t>
            </a:r>
          </a:p>
          <a:p>
            <a:pPr algn="just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974" y="3179331"/>
            <a:ext cx="2538367" cy="1791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973" y="4982871"/>
            <a:ext cx="2735416" cy="1731716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 rot="16200000">
            <a:off x="-148729" y="3905728"/>
            <a:ext cx="4125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Eduardo Ortiz, Eduardo.ortiz7@upr.edu</a:t>
            </a:r>
          </a:p>
        </p:txBody>
      </p:sp>
    </p:spTree>
    <p:extLst>
      <p:ext uri="{BB962C8B-B14F-4D97-AF65-F5344CB8AC3E}">
        <p14:creationId xmlns:p14="http://schemas.microsoft.com/office/powerpoint/2010/main" val="24103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0"/>
            <a:ext cx="8153400" cy="132357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Electronics and Nonlinear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Control:</a:t>
            </a:r>
          </a:p>
          <a:p>
            <a:pPr lvl="0">
              <a:spcBef>
                <a:spcPct val="0"/>
              </a:spcBef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Cubesat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11416" y="3263478"/>
            <a:ext cx="4125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Eduardo Ortiz, Eduardo.ortiz7@upr.edu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92937" y="1323570"/>
            <a:ext cx="9546350" cy="5300663"/>
            <a:chOff x="-75017" y="1271587"/>
            <a:chExt cx="10652996" cy="5300663"/>
          </a:xfrm>
        </p:grpSpPr>
        <p:pic>
          <p:nvPicPr>
            <p:cNvPr id="21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5659" y="5619750"/>
              <a:ext cx="1157287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1979" y="4748617"/>
              <a:ext cx="2286000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8" descr="DSCN735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80" y="3424800"/>
              <a:ext cx="3881971" cy="2975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http://t3.gstatic.com/images?q=tbn:ANd9GcSzZA71hY1nUNrq1YXuTbFju7QJfSKqvxHAN_Yc6qPaTP6dTzDauQ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174" y="1271587"/>
              <a:ext cx="4420146" cy="297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7"/>
            <p:cNvSpPr txBox="1">
              <a:spLocks noChangeArrowheads="1"/>
            </p:cNvSpPr>
            <p:nvPr/>
          </p:nvSpPr>
          <p:spPr bwMode="auto">
            <a:xfrm>
              <a:off x="-75017" y="1846168"/>
              <a:ext cx="347662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dirty="0" err="1"/>
                <a:t>Cubesat</a:t>
              </a:r>
              <a:r>
                <a:rPr lang="en-US" altLang="en-US" dirty="0"/>
                <a:t>: Nonlinear Speed Control for </a:t>
              </a:r>
              <a:r>
                <a:rPr lang="en-US" altLang="en-US" dirty="0" err="1"/>
                <a:t>Batteryless</a:t>
              </a:r>
              <a:r>
                <a:rPr lang="en-US" altLang="en-US" dirty="0"/>
                <a:t> Applications</a:t>
              </a:r>
              <a:endParaRPr lang="es-CO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16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0"/>
            <a:ext cx="8153400" cy="132357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Electronics and Nonlinear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Control:</a:t>
            </a:r>
          </a:p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Renewable Energy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11416" y="3263478"/>
            <a:ext cx="4125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Eduardo Ortiz, Eduardo.ortiz7@upr.edu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083656" y="1508760"/>
            <a:ext cx="8864504" cy="5204322"/>
            <a:chOff x="1500760" y="1512795"/>
            <a:chExt cx="8864504" cy="5204322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7864" y="5758267"/>
              <a:ext cx="2057400" cy="95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951" y="1512795"/>
              <a:ext cx="4213319" cy="3152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" descr="DSC065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7864" y="4303387"/>
              <a:ext cx="1857375" cy="123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" descr="PRMa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760" y="4873487"/>
              <a:ext cx="4041290" cy="1843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9239" y="5775730"/>
              <a:ext cx="457200" cy="43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5839" y="5834467"/>
              <a:ext cx="396875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31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0"/>
            <a:ext cx="8153400" cy="133441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Electronics and Nonlinear Control:</a:t>
            </a:r>
          </a:p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Improving the PV 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11416" y="3263478"/>
            <a:ext cx="4125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Eduardo Ortiz, Eduardo.ortiz7@upr.edu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67000" y="1394496"/>
            <a:ext cx="8977313" cy="5286412"/>
            <a:chOff x="1508759" y="1336638"/>
            <a:chExt cx="8977313" cy="5286412"/>
          </a:xfrm>
        </p:grpSpPr>
        <p:grpSp>
          <p:nvGrpSpPr>
            <p:cNvPr id="45" name="Group 44"/>
            <p:cNvGrpSpPr/>
            <p:nvPr/>
          </p:nvGrpSpPr>
          <p:grpSpPr>
            <a:xfrm>
              <a:off x="1752599" y="1336638"/>
              <a:ext cx="8733473" cy="5286412"/>
              <a:chOff x="1673224" y="1342988"/>
              <a:chExt cx="8733473" cy="5286412"/>
            </a:xfrm>
          </p:grpSpPr>
          <p:pic>
            <p:nvPicPr>
              <p:cNvPr id="47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66834" y="6198545"/>
                <a:ext cx="396875" cy="365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3" descr="C:\Users\EORTIZ\AppData\Local\Temp\Interconnection_Map_FreeingtheGrid2011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8384" y="5069132"/>
                <a:ext cx="2307464" cy="1560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" descr="C:\Users\EORTIZ\AppData\Local\Temp\Netmetering_Map_FreeingtheGrid201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8537" y="3184756"/>
                <a:ext cx="2564447" cy="1718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58"/>
              <p:cNvSpPr txBox="1">
                <a:spLocks noChangeArrowheads="1"/>
              </p:cNvSpPr>
              <p:nvPr/>
            </p:nvSpPr>
            <p:spPr bwMode="auto">
              <a:xfrm>
                <a:off x="1673224" y="5510957"/>
                <a:ext cx="28194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dirty="0"/>
                  <a:t>Interconnection Map.</a:t>
                </a:r>
                <a:endParaRPr lang="es-CO" altLang="en-US" dirty="0"/>
              </a:p>
            </p:txBody>
          </p:sp>
          <p:sp>
            <p:nvSpPr>
              <p:cNvPr id="51" name="TextBox 59"/>
              <p:cNvSpPr txBox="1">
                <a:spLocks noChangeArrowheads="1"/>
              </p:cNvSpPr>
              <p:nvPr/>
            </p:nvSpPr>
            <p:spPr bwMode="auto">
              <a:xfrm>
                <a:off x="1673224" y="4160762"/>
                <a:ext cx="28194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dirty="0"/>
                  <a:t>PV Net-metering Map.</a:t>
                </a:r>
                <a:endParaRPr lang="es-CO" altLang="en-US" dirty="0"/>
              </a:p>
            </p:txBody>
          </p:sp>
          <p:pic>
            <p:nvPicPr>
              <p:cNvPr id="52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7884" y="1342988"/>
                <a:ext cx="2014856" cy="1561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6" descr="AdministraciÃ³n de asunto energÃ©ticos, Gobierno de Puerto Ric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0384" y="6198545"/>
                <a:ext cx="976313" cy="347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8" descr="https://encrypted-tbn0.gstatic.com/images?q=tbn:ANd9GcRS4qMsVHGydKqaFDUrT6fChUWSeiytNwcmwfkaPjTEcPJyvP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8499" y="1462973"/>
                <a:ext cx="1671963" cy="1252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5" name="TextBox 60"/>
            <p:cNvSpPr txBox="1">
              <a:spLocks noChangeArrowheads="1"/>
            </p:cNvSpPr>
            <p:nvPr/>
          </p:nvSpPr>
          <p:spPr bwMode="auto">
            <a:xfrm>
              <a:off x="1508759" y="1984400"/>
              <a:ext cx="2438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dirty="0" smtClean="0"/>
                <a:t>Permits </a:t>
              </a:r>
              <a:r>
                <a:rPr lang="en-US" altLang="en-US" dirty="0"/>
                <a:t>Process in PR</a:t>
              </a:r>
              <a:endParaRPr lang="es-CO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92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Dynamic and Control Systems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09800" y="1508493"/>
            <a:ext cx="9281160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Nonlinear modeling and control of physical dynamic systems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Autonomy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Stability and optimization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Robustness, perturbation analysis, estimation/observability, adaptability</a:t>
            </a:r>
          </a:p>
          <a:p>
            <a:pPr>
              <a:lnSpc>
                <a:spcPct val="114000"/>
              </a:lnSpc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Intelligent flight systems, genetic/neural-network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Stochastic analysis for uncertain systems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Noise control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98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THRUST AREA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Embedded Systems</a:t>
            </a: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29840" y="1768539"/>
            <a:ext cx="8138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Electrical and Computer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-1606499" y="2256514"/>
            <a:ext cx="438912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Research Competence Fields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23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Embedded Systems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64080" y="1253230"/>
            <a:ext cx="92811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Cyber-security, prevention and detection of cyberattacks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Sensing/communication under uncertainty, remote sensing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Software/hardware on-the-loop integration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Implementation of real-time algorithms for complex dynamic systems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Artificial intelligence under uncertain conditions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Machine learning and decision  for hardware management,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Algorithms for large-scale hardware complex systems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Nondestructive evaluation, cyber-human interaction,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4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49880" y="0"/>
            <a:ext cx="8153400" cy="133441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Cybersecurity in the Power Grid 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-606403" y="3263478"/>
            <a:ext cx="49651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Emmanuel Arzuaga, </a:t>
            </a:r>
            <a:r>
              <a:rPr lang="en-US" sz="1600" dirty="0" err="1" smtClean="0">
                <a:latin typeface="+mj-lt"/>
              </a:rPr>
              <a:t>emmanuel.arzuaga@</a:t>
            </a:r>
            <a:r>
              <a:rPr lang="en-US" sz="1600" dirty="0" err="1">
                <a:latin typeface="+mj-lt"/>
              </a:rPr>
              <a:t>upr.edu</a:t>
            </a:r>
            <a:endParaRPr lang="en-US" sz="1600" dirty="0">
              <a:latin typeface="+mj-lt"/>
            </a:endParaRPr>
          </a:p>
        </p:txBody>
      </p:sp>
      <p:pic>
        <p:nvPicPr>
          <p:cNvPr id="36" name="Picture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65165"/>
            <a:ext cx="5074920" cy="426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40" y="5266303"/>
            <a:ext cx="4179983" cy="157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1665165"/>
            <a:ext cx="131867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96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ib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1" y="3410560"/>
            <a:ext cx="4280534" cy="336440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0"/>
            <a:ext cx="8153400" cy="133441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Virtualization, Operating Systems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-606403" y="3263478"/>
            <a:ext cx="49651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Emmanuel Arzuaga, </a:t>
            </a:r>
            <a:r>
              <a:rPr lang="en-US" sz="1600" dirty="0" err="1" smtClean="0">
                <a:latin typeface="+mj-lt"/>
              </a:rPr>
              <a:t>emmanuel.arzuaga@</a:t>
            </a:r>
            <a:r>
              <a:rPr lang="en-US" sz="1600" dirty="0" err="1">
                <a:latin typeface="+mj-lt"/>
              </a:rPr>
              <a:t>upr.edu</a:t>
            </a:r>
            <a:endParaRPr lang="en-US" sz="1600" dirty="0">
              <a:latin typeface="+mj-lt"/>
            </a:endParaRPr>
          </a:p>
        </p:txBody>
      </p:sp>
      <p:sp>
        <p:nvSpPr>
          <p:cNvPr id="62" name="TextBox 7"/>
          <p:cNvSpPr txBox="1">
            <a:spLocks noChangeArrowheads="1"/>
          </p:cNvSpPr>
          <p:nvPr/>
        </p:nvSpPr>
        <p:spPr bwMode="auto">
          <a:xfrm>
            <a:off x="2697392" y="2031185"/>
            <a:ext cx="2926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CO" altLang="en-US" dirty="0" smtClean="0"/>
              <a:t>Mobile deployable embedded computing cluster</a:t>
            </a:r>
            <a:endParaRPr lang="es-CO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370320" y="1622251"/>
            <a:ext cx="2377440" cy="1554480"/>
            <a:chOff x="10073640" y="2377440"/>
            <a:chExt cx="1750598" cy="1325880"/>
          </a:xfrm>
        </p:grpSpPr>
        <p:pic>
          <p:nvPicPr>
            <p:cNvPr id="7" name="Picture 6" descr="images.jpe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0" t="8945" r="15973" b="4629"/>
            <a:stretch/>
          </p:blipFill>
          <p:spPr>
            <a:xfrm>
              <a:off x="10073640" y="2697480"/>
              <a:ext cx="1339118" cy="1005840"/>
            </a:xfrm>
            <a:prstGeom prst="rect">
              <a:avLst/>
            </a:prstGeom>
          </p:spPr>
        </p:pic>
        <p:pic>
          <p:nvPicPr>
            <p:cNvPr id="78" name="Picture 77" descr="images.jpe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0" t="8945" r="15973" b="4629"/>
            <a:stretch/>
          </p:blipFill>
          <p:spPr>
            <a:xfrm>
              <a:off x="10210800" y="2560320"/>
              <a:ext cx="1339118" cy="1005840"/>
            </a:xfrm>
            <a:prstGeom prst="rect">
              <a:avLst/>
            </a:prstGeom>
          </p:spPr>
        </p:pic>
        <p:pic>
          <p:nvPicPr>
            <p:cNvPr id="79" name="Picture 78" descr="images.jpe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0" t="8945" r="15973" b="4629"/>
            <a:stretch/>
          </p:blipFill>
          <p:spPr>
            <a:xfrm>
              <a:off x="10347960" y="2468880"/>
              <a:ext cx="1339118" cy="1005840"/>
            </a:xfrm>
            <a:prstGeom prst="rect">
              <a:avLst/>
            </a:prstGeom>
          </p:spPr>
        </p:pic>
        <p:pic>
          <p:nvPicPr>
            <p:cNvPr id="80" name="Picture 79" descr="images.jpe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0" t="8945" r="15973" b="4629"/>
            <a:stretch/>
          </p:blipFill>
          <p:spPr>
            <a:xfrm>
              <a:off x="10485120" y="2377440"/>
              <a:ext cx="1339118" cy="1005840"/>
            </a:xfrm>
            <a:prstGeom prst="rect">
              <a:avLst/>
            </a:prstGeom>
          </p:spPr>
        </p:pic>
      </p:grpSp>
      <p:sp>
        <p:nvSpPr>
          <p:cNvPr id="81" name="TextBox 7"/>
          <p:cNvSpPr txBox="1">
            <a:spLocks noChangeArrowheads="1"/>
          </p:cNvSpPr>
          <p:nvPr/>
        </p:nvSpPr>
        <p:spPr bwMode="auto">
          <a:xfrm>
            <a:off x="2697392" y="5268985"/>
            <a:ext cx="2926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CO" altLang="en-US" dirty="0" smtClean="0"/>
              <a:t>Dynamic VM placement and load balancing</a:t>
            </a:r>
            <a:endParaRPr lang="es-CO" altLang="en-US" dirty="0"/>
          </a:p>
        </p:txBody>
      </p:sp>
    </p:spTree>
    <p:extLst>
      <p:ext uri="{BB962C8B-B14F-4D97-AF65-F5344CB8AC3E}">
        <p14:creationId xmlns:p14="http://schemas.microsoft.com/office/powerpoint/2010/main" val="31348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THRUST AREA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Radar, Photonics and Laser Systems</a:t>
            </a: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29840" y="1768539"/>
            <a:ext cx="813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Electrical and Computer Engineering</a:t>
            </a: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-1606499" y="2256514"/>
            <a:ext cx="438912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Research Competence Fields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116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Radar, Photonics and Laser Systems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64080" y="1253230"/>
            <a:ext cx="9281160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Detection using </a:t>
            </a:r>
            <a:r>
              <a:rPr lang="en-US" sz="2000" dirty="0"/>
              <a:t>phased-array radar systems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Lasers </a:t>
            </a:r>
            <a:r>
              <a:rPr lang="en-US" sz="2000" dirty="0"/>
              <a:t>to improve the radars performance by generating accurate radio-frequency radar </a:t>
            </a:r>
            <a:r>
              <a:rPr lang="en-US" sz="2000" dirty="0" smtClean="0"/>
              <a:t>pulses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Software-defined </a:t>
            </a:r>
            <a:r>
              <a:rPr lang="en-US" sz="2000" dirty="0"/>
              <a:t>radio for communication devices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Customized </a:t>
            </a:r>
            <a:r>
              <a:rPr lang="en-US" sz="2000" dirty="0"/>
              <a:t>antennas for unmanned systems to improve communication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 smtClean="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Photonic </a:t>
            </a:r>
            <a:r>
              <a:rPr lang="en-US" sz="2000" dirty="0"/>
              <a:t>and </a:t>
            </a:r>
            <a:r>
              <a:rPr lang="en-US" sz="2000" dirty="0" err="1"/>
              <a:t>opto</a:t>
            </a:r>
            <a:r>
              <a:rPr lang="en-US" sz="2000" dirty="0"/>
              <a:t>-electronic transition technologies to improve the communication of multiple cyber-physical system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463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04" y="1533019"/>
            <a:ext cx="3736086" cy="2808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604"/>
          <a:stretch/>
        </p:blipFill>
        <p:spPr>
          <a:xfrm>
            <a:off x="2279904" y="4198812"/>
            <a:ext cx="3736086" cy="2567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Hyperspectral Analysis for Imaging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3244" y="1825626"/>
            <a:ext cx="4268724" cy="4843399"/>
          </a:xfrm>
        </p:spPr>
        <p:txBody>
          <a:bodyPr>
            <a:normAutofit/>
          </a:bodyPr>
          <a:lstStyle/>
          <a:p>
            <a:r>
              <a:rPr lang="en-US" dirty="0" smtClean="0"/>
              <a:t>UPRM: Hyperspectral Image Analysis </a:t>
            </a:r>
            <a:endParaRPr lang="en-US" dirty="0"/>
          </a:p>
          <a:p>
            <a:r>
              <a:rPr lang="en-US" dirty="0" smtClean="0"/>
              <a:t>UPRM: Development of Algorithms for Visualization</a:t>
            </a:r>
          </a:p>
          <a:p>
            <a:r>
              <a:rPr lang="en-US" dirty="0" smtClean="0"/>
              <a:t>UPRM: Multiple use of Sensors for better resolution on multiple-spectral bands</a:t>
            </a:r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18560" y="2858582"/>
            <a:ext cx="1792224" cy="2408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510784" y="2858582"/>
            <a:ext cx="0" cy="2408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78444" y="3698202"/>
            <a:ext cx="96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  Spectral </a:t>
            </a:r>
          </a:p>
          <a:p>
            <a:r>
              <a:rPr lang="en-US" sz="1400" dirty="0"/>
              <a:t>Response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 rot="16200000">
            <a:off x="-606403" y="3263478"/>
            <a:ext cx="49651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Emmanuel Arzuaga, </a:t>
            </a:r>
            <a:r>
              <a:rPr lang="en-US" sz="1600" dirty="0" err="1" smtClean="0">
                <a:latin typeface="+mj-lt"/>
              </a:rPr>
              <a:t>emmanuel.arzuaga@</a:t>
            </a:r>
            <a:r>
              <a:rPr lang="en-US" sz="1600" dirty="0" err="1">
                <a:latin typeface="+mj-lt"/>
              </a:rPr>
              <a:t>upr.edu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42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31" y="1408494"/>
            <a:ext cx="4373713" cy="2961132"/>
          </a:xfrm>
          <a:prstGeom prst="rect">
            <a:avLst/>
          </a:prstGeom>
        </p:spPr>
      </p:pic>
      <p:pic>
        <p:nvPicPr>
          <p:cNvPr id="1030" name="Picture 6" descr="https://lh4.googleusercontent.com/-kMmzZxTQiv0/T7vvmk5-PSI/AAAAAAAACbg/7I9MuLyS5Ho/s337/TropiNETrada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37" y="4299332"/>
            <a:ext cx="1829079" cy="241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UPRMs’ </a:t>
            </a:r>
            <a:r>
              <a:rPr lang="en-US" sz="3200" dirty="0" err="1" smtClean="0"/>
              <a:t>Tropinet</a:t>
            </a:r>
            <a:r>
              <a:rPr lang="en-US" sz="3200" dirty="0" smtClean="0"/>
              <a:t> Weather Radar Network</a:t>
            </a:r>
            <a:endParaRPr lang="en-US" sz="32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032088" y="1661414"/>
            <a:ext cx="4524756" cy="4843399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en-US" dirty="0" smtClean="0"/>
              <a:t>UPRM: The NWS has problems monitoring PR’s west coast given the earth’s curvature.</a:t>
            </a:r>
          </a:p>
          <a:p>
            <a:pPr marL="82296" indent="0" algn="just">
              <a:buNone/>
            </a:pPr>
            <a:endParaRPr lang="en-US" dirty="0"/>
          </a:p>
          <a:p>
            <a:pPr marL="82296" indent="0" algn="just">
              <a:buNone/>
            </a:pPr>
            <a:r>
              <a:rPr lang="en-US" dirty="0" smtClean="0"/>
              <a:t>UPRM: Development of </a:t>
            </a:r>
            <a:r>
              <a:rPr lang="en-US" dirty="0" err="1" smtClean="0"/>
              <a:t>Tropinet</a:t>
            </a:r>
            <a:r>
              <a:rPr lang="en-US" dirty="0" smtClean="0"/>
              <a:t> Weather Radar Network (TWRN) Systems using 3 </a:t>
            </a:r>
            <a:r>
              <a:rPr lang="en-US" dirty="0" err="1" smtClean="0"/>
              <a:t>shortrange</a:t>
            </a:r>
            <a:r>
              <a:rPr lang="en-US" dirty="0" smtClean="0"/>
              <a:t> dual polarized X-band Doppler radars and S-band radar.</a:t>
            </a:r>
          </a:p>
          <a:p>
            <a:pPr marL="82296" indent="0" algn="just">
              <a:buNone/>
            </a:pPr>
            <a:endParaRPr lang="en-US" dirty="0" smtClean="0"/>
          </a:p>
          <a:p>
            <a:pPr marL="82296" indent="0" algn="just">
              <a:buNone/>
            </a:pPr>
            <a:r>
              <a:rPr lang="en-US" dirty="0" smtClean="0"/>
              <a:t>UPRM:TWRN covers the lowest part of the atmosphere to detect weather phenomena.</a:t>
            </a: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336" y="4311524"/>
            <a:ext cx="2661384" cy="240506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5020536" y="3455226"/>
            <a:ext cx="2027964" cy="1255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53556" y="5003421"/>
            <a:ext cx="694944" cy="504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316218" y="2065180"/>
            <a:ext cx="694944" cy="504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7"/>
          <p:cNvSpPr txBox="1">
            <a:spLocks noChangeArrowheads="1"/>
          </p:cNvSpPr>
          <p:nvPr/>
        </p:nvSpPr>
        <p:spPr bwMode="auto">
          <a:xfrm rot="16200000">
            <a:off x="79737" y="3263478"/>
            <a:ext cx="35928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Jose Colom, colom@ece.uprm.edu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98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0"/>
            <a:ext cx="8153400" cy="133441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and Video Processing and Analysis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-606403" y="3263478"/>
            <a:ext cx="49651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Emmanuel Arzuaga, </a:t>
            </a:r>
            <a:r>
              <a:rPr lang="en-US" sz="1600" dirty="0" err="1" smtClean="0">
                <a:latin typeface="+mj-lt"/>
              </a:rPr>
              <a:t>emmanuel.arzuaga@</a:t>
            </a:r>
            <a:r>
              <a:rPr lang="en-US" sz="1600" dirty="0" err="1">
                <a:latin typeface="+mj-lt"/>
              </a:rPr>
              <a:t>upr.edu</a:t>
            </a:r>
            <a:endParaRPr lang="en-US" sz="1600" dirty="0">
              <a:latin typeface="+mj-lt"/>
            </a:endParaRPr>
          </a:p>
        </p:txBody>
      </p:sp>
      <p:sp>
        <p:nvSpPr>
          <p:cNvPr id="51" name="TextBox 59"/>
          <p:cNvSpPr txBox="1">
            <a:spLocks noChangeArrowheads="1"/>
          </p:cNvSpPr>
          <p:nvPr/>
        </p:nvSpPr>
        <p:spPr bwMode="auto">
          <a:xfrm>
            <a:off x="8030364" y="3669393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smtClean="0"/>
              <a:t>Video processing for the hearing impaired</a:t>
            </a:r>
            <a:endParaRPr lang="es-CO" altLang="en-US" dirty="0"/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23" y="6217920"/>
            <a:ext cx="131867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 descr="veriz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726" y="5939476"/>
            <a:ext cx="1028547" cy="61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r="15036"/>
          <a:stretch/>
        </p:blipFill>
        <p:spPr>
          <a:xfrm>
            <a:off x="8957448" y="4300200"/>
            <a:ext cx="2120506" cy="1380005"/>
          </a:xfrm>
          <a:prstGeom prst="rect">
            <a:avLst/>
          </a:prstGeom>
        </p:spPr>
      </p:pic>
      <p:pic>
        <p:nvPicPr>
          <p:cNvPr id="5" name="Picture 4" descr="vgo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6217920"/>
            <a:ext cx="1076960" cy="45193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7" cstate="print"/>
          <a:srcRect l="11429" t="5235" r="8099" b="9567"/>
          <a:stretch/>
        </p:blipFill>
        <p:spPr bwMode="auto">
          <a:xfrm>
            <a:off x="3817902" y="2061563"/>
            <a:ext cx="1858715" cy="106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8" cstate="print"/>
          <a:srcRect l="8110" t="15343" r="16916" b="21119"/>
          <a:stretch/>
        </p:blipFill>
        <p:spPr bwMode="auto">
          <a:xfrm>
            <a:off x="6278880" y="2021146"/>
            <a:ext cx="1767658" cy="106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9" cstate="print"/>
          <a:srcRect l="15338" t="6254" r="6619" b="10894"/>
          <a:stretch/>
        </p:blipFill>
        <p:spPr bwMode="auto">
          <a:xfrm>
            <a:off x="8667346" y="2012816"/>
            <a:ext cx="1858715" cy="111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TextBox 59"/>
          <p:cNvSpPr txBox="1">
            <a:spLocks noChangeArrowheads="1"/>
          </p:cNvSpPr>
          <p:nvPr/>
        </p:nvSpPr>
        <p:spPr bwMode="auto">
          <a:xfrm>
            <a:off x="4660081" y="1633018"/>
            <a:ext cx="4206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 smtClean="0"/>
              <a:t>Hyperspectral</a:t>
            </a:r>
            <a:r>
              <a:rPr lang="en-US" altLang="en-US" dirty="0" smtClean="0"/>
              <a:t> Imaging: multi sensor fusion</a:t>
            </a:r>
            <a:endParaRPr lang="es-CO" altLang="en-US" dirty="0"/>
          </a:p>
        </p:txBody>
      </p:sp>
      <p:pic>
        <p:nvPicPr>
          <p:cNvPr id="75" name="Content Placeholder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10"/>
          <a:srcRect t="17653" b="250"/>
          <a:stretch/>
        </p:blipFill>
        <p:spPr>
          <a:xfrm>
            <a:off x="2514600" y="4181297"/>
            <a:ext cx="2126385" cy="1533704"/>
          </a:xfrm>
          <a:prstGeom prst="rect">
            <a:avLst/>
          </a:prstGeom>
        </p:spPr>
      </p:pic>
      <p:sp>
        <p:nvSpPr>
          <p:cNvPr id="76" name="TextBox 59"/>
          <p:cNvSpPr txBox="1">
            <a:spLocks noChangeArrowheads="1"/>
          </p:cNvSpPr>
          <p:nvPr/>
        </p:nvSpPr>
        <p:spPr bwMode="auto">
          <a:xfrm>
            <a:off x="2644140" y="3571008"/>
            <a:ext cx="42062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smtClean="0"/>
              <a:t>Biomedical Imaging: feature extraction and classification</a:t>
            </a:r>
            <a:endParaRPr lang="es-CO" altLang="en-US" dirty="0"/>
          </a:p>
        </p:txBody>
      </p:sp>
      <p:pic>
        <p:nvPicPr>
          <p:cNvPr id="77" name="Content Placeholder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11"/>
          <a:srcRect t="16235" b="1414"/>
          <a:stretch/>
        </p:blipFill>
        <p:spPr>
          <a:xfrm>
            <a:off x="4519266" y="4181297"/>
            <a:ext cx="2126859" cy="15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304800"/>
            <a:ext cx="7343775" cy="762000"/>
          </a:xfrm>
        </p:spPr>
        <p:txBody>
          <a:bodyPr/>
          <a:lstStyle/>
          <a:p>
            <a:r>
              <a:rPr lang="en-US" sz="2600" dirty="0"/>
              <a:t>Antennas for Body Centric 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19200"/>
            <a:ext cx="4800600" cy="50292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Medical, military and emergency management applications.</a:t>
            </a:r>
          </a:p>
          <a:p>
            <a:pPr lvl="1"/>
            <a:r>
              <a:rPr lang="en-US" dirty="0"/>
              <a:t>Three different classification of BCWC: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Communications from Off-Body to On-Body device </a:t>
            </a:r>
            <a:r>
              <a:rPr lang="en-US" sz="1600" b="1" i="1" dirty="0"/>
              <a:t>(Off-Body). </a:t>
            </a:r>
            <a:br>
              <a:rPr lang="en-US" sz="1600" b="1" i="1" dirty="0"/>
            </a:br>
            <a:r>
              <a:rPr lang="en-US" sz="1600" b="1" i="1" dirty="0"/>
              <a:t>      - </a:t>
            </a:r>
            <a:r>
              <a:rPr lang="en-US" sz="1600" i="1" dirty="0"/>
              <a:t>Radiation away from Body</a:t>
            </a:r>
            <a:endParaRPr lang="en-US" sz="1600" b="1" i="1" dirty="0"/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Communications within On-Body Networks </a:t>
            </a:r>
            <a:r>
              <a:rPr lang="en-US" sz="1600" b="1" i="1" dirty="0"/>
              <a:t>(On-Body).</a:t>
            </a:r>
            <a:br>
              <a:rPr lang="en-US" sz="1600" b="1" i="1" dirty="0"/>
            </a:br>
            <a:r>
              <a:rPr lang="en-US" sz="1600" i="1" dirty="0"/>
              <a:t>     </a:t>
            </a:r>
            <a:r>
              <a:rPr lang="en-US" sz="1600" b="1" i="1" dirty="0"/>
              <a:t> - </a:t>
            </a:r>
            <a:r>
              <a:rPr lang="en-US" sz="1600" i="1" dirty="0"/>
              <a:t>Radiation </a:t>
            </a:r>
            <a:r>
              <a:rPr lang="en-US" sz="1600" i="1" dirty="0" err="1"/>
              <a:t>troughout</a:t>
            </a:r>
            <a:r>
              <a:rPr lang="en-US" sz="1600" i="1" dirty="0"/>
              <a:t> the Body</a:t>
            </a:r>
            <a:endParaRPr lang="en-US" sz="1600" b="1" i="1" dirty="0"/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/>
              <a:t>Communications to medical implants and sensor networks </a:t>
            </a:r>
            <a:r>
              <a:rPr lang="en-US" sz="1600" b="1" i="1" dirty="0"/>
              <a:t>(In-Body).</a:t>
            </a:r>
            <a:br>
              <a:rPr lang="en-US" sz="1600" b="1" i="1" dirty="0"/>
            </a:br>
            <a:r>
              <a:rPr lang="en-US" sz="1600" b="1" i="1" dirty="0"/>
              <a:t>      - </a:t>
            </a:r>
            <a:r>
              <a:rPr lang="en-US" sz="1600" i="1" dirty="0"/>
              <a:t>Implant size and tissue losses</a:t>
            </a:r>
            <a:endParaRPr lang="en-US" sz="1600" b="1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676400"/>
            <a:ext cx="4143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 rot="16200000">
            <a:off x="-465472" y="3263478"/>
            <a:ext cx="46832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Rafael Rodriguez Rafael.rodriguez19@upr.edu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587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1681" y="1666820"/>
            <a:ext cx="5593023" cy="353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758440" y="5303520"/>
            <a:ext cx="8863584" cy="207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None/>
            </a:pPr>
            <a:r>
              <a:rPr lang="en-US" sz="2000" dirty="0"/>
              <a:t>UPRM: Development of Algorithms to Diagnose, Control and Predict the Performance of Multiple Unmanned Systems using Sensors and Real-Time </a:t>
            </a:r>
            <a:r>
              <a:rPr lang="en-US" sz="2000" dirty="0" smtClean="0"/>
              <a:t>Collaboration.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648" y="365127"/>
            <a:ext cx="8449056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Diagnosis, Control, and Prognosis for Unmanned Systems</a:t>
            </a:r>
            <a:endParaRPr lang="en-US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 rot="16200000">
            <a:off x="-137948" y="4271036"/>
            <a:ext cx="4125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Eduardo Ortiz, Eduardo.ortiz7@upr.edu</a:t>
            </a:r>
          </a:p>
        </p:txBody>
      </p:sp>
    </p:spTree>
    <p:extLst>
      <p:ext uri="{BB962C8B-B14F-4D97-AF65-F5344CB8AC3E}">
        <p14:creationId xmlns:p14="http://schemas.microsoft.com/office/powerpoint/2010/main" val="313565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2014-05-16 09.05.32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1786"/>
          <a:stretch>
            <a:fillRect/>
          </a:stretch>
        </p:blipFill>
        <p:spPr>
          <a:xfrm>
            <a:off x="2383083" y="1371600"/>
            <a:ext cx="4572000" cy="2667000"/>
          </a:xfrm>
        </p:spPr>
      </p:pic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304800"/>
            <a:ext cx="7391400" cy="762000"/>
          </a:xfrm>
        </p:spPr>
        <p:txBody>
          <a:bodyPr/>
          <a:lstStyle/>
          <a:p>
            <a:pPr lvl="0"/>
            <a:r>
              <a:rPr lang="en-US" sz="2400" cap="small" dirty="0"/>
              <a:t>Microwave and Millimeter-Wave Systems Lab</a:t>
            </a:r>
          </a:p>
        </p:txBody>
      </p:sp>
      <p:pic>
        <p:nvPicPr>
          <p:cNvPr id="3" name="Picture 2" descr="2014-05-16 09.04.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84" y="1371600"/>
            <a:ext cx="4718756" cy="2654300"/>
          </a:xfrm>
          <a:prstGeom prst="rect">
            <a:avLst/>
          </a:prstGeom>
        </p:spPr>
      </p:pic>
      <p:pic>
        <p:nvPicPr>
          <p:cNvPr id="4" name="Picture 3" descr="DSCF192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84" y="3352800"/>
            <a:ext cx="3962400" cy="29718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007100" y="3359150"/>
          <a:ext cx="1778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Equation" r:id="rId7" imgW="177800" imgH="139700" progId="Equation.3">
                  <p:embed/>
                </p:oleObj>
              </mc:Choice>
              <mc:Fallback>
                <p:oleObj name="Equation" r:id="rId7" imgW="1778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07100" y="3359150"/>
                        <a:ext cx="177800" cy="13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7"/>
          <p:cNvSpPr txBox="1">
            <a:spLocks noChangeArrowheads="1"/>
          </p:cNvSpPr>
          <p:nvPr/>
        </p:nvSpPr>
        <p:spPr bwMode="auto">
          <a:xfrm rot="16200000">
            <a:off x="-465472" y="3263478"/>
            <a:ext cx="46832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</a:t>
            </a:r>
            <a:r>
              <a:rPr lang="en-US" sz="1600" dirty="0" smtClean="0">
                <a:latin typeface="+mj-lt"/>
              </a:rPr>
              <a:t>Rafael Rodriguez Rafael.rodriguez19@upr.edu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12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6200000">
            <a:off x="-1135380" y="3589020"/>
            <a:ext cx="333756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JOIN US!!</a:t>
            </a:r>
            <a:endParaRPr lang="en-US" sz="32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 descr="http://teaching.monster.com/nfs/teaching/attachment_images/0008/1733/shutterstock_39158509_crop380w.jpg?1256318729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9CCC6"/>
              </a:clrFrom>
              <a:clrTo>
                <a:srgbClr val="D9CC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t="11760" r="14106" b="11440"/>
          <a:stretch/>
        </p:blipFill>
        <p:spPr bwMode="auto">
          <a:xfrm>
            <a:off x="5704264" y="4434840"/>
            <a:ext cx="2305610" cy="19213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301240" y="457200"/>
            <a:ext cx="9417677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BE PART OF THE HISTORY: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LET’S JOIN FORCES</a:t>
            </a:r>
            <a:endParaRPr lang="en-US" sz="4400" b="1" i="1" dirty="0"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1628003"/>
            <a:ext cx="5362618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8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120" y="0"/>
            <a:ext cx="1085088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6200000">
            <a:off x="-2209800" y="2514600"/>
            <a:ext cx="5486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CONTACT INFORMATION</a:t>
            </a:r>
            <a:endParaRPr lang="en-US" sz="3200" b="1" i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0" y="0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351561" y="1280160"/>
            <a:ext cx="9692640" cy="516895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http://cause.uprm.edu</a:t>
            </a:r>
          </a:p>
          <a:p>
            <a:pPr algn="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Director.cause@upr.edu</a:t>
            </a:r>
            <a:endParaRPr lang="en-US" sz="2800" b="1" dirty="0" smtClean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>
              <a:spcBef>
                <a:spcPct val="0"/>
              </a:spcBef>
              <a:defRPr/>
            </a:pPr>
            <a:endParaRPr lang="en-US" sz="2800" b="1" dirty="0" smtClean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DEAN OF COLLEGE OF ENGINEERING</a:t>
            </a:r>
            <a:endParaRPr lang="en-US" sz="2800" b="1" dirty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>
              <a:spcBef>
                <a:spcPct val="0"/>
              </a:spcBef>
              <a:defRPr/>
            </a:pPr>
            <a:r>
              <a:rPr lang="en-US" sz="2800" b="1" i="1" dirty="0" smtClean="0">
                <a:solidFill>
                  <a:schemeClr val="bg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decano.ingenieria@upr.edu</a:t>
            </a:r>
            <a:endParaRPr lang="en-US" sz="2800" b="1" i="1" dirty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>
              <a:spcBef>
                <a:spcPct val="0"/>
              </a:spcBef>
              <a:defRPr/>
            </a:pPr>
            <a:endParaRPr lang="en-US" sz="2800" b="1" dirty="0" smtClean="0">
              <a:solidFill>
                <a:schemeClr val="bg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>
              <a:spcBef>
                <a:spcPct val="0"/>
              </a:spcBef>
              <a:defRPr/>
            </a:pPr>
            <a:endParaRPr lang="en-US" sz="2800" b="1" i="1" dirty="0">
              <a:solidFill>
                <a:srgbClr val="C0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 descr="http://www.escet.in/admin/files/files_524141c983c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876">
            <a:off x="1456010" y="2413046"/>
            <a:ext cx="5415280" cy="3528929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1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304800"/>
            <a:ext cx="815340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Low-Error Data-Driven Life Prediction Model for Bearing Failure due to Localized Defects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133600"/>
            <a:ext cx="42989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371601"/>
            <a:ext cx="24384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 rot="16200000">
            <a:off x="242977" y="3263478"/>
            <a:ext cx="3662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Vijay K. Goyal, vijay.goyal@upr.edu</a:t>
            </a:r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371600"/>
            <a:ext cx="3048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1" y="4038600"/>
            <a:ext cx="2969895" cy="249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2"/>
          <p:cNvSpPr>
            <a:spLocks noChangeArrowheads="1"/>
          </p:cNvSpPr>
          <p:nvPr/>
        </p:nvSpPr>
        <p:spPr bwMode="auto">
          <a:xfrm rot="20358439">
            <a:off x="7193473" y="3261181"/>
            <a:ext cx="2091866" cy="124221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 rot="20452177">
            <a:off x="7251736" y="5788251"/>
            <a:ext cx="1909453" cy="399484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05800" y="4572001"/>
            <a:ext cx="190500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Sidebands around BPOF indicating the severity of the fault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05800" y="1905001"/>
            <a:ext cx="190500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The amplitude of Ball Pass Outer Frequency (BPOF) starts to increase</a:t>
            </a:r>
          </a:p>
        </p:txBody>
      </p:sp>
    </p:spTree>
    <p:extLst>
      <p:ext uri="{BB962C8B-B14F-4D97-AF65-F5344CB8AC3E}">
        <p14:creationId xmlns:p14="http://schemas.microsoft.com/office/powerpoint/2010/main" val="24778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0"/>
            <a:ext cx="8153400" cy="132357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Electronics and Nonlinear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Control:</a:t>
            </a:r>
          </a:p>
          <a:p>
            <a:pPr lvl="0">
              <a:spcBef>
                <a:spcPct val="0"/>
              </a:spcBef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11416" y="3263478"/>
            <a:ext cx="4125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Eduardo Ortiz, Eduardo.ortiz7@upr.edu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8235" y="1369882"/>
            <a:ext cx="9697085" cy="5082511"/>
            <a:chOff x="-1174750" y="1217482"/>
            <a:chExt cx="9697085" cy="5082511"/>
          </a:xfrm>
        </p:grpSpPr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935" y="5892006"/>
              <a:ext cx="2057400" cy="4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55" y="4359036"/>
              <a:ext cx="2587943" cy="1940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55" y="1217482"/>
              <a:ext cx="3724477" cy="2940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40"/>
            <p:cNvSpPr txBox="1">
              <a:spLocks noChangeArrowheads="1"/>
            </p:cNvSpPr>
            <p:nvPr/>
          </p:nvSpPr>
          <p:spPr bwMode="auto">
            <a:xfrm>
              <a:off x="-1174750" y="1547803"/>
              <a:ext cx="25876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dirty="0"/>
                <a:t>Power Electronics for</a:t>
              </a:r>
            </a:p>
            <a:p>
              <a:pPr algn="ctr"/>
              <a:r>
                <a:rPr lang="en-US" altLang="en-US" dirty="0"/>
                <a:t>Smart Robot Design</a:t>
              </a:r>
              <a:endParaRPr lang="es-CO" altLang="en-US" dirty="0"/>
            </a:p>
          </p:txBody>
        </p:sp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535" y="5461793"/>
              <a:ext cx="19050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-624522" y="5091906"/>
              <a:ext cx="136366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dirty="0" err="1"/>
                <a:t>Micromouse</a:t>
              </a:r>
              <a:endParaRPr lang="es-CO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90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14600" y="0"/>
            <a:ext cx="8153400" cy="133441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Electronics and Nonlinear Control:</a:t>
            </a:r>
          </a:p>
          <a:p>
            <a:pPr lvl="0">
              <a:spcBef>
                <a:spcPct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Unmanned Aerial Vehicles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 rot="16200000">
            <a:off x="11416" y="3263478"/>
            <a:ext cx="41257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Prof. Eduardo Ortiz, Eduardo.ortiz7@upr.edu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243566" y="1435020"/>
            <a:ext cx="10188742" cy="5289630"/>
            <a:chOff x="-83739" y="1597580"/>
            <a:chExt cx="11284560" cy="5289630"/>
          </a:xfrm>
        </p:grpSpPr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559" y="6352222"/>
              <a:ext cx="1460500" cy="48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1484" y="5845810"/>
              <a:ext cx="1082675" cy="104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51" descr="http://api.ning.com/files/NdyigUAgY0DcV6bNRsTRsi*69FLm0l6WtU-FPcXt-u6gsIe*ZsMudakKBf7aDCmNZDxqoI0f1hkMT2hJHH22Za8Lpa9xp8fr/arducopter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362" y="1782246"/>
              <a:ext cx="4607447" cy="2014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Box 1"/>
            <p:cNvSpPr txBox="1">
              <a:spLocks noChangeArrowheads="1"/>
            </p:cNvSpPr>
            <p:nvPr/>
          </p:nvSpPr>
          <p:spPr bwMode="auto">
            <a:xfrm>
              <a:off x="5203085" y="1597580"/>
              <a:ext cx="59977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dirty="0"/>
                <a:t>Power electronics, controls, and robotics for </a:t>
              </a:r>
              <a:r>
                <a:rPr lang="en-US" altLang="en-US" dirty="0" err="1"/>
                <a:t>UAV’s</a:t>
              </a:r>
              <a:r>
                <a:rPr lang="en-US" altLang="en-US" dirty="0"/>
                <a:t>.</a:t>
              </a:r>
              <a:endParaRPr lang="es-CO" altLang="en-US" dirty="0"/>
            </a:p>
          </p:txBody>
        </p:sp>
        <p:sp>
          <p:nvSpPr>
            <p:cNvPr id="62" name="TextBox 7"/>
            <p:cNvSpPr txBox="1">
              <a:spLocks noChangeArrowheads="1"/>
            </p:cNvSpPr>
            <p:nvPr/>
          </p:nvSpPr>
          <p:spPr bwMode="auto">
            <a:xfrm>
              <a:off x="-83739" y="1625600"/>
              <a:ext cx="2743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dirty="0" smtClean="0"/>
                <a:t>The </a:t>
              </a:r>
              <a:r>
                <a:rPr lang="en-US" altLang="en-US" dirty="0"/>
                <a:t>Quadcopter</a:t>
              </a:r>
              <a:endParaRPr lang="es-CO" altLang="en-US" dirty="0"/>
            </a:p>
          </p:txBody>
        </p:sp>
        <p:pic>
          <p:nvPicPr>
            <p:cNvPr id="63" name="Picture 4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54" t="25771" r="13654" b="25769"/>
            <a:stretch>
              <a:fillRect/>
            </a:stretch>
          </p:blipFill>
          <p:spPr bwMode="auto">
            <a:xfrm>
              <a:off x="413698" y="2349578"/>
              <a:ext cx="2088187" cy="147945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" descr="photo.JPG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394" y="2268884"/>
              <a:ext cx="2068923" cy="148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6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359" y="6320472"/>
              <a:ext cx="762000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44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2904-FA94-4C74-AED3-AB4BF09B12A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32560" y="274320"/>
            <a:ext cx="105156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THRUST AREA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Materials and Structures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https://career-fair.mit.edu/images/mit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570547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:\Users\VGoyal\Dropbox\UPRM\AerospaceProgram\CenterInfo\LOGO CAUSE-0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6163"/>
            <a:ext cx="2392680" cy="9653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Image result for agriculture dr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29840" y="1584287"/>
            <a:ext cx="81381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Mechanical Engineering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Civil Engineering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General Engineering</a:t>
            </a:r>
          </a:p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Electrical and Computer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-1606499" y="2256514"/>
            <a:ext cx="4389120" cy="914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Research Competence Fields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41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Thesis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8797</TotalTime>
  <Words>2113</Words>
  <Application>Microsoft Office PowerPoint</Application>
  <PresentationFormat>Widescreen</PresentationFormat>
  <Paragraphs>430</Paragraphs>
  <Slides>52</Slides>
  <Notes>43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ＭＳ Ｐゴシック</vt:lpstr>
      <vt:lpstr>Arial</vt:lpstr>
      <vt:lpstr>Calibri</vt:lpstr>
      <vt:lpstr>Cambria</vt:lpstr>
      <vt:lpstr>Times New Roman</vt:lpstr>
      <vt:lpstr>Verdana</vt:lpstr>
      <vt:lpstr>Wingdings</vt:lpstr>
      <vt:lpstr>Wingdings 2</vt:lpstr>
      <vt:lpstr>Solstice</vt:lpstr>
      <vt:lpstr>Custom Design</vt:lpstr>
      <vt:lpstr>Bitmap Image</vt:lpstr>
      <vt:lpstr>Photo Editor Photo</vt:lpstr>
      <vt:lpstr>Equation</vt:lpstr>
      <vt:lpstr>PowerPoint Presentation</vt:lpstr>
      <vt:lpstr>PowerPoint Presentation</vt:lpstr>
      <vt:lpstr>PowerPoint Presentation</vt:lpstr>
      <vt:lpstr>PowerPoint Presentation</vt:lpstr>
      <vt:lpstr>Diagnosis, Control, and Prognosis for Unmanned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Optimization for Decrease Fragment Exit Velocity Using Barrier Protection</vt:lpstr>
      <vt:lpstr>Weight Reduction for the PA117 Ammunition Containers</vt:lpstr>
      <vt:lpstr>PowerPoint Presentation</vt:lpstr>
      <vt:lpstr>PowerPoint Presentation</vt:lpstr>
      <vt:lpstr>PowerPoint Presentation</vt:lpstr>
      <vt:lpstr>Composite Failure of Electromagnetic Launcher Subject to Hypersonic Speeds</vt:lpstr>
      <vt:lpstr>PowerPoint Presentation</vt:lpstr>
      <vt:lpstr>PowerPoint Presentation</vt:lpstr>
      <vt:lpstr>Nanostructured Composites and Catalysts for 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Supply Design &amp;Testing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Hyperspectral Analysis for Imaging Processing</vt:lpstr>
      <vt:lpstr>UPRMs’ Tropinet Weather Radar Network</vt:lpstr>
      <vt:lpstr>PowerPoint Presentation</vt:lpstr>
      <vt:lpstr>Antennas for Body Centric Communications</vt:lpstr>
      <vt:lpstr>Microwave and Millimeter-Wave Systems Lab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Glory</dc:creator>
  <cp:lastModifiedBy>Vijay K Goyal</cp:lastModifiedBy>
  <cp:revision>699</cp:revision>
  <cp:lastPrinted>2015-02-12T23:56:47Z</cp:lastPrinted>
  <dcterms:created xsi:type="dcterms:W3CDTF">2010-08-26T14:16:04Z</dcterms:created>
  <dcterms:modified xsi:type="dcterms:W3CDTF">2016-05-03T13:07:42Z</dcterms:modified>
</cp:coreProperties>
</file>