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257" r:id="rId2"/>
    <p:sldId id="446" r:id="rId3"/>
    <p:sldId id="447" r:id="rId4"/>
    <p:sldId id="484" r:id="rId5"/>
    <p:sldId id="485" r:id="rId6"/>
    <p:sldId id="486" r:id="rId7"/>
    <p:sldId id="487" r:id="rId8"/>
    <p:sldId id="488" r:id="rId9"/>
    <p:sldId id="489" r:id="rId10"/>
    <p:sldId id="491" r:id="rId11"/>
    <p:sldId id="493" r:id="rId12"/>
    <p:sldId id="494" r:id="rId13"/>
    <p:sldId id="496" r:id="rId14"/>
    <p:sldId id="504" r:id="rId15"/>
    <p:sldId id="505" r:id="rId16"/>
    <p:sldId id="506" r:id="rId17"/>
    <p:sldId id="508" r:id="rId18"/>
    <p:sldId id="509" r:id="rId19"/>
    <p:sldId id="510" r:id="rId20"/>
    <p:sldId id="511" r:id="rId21"/>
    <p:sldId id="512" r:id="rId22"/>
    <p:sldId id="513" r:id="rId23"/>
    <p:sldId id="514" r:id="rId24"/>
    <p:sldId id="515" r:id="rId25"/>
    <p:sldId id="516" r:id="rId26"/>
    <p:sldId id="517" r:id="rId27"/>
    <p:sldId id="518" r:id="rId28"/>
    <p:sldId id="520" r:id="rId29"/>
    <p:sldId id="452" r:id="rId30"/>
    <p:sldId id="453" r:id="rId31"/>
    <p:sldId id="456" r:id="rId32"/>
    <p:sldId id="521" r:id="rId33"/>
    <p:sldId id="522" r:id="rId34"/>
    <p:sldId id="523" r:id="rId35"/>
    <p:sldId id="457" r:id="rId36"/>
    <p:sldId id="524" r:id="rId37"/>
    <p:sldId id="462" r:id="rId38"/>
    <p:sldId id="458" r:id="rId39"/>
    <p:sldId id="460" r:id="rId40"/>
    <p:sldId id="525" r:id="rId41"/>
    <p:sldId id="526" r:id="rId42"/>
    <p:sldId id="527" r:id="rId43"/>
    <p:sldId id="528" r:id="rId44"/>
    <p:sldId id="529" r:id="rId45"/>
    <p:sldId id="535" r:id="rId46"/>
    <p:sldId id="537" r:id="rId47"/>
    <p:sldId id="532" r:id="rId48"/>
    <p:sldId id="538" r:id="rId49"/>
    <p:sldId id="533" r:id="rId50"/>
    <p:sldId id="444" r:id="rId51"/>
    <p:sldId id="534" r:id="rId52"/>
    <p:sldId id="441" r:id="rId53"/>
    <p:sldId id="479" r:id="rId54"/>
    <p:sldId id="480" r:id="rId55"/>
    <p:sldId id="481" r:id="rId56"/>
    <p:sldId id="425" r:id="rId57"/>
    <p:sldId id="478" r:id="rId58"/>
  </p:sldIdLst>
  <p:sldSz cx="9144000" cy="6858000" type="screen4x3"/>
  <p:notesSz cx="7099300" cy="10234613"/>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99FF"/>
    <a:srgbClr val="0000FF"/>
    <a:srgbClr val="FFFF00"/>
    <a:srgbClr val="0000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56" autoAdjust="0"/>
    <p:restoredTop sz="94613" autoAdjust="0"/>
  </p:normalViewPr>
  <p:slideViewPr>
    <p:cSldViewPr>
      <p:cViewPr>
        <p:scale>
          <a:sx n="91" d="100"/>
          <a:sy n="91" d="100"/>
        </p:scale>
        <p:origin x="-1210" y="-2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55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04DC9EC-9438-4079-9FF0-A102CD0FBF8E}" type="doc">
      <dgm:prSet loTypeId="urn:microsoft.com/office/officeart/2005/8/layout/arrow5" loCatId="relationship" qsTypeId="urn:microsoft.com/office/officeart/2005/8/quickstyle/simple3" qsCatId="simple" csTypeId="urn:microsoft.com/office/officeart/2005/8/colors/accent1_2" csCatId="accent1" phldr="1"/>
      <dgm:spPr/>
      <dgm:t>
        <a:bodyPr/>
        <a:lstStyle/>
        <a:p>
          <a:endParaRPr lang="es-PR"/>
        </a:p>
      </dgm:t>
    </dgm:pt>
    <dgm:pt modelId="{D36231B6-DABD-4D47-85B6-47755F5E2755}">
      <dgm:prSet phldrT="[Text]"/>
      <dgm:spPr>
        <a:solidFill>
          <a:srgbClr val="FFFF00"/>
        </a:solidFill>
      </dgm:spPr>
      <dgm:t>
        <a:bodyPr/>
        <a:lstStyle/>
        <a:p>
          <a:pPr lvl="1"/>
          <a:r>
            <a:rPr lang="en-US" sz="2200" dirty="0" smtClean="0"/>
            <a:t>- Required surface area, or “footprint” </a:t>
          </a:r>
        </a:p>
        <a:p>
          <a:pPr lvl="1"/>
          <a:r>
            <a:rPr lang="en-US" sz="2200" dirty="0" smtClean="0"/>
            <a:t>- Capital costs and potential electric energy contribution from each resource. </a:t>
          </a:r>
        </a:p>
        <a:p>
          <a:pPr lvl="1"/>
          <a:r>
            <a:rPr lang="en-US" sz="2200" dirty="0" smtClean="0"/>
            <a:t>- Estimated availability and variability the resource </a:t>
          </a:r>
        </a:p>
        <a:p>
          <a:pPr lvl="1"/>
          <a:r>
            <a:rPr lang="en-US" sz="2200" dirty="0" smtClean="0"/>
            <a:t>- The state of the technologies used to harvest their energy</a:t>
          </a:r>
          <a:endParaRPr lang="es-PR" sz="2200" dirty="0" smtClean="0"/>
        </a:p>
        <a:p>
          <a:endParaRPr lang="es-PR" dirty="0"/>
        </a:p>
      </dgm:t>
    </dgm:pt>
    <dgm:pt modelId="{5FD66964-5FF2-405D-8254-2D90FE235EFD}" type="parTrans" cxnId="{F3CD6DAC-A3FF-459A-8210-D4CFF52089FF}">
      <dgm:prSet/>
      <dgm:spPr/>
      <dgm:t>
        <a:bodyPr/>
        <a:lstStyle/>
        <a:p>
          <a:endParaRPr lang="es-PR"/>
        </a:p>
      </dgm:t>
    </dgm:pt>
    <dgm:pt modelId="{B3C3252E-0699-41A0-A45F-CC881F0FA65D}" type="sibTrans" cxnId="{F3CD6DAC-A3FF-459A-8210-D4CFF52089FF}">
      <dgm:prSet/>
      <dgm:spPr/>
      <dgm:t>
        <a:bodyPr/>
        <a:lstStyle/>
        <a:p>
          <a:endParaRPr lang="es-PR"/>
        </a:p>
      </dgm:t>
    </dgm:pt>
    <dgm:pt modelId="{BEC88B11-6604-4B62-A2D0-33DD69DCF039}">
      <dgm:prSet phldrT="[Text]"/>
      <dgm:spPr>
        <a:solidFill>
          <a:srgbClr val="FFFF00"/>
        </a:solidFill>
      </dgm:spPr>
      <dgm:t>
        <a:bodyPr/>
        <a:lstStyle/>
        <a:p>
          <a:pPr lvl="1" algn="r"/>
          <a:r>
            <a:rPr lang="en-US" sz="2200" dirty="0" smtClean="0"/>
            <a:t>- Perception of procedural justice in the decision-making process</a:t>
          </a:r>
        </a:p>
        <a:p>
          <a:pPr lvl="1" algn="r"/>
          <a:r>
            <a:rPr lang="en-US" sz="2200" dirty="0" smtClean="0"/>
            <a:t>- Perception of equity in the distribution of costs and benefits associated with the project. </a:t>
          </a:r>
        </a:p>
        <a:p>
          <a:pPr lvl="1" algn="r"/>
          <a:r>
            <a:rPr lang="en-US" sz="2200" dirty="0" smtClean="0"/>
            <a:t>- Perceived of economic, environmental and aesthetic consequences </a:t>
          </a:r>
        </a:p>
        <a:p>
          <a:endParaRPr lang="es-PR" dirty="0"/>
        </a:p>
      </dgm:t>
    </dgm:pt>
    <dgm:pt modelId="{BA56B403-7FBD-4178-96FA-49B6459DF1EA}" type="parTrans" cxnId="{9C9F33C1-D279-41F8-88FB-C20E256478AB}">
      <dgm:prSet/>
      <dgm:spPr/>
      <dgm:t>
        <a:bodyPr/>
        <a:lstStyle/>
        <a:p>
          <a:endParaRPr lang="es-PR"/>
        </a:p>
      </dgm:t>
    </dgm:pt>
    <dgm:pt modelId="{39EF7AD7-BA02-4978-9CD8-A99F91A90823}" type="sibTrans" cxnId="{9C9F33C1-D279-41F8-88FB-C20E256478AB}">
      <dgm:prSet/>
      <dgm:spPr/>
      <dgm:t>
        <a:bodyPr/>
        <a:lstStyle/>
        <a:p>
          <a:endParaRPr lang="es-PR"/>
        </a:p>
      </dgm:t>
    </dgm:pt>
    <dgm:pt modelId="{A5EF7AAB-1F03-4221-9034-C65612A501A0}" type="pres">
      <dgm:prSet presAssocID="{B04DC9EC-9438-4079-9FF0-A102CD0FBF8E}" presName="diagram" presStyleCnt="0">
        <dgm:presLayoutVars>
          <dgm:dir/>
          <dgm:resizeHandles val="exact"/>
        </dgm:presLayoutVars>
      </dgm:prSet>
      <dgm:spPr/>
      <dgm:t>
        <a:bodyPr/>
        <a:lstStyle/>
        <a:p>
          <a:endParaRPr lang="es-PR"/>
        </a:p>
      </dgm:t>
    </dgm:pt>
    <dgm:pt modelId="{1B6274F5-A1E5-413F-9475-31BBAB30D545}" type="pres">
      <dgm:prSet presAssocID="{D36231B6-DABD-4D47-85B6-47755F5E2755}" presName="arrow" presStyleLbl="node1" presStyleIdx="0" presStyleCnt="2" custScaleX="86282" custScaleY="100024" custRadScaleRad="79042" custRadScaleInc="0">
        <dgm:presLayoutVars>
          <dgm:bulletEnabled val="1"/>
        </dgm:presLayoutVars>
      </dgm:prSet>
      <dgm:spPr/>
      <dgm:t>
        <a:bodyPr/>
        <a:lstStyle/>
        <a:p>
          <a:endParaRPr lang="es-PR"/>
        </a:p>
      </dgm:t>
    </dgm:pt>
    <dgm:pt modelId="{A7B18483-053D-49FC-852F-93AE38B20AE1}" type="pres">
      <dgm:prSet presAssocID="{BEC88B11-6604-4B62-A2D0-33DD69DCF039}" presName="arrow" presStyleLbl="node1" presStyleIdx="1" presStyleCnt="2" custScaleX="86282" custScaleY="100024" custRadScaleRad="83043" custRadScaleInc="0">
        <dgm:presLayoutVars>
          <dgm:bulletEnabled val="1"/>
        </dgm:presLayoutVars>
      </dgm:prSet>
      <dgm:spPr/>
      <dgm:t>
        <a:bodyPr/>
        <a:lstStyle/>
        <a:p>
          <a:endParaRPr lang="es-PR"/>
        </a:p>
      </dgm:t>
    </dgm:pt>
  </dgm:ptLst>
  <dgm:cxnLst>
    <dgm:cxn modelId="{F3CD6DAC-A3FF-459A-8210-D4CFF52089FF}" srcId="{B04DC9EC-9438-4079-9FF0-A102CD0FBF8E}" destId="{D36231B6-DABD-4D47-85B6-47755F5E2755}" srcOrd="0" destOrd="0" parTransId="{5FD66964-5FF2-405D-8254-2D90FE235EFD}" sibTransId="{B3C3252E-0699-41A0-A45F-CC881F0FA65D}"/>
    <dgm:cxn modelId="{9010F099-1F71-4BC0-9229-BC0A1A3C39EF}" type="presOf" srcId="{D36231B6-DABD-4D47-85B6-47755F5E2755}" destId="{1B6274F5-A1E5-413F-9475-31BBAB30D545}" srcOrd="0" destOrd="0" presId="urn:microsoft.com/office/officeart/2005/8/layout/arrow5"/>
    <dgm:cxn modelId="{9C9F33C1-D279-41F8-88FB-C20E256478AB}" srcId="{B04DC9EC-9438-4079-9FF0-A102CD0FBF8E}" destId="{BEC88B11-6604-4B62-A2D0-33DD69DCF039}" srcOrd="1" destOrd="0" parTransId="{BA56B403-7FBD-4178-96FA-49B6459DF1EA}" sibTransId="{39EF7AD7-BA02-4978-9CD8-A99F91A90823}"/>
    <dgm:cxn modelId="{70100406-7C9F-4D7F-91EF-1617EB9ADCD7}" type="presOf" srcId="{BEC88B11-6604-4B62-A2D0-33DD69DCF039}" destId="{A7B18483-053D-49FC-852F-93AE38B20AE1}" srcOrd="0" destOrd="0" presId="urn:microsoft.com/office/officeart/2005/8/layout/arrow5"/>
    <dgm:cxn modelId="{0B44704C-AE87-4D6A-8D30-6F5D4429E2C2}" type="presOf" srcId="{B04DC9EC-9438-4079-9FF0-A102CD0FBF8E}" destId="{A5EF7AAB-1F03-4221-9034-C65612A501A0}" srcOrd="0" destOrd="0" presId="urn:microsoft.com/office/officeart/2005/8/layout/arrow5"/>
    <dgm:cxn modelId="{05A8C7BA-7BF7-4860-BFF9-0A5AD2CD2315}" type="presParOf" srcId="{A5EF7AAB-1F03-4221-9034-C65612A501A0}" destId="{1B6274F5-A1E5-413F-9475-31BBAB30D545}" srcOrd="0" destOrd="0" presId="urn:microsoft.com/office/officeart/2005/8/layout/arrow5"/>
    <dgm:cxn modelId="{3765A4A4-6D85-4DBD-98DE-8AF590E82D6A}" type="presParOf" srcId="{A5EF7AAB-1F03-4221-9034-C65612A501A0}" destId="{A7B18483-053D-49FC-852F-93AE38B20AE1}" srcOrd="1"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4.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5.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defRPr sz="1300">
                <a:latin typeface="Arial" charset="0"/>
              </a:defRPr>
            </a:lvl1pPr>
          </a:lstStyle>
          <a:p>
            <a:pPr>
              <a:defRPr/>
            </a:pPr>
            <a:endParaRPr lang="en-US"/>
          </a:p>
        </p:txBody>
      </p:sp>
      <p:sp>
        <p:nvSpPr>
          <p:cNvPr id="4099"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a:defRPr sz="1300">
                <a:latin typeface="Arial" charset="0"/>
              </a:defRPr>
            </a:lvl1pPr>
          </a:lstStyle>
          <a:p>
            <a:pPr>
              <a:defRPr/>
            </a:pPr>
            <a:endParaRPr lang="en-US"/>
          </a:p>
        </p:txBody>
      </p:sp>
      <p:sp>
        <p:nvSpPr>
          <p:cNvPr id="15364" name="Rectangle 4"/>
          <p:cNvSpPr>
            <a:spLocks noGrp="1" noRot="1" noChangeAspect="1" noChangeArrowheads="1" noTextEdit="1"/>
          </p:cNvSpPr>
          <p:nvPr>
            <p:ph type="sldImg" idx="2"/>
          </p:nvPr>
        </p:nvSpPr>
        <p:spPr bwMode="auto">
          <a:xfrm>
            <a:off x="992188" y="768350"/>
            <a:ext cx="5114925" cy="3836988"/>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709613" y="4860925"/>
            <a:ext cx="5680075" cy="4605338"/>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102"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defRPr sz="1300">
                <a:latin typeface="Arial" charset="0"/>
              </a:defRPr>
            </a:lvl1pPr>
          </a:lstStyle>
          <a:p>
            <a:pPr>
              <a:defRPr/>
            </a:pPr>
            <a:endParaRPr lang="en-US"/>
          </a:p>
        </p:txBody>
      </p:sp>
      <p:sp>
        <p:nvSpPr>
          <p:cNvPr id="4103"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a:defRPr sz="1300">
                <a:latin typeface="Arial" charset="0"/>
              </a:defRPr>
            </a:lvl1pPr>
          </a:lstStyle>
          <a:p>
            <a:pPr>
              <a:defRPr/>
            </a:pPr>
            <a:fld id="{73D47D5C-AC97-499E-A4C7-CF1EAA9E0AD5}" type="slidenum">
              <a:rPr lang="en-US"/>
              <a:pPr>
                <a:defRPr/>
              </a:pPr>
              <a:t>‹#›</a:t>
            </a:fld>
            <a:endParaRPr lang="en-US"/>
          </a:p>
        </p:txBody>
      </p:sp>
    </p:spTree>
    <p:extLst>
      <p:ext uri="{BB962C8B-B14F-4D97-AF65-F5344CB8AC3E}">
        <p14:creationId xmlns:p14="http://schemas.microsoft.com/office/powerpoint/2010/main" val="409370227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7"/>
          <p:cNvSpPr>
            <a:spLocks noGrp="1" noChangeArrowheads="1"/>
          </p:cNvSpPr>
          <p:nvPr>
            <p:ph type="sldNum" sz="quarter" idx="5"/>
          </p:nvPr>
        </p:nvSpPr>
        <p:spPr>
          <a:noFill/>
        </p:spPr>
        <p:txBody>
          <a:bodyPr/>
          <a:lstStyle/>
          <a:p>
            <a:fld id="{542A97AF-6C1E-4528-ABE8-71ED6B2FDEF8}" type="slidenum">
              <a:rPr lang="en-US" smtClean="0">
                <a:latin typeface="Arial" pitchFamily="34" charset="0"/>
              </a:rPr>
              <a:pPr/>
              <a:t>1</a:t>
            </a:fld>
            <a:endParaRPr lang="en-US" smtClean="0">
              <a:latin typeface="Arial" pitchFamily="34" charset="0"/>
            </a:endParaRPr>
          </a:p>
        </p:txBody>
      </p:sp>
      <p:sp>
        <p:nvSpPr>
          <p:cNvPr id="18434" name="Rectangle 2"/>
          <p:cNvSpPr>
            <a:spLocks noGrp="1" noChangeArrowheads="1"/>
          </p:cNvSpPr>
          <p:nvPr>
            <p:ph type="body" idx="1"/>
          </p:nvPr>
        </p:nvSpPr>
        <p:spPr>
          <a:xfrm>
            <a:off x="946150" y="4860925"/>
            <a:ext cx="5207000" cy="4605338"/>
          </a:xfrm>
          <a:noFill/>
          <a:ln/>
        </p:spPr>
        <p:txBody>
          <a:bodyPr lIns="99736" tIns="49868" rIns="99736" bIns="49868"/>
          <a:lstStyle/>
          <a:p>
            <a:pPr eaLnBrk="1" hangingPunct="1"/>
            <a:endParaRPr lang="es-PR" smtClean="0">
              <a:latin typeface="Arial" pitchFamily="34" charset="0"/>
            </a:endParaRPr>
          </a:p>
        </p:txBody>
      </p:sp>
      <p:sp>
        <p:nvSpPr>
          <p:cNvPr id="18435" name="Rectangle 3"/>
          <p:cNvSpPr>
            <a:spLocks noGrp="1" noRot="1" noChangeAspect="1" noChangeArrowheads="1" noTextEdit="1"/>
          </p:cNvSpPr>
          <p:nvPr>
            <p:ph type="sldImg"/>
          </p:nvPr>
        </p:nvSpPr>
        <p:spPr>
          <a:xfrm>
            <a:off x="1001713" y="773113"/>
            <a:ext cx="5099050" cy="3825875"/>
          </a:xfrm>
          <a:ln w="12700" cap="flat">
            <a:solidFill>
              <a:schemeClr val="tx1"/>
            </a:solidFill>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7"/>
          <p:cNvSpPr>
            <a:spLocks noGrp="1" noChangeArrowheads="1"/>
          </p:cNvSpPr>
          <p:nvPr>
            <p:ph type="sldNum" sz="quarter" idx="5"/>
          </p:nvPr>
        </p:nvSpPr>
        <p:spPr>
          <a:noFill/>
        </p:spPr>
        <p:txBody>
          <a:bodyPr/>
          <a:lstStyle/>
          <a:p>
            <a:fld id="{29DEF15F-8445-4360-9F12-EB274173D5F0}" type="slidenum">
              <a:rPr lang="en-US" smtClean="0">
                <a:latin typeface="Arial" pitchFamily="34" charset="0"/>
              </a:rPr>
              <a:pPr/>
              <a:t>2</a:t>
            </a:fld>
            <a:endParaRPr lang="en-US" smtClean="0">
              <a:latin typeface="Arial" pitchFamily="34" charset="0"/>
            </a:endParaRPr>
          </a:p>
        </p:txBody>
      </p:sp>
      <p:sp>
        <p:nvSpPr>
          <p:cNvPr id="20482" name="Rectangle 2"/>
          <p:cNvSpPr>
            <a:spLocks noGrp="1" noRot="1" noChangeAspect="1" noChangeArrowheads="1" noTextEdit="1"/>
          </p:cNvSpPr>
          <p:nvPr>
            <p:ph type="sldImg"/>
          </p:nvPr>
        </p:nvSpPr>
        <p:spPr>
          <a:ln/>
        </p:spPr>
      </p:sp>
      <p:sp>
        <p:nvSpPr>
          <p:cNvPr id="20483" name="Rectangle 3"/>
          <p:cNvSpPr>
            <a:spLocks noGrp="1" noChangeArrowheads="1"/>
          </p:cNvSpPr>
          <p:nvPr>
            <p:ph type="body" idx="1"/>
          </p:nvPr>
        </p:nvSpPr>
        <p:spPr>
          <a:noFill/>
          <a:ln/>
        </p:spPr>
        <p:txBody>
          <a:bodyPr/>
          <a:lstStyle/>
          <a:p>
            <a:pPr eaLnBrk="1" hangingPunct="1"/>
            <a:endParaRPr lang="es-PR"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7"/>
          <p:cNvSpPr>
            <a:spLocks noGrp="1" noChangeArrowheads="1"/>
          </p:cNvSpPr>
          <p:nvPr>
            <p:ph type="sldNum" sz="quarter" idx="5"/>
          </p:nvPr>
        </p:nvSpPr>
        <p:spPr>
          <a:noFill/>
        </p:spPr>
        <p:txBody>
          <a:bodyPr/>
          <a:lstStyle/>
          <a:p>
            <a:fld id="{3D42B70E-C665-4F29-A9E7-037C621F31FD}" type="slidenum">
              <a:rPr lang="en-US" smtClean="0">
                <a:latin typeface="Arial" pitchFamily="34" charset="0"/>
              </a:rPr>
              <a:pPr/>
              <a:t>3</a:t>
            </a:fld>
            <a:endParaRPr lang="en-US" smtClean="0">
              <a:latin typeface="Arial" pitchFamily="34" charset="0"/>
            </a:endParaRPr>
          </a:p>
        </p:txBody>
      </p:sp>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p:spPr>
        <p:txBody>
          <a:bodyPr/>
          <a:lstStyle/>
          <a:p>
            <a:pPr eaLnBrk="1" hangingPunct="1"/>
            <a:endParaRPr lang="es-PR"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Rot="1" noChangeAspect="1" noChangeArrowheads="1" noTextEdit="1"/>
          </p:cNvSpPr>
          <p:nvPr>
            <p:ph type="sldImg"/>
          </p:nvPr>
        </p:nvSpPr>
        <p:spPr>
          <a:xfrm>
            <a:off x="990600" y="768350"/>
            <a:ext cx="5118100" cy="3838575"/>
          </a:xfrm>
          <a:ln/>
        </p:spPr>
      </p:sp>
      <p:sp>
        <p:nvSpPr>
          <p:cNvPr id="175107" name="Rectangle 3"/>
          <p:cNvSpPr>
            <a:spLocks noGrp="1" noChangeArrowheads="1"/>
          </p:cNvSpPr>
          <p:nvPr>
            <p:ph type="body" idx="1"/>
          </p:nvPr>
        </p:nvSpPr>
        <p:spPr>
          <a:xfrm>
            <a:off x="709613" y="4862513"/>
            <a:ext cx="5680075" cy="4603750"/>
          </a:xfrm>
          <a:noFill/>
          <a:ln/>
        </p:spPr>
        <p:txBody>
          <a:bodyPr/>
          <a:lstStyle/>
          <a:p>
            <a:endParaRPr lang="en-US" smtClean="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Rot="1" noChangeAspect="1" noChangeArrowheads="1" noTextEdit="1"/>
          </p:cNvSpPr>
          <p:nvPr>
            <p:ph type="sldImg"/>
          </p:nvPr>
        </p:nvSpPr>
        <p:spPr>
          <a:xfrm>
            <a:off x="990600" y="768350"/>
            <a:ext cx="5118100" cy="3838575"/>
          </a:xfrm>
          <a:ln/>
        </p:spPr>
      </p:sp>
      <p:sp>
        <p:nvSpPr>
          <p:cNvPr id="177155" name="Rectangle 3"/>
          <p:cNvSpPr>
            <a:spLocks noGrp="1" noChangeArrowheads="1"/>
          </p:cNvSpPr>
          <p:nvPr>
            <p:ph type="body" idx="1"/>
          </p:nvPr>
        </p:nvSpPr>
        <p:spPr>
          <a:xfrm>
            <a:off x="709613" y="4862513"/>
            <a:ext cx="5680075" cy="4603750"/>
          </a:xfrm>
          <a:noFill/>
          <a:ln/>
        </p:spPr>
        <p:txBody>
          <a:bodyPr/>
          <a:lstStyle/>
          <a:p>
            <a:endParaRPr lang="en-US" smtClean="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Rot="1" noChangeAspect="1" noChangeArrowheads="1" noTextEdit="1"/>
          </p:cNvSpPr>
          <p:nvPr>
            <p:ph type="sldImg"/>
          </p:nvPr>
        </p:nvSpPr>
        <p:spPr>
          <a:xfrm>
            <a:off x="1166813" y="893763"/>
            <a:ext cx="4783137" cy="3587750"/>
          </a:xfrm>
          <a:ln/>
        </p:spPr>
      </p:sp>
      <p:sp>
        <p:nvSpPr>
          <p:cNvPr id="179203" name="Rectangle 3"/>
          <p:cNvSpPr>
            <a:spLocks noGrp="1" noChangeArrowheads="1"/>
          </p:cNvSpPr>
          <p:nvPr>
            <p:ph type="body" idx="1"/>
          </p:nvPr>
        </p:nvSpPr>
        <p:spPr>
          <a:xfrm>
            <a:off x="944563" y="4859338"/>
            <a:ext cx="5210175" cy="4606925"/>
          </a:xfrm>
          <a:noFill/>
          <a:ln/>
        </p:spPr>
        <p:txBody>
          <a:bodyPr/>
          <a:lstStyle/>
          <a:p>
            <a:endParaRPr lang="en-US"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7"/>
          <p:cNvSpPr txBox="1">
            <a:spLocks noGrp="1" noChangeArrowheads="1"/>
          </p:cNvSpPr>
          <p:nvPr/>
        </p:nvSpPr>
        <p:spPr bwMode="auto">
          <a:xfrm>
            <a:off x="4021138" y="9721850"/>
            <a:ext cx="3076575" cy="511175"/>
          </a:xfrm>
          <a:prstGeom prst="rect">
            <a:avLst/>
          </a:prstGeom>
          <a:noFill/>
          <a:ln w="9525">
            <a:noFill/>
            <a:miter lim="800000"/>
            <a:headEnd/>
            <a:tailEnd/>
          </a:ln>
        </p:spPr>
        <p:txBody>
          <a:bodyPr lIns="99048" tIns="49524" rIns="99048" bIns="49524" anchor="b"/>
          <a:lstStyle/>
          <a:p>
            <a:pPr algn="r"/>
            <a:fld id="{BA27EAEA-0A3C-44DE-9D32-FBA086DE87D0}" type="slidenum">
              <a:rPr lang="en-US" sz="1300"/>
              <a:pPr algn="r"/>
              <a:t>25</a:t>
            </a:fld>
            <a:endParaRPr lang="en-US" sz="1300"/>
          </a:p>
        </p:txBody>
      </p:sp>
      <p:sp>
        <p:nvSpPr>
          <p:cNvPr id="191491" name="Rectangle 2"/>
          <p:cNvSpPr>
            <a:spLocks noGrp="1" noRot="1" noChangeAspect="1" noChangeArrowheads="1" noTextEdit="1"/>
          </p:cNvSpPr>
          <p:nvPr>
            <p:ph type="sldImg"/>
          </p:nvPr>
        </p:nvSpPr>
        <p:spPr>
          <a:ln/>
        </p:spPr>
      </p:sp>
      <p:sp>
        <p:nvSpPr>
          <p:cNvPr id="191492" name="Rectangle 3"/>
          <p:cNvSpPr>
            <a:spLocks noGrp="1" noChangeArrowheads="1"/>
          </p:cNvSpPr>
          <p:nvPr>
            <p:ph type="body" idx="1"/>
          </p:nvPr>
        </p:nvSpPr>
        <p:spPr>
          <a:noFill/>
          <a:ln/>
        </p:spPr>
        <p:txBody>
          <a:bodyPr/>
          <a:lstStyle/>
          <a:p>
            <a:pPr eaLnBrk="1" hangingPunct="1"/>
            <a:endParaRPr lang="es-PR" smtClean="0">
              <a:latin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Slide Image Placeholder 1"/>
          <p:cNvSpPr>
            <a:spLocks noGrp="1" noRot="1" noChangeAspect="1" noTextEdit="1"/>
          </p:cNvSpPr>
          <p:nvPr>
            <p:ph type="sldImg"/>
          </p:nvPr>
        </p:nvSpPr>
        <p:spPr>
          <a:xfrm>
            <a:off x="992188" y="768350"/>
            <a:ext cx="5116512" cy="3836988"/>
          </a:xfrm>
          <a:ln/>
        </p:spPr>
      </p:sp>
      <p:sp>
        <p:nvSpPr>
          <p:cNvPr id="202755" name="Notes Placeholder 2"/>
          <p:cNvSpPr>
            <a:spLocks noGrp="1"/>
          </p:cNvSpPr>
          <p:nvPr>
            <p:ph type="body" idx="1"/>
          </p:nvPr>
        </p:nvSpPr>
        <p:spPr>
          <a:xfrm>
            <a:off x="708025" y="4859338"/>
            <a:ext cx="5683250" cy="4606925"/>
          </a:xfrm>
          <a:noFill/>
          <a:ln/>
        </p:spPr>
        <p:txBody>
          <a:bodyPr lIns="98470" tIns="49236" rIns="98470" bIns="49236"/>
          <a:lstStyle/>
          <a:p>
            <a:endParaRPr lang="es-PR" smtClean="0">
              <a:latin typeface="Arial" pitchFamily="34" charset="0"/>
            </a:endParaRPr>
          </a:p>
        </p:txBody>
      </p:sp>
      <p:sp>
        <p:nvSpPr>
          <p:cNvPr id="202756" name="Slide Number Placeholder 3"/>
          <p:cNvSpPr txBox="1">
            <a:spLocks noGrp="1"/>
          </p:cNvSpPr>
          <p:nvPr/>
        </p:nvSpPr>
        <p:spPr bwMode="auto">
          <a:xfrm>
            <a:off x="4021138" y="9721850"/>
            <a:ext cx="3076575" cy="511175"/>
          </a:xfrm>
          <a:prstGeom prst="rect">
            <a:avLst/>
          </a:prstGeom>
          <a:noFill/>
          <a:ln w="9525">
            <a:noFill/>
            <a:miter lim="800000"/>
            <a:headEnd/>
            <a:tailEnd/>
          </a:ln>
        </p:spPr>
        <p:txBody>
          <a:bodyPr lIns="98470" tIns="49236" rIns="98470" bIns="49236" anchor="b"/>
          <a:lstStyle/>
          <a:p>
            <a:pPr algn="r" defTabSz="984250"/>
            <a:fld id="{D8404625-4434-4733-814A-79B24DE426CD}" type="slidenum">
              <a:rPr lang="en-US" sz="1400">
                <a:cs typeface="Arial" pitchFamily="34" charset="0"/>
              </a:rPr>
              <a:pPr algn="r" defTabSz="984250"/>
              <a:t>28</a:t>
            </a:fld>
            <a:endParaRPr lang="en-US" sz="1400">
              <a:cs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7"/>
          <p:cNvSpPr>
            <a:spLocks noGrp="1" noChangeArrowheads="1"/>
          </p:cNvSpPr>
          <p:nvPr>
            <p:ph type="sldNum" sz="quarter" idx="5"/>
          </p:nvPr>
        </p:nvSpPr>
        <p:spPr>
          <a:noFill/>
        </p:spPr>
        <p:txBody>
          <a:bodyPr/>
          <a:lstStyle/>
          <a:p>
            <a:fld id="{E19AC531-B4C9-459A-B94C-C1377582D50E}" type="slidenum">
              <a:rPr lang="en-US" smtClean="0">
                <a:latin typeface="Arial" pitchFamily="34" charset="0"/>
              </a:rPr>
              <a:pPr/>
              <a:t>29</a:t>
            </a:fld>
            <a:endParaRPr lang="en-US" smtClean="0">
              <a:latin typeface="Arial" pitchFamily="34" charset="0"/>
            </a:endParaRPr>
          </a:p>
        </p:txBody>
      </p:sp>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a:noFill/>
          <a:ln/>
        </p:spPr>
        <p:txBody>
          <a:bodyPr/>
          <a:lstStyle/>
          <a:p>
            <a:pPr eaLnBrk="1" hangingPunct="1"/>
            <a:endParaRPr lang="es-PR" smtClean="0">
              <a:latin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7"/>
          <p:cNvSpPr>
            <a:spLocks noGrp="1" noChangeArrowheads="1"/>
          </p:cNvSpPr>
          <p:nvPr>
            <p:ph type="sldNum" sz="quarter" idx="5"/>
          </p:nvPr>
        </p:nvSpPr>
        <p:spPr>
          <a:noFill/>
        </p:spPr>
        <p:txBody>
          <a:bodyPr/>
          <a:lstStyle/>
          <a:p>
            <a:fld id="{8B3DA467-1849-4546-8B0D-9D751063FCE7}" type="slidenum">
              <a:rPr lang="en-US" smtClean="0">
                <a:latin typeface="Arial" pitchFamily="34" charset="0"/>
              </a:rPr>
              <a:pPr/>
              <a:t>30</a:t>
            </a:fld>
            <a:endParaRPr lang="en-US" smtClean="0">
              <a:latin typeface="Arial" pitchFamily="34" charset="0"/>
            </a:endParaRPr>
          </a:p>
        </p:txBody>
      </p:sp>
      <p:sp>
        <p:nvSpPr>
          <p:cNvPr id="34818" name="Rectangle 2"/>
          <p:cNvSpPr>
            <a:spLocks noGrp="1" noRot="1" noChangeAspect="1" noChangeArrowheads="1" noTextEdit="1"/>
          </p:cNvSpPr>
          <p:nvPr>
            <p:ph type="sldImg"/>
          </p:nvPr>
        </p:nvSpPr>
        <p:spPr>
          <a:ln/>
        </p:spPr>
      </p:sp>
      <p:sp>
        <p:nvSpPr>
          <p:cNvPr id="34819" name="Rectangle 3"/>
          <p:cNvSpPr>
            <a:spLocks noGrp="1" noChangeArrowheads="1"/>
          </p:cNvSpPr>
          <p:nvPr>
            <p:ph type="body" idx="1"/>
          </p:nvPr>
        </p:nvSpPr>
        <p:spPr>
          <a:noFill/>
          <a:ln/>
        </p:spPr>
        <p:txBody>
          <a:bodyPr/>
          <a:lstStyle/>
          <a:p>
            <a:pPr eaLnBrk="1" hangingPunct="1"/>
            <a:endParaRPr lang="es-PR" smtClean="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7"/>
          <p:cNvSpPr>
            <a:spLocks noGrp="1" noChangeArrowheads="1"/>
          </p:cNvSpPr>
          <p:nvPr>
            <p:ph type="sldNum" sz="quarter" idx="5"/>
          </p:nvPr>
        </p:nvSpPr>
        <p:spPr>
          <a:noFill/>
        </p:spPr>
        <p:txBody>
          <a:bodyPr/>
          <a:lstStyle/>
          <a:p>
            <a:fld id="{B904D953-4957-4CC9-8C98-CF6B0B8A429D}" type="slidenum">
              <a:rPr lang="en-US" smtClean="0">
                <a:latin typeface="Arial" pitchFamily="34" charset="0"/>
              </a:rPr>
              <a:pPr/>
              <a:t>31</a:t>
            </a:fld>
            <a:endParaRPr lang="en-US" smtClean="0">
              <a:latin typeface="Arial" pitchFamily="34" charset="0"/>
            </a:endParaRPr>
          </a:p>
        </p:txBody>
      </p:sp>
      <p:sp>
        <p:nvSpPr>
          <p:cNvPr id="40962" name="Rectangle 2"/>
          <p:cNvSpPr>
            <a:spLocks noGrp="1" noRot="1" noChangeAspect="1" noChangeArrowheads="1" noTextEdit="1"/>
          </p:cNvSpPr>
          <p:nvPr>
            <p:ph type="sldImg"/>
          </p:nvPr>
        </p:nvSpPr>
        <p:spPr>
          <a:ln/>
        </p:spPr>
      </p:sp>
      <p:sp>
        <p:nvSpPr>
          <p:cNvPr id="40963" name="Rectangle 3"/>
          <p:cNvSpPr>
            <a:spLocks noGrp="1" noChangeArrowheads="1"/>
          </p:cNvSpPr>
          <p:nvPr>
            <p:ph type="body" idx="1"/>
          </p:nvPr>
        </p:nvSpPr>
        <p:spPr>
          <a:noFill/>
          <a:ln/>
        </p:spPr>
        <p:txBody>
          <a:bodyPr/>
          <a:lstStyle/>
          <a:p>
            <a:pPr eaLnBrk="1" hangingPunct="1"/>
            <a:endParaRPr lang="es-PR" smtClean="0">
              <a:latin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Rot="1" noChangeAspect="1" noChangeArrowheads="1" noTextEdit="1"/>
          </p:cNvSpPr>
          <p:nvPr>
            <p:ph type="sldImg"/>
          </p:nvPr>
        </p:nvSpPr>
        <p:spPr>
          <a:xfrm>
            <a:off x="998538" y="774700"/>
            <a:ext cx="5100637" cy="3825875"/>
          </a:xfrm>
          <a:ln w="12700" cap="flat">
            <a:solidFill>
              <a:schemeClr val="tx1"/>
            </a:solidFill>
          </a:ln>
        </p:spPr>
      </p:sp>
      <p:sp>
        <p:nvSpPr>
          <p:cNvPr id="204803" name="Rectangle 3"/>
          <p:cNvSpPr>
            <a:spLocks noGrp="1" noChangeArrowheads="1"/>
          </p:cNvSpPr>
          <p:nvPr>
            <p:ph type="body" idx="1"/>
          </p:nvPr>
        </p:nvSpPr>
        <p:spPr>
          <a:xfrm>
            <a:off x="944563" y="4862513"/>
            <a:ext cx="5210175" cy="4603750"/>
          </a:xfrm>
          <a:noFill/>
          <a:ln/>
        </p:spPr>
        <p:txBody>
          <a:bodyPr lIns="99792" tIns="50743" rIns="99792" bIns="50743"/>
          <a:lstStyle/>
          <a:p>
            <a:endParaRPr lang="en-US" smtClean="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2"/>
          <p:cNvSpPr>
            <a:spLocks noGrp="1" noRot="1" noChangeAspect="1" noChangeArrowheads="1" noTextEdit="1"/>
          </p:cNvSpPr>
          <p:nvPr>
            <p:ph type="sldImg"/>
          </p:nvPr>
        </p:nvSpPr>
        <p:spPr>
          <a:xfrm>
            <a:off x="1166813" y="893763"/>
            <a:ext cx="4783137" cy="3587750"/>
          </a:xfrm>
          <a:ln/>
        </p:spPr>
      </p:sp>
      <p:sp>
        <p:nvSpPr>
          <p:cNvPr id="206851" name="Rectangle 3"/>
          <p:cNvSpPr>
            <a:spLocks noGrp="1" noChangeArrowheads="1"/>
          </p:cNvSpPr>
          <p:nvPr>
            <p:ph type="body" idx="1"/>
          </p:nvPr>
        </p:nvSpPr>
        <p:spPr>
          <a:xfrm>
            <a:off x="944563" y="4859338"/>
            <a:ext cx="5210175" cy="4606925"/>
          </a:xfrm>
          <a:noFill/>
          <a:ln/>
        </p:spPr>
        <p:txBody>
          <a:bodyPr/>
          <a:lstStyle/>
          <a:p>
            <a:pPr>
              <a:spcBef>
                <a:spcPct val="0"/>
              </a:spcBef>
            </a:pPr>
            <a:endParaRPr lang="en-US" sz="2400" smtClean="0">
              <a:latin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7"/>
          <p:cNvSpPr>
            <a:spLocks noGrp="1" noChangeArrowheads="1"/>
          </p:cNvSpPr>
          <p:nvPr>
            <p:ph type="sldNum" sz="quarter" idx="5"/>
          </p:nvPr>
        </p:nvSpPr>
        <p:spPr>
          <a:noFill/>
        </p:spPr>
        <p:txBody>
          <a:bodyPr/>
          <a:lstStyle/>
          <a:p>
            <a:fld id="{DBBC8060-503F-4E6A-8458-2645AC47C440}" type="slidenum">
              <a:rPr lang="en-US" smtClean="0">
                <a:latin typeface="Arial" pitchFamily="34" charset="0"/>
              </a:rPr>
              <a:pPr/>
              <a:t>35</a:t>
            </a:fld>
            <a:endParaRPr lang="en-US" smtClean="0">
              <a:latin typeface="Arial" pitchFamily="34" charset="0"/>
            </a:endParaRPr>
          </a:p>
        </p:txBody>
      </p:sp>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a:noFill/>
          <a:ln/>
        </p:spPr>
        <p:txBody>
          <a:bodyPr/>
          <a:lstStyle/>
          <a:p>
            <a:pPr eaLnBrk="1" hangingPunct="1"/>
            <a:endParaRPr lang="es-PR" smtClean="0">
              <a:latin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922" name="Rectangle 7"/>
          <p:cNvSpPr txBox="1">
            <a:spLocks noGrp="1" noChangeArrowheads="1"/>
          </p:cNvSpPr>
          <p:nvPr/>
        </p:nvSpPr>
        <p:spPr bwMode="auto">
          <a:xfrm>
            <a:off x="4021138" y="9721850"/>
            <a:ext cx="3076575" cy="511175"/>
          </a:xfrm>
          <a:prstGeom prst="rect">
            <a:avLst/>
          </a:prstGeom>
          <a:noFill/>
          <a:ln w="9525">
            <a:noFill/>
            <a:miter lim="800000"/>
            <a:headEnd/>
            <a:tailEnd/>
          </a:ln>
        </p:spPr>
        <p:txBody>
          <a:bodyPr lIns="98470" tIns="49236" rIns="98470" bIns="49236" anchor="b"/>
          <a:lstStyle/>
          <a:p>
            <a:pPr algn="r" defTabSz="984250"/>
            <a:fld id="{2EBEEFC8-4EDF-4F9E-A3E8-5D4567EFA05A}" type="slidenum">
              <a:rPr lang="en-US" sz="1400">
                <a:cs typeface="Arial" pitchFamily="34" charset="0"/>
              </a:rPr>
              <a:pPr algn="r" defTabSz="984250"/>
              <a:t>36</a:t>
            </a:fld>
            <a:endParaRPr lang="en-US" sz="1400">
              <a:cs typeface="Arial" pitchFamily="34" charset="0"/>
            </a:endParaRPr>
          </a:p>
        </p:txBody>
      </p:sp>
      <p:sp>
        <p:nvSpPr>
          <p:cNvPr id="209923" name="Rectangle 2"/>
          <p:cNvSpPr>
            <a:spLocks noGrp="1" noRot="1" noChangeAspect="1" noChangeArrowheads="1" noTextEdit="1"/>
          </p:cNvSpPr>
          <p:nvPr>
            <p:ph type="sldImg"/>
          </p:nvPr>
        </p:nvSpPr>
        <p:spPr>
          <a:xfrm>
            <a:off x="1000125" y="774700"/>
            <a:ext cx="5099050" cy="3824288"/>
          </a:xfrm>
          <a:ln w="12700" cap="flat">
            <a:solidFill>
              <a:schemeClr val="tx1"/>
            </a:solidFill>
          </a:ln>
        </p:spPr>
      </p:sp>
      <p:sp>
        <p:nvSpPr>
          <p:cNvPr id="209924" name="Rectangle 3"/>
          <p:cNvSpPr>
            <a:spLocks noGrp="1" noChangeArrowheads="1"/>
          </p:cNvSpPr>
          <p:nvPr>
            <p:ph type="body" idx="1"/>
          </p:nvPr>
        </p:nvSpPr>
        <p:spPr>
          <a:xfrm>
            <a:off x="944563" y="4862513"/>
            <a:ext cx="5210175" cy="4603750"/>
          </a:xfrm>
          <a:noFill/>
          <a:ln/>
        </p:spPr>
        <p:txBody>
          <a:bodyPr lIns="99796" tIns="50744" rIns="99796" bIns="50744"/>
          <a:lstStyle/>
          <a:p>
            <a:endParaRPr lang="es-PR" smtClean="0">
              <a:latin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5" name="Rectangle 7"/>
          <p:cNvSpPr>
            <a:spLocks noGrp="1" noChangeArrowheads="1"/>
          </p:cNvSpPr>
          <p:nvPr>
            <p:ph type="sldNum" sz="quarter" idx="5"/>
          </p:nvPr>
        </p:nvSpPr>
        <p:spPr>
          <a:noFill/>
        </p:spPr>
        <p:txBody>
          <a:bodyPr/>
          <a:lstStyle/>
          <a:p>
            <a:fld id="{704C2E2B-74B1-4EB3-A3B7-7BDE97DDF2A2}" type="slidenum">
              <a:rPr lang="en-US" smtClean="0">
                <a:latin typeface="Arial" pitchFamily="34" charset="0"/>
              </a:rPr>
              <a:pPr/>
              <a:t>37</a:t>
            </a:fld>
            <a:endParaRPr lang="en-US" smtClean="0">
              <a:latin typeface="Arial" pitchFamily="34" charset="0"/>
            </a:endParaRPr>
          </a:p>
        </p:txBody>
      </p:sp>
      <p:sp>
        <p:nvSpPr>
          <p:cNvPr id="118786" name="Slide Image Placeholder 1"/>
          <p:cNvSpPr>
            <a:spLocks noGrp="1" noRot="1" noChangeAspect="1" noTextEdit="1"/>
          </p:cNvSpPr>
          <p:nvPr>
            <p:ph type="sldImg"/>
          </p:nvPr>
        </p:nvSpPr>
        <p:spPr>
          <a:ln/>
        </p:spPr>
      </p:sp>
      <p:sp>
        <p:nvSpPr>
          <p:cNvPr id="118787" name="Notes Placeholder 2"/>
          <p:cNvSpPr>
            <a:spLocks noGrp="1"/>
          </p:cNvSpPr>
          <p:nvPr>
            <p:ph type="body" idx="1"/>
          </p:nvPr>
        </p:nvSpPr>
        <p:spPr>
          <a:noFill/>
          <a:ln/>
        </p:spPr>
        <p:txBody>
          <a:bodyPr/>
          <a:lstStyle/>
          <a:p>
            <a:pPr eaLnBrk="1" hangingPunct="1"/>
            <a:endParaRPr lang="es-PR" smtClean="0">
              <a:latin typeface="Arial" pitchFamily="34" charset="0"/>
            </a:endParaRPr>
          </a:p>
        </p:txBody>
      </p:sp>
      <p:sp>
        <p:nvSpPr>
          <p:cNvPr id="118788" name="Slide Number Placeholder 3"/>
          <p:cNvSpPr txBox="1">
            <a:spLocks noGrp="1"/>
          </p:cNvSpPr>
          <p:nvPr/>
        </p:nvSpPr>
        <p:spPr bwMode="auto">
          <a:xfrm>
            <a:off x="4021138" y="9721850"/>
            <a:ext cx="3076575" cy="511175"/>
          </a:xfrm>
          <a:prstGeom prst="rect">
            <a:avLst/>
          </a:prstGeom>
          <a:noFill/>
          <a:ln w="9525">
            <a:noFill/>
            <a:miter lim="800000"/>
            <a:headEnd/>
            <a:tailEnd/>
          </a:ln>
        </p:spPr>
        <p:txBody>
          <a:bodyPr lIns="99048" tIns="49524" rIns="99048" bIns="49524" anchor="b"/>
          <a:lstStyle/>
          <a:p>
            <a:pPr algn="r"/>
            <a:fld id="{C033D899-21B5-4F1D-A258-2FF33B42E6DE}" type="slidenum">
              <a:rPr lang="en-US" sz="1300"/>
              <a:pPr algn="r"/>
              <a:t>37</a:t>
            </a:fld>
            <a:endParaRPr lang="en-US" sz="13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3" name="Rectangle 7"/>
          <p:cNvSpPr>
            <a:spLocks noGrp="1" noChangeArrowheads="1"/>
          </p:cNvSpPr>
          <p:nvPr>
            <p:ph type="sldNum" sz="quarter" idx="5"/>
          </p:nvPr>
        </p:nvSpPr>
        <p:spPr>
          <a:noFill/>
        </p:spPr>
        <p:txBody>
          <a:bodyPr/>
          <a:lstStyle/>
          <a:p>
            <a:fld id="{BFFFA79C-D41C-46A0-BBAF-E883DFFDE734}" type="slidenum">
              <a:rPr lang="en-US" smtClean="0">
                <a:latin typeface="Arial" pitchFamily="34" charset="0"/>
              </a:rPr>
              <a:pPr/>
              <a:t>38</a:t>
            </a:fld>
            <a:endParaRPr lang="en-US" smtClean="0">
              <a:latin typeface="Arial" pitchFamily="34" charset="0"/>
            </a:endParaRPr>
          </a:p>
        </p:txBody>
      </p:sp>
      <p:sp>
        <p:nvSpPr>
          <p:cNvPr id="110594" name="Slide Image Placeholder 1"/>
          <p:cNvSpPr>
            <a:spLocks noGrp="1" noRot="1" noChangeAspect="1" noTextEdit="1"/>
          </p:cNvSpPr>
          <p:nvPr>
            <p:ph type="sldImg"/>
          </p:nvPr>
        </p:nvSpPr>
        <p:spPr>
          <a:ln/>
        </p:spPr>
      </p:sp>
      <p:sp>
        <p:nvSpPr>
          <p:cNvPr id="110595" name="Notes Placeholder 2"/>
          <p:cNvSpPr>
            <a:spLocks noGrp="1"/>
          </p:cNvSpPr>
          <p:nvPr>
            <p:ph type="body" idx="1"/>
          </p:nvPr>
        </p:nvSpPr>
        <p:spPr>
          <a:noFill/>
          <a:ln/>
        </p:spPr>
        <p:txBody>
          <a:bodyPr/>
          <a:lstStyle/>
          <a:p>
            <a:pPr eaLnBrk="1" hangingPunct="1"/>
            <a:endParaRPr lang="es-PR" smtClean="0">
              <a:latin typeface="Arial" pitchFamily="34" charset="0"/>
            </a:endParaRPr>
          </a:p>
        </p:txBody>
      </p:sp>
      <p:sp>
        <p:nvSpPr>
          <p:cNvPr id="110596" name="Slide Number Placeholder 3"/>
          <p:cNvSpPr txBox="1">
            <a:spLocks noGrp="1"/>
          </p:cNvSpPr>
          <p:nvPr/>
        </p:nvSpPr>
        <p:spPr bwMode="auto">
          <a:xfrm>
            <a:off x="4021138" y="9721850"/>
            <a:ext cx="3076575" cy="511175"/>
          </a:xfrm>
          <a:prstGeom prst="rect">
            <a:avLst/>
          </a:prstGeom>
          <a:noFill/>
          <a:ln w="9525">
            <a:noFill/>
            <a:miter lim="800000"/>
            <a:headEnd/>
            <a:tailEnd/>
          </a:ln>
        </p:spPr>
        <p:txBody>
          <a:bodyPr lIns="99048" tIns="49524" rIns="99048" bIns="49524" anchor="b"/>
          <a:lstStyle/>
          <a:p>
            <a:pPr algn="r"/>
            <a:fld id="{32A988C8-B192-4C8A-89FB-7ADC1B5CCCE4}" type="slidenum">
              <a:rPr lang="en-US" sz="1300"/>
              <a:pPr algn="r"/>
              <a:t>38</a:t>
            </a:fld>
            <a:endParaRPr lang="en-US" sz="13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89" name="Rectangle 7"/>
          <p:cNvSpPr>
            <a:spLocks noGrp="1" noChangeArrowheads="1"/>
          </p:cNvSpPr>
          <p:nvPr>
            <p:ph type="sldNum" sz="quarter" idx="5"/>
          </p:nvPr>
        </p:nvSpPr>
        <p:spPr>
          <a:noFill/>
        </p:spPr>
        <p:txBody>
          <a:bodyPr/>
          <a:lstStyle/>
          <a:p>
            <a:fld id="{6B575641-A5F9-4A75-B90F-747F2BB80517}" type="slidenum">
              <a:rPr lang="en-US" smtClean="0">
                <a:latin typeface="Arial" pitchFamily="34" charset="0"/>
              </a:rPr>
              <a:pPr/>
              <a:t>39</a:t>
            </a:fld>
            <a:endParaRPr lang="en-US" smtClean="0">
              <a:latin typeface="Arial" pitchFamily="34" charset="0"/>
            </a:endParaRPr>
          </a:p>
        </p:txBody>
      </p:sp>
      <p:sp>
        <p:nvSpPr>
          <p:cNvPr id="114690" name="Slide Image Placeholder 1"/>
          <p:cNvSpPr>
            <a:spLocks noGrp="1" noRot="1" noChangeAspect="1" noTextEdit="1"/>
          </p:cNvSpPr>
          <p:nvPr>
            <p:ph type="sldImg"/>
          </p:nvPr>
        </p:nvSpPr>
        <p:spPr>
          <a:ln/>
        </p:spPr>
      </p:sp>
      <p:sp>
        <p:nvSpPr>
          <p:cNvPr id="114691" name="Notes Placeholder 2"/>
          <p:cNvSpPr>
            <a:spLocks noGrp="1"/>
          </p:cNvSpPr>
          <p:nvPr>
            <p:ph type="body" idx="1"/>
          </p:nvPr>
        </p:nvSpPr>
        <p:spPr>
          <a:noFill/>
          <a:ln/>
        </p:spPr>
        <p:txBody>
          <a:bodyPr/>
          <a:lstStyle/>
          <a:p>
            <a:pPr eaLnBrk="1" hangingPunct="1"/>
            <a:endParaRPr lang="es-PR" smtClean="0">
              <a:latin typeface="Arial" pitchFamily="34" charset="0"/>
            </a:endParaRPr>
          </a:p>
        </p:txBody>
      </p:sp>
      <p:sp>
        <p:nvSpPr>
          <p:cNvPr id="114692" name="Slide Number Placeholder 3"/>
          <p:cNvSpPr txBox="1">
            <a:spLocks noGrp="1"/>
          </p:cNvSpPr>
          <p:nvPr/>
        </p:nvSpPr>
        <p:spPr bwMode="auto">
          <a:xfrm>
            <a:off x="4021138" y="9721850"/>
            <a:ext cx="3076575" cy="511175"/>
          </a:xfrm>
          <a:prstGeom prst="rect">
            <a:avLst/>
          </a:prstGeom>
          <a:noFill/>
          <a:ln w="9525">
            <a:noFill/>
            <a:miter lim="800000"/>
            <a:headEnd/>
            <a:tailEnd/>
          </a:ln>
        </p:spPr>
        <p:txBody>
          <a:bodyPr lIns="99048" tIns="49524" rIns="99048" bIns="49524" anchor="b"/>
          <a:lstStyle/>
          <a:p>
            <a:pPr algn="r"/>
            <a:fld id="{A5A27C9F-72B4-455F-A89A-4D6931F1F03F}" type="slidenum">
              <a:rPr lang="en-US" sz="1300"/>
              <a:pPr algn="r"/>
              <a:t>39</a:t>
            </a:fld>
            <a:endParaRPr lang="en-US" sz="130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Slide Image Placeholder 1"/>
          <p:cNvSpPr>
            <a:spLocks noGrp="1" noRot="1" noChangeAspect="1" noTextEdit="1"/>
          </p:cNvSpPr>
          <p:nvPr>
            <p:ph type="sldImg"/>
          </p:nvPr>
        </p:nvSpPr>
        <p:spPr>
          <a:xfrm>
            <a:off x="990600" y="768350"/>
            <a:ext cx="5118100" cy="3838575"/>
          </a:xfrm>
          <a:ln/>
        </p:spPr>
      </p:sp>
      <p:sp>
        <p:nvSpPr>
          <p:cNvPr id="211971" name="Notes Placeholder 2"/>
          <p:cNvSpPr>
            <a:spLocks noGrp="1"/>
          </p:cNvSpPr>
          <p:nvPr>
            <p:ph type="body" idx="1"/>
          </p:nvPr>
        </p:nvSpPr>
        <p:spPr>
          <a:xfrm>
            <a:off x="709613" y="4862513"/>
            <a:ext cx="5680075" cy="4603750"/>
          </a:xfrm>
          <a:noFill/>
          <a:ln/>
        </p:spPr>
        <p:txBody>
          <a:bodyPr lIns="96661" tIns="48331" rIns="96661" bIns="48331"/>
          <a:lstStyle/>
          <a:p>
            <a:pPr eaLnBrk="1" hangingPunct="1">
              <a:spcBef>
                <a:spcPct val="0"/>
              </a:spcBef>
            </a:pPr>
            <a:r>
              <a:rPr lang="en-US" smtClean="0">
                <a:latin typeface="Arial" pitchFamily="34" charset="0"/>
              </a:rPr>
              <a:t>Explicar lo que es el analisis economico</a:t>
            </a:r>
          </a:p>
        </p:txBody>
      </p:sp>
      <p:sp>
        <p:nvSpPr>
          <p:cNvPr id="211972" name="Slide Number Placeholder 3"/>
          <p:cNvSpPr txBox="1">
            <a:spLocks noGrp="1"/>
          </p:cNvSpPr>
          <p:nvPr/>
        </p:nvSpPr>
        <p:spPr bwMode="auto">
          <a:xfrm>
            <a:off x="4021138" y="9721850"/>
            <a:ext cx="3076575" cy="511175"/>
          </a:xfrm>
          <a:prstGeom prst="rect">
            <a:avLst/>
          </a:prstGeom>
          <a:noFill/>
          <a:ln w="9525">
            <a:noFill/>
            <a:miter lim="800000"/>
            <a:headEnd/>
            <a:tailEnd/>
          </a:ln>
        </p:spPr>
        <p:txBody>
          <a:bodyPr lIns="96661" tIns="48331" rIns="96661" bIns="48331" anchor="b"/>
          <a:lstStyle/>
          <a:p>
            <a:pPr algn="r" defTabSz="966788"/>
            <a:fld id="{E7619B88-35BD-4524-9376-F317D5C6AADF}" type="slidenum">
              <a:rPr lang="en-US" sz="1300"/>
              <a:pPr algn="r" defTabSz="966788"/>
              <a:t>40</a:t>
            </a:fld>
            <a:endParaRPr lang="en-US" sz="13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Rectangle 7"/>
          <p:cNvSpPr txBox="1">
            <a:spLocks noGrp="1" noChangeArrowheads="1"/>
          </p:cNvSpPr>
          <p:nvPr/>
        </p:nvSpPr>
        <p:spPr bwMode="auto">
          <a:xfrm>
            <a:off x="4021138" y="9721850"/>
            <a:ext cx="3076575" cy="511175"/>
          </a:xfrm>
          <a:prstGeom prst="rect">
            <a:avLst/>
          </a:prstGeom>
          <a:noFill/>
          <a:ln w="9525">
            <a:noFill/>
            <a:miter lim="800000"/>
            <a:headEnd/>
            <a:tailEnd/>
          </a:ln>
        </p:spPr>
        <p:txBody>
          <a:bodyPr lIns="99048" tIns="49524" rIns="99048" bIns="49524" anchor="b"/>
          <a:lstStyle/>
          <a:p>
            <a:pPr algn="r" defTabSz="990600"/>
            <a:fld id="{7E9534F8-FB78-4757-AD73-B529F86A5AD1}" type="slidenum">
              <a:rPr lang="en-US" sz="1300"/>
              <a:pPr algn="r" defTabSz="990600"/>
              <a:t>42</a:t>
            </a:fld>
            <a:endParaRPr lang="en-US" sz="1300"/>
          </a:p>
        </p:txBody>
      </p:sp>
      <p:sp>
        <p:nvSpPr>
          <p:cNvPr id="215043" name="Rectangle 2"/>
          <p:cNvSpPr>
            <a:spLocks noGrp="1" noRot="1" noChangeAspect="1" noChangeArrowheads="1" noTextEdit="1"/>
          </p:cNvSpPr>
          <p:nvPr>
            <p:ph type="sldImg"/>
          </p:nvPr>
        </p:nvSpPr>
        <p:spPr>
          <a:ln/>
        </p:spPr>
      </p:sp>
      <p:sp>
        <p:nvSpPr>
          <p:cNvPr id="215044" name="Rectangle 3"/>
          <p:cNvSpPr>
            <a:spLocks noGrp="1" noChangeArrowheads="1"/>
          </p:cNvSpPr>
          <p:nvPr>
            <p:ph type="body" idx="1"/>
          </p:nvPr>
        </p:nvSpPr>
        <p:spPr>
          <a:noFill/>
          <a:ln/>
        </p:spPr>
        <p:txBody>
          <a:bodyPr/>
          <a:lstStyle/>
          <a:p>
            <a:pPr eaLnBrk="1" hangingPunct="1"/>
            <a:endParaRPr lang="es-PR" smtClean="0">
              <a:latin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Slide Image Placeholder 1"/>
          <p:cNvSpPr>
            <a:spLocks noGrp="1" noRot="1" noChangeAspect="1" noTextEdit="1"/>
          </p:cNvSpPr>
          <p:nvPr>
            <p:ph type="sldImg"/>
          </p:nvPr>
        </p:nvSpPr>
        <p:spPr>
          <a:ln/>
        </p:spPr>
      </p:sp>
      <p:sp>
        <p:nvSpPr>
          <p:cNvPr id="217091" name="Notes Placeholder 2"/>
          <p:cNvSpPr>
            <a:spLocks noGrp="1"/>
          </p:cNvSpPr>
          <p:nvPr>
            <p:ph type="body" idx="1"/>
          </p:nvPr>
        </p:nvSpPr>
        <p:spPr>
          <a:noFill/>
          <a:ln/>
        </p:spPr>
        <p:txBody>
          <a:bodyPr/>
          <a:lstStyle/>
          <a:p>
            <a:pPr eaLnBrk="1" hangingPunct="1"/>
            <a:endParaRPr lang="en-US" smtClean="0">
              <a:latin typeface="Arial" pitchFamily="34" charset="0"/>
            </a:endParaRPr>
          </a:p>
        </p:txBody>
      </p:sp>
      <p:sp>
        <p:nvSpPr>
          <p:cNvPr id="217092" name="Slide Number Placeholder 3"/>
          <p:cNvSpPr txBox="1">
            <a:spLocks noGrp="1"/>
          </p:cNvSpPr>
          <p:nvPr/>
        </p:nvSpPr>
        <p:spPr bwMode="auto">
          <a:xfrm>
            <a:off x="4021138" y="9721850"/>
            <a:ext cx="3076575" cy="511175"/>
          </a:xfrm>
          <a:prstGeom prst="rect">
            <a:avLst/>
          </a:prstGeom>
          <a:noFill/>
          <a:ln w="9525">
            <a:noFill/>
            <a:miter lim="800000"/>
            <a:headEnd/>
            <a:tailEnd/>
          </a:ln>
        </p:spPr>
        <p:txBody>
          <a:bodyPr lIns="99048" tIns="49524" rIns="99048" bIns="49524" anchor="b"/>
          <a:lstStyle/>
          <a:p>
            <a:pPr algn="r" defTabSz="990600"/>
            <a:fld id="{0661C46D-DD3F-41BE-B4F9-21E518D3FCF1}" type="slidenum">
              <a:rPr lang="en-US" sz="1300"/>
              <a:pPr algn="r" defTabSz="990600"/>
              <a:t>43</a:t>
            </a:fld>
            <a:endParaRPr lang="en-US" sz="130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Slide Image Placeholder 1"/>
          <p:cNvSpPr>
            <a:spLocks noGrp="1" noRot="1" noChangeAspect="1" noTextEdit="1"/>
          </p:cNvSpPr>
          <p:nvPr>
            <p:ph type="sldImg"/>
          </p:nvPr>
        </p:nvSpPr>
        <p:spPr>
          <a:xfrm>
            <a:off x="992188" y="768350"/>
            <a:ext cx="5116512" cy="3836988"/>
          </a:xfrm>
          <a:ln/>
        </p:spPr>
      </p:sp>
      <p:sp>
        <p:nvSpPr>
          <p:cNvPr id="219139" name="Notes Placeholder 2"/>
          <p:cNvSpPr>
            <a:spLocks noGrp="1"/>
          </p:cNvSpPr>
          <p:nvPr>
            <p:ph type="body" idx="1"/>
          </p:nvPr>
        </p:nvSpPr>
        <p:spPr>
          <a:xfrm>
            <a:off x="708025" y="4859338"/>
            <a:ext cx="5683250" cy="4606925"/>
          </a:xfrm>
          <a:noFill/>
          <a:ln/>
        </p:spPr>
        <p:txBody>
          <a:bodyPr lIns="98470" tIns="49236" rIns="98470" bIns="49236"/>
          <a:lstStyle/>
          <a:p>
            <a:endParaRPr lang="es-PR" smtClean="0">
              <a:latin typeface="Arial" pitchFamily="34" charset="0"/>
            </a:endParaRPr>
          </a:p>
        </p:txBody>
      </p:sp>
      <p:sp>
        <p:nvSpPr>
          <p:cNvPr id="219140" name="Slide Number Placeholder 3"/>
          <p:cNvSpPr txBox="1">
            <a:spLocks noGrp="1"/>
          </p:cNvSpPr>
          <p:nvPr/>
        </p:nvSpPr>
        <p:spPr bwMode="auto">
          <a:xfrm>
            <a:off x="4021138" y="9721850"/>
            <a:ext cx="3076575" cy="511175"/>
          </a:xfrm>
          <a:prstGeom prst="rect">
            <a:avLst/>
          </a:prstGeom>
          <a:noFill/>
          <a:ln w="9525">
            <a:noFill/>
            <a:miter lim="800000"/>
            <a:headEnd/>
            <a:tailEnd/>
          </a:ln>
        </p:spPr>
        <p:txBody>
          <a:bodyPr lIns="98470" tIns="49236" rIns="98470" bIns="49236" anchor="b"/>
          <a:lstStyle/>
          <a:p>
            <a:pPr algn="r" defTabSz="984250"/>
            <a:fld id="{3403D37B-3EA7-4D21-B081-A7257A8692AE}" type="slidenum">
              <a:rPr lang="en-US" sz="1400">
                <a:cs typeface="Arial" pitchFamily="34" charset="0"/>
              </a:rPr>
              <a:pPr algn="r" defTabSz="984250"/>
              <a:t>44</a:t>
            </a:fld>
            <a:endParaRPr lang="en-US" sz="1400">
              <a:cs typeface="Arial"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Slide Image Placeholder 1"/>
          <p:cNvSpPr>
            <a:spLocks noGrp="1" noRot="1" noChangeAspect="1" noTextEdit="1"/>
          </p:cNvSpPr>
          <p:nvPr>
            <p:ph type="sldImg"/>
          </p:nvPr>
        </p:nvSpPr>
        <p:spPr>
          <a:xfrm>
            <a:off x="992188" y="768350"/>
            <a:ext cx="5116512" cy="3836988"/>
          </a:xfrm>
          <a:ln/>
        </p:spPr>
      </p:sp>
      <p:sp>
        <p:nvSpPr>
          <p:cNvPr id="219139" name="Notes Placeholder 2"/>
          <p:cNvSpPr>
            <a:spLocks noGrp="1"/>
          </p:cNvSpPr>
          <p:nvPr>
            <p:ph type="body" idx="1"/>
          </p:nvPr>
        </p:nvSpPr>
        <p:spPr>
          <a:xfrm>
            <a:off x="708025" y="4859338"/>
            <a:ext cx="5683250" cy="4606925"/>
          </a:xfrm>
          <a:noFill/>
          <a:ln/>
        </p:spPr>
        <p:txBody>
          <a:bodyPr lIns="98470" tIns="49236" rIns="98470" bIns="49236"/>
          <a:lstStyle/>
          <a:p>
            <a:endParaRPr lang="es-PR" smtClean="0">
              <a:latin typeface="Arial" pitchFamily="34" charset="0"/>
            </a:endParaRPr>
          </a:p>
        </p:txBody>
      </p:sp>
      <p:sp>
        <p:nvSpPr>
          <p:cNvPr id="219140" name="Slide Number Placeholder 3"/>
          <p:cNvSpPr txBox="1">
            <a:spLocks noGrp="1"/>
          </p:cNvSpPr>
          <p:nvPr/>
        </p:nvSpPr>
        <p:spPr bwMode="auto">
          <a:xfrm>
            <a:off x="4021138" y="9721850"/>
            <a:ext cx="3076575" cy="511175"/>
          </a:xfrm>
          <a:prstGeom prst="rect">
            <a:avLst/>
          </a:prstGeom>
          <a:noFill/>
          <a:ln w="9525">
            <a:noFill/>
            <a:miter lim="800000"/>
            <a:headEnd/>
            <a:tailEnd/>
          </a:ln>
        </p:spPr>
        <p:txBody>
          <a:bodyPr lIns="98470" tIns="49236" rIns="98470" bIns="49236" anchor="b"/>
          <a:lstStyle/>
          <a:p>
            <a:pPr algn="r" defTabSz="984250"/>
            <a:fld id="{3403D37B-3EA7-4D21-B081-A7257A8692AE}" type="slidenum">
              <a:rPr lang="en-US" sz="1400">
                <a:cs typeface="Arial" pitchFamily="34" charset="0"/>
              </a:rPr>
              <a:pPr algn="r" defTabSz="984250"/>
              <a:t>45</a:t>
            </a:fld>
            <a:endParaRPr lang="en-US" sz="1400">
              <a:cs typeface="Arial"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Slide Image Placeholder 1"/>
          <p:cNvSpPr>
            <a:spLocks noGrp="1" noRot="1" noChangeAspect="1" noTextEdit="1"/>
          </p:cNvSpPr>
          <p:nvPr>
            <p:ph type="sldImg"/>
          </p:nvPr>
        </p:nvSpPr>
        <p:spPr>
          <a:xfrm>
            <a:off x="992188" y="768350"/>
            <a:ext cx="5116512" cy="3836988"/>
          </a:xfrm>
          <a:ln/>
        </p:spPr>
      </p:sp>
      <p:sp>
        <p:nvSpPr>
          <p:cNvPr id="219139" name="Notes Placeholder 2"/>
          <p:cNvSpPr>
            <a:spLocks noGrp="1"/>
          </p:cNvSpPr>
          <p:nvPr>
            <p:ph type="body" idx="1"/>
          </p:nvPr>
        </p:nvSpPr>
        <p:spPr>
          <a:xfrm>
            <a:off x="708025" y="4859338"/>
            <a:ext cx="5683250" cy="4606925"/>
          </a:xfrm>
          <a:noFill/>
          <a:ln/>
        </p:spPr>
        <p:txBody>
          <a:bodyPr lIns="98470" tIns="49236" rIns="98470" bIns="49236"/>
          <a:lstStyle/>
          <a:p>
            <a:endParaRPr lang="es-PR" smtClean="0">
              <a:latin typeface="Arial" pitchFamily="34" charset="0"/>
            </a:endParaRPr>
          </a:p>
        </p:txBody>
      </p:sp>
      <p:sp>
        <p:nvSpPr>
          <p:cNvPr id="219140" name="Slide Number Placeholder 3"/>
          <p:cNvSpPr txBox="1">
            <a:spLocks noGrp="1"/>
          </p:cNvSpPr>
          <p:nvPr/>
        </p:nvSpPr>
        <p:spPr bwMode="auto">
          <a:xfrm>
            <a:off x="4021138" y="9721850"/>
            <a:ext cx="3076575" cy="511175"/>
          </a:xfrm>
          <a:prstGeom prst="rect">
            <a:avLst/>
          </a:prstGeom>
          <a:noFill/>
          <a:ln w="9525">
            <a:noFill/>
            <a:miter lim="800000"/>
            <a:headEnd/>
            <a:tailEnd/>
          </a:ln>
        </p:spPr>
        <p:txBody>
          <a:bodyPr lIns="98470" tIns="49236" rIns="98470" bIns="49236" anchor="b"/>
          <a:lstStyle/>
          <a:p>
            <a:pPr algn="r" defTabSz="984250"/>
            <a:fld id="{3403D37B-3EA7-4D21-B081-A7257A8692AE}" type="slidenum">
              <a:rPr lang="en-US" sz="1400">
                <a:cs typeface="Arial" pitchFamily="34" charset="0"/>
              </a:rPr>
              <a:pPr algn="r" defTabSz="984250"/>
              <a:t>46</a:t>
            </a:fld>
            <a:endParaRPr lang="en-US" sz="1400">
              <a:cs typeface="Arial"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Rectangle 7"/>
          <p:cNvSpPr txBox="1">
            <a:spLocks noGrp="1" noChangeArrowheads="1"/>
          </p:cNvSpPr>
          <p:nvPr/>
        </p:nvSpPr>
        <p:spPr bwMode="auto">
          <a:xfrm>
            <a:off x="4021138" y="9721850"/>
            <a:ext cx="3076575" cy="511175"/>
          </a:xfrm>
          <a:prstGeom prst="rect">
            <a:avLst/>
          </a:prstGeom>
          <a:noFill/>
          <a:ln w="9525">
            <a:noFill/>
            <a:miter lim="800000"/>
            <a:headEnd/>
            <a:tailEnd/>
          </a:ln>
        </p:spPr>
        <p:txBody>
          <a:bodyPr lIns="96661" tIns="48331" rIns="96661" bIns="48331" anchor="b"/>
          <a:lstStyle/>
          <a:p>
            <a:pPr algn="r" defTabSz="966788"/>
            <a:fld id="{22640258-3810-4647-B8F0-6AE27F67D4E2}" type="slidenum">
              <a:rPr lang="en-US" sz="1300"/>
              <a:pPr algn="r" defTabSz="966788"/>
              <a:t>47</a:t>
            </a:fld>
            <a:endParaRPr lang="en-US" sz="1300"/>
          </a:p>
        </p:txBody>
      </p:sp>
      <p:sp>
        <p:nvSpPr>
          <p:cNvPr id="225283" name="Slide Image Placeholder 1"/>
          <p:cNvSpPr>
            <a:spLocks noGrp="1" noRot="1" noChangeAspect="1" noTextEdit="1"/>
          </p:cNvSpPr>
          <p:nvPr>
            <p:ph type="sldImg"/>
          </p:nvPr>
        </p:nvSpPr>
        <p:spPr>
          <a:xfrm>
            <a:off x="990600" y="768350"/>
            <a:ext cx="5118100" cy="3838575"/>
          </a:xfrm>
          <a:ln/>
        </p:spPr>
      </p:sp>
      <p:sp>
        <p:nvSpPr>
          <p:cNvPr id="225284" name="Notes Placeholder 2"/>
          <p:cNvSpPr>
            <a:spLocks noGrp="1"/>
          </p:cNvSpPr>
          <p:nvPr>
            <p:ph type="body" idx="1"/>
          </p:nvPr>
        </p:nvSpPr>
        <p:spPr>
          <a:xfrm>
            <a:off x="709613" y="4862513"/>
            <a:ext cx="5680075" cy="4603750"/>
          </a:xfrm>
          <a:noFill/>
          <a:ln/>
        </p:spPr>
        <p:txBody>
          <a:bodyPr lIns="96661" tIns="48331" rIns="96661" bIns="48331"/>
          <a:lstStyle/>
          <a:p>
            <a:pPr eaLnBrk="1" hangingPunct="1"/>
            <a:endParaRPr lang="es-PR" smtClean="0">
              <a:latin typeface="Arial" pitchFamily="34" charset="0"/>
            </a:endParaRPr>
          </a:p>
        </p:txBody>
      </p:sp>
      <p:sp>
        <p:nvSpPr>
          <p:cNvPr id="225285" name="Slide Number Placeholder 3"/>
          <p:cNvSpPr txBox="1">
            <a:spLocks noGrp="1"/>
          </p:cNvSpPr>
          <p:nvPr/>
        </p:nvSpPr>
        <p:spPr bwMode="auto">
          <a:xfrm>
            <a:off x="4021138" y="9721850"/>
            <a:ext cx="3076575" cy="511175"/>
          </a:xfrm>
          <a:prstGeom prst="rect">
            <a:avLst/>
          </a:prstGeom>
          <a:noFill/>
          <a:ln w="9525">
            <a:noFill/>
            <a:miter lim="800000"/>
            <a:headEnd/>
            <a:tailEnd/>
          </a:ln>
        </p:spPr>
        <p:txBody>
          <a:bodyPr lIns="96661" tIns="48331" rIns="96661" bIns="48331" anchor="b"/>
          <a:lstStyle/>
          <a:p>
            <a:pPr algn="r" defTabSz="966788"/>
            <a:fld id="{E6D7A61D-2E06-415F-B138-6DF364EAD90C}" type="slidenum">
              <a:rPr lang="en-US" sz="1300"/>
              <a:pPr algn="r" defTabSz="966788"/>
              <a:t>47</a:t>
            </a:fld>
            <a:endParaRPr lang="en-US" sz="130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Slide Image Placeholder 1"/>
          <p:cNvSpPr>
            <a:spLocks noGrp="1" noRot="1" noChangeAspect="1" noTextEdit="1"/>
          </p:cNvSpPr>
          <p:nvPr>
            <p:ph type="sldImg"/>
          </p:nvPr>
        </p:nvSpPr>
        <p:spPr>
          <a:xfrm>
            <a:off x="992188" y="768350"/>
            <a:ext cx="5116512" cy="3836988"/>
          </a:xfrm>
          <a:ln/>
        </p:spPr>
      </p:sp>
      <p:sp>
        <p:nvSpPr>
          <p:cNvPr id="219139" name="Notes Placeholder 2"/>
          <p:cNvSpPr>
            <a:spLocks noGrp="1"/>
          </p:cNvSpPr>
          <p:nvPr>
            <p:ph type="body" idx="1"/>
          </p:nvPr>
        </p:nvSpPr>
        <p:spPr>
          <a:xfrm>
            <a:off x="708025" y="4859338"/>
            <a:ext cx="5683250" cy="4606925"/>
          </a:xfrm>
          <a:noFill/>
          <a:ln/>
        </p:spPr>
        <p:txBody>
          <a:bodyPr lIns="98470" tIns="49236" rIns="98470" bIns="49236"/>
          <a:lstStyle/>
          <a:p>
            <a:endParaRPr lang="es-PR" smtClean="0">
              <a:latin typeface="Arial" pitchFamily="34" charset="0"/>
            </a:endParaRPr>
          </a:p>
        </p:txBody>
      </p:sp>
      <p:sp>
        <p:nvSpPr>
          <p:cNvPr id="219140" name="Slide Number Placeholder 3"/>
          <p:cNvSpPr txBox="1">
            <a:spLocks noGrp="1"/>
          </p:cNvSpPr>
          <p:nvPr/>
        </p:nvSpPr>
        <p:spPr bwMode="auto">
          <a:xfrm>
            <a:off x="4021138" y="9721850"/>
            <a:ext cx="3076575" cy="511175"/>
          </a:xfrm>
          <a:prstGeom prst="rect">
            <a:avLst/>
          </a:prstGeom>
          <a:noFill/>
          <a:ln w="9525">
            <a:noFill/>
            <a:miter lim="800000"/>
            <a:headEnd/>
            <a:tailEnd/>
          </a:ln>
        </p:spPr>
        <p:txBody>
          <a:bodyPr lIns="98470" tIns="49236" rIns="98470" bIns="49236" anchor="b"/>
          <a:lstStyle/>
          <a:p>
            <a:pPr algn="r" defTabSz="984250"/>
            <a:fld id="{3403D37B-3EA7-4D21-B081-A7257A8692AE}" type="slidenum">
              <a:rPr lang="en-US" sz="1400">
                <a:cs typeface="Arial" pitchFamily="34" charset="0"/>
              </a:rPr>
              <a:pPr algn="r" defTabSz="984250"/>
              <a:t>48</a:t>
            </a:fld>
            <a:endParaRPr lang="en-US" sz="1400">
              <a:cs typeface="Arial"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0" name="Rectangle 7"/>
          <p:cNvSpPr txBox="1">
            <a:spLocks noGrp="1" noChangeArrowheads="1"/>
          </p:cNvSpPr>
          <p:nvPr/>
        </p:nvSpPr>
        <p:spPr bwMode="auto">
          <a:xfrm>
            <a:off x="4021138" y="9721850"/>
            <a:ext cx="3076575" cy="511175"/>
          </a:xfrm>
          <a:prstGeom prst="rect">
            <a:avLst/>
          </a:prstGeom>
          <a:noFill/>
          <a:ln w="9525">
            <a:noFill/>
            <a:miter lim="800000"/>
            <a:headEnd/>
            <a:tailEnd/>
          </a:ln>
        </p:spPr>
        <p:txBody>
          <a:bodyPr lIns="96661" tIns="48331" rIns="96661" bIns="48331" anchor="b"/>
          <a:lstStyle/>
          <a:p>
            <a:pPr algn="r" defTabSz="966788"/>
            <a:fld id="{C82DB913-FE22-4A7C-867C-F8AA3A7C3EFD}" type="slidenum">
              <a:rPr lang="en-US" sz="1300"/>
              <a:pPr algn="r" defTabSz="966788"/>
              <a:t>49</a:t>
            </a:fld>
            <a:endParaRPr lang="en-US" sz="1300"/>
          </a:p>
        </p:txBody>
      </p:sp>
      <p:sp>
        <p:nvSpPr>
          <p:cNvPr id="227331" name="Slide Image Placeholder 1"/>
          <p:cNvSpPr>
            <a:spLocks noGrp="1" noRot="1" noChangeAspect="1" noTextEdit="1"/>
          </p:cNvSpPr>
          <p:nvPr>
            <p:ph type="sldImg"/>
          </p:nvPr>
        </p:nvSpPr>
        <p:spPr>
          <a:xfrm>
            <a:off x="990600" y="768350"/>
            <a:ext cx="5118100" cy="3838575"/>
          </a:xfrm>
          <a:ln/>
        </p:spPr>
      </p:sp>
      <p:sp>
        <p:nvSpPr>
          <p:cNvPr id="227332" name="Notes Placeholder 2"/>
          <p:cNvSpPr>
            <a:spLocks noGrp="1"/>
          </p:cNvSpPr>
          <p:nvPr>
            <p:ph type="body" idx="1"/>
          </p:nvPr>
        </p:nvSpPr>
        <p:spPr>
          <a:xfrm>
            <a:off x="709613" y="4862513"/>
            <a:ext cx="5680075" cy="4603750"/>
          </a:xfrm>
          <a:noFill/>
          <a:ln/>
        </p:spPr>
        <p:txBody>
          <a:bodyPr lIns="96661" tIns="48331" rIns="96661" bIns="48331"/>
          <a:lstStyle/>
          <a:p>
            <a:pPr eaLnBrk="1" hangingPunct="1"/>
            <a:endParaRPr lang="es-PR" smtClean="0">
              <a:latin typeface="Arial" pitchFamily="34" charset="0"/>
            </a:endParaRPr>
          </a:p>
        </p:txBody>
      </p:sp>
      <p:sp>
        <p:nvSpPr>
          <p:cNvPr id="227333" name="Slide Number Placeholder 3"/>
          <p:cNvSpPr txBox="1">
            <a:spLocks noGrp="1"/>
          </p:cNvSpPr>
          <p:nvPr/>
        </p:nvSpPr>
        <p:spPr bwMode="auto">
          <a:xfrm>
            <a:off x="4021138" y="9721850"/>
            <a:ext cx="3076575" cy="511175"/>
          </a:xfrm>
          <a:prstGeom prst="rect">
            <a:avLst/>
          </a:prstGeom>
          <a:noFill/>
          <a:ln w="9525">
            <a:noFill/>
            <a:miter lim="800000"/>
            <a:headEnd/>
            <a:tailEnd/>
          </a:ln>
        </p:spPr>
        <p:txBody>
          <a:bodyPr lIns="96661" tIns="48331" rIns="96661" bIns="48331" anchor="b"/>
          <a:lstStyle/>
          <a:p>
            <a:pPr algn="r" defTabSz="966788"/>
            <a:fld id="{B6E44E6C-32D1-4175-9414-FB8A22A945A6}" type="slidenum">
              <a:rPr lang="en-US" sz="1300"/>
              <a:pPr algn="r" defTabSz="966788"/>
              <a:t>49</a:t>
            </a:fld>
            <a:endParaRPr lang="en-US" sz="130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1" name="Rectangle 7"/>
          <p:cNvSpPr>
            <a:spLocks noGrp="1" noChangeArrowheads="1"/>
          </p:cNvSpPr>
          <p:nvPr>
            <p:ph type="sldNum" sz="quarter" idx="5"/>
          </p:nvPr>
        </p:nvSpPr>
        <p:spPr>
          <a:noFill/>
        </p:spPr>
        <p:txBody>
          <a:bodyPr/>
          <a:lstStyle/>
          <a:p>
            <a:fld id="{A34CFD28-6156-4F2A-96A2-71F053CAB2E6}" type="slidenum">
              <a:rPr lang="en-US" smtClean="0">
                <a:latin typeface="Arial" pitchFamily="34" charset="0"/>
              </a:rPr>
              <a:pPr/>
              <a:t>52</a:t>
            </a:fld>
            <a:endParaRPr lang="en-US" smtClean="0">
              <a:latin typeface="Arial" pitchFamily="34" charset="0"/>
            </a:endParaRPr>
          </a:p>
        </p:txBody>
      </p:sp>
      <p:sp>
        <p:nvSpPr>
          <p:cNvPr id="138242" name="Rectangle 2"/>
          <p:cNvSpPr>
            <a:spLocks noGrp="1" noRot="1" noChangeAspect="1" noChangeArrowheads="1" noTextEdit="1"/>
          </p:cNvSpPr>
          <p:nvPr>
            <p:ph type="sldImg"/>
          </p:nvPr>
        </p:nvSpPr>
        <p:spPr>
          <a:ln/>
        </p:spPr>
      </p:sp>
      <p:sp>
        <p:nvSpPr>
          <p:cNvPr id="138243" name="Rectangle 3"/>
          <p:cNvSpPr>
            <a:spLocks noGrp="1" noChangeArrowheads="1"/>
          </p:cNvSpPr>
          <p:nvPr>
            <p:ph type="body" idx="1"/>
          </p:nvPr>
        </p:nvSpPr>
        <p:spPr>
          <a:noFill/>
          <a:ln/>
        </p:spPr>
        <p:txBody>
          <a:bodyPr/>
          <a:lstStyle/>
          <a:p>
            <a:pPr eaLnBrk="1" hangingPunct="1"/>
            <a:endParaRPr lang="es-PR" smtClean="0">
              <a:latin typeface="Arial"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1" name="Rectangle 2"/>
          <p:cNvSpPr>
            <a:spLocks noGrp="1" noRot="1" noChangeAspect="1" noChangeArrowheads="1" noTextEdit="1"/>
          </p:cNvSpPr>
          <p:nvPr>
            <p:ph type="sldImg"/>
          </p:nvPr>
        </p:nvSpPr>
        <p:spPr>
          <a:xfrm>
            <a:off x="996950" y="768350"/>
            <a:ext cx="5113338" cy="3836988"/>
          </a:xfrm>
          <a:ln w="12700"/>
        </p:spPr>
      </p:sp>
      <p:sp>
        <p:nvSpPr>
          <p:cNvPr id="143362" name="Rectangle 3"/>
          <p:cNvSpPr>
            <a:spLocks noGrp="1" noChangeArrowheads="1"/>
          </p:cNvSpPr>
          <p:nvPr>
            <p:ph type="body" idx="1"/>
          </p:nvPr>
        </p:nvSpPr>
        <p:spPr>
          <a:xfrm>
            <a:off x="946150" y="4864100"/>
            <a:ext cx="5207000" cy="4603750"/>
          </a:xfrm>
          <a:noFill/>
          <a:ln/>
        </p:spPr>
        <p:txBody>
          <a:bodyPr lIns="97315" tIns="48658" rIns="97315" bIns="48658"/>
          <a:lstStyle/>
          <a:p>
            <a:pPr defTabSz="873125">
              <a:spcBef>
                <a:spcPct val="0"/>
              </a:spcBef>
            </a:pPr>
            <a:endParaRPr lang="es-PR" sz="2400" smtClean="0">
              <a:latin typeface="Arial"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09" name="Rectangle 2"/>
          <p:cNvSpPr>
            <a:spLocks noGrp="1" noRot="1" noChangeAspect="1" noChangeArrowheads="1" noTextEdit="1"/>
          </p:cNvSpPr>
          <p:nvPr>
            <p:ph type="sldImg"/>
          </p:nvPr>
        </p:nvSpPr>
        <p:spPr>
          <a:xfrm>
            <a:off x="996950" y="768350"/>
            <a:ext cx="5113338" cy="3836988"/>
          </a:xfrm>
          <a:ln w="12700"/>
        </p:spPr>
      </p:sp>
      <p:sp>
        <p:nvSpPr>
          <p:cNvPr id="145410" name="Rectangle 3"/>
          <p:cNvSpPr>
            <a:spLocks noGrp="1" noChangeArrowheads="1"/>
          </p:cNvSpPr>
          <p:nvPr>
            <p:ph type="body" idx="1"/>
          </p:nvPr>
        </p:nvSpPr>
        <p:spPr>
          <a:xfrm>
            <a:off x="946150" y="4864100"/>
            <a:ext cx="5207000" cy="4603750"/>
          </a:xfrm>
          <a:noFill/>
          <a:ln/>
        </p:spPr>
        <p:txBody>
          <a:bodyPr lIns="97315" tIns="48658" rIns="97315" bIns="48658"/>
          <a:lstStyle/>
          <a:p>
            <a:pPr defTabSz="873125">
              <a:spcBef>
                <a:spcPct val="0"/>
              </a:spcBef>
            </a:pPr>
            <a:endParaRPr lang="es-PR" sz="2400" smtClean="0">
              <a:latin typeface="Arial"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7" name="Rectangle 2"/>
          <p:cNvSpPr>
            <a:spLocks noGrp="1" noRot="1" noChangeAspect="1" noChangeArrowheads="1" noTextEdit="1"/>
          </p:cNvSpPr>
          <p:nvPr>
            <p:ph type="sldImg"/>
          </p:nvPr>
        </p:nvSpPr>
        <p:spPr>
          <a:ln/>
        </p:spPr>
      </p:sp>
      <p:sp>
        <p:nvSpPr>
          <p:cNvPr id="147458" name="Rectangle 3"/>
          <p:cNvSpPr>
            <a:spLocks noGrp="1" noChangeArrowheads="1"/>
          </p:cNvSpPr>
          <p:nvPr>
            <p:ph type="body" idx="1"/>
          </p:nvPr>
        </p:nvSpPr>
        <p:spPr>
          <a:noFill/>
          <a:ln/>
        </p:spPr>
        <p:txBody>
          <a:bodyPr/>
          <a:lstStyle/>
          <a:p>
            <a:endParaRPr lang="es-PR" smtClean="0">
              <a:latin typeface="Arial"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3" name="Rectangle 7"/>
          <p:cNvSpPr>
            <a:spLocks noGrp="1" noChangeArrowheads="1"/>
          </p:cNvSpPr>
          <p:nvPr>
            <p:ph type="sldNum" sz="quarter" idx="5"/>
          </p:nvPr>
        </p:nvSpPr>
        <p:spPr>
          <a:noFill/>
        </p:spPr>
        <p:txBody>
          <a:bodyPr/>
          <a:lstStyle/>
          <a:p>
            <a:fld id="{F7CFF87E-97A4-44D1-BCC9-4A9381744198}" type="slidenum">
              <a:rPr lang="en-US" smtClean="0">
                <a:latin typeface="Arial" pitchFamily="34" charset="0"/>
              </a:rPr>
              <a:pPr/>
              <a:t>57</a:t>
            </a:fld>
            <a:endParaRPr lang="en-US" smtClean="0">
              <a:latin typeface="Arial" pitchFamily="34" charset="0"/>
            </a:endParaRPr>
          </a:p>
        </p:txBody>
      </p:sp>
      <p:sp>
        <p:nvSpPr>
          <p:cNvPr id="151554" name="Rectangle 2"/>
          <p:cNvSpPr>
            <a:spLocks noGrp="1" noChangeArrowheads="1"/>
          </p:cNvSpPr>
          <p:nvPr>
            <p:ph type="body" idx="1"/>
          </p:nvPr>
        </p:nvSpPr>
        <p:spPr>
          <a:xfrm>
            <a:off x="946150" y="4860925"/>
            <a:ext cx="5207000" cy="4605338"/>
          </a:xfrm>
          <a:noFill/>
          <a:ln/>
        </p:spPr>
        <p:txBody>
          <a:bodyPr lIns="99736" tIns="49868" rIns="99736" bIns="49868"/>
          <a:lstStyle/>
          <a:p>
            <a:pPr eaLnBrk="1" hangingPunct="1"/>
            <a:endParaRPr lang="es-PR" smtClean="0">
              <a:latin typeface="Arial" pitchFamily="34" charset="0"/>
            </a:endParaRPr>
          </a:p>
        </p:txBody>
      </p:sp>
      <p:sp>
        <p:nvSpPr>
          <p:cNvPr id="151555" name="Rectangle 3"/>
          <p:cNvSpPr>
            <a:spLocks noGrp="1" noRot="1" noChangeAspect="1" noChangeArrowheads="1" noTextEdit="1"/>
          </p:cNvSpPr>
          <p:nvPr>
            <p:ph type="sldImg"/>
          </p:nvPr>
        </p:nvSpPr>
        <p:spPr>
          <a:xfrm>
            <a:off x="1001713" y="773113"/>
            <a:ext cx="5099050" cy="3825875"/>
          </a:xfrm>
          <a:ln w="12700" cap="flat">
            <a:solidFill>
              <a:schemeClr val="tx1"/>
            </a:solidFill>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endParaRPr lang="en-US" noProof="0" smtClean="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741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 name="Rectangle 4"/>
          <p:cNvSpPr>
            <a:spLocks noChangeArrowheads="1"/>
          </p:cNvSpPr>
          <p:nvPr/>
        </p:nvSpPr>
        <p:spPr bwMode="auto">
          <a:xfrm>
            <a:off x="0" y="6553200"/>
            <a:ext cx="8915400" cy="304800"/>
          </a:xfrm>
          <a:prstGeom prst="rect">
            <a:avLst/>
          </a:prstGeom>
          <a:noFill/>
          <a:ln w="9525">
            <a:noFill/>
            <a:miter lim="800000"/>
            <a:headEnd/>
            <a:tailEnd/>
          </a:ln>
        </p:spPr>
        <p:txBody>
          <a:bodyPr anchor="b"/>
          <a:lstStyle/>
          <a:p>
            <a:pPr eaLnBrk="0" hangingPunct="0"/>
            <a:r>
              <a:rPr lang="en-US" sz="1000" b="1" dirty="0">
                <a:solidFill>
                  <a:srgbClr val="000000"/>
                </a:solidFill>
                <a:latin typeface="Tahoma" pitchFamily="34" charset="0"/>
              </a:rPr>
              <a:t>Achievable Renewable Energy Targets for Puerto </a:t>
            </a:r>
            <a:r>
              <a:rPr lang="en-US" sz="1000" b="1" dirty="0" smtClean="0">
                <a:solidFill>
                  <a:srgbClr val="000000"/>
                </a:solidFill>
                <a:latin typeface="Tahoma" pitchFamily="34" charset="0"/>
              </a:rPr>
              <a:t>Rico’s Renewable Portfolio Standard                                                                   </a:t>
            </a:r>
            <a:fld id="{B9454C88-D525-4D73-BA81-7F0F97715228}" type="slidenum">
              <a:rPr lang="en-US" sz="1000" b="1" smtClean="0">
                <a:solidFill>
                  <a:srgbClr val="000000"/>
                </a:solidFill>
                <a:latin typeface="Tahoma" pitchFamily="34" charset="0"/>
              </a:rPr>
              <a:t>‹#›</a:t>
            </a:fld>
            <a:endParaRPr lang="en-US" sz="1000" b="1" dirty="0">
              <a:solidFill>
                <a:srgbClr val="000000"/>
              </a:solidFill>
              <a:latin typeface="Tahoma"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0" r:id="rId2"/>
    <p:sldLayoutId id="2147483659" r:id="rId3"/>
    <p:sldLayoutId id="2147483658" r:id="rId4"/>
    <p:sldLayoutId id="2147483657" r:id="rId5"/>
    <p:sldLayoutId id="2147483656" r:id="rId6"/>
    <p:sldLayoutId id="2147483655" r:id="rId7"/>
    <p:sldLayoutId id="2147483654" r:id="rId8"/>
    <p:sldLayoutId id="2147483653" r:id="rId9"/>
    <p:sldLayoutId id="2147483652" r:id="rId10"/>
    <p:sldLayoutId id="2147483651" r:id="rId11"/>
    <p:sldLayoutId id="2147483650" r:id="rId12"/>
    <p:sldLayoutId id="2147483649" r:id="rId13"/>
    <p:sldLayoutId id="2147483662" r:id="rId14"/>
    <p:sldLayoutId id="2147483663" r:id="rId15"/>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mailto:oneill@ece.uprm.edu" TargetMode="External"/><Relationship Id="rId3" Type="http://schemas.openxmlformats.org/officeDocument/2006/relationships/notesSlide" Target="../notesSlides/notesSlide1.xml"/><Relationship Id="rId7" Type="http://schemas.openxmlformats.org/officeDocument/2006/relationships/hyperlink" Target="mailto:Biodieselpr1@aol.com" TargetMode="External"/><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hyperlink" Target="mailto:agustin@ece.uprm.edu" TargetMode="External"/><Relationship Id="rId5" Type="http://schemas.openxmlformats.org/officeDocument/2006/relationships/image" Target="../media/image1.png"/><Relationship Id="rId4" Type="http://schemas.openxmlformats.org/officeDocument/2006/relationships/oleObject" Target="../embeddings/oleObject1.bin"/><Relationship Id="rId9" Type="http://schemas.openxmlformats.org/officeDocument/2006/relationships/image" Target="../media/image2.w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23.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4.xml"/><Relationship Id="rId1" Type="http://schemas.openxmlformats.org/officeDocument/2006/relationships/vmlDrawing" Target="../drawings/vmlDrawing2.vml"/><Relationship Id="rId4" Type="http://schemas.openxmlformats.org/officeDocument/2006/relationships/image" Target="../media/image24.w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2.emf"/></Relationships>
</file>

<file path=ppt/slides/_rels/slide3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36.jpeg"/><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image" Target="../media/image35.jpeg"/><Relationship Id="rId5" Type="http://schemas.openxmlformats.org/officeDocument/2006/relationships/image" Target="../media/image34.png"/><Relationship Id="rId4" Type="http://schemas.openxmlformats.org/officeDocument/2006/relationships/oleObject" Target="../embeddings/oleObject3.bin"/></Relationships>
</file>

<file path=ppt/slides/_rels/slide3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38.wmf"/><Relationship Id="rId2" Type="http://schemas.openxmlformats.org/officeDocument/2006/relationships/image" Target="../media/image37.png"/><Relationship Id="rId1" Type="http://schemas.openxmlformats.org/officeDocument/2006/relationships/slideLayout" Target="../slideLayouts/slideLayout15.xml"/><Relationship Id="rId4" Type="http://schemas.openxmlformats.org/officeDocument/2006/relationships/image" Target="../media/image39.jpeg"/></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43.png"/><Relationship Id="rId4" Type="http://schemas.openxmlformats.org/officeDocument/2006/relationships/image" Target="../media/image42.jpeg"/></Relationships>
</file>

<file path=ppt/slides/_rels/slide3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vmlDrawing" Target="../drawings/vmlDrawing4.vml"/><Relationship Id="rId5" Type="http://schemas.openxmlformats.org/officeDocument/2006/relationships/image" Target="../media/image45.emf"/><Relationship Id="rId4" Type="http://schemas.openxmlformats.org/officeDocument/2006/relationships/oleObject" Target="../embeddings/oleObject4.bin"/></Relationships>
</file>

<file path=ppt/slides/_rels/slide39.xml.rels><?xml version="1.0" encoding="UTF-8" standalone="yes"?>
<Relationships xmlns="http://schemas.openxmlformats.org/package/2006/relationships"><Relationship Id="rId3" Type="http://schemas.openxmlformats.org/officeDocument/2006/relationships/image" Target="../media/image46.emf"/><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49.wmf"/></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image" Target="../media/image42.jpeg"/><Relationship Id="rId7" Type="http://schemas.openxmlformats.org/officeDocument/2006/relationships/hyperlink" Target="http://biofuelsdigest.com/blog2/2009/08/04/biggie-smalls-microcrops-go-mainstream-and-head-for-prime-time/petroalgae0709a/" TargetMode="External"/><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51.jpeg"/><Relationship Id="rId4" Type="http://schemas.openxmlformats.org/officeDocument/2006/relationships/image" Target="../media/image50.jpeg"/></Relationships>
</file>

<file path=ppt/slides/_rels/slide4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4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57.png"/></Relationships>
</file>

<file path=ppt/slides/_rels/slide47.xml.rels><?xml version="1.0" encoding="UTF-8" standalone="yes"?>
<Relationships xmlns="http://schemas.openxmlformats.org/package/2006/relationships"><Relationship Id="rId3" Type="http://schemas.openxmlformats.org/officeDocument/2006/relationships/image" Target="../media/image58.emf"/><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hyperlink" Target="http://en.wikipedia.org/wiki/Algae" TargetMode="External"/><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60.jpeg"/><Relationship Id="rId5" Type="http://schemas.openxmlformats.org/officeDocument/2006/relationships/image" Target="../media/image59.jpeg"/><Relationship Id="rId4" Type="http://schemas.openxmlformats.org/officeDocument/2006/relationships/image" Target="../media/image42.jpeg"/></Relationships>
</file>

<file path=ppt/slides/_rels/slide49.xml.rels><?xml version="1.0" encoding="UTF-8" standalone="yes"?>
<Relationships xmlns="http://schemas.openxmlformats.org/package/2006/relationships"><Relationship Id="rId3" Type="http://schemas.openxmlformats.org/officeDocument/2006/relationships/image" Target="../media/image61.emf"/><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diagramLayout" Target="../diagrams/layout1.xml"/><Relationship Id="rId7" Type="http://schemas.openxmlformats.org/officeDocument/2006/relationships/image" Target="../media/image62.emf"/><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63.wmf"/><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8" Type="http://schemas.openxmlformats.org/officeDocument/2006/relationships/hyperlink" Target="mailto:oneill@ece.uprm.edu" TargetMode="External"/><Relationship Id="rId3" Type="http://schemas.openxmlformats.org/officeDocument/2006/relationships/notesSlide" Target="../notesSlides/notesSlide32.xml"/><Relationship Id="rId7" Type="http://schemas.openxmlformats.org/officeDocument/2006/relationships/hyperlink" Target="mailto:Biodieselpr1@aol.com" TargetMode="External"/><Relationship Id="rId2" Type="http://schemas.openxmlformats.org/officeDocument/2006/relationships/slideLayout" Target="../slideLayouts/slideLayout1.xml"/><Relationship Id="rId1" Type="http://schemas.openxmlformats.org/officeDocument/2006/relationships/vmlDrawing" Target="../drawings/vmlDrawing5.vml"/><Relationship Id="rId6" Type="http://schemas.openxmlformats.org/officeDocument/2006/relationships/hyperlink" Target="mailto:agustin@ece.uprm.edu" TargetMode="External"/><Relationship Id="rId5" Type="http://schemas.openxmlformats.org/officeDocument/2006/relationships/image" Target="../media/image1.png"/><Relationship Id="rId4" Type="http://schemas.openxmlformats.org/officeDocument/2006/relationships/oleObject" Target="../embeddings/oleObject5.bin"/><Relationship Id="rId9" Type="http://schemas.openxmlformats.org/officeDocument/2006/relationships/image" Target="../media/image2.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subTitle" idx="1"/>
          </p:nvPr>
        </p:nvSpPr>
        <p:spPr>
          <a:xfrm>
            <a:off x="152400" y="0"/>
            <a:ext cx="8686800" cy="2743200"/>
          </a:xfrm>
        </p:spPr>
        <p:txBody>
          <a:bodyPr lIns="92075" tIns="46038" rIns="92075" bIns="46038" anchor="ctr"/>
          <a:lstStyle/>
          <a:p>
            <a:pPr algn="l" eaLnBrk="1" hangingPunct="1">
              <a:lnSpc>
                <a:spcPct val="80000"/>
              </a:lnSpc>
              <a:tabLst>
                <a:tab pos="517525" algn="l"/>
              </a:tabLst>
            </a:pPr>
            <a:r>
              <a:rPr lang="en-US" sz="3600" b="1" i="1" smtClean="0">
                <a:effectLst>
                  <a:outerShdw blurRad="38100" dist="38100" dir="2700000" algn="tl">
                    <a:srgbClr val="C0C0C0"/>
                  </a:outerShdw>
                </a:effectLst>
              </a:rPr>
              <a:t>A</a:t>
            </a:r>
            <a:r>
              <a:rPr lang="en-US" sz="3600" b="1" i="1" smtClean="0">
                <a:solidFill>
                  <a:srgbClr val="009900"/>
                </a:solidFill>
                <a:effectLst>
                  <a:outerShdw blurRad="38100" dist="38100" dir="2700000" algn="tl">
                    <a:srgbClr val="C0C0C0"/>
                  </a:outerShdw>
                </a:effectLst>
              </a:rPr>
              <a:t>chievable </a:t>
            </a:r>
          </a:p>
          <a:p>
            <a:pPr algn="l" eaLnBrk="1" hangingPunct="1">
              <a:lnSpc>
                <a:spcPct val="80000"/>
              </a:lnSpc>
              <a:tabLst>
                <a:tab pos="517525" algn="l"/>
              </a:tabLst>
            </a:pPr>
            <a:r>
              <a:rPr lang="en-US" sz="3600" b="1" i="1" smtClean="0">
                <a:effectLst>
                  <a:outerShdw blurRad="38100" dist="38100" dir="2700000" algn="tl">
                    <a:srgbClr val="C0C0C0"/>
                  </a:outerShdw>
                </a:effectLst>
              </a:rPr>
              <a:t>R</a:t>
            </a:r>
            <a:r>
              <a:rPr lang="en-US" sz="3600" b="1" i="1" smtClean="0">
                <a:solidFill>
                  <a:srgbClr val="009900"/>
                </a:solidFill>
                <a:effectLst>
                  <a:outerShdw blurRad="38100" dist="38100" dir="2700000" algn="tl">
                    <a:srgbClr val="C0C0C0"/>
                  </a:outerShdw>
                </a:effectLst>
              </a:rPr>
              <a:t>enewable </a:t>
            </a:r>
          </a:p>
          <a:p>
            <a:pPr algn="l" eaLnBrk="1" hangingPunct="1">
              <a:lnSpc>
                <a:spcPct val="80000"/>
              </a:lnSpc>
              <a:tabLst>
                <a:tab pos="517525" algn="l"/>
              </a:tabLst>
            </a:pPr>
            <a:r>
              <a:rPr lang="en-US" sz="3600" b="1" i="1" smtClean="0">
                <a:effectLst>
                  <a:outerShdw blurRad="38100" dist="38100" dir="2700000" algn="tl">
                    <a:srgbClr val="C0C0C0"/>
                  </a:outerShdw>
                </a:effectLst>
              </a:rPr>
              <a:t>E</a:t>
            </a:r>
            <a:r>
              <a:rPr lang="en-US" sz="3600" b="1" i="1" smtClean="0">
                <a:solidFill>
                  <a:srgbClr val="009900"/>
                </a:solidFill>
                <a:effectLst>
                  <a:outerShdw blurRad="38100" dist="38100" dir="2700000" algn="tl">
                    <a:srgbClr val="C0C0C0"/>
                  </a:outerShdw>
                </a:effectLst>
              </a:rPr>
              <a:t>nergy </a:t>
            </a:r>
          </a:p>
          <a:p>
            <a:pPr algn="l" eaLnBrk="1" hangingPunct="1">
              <a:lnSpc>
                <a:spcPct val="80000"/>
              </a:lnSpc>
              <a:tabLst>
                <a:tab pos="517525" algn="l"/>
              </a:tabLst>
            </a:pPr>
            <a:r>
              <a:rPr lang="en-US" sz="3600" b="1" i="1" smtClean="0">
                <a:effectLst>
                  <a:outerShdw blurRad="38100" dist="38100" dir="2700000" algn="tl">
                    <a:srgbClr val="C0C0C0"/>
                  </a:outerShdw>
                </a:effectLst>
              </a:rPr>
              <a:t>T</a:t>
            </a:r>
            <a:r>
              <a:rPr lang="en-US" sz="3600" b="1" i="1" smtClean="0">
                <a:solidFill>
                  <a:srgbClr val="009900"/>
                </a:solidFill>
                <a:effectLst>
                  <a:outerShdw blurRad="38100" dist="38100" dir="2700000" algn="tl">
                    <a:srgbClr val="C0C0C0"/>
                  </a:outerShdw>
                </a:effectLst>
              </a:rPr>
              <a:t>argets</a:t>
            </a:r>
            <a:r>
              <a:rPr lang="en-US" sz="2800" b="1" i="1" smtClean="0">
                <a:solidFill>
                  <a:srgbClr val="009900"/>
                </a:solidFill>
                <a:effectLst>
                  <a:outerShdw blurRad="38100" dist="38100" dir="2700000" algn="tl">
                    <a:srgbClr val="C0C0C0"/>
                  </a:outerShdw>
                </a:effectLst>
              </a:rPr>
              <a:t> </a:t>
            </a:r>
          </a:p>
          <a:p>
            <a:pPr algn="l" eaLnBrk="1" hangingPunct="1">
              <a:lnSpc>
                <a:spcPct val="80000"/>
              </a:lnSpc>
              <a:tabLst>
                <a:tab pos="517525" algn="l"/>
              </a:tabLst>
            </a:pPr>
            <a:endParaRPr lang="en-US" sz="900" b="1" i="1" smtClean="0">
              <a:solidFill>
                <a:srgbClr val="009900"/>
              </a:solidFill>
              <a:effectLst>
                <a:outerShdw blurRad="38100" dist="38100" dir="2700000" algn="tl">
                  <a:srgbClr val="C0C0C0"/>
                </a:outerShdw>
              </a:effectLst>
            </a:endParaRPr>
          </a:p>
          <a:p>
            <a:pPr algn="l" eaLnBrk="1" hangingPunct="1">
              <a:lnSpc>
                <a:spcPct val="80000"/>
              </a:lnSpc>
              <a:tabLst>
                <a:tab pos="517525" algn="l"/>
              </a:tabLst>
            </a:pPr>
            <a:r>
              <a:rPr lang="en-US" sz="2400" b="1" i="1" smtClean="0">
                <a:solidFill>
                  <a:srgbClr val="009900"/>
                </a:solidFill>
                <a:effectLst>
                  <a:outerShdw blurRad="38100" dist="38100" dir="2700000" algn="tl">
                    <a:srgbClr val="C0C0C0"/>
                  </a:outerShdw>
                </a:effectLst>
              </a:rPr>
              <a:t>For Puerto Rico’s Renewable Energy Portfolio Standard</a:t>
            </a:r>
            <a:r>
              <a:rPr lang="en-US" sz="2800" smtClean="0"/>
              <a:t> </a:t>
            </a:r>
            <a:r>
              <a:rPr lang="en-US" sz="2800" i="1" smtClean="0"/>
              <a:t> </a:t>
            </a:r>
            <a:endParaRPr lang="en-US" sz="2400" b="1" smtClean="0">
              <a:effectLst>
                <a:outerShdw blurRad="38100" dist="38100" dir="2700000" algn="tl">
                  <a:srgbClr val="C0C0C0"/>
                </a:outerShdw>
              </a:effectLst>
            </a:endParaRPr>
          </a:p>
        </p:txBody>
      </p:sp>
      <p:graphicFrame>
        <p:nvGraphicFramePr>
          <p:cNvPr id="1026" name="Object 3"/>
          <p:cNvGraphicFramePr>
            <a:graphicFrameLocks noChangeAspect="1"/>
          </p:cNvGraphicFramePr>
          <p:nvPr/>
        </p:nvGraphicFramePr>
        <p:xfrm>
          <a:off x="152400" y="2895600"/>
          <a:ext cx="3429000" cy="3429000"/>
        </p:xfrm>
        <a:graphic>
          <a:graphicData uri="http://schemas.openxmlformats.org/presentationml/2006/ole">
            <mc:AlternateContent xmlns:mc="http://schemas.openxmlformats.org/markup-compatibility/2006">
              <mc:Choice xmlns:v="urn:schemas-microsoft-com:vml" Requires="v">
                <p:oleObj spid="_x0000_s1027" name="Photo Editor Photo" r:id="rId4" imgW="1867161" imgH="1867161" progId="MSPhotoEd.3">
                  <p:embed/>
                </p:oleObj>
              </mc:Choice>
              <mc:Fallback>
                <p:oleObj name="Photo Editor Photo" r:id="rId4" imgW="1867161" imgH="1867161" progId="MSPhotoEd.3">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 y="2895600"/>
                        <a:ext cx="3429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8" name="Rectangle 4"/>
          <p:cNvSpPr>
            <a:spLocks noChangeArrowheads="1"/>
          </p:cNvSpPr>
          <p:nvPr/>
        </p:nvSpPr>
        <p:spPr bwMode="auto">
          <a:xfrm>
            <a:off x="3657600" y="3276600"/>
            <a:ext cx="5334000" cy="3048000"/>
          </a:xfrm>
          <a:prstGeom prst="rect">
            <a:avLst/>
          </a:prstGeom>
          <a:noFill/>
          <a:ln w="9525">
            <a:noFill/>
            <a:miter lim="800000"/>
            <a:headEnd/>
            <a:tailEnd/>
          </a:ln>
        </p:spPr>
        <p:txBody>
          <a:bodyPr lIns="92075" tIns="46038" rIns="92075" bIns="46038"/>
          <a:lstStyle/>
          <a:p>
            <a:pPr marL="342900" indent="-342900" algn="ctr">
              <a:lnSpc>
                <a:spcPct val="90000"/>
              </a:lnSpc>
              <a:spcBef>
                <a:spcPct val="20000"/>
              </a:spcBef>
            </a:pPr>
            <a:r>
              <a:rPr lang="en-US" sz="2400">
                <a:latin typeface="Tahoma" pitchFamily="34" charset="0"/>
              </a:rPr>
              <a:t>Agustín A. Irizarry Rivera, PhD, PE</a:t>
            </a:r>
          </a:p>
          <a:p>
            <a:pPr marL="342900" indent="-342900" algn="ctr">
              <a:lnSpc>
                <a:spcPct val="90000"/>
              </a:lnSpc>
              <a:spcBef>
                <a:spcPct val="20000"/>
              </a:spcBef>
            </a:pPr>
            <a:r>
              <a:rPr lang="en-US" sz="2400">
                <a:latin typeface="Tahoma" pitchFamily="34" charset="0"/>
                <a:hlinkClick r:id="rId6"/>
              </a:rPr>
              <a:t>agustin@ece.uprm.edu</a:t>
            </a:r>
            <a:endParaRPr lang="en-US" sz="2400">
              <a:latin typeface="Tahoma" pitchFamily="34" charset="0"/>
            </a:endParaRPr>
          </a:p>
          <a:p>
            <a:pPr marL="342900" indent="-342900" algn="ctr">
              <a:lnSpc>
                <a:spcPct val="90000"/>
              </a:lnSpc>
              <a:spcBef>
                <a:spcPct val="20000"/>
              </a:spcBef>
            </a:pPr>
            <a:endParaRPr lang="en-US" sz="1000">
              <a:latin typeface="Tahoma" pitchFamily="34" charset="0"/>
            </a:endParaRPr>
          </a:p>
          <a:p>
            <a:pPr marL="342900" indent="-342900" algn="ctr">
              <a:spcBef>
                <a:spcPct val="20000"/>
              </a:spcBef>
            </a:pPr>
            <a:r>
              <a:rPr lang="es-ES" sz="2400">
                <a:latin typeface="Tahoma" pitchFamily="34" charset="0"/>
              </a:rPr>
              <a:t>José A. Colucci-Ríos, PhD, PE</a:t>
            </a:r>
          </a:p>
          <a:p>
            <a:pPr marL="342900" indent="-342900" algn="ctr">
              <a:spcBef>
                <a:spcPct val="20000"/>
              </a:spcBef>
            </a:pPr>
            <a:r>
              <a:rPr lang="es-ES" sz="2400">
                <a:latin typeface="Tahoma" pitchFamily="34" charset="0"/>
                <a:hlinkClick r:id="rId7"/>
              </a:rPr>
              <a:t>Biodieselpr1@aol.com</a:t>
            </a:r>
            <a:r>
              <a:rPr lang="es-ES" sz="2400">
                <a:latin typeface="Tahoma" pitchFamily="34" charset="0"/>
              </a:rPr>
              <a:t> </a:t>
            </a:r>
          </a:p>
          <a:p>
            <a:pPr marL="342900" indent="-342900" algn="ctr">
              <a:spcBef>
                <a:spcPct val="20000"/>
              </a:spcBef>
            </a:pPr>
            <a:endParaRPr lang="en-US" sz="1000">
              <a:latin typeface="Tahoma" pitchFamily="34" charset="0"/>
            </a:endParaRPr>
          </a:p>
          <a:p>
            <a:pPr marL="342900" indent="-342900" algn="ctr">
              <a:spcBef>
                <a:spcPct val="20000"/>
              </a:spcBef>
            </a:pPr>
            <a:r>
              <a:rPr lang="en-US" sz="2400">
                <a:latin typeface="Tahoma" pitchFamily="34" charset="0"/>
              </a:rPr>
              <a:t>Efraín O’Neill-Carrillo, PhD, PE</a:t>
            </a:r>
          </a:p>
          <a:p>
            <a:pPr marL="342900" indent="-342900" algn="ctr">
              <a:spcBef>
                <a:spcPct val="20000"/>
              </a:spcBef>
            </a:pPr>
            <a:r>
              <a:rPr lang="en-US" sz="2400">
                <a:latin typeface="Tahoma" pitchFamily="34" charset="0"/>
                <a:hlinkClick r:id="rId8"/>
              </a:rPr>
              <a:t>oneill@ece.uprm.edu</a:t>
            </a:r>
            <a:r>
              <a:rPr lang="en-US" sz="2400">
                <a:latin typeface="Tahoma" pitchFamily="34" charset="0"/>
              </a:rPr>
              <a:t> </a:t>
            </a:r>
          </a:p>
        </p:txBody>
      </p:sp>
      <p:pic>
        <p:nvPicPr>
          <p:cNvPr id="1029" name="Picture 5"/>
          <p:cNvPicPr>
            <a:picLocks noChangeAspect="1" noChangeArrowheads="1"/>
          </p:cNvPicPr>
          <p:nvPr/>
        </p:nvPicPr>
        <p:blipFill>
          <a:blip r:embed="rId9" cstate="print"/>
          <a:srcRect/>
          <a:stretch>
            <a:fillRect/>
          </a:stretch>
        </p:blipFill>
        <p:spPr bwMode="auto">
          <a:xfrm>
            <a:off x="7696200" y="0"/>
            <a:ext cx="1447800" cy="1128713"/>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body" sz="half" idx="1"/>
          </p:nvPr>
        </p:nvSpPr>
        <p:spPr>
          <a:xfrm>
            <a:off x="152400" y="152400"/>
            <a:ext cx="8763000" cy="6400800"/>
          </a:xfrm>
        </p:spPr>
        <p:txBody>
          <a:bodyPr/>
          <a:lstStyle/>
          <a:p>
            <a:pPr marL="533400" indent="-533400" algn="ctr" eaLnBrk="1" hangingPunct="1">
              <a:lnSpc>
                <a:spcPct val="90000"/>
              </a:lnSpc>
              <a:buFontTx/>
              <a:buNone/>
            </a:pPr>
            <a:r>
              <a:rPr lang="es-PR" sz="2800" smtClean="0"/>
              <a:t>Objetivo: producir un estimado realista de la cantidad de electricidad que se puede producir con cada recurso renovable disponible en Puerto Rico.</a:t>
            </a:r>
          </a:p>
          <a:p>
            <a:pPr marL="533400" indent="-533400" eaLnBrk="1" hangingPunct="1">
              <a:lnSpc>
                <a:spcPct val="90000"/>
              </a:lnSpc>
              <a:buFontTx/>
              <a:buNone/>
            </a:pPr>
            <a:endParaRPr lang="es-PR" sz="1600" smtClean="0"/>
          </a:p>
          <a:p>
            <a:pPr marL="533400" indent="-533400" eaLnBrk="1" hangingPunct="1">
              <a:lnSpc>
                <a:spcPct val="90000"/>
              </a:lnSpc>
              <a:buFontTx/>
              <a:buAutoNum type="arabicPeriod"/>
            </a:pPr>
            <a:r>
              <a:rPr lang="es-PR" b="1" smtClean="0">
                <a:solidFill>
                  <a:srgbClr val="3333CC"/>
                </a:solidFill>
              </a:rPr>
              <a:t>Solar, fotovoltaica</a:t>
            </a:r>
            <a:r>
              <a:rPr lang="es-PR" sz="2800" smtClean="0"/>
              <a:t> </a:t>
            </a:r>
            <a:r>
              <a:rPr lang="es-PR" sz="2400" smtClean="0"/>
              <a:t>y solar termal*</a:t>
            </a:r>
            <a:r>
              <a:rPr lang="es-PR" sz="2800" smtClean="0"/>
              <a:t>, </a:t>
            </a:r>
          </a:p>
          <a:p>
            <a:pPr marL="533400" indent="-533400" eaLnBrk="1" hangingPunct="1">
              <a:lnSpc>
                <a:spcPct val="90000"/>
              </a:lnSpc>
              <a:buFontTx/>
              <a:buAutoNum type="arabicPeriod"/>
            </a:pPr>
            <a:r>
              <a:rPr lang="es-PR" b="1" smtClean="0">
                <a:solidFill>
                  <a:srgbClr val="3333CC"/>
                </a:solidFill>
              </a:rPr>
              <a:t>Océano,</a:t>
            </a:r>
            <a:r>
              <a:rPr lang="es-PR" sz="2800" b="1" smtClean="0">
                <a:solidFill>
                  <a:srgbClr val="3333CC"/>
                </a:solidFill>
              </a:rPr>
              <a:t> </a:t>
            </a:r>
            <a:r>
              <a:rPr lang="es-PR" b="1" smtClean="0">
                <a:solidFill>
                  <a:srgbClr val="3333CC"/>
                </a:solidFill>
              </a:rPr>
              <a:t>olas</a:t>
            </a:r>
            <a:r>
              <a:rPr lang="es-PR" smtClean="0">
                <a:solidFill>
                  <a:srgbClr val="3333CC"/>
                </a:solidFill>
              </a:rPr>
              <a:t> </a:t>
            </a:r>
            <a:r>
              <a:rPr lang="es-PR" sz="2400" smtClean="0">
                <a:solidFill>
                  <a:srgbClr val="FF0000"/>
                </a:solidFill>
              </a:rPr>
              <a:t>y oceánica termal</a:t>
            </a:r>
            <a:endParaRPr lang="es-PR" smtClean="0">
              <a:solidFill>
                <a:srgbClr val="3333CC"/>
              </a:solidFill>
            </a:endParaRPr>
          </a:p>
          <a:p>
            <a:pPr marL="914400" lvl="1" indent="-457200" eaLnBrk="1" hangingPunct="1">
              <a:lnSpc>
                <a:spcPct val="90000"/>
              </a:lnSpc>
              <a:buFontTx/>
              <a:buChar char="•"/>
            </a:pPr>
            <a:r>
              <a:rPr lang="es-PR" sz="2400" smtClean="0">
                <a:solidFill>
                  <a:srgbClr val="3333CC"/>
                </a:solidFill>
              </a:rPr>
              <a:t>mareas y corrientes descartadas en estudio preliminar</a:t>
            </a:r>
            <a:endParaRPr lang="es-PR" sz="2400" smtClean="0"/>
          </a:p>
          <a:p>
            <a:pPr marL="533400" indent="-533400" eaLnBrk="1" hangingPunct="1">
              <a:lnSpc>
                <a:spcPct val="90000"/>
              </a:lnSpc>
              <a:buFontTx/>
              <a:buAutoNum type="arabicPeriod"/>
            </a:pPr>
            <a:r>
              <a:rPr lang="es-PR" b="1" smtClean="0">
                <a:solidFill>
                  <a:srgbClr val="3333CC"/>
                </a:solidFill>
              </a:rPr>
              <a:t>Viento, grande y peque</a:t>
            </a:r>
            <a:r>
              <a:rPr lang="en-US" b="1" smtClean="0">
                <a:solidFill>
                  <a:srgbClr val="3333CC"/>
                </a:solidFill>
              </a:rPr>
              <a:t>ñ</a:t>
            </a:r>
            <a:r>
              <a:rPr lang="es-PR" b="1" smtClean="0">
                <a:solidFill>
                  <a:srgbClr val="3333CC"/>
                </a:solidFill>
              </a:rPr>
              <a:t>o</a:t>
            </a:r>
            <a:r>
              <a:rPr lang="es-PR" sz="2800" smtClean="0"/>
              <a:t>,</a:t>
            </a:r>
          </a:p>
          <a:p>
            <a:pPr marL="533400" indent="-533400" eaLnBrk="1" hangingPunct="1">
              <a:lnSpc>
                <a:spcPct val="90000"/>
              </a:lnSpc>
              <a:buFontTx/>
              <a:buAutoNum type="arabicPeriod"/>
            </a:pPr>
            <a:r>
              <a:rPr lang="es-PR" b="1" smtClean="0"/>
              <a:t>Biomasa, incluyendo la basura</a:t>
            </a:r>
            <a:r>
              <a:rPr lang="es-PR" sz="2800" smtClean="0"/>
              <a:t>*,</a:t>
            </a:r>
          </a:p>
          <a:p>
            <a:pPr marL="533400" indent="-533400" eaLnBrk="1" hangingPunct="1">
              <a:lnSpc>
                <a:spcPct val="90000"/>
              </a:lnSpc>
              <a:buFontTx/>
              <a:buAutoNum type="arabicPeriod"/>
            </a:pPr>
            <a:r>
              <a:rPr lang="es-PR" sz="2400" smtClean="0"/>
              <a:t>micro hidro*</a:t>
            </a:r>
          </a:p>
          <a:p>
            <a:pPr marL="533400" indent="-533400" eaLnBrk="1" hangingPunct="1">
              <a:lnSpc>
                <a:spcPct val="90000"/>
              </a:lnSpc>
              <a:buFontTx/>
              <a:buAutoNum type="arabicPeriod"/>
            </a:pPr>
            <a:r>
              <a:rPr lang="es-PR" sz="2400" smtClean="0"/>
              <a:t>celdas combustibles</a:t>
            </a:r>
            <a:r>
              <a:rPr lang="en-US" sz="2400" smtClean="0"/>
              <a:t> (“fuel cells”)*</a:t>
            </a:r>
          </a:p>
          <a:p>
            <a:pPr marL="533400" indent="-533400" eaLnBrk="1" hangingPunct="1">
              <a:lnSpc>
                <a:spcPct val="90000"/>
              </a:lnSpc>
              <a:buFontTx/>
              <a:buNone/>
            </a:pPr>
            <a:endParaRPr lang="en-US" sz="2800" smtClean="0"/>
          </a:p>
          <a:p>
            <a:pPr marL="533400" indent="-533400" eaLnBrk="1" hangingPunct="1">
              <a:lnSpc>
                <a:spcPct val="90000"/>
              </a:lnSpc>
              <a:buFontTx/>
              <a:buNone/>
            </a:pPr>
            <a:r>
              <a:rPr lang="en-US" sz="2400" smtClean="0"/>
              <a:t>* Solo en el estudio preliminar</a:t>
            </a:r>
          </a:p>
          <a:p>
            <a:pPr marL="533400" indent="-533400" eaLnBrk="1" hangingPunct="1">
              <a:lnSpc>
                <a:spcPct val="90000"/>
              </a:lnSpc>
              <a:buFontTx/>
              <a:buNone/>
            </a:pPr>
            <a:r>
              <a:rPr lang="en-US" sz="2400" smtClean="0">
                <a:solidFill>
                  <a:srgbClr val="3333CC"/>
                </a:solidFill>
              </a:rPr>
              <a:t>Estudio detallado.</a:t>
            </a:r>
            <a:endParaRPr lang="es-PR" sz="2400" smtClean="0">
              <a:solidFill>
                <a:srgbClr val="3333CC"/>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0" y="152400"/>
            <a:ext cx="9144000" cy="609600"/>
          </a:xfrm>
        </p:spPr>
        <p:txBody>
          <a:bodyPr/>
          <a:lstStyle/>
          <a:p>
            <a:pPr eaLnBrk="1" hangingPunct="1"/>
            <a:r>
              <a:rPr lang="en-US" sz="4000" smtClean="0"/>
              <a:t>¿</a:t>
            </a:r>
            <a:r>
              <a:rPr lang="es-PR" sz="4000" smtClean="0"/>
              <a:t>un estimado realista?</a:t>
            </a:r>
          </a:p>
        </p:txBody>
      </p:sp>
      <p:sp>
        <p:nvSpPr>
          <p:cNvPr id="21506" name="Rectangle 3"/>
          <p:cNvSpPr>
            <a:spLocks noGrp="1" noChangeArrowheads="1"/>
          </p:cNvSpPr>
          <p:nvPr>
            <p:ph type="body" sz="half" idx="1"/>
          </p:nvPr>
        </p:nvSpPr>
        <p:spPr>
          <a:xfrm>
            <a:off x="152400" y="1219200"/>
            <a:ext cx="8991600" cy="5029200"/>
          </a:xfrm>
        </p:spPr>
        <p:txBody>
          <a:bodyPr/>
          <a:lstStyle/>
          <a:p>
            <a:pPr marL="533400" indent="-533400" eaLnBrk="1" hangingPunct="1">
              <a:buFontTx/>
              <a:buNone/>
            </a:pPr>
            <a:r>
              <a:rPr lang="es-PR" sz="2800" smtClean="0">
                <a:solidFill>
                  <a:srgbClr val="3333CC"/>
                </a:solidFill>
              </a:rPr>
              <a:t>Estimado basado en:</a:t>
            </a:r>
          </a:p>
          <a:p>
            <a:pPr marL="533400" indent="-533400" eaLnBrk="1" hangingPunct="1">
              <a:buFontTx/>
              <a:buNone/>
            </a:pPr>
            <a:endParaRPr lang="es-PR" sz="2000" smtClean="0">
              <a:solidFill>
                <a:srgbClr val="3333CC"/>
              </a:solidFill>
            </a:endParaRPr>
          </a:p>
          <a:p>
            <a:pPr marL="533400" indent="-533400" eaLnBrk="1" hangingPunct="1"/>
            <a:r>
              <a:rPr lang="es-PR" sz="2800" smtClean="0">
                <a:solidFill>
                  <a:srgbClr val="3333CC"/>
                </a:solidFill>
              </a:rPr>
              <a:t>Disponibilidad de cada recurso, </a:t>
            </a:r>
          </a:p>
          <a:p>
            <a:pPr marL="533400" indent="-533400" eaLnBrk="1" hangingPunct="1"/>
            <a:r>
              <a:rPr lang="es-PR" sz="2800" smtClean="0">
                <a:solidFill>
                  <a:srgbClr val="3333CC"/>
                </a:solidFill>
              </a:rPr>
              <a:t>Espacio (área) necesario (“foot print”),</a:t>
            </a:r>
          </a:p>
          <a:p>
            <a:pPr marL="533400" indent="-533400" eaLnBrk="1" hangingPunct="1"/>
            <a:r>
              <a:rPr lang="es-PR" sz="2800" smtClean="0">
                <a:solidFill>
                  <a:srgbClr val="3333CC"/>
                </a:solidFill>
              </a:rPr>
              <a:t>Efectos del clima,</a:t>
            </a:r>
          </a:p>
          <a:p>
            <a:pPr marL="914400" lvl="1" indent="-457200" eaLnBrk="1" hangingPunct="1"/>
            <a:r>
              <a:rPr lang="es-PR" sz="2400" smtClean="0">
                <a:solidFill>
                  <a:srgbClr val="3333CC"/>
                </a:solidFill>
              </a:rPr>
              <a:t>Ciclos por temporada, diurno/nocturno,</a:t>
            </a:r>
          </a:p>
          <a:p>
            <a:pPr marL="533400" indent="-533400" eaLnBrk="1" hangingPunct="1"/>
            <a:r>
              <a:rPr lang="es-PR" sz="2800" smtClean="0">
                <a:solidFill>
                  <a:srgbClr val="3333CC"/>
                </a:solidFill>
              </a:rPr>
              <a:t>Tecnología disponible (</a:t>
            </a:r>
            <a:r>
              <a:rPr lang="es-PR" sz="2400" smtClean="0">
                <a:solidFill>
                  <a:srgbClr val="3333CC"/>
                </a:solidFill>
              </a:rPr>
              <a:t>comercial, prototipo, lab</a:t>
            </a:r>
            <a:r>
              <a:rPr lang="es-PR" sz="2800" smtClean="0">
                <a:solidFill>
                  <a:srgbClr val="3333CC"/>
                </a:solidFill>
              </a:rPr>
              <a:t>),</a:t>
            </a:r>
          </a:p>
          <a:p>
            <a:pPr marL="533400" indent="-533400" eaLnBrk="1" hangingPunct="1"/>
            <a:r>
              <a:rPr lang="es-PR" sz="2800" smtClean="0">
                <a:solidFill>
                  <a:srgbClr val="3333CC"/>
                </a:solidFill>
              </a:rPr>
              <a:t>Costo (capital, mantenimiento y operación)</a:t>
            </a:r>
          </a:p>
          <a:p>
            <a:pPr marL="533400" indent="-533400" eaLnBrk="1" hangingPunct="1"/>
            <a:r>
              <a:rPr lang="es-PR" sz="2800" smtClean="0">
                <a:solidFill>
                  <a:srgbClr val="3333CC"/>
                </a:solidFill>
              </a:rPr>
              <a:t>Interconexión a la red de electricidad</a:t>
            </a:r>
          </a:p>
          <a:p>
            <a:pPr marL="533400" indent="-533400" eaLnBrk="1" hangingPunct="1"/>
            <a:r>
              <a:rPr lang="es-PR" sz="2800" smtClean="0">
                <a:solidFill>
                  <a:srgbClr val="3333CC"/>
                </a:solidFill>
              </a:rPr>
              <a:t>Otros según se necesiten</a:t>
            </a:r>
            <a:r>
              <a:rPr lang="en-US" sz="2800" smtClean="0"/>
              <a:t> </a:t>
            </a:r>
            <a:endParaRPr lang="es-PR" sz="280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ChangeArrowheads="1"/>
          </p:cNvSpPr>
          <p:nvPr>
            <p:ph type="title" idx="4294967295"/>
          </p:nvPr>
        </p:nvSpPr>
        <p:spPr>
          <a:xfrm>
            <a:off x="228600" y="152400"/>
            <a:ext cx="8763000" cy="685800"/>
          </a:xfrm>
        </p:spPr>
        <p:txBody>
          <a:bodyPr/>
          <a:lstStyle/>
          <a:p>
            <a:pPr eaLnBrk="1" hangingPunct="1"/>
            <a:r>
              <a:rPr lang="en-US" smtClean="0"/>
              <a:t>Renewable Portfolio Standards</a:t>
            </a:r>
          </a:p>
        </p:txBody>
      </p:sp>
      <p:sp>
        <p:nvSpPr>
          <p:cNvPr id="153603" name="Rectangle 3"/>
          <p:cNvSpPr>
            <a:spLocks noGrp="1" noChangeArrowheads="1"/>
          </p:cNvSpPr>
          <p:nvPr>
            <p:ph type="body" sz="half" idx="4294967295"/>
          </p:nvPr>
        </p:nvSpPr>
        <p:spPr>
          <a:xfrm>
            <a:off x="228600" y="914400"/>
            <a:ext cx="8534400" cy="3048000"/>
          </a:xfrm>
          <a:noFill/>
        </p:spPr>
        <p:txBody>
          <a:bodyPr/>
          <a:lstStyle/>
          <a:p>
            <a:pPr eaLnBrk="1" hangingPunct="1"/>
            <a:r>
              <a:rPr lang="es-PR" smtClean="0"/>
              <a:t>Es una política pública estatal que le requiere a los proveedores de electricidad que obtengan, de fuentes renovables, cierto por ciento mínimo de la potencia que venden para una fecha específica.</a:t>
            </a:r>
          </a:p>
        </p:txBody>
      </p:sp>
      <p:pic>
        <p:nvPicPr>
          <p:cNvPr id="153604" name="Picture 4" descr="islemap-about_hawaii"/>
          <p:cNvPicPr>
            <a:picLocks noGrp="1" noChangeAspect="1" noChangeArrowheads="1"/>
          </p:cNvPicPr>
          <p:nvPr>
            <p:ph sz="half" idx="4294967295"/>
          </p:nvPr>
        </p:nvPicPr>
        <p:blipFill>
          <a:blip r:embed="rId2" cstate="print"/>
          <a:srcRect/>
          <a:stretch>
            <a:fillRect/>
          </a:stretch>
        </p:blipFill>
        <p:spPr>
          <a:xfrm>
            <a:off x="304800" y="3733800"/>
            <a:ext cx="2743200" cy="2743200"/>
          </a:xfrm>
          <a:noFill/>
        </p:spPr>
      </p:pic>
      <p:sp>
        <p:nvSpPr>
          <p:cNvPr id="153605" name="Rectangle 5"/>
          <p:cNvSpPr>
            <a:spLocks noChangeArrowheads="1"/>
          </p:cNvSpPr>
          <p:nvPr/>
        </p:nvSpPr>
        <p:spPr bwMode="auto">
          <a:xfrm>
            <a:off x="3276600" y="4267200"/>
            <a:ext cx="5638800" cy="2247900"/>
          </a:xfrm>
          <a:prstGeom prst="rect">
            <a:avLst/>
          </a:prstGeom>
          <a:noFill/>
          <a:ln w="9525">
            <a:noFill/>
            <a:miter lim="800000"/>
            <a:headEnd/>
            <a:tailEnd/>
          </a:ln>
        </p:spPr>
        <p:txBody>
          <a:bodyPr/>
          <a:lstStyle/>
          <a:p>
            <a:pPr marL="342900" indent="-342900">
              <a:spcBef>
                <a:spcPct val="20000"/>
              </a:spcBef>
            </a:pPr>
            <a:r>
              <a:rPr lang="es-PR" sz="3600"/>
              <a:t>El RPS de Hawai tiene como meta 20% de electricidad renovable para el 2020</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ChangeArrowheads="1"/>
          </p:cNvSpPr>
          <p:nvPr>
            <p:ph type="title" idx="4294967295"/>
          </p:nvPr>
        </p:nvSpPr>
        <p:spPr>
          <a:xfrm>
            <a:off x="152400" y="152400"/>
            <a:ext cx="8839200" cy="3352800"/>
          </a:xfrm>
        </p:spPr>
        <p:txBody>
          <a:bodyPr/>
          <a:lstStyle/>
          <a:p>
            <a:pPr algn="l" eaLnBrk="1" hangingPunct="1"/>
            <a:r>
              <a:rPr lang="es-PR" sz="3600" smtClean="0"/>
              <a:t>¿Como se obliga a satisfacer el mandato de que en el estado se genere cierto por ciento mínimo de electricidad usando renovables?</a:t>
            </a:r>
            <a:br>
              <a:rPr lang="es-PR" sz="3600" smtClean="0"/>
            </a:br>
            <a:r>
              <a:rPr lang="es-PR" sz="3600" smtClean="0"/>
              <a:t/>
            </a:r>
            <a:br>
              <a:rPr lang="es-PR" sz="3600" smtClean="0"/>
            </a:br>
            <a:r>
              <a:rPr lang="es-PR" sz="3600" smtClean="0"/>
              <a:t> </a:t>
            </a:r>
            <a:r>
              <a:rPr lang="es-PR" smtClean="0"/>
              <a:t>Con un mercado</a:t>
            </a:r>
            <a:endParaRPr lang="en-US" smtClean="0"/>
          </a:p>
        </p:txBody>
      </p:sp>
      <p:sp>
        <p:nvSpPr>
          <p:cNvPr id="154627" name="Rectangle 3"/>
          <p:cNvSpPr>
            <a:spLocks noGrp="1" noChangeArrowheads="1"/>
          </p:cNvSpPr>
          <p:nvPr>
            <p:ph type="body" sz="half" idx="4294967295"/>
          </p:nvPr>
        </p:nvSpPr>
        <p:spPr>
          <a:xfrm>
            <a:off x="0" y="3810000"/>
            <a:ext cx="9144000" cy="3048000"/>
          </a:xfrm>
          <a:noFill/>
        </p:spPr>
        <p:txBody>
          <a:bodyPr/>
          <a:lstStyle/>
          <a:p>
            <a:pPr eaLnBrk="1" hangingPunct="1"/>
            <a:r>
              <a:rPr lang="es-PR" smtClean="0"/>
              <a:t>Los generadores o vendedores tienen que demostrar que generaron y vendieron electricidad renovable o que compraron y re-vendieron electricidad renovable. </a:t>
            </a:r>
          </a:p>
          <a:p>
            <a:pPr lvl="1" eaLnBrk="1" hangingPunct="1"/>
            <a:r>
              <a:rPr lang="es-PR" sz="2400" smtClean="0"/>
              <a:t>"renewable energy credits" = certificados de compraventa.</a:t>
            </a:r>
          </a:p>
        </p:txBody>
      </p:sp>
      <p:pic>
        <p:nvPicPr>
          <p:cNvPr id="154628" name="Picture 4" descr="MCj02377720000[1]"/>
          <p:cNvPicPr>
            <a:picLocks noGrp="1" noChangeAspect="1" noChangeArrowheads="1"/>
          </p:cNvPicPr>
          <p:nvPr>
            <p:ph sz="half" idx="4294967295"/>
          </p:nvPr>
        </p:nvPicPr>
        <p:blipFill>
          <a:blip r:embed="rId2" cstate="print"/>
          <a:srcRect/>
          <a:stretch>
            <a:fillRect/>
          </a:stretch>
        </p:blipFill>
        <p:spPr>
          <a:xfrm>
            <a:off x="5867400" y="1631950"/>
            <a:ext cx="2514600" cy="2330450"/>
          </a:xfr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ChangeArrowheads="1"/>
          </p:cNvSpPr>
          <p:nvPr>
            <p:ph type="title" idx="4294967295"/>
          </p:nvPr>
        </p:nvSpPr>
        <p:spPr>
          <a:xfrm>
            <a:off x="152400" y="152400"/>
            <a:ext cx="8839200" cy="838200"/>
          </a:xfrm>
        </p:spPr>
        <p:txBody>
          <a:bodyPr/>
          <a:lstStyle/>
          <a:p>
            <a:pPr eaLnBrk="1" hangingPunct="1"/>
            <a:r>
              <a:rPr lang="en-US" smtClean="0"/>
              <a:t>Renewable Energy Credits</a:t>
            </a:r>
            <a:r>
              <a:rPr lang="es-PR" smtClean="0"/>
              <a:t> (REC)</a:t>
            </a:r>
            <a:endParaRPr lang="en-US" smtClean="0"/>
          </a:p>
        </p:txBody>
      </p:sp>
      <p:sp>
        <p:nvSpPr>
          <p:cNvPr id="155651" name="Rectangle 3"/>
          <p:cNvSpPr>
            <a:spLocks noGrp="1" noChangeArrowheads="1"/>
          </p:cNvSpPr>
          <p:nvPr>
            <p:ph type="body" sz="half" idx="4294967295"/>
          </p:nvPr>
        </p:nvSpPr>
        <p:spPr>
          <a:xfrm>
            <a:off x="152400" y="1066800"/>
            <a:ext cx="4953000" cy="5562600"/>
          </a:xfrm>
          <a:noFill/>
        </p:spPr>
        <p:txBody>
          <a:bodyPr/>
          <a:lstStyle/>
          <a:p>
            <a:pPr eaLnBrk="1" hangingPunct="1"/>
            <a:r>
              <a:rPr lang="es-PR" sz="2800" smtClean="0"/>
              <a:t>Es un certificado de que un kWh de electricidad fue generado usando una fuente renovable y fue vendido a un abonado en el estado. </a:t>
            </a:r>
          </a:p>
          <a:p>
            <a:pPr lvl="1" eaLnBrk="1" hangingPunct="1"/>
            <a:r>
              <a:rPr lang="es-PR" sz="2400" smtClean="0"/>
              <a:t>Certificado de generación y venta </a:t>
            </a:r>
            <a:r>
              <a:rPr lang="es-PR" sz="2400" u="sng" smtClean="0"/>
              <a:t>no de capacidad</a:t>
            </a:r>
            <a:r>
              <a:rPr lang="es-PR" sz="2400" smtClean="0"/>
              <a:t>.</a:t>
            </a:r>
          </a:p>
          <a:p>
            <a:pPr lvl="1" eaLnBrk="1" hangingPunct="1"/>
            <a:r>
              <a:rPr lang="es-PR" sz="2400" smtClean="0"/>
              <a:t>El REC es un producto separado del kWh mismo.</a:t>
            </a:r>
          </a:p>
        </p:txBody>
      </p:sp>
      <p:pic>
        <p:nvPicPr>
          <p:cNvPr id="155652" name="Picture 4" descr="MCj03530640000[1]"/>
          <p:cNvPicPr>
            <a:picLocks noGrp="1" noChangeAspect="1" noChangeArrowheads="1"/>
          </p:cNvPicPr>
          <p:nvPr>
            <p:ph sz="half" idx="4294967295"/>
          </p:nvPr>
        </p:nvPicPr>
        <p:blipFill>
          <a:blip r:embed="rId2" cstate="print"/>
          <a:srcRect/>
          <a:stretch>
            <a:fillRect/>
          </a:stretch>
        </p:blipFill>
        <p:spPr>
          <a:xfrm>
            <a:off x="5257800" y="2247900"/>
            <a:ext cx="3657600" cy="2363788"/>
          </a:xfr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title" idx="4294967295"/>
          </p:nvPr>
        </p:nvSpPr>
        <p:spPr>
          <a:xfrm>
            <a:off x="152400" y="152400"/>
            <a:ext cx="8839200" cy="838200"/>
          </a:xfrm>
        </p:spPr>
        <p:txBody>
          <a:bodyPr/>
          <a:lstStyle/>
          <a:p>
            <a:pPr eaLnBrk="1" hangingPunct="1"/>
            <a:r>
              <a:rPr lang="en-US" smtClean="0"/>
              <a:t>Renewable Energy Credits</a:t>
            </a:r>
            <a:r>
              <a:rPr lang="es-PR" smtClean="0"/>
              <a:t> (REC)</a:t>
            </a:r>
            <a:endParaRPr lang="en-US" smtClean="0"/>
          </a:p>
        </p:txBody>
      </p:sp>
      <p:sp>
        <p:nvSpPr>
          <p:cNvPr id="156675" name="Rectangle 3"/>
          <p:cNvSpPr>
            <a:spLocks noGrp="1" noChangeArrowheads="1"/>
          </p:cNvSpPr>
          <p:nvPr>
            <p:ph type="body" sz="half" idx="4294967295"/>
          </p:nvPr>
        </p:nvSpPr>
        <p:spPr>
          <a:xfrm>
            <a:off x="0" y="1066800"/>
            <a:ext cx="4953000" cy="3733800"/>
          </a:xfrm>
          <a:noFill/>
        </p:spPr>
        <p:txBody>
          <a:bodyPr/>
          <a:lstStyle/>
          <a:p>
            <a:pPr eaLnBrk="1" hangingPunct="1"/>
            <a:r>
              <a:rPr lang="es-PR" sz="2800" smtClean="0"/>
              <a:t>El RPS se ejecuta con el requisito a cada generador o vendedor de que posea una cantidad de créditos (REC) equivalente a cierto por ciento de su generación (o venta) anual en kWh.</a:t>
            </a:r>
          </a:p>
        </p:txBody>
      </p:sp>
      <p:pic>
        <p:nvPicPr>
          <p:cNvPr id="156676" name="Picture 4" descr="MPj03877060000[1]"/>
          <p:cNvPicPr>
            <a:picLocks noGrp="1" noChangeAspect="1" noChangeArrowheads="1"/>
          </p:cNvPicPr>
          <p:nvPr>
            <p:ph sz="half" idx="4294967295"/>
          </p:nvPr>
        </p:nvPicPr>
        <p:blipFill>
          <a:blip r:embed="rId2" cstate="print"/>
          <a:srcRect/>
          <a:stretch>
            <a:fillRect/>
          </a:stretch>
        </p:blipFill>
        <p:spPr>
          <a:xfrm>
            <a:off x="5029200" y="1600200"/>
            <a:ext cx="3810000" cy="2719388"/>
          </a:xfrm>
        </p:spPr>
      </p:pic>
      <p:sp>
        <p:nvSpPr>
          <p:cNvPr id="156677" name="Rectangle 5"/>
          <p:cNvSpPr>
            <a:spLocks noChangeArrowheads="1"/>
          </p:cNvSpPr>
          <p:nvPr/>
        </p:nvSpPr>
        <p:spPr bwMode="auto">
          <a:xfrm>
            <a:off x="152400" y="5105400"/>
            <a:ext cx="8839200" cy="1676400"/>
          </a:xfrm>
          <a:prstGeom prst="rect">
            <a:avLst/>
          </a:prstGeom>
          <a:noFill/>
          <a:ln w="9525">
            <a:noFill/>
            <a:miter lim="800000"/>
            <a:headEnd/>
            <a:tailEnd/>
          </a:ln>
        </p:spPr>
        <p:txBody>
          <a:bodyPr/>
          <a:lstStyle/>
          <a:p>
            <a:pPr marL="742950" lvl="1" indent="-285750">
              <a:lnSpc>
                <a:spcPct val="90000"/>
              </a:lnSpc>
              <a:spcBef>
                <a:spcPct val="20000"/>
              </a:spcBef>
            </a:pPr>
            <a:r>
              <a:rPr lang="es-PR" sz="3200"/>
              <a:t>Ejemplo: RPS = 5%, Si el generador vende 100,000 kWh en un a</a:t>
            </a:r>
            <a:r>
              <a:rPr lang="en-US" sz="3200"/>
              <a:t>ñ</a:t>
            </a:r>
            <a:r>
              <a:rPr lang="es-PR" sz="3200"/>
              <a:t>o, necesita poseer 5,000 REC al final del a</a:t>
            </a:r>
            <a:r>
              <a:rPr lang="en-US" sz="3200"/>
              <a:t>ñ</a:t>
            </a:r>
            <a:r>
              <a:rPr lang="es-PR" sz="3200"/>
              <a:t>o.</a:t>
            </a:r>
            <a:r>
              <a:rPr lang="en-US" sz="3200"/>
              <a:t> </a:t>
            </a:r>
            <a:endParaRPr lang="es-PR" sz="320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ChangeArrowheads="1"/>
          </p:cNvSpPr>
          <p:nvPr>
            <p:ph type="title" idx="4294967295"/>
          </p:nvPr>
        </p:nvSpPr>
        <p:spPr>
          <a:xfrm>
            <a:off x="152400" y="152400"/>
            <a:ext cx="8839200" cy="762000"/>
          </a:xfrm>
        </p:spPr>
        <p:txBody>
          <a:bodyPr/>
          <a:lstStyle/>
          <a:p>
            <a:pPr eaLnBrk="1" hangingPunct="1"/>
            <a:r>
              <a:rPr lang="en-US" smtClean="0"/>
              <a:t>Renewable Energy Credits</a:t>
            </a:r>
            <a:r>
              <a:rPr lang="es-PR" smtClean="0"/>
              <a:t> (REC)</a:t>
            </a:r>
            <a:endParaRPr lang="en-US" smtClean="0"/>
          </a:p>
        </p:txBody>
      </p:sp>
      <p:sp>
        <p:nvSpPr>
          <p:cNvPr id="157699" name="Rectangle 3"/>
          <p:cNvSpPr>
            <a:spLocks noGrp="1" noChangeArrowheads="1"/>
          </p:cNvSpPr>
          <p:nvPr>
            <p:ph type="body" sz="half" idx="4294967295"/>
          </p:nvPr>
        </p:nvSpPr>
        <p:spPr>
          <a:xfrm>
            <a:off x="2819400" y="1143000"/>
            <a:ext cx="6172200" cy="5562600"/>
          </a:xfrm>
          <a:noFill/>
        </p:spPr>
        <p:txBody>
          <a:bodyPr/>
          <a:lstStyle/>
          <a:p>
            <a:pPr eaLnBrk="1" hangingPunct="1"/>
            <a:r>
              <a:rPr lang="es-PR" smtClean="0"/>
              <a:t>El generador de electricidad renovable es el dueño de los REC y puede venderlos junto con los kWh o puede vender los kWh a un comprador y los REC a otro, cada cual al valor de su propio mercado.</a:t>
            </a:r>
          </a:p>
          <a:p>
            <a:pPr lvl="1" eaLnBrk="1" hangingPunct="1"/>
            <a:r>
              <a:rPr lang="es-PR" smtClean="0"/>
              <a:t>Se limita al valor de los REC, digamos, 2.5 </a:t>
            </a:r>
            <a:r>
              <a:rPr lang="en-US" smtClean="0"/>
              <a:t>¢</a:t>
            </a:r>
            <a:r>
              <a:rPr lang="es-PR" smtClean="0"/>
              <a:t>/KWh</a:t>
            </a:r>
          </a:p>
          <a:p>
            <a:pPr eaLnBrk="1" hangingPunct="1"/>
            <a:endParaRPr lang="es-PR" sz="2800" smtClean="0"/>
          </a:p>
        </p:txBody>
      </p:sp>
      <p:pic>
        <p:nvPicPr>
          <p:cNvPr id="157700" name="Picture 4" descr="MCj02903030000[1]"/>
          <p:cNvPicPr>
            <a:picLocks noGrp="1" noChangeAspect="1" noChangeArrowheads="1"/>
          </p:cNvPicPr>
          <p:nvPr>
            <p:ph sz="half" idx="4294967295"/>
          </p:nvPr>
        </p:nvPicPr>
        <p:blipFill>
          <a:blip r:embed="rId2" cstate="print"/>
          <a:srcRect/>
          <a:stretch>
            <a:fillRect/>
          </a:stretch>
        </p:blipFill>
        <p:spPr>
          <a:xfrm>
            <a:off x="152400" y="1752600"/>
            <a:ext cx="2627313" cy="3505200"/>
          </a:xfr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AutoShape 2"/>
          <p:cNvSpPr>
            <a:spLocks noChangeArrowheads="1"/>
          </p:cNvSpPr>
          <p:nvPr/>
        </p:nvSpPr>
        <p:spPr bwMode="auto">
          <a:xfrm>
            <a:off x="3810000" y="584200"/>
            <a:ext cx="2400300" cy="2387600"/>
          </a:xfrm>
          <a:prstGeom prst="sun">
            <a:avLst>
              <a:gd name="adj" fmla="val 25000"/>
            </a:avLst>
          </a:prstGeom>
          <a:solidFill>
            <a:srgbClr val="FF6600"/>
          </a:solidFill>
          <a:ln w="9525">
            <a:solidFill>
              <a:schemeClr val="tx1"/>
            </a:solidFill>
            <a:miter lim="800000"/>
            <a:headEnd/>
            <a:tailEnd/>
          </a:ln>
          <a:effectLst/>
        </p:spPr>
        <p:txBody>
          <a:bodyPr wrap="none" anchor="ctr"/>
          <a:lstStyle/>
          <a:p>
            <a:endParaRPr lang="en-US"/>
          </a:p>
        </p:txBody>
      </p:sp>
      <p:sp>
        <p:nvSpPr>
          <p:cNvPr id="158723" name="Text Box 3"/>
          <p:cNvSpPr txBox="1">
            <a:spLocks noChangeArrowheads="1"/>
          </p:cNvSpPr>
          <p:nvPr/>
        </p:nvSpPr>
        <p:spPr bwMode="auto">
          <a:xfrm>
            <a:off x="3505200" y="2779713"/>
            <a:ext cx="1492250" cy="822325"/>
          </a:xfrm>
          <a:prstGeom prst="rect">
            <a:avLst/>
          </a:prstGeom>
          <a:noFill/>
          <a:ln w="9525">
            <a:noFill/>
            <a:miter lim="800000"/>
            <a:headEnd/>
            <a:tailEnd/>
          </a:ln>
          <a:effectLst/>
        </p:spPr>
        <p:txBody>
          <a:bodyPr>
            <a:spAutoFit/>
          </a:bodyPr>
          <a:lstStyle/>
          <a:p>
            <a:pPr algn="ctr"/>
            <a:r>
              <a:rPr lang="en-US" sz="2400">
                <a:latin typeface="Arial Rounded MT Bold" pitchFamily="34" charset="0"/>
              </a:rPr>
              <a:t>Direct capture</a:t>
            </a:r>
          </a:p>
        </p:txBody>
      </p:sp>
      <p:sp>
        <p:nvSpPr>
          <p:cNvPr id="158724" name="Text Box 4"/>
          <p:cNvSpPr txBox="1">
            <a:spLocks noChangeArrowheads="1"/>
          </p:cNvSpPr>
          <p:nvPr/>
        </p:nvSpPr>
        <p:spPr bwMode="auto">
          <a:xfrm>
            <a:off x="1455738" y="3960813"/>
            <a:ext cx="1974850" cy="466725"/>
          </a:xfrm>
          <a:prstGeom prst="rect">
            <a:avLst/>
          </a:prstGeom>
          <a:solidFill>
            <a:srgbClr val="FF0000"/>
          </a:solidFill>
          <a:ln w="9525">
            <a:solidFill>
              <a:schemeClr val="tx1"/>
            </a:solidFill>
            <a:miter lim="800000"/>
            <a:headEnd/>
            <a:tailEnd/>
          </a:ln>
          <a:effectLst/>
        </p:spPr>
        <p:txBody>
          <a:bodyPr>
            <a:spAutoFit/>
          </a:bodyPr>
          <a:lstStyle/>
          <a:p>
            <a:pPr algn="ctr"/>
            <a:r>
              <a:rPr lang="en-US" sz="2400">
                <a:latin typeface="Arial Rounded MT Bold" pitchFamily="34" charset="0"/>
              </a:rPr>
              <a:t>Thermal</a:t>
            </a:r>
          </a:p>
        </p:txBody>
      </p:sp>
      <p:sp>
        <p:nvSpPr>
          <p:cNvPr id="158725" name="AutoShape 5"/>
          <p:cNvSpPr>
            <a:spLocks noChangeArrowheads="1"/>
          </p:cNvSpPr>
          <p:nvPr/>
        </p:nvSpPr>
        <p:spPr bwMode="auto">
          <a:xfrm rot="5400000">
            <a:off x="4521995" y="3263106"/>
            <a:ext cx="976312" cy="485775"/>
          </a:xfrm>
          <a:prstGeom prst="rightArrow">
            <a:avLst>
              <a:gd name="adj1" fmla="val 50000"/>
              <a:gd name="adj2" fmla="val 50245"/>
            </a:avLst>
          </a:prstGeom>
          <a:solidFill>
            <a:srgbClr val="FF6600"/>
          </a:solidFill>
          <a:ln w="9525">
            <a:solidFill>
              <a:schemeClr val="tx1"/>
            </a:solidFill>
            <a:miter lim="800000"/>
            <a:headEnd/>
            <a:tailEnd/>
          </a:ln>
          <a:effectLst/>
        </p:spPr>
        <p:txBody>
          <a:bodyPr wrap="none" anchor="ctr"/>
          <a:lstStyle/>
          <a:p>
            <a:endParaRPr lang="en-US"/>
          </a:p>
        </p:txBody>
      </p:sp>
      <p:sp>
        <p:nvSpPr>
          <p:cNvPr id="158726" name="Text Box 6"/>
          <p:cNvSpPr txBox="1">
            <a:spLocks noChangeArrowheads="1"/>
          </p:cNvSpPr>
          <p:nvPr/>
        </p:nvSpPr>
        <p:spPr bwMode="auto">
          <a:xfrm>
            <a:off x="6650038" y="4024313"/>
            <a:ext cx="2165350" cy="466725"/>
          </a:xfrm>
          <a:prstGeom prst="rect">
            <a:avLst/>
          </a:prstGeom>
          <a:solidFill>
            <a:srgbClr val="FFFF00"/>
          </a:solidFill>
          <a:ln w="9525">
            <a:solidFill>
              <a:schemeClr val="tx1"/>
            </a:solidFill>
            <a:miter lim="800000"/>
            <a:headEnd/>
            <a:tailEnd/>
          </a:ln>
          <a:effectLst/>
        </p:spPr>
        <p:txBody>
          <a:bodyPr>
            <a:spAutoFit/>
          </a:bodyPr>
          <a:lstStyle/>
          <a:p>
            <a:pPr algn="ctr"/>
            <a:r>
              <a:rPr lang="en-US" sz="2400">
                <a:latin typeface="Arial Rounded MT Bold" pitchFamily="34" charset="0"/>
              </a:rPr>
              <a:t>Photonic</a:t>
            </a:r>
          </a:p>
        </p:txBody>
      </p:sp>
      <p:sp>
        <p:nvSpPr>
          <p:cNvPr id="158727" name="Text Box 7"/>
          <p:cNvSpPr txBox="1">
            <a:spLocks noChangeArrowheads="1"/>
          </p:cNvSpPr>
          <p:nvPr/>
        </p:nvSpPr>
        <p:spPr bwMode="auto">
          <a:xfrm>
            <a:off x="173038" y="4760913"/>
            <a:ext cx="2152650" cy="1196975"/>
          </a:xfrm>
          <a:prstGeom prst="rect">
            <a:avLst/>
          </a:prstGeom>
          <a:solidFill>
            <a:srgbClr val="FF0000"/>
          </a:solidFill>
          <a:ln w="9525">
            <a:solidFill>
              <a:schemeClr val="tx1"/>
            </a:solidFill>
            <a:miter lim="800000"/>
            <a:headEnd/>
            <a:tailEnd/>
          </a:ln>
          <a:effectLst/>
        </p:spPr>
        <p:txBody>
          <a:bodyPr>
            <a:spAutoFit/>
          </a:bodyPr>
          <a:lstStyle/>
          <a:p>
            <a:pPr algn="ctr"/>
            <a:r>
              <a:rPr lang="en-US" sz="2400">
                <a:latin typeface="Arial Rounded MT Bold" pitchFamily="34" charset="0"/>
              </a:rPr>
              <a:t>Pasive</a:t>
            </a:r>
          </a:p>
          <a:p>
            <a:pPr algn="ctr"/>
            <a:r>
              <a:rPr lang="en-US" sz="2400">
                <a:latin typeface="Arial Rounded MT Bold" pitchFamily="34" charset="0"/>
              </a:rPr>
              <a:t>(e.g. solar architecture)</a:t>
            </a:r>
          </a:p>
        </p:txBody>
      </p:sp>
      <p:sp>
        <p:nvSpPr>
          <p:cNvPr id="158728" name="Text Box 8"/>
          <p:cNvSpPr txBox="1">
            <a:spLocks noChangeArrowheads="1"/>
          </p:cNvSpPr>
          <p:nvPr/>
        </p:nvSpPr>
        <p:spPr bwMode="auto">
          <a:xfrm>
            <a:off x="2573338" y="4773613"/>
            <a:ext cx="2292350" cy="1196975"/>
          </a:xfrm>
          <a:prstGeom prst="rect">
            <a:avLst/>
          </a:prstGeom>
          <a:solidFill>
            <a:srgbClr val="FF0000"/>
          </a:solidFill>
          <a:ln w="9525">
            <a:solidFill>
              <a:schemeClr val="tx1"/>
            </a:solidFill>
            <a:miter lim="800000"/>
            <a:headEnd/>
            <a:tailEnd/>
          </a:ln>
          <a:effectLst/>
        </p:spPr>
        <p:txBody>
          <a:bodyPr>
            <a:spAutoFit/>
          </a:bodyPr>
          <a:lstStyle/>
          <a:p>
            <a:pPr algn="ctr"/>
            <a:r>
              <a:rPr lang="en-US" sz="2400">
                <a:latin typeface="Arial Rounded MT Bold" pitchFamily="34" charset="0"/>
              </a:rPr>
              <a:t>Active</a:t>
            </a:r>
          </a:p>
          <a:p>
            <a:pPr algn="ctr"/>
            <a:r>
              <a:rPr lang="en-US" sz="2400">
                <a:latin typeface="Arial Rounded MT Bold" pitchFamily="34" charset="0"/>
              </a:rPr>
              <a:t>(solar thermal)</a:t>
            </a:r>
          </a:p>
        </p:txBody>
      </p:sp>
      <p:sp>
        <p:nvSpPr>
          <p:cNvPr id="158729" name="Line 9"/>
          <p:cNvSpPr>
            <a:spLocks noChangeShapeType="1"/>
          </p:cNvSpPr>
          <p:nvPr/>
        </p:nvSpPr>
        <p:spPr bwMode="auto">
          <a:xfrm flipH="1">
            <a:off x="1714500" y="4457700"/>
            <a:ext cx="762000" cy="254000"/>
          </a:xfrm>
          <a:prstGeom prst="line">
            <a:avLst/>
          </a:prstGeom>
          <a:noFill/>
          <a:ln w="38100">
            <a:solidFill>
              <a:schemeClr val="tx1"/>
            </a:solidFill>
            <a:miter lim="800000"/>
            <a:headEnd/>
            <a:tailEnd type="triangle" w="med" len="med"/>
          </a:ln>
          <a:effectLst/>
        </p:spPr>
        <p:txBody>
          <a:bodyPr wrap="none"/>
          <a:lstStyle/>
          <a:p>
            <a:endParaRPr lang="en-US"/>
          </a:p>
        </p:txBody>
      </p:sp>
      <p:sp>
        <p:nvSpPr>
          <p:cNvPr id="158730" name="Line 10"/>
          <p:cNvSpPr>
            <a:spLocks noChangeShapeType="1"/>
          </p:cNvSpPr>
          <p:nvPr/>
        </p:nvSpPr>
        <p:spPr bwMode="auto">
          <a:xfrm>
            <a:off x="2489200" y="4457700"/>
            <a:ext cx="762000" cy="254000"/>
          </a:xfrm>
          <a:prstGeom prst="line">
            <a:avLst/>
          </a:prstGeom>
          <a:noFill/>
          <a:ln w="38100">
            <a:solidFill>
              <a:schemeClr val="tx1"/>
            </a:solidFill>
            <a:miter lim="800000"/>
            <a:headEnd/>
            <a:tailEnd type="triangle" w="med" len="med"/>
          </a:ln>
          <a:effectLst/>
        </p:spPr>
        <p:txBody>
          <a:bodyPr wrap="none"/>
          <a:lstStyle/>
          <a:p>
            <a:endParaRPr lang="en-US"/>
          </a:p>
        </p:txBody>
      </p:sp>
      <p:sp>
        <p:nvSpPr>
          <p:cNvPr id="158731" name="AutoShape 11"/>
          <p:cNvSpPr>
            <a:spLocks noChangeArrowheads="1"/>
          </p:cNvSpPr>
          <p:nvPr/>
        </p:nvSpPr>
        <p:spPr bwMode="auto">
          <a:xfrm>
            <a:off x="3530600" y="3962400"/>
            <a:ext cx="3017838" cy="485775"/>
          </a:xfrm>
          <a:prstGeom prst="leftRightArrow">
            <a:avLst>
              <a:gd name="adj1" fmla="val 50000"/>
              <a:gd name="adj2" fmla="val 124248"/>
            </a:avLst>
          </a:prstGeom>
          <a:solidFill>
            <a:srgbClr val="FF6600"/>
          </a:solidFill>
          <a:ln w="9525">
            <a:solidFill>
              <a:schemeClr val="tx1"/>
            </a:solidFill>
            <a:miter lim="800000"/>
            <a:headEnd/>
            <a:tailEnd/>
          </a:ln>
          <a:effectLst/>
        </p:spPr>
        <p:txBody>
          <a:bodyPr wrap="none" anchor="ctr"/>
          <a:lstStyle/>
          <a:p>
            <a:endParaRPr lang="en-US"/>
          </a:p>
        </p:txBody>
      </p:sp>
      <p:sp>
        <p:nvSpPr>
          <p:cNvPr id="158732" name="Text Box 12"/>
          <p:cNvSpPr txBox="1">
            <a:spLocks noChangeArrowheads="1"/>
          </p:cNvSpPr>
          <p:nvPr/>
        </p:nvSpPr>
        <p:spPr bwMode="auto">
          <a:xfrm>
            <a:off x="5291138" y="4824413"/>
            <a:ext cx="2813050" cy="831850"/>
          </a:xfrm>
          <a:prstGeom prst="rect">
            <a:avLst/>
          </a:prstGeom>
          <a:solidFill>
            <a:srgbClr val="FFFF00"/>
          </a:solidFill>
          <a:ln w="9525">
            <a:solidFill>
              <a:schemeClr val="tx1"/>
            </a:solidFill>
            <a:miter lim="800000"/>
            <a:headEnd/>
            <a:tailEnd/>
          </a:ln>
          <a:effectLst/>
        </p:spPr>
        <p:txBody>
          <a:bodyPr>
            <a:spAutoFit/>
          </a:bodyPr>
          <a:lstStyle/>
          <a:p>
            <a:pPr algn="ctr"/>
            <a:r>
              <a:rPr lang="en-US" sz="2400">
                <a:latin typeface="Arial Rounded MT Bold" pitchFamily="34" charset="0"/>
              </a:rPr>
              <a:t>Photochemistry</a:t>
            </a:r>
          </a:p>
          <a:p>
            <a:pPr algn="ctr"/>
            <a:r>
              <a:rPr lang="en-US" sz="2400">
                <a:latin typeface="Arial Rounded MT Bold" pitchFamily="34" charset="0"/>
              </a:rPr>
              <a:t>(plants)</a:t>
            </a:r>
          </a:p>
        </p:txBody>
      </p:sp>
      <p:sp>
        <p:nvSpPr>
          <p:cNvPr id="158733" name="Text Box 13"/>
          <p:cNvSpPr txBox="1">
            <a:spLocks noChangeArrowheads="1"/>
          </p:cNvSpPr>
          <p:nvPr/>
        </p:nvSpPr>
        <p:spPr bwMode="auto">
          <a:xfrm>
            <a:off x="6167438" y="5789613"/>
            <a:ext cx="2813050" cy="831850"/>
          </a:xfrm>
          <a:prstGeom prst="rect">
            <a:avLst/>
          </a:prstGeom>
          <a:solidFill>
            <a:srgbClr val="FFFF00"/>
          </a:solidFill>
          <a:ln w="9525">
            <a:solidFill>
              <a:schemeClr val="tx1"/>
            </a:solidFill>
            <a:miter lim="800000"/>
            <a:headEnd/>
            <a:tailEnd/>
          </a:ln>
          <a:effectLst/>
        </p:spPr>
        <p:txBody>
          <a:bodyPr>
            <a:spAutoFit/>
          </a:bodyPr>
          <a:lstStyle/>
          <a:p>
            <a:pPr algn="ctr"/>
            <a:r>
              <a:rPr lang="en-US" sz="2400">
                <a:latin typeface="Arial Rounded MT Bold" pitchFamily="34" charset="0"/>
              </a:rPr>
              <a:t>Photovoltaic</a:t>
            </a:r>
          </a:p>
          <a:p>
            <a:pPr algn="ctr"/>
            <a:r>
              <a:rPr lang="en-US" sz="2400">
                <a:latin typeface="Arial Rounded MT Bold" pitchFamily="34" charset="0"/>
              </a:rPr>
              <a:t>(solar PV)</a:t>
            </a:r>
          </a:p>
        </p:txBody>
      </p:sp>
      <p:sp>
        <p:nvSpPr>
          <p:cNvPr id="158734" name="Line 14"/>
          <p:cNvSpPr>
            <a:spLocks noChangeShapeType="1"/>
          </p:cNvSpPr>
          <p:nvPr/>
        </p:nvSpPr>
        <p:spPr bwMode="auto">
          <a:xfrm flipH="1">
            <a:off x="6832600" y="4508500"/>
            <a:ext cx="762000" cy="254000"/>
          </a:xfrm>
          <a:prstGeom prst="line">
            <a:avLst/>
          </a:prstGeom>
          <a:noFill/>
          <a:ln w="38100">
            <a:solidFill>
              <a:schemeClr val="tx1"/>
            </a:solidFill>
            <a:miter lim="800000"/>
            <a:headEnd/>
            <a:tailEnd type="triangle" w="med" len="med"/>
          </a:ln>
          <a:effectLst/>
        </p:spPr>
        <p:txBody>
          <a:bodyPr wrap="none"/>
          <a:lstStyle/>
          <a:p>
            <a:endParaRPr lang="en-US"/>
          </a:p>
        </p:txBody>
      </p:sp>
      <p:sp>
        <p:nvSpPr>
          <p:cNvPr id="158735" name="Line 15"/>
          <p:cNvSpPr>
            <a:spLocks noChangeShapeType="1"/>
          </p:cNvSpPr>
          <p:nvPr/>
        </p:nvSpPr>
        <p:spPr bwMode="auto">
          <a:xfrm flipH="1">
            <a:off x="8648700" y="4584700"/>
            <a:ext cx="0" cy="1079500"/>
          </a:xfrm>
          <a:prstGeom prst="line">
            <a:avLst/>
          </a:prstGeom>
          <a:noFill/>
          <a:ln w="38100">
            <a:solidFill>
              <a:schemeClr val="tx1"/>
            </a:solidFill>
            <a:miter lim="800000"/>
            <a:headEnd/>
            <a:tailEnd type="triangle" w="med" len="med"/>
          </a:ln>
          <a:effectLst/>
        </p:spPr>
        <p:txBody>
          <a:bodyPr wrap="none"/>
          <a:lstStyle/>
          <a:p>
            <a:endParaRPr lang="en-US"/>
          </a:p>
        </p:txBody>
      </p:sp>
      <p:sp>
        <p:nvSpPr>
          <p:cNvPr id="158736" name="AutoShape 16"/>
          <p:cNvSpPr>
            <a:spLocks noChangeArrowheads="1"/>
          </p:cNvSpPr>
          <p:nvPr/>
        </p:nvSpPr>
        <p:spPr bwMode="auto">
          <a:xfrm rot="10800000">
            <a:off x="1625600" y="1511300"/>
            <a:ext cx="2132013" cy="485775"/>
          </a:xfrm>
          <a:prstGeom prst="rightArrow">
            <a:avLst>
              <a:gd name="adj1" fmla="val 50000"/>
              <a:gd name="adj2" fmla="val 109722"/>
            </a:avLst>
          </a:prstGeom>
          <a:solidFill>
            <a:srgbClr val="FF6600"/>
          </a:solidFill>
          <a:ln w="9525">
            <a:solidFill>
              <a:schemeClr val="tx1"/>
            </a:solidFill>
            <a:miter lim="800000"/>
            <a:headEnd/>
            <a:tailEnd/>
          </a:ln>
          <a:effectLst/>
        </p:spPr>
        <p:txBody>
          <a:bodyPr wrap="none" anchor="ctr"/>
          <a:lstStyle/>
          <a:p>
            <a:endParaRPr lang="en-US"/>
          </a:p>
        </p:txBody>
      </p:sp>
      <p:sp>
        <p:nvSpPr>
          <p:cNvPr id="158737" name="Text Box 17"/>
          <p:cNvSpPr txBox="1">
            <a:spLocks noChangeArrowheads="1"/>
          </p:cNvSpPr>
          <p:nvPr/>
        </p:nvSpPr>
        <p:spPr bwMode="auto">
          <a:xfrm>
            <a:off x="2641600" y="1839913"/>
            <a:ext cx="1492250" cy="822325"/>
          </a:xfrm>
          <a:prstGeom prst="rect">
            <a:avLst/>
          </a:prstGeom>
          <a:noFill/>
          <a:ln w="9525">
            <a:noFill/>
            <a:miter lim="800000"/>
            <a:headEnd/>
            <a:tailEnd/>
          </a:ln>
          <a:effectLst/>
        </p:spPr>
        <p:txBody>
          <a:bodyPr>
            <a:spAutoFit/>
          </a:bodyPr>
          <a:lstStyle/>
          <a:p>
            <a:pPr algn="ctr"/>
            <a:r>
              <a:rPr lang="en-US" sz="2400">
                <a:latin typeface="Arial Rounded MT Bold" pitchFamily="34" charset="0"/>
              </a:rPr>
              <a:t>Indirect capture</a:t>
            </a:r>
          </a:p>
        </p:txBody>
      </p:sp>
      <p:sp>
        <p:nvSpPr>
          <p:cNvPr id="158738" name="AutoShape 18"/>
          <p:cNvSpPr>
            <a:spLocks noChangeArrowheads="1"/>
          </p:cNvSpPr>
          <p:nvPr/>
        </p:nvSpPr>
        <p:spPr bwMode="auto">
          <a:xfrm>
            <a:off x="1155700" y="1155700"/>
            <a:ext cx="485775" cy="1214438"/>
          </a:xfrm>
          <a:prstGeom prst="upDownArrow">
            <a:avLst>
              <a:gd name="adj1" fmla="val 50000"/>
              <a:gd name="adj2" fmla="val 50000"/>
            </a:avLst>
          </a:prstGeom>
          <a:solidFill>
            <a:srgbClr val="00CCFF"/>
          </a:solidFill>
          <a:ln w="9525">
            <a:solidFill>
              <a:schemeClr val="tx1"/>
            </a:solidFill>
            <a:miter lim="800000"/>
            <a:headEnd/>
            <a:tailEnd/>
          </a:ln>
          <a:effectLst/>
        </p:spPr>
        <p:txBody>
          <a:bodyPr wrap="none" anchor="ctr"/>
          <a:lstStyle/>
          <a:p>
            <a:endParaRPr lang="en-US"/>
          </a:p>
        </p:txBody>
      </p:sp>
      <p:sp>
        <p:nvSpPr>
          <p:cNvPr id="158739" name="Text Box 19"/>
          <p:cNvSpPr txBox="1">
            <a:spLocks noChangeArrowheads="1"/>
          </p:cNvSpPr>
          <p:nvPr/>
        </p:nvSpPr>
        <p:spPr bwMode="auto">
          <a:xfrm>
            <a:off x="160338" y="595313"/>
            <a:ext cx="2495550" cy="466725"/>
          </a:xfrm>
          <a:prstGeom prst="rect">
            <a:avLst/>
          </a:prstGeom>
          <a:solidFill>
            <a:srgbClr val="CCFFFF"/>
          </a:solidFill>
          <a:ln w="9525">
            <a:solidFill>
              <a:schemeClr val="tx1"/>
            </a:solidFill>
            <a:miter lim="800000"/>
            <a:headEnd/>
            <a:tailEnd/>
          </a:ln>
          <a:effectLst/>
        </p:spPr>
        <p:txBody>
          <a:bodyPr>
            <a:spAutoFit/>
          </a:bodyPr>
          <a:lstStyle/>
          <a:p>
            <a:pPr algn="ctr"/>
            <a:r>
              <a:rPr lang="en-US" sz="2400">
                <a:latin typeface="Arial Rounded MT Bold" pitchFamily="34" charset="0"/>
              </a:rPr>
              <a:t>wind </a:t>
            </a:r>
            <a:r>
              <a:rPr lang="en-US" sz="2400">
                <a:latin typeface="Arial Rounded MT Bold" pitchFamily="34" charset="0"/>
                <a:sym typeface="Wingdings" pitchFamily="2" charset="2"/>
              </a:rPr>
              <a:t> waves</a:t>
            </a:r>
            <a:endParaRPr lang="en-US" sz="2400">
              <a:latin typeface="Arial Rounded MT Bold" pitchFamily="34" charset="0"/>
            </a:endParaRPr>
          </a:p>
        </p:txBody>
      </p:sp>
      <p:sp>
        <p:nvSpPr>
          <p:cNvPr id="158740" name="Text Box 20"/>
          <p:cNvSpPr txBox="1">
            <a:spLocks noChangeArrowheads="1"/>
          </p:cNvSpPr>
          <p:nvPr/>
        </p:nvSpPr>
        <p:spPr bwMode="auto">
          <a:xfrm>
            <a:off x="274638" y="2386013"/>
            <a:ext cx="2216150" cy="831850"/>
          </a:xfrm>
          <a:prstGeom prst="rect">
            <a:avLst/>
          </a:prstGeom>
          <a:solidFill>
            <a:srgbClr val="CCFFFF"/>
          </a:solidFill>
          <a:ln w="9525">
            <a:solidFill>
              <a:schemeClr val="tx1"/>
            </a:solidFill>
            <a:miter lim="800000"/>
            <a:headEnd/>
            <a:tailEnd/>
          </a:ln>
          <a:effectLst/>
        </p:spPr>
        <p:txBody>
          <a:bodyPr>
            <a:spAutoFit/>
          </a:bodyPr>
          <a:lstStyle/>
          <a:p>
            <a:pPr algn="ctr"/>
            <a:r>
              <a:rPr lang="en-US" sz="2400">
                <a:latin typeface="Arial Rounded MT Bold" pitchFamily="34" charset="0"/>
              </a:rPr>
              <a:t>Ocean </a:t>
            </a:r>
          </a:p>
          <a:p>
            <a:pPr algn="ctr"/>
            <a:r>
              <a:rPr lang="en-US" sz="2400">
                <a:latin typeface="Arial Rounded MT Bold" pitchFamily="34" charset="0"/>
              </a:rPr>
              <a:t>(e.g. OTEC)</a:t>
            </a:r>
          </a:p>
        </p:txBody>
      </p:sp>
      <p:sp>
        <p:nvSpPr>
          <p:cNvPr id="158741" name="Text Box 21"/>
          <p:cNvSpPr txBox="1">
            <a:spLocks noChangeArrowheads="1"/>
          </p:cNvSpPr>
          <p:nvPr/>
        </p:nvSpPr>
        <p:spPr bwMode="auto">
          <a:xfrm>
            <a:off x="5864225" y="152400"/>
            <a:ext cx="3127375" cy="3286125"/>
          </a:xfrm>
          <a:prstGeom prst="rect">
            <a:avLst/>
          </a:prstGeom>
          <a:noFill/>
          <a:ln w="9525">
            <a:noFill/>
            <a:miter lim="800000"/>
            <a:headEnd/>
            <a:tailEnd/>
          </a:ln>
          <a:effectLst/>
        </p:spPr>
        <p:txBody>
          <a:bodyPr>
            <a:spAutoFit/>
          </a:bodyPr>
          <a:lstStyle/>
          <a:p>
            <a:pPr algn="r"/>
            <a:r>
              <a:rPr lang="en-US" sz="2400">
                <a:solidFill>
                  <a:srgbClr val="0066FF"/>
                </a:solidFill>
                <a:latin typeface="Arial Rounded MT Bold" pitchFamily="34" charset="0"/>
              </a:rPr>
              <a:t>Low density energy thus requires large areas</a:t>
            </a:r>
          </a:p>
          <a:p>
            <a:pPr algn="r"/>
            <a:endParaRPr lang="en-US" sz="900">
              <a:solidFill>
                <a:srgbClr val="0066FF"/>
              </a:solidFill>
              <a:latin typeface="Arial Rounded MT Bold" pitchFamily="34" charset="0"/>
            </a:endParaRPr>
          </a:p>
          <a:p>
            <a:pPr algn="r"/>
            <a:r>
              <a:rPr lang="en-US" sz="2400">
                <a:solidFill>
                  <a:srgbClr val="0066FF"/>
                </a:solidFill>
                <a:latin typeface="Arial Rounded MT Bold" pitchFamily="34" charset="0"/>
              </a:rPr>
              <a:t>Varies with time and location</a:t>
            </a:r>
          </a:p>
          <a:p>
            <a:pPr algn="r"/>
            <a:endParaRPr lang="en-US" sz="900">
              <a:solidFill>
                <a:srgbClr val="0066FF"/>
              </a:solidFill>
              <a:latin typeface="Arial Rounded MT Bold" pitchFamily="34" charset="0"/>
            </a:endParaRPr>
          </a:p>
          <a:p>
            <a:pPr algn="r"/>
            <a:r>
              <a:rPr lang="en-US" sz="2400">
                <a:solidFill>
                  <a:srgbClr val="0066FF"/>
                </a:solidFill>
                <a:latin typeface="Arial Rounded MT Bold" pitchFamily="34" charset="0"/>
              </a:rPr>
              <a:t>Varies with atmospheric conditions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0770" name="Group 29"/>
          <p:cNvGrpSpPr>
            <a:grpSpLocks/>
          </p:cNvGrpSpPr>
          <p:nvPr/>
        </p:nvGrpSpPr>
        <p:grpSpPr bwMode="auto">
          <a:xfrm>
            <a:off x="71438" y="836613"/>
            <a:ext cx="8964612" cy="3887787"/>
            <a:chOff x="533400" y="990600"/>
            <a:chExt cx="8433716" cy="3797941"/>
          </a:xfrm>
        </p:grpSpPr>
        <p:pic>
          <p:nvPicPr>
            <p:cNvPr id="160771" name="Picture 2"/>
            <p:cNvPicPr>
              <a:picLocks noChangeAspect="1" noChangeArrowheads="1"/>
            </p:cNvPicPr>
            <p:nvPr/>
          </p:nvPicPr>
          <p:blipFill>
            <a:blip r:embed="rId2" cstate="print"/>
            <a:srcRect r="5142"/>
            <a:stretch>
              <a:fillRect/>
            </a:stretch>
          </p:blipFill>
          <p:spPr bwMode="auto">
            <a:xfrm>
              <a:off x="533400" y="990600"/>
              <a:ext cx="8433716" cy="3797941"/>
            </a:xfrm>
            <a:prstGeom prst="rect">
              <a:avLst/>
            </a:prstGeom>
            <a:noFill/>
            <a:ln w="9525">
              <a:noFill/>
              <a:miter lim="800000"/>
              <a:headEnd/>
              <a:tailEnd/>
            </a:ln>
          </p:spPr>
        </p:pic>
        <p:grpSp>
          <p:nvGrpSpPr>
            <p:cNvPr id="160772" name="Group 28"/>
            <p:cNvGrpSpPr>
              <a:grpSpLocks/>
            </p:cNvGrpSpPr>
            <p:nvPr/>
          </p:nvGrpSpPr>
          <p:grpSpPr bwMode="auto">
            <a:xfrm>
              <a:off x="1219200" y="1447800"/>
              <a:ext cx="7315200" cy="2514600"/>
              <a:chOff x="1219200" y="1447800"/>
              <a:chExt cx="7315200" cy="2514600"/>
            </a:xfrm>
          </p:grpSpPr>
          <p:sp>
            <p:nvSpPr>
              <p:cNvPr id="9" name="Oval 8"/>
              <p:cNvSpPr/>
              <p:nvPr/>
            </p:nvSpPr>
            <p:spPr>
              <a:xfrm>
                <a:off x="1295400" y="28194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10" name="Oval 9"/>
              <p:cNvSpPr/>
              <p:nvPr/>
            </p:nvSpPr>
            <p:spPr>
              <a:xfrm>
                <a:off x="1219200" y="35814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11" name="Oval 10"/>
              <p:cNvSpPr/>
              <p:nvPr/>
            </p:nvSpPr>
            <p:spPr>
              <a:xfrm>
                <a:off x="1752600" y="37338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12" name="Oval 11"/>
              <p:cNvSpPr/>
              <p:nvPr/>
            </p:nvSpPr>
            <p:spPr>
              <a:xfrm>
                <a:off x="2286000" y="38100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13" name="Oval 12"/>
              <p:cNvSpPr/>
              <p:nvPr/>
            </p:nvSpPr>
            <p:spPr>
              <a:xfrm>
                <a:off x="1295400" y="14478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14" name="Oval 13"/>
              <p:cNvSpPr/>
              <p:nvPr/>
            </p:nvSpPr>
            <p:spPr>
              <a:xfrm>
                <a:off x="6324600" y="17526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15" name="Oval 14"/>
              <p:cNvSpPr/>
              <p:nvPr/>
            </p:nvSpPr>
            <p:spPr>
              <a:xfrm>
                <a:off x="6781800" y="18288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16" name="Oval 15"/>
              <p:cNvSpPr/>
              <p:nvPr/>
            </p:nvSpPr>
            <p:spPr>
              <a:xfrm>
                <a:off x="1981200" y="25908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17" name="Oval 16"/>
              <p:cNvSpPr/>
              <p:nvPr/>
            </p:nvSpPr>
            <p:spPr>
              <a:xfrm>
                <a:off x="3733800" y="35814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18" name="Oval 17"/>
              <p:cNvSpPr/>
              <p:nvPr/>
            </p:nvSpPr>
            <p:spPr>
              <a:xfrm>
                <a:off x="7848600" y="24384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19" name="Oval 18"/>
              <p:cNvSpPr/>
              <p:nvPr/>
            </p:nvSpPr>
            <p:spPr>
              <a:xfrm>
                <a:off x="6705600" y="24384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20" name="Oval 19"/>
              <p:cNvSpPr/>
              <p:nvPr/>
            </p:nvSpPr>
            <p:spPr>
              <a:xfrm>
                <a:off x="5943600" y="16002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21" name="Oval 20"/>
              <p:cNvSpPr/>
              <p:nvPr/>
            </p:nvSpPr>
            <p:spPr>
              <a:xfrm>
                <a:off x="2743200" y="31242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22" name="Oval 21"/>
              <p:cNvSpPr/>
              <p:nvPr/>
            </p:nvSpPr>
            <p:spPr>
              <a:xfrm>
                <a:off x="8305800" y="20574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23" name="Oval 22"/>
              <p:cNvSpPr/>
              <p:nvPr/>
            </p:nvSpPr>
            <p:spPr>
              <a:xfrm>
                <a:off x="1905000" y="15240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24" name="Oval 23"/>
              <p:cNvSpPr/>
              <p:nvPr/>
            </p:nvSpPr>
            <p:spPr>
              <a:xfrm>
                <a:off x="4343400" y="16764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25" name="Oval 24"/>
              <p:cNvSpPr/>
              <p:nvPr/>
            </p:nvSpPr>
            <p:spPr>
              <a:xfrm>
                <a:off x="8382000" y="25146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26" name="Oval 25"/>
              <p:cNvSpPr/>
              <p:nvPr/>
            </p:nvSpPr>
            <p:spPr>
              <a:xfrm>
                <a:off x="4343400" y="35814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grpSp>
      </p:grpSp>
      <p:pic>
        <p:nvPicPr>
          <p:cNvPr id="160827" name="Picture 59" descr="escala MJ m2 baja"/>
          <p:cNvPicPr>
            <a:picLocks noChangeAspect="1" noChangeArrowheads="1"/>
          </p:cNvPicPr>
          <p:nvPr/>
        </p:nvPicPr>
        <p:blipFill>
          <a:blip r:embed="rId3" cstate="print"/>
          <a:srcRect/>
          <a:stretch>
            <a:fillRect/>
          </a:stretch>
        </p:blipFill>
        <p:spPr bwMode="auto">
          <a:xfrm>
            <a:off x="107950" y="4618038"/>
            <a:ext cx="3024188" cy="2051050"/>
          </a:xfrm>
          <a:prstGeom prst="rect">
            <a:avLst/>
          </a:prstGeom>
          <a:noFill/>
        </p:spPr>
      </p:pic>
      <p:pic>
        <p:nvPicPr>
          <p:cNvPr id="160828" name="Picture 60" descr="escala MJ m2 intermedia"/>
          <p:cNvPicPr>
            <a:picLocks noChangeAspect="1" noChangeArrowheads="1"/>
          </p:cNvPicPr>
          <p:nvPr/>
        </p:nvPicPr>
        <p:blipFill>
          <a:blip r:embed="rId4" cstate="print"/>
          <a:srcRect/>
          <a:stretch>
            <a:fillRect/>
          </a:stretch>
        </p:blipFill>
        <p:spPr bwMode="auto">
          <a:xfrm>
            <a:off x="3276600" y="4664075"/>
            <a:ext cx="2808288" cy="1981200"/>
          </a:xfrm>
          <a:prstGeom prst="rect">
            <a:avLst/>
          </a:prstGeom>
          <a:noFill/>
        </p:spPr>
      </p:pic>
      <p:pic>
        <p:nvPicPr>
          <p:cNvPr id="160829" name="Picture 61" descr="escala MJ m2 alta"/>
          <p:cNvPicPr>
            <a:picLocks noChangeAspect="1" noChangeArrowheads="1"/>
          </p:cNvPicPr>
          <p:nvPr/>
        </p:nvPicPr>
        <p:blipFill>
          <a:blip r:embed="rId5" cstate="print"/>
          <a:srcRect/>
          <a:stretch>
            <a:fillRect/>
          </a:stretch>
        </p:blipFill>
        <p:spPr bwMode="auto">
          <a:xfrm>
            <a:off x="6156325" y="4584700"/>
            <a:ext cx="2808288" cy="2157413"/>
          </a:xfrm>
          <a:prstGeom prst="rect">
            <a:avLst/>
          </a:prstGeom>
          <a:noFill/>
        </p:spPr>
      </p:pic>
      <p:sp>
        <p:nvSpPr>
          <p:cNvPr id="160830" name="Title 1"/>
          <p:cNvSpPr>
            <a:spLocks/>
          </p:cNvSpPr>
          <p:nvPr/>
        </p:nvSpPr>
        <p:spPr bwMode="auto">
          <a:xfrm>
            <a:off x="0" y="115888"/>
            <a:ext cx="9144000" cy="576262"/>
          </a:xfrm>
          <a:prstGeom prst="rect">
            <a:avLst/>
          </a:prstGeom>
          <a:noFill/>
          <a:ln w="9525">
            <a:noFill/>
            <a:miter lim="800000"/>
            <a:headEnd/>
            <a:tailEnd/>
          </a:ln>
          <a:effectLst/>
        </p:spPr>
        <p:txBody>
          <a:bodyPr anchor="ctr"/>
          <a:lstStyle/>
          <a:p>
            <a:pPr algn="ctr" eaLnBrk="0" hangingPunct="0"/>
            <a:r>
              <a:rPr lang="en-US" sz="2800">
                <a:solidFill>
                  <a:schemeClr val="tx2"/>
                </a:solidFill>
              </a:rPr>
              <a:t>Average Insolation in Puerto Rico, kWh/m</a:t>
            </a:r>
            <a:r>
              <a:rPr lang="en-US" sz="2800" baseline="30000">
                <a:solidFill>
                  <a:schemeClr val="tx2"/>
                </a:solidFill>
              </a:rPr>
              <a:t>2</a:t>
            </a:r>
            <a:r>
              <a:rPr lang="en-US" sz="2800">
                <a:solidFill>
                  <a:schemeClr val="tx2"/>
                </a:solidFill>
              </a:rPr>
              <a:t> per year</a:t>
            </a:r>
          </a:p>
        </p:txBody>
      </p:sp>
      <p:sp>
        <p:nvSpPr>
          <p:cNvPr id="160831" name="Rectangle 63"/>
          <p:cNvSpPr>
            <a:spLocks noChangeArrowheads="1"/>
          </p:cNvSpPr>
          <p:nvPr/>
        </p:nvSpPr>
        <p:spPr bwMode="auto">
          <a:xfrm>
            <a:off x="754063" y="4724400"/>
            <a:ext cx="2089150" cy="2089150"/>
          </a:xfrm>
          <a:prstGeom prst="rect">
            <a:avLst/>
          </a:prstGeom>
          <a:solidFill>
            <a:schemeClr val="bg1"/>
          </a:solidFill>
          <a:ln w="9525">
            <a:noFill/>
            <a:miter lim="800000"/>
            <a:headEnd/>
            <a:tailEnd/>
          </a:ln>
          <a:effectLst/>
        </p:spPr>
        <p:txBody>
          <a:bodyPr wrap="none" anchor="ctr"/>
          <a:lstStyle/>
          <a:p>
            <a:pPr algn="ctr"/>
            <a:r>
              <a:rPr lang="es-ES_tradnl" sz="2400" b="1">
                <a:latin typeface="Tahoma" pitchFamily="34" charset="0"/>
              </a:rPr>
              <a:t>1495</a:t>
            </a:r>
          </a:p>
          <a:p>
            <a:pPr algn="ctr"/>
            <a:endParaRPr lang="es-ES_tradnl" sz="2800" b="1">
              <a:latin typeface="Tahoma" pitchFamily="34" charset="0"/>
            </a:endParaRPr>
          </a:p>
          <a:p>
            <a:pPr algn="ctr"/>
            <a:r>
              <a:rPr lang="es-ES_tradnl" sz="2400" b="1">
                <a:latin typeface="Tahoma" pitchFamily="34" charset="0"/>
              </a:rPr>
              <a:t>1343</a:t>
            </a:r>
          </a:p>
          <a:p>
            <a:pPr algn="ctr"/>
            <a:endParaRPr lang="es-ES_tradnl" sz="2800" b="1">
              <a:latin typeface="Tahoma" pitchFamily="34" charset="0"/>
            </a:endParaRPr>
          </a:p>
          <a:p>
            <a:pPr algn="ctr"/>
            <a:r>
              <a:rPr lang="es-ES_tradnl" sz="2400" b="1">
                <a:latin typeface="Tahoma" pitchFamily="34" charset="0"/>
              </a:rPr>
              <a:t>1191</a:t>
            </a:r>
          </a:p>
          <a:p>
            <a:pPr algn="ctr"/>
            <a:endParaRPr lang="es-ES_tradnl"/>
          </a:p>
        </p:txBody>
      </p:sp>
      <p:sp>
        <p:nvSpPr>
          <p:cNvPr id="160832" name="Rectangle 64"/>
          <p:cNvSpPr>
            <a:spLocks noChangeArrowheads="1"/>
          </p:cNvSpPr>
          <p:nvPr/>
        </p:nvSpPr>
        <p:spPr bwMode="auto">
          <a:xfrm>
            <a:off x="3924300" y="4768850"/>
            <a:ext cx="2089150" cy="2089150"/>
          </a:xfrm>
          <a:prstGeom prst="rect">
            <a:avLst/>
          </a:prstGeom>
          <a:solidFill>
            <a:schemeClr val="bg1"/>
          </a:solidFill>
          <a:ln w="9525">
            <a:noFill/>
            <a:miter lim="800000"/>
            <a:headEnd/>
            <a:tailEnd/>
          </a:ln>
          <a:effectLst/>
        </p:spPr>
        <p:txBody>
          <a:bodyPr wrap="none" anchor="ctr"/>
          <a:lstStyle/>
          <a:p>
            <a:pPr algn="ctr"/>
            <a:r>
              <a:rPr lang="es-ES_tradnl" sz="2400" b="1">
                <a:latin typeface="Tahoma" pitchFamily="34" charset="0"/>
              </a:rPr>
              <a:t>1952</a:t>
            </a:r>
          </a:p>
          <a:p>
            <a:pPr algn="ctr"/>
            <a:endParaRPr lang="es-ES_tradnl" sz="2800" b="1">
              <a:latin typeface="Tahoma" pitchFamily="34" charset="0"/>
            </a:endParaRPr>
          </a:p>
          <a:p>
            <a:pPr algn="ctr"/>
            <a:r>
              <a:rPr lang="es-ES_tradnl" sz="2400" b="1">
                <a:latin typeface="Tahoma" pitchFamily="34" charset="0"/>
              </a:rPr>
              <a:t>1800</a:t>
            </a:r>
          </a:p>
          <a:p>
            <a:pPr algn="ctr"/>
            <a:endParaRPr lang="es-ES_tradnl" sz="2800" b="1">
              <a:latin typeface="Tahoma" pitchFamily="34" charset="0"/>
            </a:endParaRPr>
          </a:p>
          <a:p>
            <a:pPr algn="ctr"/>
            <a:r>
              <a:rPr lang="es-ES_tradnl" sz="2400" b="1">
                <a:latin typeface="Tahoma" pitchFamily="34" charset="0"/>
              </a:rPr>
              <a:t>1648</a:t>
            </a:r>
          </a:p>
          <a:p>
            <a:pPr algn="ctr"/>
            <a:endParaRPr lang="es-ES_tradnl"/>
          </a:p>
        </p:txBody>
      </p:sp>
      <p:sp>
        <p:nvSpPr>
          <p:cNvPr id="160833" name="Rectangle 65"/>
          <p:cNvSpPr>
            <a:spLocks noChangeArrowheads="1"/>
          </p:cNvSpPr>
          <p:nvPr/>
        </p:nvSpPr>
        <p:spPr bwMode="auto">
          <a:xfrm>
            <a:off x="6804025" y="4768850"/>
            <a:ext cx="2089150" cy="2089150"/>
          </a:xfrm>
          <a:prstGeom prst="rect">
            <a:avLst/>
          </a:prstGeom>
          <a:solidFill>
            <a:schemeClr val="bg1"/>
          </a:solidFill>
          <a:ln w="9525">
            <a:noFill/>
            <a:miter lim="800000"/>
            <a:headEnd/>
            <a:tailEnd/>
          </a:ln>
          <a:effectLst/>
        </p:spPr>
        <p:txBody>
          <a:bodyPr wrap="none" anchor="ctr"/>
          <a:lstStyle/>
          <a:p>
            <a:pPr algn="ctr"/>
            <a:r>
              <a:rPr lang="es-ES_tradnl" sz="2400" b="1">
                <a:latin typeface="Tahoma" pitchFamily="34" charset="0"/>
              </a:rPr>
              <a:t>2408</a:t>
            </a:r>
          </a:p>
          <a:p>
            <a:pPr algn="ctr"/>
            <a:endParaRPr lang="es-ES_tradnl" sz="2800" b="1">
              <a:latin typeface="Tahoma" pitchFamily="34" charset="0"/>
            </a:endParaRPr>
          </a:p>
          <a:p>
            <a:pPr algn="ctr"/>
            <a:r>
              <a:rPr lang="es-ES_tradnl" sz="2400" b="1">
                <a:latin typeface="Tahoma" pitchFamily="34" charset="0"/>
              </a:rPr>
              <a:t>2256</a:t>
            </a:r>
          </a:p>
          <a:p>
            <a:pPr algn="ctr"/>
            <a:endParaRPr lang="es-ES_tradnl" sz="2800" b="1">
              <a:latin typeface="Tahoma" pitchFamily="34" charset="0"/>
            </a:endParaRPr>
          </a:p>
          <a:p>
            <a:pPr algn="ctr"/>
            <a:r>
              <a:rPr lang="es-ES_tradnl" sz="2400" b="1">
                <a:latin typeface="Tahoma" pitchFamily="34" charset="0"/>
              </a:rPr>
              <a:t>2104</a:t>
            </a:r>
          </a:p>
          <a:p>
            <a:pPr algn="ctr"/>
            <a:endParaRPr lang="es-ES_tradnl"/>
          </a:p>
        </p:txBody>
      </p:sp>
      <p:sp>
        <p:nvSpPr>
          <p:cNvPr id="160834" name="Text Box 66"/>
          <p:cNvSpPr txBox="1">
            <a:spLocks noChangeArrowheads="1"/>
          </p:cNvSpPr>
          <p:nvPr/>
        </p:nvSpPr>
        <p:spPr bwMode="auto">
          <a:xfrm>
            <a:off x="611188" y="3332163"/>
            <a:ext cx="576262" cy="457200"/>
          </a:xfrm>
          <a:prstGeom prst="rect">
            <a:avLst/>
          </a:prstGeom>
          <a:noFill/>
          <a:ln w="9525">
            <a:noFill/>
            <a:miter lim="800000"/>
            <a:headEnd/>
            <a:tailEnd/>
          </a:ln>
          <a:effectLst/>
        </p:spPr>
        <p:txBody>
          <a:bodyPr>
            <a:spAutoFit/>
          </a:bodyPr>
          <a:lstStyle/>
          <a:p>
            <a:r>
              <a:rPr lang="es-ES_tradnl" sz="1200" b="1"/>
              <a:t>Cabo Rojo</a:t>
            </a:r>
          </a:p>
        </p:txBody>
      </p:sp>
      <p:sp>
        <p:nvSpPr>
          <p:cNvPr id="160835" name="Text Box 67"/>
          <p:cNvSpPr txBox="1">
            <a:spLocks noChangeArrowheads="1"/>
          </p:cNvSpPr>
          <p:nvPr/>
        </p:nvSpPr>
        <p:spPr bwMode="auto">
          <a:xfrm>
            <a:off x="1187450" y="3500438"/>
            <a:ext cx="719138" cy="274637"/>
          </a:xfrm>
          <a:prstGeom prst="rect">
            <a:avLst/>
          </a:prstGeom>
          <a:noFill/>
          <a:ln w="9525">
            <a:noFill/>
            <a:miter lim="800000"/>
            <a:headEnd/>
            <a:tailEnd/>
          </a:ln>
          <a:effectLst/>
        </p:spPr>
        <p:txBody>
          <a:bodyPr>
            <a:spAutoFit/>
          </a:bodyPr>
          <a:lstStyle/>
          <a:p>
            <a:r>
              <a:rPr lang="es-ES_tradnl" sz="1200" b="1"/>
              <a:t>Lajas</a:t>
            </a:r>
          </a:p>
        </p:txBody>
      </p:sp>
      <p:sp>
        <p:nvSpPr>
          <p:cNvPr id="160836" name="Text Box 68"/>
          <p:cNvSpPr txBox="1">
            <a:spLocks noChangeArrowheads="1"/>
          </p:cNvSpPr>
          <p:nvPr/>
        </p:nvSpPr>
        <p:spPr bwMode="auto">
          <a:xfrm>
            <a:off x="1619250" y="3789363"/>
            <a:ext cx="936625" cy="274637"/>
          </a:xfrm>
          <a:prstGeom prst="rect">
            <a:avLst/>
          </a:prstGeom>
          <a:noFill/>
          <a:ln w="9525">
            <a:noFill/>
            <a:miter lim="800000"/>
            <a:headEnd/>
            <a:tailEnd/>
          </a:ln>
          <a:effectLst/>
        </p:spPr>
        <p:txBody>
          <a:bodyPr>
            <a:spAutoFit/>
          </a:bodyPr>
          <a:lstStyle/>
          <a:p>
            <a:r>
              <a:rPr lang="es-ES_tradnl" sz="1200" b="1"/>
              <a:t>Guánica</a:t>
            </a:r>
          </a:p>
        </p:txBody>
      </p:sp>
      <p:sp>
        <p:nvSpPr>
          <p:cNvPr id="160837" name="Text Box 69"/>
          <p:cNvSpPr txBox="1">
            <a:spLocks noChangeArrowheads="1"/>
          </p:cNvSpPr>
          <p:nvPr/>
        </p:nvSpPr>
        <p:spPr bwMode="auto">
          <a:xfrm>
            <a:off x="1044575" y="2997200"/>
            <a:ext cx="863600" cy="457200"/>
          </a:xfrm>
          <a:prstGeom prst="rect">
            <a:avLst/>
          </a:prstGeom>
          <a:noFill/>
          <a:ln w="9525">
            <a:noFill/>
            <a:miter lim="800000"/>
            <a:headEnd/>
            <a:tailEnd/>
          </a:ln>
          <a:effectLst/>
        </p:spPr>
        <p:txBody>
          <a:bodyPr>
            <a:spAutoFit/>
          </a:bodyPr>
          <a:lstStyle/>
          <a:p>
            <a:r>
              <a:rPr lang="es-ES_tradnl" sz="1200" b="1"/>
              <a:t>San Germán</a:t>
            </a:r>
          </a:p>
        </p:txBody>
      </p:sp>
      <p:sp>
        <p:nvSpPr>
          <p:cNvPr id="160838" name="Text Box 70"/>
          <p:cNvSpPr txBox="1">
            <a:spLocks noChangeArrowheads="1"/>
          </p:cNvSpPr>
          <p:nvPr/>
        </p:nvSpPr>
        <p:spPr bwMode="auto">
          <a:xfrm>
            <a:off x="0" y="2852738"/>
            <a:ext cx="1258888" cy="274637"/>
          </a:xfrm>
          <a:prstGeom prst="rect">
            <a:avLst/>
          </a:prstGeom>
          <a:noFill/>
          <a:ln w="9525">
            <a:noFill/>
            <a:miter lim="800000"/>
            <a:headEnd/>
            <a:tailEnd/>
          </a:ln>
          <a:effectLst/>
        </p:spPr>
        <p:txBody>
          <a:bodyPr>
            <a:spAutoFit/>
          </a:bodyPr>
          <a:lstStyle/>
          <a:p>
            <a:r>
              <a:rPr lang="es-ES_tradnl" sz="1200" b="1"/>
              <a:t>Hormigueros</a:t>
            </a:r>
          </a:p>
        </p:txBody>
      </p:sp>
      <p:sp>
        <p:nvSpPr>
          <p:cNvPr id="160839" name="Line 71"/>
          <p:cNvSpPr>
            <a:spLocks noChangeShapeType="1"/>
          </p:cNvSpPr>
          <p:nvPr/>
        </p:nvSpPr>
        <p:spPr bwMode="auto">
          <a:xfrm>
            <a:off x="468313" y="3068638"/>
            <a:ext cx="574675" cy="73025"/>
          </a:xfrm>
          <a:prstGeom prst="line">
            <a:avLst/>
          </a:prstGeom>
          <a:noFill/>
          <a:ln w="9525">
            <a:solidFill>
              <a:schemeClr val="tx1"/>
            </a:solidFill>
            <a:round/>
            <a:headEnd/>
            <a:tailEnd type="triangle" w="med" len="med"/>
          </a:ln>
          <a:effectLst/>
        </p:spPr>
        <p:txBody>
          <a:bodyPr/>
          <a:lstStyle/>
          <a:p>
            <a:endParaRPr lang="en-US"/>
          </a:p>
        </p:txBody>
      </p:sp>
      <p:sp>
        <p:nvSpPr>
          <p:cNvPr id="160840" name="Text Box 72"/>
          <p:cNvSpPr txBox="1">
            <a:spLocks noChangeArrowheads="1"/>
          </p:cNvSpPr>
          <p:nvPr/>
        </p:nvSpPr>
        <p:spPr bwMode="auto">
          <a:xfrm>
            <a:off x="539750" y="2565400"/>
            <a:ext cx="936625" cy="274638"/>
          </a:xfrm>
          <a:prstGeom prst="rect">
            <a:avLst/>
          </a:prstGeom>
          <a:noFill/>
          <a:ln w="9525">
            <a:noFill/>
            <a:miter lim="800000"/>
            <a:headEnd/>
            <a:tailEnd/>
          </a:ln>
          <a:effectLst/>
        </p:spPr>
        <p:txBody>
          <a:bodyPr>
            <a:spAutoFit/>
          </a:bodyPr>
          <a:lstStyle/>
          <a:p>
            <a:r>
              <a:rPr lang="es-ES_tradnl" sz="1200" b="1"/>
              <a:t>Mayagüez</a:t>
            </a:r>
          </a:p>
        </p:txBody>
      </p:sp>
      <p:sp>
        <p:nvSpPr>
          <p:cNvPr id="160841" name="Text Box 73"/>
          <p:cNvSpPr txBox="1">
            <a:spLocks noChangeArrowheads="1"/>
          </p:cNvSpPr>
          <p:nvPr/>
        </p:nvSpPr>
        <p:spPr bwMode="auto">
          <a:xfrm>
            <a:off x="682625" y="2146300"/>
            <a:ext cx="936625" cy="274638"/>
          </a:xfrm>
          <a:prstGeom prst="rect">
            <a:avLst/>
          </a:prstGeom>
          <a:noFill/>
          <a:ln w="9525">
            <a:noFill/>
            <a:miter lim="800000"/>
            <a:headEnd/>
            <a:tailEnd/>
          </a:ln>
          <a:effectLst/>
        </p:spPr>
        <p:txBody>
          <a:bodyPr>
            <a:spAutoFit/>
          </a:bodyPr>
          <a:lstStyle/>
          <a:p>
            <a:r>
              <a:rPr lang="es-ES_tradnl" sz="1200" b="1"/>
              <a:t>Añasco</a:t>
            </a:r>
          </a:p>
        </p:txBody>
      </p:sp>
      <p:sp>
        <p:nvSpPr>
          <p:cNvPr id="160842" name="Text Box 74"/>
          <p:cNvSpPr txBox="1">
            <a:spLocks noChangeArrowheads="1"/>
          </p:cNvSpPr>
          <p:nvPr/>
        </p:nvSpPr>
        <p:spPr bwMode="auto">
          <a:xfrm>
            <a:off x="395288" y="1785938"/>
            <a:ext cx="936625" cy="274637"/>
          </a:xfrm>
          <a:prstGeom prst="rect">
            <a:avLst/>
          </a:prstGeom>
          <a:noFill/>
          <a:ln w="9525">
            <a:noFill/>
            <a:miter lim="800000"/>
            <a:headEnd/>
            <a:tailEnd/>
          </a:ln>
          <a:effectLst/>
        </p:spPr>
        <p:txBody>
          <a:bodyPr>
            <a:spAutoFit/>
          </a:bodyPr>
          <a:lstStyle/>
          <a:p>
            <a:r>
              <a:rPr lang="es-ES_tradnl" sz="1200" b="1"/>
              <a:t>Aguada</a:t>
            </a:r>
          </a:p>
        </p:txBody>
      </p:sp>
      <p:sp>
        <p:nvSpPr>
          <p:cNvPr id="160843" name="Text Box 75"/>
          <p:cNvSpPr txBox="1">
            <a:spLocks noChangeArrowheads="1"/>
          </p:cNvSpPr>
          <p:nvPr/>
        </p:nvSpPr>
        <p:spPr bwMode="auto">
          <a:xfrm>
            <a:off x="0" y="1484313"/>
            <a:ext cx="936625" cy="274637"/>
          </a:xfrm>
          <a:prstGeom prst="rect">
            <a:avLst/>
          </a:prstGeom>
          <a:noFill/>
          <a:ln w="9525">
            <a:noFill/>
            <a:miter lim="800000"/>
            <a:headEnd/>
            <a:tailEnd/>
          </a:ln>
          <a:effectLst/>
        </p:spPr>
        <p:txBody>
          <a:bodyPr>
            <a:spAutoFit/>
          </a:bodyPr>
          <a:lstStyle/>
          <a:p>
            <a:r>
              <a:rPr lang="es-ES_tradnl" sz="1200" b="1"/>
              <a:t>Rincón</a:t>
            </a:r>
          </a:p>
        </p:txBody>
      </p:sp>
      <p:sp>
        <p:nvSpPr>
          <p:cNvPr id="160844" name="Line 76"/>
          <p:cNvSpPr>
            <a:spLocks noChangeShapeType="1"/>
          </p:cNvSpPr>
          <p:nvPr/>
        </p:nvSpPr>
        <p:spPr bwMode="auto">
          <a:xfrm>
            <a:off x="250825" y="1700213"/>
            <a:ext cx="217488" cy="433387"/>
          </a:xfrm>
          <a:prstGeom prst="line">
            <a:avLst/>
          </a:prstGeom>
          <a:noFill/>
          <a:ln w="9525">
            <a:solidFill>
              <a:schemeClr val="tx1"/>
            </a:solidFill>
            <a:round/>
            <a:headEnd/>
            <a:tailEnd type="triangle" w="med" len="med"/>
          </a:ln>
          <a:effectLst/>
        </p:spPr>
        <p:txBody>
          <a:bodyPr/>
          <a:lstStyle/>
          <a:p>
            <a:endParaRPr lang="en-US"/>
          </a:p>
        </p:txBody>
      </p:sp>
      <p:sp>
        <p:nvSpPr>
          <p:cNvPr id="160845" name="Text Box 77"/>
          <p:cNvSpPr txBox="1">
            <a:spLocks noChangeArrowheads="1"/>
          </p:cNvSpPr>
          <p:nvPr/>
        </p:nvSpPr>
        <p:spPr bwMode="auto">
          <a:xfrm>
            <a:off x="466725" y="1282700"/>
            <a:ext cx="936625" cy="274638"/>
          </a:xfrm>
          <a:prstGeom prst="rect">
            <a:avLst/>
          </a:prstGeom>
          <a:noFill/>
          <a:ln w="9525">
            <a:noFill/>
            <a:miter lim="800000"/>
            <a:headEnd/>
            <a:tailEnd/>
          </a:ln>
          <a:effectLst/>
        </p:spPr>
        <p:txBody>
          <a:bodyPr>
            <a:spAutoFit/>
          </a:bodyPr>
          <a:lstStyle/>
          <a:p>
            <a:r>
              <a:rPr lang="es-ES_tradnl" sz="1200" b="1"/>
              <a:t>Aguadilla</a:t>
            </a:r>
          </a:p>
        </p:txBody>
      </p:sp>
      <p:sp>
        <p:nvSpPr>
          <p:cNvPr id="160846" name="Text Box 78"/>
          <p:cNvSpPr txBox="1">
            <a:spLocks noChangeArrowheads="1"/>
          </p:cNvSpPr>
          <p:nvPr/>
        </p:nvSpPr>
        <p:spPr bwMode="auto">
          <a:xfrm>
            <a:off x="971550" y="1628775"/>
            <a:ext cx="647700" cy="274638"/>
          </a:xfrm>
          <a:prstGeom prst="rect">
            <a:avLst/>
          </a:prstGeom>
          <a:noFill/>
          <a:ln w="9525">
            <a:noFill/>
            <a:miter lim="800000"/>
            <a:headEnd/>
            <a:tailEnd/>
          </a:ln>
          <a:effectLst/>
        </p:spPr>
        <p:txBody>
          <a:bodyPr>
            <a:spAutoFit/>
          </a:bodyPr>
          <a:lstStyle/>
          <a:p>
            <a:r>
              <a:rPr lang="es-ES_tradnl" sz="1200" b="1"/>
              <a:t>Moca</a:t>
            </a:r>
          </a:p>
        </p:txBody>
      </p:sp>
      <p:sp>
        <p:nvSpPr>
          <p:cNvPr id="160847" name="Text Box 79"/>
          <p:cNvSpPr txBox="1">
            <a:spLocks noChangeArrowheads="1"/>
          </p:cNvSpPr>
          <p:nvPr/>
        </p:nvSpPr>
        <p:spPr bwMode="auto">
          <a:xfrm>
            <a:off x="1331913" y="1484313"/>
            <a:ext cx="936625" cy="274637"/>
          </a:xfrm>
          <a:prstGeom prst="rect">
            <a:avLst/>
          </a:prstGeom>
          <a:noFill/>
          <a:ln w="9525">
            <a:noFill/>
            <a:miter lim="800000"/>
            <a:headEnd/>
            <a:tailEnd/>
          </a:ln>
          <a:effectLst/>
        </p:spPr>
        <p:txBody>
          <a:bodyPr>
            <a:spAutoFit/>
          </a:bodyPr>
          <a:lstStyle/>
          <a:p>
            <a:r>
              <a:rPr lang="es-ES_tradnl" sz="1200" b="1"/>
              <a:t>Isabela</a:t>
            </a:r>
          </a:p>
        </p:txBody>
      </p:sp>
      <p:sp>
        <p:nvSpPr>
          <p:cNvPr id="160848" name="Text Box 80"/>
          <p:cNvSpPr txBox="1">
            <a:spLocks noChangeArrowheads="1"/>
          </p:cNvSpPr>
          <p:nvPr/>
        </p:nvSpPr>
        <p:spPr bwMode="auto">
          <a:xfrm>
            <a:off x="684213" y="4149725"/>
            <a:ext cx="936625" cy="457200"/>
          </a:xfrm>
          <a:prstGeom prst="rect">
            <a:avLst/>
          </a:prstGeom>
          <a:noFill/>
          <a:ln w="9525">
            <a:noFill/>
            <a:miter lim="800000"/>
            <a:headEnd/>
            <a:tailEnd/>
          </a:ln>
          <a:effectLst/>
        </p:spPr>
        <p:txBody>
          <a:bodyPr>
            <a:spAutoFit/>
          </a:bodyPr>
          <a:lstStyle/>
          <a:p>
            <a:r>
              <a:rPr lang="es-ES_tradnl" sz="1200" b="1"/>
              <a:t>Sabana Grande</a:t>
            </a:r>
          </a:p>
        </p:txBody>
      </p:sp>
      <p:sp>
        <p:nvSpPr>
          <p:cNvPr id="160849" name="Line 81"/>
          <p:cNvSpPr>
            <a:spLocks noChangeShapeType="1"/>
          </p:cNvSpPr>
          <p:nvPr/>
        </p:nvSpPr>
        <p:spPr bwMode="auto">
          <a:xfrm flipV="1">
            <a:off x="1258888" y="3357563"/>
            <a:ext cx="649287" cy="863600"/>
          </a:xfrm>
          <a:prstGeom prst="line">
            <a:avLst/>
          </a:prstGeom>
          <a:noFill/>
          <a:ln w="9525">
            <a:solidFill>
              <a:schemeClr val="tx1"/>
            </a:solidFill>
            <a:round/>
            <a:headEnd/>
            <a:tailEnd type="triangle" w="med" len="med"/>
          </a:ln>
          <a:effectLst/>
        </p:spPr>
        <p:txBody>
          <a:bodyPr/>
          <a:lstStyle/>
          <a:p>
            <a:endParaRPr lang="en-US"/>
          </a:p>
        </p:txBody>
      </p:sp>
      <p:sp>
        <p:nvSpPr>
          <p:cNvPr id="160850" name="Text Box 82"/>
          <p:cNvSpPr txBox="1">
            <a:spLocks noChangeArrowheads="1"/>
          </p:cNvSpPr>
          <p:nvPr/>
        </p:nvSpPr>
        <p:spPr bwMode="auto">
          <a:xfrm>
            <a:off x="2052638" y="3154363"/>
            <a:ext cx="719137" cy="274637"/>
          </a:xfrm>
          <a:prstGeom prst="rect">
            <a:avLst/>
          </a:prstGeom>
          <a:noFill/>
          <a:ln w="9525">
            <a:noFill/>
            <a:miter lim="800000"/>
            <a:headEnd/>
            <a:tailEnd/>
          </a:ln>
          <a:effectLst/>
        </p:spPr>
        <p:txBody>
          <a:bodyPr>
            <a:spAutoFit/>
          </a:bodyPr>
          <a:lstStyle/>
          <a:p>
            <a:r>
              <a:rPr lang="es-ES_tradnl" sz="1200" b="1"/>
              <a:t>Yauco</a:t>
            </a:r>
          </a:p>
        </p:txBody>
      </p:sp>
      <p:sp>
        <p:nvSpPr>
          <p:cNvPr id="160851" name="Text Box 83"/>
          <p:cNvSpPr txBox="1">
            <a:spLocks noChangeArrowheads="1"/>
          </p:cNvSpPr>
          <p:nvPr/>
        </p:nvSpPr>
        <p:spPr bwMode="auto">
          <a:xfrm>
            <a:off x="1619250" y="2781300"/>
            <a:ext cx="936625" cy="274638"/>
          </a:xfrm>
          <a:prstGeom prst="rect">
            <a:avLst/>
          </a:prstGeom>
          <a:noFill/>
          <a:ln w="9525">
            <a:noFill/>
            <a:miter lim="800000"/>
            <a:headEnd/>
            <a:tailEnd/>
          </a:ln>
          <a:effectLst/>
        </p:spPr>
        <p:txBody>
          <a:bodyPr>
            <a:spAutoFit/>
          </a:bodyPr>
          <a:lstStyle/>
          <a:p>
            <a:r>
              <a:rPr lang="es-ES_tradnl" sz="1200" b="1"/>
              <a:t>Maricao</a:t>
            </a:r>
          </a:p>
        </p:txBody>
      </p:sp>
      <p:sp>
        <p:nvSpPr>
          <p:cNvPr id="160852" name="Text Box 84"/>
          <p:cNvSpPr txBox="1">
            <a:spLocks noChangeArrowheads="1"/>
          </p:cNvSpPr>
          <p:nvPr/>
        </p:nvSpPr>
        <p:spPr bwMode="auto">
          <a:xfrm>
            <a:off x="1258888" y="2433638"/>
            <a:ext cx="1152525" cy="274637"/>
          </a:xfrm>
          <a:prstGeom prst="rect">
            <a:avLst/>
          </a:prstGeom>
          <a:noFill/>
          <a:ln w="9525">
            <a:noFill/>
            <a:miter lim="800000"/>
            <a:headEnd/>
            <a:tailEnd/>
          </a:ln>
          <a:effectLst/>
        </p:spPr>
        <p:txBody>
          <a:bodyPr>
            <a:spAutoFit/>
          </a:bodyPr>
          <a:lstStyle/>
          <a:p>
            <a:r>
              <a:rPr lang="es-ES_tradnl" sz="1200" b="1"/>
              <a:t>Las Marías</a:t>
            </a:r>
          </a:p>
        </p:txBody>
      </p:sp>
      <p:sp>
        <p:nvSpPr>
          <p:cNvPr id="160853" name="Text Box 85"/>
          <p:cNvSpPr txBox="1">
            <a:spLocks noChangeArrowheads="1"/>
          </p:cNvSpPr>
          <p:nvPr/>
        </p:nvSpPr>
        <p:spPr bwMode="auto">
          <a:xfrm>
            <a:off x="1403350" y="1819275"/>
            <a:ext cx="1152525" cy="457200"/>
          </a:xfrm>
          <a:prstGeom prst="rect">
            <a:avLst/>
          </a:prstGeom>
          <a:noFill/>
          <a:ln w="9525">
            <a:noFill/>
            <a:miter lim="800000"/>
            <a:headEnd/>
            <a:tailEnd/>
          </a:ln>
          <a:effectLst/>
        </p:spPr>
        <p:txBody>
          <a:bodyPr>
            <a:spAutoFit/>
          </a:bodyPr>
          <a:lstStyle/>
          <a:p>
            <a:r>
              <a:rPr lang="es-ES_tradnl" sz="1200" b="1"/>
              <a:t>San Sebastián</a:t>
            </a:r>
          </a:p>
        </p:txBody>
      </p:sp>
      <p:sp>
        <p:nvSpPr>
          <p:cNvPr id="160854" name="Text Box 86"/>
          <p:cNvSpPr txBox="1">
            <a:spLocks noChangeArrowheads="1"/>
          </p:cNvSpPr>
          <p:nvPr/>
        </p:nvSpPr>
        <p:spPr bwMode="auto">
          <a:xfrm>
            <a:off x="2051050" y="2276475"/>
            <a:ext cx="649288" cy="274638"/>
          </a:xfrm>
          <a:prstGeom prst="rect">
            <a:avLst/>
          </a:prstGeom>
          <a:noFill/>
          <a:ln w="9525">
            <a:noFill/>
            <a:miter lim="800000"/>
            <a:headEnd/>
            <a:tailEnd/>
          </a:ln>
          <a:effectLst/>
        </p:spPr>
        <p:txBody>
          <a:bodyPr>
            <a:spAutoFit/>
          </a:bodyPr>
          <a:lstStyle/>
          <a:p>
            <a:r>
              <a:rPr lang="es-ES_tradnl" sz="1200" b="1"/>
              <a:t>Lares</a:t>
            </a:r>
          </a:p>
        </p:txBody>
      </p:sp>
      <p:sp>
        <p:nvSpPr>
          <p:cNvPr id="160855" name="Text Box 87"/>
          <p:cNvSpPr txBox="1">
            <a:spLocks noChangeArrowheads="1"/>
          </p:cNvSpPr>
          <p:nvPr/>
        </p:nvSpPr>
        <p:spPr bwMode="auto">
          <a:xfrm>
            <a:off x="2051050" y="1641475"/>
            <a:ext cx="720725" cy="274638"/>
          </a:xfrm>
          <a:prstGeom prst="rect">
            <a:avLst/>
          </a:prstGeom>
          <a:noFill/>
          <a:ln w="9525">
            <a:noFill/>
            <a:miter lim="800000"/>
            <a:headEnd/>
            <a:tailEnd/>
          </a:ln>
          <a:effectLst/>
        </p:spPr>
        <p:txBody>
          <a:bodyPr>
            <a:spAutoFit/>
          </a:bodyPr>
          <a:lstStyle/>
          <a:p>
            <a:r>
              <a:rPr lang="es-ES_tradnl" sz="1200" b="1"/>
              <a:t>Camuy</a:t>
            </a:r>
          </a:p>
        </p:txBody>
      </p:sp>
      <p:sp>
        <p:nvSpPr>
          <p:cNvPr id="160856" name="Text Box 88"/>
          <p:cNvSpPr txBox="1">
            <a:spLocks noChangeArrowheads="1"/>
          </p:cNvSpPr>
          <p:nvPr/>
        </p:nvSpPr>
        <p:spPr bwMode="auto">
          <a:xfrm>
            <a:off x="1331913" y="836613"/>
            <a:ext cx="1368425" cy="274637"/>
          </a:xfrm>
          <a:prstGeom prst="rect">
            <a:avLst/>
          </a:prstGeom>
          <a:noFill/>
          <a:ln w="9525">
            <a:noFill/>
            <a:miter lim="800000"/>
            <a:headEnd/>
            <a:tailEnd/>
          </a:ln>
          <a:effectLst/>
        </p:spPr>
        <p:txBody>
          <a:bodyPr>
            <a:spAutoFit/>
          </a:bodyPr>
          <a:lstStyle/>
          <a:p>
            <a:r>
              <a:rPr lang="es-ES_tradnl" sz="1200" b="1"/>
              <a:t>Quebradillas</a:t>
            </a:r>
          </a:p>
        </p:txBody>
      </p:sp>
      <p:sp>
        <p:nvSpPr>
          <p:cNvPr id="160857" name="Line 89"/>
          <p:cNvSpPr>
            <a:spLocks noChangeShapeType="1"/>
          </p:cNvSpPr>
          <p:nvPr/>
        </p:nvSpPr>
        <p:spPr bwMode="auto">
          <a:xfrm>
            <a:off x="1763713" y="1052513"/>
            <a:ext cx="217487" cy="433387"/>
          </a:xfrm>
          <a:prstGeom prst="line">
            <a:avLst/>
          </a:prstGeom>
          <a:noFill/>
          <a:ln w="9525">
            <a:solidFill>
              <a:schemeClr val="tx1"/>
            </a:solidFill>
            <a:round/>
            <a:headEnd/>
            <a:tailEnd type="triangle" w="med" len="med"/>
          </a:ln>
          <a:effectLst/>
        </p:spPr>
        <p:txBody>
          <a:bodyPr/>
          <a:lstStyle/>
          <a:p>
            <a:endParaRPr lang="en-US"/>
          </a:p>
        </p:txBody>
      </p:sp>
      <p:sp>
        <p:nvSpPr>
          <p:cNvPr id="160858" name="Line 90"/>
          <p:cNvSpPr>
            <a:spLocks noChangeShapeType="1"/>
          </p:cNvSpPr>
          <p:nvPr/>
        </p:nvSpPr>
        <p:spPr bwMode="auto">
          <a:xfrm>
            <a:off x="2700338" y="981075"/>
            <a:ext cx="1587" cy="504825"/>
          </a:xfrm>
          <a:prstGeom prst="line">
            <a:avLst/>
          </a:prstGeom>
          <a:noFill/>
          <a:ln w="9525">
            <a:solidFill>
              <a:schemeClr val="tx1"/>
            </a:solidFill>
            <a:round/>
            <a:headEnd/>
            <a:tailEnd type="triangle" w="med" len="med"/>
          </a:ln>
          <a:effectLst/>
        </p:spPr>
        <p:txBody>
          <a:bodyPr/>
          <a:lstStyle/>
          <a:p>
            <a:endParaRPr lang="en-US"/>
          </a:p>
        </p:txBody>
      </p:sp>
      <p:sp>
        <p:nvSpPr>
          <p:cNvPr id="160859" name="Text Box 91"/>
          <p:cNvSpPr txBox="1">
            <a:spLocks noChangeArrowheads="1"/>
          </p:cNvSpPr>
          <p:nvPr/>
        </p:nvSpPr>
        <p:spPr bwMode="auto">
          <a:xfrm>
            <a:off x="2411413" y="765175"/>
            <a:ext cx="792162" cy="274638"/>
          </a:xfrm>
          <a:prstGeom prst="rect">
            <a:avLst/>
          </a:prstGeom>
          <a:noFill/>
          <a:ln w="9525">
            <a:noFill/>
            <a:miter lim="800000"/>
            <a:headEnd/>
            <a:tailEnd/>
          </a:ln>
          <a:effectLst/>
        </p:spPr>
        <p:txBody>
          <a:bodyPr>
            <a:spAutoFit/>
          </a:bodyPr>
          <a:lstStyle/>
          <a:p>
            <a:r>
              <a:rPr lang="es-ES_tradnl" sz="1200" b="1"/>
              <a:t>Hatillo</a:t>
            </a:r>
          </a:p>
        </p:txBody>
      </p:sp>
      <p:sp>
        <p:nvSpPr>
          <p:cNvPr id="160860" name="Text Box 92"/>
          <p:cNvSpPr txBox="1">
            <a:spLocks noChangeArrowheads="1"/>
          </p:cNvSpPr>
          <p:nvPr/>
        </p:nvSpPr>
        <p:spPr bwMode="auto">
          <a:xfrm>
            <a:off x="2916238" y="1498600"/>
            <a:ext cx="863600" cy="274638"/>
          </a:xfrm>
          <a:prstGeom prst="rect">
            <a:avLst/>
          </a:prstGeom>
          <a:noFill/>
          <a:ln w="9525">
            <a:noFill/>
            <a:miter lim="800000"/>
            <a:headEnd/>
            <a:tailEnd/>
          </a:ln>
          <a:effectLst/>
        </p:spPr>
        <p:txBody>
          <a:bodyPr>
            <a:spAutoFit/>
          </a:bodyPr>
          <a:lstStyle/>
          <a:p>
            <a:r>
              <a:rPr lang="es-ES_tradnl" sz="1200" b="1"/>
              <a:t>Arecibo</a:t>
            </a:r>
          </a:p>
        </p:txBody>
      </p:sp>
      <p:sp>
        <p:nvSpPr>
          <p:cNvPr id="160861" name="Text Box 93"/>
          <p:cNvSpPr txBox="1">
            <a:spLocks noChangeArrowheads="1"/>
          </p:cNvSpPr>
          <p:nvPr/>
        </p:nvSpPr>
        <p:spPr bwMode="auto">
          <a:xfrm>
            <a:off x="2987675" y="706438"/>
            <a:ext cx="1079500" cy="274637"/>
          </a:xfrm>
          <a:prstGeom prst="rect">
            <a:avLst/>
          </a:prstGeom>
          <a:noFill/>
          <a:ln w="9525">
            <a:noFill/>
            <a:miter lim="800000"/>
            <a:headEnd/>
            <a:tailEnd/>
          </a:ln>
          <a:effectLst/>
        </p:spPr>
        <p:txBody>
          <a:bodyPr>
            <a:spAutoFit/>
          </a:bodyPr>
          <a:lstStyle/>
          <a:p>
            <a:r>
              <a:rPr lang="es-ES_tradnl" sz="1200" b="1"/>
              <a:t>Barceloneta</a:t>
            </a:r>
          </a:p>
        </p:txBody>
      </p:sp>
      <p:sp>
        <p:nvSpPr>
          <p:cNvPr id="160862" name="Line 94"/>
          <p:cNvSpPr>
            <a:spLocks noChangeShapeType="1"/>
          </p:cNvSpPr>
          <p:nvPr/>
        </p:nvSpPr>
        <p:spPr bwMode="auto">
          <a:xfrm>
            <a:off x="3635375" y="981075"/>
            <a:ext cx="146050" cy="576263"/>
          </a:xfrm>
          <a:prstGeom prst="line">
            <a:avLst/>
          </a:prstGeom>
          <a:noFill/>
          <a:ln w="9525">
            <a:solidFill>
              <a:schemeClr val="tx1"/>
            </a:solidFill>
            <a:round/>
            <a:headEnd/>
            <a:tailEnd type="triangle" w="med" len="med"/>
          </a:ln>
          <a:effectLst/>
        </p:spPr>
        <p:txBody>
          <a:bodyPr/>
          <a:lstStyle/>
          <a:p>
            <a:endParaRPr lang="en-US"/>
          </a:p>
        </p:txBody>
      </p:sp>
      <p:sp>
        <p:nvSpPr>
          <p:cNvPr id="160863" name="Text Box 95"/>
          <p:cNvSpPr txBox="1">
            <a:spLocks noChangeArrowheads="1"/>
          </p:cNvSpPr>
          <p:nvPr/>
        </p:nvSpPr>
        <p:spPr bwMode="auto">
          <a:xfrm>
            <a:off x="3708400" y="908050"/>
            <a:ext cx="792163" cy="274638"/>
          </a:xfrm>
          <a:prstGeom prst="rect">
            <a:avLst/>
          </a:prstGeom>
          <a:noFill/>
          <a:ln w="9525">
            <a:noFill/>
            <a:miter lim="800000"/>
            <a:headEnd/>
            <a:tailEnd/>
          </a:ln>
          <a:effectLst/>
        </p:spPr>
        <p:txBody>
          <a:bodyPr>
            <a:spAutoFit/>
          </a:bodyPr>
          <a:lstStyle/>
          <a:p>
            <a:r>
              <a:rPr lang="es-ES_tradnl" sz="1200" b="1"/>
              <a:t>Manatí</a:t>
            </a:r>
          </a:p>
        </p:txBody>
      </p:sp>
      <p:sp>
        <p:nvSpPr>
          <p:cNvPr id="160864" name="Line 96"/>
          <p:cNvSpPr>
            <a:spLocks noChangeShapeType="1"/>
          </p:cNvSpPr>
          <p:nvPr/>
        </p:nvSpPr>
        <p:spPr bwMode="auto">
          <a:xfrm flipH="1">
            <a:off x="4140200" y="1125538"/>
            <a:ext cx="0" cy="503237"/>
          </a:xfrm>
          <a:prstGeom prst="line">
            <a:avLst/>
          </a:prstGeom>
          <a:noFill/>
          <a:ln w="9525">
            <a:solidFill>
              <a:schemeClr val="tx1"/>
            </a:solidFill>
            <a:round/>
            <a:headEnd/>
            <a:tailEnd type="triangle" w="med" len="med"/>
          </a:ln>
          <a:effectLst/>
        </p:spPr>
        <p:txBody>
          <a:bodyPr/>
          <a:lstStyle/>
          <a:p>
            <a:endParaRPr lang="en-US"/>
          </a:p>
        </p:txBody>
      </p:sp>
      <p:sp>
        <p:nvSpPr>
          <p:cNvPr id="160865" name="Line 97"/>
          <p:cNvSpPr>
            <a:spLocks noChangeShapeType="1"/>
          </p:cNvSpPr>
          <p:nvPr/>
        </p:nvSpPr>
        <p:spPr bwMode="auto">
          <a:xfrm>
            <a:off x="4500563" y="981075"/>
            <a:ext cx="71437" cy="647700"/>
          </a:xfrm>
          <a:prstGeom prst="line">
            <a:avLst/>
          </a:prstGeom>
          <a:noFill/>
          <a:ln w="9525">
            <a:solidFill>
              <a:schemeClr val="tx1"/>
            </a:solidFill>
            <a:round/>
            <a:headEnd/>
            <a:tailEnd type="triangle" w="med" len="med"/>
          </a:ln>
          <a:effectLst/>
        </p:spPr>
        <p:txBody>
          <a:bodyPr/>
          <a:lstStyle/>
          <a:p>
            <a:endParaRPr lang="en-US"/>
          </a:p>
        </p:txBody>
      </p:sp>
      <p:sp>
        <p:nvSpPr>
          <p:cNvPr id="160866" name="Text Box 98"/>
          <p:cNvSpPr txBox="1">
            <a:spLocks noChangeArrowheads="1"/>
          </p:cNvSpPr>
          <p:nvPr/>
        </p:nvSpPr>
        <p:spPr bwMode="auto">
          <a:xfrm>
            <a:off x="3492500" y="1785938"/>
            <a:ext cx="936625" cy="274637"/>
          </a:xfrm>
          <a:prstGeom prst="rect">
            <a:avLst/>
          </a:prstGeom>
          <a:noFill/>
          <a:ln w="9525">
            <a:noFill/>
            <a:miter lim="800000"/>
            <a:headEnd/>
            <a:tailEnd/>
          </a:ln>
          <a:effectLst/>
        </p:spPr>
        <p:txBody>
          <a:bodyPr>
            <a:spAutoFit/>
          </a:bodyPr>
          <a:lstStyle/>
          <a:p>
            <a:r>
              <a:rPr lang="es-ES_tradnl" sz="1200" b="1"/>
              <a:t>Florida</a:t>
            </a:r>
          </a:p>
        </p:txBody>
      </p:sp>
      <p:sp>
        <p:nvSpPr>
          <p:cNvPr id="160867" name="Text Box 99"/>
          <p:cNvSpPr txBox="1">
            <a:spLocks noChangeArrowheads="1"/>
          </p:cNvSpPr>
          <p:nvPr/>
        </p:nvSpPr>
        <p:spPr bwMode="auto">
          <a:xfrm>
            <a:off x="3778250" y="2133600"/>
            <a:ext cx="649288" cy="274638"/>
          </a:xfrm>
          <a:prstGeom prst="rect">
            <a:avLst/>
          </a:prstGeom>
          <a:noFill/>
          <a:ln w="9525">
            <a:noFill/>
            <a:miter lim="800000"/>
            <a:headEnd/>
            <a:tailEnd/>
          </a:ln>
          <a:effectLst/>
        </p:spPr>
        <p:txBody>
          <a:bodyPr>
            <a:spAutoFit/>
          </a:bodyPr>
          <a:lstStyle/>
          <a:p>
            <a:r>
              <a:rPr lang="es-ES_tradnl" sz="1200" b="1"/>
              <a:t>Ciales</a:t>
            </a:r>
          </a:p>
        </p:txBody>
      </p:sp>
      <p:sp>
        <p:nvSpPr>
          <p:cNvPr id="160868" name="Text Box 100"/>
          <p:cNvSpPr txBox="1">
            <a:spLocks noChangeArrowheads="1"/>
          </p:cNvSpPr>
          <p:nvPr/>
        </p:nvSpPr>
        <p:spPr bwMode="auto">
          <a:xfrm>
            <a:off x="2771775" y="2276475"/>
            <a:ext cx="792163" cy="274638"/>
          </a:xfrm>
          <a:prstGeom prst="rect">
            <a:avLst/>
          </a:prstGeom>
          <a:noFill/>
          <a:ln w="9525">
            <a:noFill/>
            <a:miter lim="800000"/>
            <a:headEnd/>
            <a:tailEnd/>
          </a:ln>
          <a:effectLst/>
        </p:spPr>
        <p:txBody>
          <a:bodyPr>
            <a:spAutoFit/>
          </a:bodyPr>
          <a:lstStyle/>
          <a:p>
            <a:r>
              <a:rPr lang="es-ES_tradnl" sz="1200" b="1"/>
              <a:t>Utuado</a:t>
            </a:r>
          </a:p>
        </p:txBody>
      </p:sp>
      <p:sp>
        <p:nvSpPr>
          <p:cNvPr id="160869" name="Text Box 101"/>
          <p:cNvSpPr txBox="1">
            <a:spLocks noChangeArrowheads="1"/>
          </p:cNvSpPr>
          <p:nvPr/>
        </p:nvSpPr>
        <p:spPr bwMode="auto">
          <a:xfrm>
            <a:off x="2484438" y="2781300"/>
            <a:ext cx="863600" cy="274638"/>
          </a:xfrm>
          <a:prstGeom prst="rect">
            <a:avLst/>
          </a:prstGeom>
          <a:noFill/>
          <a:ln w="9525">
            <a:noFill/>
            <a:miter lim="800000"/>
            <a:headEnd/>
            <a:tailEnd/>
          </a:ln>
          <a:effectLst/>
        </p:spPr>
        <p:txBody>
          <a:bodyPr>
            <a:spAutoFit/>
          </a:bodyPr>
          <a:lstStyle/>
          <a:p>
            <a:r>
              <a:rPr lang="es-ES_tradnl" sz="1200" b="1"/>
              <a:t>Adjuntas</a:t>
            </a:r>
          </a:p>
        </p:txBody>
      </p:sp>
      <p:sp>
        <p:nvSpPr>
          <p:cNvPr id="160870" name="Text Box 102"/>
          <p:cNvSpPr txBox="1">
            <a:spLocks noChangeArrowheads="1"/>
          </p:cNvSpPr>
          <p:nvPr/>
        </p:nvSpPr>
        <p:spPr bwMode="auto">
          <a:xfrm>
            <a:off x="1692275" y="4221163"/>
            <a:ext cx="1079500" cy="274637"/>
          </a:xfrm>
          <a:prstGeom prst="rect">
            <a:avLst/>
          </a:prstGeom>
          <a:noFill/>
          <a:ln w="9525">
            <a:noFill/>
            <a:miter lim="800000"/>
            <a:headEnd/>
            <a:tailEnd/>
          </a:ln>
          <a:effectLst/>
        </p:spPr>
        <p:txBody>
          <a:bodyPr>
            <a:spAutoFit/>
          </a:bodyPr>
          <a:lstStyle/>
          <a:p>
            <a:r>
              <a:rPr lang="es-ES_tradnl" sz="1200" b="1"/>
              <a:t>Guayanilla</a:t>
            </a:r>
          </a:p>
        </p:txBody>
      </p:sp>
      <p:sp>
        <p:nvSpPr>
          <p:cNvPr id="160871" name="Line 103"/>
          <p:cNvSpPr>
            <a:spLocks noChangeShapeType="1"/>
          </p:cNvSpPr>
          <p:nvPr/>
        </p:nvSpPr>
        <p:spPr bwMode="auto">
          <a:xfrm flipV="1">
            <a:off x="2411413" y="3573463"/>
            <a:ext cx="288925" cy="647700"/>
          </a:xfrm>
          <a:prstGeom prst="line">
            <a:avLst/>
          </a:prstGeom>
          <a:noFill/>
          <a:ln w="9525">
            <a:solidFill>
              <a:schemeClr val="tx1"/>
            </a:solidFill>
            <a:round/>
            <a:headEnd/>
            <a:tailEnd type="triangle" w="med" len="med"/>
          </a:ln>
          <a:effectLst/>
        </p:spPr>
        <p:txBody>
          <a:bodyPr/>
          <a:lstStyle/>
          <a:p>
            <a:endParaRPr lang="en-US"/>
          </a:p>
        </p:txBody>
      </p:sp>
      <p:sp>
        <p:nvSpPr>
          <p:cNvPr id="160872" name="Text Box 104"/>
          <p:cNvSpPr txBox="1">
            <a:spLocks noChangeArrowheads="1"/>
          </p:cNvSpPr>
          <p:nvPr/>
        </p:nvSpPr>
        <p:spPr bwMode="auto">
          <a:xfrm>
            <a:off x="2555875" y="4149725"/>
            <a:ext cx="1079500" cy="274638"/>
          </a:xfrm>
          <a:prstGeom prst="rect">
            <a:avLst/>
          </a:prstGeom>
          <a:noFill/>
          <a:ln w="9525">
            <a:noFill/>
            <a:miter lim="800000"/>
            <a:headEnd/>
            <a:tailEnd/>
          </a:ln>
          <a:effectLst/>
        </p:spPr>
        <p:txBody>
          <a:bodyPr>
            <a:spAutoFit/>
          </a:bodyPr>
          <a:lstStyle/>
          <a:p>
            <a:r>
              <a:rPr lang="es-ES_tradnl" sz="1200" b="1"/>
              <a:t>Peñuelas</a:t>
            </a:r>
          </a:p>
        </p:txBody>
      </p:sp>
      <p:sp>
        <p:nvSpPr>
          <p:cNvPr id="160873" name="Line 105"/>
          <p:cNvSpPr>
            <a:spLocks noChangeShapeType="1"/>
          </p:cNvSpPr>
          <p:nvPr/>
        </p:nvSpPr>
        <p:spPr bwMode="auto">
          <a:xfrm flipV="1">
            <a:off x="2987675" y="3500438"/>
            <a:ext cx="71438" cy="649287"/>
          </a:xfrm>
          <a:prstGeom prst="line">
            <a:avLst/>
          </a:prstGeom>
          <a:noFill/>
          <a:ln w="9525">
            <a:solidFill>
              <a:schemeClr val="tx1"/>
            </a:solidFill>
            <a:round/>
            <a:headEnd/>
            <a:tailEnd type="triangle" w="med" len="med"/>
          </a:ln>
          <a:effectLst/>
        </p:spPr>
        <p:txBody>
          <a:bodyPr/>
          <a:lstStyle/>
          <a:p>
            <a:endParaRPr lang="en-US"/>
          </a:p>
        </p:txBody>
      </p:sp>
      <p:sp>
        <p:nvSpPr>
          <p:cNvPr id="160874" name="Text Box 106"/>
          <p:cNvSpPr txBox="1">
            <a:spLocks noChangeArrowheads="1"/>
          </p:cNvSpPr>
          <p:nvPr/>
        </p:nvSpPr>
        <p:spPr bwMode="auto">
          <a:xfrm>
            <a:off x="3203575" y="3213100"/>
            <a:ext cx="647700" cy="274638"/>
          </a:xfrm>
          <a:prstGeom prst="rect">
            <a:avLst/>
          </a:prstGeom>
          <a:noFill/>
          <a:ln w="9525">
            <a:noFill/>
            <a:miter lim="800000"/>
            <a:headEnd/>
            <a:tailEnd/>
          </a:ln>
          <a:effectLst/>
        </p:spPr>
        <p:txBody>
          <a:bodyPr>
            <a:spAutoFit/>
          </a:bodyPr>
          <a:lstStyle/>
          <a:p>
            <a:r>
              <a:rPr lang="es-ES_tradnl" sz="1200" b="1"/>
              <a:t>Ponce</a:t>
            </a:r>
          </a:p>
        </p:txBody>
      </p:sp>
      <p:sp>
        <p:nvSpPr>
          <p:cNvPr id="160875" name="Line 107"/>
          <p:cNvSpPr>
            <a:spLocks noChangeShapeType="1"/>
          </p:cNvSpPr>
          <p:nvPr/>
        </p:nvSpPr>
        <p:spPr bwMode="auto">
          <a:xfrm flipH="1" flipV="1">
            <a:off x="6372225" y="3789363"/>
            <a:ext cx="215900" cy="431800"/>
          </a:xfrm>
          <a:prstGeom prst="line">
            <a:avLst/>
          </a:prstGeom>
          <a:noFill/>
          <a:ln w="9525">
            <a:solidFill>
              <a:schemeClr val="tx1"/>
            </a:solidFill>
            <a:round/>
            <a:headEnd/>
            <a:tailEnd type="triangle" w="med" len="med"/>
          </a:ln>
          <a:effectLst/>
        </p:spPr>
        <p:txBody>
          <a:bodyPr/>
          <a:lstStyle/>
          <a:p>
            <a:endParaRPr lang="en-US"/>
          </a:p>
        </p:txBody>
      </p:sp>
      <p:sp>
        <p:nvSpPr>
          <p:cNvPr id="160876" name="Text Box 108"/>
          <p:cNvSpPr txBox="1">
            <a:spLocks noChangeArrowheads="1"/>
          </p:cNvSpPr>
          <p:nvPr/>
        </p:nvSpPr>
        <p:spPr bwMode="auto">
          <a:xfrm>
            <a:off x="3348038" y="2578100"/>
            <a:ext cx="719137" cy="274638"/>
          </a:xfrm>
          <a:prstGeom prst="rect">
            <a:avLst/>
          </a:prstGeom>
          <a:noFill/>
          <a:ln w="9525">
            <a:noFill/>
            <a:miter lim="800000"/>
            <a:headEnd/>
            <a:tailEnd/>
          </a:ln>
          <a:effectLst/>
        </p:spPr>
        <p:txBody>
          <a:bodyPr>
            <a:spAutoFit/>
          </a:bodyPr>
          <a:lstStyle/>
          <a:p>
            <a:r>
              <a:rPr lang="es-ES_tradnl" sz="1200" b="1"/>
              <a:t>Jayuya</a:t>
            </a:r>
          </a:p>
        </p:txBody>
      </p:sp>
      <p:sp>
        <p:nvSpPr>
          <p:cNvPr id="160877" name="Text Box 109"/>
          <p:cNvSpPr txBox="1">
            <a:spLocks noChangeArrowheads="1"/>
          </p:cNvSpPr>
          <p:nvPr/>
        </p:nvSpPr>
        <p:spPr bwMode="auto">
          <a:xfrm>
            <a:off x="3924300" y="3357563"/>
            <a:ext cx="647700" cy="457200"/>
          </a:xfrm>
          <a:prstGeom prst="rect">
            <a:avLst/>
          </a:prstGeom>
          <a:noFill/>
          <a:ln w="9525">
            <a:noFill/>
            <a:miter lim="800000"/>
            <a:headEnd/>
            <a:tailEnd/>
          </a:ln>
          <a:effectLst/>
        </p:spPr>
        <p:txBody>
          <a:bodyPr>
            <a:spAutoFit/>
          </a:bodyPr>
          <a:lstStyle/>
          <a:p>
            <a:r>
              <a:rPr lang="es-ES_tradnl" sz="1200" b="1"/>
              <a:t>Juana Díaz</a:t>
            </a:r>
          </a:p>
        </p:txBody>
      </p:sp>
      <p:sp>
        <p:nvSpPr>
          <p:cNvPr id="160878" name="Text Box 110"/>
          <p:cNvSpPr txBox="1">
            <a:spLocks noChangeArrowheads="1"/>
          </p:cNvSpPr>
          <p:nvPr/>
        </p:nvSpPr>
        <p:spPr bwMode="auto">
          <a:xfrm>
            <a:off x="4429125" y="3573463"/>
            <a:ext cx="647700" cy="457200"/>
          </a:xfrm>
          <a:prstGeom prst="rect">
            <a:avLst/>
          </a:prstGeom>
          <a:noFill/>
          <a:ln w="9525">
            <a:noFill/>
            <a:miter lim="800000"/>
            <a:headEnd/>
            <a:tailEnd/>
          </a:ln>
          <a:effectLst/>
        </p:spPr>
        <p:txBody>
          <a:bodyPr>
            <a:spAutoFit/>
          </a:bodyPr>
          <a:lstStyle/>
          <a:p>
            <a:r>
              <a:rPr lang="es-ES_tradnl" sz="1200" b="1"/>
              <a:t>Santa Isabel</a:t>
            </a:r>
          </a:p>
        </p:txBody>
      </p:sp>
      <p:sp>
        <p:nvSpPr>
          <p:cNvPr id="160879" name="Text Box 111"/>
          <p:cNvSpPr txBox="1">
            <a:spLocks noChangeArrowheads="1"/>
          </p:cNvSpPr>
          <p:nvPr/>
        </p:nvSpPr>
        <p:spPr bwMode="auto">
          <a:xfrm>
            <a:off x="3924300" y="2938463"/>
            <a:ext cx="720725" cy="274637"/>
          </a:xfrm>
          <a:prstGeom prst="rect">
            <a:avLst/>
          </a:prstGeom>
          <a:noFill/>
          <a:ln w="9525">
            <a:noFill/>
            <a:miter lim="800000"/>
            <a:headEnd/>
            <a:tailEnd/>
          </a:ln>
          <a:effectLst/>
        </p:spPr>
        <p:txBody>
          <a:bodyPr>
            <a:spAutoFit/>
          </a:bodyPr>
          <a:lstStyle/>
          <a:p>
            <a:r>
              <a:rPr lang="es-ES_tradnl" sz="1200" b="1"/>
              <a:t>Villalba</a:t>
            </a:r>
          </a:p>
        </p:txBody>
      </p:sp>
      <p:sp>
        <p:nvSpPr>
          <p:cNvPr id="160880" name="Text Box 112"/>
          <p:cNvSpPr txBox="1">
            <a:spLocks noChangeArrowheads="1"/>
          </p:cNvSpPr>
          <p:nvPr/>
        </p:nvSpPr>
        <p:spPr bwMode="auto">
          <a:xfrm>
            <a:off x="4067175" y="2492375"/>
            <a:ext cx="936625" cy="274638"/>
          </a:xfrm>
          <a:prstGeom prst="rect">
            <a:avLst/>
          </a:prstGeom>
          <a:noFill/>
          <a:ln w="9525">
            <a:noFill/>
            <a:miter lim="800000"/>
            <a:headEnd/>
            <a:tailEnd/>
          </a:ln>
          <a:effectLst/>
        </p:spPr>
        <p:txBody>
          <a:bodyPr>
            <a:spAutoFit/>
          </a:bodyPr>
          <a:lstStyle/>
          <a:p>
            <a:r>
              <a:rPr lang="es-ES_tradnl" sz="1200" b="1"/>
              <a:t>Orocovis</a:t>
            </a:r>
          </a:p>
        </p:txBody>
      </p:sp>
      <p:sp>
        <p:nvSpPr>
          <p:cNvPr id="160881" name="Text Box 113"/>
          <p:cNvSpPr txBox="1">
            <a:spLocks noChangeArrowheads="1"/>
          </p:cNvSpPr>
          <p:nvPr/>
        </p:nvSpPr>
        <p:spPr bwMode="auto">
          <a:xfrm>
            <a:off x="4211638" y="1930400"/>
            <a:ext cx="936625" cy="274638"/>
          </a:xfrm>
          <a:prstGeom prst="rect">
            <a:avLst/>
          </a:prstGeom>
          <a:noFill/>
          <a:ln w="9525">
            <a:noFill/>
            <a:miter lim="800000"/>
            <a:headEnd/>
            <a:tailEnd/>
          </a:ln>
          <a:effectLst/>
        </p:spPr>
        <p:txBody>
          <a:bodyPr>
            <a:spAutoFit/>
          </a:bodyPr>
          <a:lstStyle/>
          <a:p>
            <a:r>
              <a:rPr lang="es-ES_tradnl" sz="1200" b="1"/>
              <a:t>Morovis</a:t>
            </a:r>
          </a:p>
        </p:txBody>
      </p:sp>
      <p:sp>
        <p:nvSpPr>
          <p:cNvPr id="160882" name="Text Box 114"/>
          <p:cNvSpPr txBox="1">
            <a:spLocks noChangeArrowheads="1"/>
          </p:cNvSpPr>
          <p:nvPr/>
        </p:nvSpPr>
        <p:spPr bwMode="auto">
          <a:xfrm>
            <a:off x="4067175" y="692150"/>
            <a:ext cx="1079500" cy="274638"/>
          </a:xfrm>
          <a:prstGeom prst="rect">
            <a:avLst/>
          </a:prstGeom>
          <a:noFill/>
          <a:ln w="9525">
            <a:noFill/>
            <a:miter lim="800000"/>
            <a:headEnd/>
            <a:tailEnd/>
          </a:ln>
          <a:effectLst/>
        </p:spPr>
        <p:txBody>
          <a:bodyPr>
            <a:spAutoFit/>
          </a:bodyPr>
          <a:lstStyle/>
          <a:p>
            <a:r>
              <a:rPr lang="es-ES_tradnl" sz="1200" b="1"/>
              <a:t>Vega Baja</a:t>
            </a:r>
          </a:p>
        </p:txBody>
      </p:sp>
      <p:sp>
        <p:nvSpPr>
          <p:cNvPr id="160883" name="Text Box 115"/>
          <p:cNvSpPr txBox="1">
            <a:spLocks noChangeArrowheads="1"/>
          </p:cNvSpPr>
          <p:nvPr/>
        </p:nvSpPr>
        <p:spPr bwMode="auto">
          <a:xfrm>
            <a:off x="4500563" y="908050"/>
            <a:ext cx="1079500" cy="274638"/>
          </a:xfrm>
          <a:prstGeom prst="rect">
            <a:avLst/>
          </a:prstGeom>
          <a:noFill/>
          <a:ln w="9525">
            <a:noFill/>
            <a:miter lim="800000"/>
            <a:headEnd/>
            <a:tailEnd/>
          </a:ln>
          <a:effectLst/>
        </p:spPr>
        <p:txBody>
          <a:bodyPr>
            <a:spAutoFit/>
          </a:bodyPr>
          <a:lstStyle/>
          <a:p>
            <a:r>
              <a:rPr lang="es-ES_tradnl" sz="1200" b="1"/>
              <a:t>Vega Alta</a:t>
            </a:r>
          </a:p>
        </p:txBody>
      </p:sp>
      <p:sp>
        <p:nvSpPr>
          <p:cNvPr id="160884" name="Line 116"/>
          <p:cNvSpPr>
            <a:spLocks noChangeShapeType="1"/>
          </p:cNvSpPr>
          <p:nvPr/>
        </p:nvSpPr>
        <p:spPr bwMode="auto">
          <a:xfrm>
            <a:off x="4859338" y="1196975"/>
            <a:ext cx="144462" cy="503238"/>
          </a:xfrm>
          <a:prstGeom prst="line">
            <a:avLst/>
          </a:prstGeom>
          <a:noFill/>
          <a:ln w="9525">
            <a:solidFill>
              <a:schemeClr val="tx1"/>
            </a:solidFill>
            <a:round/>
            <a:headEnd/>
            <a:tailEnd type="triangle" w="med" len="med"/>
          </a:ln>
          <a:effectLst/>
        </p:spPr>
        <p:txBody>
          <a:bodyPr/>
          <a:lstStyle/>
          <a:p>
            <a:endParaRPr lang="en-US"/>
          </a:p>
        </p:txBody>
      </p:sp>
      <p:sp>
        <p:nvSpPr>
          <p:cNvPr id="160885" name="Line 117"/>
          <p:cNvSpPr>
            <a:spLocks noChangeShapeType="1"/>
          </p:cNvSpPr>
          <p:nvPr/>
        </p:nvSpPr>
        <p:spPr bwMode="auto">
          <a:xfrm>
            <a:off x="5219700" y="1341438"/>
            <a:ext cx="0" cy="215900"/>
          </a:xfrm>
          <a:prstGeom prst="line">
            <a:avLst/>
          </a:prstGeom>
          <a:noFill/>
          <a:ln w="9525">
            <a:solidFill>
              <a:schemeClr val="tx1"/>
            </a:solidFill>
            <a:round/>
            <a:headEnd/>
            <a:tailEnd type="triangle" w="med" len="med"/>
          </a:ln>
          <a:effectLst/>
        </p:spPr>
        <p:txBody>
          <a:bodyPr/>
          <a:lstStyle/>
          <a:p>
            <a:endParaRPr lang="en-US"/>
          </a:p>
        </p:txBody>
      </p:sp>
      <p:sp>
        <p:nvSpPr>
          <p:cNvPr id="160886" name="Text Box 118"/>
          <p:cNvSpPr txBox="1">
            <a:spLocks noChangeArrowheads="1"/>
          </p:cNvSpPr>
          <p:nvPr/>
        </p:nvSpPr>
        <p:spPr bwMode="auto">
          <a:xfrm>
            <a:off x="4932363" y="1125538"/>
            <a:ext cx="719137" cy="274637"/>
          </a:xfrm>
          <a:prstGeom prst="rect">
            <a:avLst/>
          </a:prstGeom>
          <a:noFill/>
          <a:ln w="9525">
            <a:noFill/>
            <a:miter lim="800000"/>
            <a:headEnd/>
            <a:tailEnd/>
          </a:ln>
          <a:effectLst/>
        </p:spPr>
        <p:txBody>
          <a:bodyPr>
            <a:spAutoFit/>
          </a:bodyPr>
          <a:lstStyle/>
          <a:p>
            <a:r>
              <a:rPr lang="es-ES_tradnl" sz="1200" b="1"/>
              <a:t>Dorado</a:t>
            </a:r>
          </a:p>
        </p:txBody>
      </p:sp>
      <p:sp>
        <p:nvSpPr>
          <p:cNvPr id="160887" name="Text Box 119"/>
          <p:cNvSpPr txBox="1">
            <a:spLocks noChangeArrowheads="1"/>
          </p:cNvSpPr>
          <p:nvPr/>
        </p:nvSpPr>
        <p:spPr bwMode="auto">
          <a:xfrm>
            <a:off x="5003800" y="692150"/>
            <a:ext cx="1079500" cy="274638"/>
          </a:xfrm>
          <a:prstGeom prst="rect">
            <a:avLst/>
          </a:prstGeom>
          <a:noFill/>
          <a:ln w="9525">
            <a:noFill/>
            <a:miter lim="800000"/>
            <a:headEnd/>
            <a:tailEnd/>
          </a:ln>
          <a:effectLst/>
        </p:spPr>
        <p:txBody>
          <a:bodyPr>
            <a:spAutoFit/>
          </a:bodyPr>
          <a:lstStyle/>
          <a:p>
            <a:r>
              <a:rPr lang="es-ES_tradnl" sz="1200" b="1"/>
              <a:t>Toa Baja</a:t>
            </a:r>
          </a:p>
        </p:txBody>
      </p:sp>
      <p:sp>
        <p:nvSpPr>
          <p:cNvPr id="160888" name="Line 120"/>
          <p:cNvSpPr>
            <a:spLocks noChangeShapeType="1"/>
          </p:cNvSpPr>
          <p:nvPr/>
        </p:nvSpPr>
        <p:spPr bwMode="auto">
          <a:xfrm>
            <a:off x="5580063" y="908050"/>
            <a:ext cx="71437" cy="647700"/>
          </a:xfrm>
          <a:prstGeom prst="line">
            <a:avLst/>
          </a:prstGeom>
          <a:noFill/>
          <a:ln w="9525">
            <a:solidFill>
              <a:schemeClr val="tx1"/>
            </a:solidFill>
            <a:round/>
            <a:headEnd/>
            <a:tailEnd type="triangle" w="med" len="med"/>
          </a:ln>
          <a:effectLst/>
        </p:spPr>
        <p:txBody>
          <a:bodyPr/>
          <a:lstStyle/>
          <a:p>
            <a:endParaRPr lang="en-US"/>
          </a:p>
        </p:txBody>
      </p:sp>
      <p:sp>
        <p:nvSpPr>
          <p:cNvPr id="160889" name="Line 121"/>
          <p:cNvSpPr>
            <a:spLocks noChangeShapeType="1"/>
          </p:cNvSpPr>
          <p:nvPr/>
        </p:nvSpPr>
        <p:spPr bwMode="auto">
          <a:xfrm>
            <a:off x="5867400" y="1196975"/>
            <a:ext cx="73025" cy="287338"/>
          </a:xfrm>
          <a:prstGeom prst="line">
            <a:avLst/>
          </a:prstGeom>
          <a:noFill/>
          <a:ln w="9525">
            <a:solidFill>
              <a:schemeClr val="tx1"/>
            </a:solidFill>
            <a:round/>
            <a:headEnd/>
            <a:tailEnd type="triangle" w="med" len="med"/>
          </a:ln>
          <a:effectLst/>
        </p:spPr>
        <p:txBody>
          <a:bodyPr/>
          <a:lstStyle/>
          <a:p>
            <a:endParaRPr lang="en-US"/>
          </a:p>
        </p:txBody>
      </p:sp>
      <p:sp>
        <p:nvSpPr>
          <p:cNvPr id="160890" name="Text Box 122"/>
          <p:cNvSpPr txBox="1">
            <a:spLocks noChangeArrowheads="1"/>
          </p:cNvSpPr>
          <p:nvPr/>
        </p:nvSpPr>
        <p:spPr bwMode="auto">
          <a:xfrm>
            <a:off x="5581650" y="922338"/>
            <a:ext cx="719138" cy="274637"/>
          </a:xfrm>
          <a:prstGeom prst="rect">
            <a:avLst/>
          </a:prstGeom>
          <a:noFill/>
          <a:ln w="9525">
            <a:noFill/>
            <a:miter lim="800000"/>
            <a:headEnd/>
            <a:tailEnd/>
          </a:ln>
          <a:effectLst/>
        </p:spPr>
        <p:txBody>
          <a:bodyPr>
            <a:spAutoFit/>
          </a:bodyPr>
          <a:lstStyle/>
          <a:p>
            <a:r>
              <a:rPr lang="es-ES_tradnl" sz="1200" b="1"/>
              <a:t>Cataño</a:t>
            </a:r>
          </a:p>
        </p:txBody>
      </p:sp>
      <p:sp>
        <p:nvSpPr>
          <p:cNvPr id="160891" name="Text Box 123"/>
          <p:cNvSpPr txBox="1">
            <a:spLocks noChangeArrowheads="1"/>
          </p:cNvSpPr>
          <p:nvPr/>
        </p:nvSpPr>
        <p:spPr bwMode="auto">
          <a:xfrm>
            <a:off x="4643438" y="2060575"/>
            <a:ext cx="792162" cy="274638"/>
          </a:xfrm>
          <a:prstGeom prst="rect">
            <a:avLst/>
          </a:prstGeom>
          <a:noFill/>
          <a:ln w="9525">
            <a:noFill/>
            <a:miter lim="800000"/>
            <a:headEnd/>
            <a:tailEnd/>
          </a:ln>
          <a:effectLst/>
        </p:spPr>
        <p:txBody>
          <a:bodyPr>
            <a:spAutoFit/>
          </a:bodyPr>
          <a:lstStyle/>
          <a:p>
            <a:r>
              <a:rPr lang="es-ES_tradnl" sz="1200" b="1"/>
              <a:t>Corozal</a:t>
            </a:r>
          </a:p>
        </p:txBody>
      </p:sp>
      <p:sp>
        <p:nvSpPr>
          <p:cNvPr id="160892" name="Text Box 124"/>
          <p:cNvSpPr txBox="1">
            <a:spLocks noChangeArrowheads="1"/>
          </p:cNvSpPr>
          <p:nvPr/>
        </p:nvSpPr>
        <p:spPr bwMode="auto">
          <a:xfrm>
            <a:off x="5003800" y="1773238"/>
            <a:ext cx="792163" cy="274637"/>
          </a:xfrm>
          <a:prstGeom prst="rect">
            <a:avLst/>
          </a:prstGeom>
          <a:noFill/>
          <a:ln w="9525">
            <a:noFill/>
            <a:miter lim="800000"/>
            <a:headEnd/>
            <a:tailEnd/>
          </a:ln>
          <a:effectLst/>
        </p:spPr>
        <p:txBody>
          <a:bodyPr>
            <a:spAutoFit/>
          </a:bodyPr>
          <a:lstStyle/>
          <a:p>
            <a:r>
              <a:rPr lang="es-ES_tradnl" sz="1200" b="1"/>
              <a:t>Toa Alta</a:t>
            </a:r>
          </a:p>
        </p:txBody>
      </p:sp>
      <p:sp>
        <p:nvSpPr>
          <p:cNvPr id="160893" name="Text Box 125"/>
          <p:cNvSpPr txBox="1">
            <a:spLocks noChangeArrowheads="1"/>
          </p:cNvSpPr>
          <p:nvPr/>
        </p:nvSpPr>
        <p:spPr bwMode="auto">
          <a:xfrm>
            <a:off x="5003800" y="2217738"/>
            <a:ext cx="863600" cy="274637"/>
          </a:xfrm>
          <a:prstGeom prst="rect">
            <a:avLst/>
          </a:prstGeom>
          <a:noFill/>
          <a:ln w="9525">
            <a:noFill/>
            <a:miter lim="800000"/>
            <a:headEnd/>
            <a:tailEnd/>
          </a:ln>
          <a:effectLst/>
        </p:spPr>
        <p:txBody>
          <a:bodyPr>
            <a:spAutoFit/>
          </a:bodyPr>
          <a:lstStyle/>
          <a:p>
            <a:r>
              <a:rPr lang="es-ES_tradnl" sz="1200" b="1"/>
              <a:t>Naranjito</a:t>
            </a:r>
          </a:p>
        </p:txBody>
      </p:sp>
      <p:sp>
        <p:nvSpPr>
          <p:cNvPr id="160894" name="Text Box 126"/>
          <p:cNvSpPr txBox="1">
            <a:spLocks noChangeArrowheads="1"/>
          </p:cNvSpPr>
          <p:nvPr/>
        </p:nvSpPr>
        <p:spPr bwMode="auto">
          <a:xfrm>
            <a:off x="4572000" y="2649538"/>
            <a:ext cx="1368425" cy="274637"/>
          </a:xfrm>
          <a:prstGeom prst="rect">
            <a:avLst/>
          </a:prstGeom>
          <a:noFill/>
          <a:ln w="9525">
            <a:noFill/>
            <a:miter lim="800000"/>
            <a:headEnd/>
            <a:tailEnd/>
          </a:ln>
          <a:effectLst/>
        </p:spPr>
        <p:txBody>
          <a:bodyPr>
            <a:spAutoFit/>
          </a:bodyPr>
          <a:lstStyle/>
          <a:p>
            <a:r>
              <a:rPr lang="es-ES_tradnl" sz="1200" b="1"/>
              <a:t>Barranquitas</a:t>
            </a:r>
          </a:p>
        </p:txBody>
      </p:sp>
      <p:sp>
        <p:nvSpPr>
          <p:cNvPr id="160895" name="Text Box 127"/>
          <p:cNvSpPr txBox="1">
            <a:spLocks noChangeArrowheads="1"/>
          </p:cNvSpPr>
          <p:nvPr/>
        </p:nvSpPr>
        <p:spPr bwMode="auto">
          <a:xfrm>
            <a:off x="5076825" y="2492375"/>
            <a:ext cx="863600" cy="276225"/>
          </a:xfrm>
          <a:prstGeom prst="rect">
            <a:avLst/>
          </a:prstGeom>
          <a:noFill/>
          <a:ln w="9525">
            <a:noFill/>
            <a:miter lim="800000"/>
            <a:headEnd/>
            <a:tailEnd/>
          </a:ln>
          <a:effectLst/>
        </p:spPr>
        <p:txBody>
          <a:bodyPr>
            <a:spAutoFit/>
          </a:bodyPr>
          <a:lstStyle/>
          <a:p>
            <a:r>
              <a:rPr lang="es-ES_tradnl" sz="1200" b="1"/>
              <a:t>Comerio</a:t>
            </a:r>
          </a:p>
        </p:txBody>
      </p:sp>
      <p:sp>
        <p:nvSpPr>
          <p:cNvPr id="160896" name="Text Box 128"/>
          <p:cNvSpPr txBox="1">
            <a:spLocks noChangeArrowheads="1"/>
          </p:cNvSpPr>
          <p:nvPr/>
        </p:nvSpPr>
        <p:spPr bwMode="auto">
          <a:xfrm>
            <a:off x="4500563" y="3141663"/>
            <a:ext cx="720725" cy="274637"/>
          </a:xfrm>
          <a:prstGeom prst="rect">
            <a:avLst/>
          </a:prstGeom>
          <a:noFill/>
          <a:ln w="9525">
            <a:noFill/>
            <a:miter lim="800000"/>
            <a:headEnd/>
            <a:tailEnd/>
          </a:ln>
          <a:effectLst/>
        </p:spPr>
        <p:txBody>
          <a:bodyPr>
            <a:spAutoFit/>
          </a:bodyPr>
          <a:lstStyle/>
          <a:p>
            <a:r>
              <a:rPr lang="es-ES_tradnl" sz="1200" b="1"/>
              <a:t>Coamo</a:t>
            </a:r>
          </a:p>
        </p:txBody>
      </p:sp>
      <p:sp>
        <p:nvSpPr>
          <p:cNvPr id="160897" name="Text Box 129"/>
          <p:cNvSpPr txBox="1">
            <a:spLocks noChangeArrowheads="1"/>
          </p:cNvSpPr>
          <p:nvPr/>
        </p:nvSpPr>
        <p:spPr bwMode="auto">
          <a:xfrm>
            <a:off x="4932363" y="2924175"/>
            <a:ext cx="863600" cy="274638"/>
          </a:xfrm>
          <a:prstGeom prst="rect">
            <a:avLst/>
          </a:prstGeom>
          <a:noFill/>
          <a:ln w="9525">
            <a:noFill/>
            <a:miter lim="800000"/>
            <a:headEnd/>
            <a:tailEnd/>
          </a:ln>
          <a:effectLst/>
        </p:spPr>
        <p:txBody>
          <a:bodyPr>
            <a:spAutoFit/>
          </a:bodyPr>
          <a:lstStyle/>
          <a:p>
            <a:r>
              <a:rPr lang="es-ES_tradnl" sz="1200" b="1"/>
              <a:t>Aibonito</a:t>
            </a:r>
          </a:p>
        </p:txBody>
      </p:sp>
      <p:sp>
        <p:nvSpPr>
          <p:cNvPr id="160898" name="Text Box 130"/>
          <p:cNvSpPr txBox="1">
            <a:spLocks noChangeArrowheads="1"/>
          </p:cNvSpPr>
          <p:nvPr/>
        </p:nvSpPr>
        <p:spPr bwMode="auto">
          <a:xfrm>
            <a:off x="5003800" y="3573463"/>
            <a:ext cx="720725" cy="274637"/>
          </a:xfrm>
          <a:prstGeom prst="rect">
            <a:avLst/>
          </a:prstGeom>
          <a:noFill/>
          <a:ln w="9525">
            <a:noFill/>
            <a:miter lim="800000"/>
            <a:headEnd/>
            <a:tailEnd/>
          </a:ln>
          <a:effectLst/>
        </p:spPr>
        <p:txBody>
          <a:bodyPr>
            <a:spAutoFit/>
          </a:bodyPr>
          <a:lstStyle/>
          <a:p>
            <a:r>
              <a:rPr lang="es-ES_tradnl" sz="1200" b="1"/>
              <a:t>Salinas</a:t>
            </a:r>
          </a:p>
        </p:txBody>
      </p:sp>
      <p:sp>
        <p:nvSpPr>
          <p:cNvPr id="160899" name="Text Box 131"/>
          <p:cNvSpPr txBox="1">
            <a:spLocks noChangeArrowheads="1"/>
          </p:cNvSpPr>
          <p:nvPr/>
        </p:nvSpPr>
        <p:spPr bwMode="auto">
          <a:xfrm>
            <a:off x="5508625" y="3730625"/>
            <a:ext cx="1008063" cy="274638"/>
          </a:xfrm>
          <a:prstGeom prst="rect">
            <a:avLst/>
          </a:prstGeom>
          <a:noFill/>
          <a:ln w="9525">
            <a:noFill/>
            <a:miter lim="800000"/>
            <a:headEnd/>
            <a:tailEnd/>
          </a:ln>
          <a:effectLst/>
        </p:spPr>
        <p:txBody>
          <a:bodyPr>
            <a:spAutoFit/>
          </a:bodyPr>
          <a:lstStyle/>
          <a:p>
            <a:r>
              <a:rPr lang="es-ES_tradnl" sz="1200" b="1"/>
              <a:t>Guayama</a:t>
            </a:r>
          </a:p>
        </p:txBody>
      </p:sp>
      <p:sp>
        <p:nvSpPr>
          <p:cNvPr id="160900" name="Text Box 132"/>
          <p:cNvSpPr txBox="1">
            <a:spLocks noChangeArrowheads="1"/>
          </p:cNvSpPr>
          <p:nvPr/>
        </p:nvSpPr>
        <p:spPr bwMode="auto">
          <a:xfrm>
            <a:off x="6227763" y="4162425"/>
            <a:ext cx="720725" cy="274638"/>
          </a:xfrm>
          <a:prstGeom prst="rect">
            <a:avLst/>
          </a:prstGeom>
          <a:noFill/>
          <a:ln w="9525">
            <a:noFill/>
            <a:miter lim="800000"/>
            <a:headEnd/>
            <a:tailEnd/>
          </a:ln>
          <a:effectLst/>
        </p:spPr>
        <p:txBody>
          <a:bodyPr>
            <a:spAutoFit/>
          </a:bodyPr>
          <a:lstStyle/>
          <a:p>
            <a:r>
              <a:rPr lang="es-ES_tradnl" sz="1200" b="1"/>
              <a:t>Arroyo</a:t>
            </a:r>
          </a:p>
        </p:txBody>
      </p:sp>
      <p:sp>
        <p:nvSpPr>
          <p:cNvPr id="160901" name="Text Box 133"/>
          <p:cNvSpPr txBox="1">
            <a:spLocks noChangeArrowheads="1"/>
          </p:cNvSpPr>
          <p:nvPr/>
        </p:nvSpPr>
        <p:spPr bwMode="auto">
          <a:xfrm>
            <a:off x="6732588" y="3213100"/>
            <a:ext cx="863600" cy="274638"/>
          </a:xfrm>
          <a:prstGeom prst="rect">
            <a:avLst/>
          </a:prstGeom>
          <a:noFill/>
          <a:ln w="9525">
            <a:noFill/>
            <a:miter lim="800000"/>
            <a:headEnd/>
            <a:tailEnd/>
          </a:ln>
          <a:effectLst/>
        </p:spPr>
        <p:txBody>
          <a:bodyPr>
            <a:spAutoFit/>
          </a:bodyPr>
          <a:lstStyle/>
          <a:p>
            <a:r>
              <a:rPr lang="es-ES_tradnl" sz="1200" b="1"/>
              <a:t>Yabucoa</a:t>
            </a:r>
          </a:p>
        </p:txBody>
      </p:sp>
      <p:sp>
        <p:nvSpPr>
          <p:cNvPr id="160902" name="Text Box 134"/>
          <p:cNvSpPr txBox="1">
            <a:spLocks noChangeArrowheads="1"/>
          </p:cNvSpPr>
          <p:nvPr/>
        </p:nvSpPr>
        <p:spPr bwMode="auto">
          <a:xfrm>
            <a:off x="7235825" y="3860800"/>
            <a:ext cx="1008063" cy="274638"/>
          </a:xfrm>
          <a:prstGeom prst="rect">
            <a:avLst/>
          </a:prstGeom>
          <a:noFill/>
          <a:ln w="9525">
            <a:noFill/>
            <a:miter lim="800000"/>
            <a:headEnd/>
            <a:tailEnd/>
          </a:ln>
          <a:effectLst/>
        </p:spPr>
        <p:txBody>
          <a:bodyPr>
            <a:spAutoFit/>
          </a:bodyPr>
          <a:lstStyle/>
          <a:p>
            <a:r>
              <a:rPr lang="es-ES_tradnl" sz="1200" b="1"/>
              <a:t>Maunabo</a:t>
            </a:r>
          </a:p>
        </p:txBody>
      </p:sp>
      <p:sp>
        <p:nvSpPr>
          <p:cNvPr id="160903" name="Line 135"/>
          <p:cNvSpPr>
            <a:spLocks noChangeShapeType="1"/>
          </p:cNvSpPr>
          <p:nvPr/>
        </p:nvSpPr>
        <p:spPr bwMode="auto">
          <a:xfrm flipH="1" flipV="1">
            <a:off x="7092950" y="3644900"/>
            <a:ext cx="431800" cy="288925"/>
          </a:xfrm>
          <a:prstGeom prst="line">
            <a:avLst/>
          </a:prstGeom>
          <a:noFill/>
          <a:ln w="9525">
            <a:solidFill>
              <a:schemeClr val="tx1"/>
            </a:solidFill>
            <a:round/>
            <a:headEnd/>
            <a:tailEnd type="triangle" w="med" len="med"/>
          </a:ln>
          <a:effectLst/>
        </p:spPr>
        <p:txBody>
          <a:bodyPr/>
          <a:lstStyle/>
          <a:p>
            <a:endParaRPr lang="en-US"/>
          </a:p>
        </p:txBody>
      </p:sp>
      <p:sp>
        <p:nvSpPr>
          <p:cNvPr id="160904" name="Line 136"/>
          <p:cNvSpPr>
            <a:spLocks noChangeShapeType="1"/>
          </p:cNvSpPr>
          <p:nvPr/>
        </p:nvSpPr>
        <p:spPr bwMode="auto">
          <a:xfrm flipH="1" flipV="1">
            <a:off x="6588125" y="3573463"/>
            <a:ext cx="431800" cy="576262"/>
          </a:xfrm>
          <a:prstGeom prst="line">
            <a:avLst/>
          </a:prstGeom>
          <a:noFill/>
          <a:ln w="9525">
            <a:solidFill>
              <a:schemeClr val="tx1"/>
            </a:solidFill>
            <a:round/>
            <a:headEnd/>
            <a:tailEnd type="triangle" w="med" len="med"/>
          </a:ln>
          <a:effectLst/>
        </p:spPr>
        <p:txBody>
          <a:bodyPr/>
          <a:lstStyle/>
          <a:p>
            <a:endParaRPr lang="en-US"/>
          </a:p>
        </p:txBody>
      </p:sp>
      <p:sp>
        <p:nvSpPr>
          <p:cNvPr id="160905" name="Text Box 137"/>
          <p:cNvSpPr txBox="1">
            <a:spLocks noChangeArrowheads="1"/>
          </p:cNvSpPr>
          <p:nvPr/>
        </p:nvSpPr>
        <p:spPr bwMode="auto">
          <a:xfrm>
            <a:off x="6877050" y="4149725"/>
            <a:ext cx="863600" cy="274638"/>
          </a:xfrm>
          <a:prstGeom prst="rect">
            <a:avLst/>
          </a:prstGeom>
          <a:noFill/>
          <a:ln w="9525">
            <a:noFill/>
            <a:miter lim="800000"/>
            <a:headEnd/>
            <a:tailEnd/>
          </a:ln>
          <a:effectLst/>
        </p:spPr>
        <p:txBody>
          <a:bodyPr>
            <a:spAutoFit/>
          </a:bodyPr>
          <a:lstStyle/>
          <a:p>
            <a:r>
              <a:rPr lang="es-ES_tradnl" sz="1200" b="1"/>
              <a:t>Patillas</a:t>
            </a:r>
          </a:p>
        </p:txBody>
      </p:sp>
      <p:sp>
        <p:nvSpPr>
          <p:cNvPr id="160906" name="Text Box 138"/>
          <p:cNvSpPr txBox="1">
            <a:spLocks noChangeArrowheads="1"/>
          </p:cNvSpPr>
          <p:nvPr/>
        </p:nvSpPr>
        <p:spPr bwMode="auto">
          <a:xfrm>
            <a:off x="5508625" y="3068638"/>
            <a:ext cx="720725" cy="274637"/>
          </a:xfrm>
          <a:prstGeom prst="rect">
            <a:avLst/>
          </a:prstGeom>
          <a:noFill/>
          <a:ln w="9525">
            <a:noFill/>
            <a:miter lim="800000"/>
            <a:headEnd/>
            <a:tailEnd/>
          </a:ln>
          <a:effectLst/>
        </p:spPr>
        <p:txBody>
          <a:bodyPr>
            <a:spAutoFit/>
          </a:bodyPr>
          <a:lstStyle/>
          <a:p>
            <a:r>
              <a:rPr lang="es-ES_tradnl" sz="1200" b="1"/>
              <a:t>Cayey</a:t>
            </a:r>
          </a:p>
        </p:txBody>
      </p:sp>
      <p:sp>
        <p:nvSpPr>
          <p:cNvPr id="160907" name="Text Box 139"/>
          <p:cNvSpPr txBox="1">
            <a:spLocks noChangeArrowheads="1"/>
          </p:cNvSpPr>
          <p:nvPr/>
        </p:nvSpPr>
        <p:spPr bwMode="auto">
          <a:xfrm>
            <a:off x="5580063" y="2781300"/>
            <a:ext cx="720725" cy="274638"/>
          </a:xfrm>
          <a:prstGeom prst="rect">
            <a:avLst/>
          </a:prstGeom>
          <a:noFill/>
          <a:ln w="9525">
            <a:noFill/>
            <a:miter lim="800000"/>
            <a:headEnd/>
            <a:tailEnd/>
          </a:ln>
          <a:effectLst/>
        </p:spPr>
        <p:txBody>
          <a:bodyPr>
            <a:spAutoFit/>
          </a:bodyPr>
          <a:lstStyle/>
          <a:p>
            <a:r>
              <a:rPr lang="es-ES_tradnl" sz="1200" b="1"/>
              <a:t>Cidra</a:t>
            </a:r>
          </a:p>
        </p:txBody>
      </p:sp>
      <p:sp>
        <p:nvSpPr>
          <p:cNvPr id="160908" name="Text Box 140"/>
          <p:cNvSpPr txBox="1">
            <a:spLocks noChangeArrowheads="1"/>
          </p:cNvSpPr>
          <p:nvPr/>
        </p:nvSpPr>
        <p:spPr bwMode="auto">
          <a:xfrm>
            <a:off x="5724525" y="2276475"/>
            <a:ext cx="792163" cy="457200"/>
          </a:xfrm>
          <a:prstGeom prst="rect">
            <a:avLst/>
          </a:prstGeom>
          <a:noFill/>
          <a:ln w="9525">
            <a:noFill/>
            <a:miter lim="800000"/>
            <a:headEnd/>
            <a:tailEnd/>
          </a:ln>
          <a:effectLst/>
        </p:spPr>
        <p:txBody>
          <a:bodyPr>
            <a:spAutoFit/>
          </a:bodyPr>
          <a:lstStyle/>
          <a:p>
            <a:r>
              <a:rPr lang="es-ES_tradnl" sz="1200" b="1"/>
              <a:t>Aguas Buenas</a:t>
            </a:r>
          </a:p>
        </p:txBody>
      </p:sp>
      <p:sp>
        <p:nvSpPr>
          <p:cNvPr id="160909" name="Text Box 141"/>
          <p:cNvSpPr txBox="1">
            <a:spLocks noChangeArrowheads="1"/>
          </p:cNvSpPr>
          <p:nvPr/>
        </p:nvSpPr>
        <p:spPr bwMode="auto">
          <a:xfrm>
            <a:off x="6011863" y="2636838"/>
            <a:ext cx="792162" cy="274637"/>
          </a:xfrm>
          <a:prstGeom prst="rect">
            <a:avLst/>
          </a:prstGeom>
          <a:noFill/>
          <a:ln w="9525">
            <a:noFill/>
            <a:miter lim="800000"/>
            <a:headEnd/>
            <a:tailEnd/>
          </a:ln>
          <a:effectLst/>
        </p:spPr>
        <p:txBody>
          <a:bodyPr>
            <a:spAutoFit/>
          </a:bodyPr>
          <a:lstStyle/>
          <a:p>
            <a:r>
              <a:rPr lang="es-ES_tradnl" sz="1200" b="1"/>
              <a:t>Caguas</a:t>
            </a:r>
          </a:p>
        </p:txBody>
      </p:sp>
      <p:sp>
        <p:nvSpPr>
          <p:cNvPr id="160910" name="Text Box 142"/>
          <p:cNvSpPr txBox="1">
            <a:spLocks noChangeArrowheads="1"/>
          </p:cNvSpPr>
          <p:nvPr/>
        </p:nvSpPr>
        <p:spPr bwMode="auto">
          <a:xfrm>
            <a:off x="6516688" y="2827338"/>
            <a:ext cx="863600" cy="457200"/>
          </a:xfrm>
          <a:prstGeom prst="rect">
            <a:avLst/>
          </a:prstGeom>
          <a:noFill/>
          <a:ln w="9525">
            <a:noFill/>
            <a:miter lim="800000"/>
            <a:headEnd/>
            <a:tailEnd/>
          </a:ln>
          <a:effectLst/>
        </p:spPr>
        <p:txBody>
          <a:bodyPr>
            <a:spAutoFit/>
          </a:bodyPr>
          <a:lstStyle/>
          <a:p>
            <a:r>
              <a:rPr lang="es-ES_tradnl" sz="1200" b="1"/>
              <a:t>San Lorenzo</a:t>
            </a:r>
          </a:p>
        </p:txBody>
      </p:sp>
      <p:sp>
        <p:nvSpPr>
          <p:cNvPr id="160911" name="Text Box 143"/>
          <p:cNvSpPr txBox="1">
            <a:spLocks noChangeArrowheads="1"/>
          </p:cNvSpPr>
          <p:nvPr/>
        </p:nvSpPr>
        <p:spPr bwMode="auto">
          <a:xfrm rot="16200000">
            <a:off x="5323681" y="1818482"/>
            <a:ext cx="930275" cy="274638"/>
          </a:xfrm>
          <a:prstGeom prst="rect">
            <a:avLst/>
          </a:prstGeom>
          <a:noFill/>
          <a:ln w="9525">
            <a:noFill/>
            <a:miter lim="800000"/>
            <a:headEnd/>
            <a:tailEnd/>
          </a:ln>
          <a:effectLst/>
        </p:spPr>
        <p:txBody>
          <a:bodyPr>
            <a:spAutoFit/>
          </a:bodyPr>
          <a:lstStyle/>
          <a:p>
            <a:r>
              <a:rPr lang="es-ES_tradnl" sz="1200" b="1"/>
              <a:t>Bayamón</a:t>
            </a:r>
          </a:p>
        </p:txBody>
      </p:sp>
      <p:sp>
        <p:nvSpPr>
          <p:cNvPr id="160912" name="Text Box 144"/>
          <p:cNvSpPr txBox="1">
            <a:spLocks noChangeArrowheads="1"/>
          </p:cNvSpPr>
          <p:nvPr/>
        </p:nvSpPr>
        <p:spPr bwMode="auto">
          <a:xfrm rot="16200000">
            <a:off x="5612606" y="1812132"/>
            <a:ext cx="930275" cy="274638"/>
          </a:xfrm>
          <a:prstGeom prst="rect">
            <a:avLst/>
          </a:prstGeom>
          <a:noFill/>
          <a:ln w="9525">
            <a:noFill/>
            <a:miter lim="800000"/>
            <a:headEnd/>
            <a:tailEnd/>
          </a:ln>
          <a:effectLst/>
        </p:spPr>
        <p:txBody>
          <a:bodyPr>
            <a:spAutoFit/>
          </a:bodyPr>
          <a:lstStyle/>
          <a:p>
            <a:r>
              <a:rPr lang="es-ES_tradnl" sz="1200" b="1"/>
              <a:t>Guaynabo</a:t>
            </a:r>
          </a:p>
        </p:txBody>
      </p:sp>
      <p:sp>
        <p:nvSpPr>
          <p:cNvPr id="160913" name="Text Box 145"/>
          <p:cNvSpPr txBox="1">
            <a:spLocks noChangeArrowheads="1"/>
          </p:cNvSpPr>
          <p:nvPr/>
        </p:nvSpPr>
        <p:spPr bwMode="auto">
          <a:xfrm>
            <a:off x="6084888" y="1412875"/>
            <a:ext cx="574675" cy="457200"/>
          </a:xfrm>
          <a:prstGeom prst="rect">
            <a:avLst/>
          </a:prstGeom>
          <a:noFill/>
          <a:ln w="9525">
            <a:noFill/>
            <a:miter lim="800000"/>
            <a:headEnd/>
            <a:tailEnd/>
          </a:ln>
          <a:effectLst/>
        </p:spPr>
        <p:txBody>
          <a:bodyPr>
            <a:spAutoFit/>
          </a:bodyPr>
          <a:lstStyle/>
          <a:p>
            <a:r>
              <a:rPr lang="es-ES_tradnl" sz="1200" b="1"/>
              <a:t>San </a:t>
            </a:r>
          </a:p>
          <a:p>
            <a:r>
              <a:rPr lang="es-ES_tradnl" sz="1200" b="1"/>
              <a:t>Juan</a:t>
            </a:r>
          </a:p>
        </p:txBody>
      </p:sp>
      <p:sp>
        <p:nvSpPr>
          <p:cNvPr id="160914" name="Text Box 146"/>
          <p:cNvSpPr txBox="1">
            <a:spLocks noChangeArrowheads="1"/>
          </p:cNvSpPr>
          <p:nvPr/>
        </p:nvSpPr>
        <p:spPr bwMode="auto">
          <a:xfrm>
            <a:off x="6156325" y="765175"/>
            <a:ext cx="863600" cy="274638"/>
          </a:xfrm>
          <a:prstGeom prst="rect">
            <a:avLst/>
          </a:prstGeom>
          <a:noFill/>
          <a:ln w="9525">
            <a:noFill/>
            <a:miter lim="800000"/>
            <a:headEnd/>
            <a:tailEnd/>
          </a:ln>
          <a:effectLst/>
        </p:spPr>
        <p:txBody>
          <a:bodyPr>
            <a:spAutoFit/>
          </a:bodyPr>
          <a:lstStyle/>
          <a:p>
            <a:r>
              <a:rPr lang="es-ES_tradnl" sz="1200" b="1"/>
              <a:t>Carolina</a:t>
            </a:r>
          </a:p>
        </p:txBody>
      </p:sp>
      <p:sp>
        <p:nvSpPr>
          <p:cNvPr id="160915" name="Line 147"/>
          <p:cNvSpPr>
            <a:spLocks noChangeShapeType="1"/>
          </p:cNvSpPr>
          <p:nvPr/>
        </p:nvSpPr>
        <p:spPr bwMode="auto">
          <a:xfrm>
            <a:off x="6588125" y="1052513"/>
            <a:ext cx="215900" cy="719137"/>
          </a:xfrm>
          <a:prstGeom prst="line">
            <a:avLst/>
          </a:prstGeom>
          <a:noFill/>
          <a:ln w="9525">
            <a:solidFill>
              <a:schemeClr val="tx1"/>
            </a:solidFill>
            <a:round/>
            <a:headEnd/>
            <a:tailEnd type="triangle" w="med" len="med"/>
          </a:ln>
          <a:effectLst/>
        </p:spPr>
        <p:txBody>
          <a:bodyPr/>
          <a:lstStyle/>
          <a:p>
            <a:endParaRPr lang="en-US"/>
          </a:p>
        </p:txBody>
      </p:sp>
      <p:sp>
        <p:nvSpPr>
          <p:cNvPr id="160916" name="Text Box 148"/>
          <p:cNvSpPr txBox="1">
            <a:spLocks noChangeArrowheads="1"/>
          </p:cNvSpPr>
          <p:nvPr/>
        </p:nvSpPr>
        <p:spPr bwMode="auto">
          <a:xfrm>
            <a:off x="6877050" y="1425575"/>
            <a:ext cx="574675" cy="274638"/>
          </a:xfrm>
          <a:prstGeom prst="rect">
            <a:avLst/>
          </a:prstGeom>
          <a:noFill/>
          <a:ln w="9525">
            <a:noFill/>
            <a:miter lim="800000"/>
            <a:headEnd/>
            <a:tailEnd/>
          </a:ln>
          <a:effectLst/>
        </p:spPr>
        <p:txBody>
          <a:bodyPr>
            <a:spAutoFit/>
          </a:bodyPr>
          <a:lstStyle/>
          <a:p>
            <a:r>
              <a:rPr lang="es-ES_tradnl" sz="1200" b="1"/>
              <a:t>Loiza</a:t>
            </a:r>
          </a:p>
        </p:txBody>
      </p:sp>
      <p:sp>
        <p:nvSpPr>
          <p:cNvPr id="160917" name="Text Box 149"/>
          <p:cNvSpPr txBox="1">
            <a:spLocks noChangeArrowheads="1"/>
          </p:cNvSpPr>
          <p:nvPr/>
        </p:nvSpPr>
        <p:spPr bwMode="auto">
          <a:xfrm>
            <a:off x="7092950" y="908050"/>
            <a:ext cx="1152525" cy="274638"/>
          </a:xfrm>
          <a:prstGeom prst="rect">
            <a:avLst/>
          </a:prstGeom>
          <a:noFill/>
          <a:ln w="9525">
            <a:noFill/>
            <a:miter lim="800000"/>
            <a:headEnd/>
            <a:tailEnd/>
          </a:ln>
          <a:effectLst/>
        </p:spPr>
        <p:txBody>
          <a:bodyPr>
            <a:spAutoFit/>
          </a:bodyPr>
          <a:lstStyle/>
          <a:p>
            <a:r>
              <a:rPr lang="es-ES_tradnl" sz="1200" b="1"/>
              <a:t>Canovanas</a:t>
            </a:r>
          </a:p>
        </p:txBody>
      </p:sp>
      <p:sp>
        <p:nvSpPr>
          <p:cNvPr id="160918" name="Line 150"/>
          <p:cNvSpPr>
            <a:spLocks noChangeShapeType="1"/>
          </p:cNvSpPr>
          <p:nvPr/>
        </p:nvSpPr>
        <p:spPr bwMode="auto">
          <a:xfrm flipH="1">
            <a:off x="7164388" y="1196975"/>
            <a:ext cx="431800" cy="792163"/>
          </a:xfrm>
          <a:prstGeom prst="line">
            <a:avLst/>
          </a:prstGeom>
          <a:noFill/>
          <a:ln w="9525">
            <a:solidFill>
              <a:schemeClr val="tx1"/>
            </a:solidFill>
            <a:round/>
            <a:headEnd/>
            <a:tailEnd type="triangle" w="med" len="med"/>
          </a:ln>
          <a:effectLst/>
        </p:spPr>
        <p:txBody>
          <a:bodyPr/>
          <a:lstStyle/>
          <a:p>
            <a:endParaRPr lang="en-US"/>
          </a:p>
        </p:txBody>
      </p:sp>
      <p:sp>
        <p:nvSpPr>
          <p:cNvPr id="160919" name="Text Box 151"/>
          <p:cNvSpPr txBox="1">
            <a:spLocks noChangeArrowheads="1"/>
          </p:cNvSpPr>
          <p:nvPr/>
        </p:nvSpPr>
        <p:spPr bwMode="auto">
          <a:xfrm>
            <a:off x="7235825" y="1773238"/>
            <a:ext cx="792163" cy="457200"/>
          </a:xfrm>
          <a:prstGeom prst="rect">
            <a:avLst/>
          </a:prstGeom>
          <a:noFill/>
          <a:ln w="9525">
            <a:noFill/>
            <a:miter lim="800000"/>
            <a:headEnd/>
            <a:tailEnd/>
          </a:ln>
          <a:effectLst/>
        </p:spPr>
        <p:txBody>
          <a:bodyPr>
            <a:spAutoFit/>
          </a:bodyPr>
          <a:lstStyle/>
          <a:p>
            <a:r>
              <a:rPr lang="es-ES_tradnl" sz="1200" b="1"/>
              <a:t>Río Grande</a:t>
            </a:r>
          </a:p>
        </p:txBody>
      </p:sp>
      <p:sp>
        <p:nvSpPr>
          <p:cNvPr id="160920" name="Text Box 152"/>
          <p:cNvSpPr txBox="1">
            <a:spLocks noChangeArrowheads="1"/>
          </p:cNvSpPr>
          <p:nvPr/>
        </p:nvSpPr>
        <p:spPr bwMode="auto">
          <a:xfrm>
            <a:off x="7812088" y="1773238"/>
            <a:ext cx="792162" cy="274637"/>
          </a:xfrm>
          <a:prstGeom prst="rect">
            <a:avLst/>
          </a:prstGeom>
          <a:noFill/>
          <a:ln w="9525">
            <a:noFill/>
            <a:miter lim="800000"/>
            <a:headEnd/>
            <a:tailEnd/>
          </a:ln>
          <a:effectLst/>
        </p:spPr>
        <p:txBody>
          <a:bodyPr>
            <a:spAutoFit/>
          </a:bodyPr>
          <a:lstStyle/>
          <a:p>
            <a:r>
              <a:rPr lang="es-ES_tradnl" sz="1200" b="1"/>
              <a:t>Luquillo</a:t>
            </a:r>
          </a:p>
        </p:txBody>
      </p:sp>
      <p:sp>
        <p:nvSpPr>
          <p:cNvPr id="160921" name="Text Box 153"/>
          <p:cNvSpPr txBox="1">
            <a:spLocks noChangeArrowheads="1"/>
          </p:cNvSpPr>
          <p:nvPr/>
        </p:nvSpPr>
        <p:spPr bwMode="auto">
          <a:xfrm>
            <a:off x="8243888" y="2060575"/>
            <a:ext cx="792162" cy="274638"/>
          </a:xfrm>
          <a:prstGeom prst="rect">
            <a:avLst/>
          </a:prstGeom>
          <a:noFill/>
          <a:ln w="9525">
            <a:noFill/>
            <a:miter lim="800000"/>
            <a:headEnd/>
            <a:tailEnd/>
          </a:ln>
          <a:effectLst/>
        </p:spPr>
        <p:txBody>
          <a:bodyPr>
            <a:spAutoFit/>
          </a:bodyPr>
          <a:lstStyle/>
          <a:p>
            <a:r>
              <a:rPr lang="es-ES_tradnl" sz="1200" b="1"/>
              <a:t>Fajardo</a:t>
            </a:r>
          </a:p>
        </p:txBody>
      </p:sp>
      <p:sp>
        <p:nvSpPr>
          <p:cNvPr id="160922" name="Text Box 154"/>
          <p:cNvSpPr txBox="1">
            <a:spLocks noChangeArrowheads="1"/>
          </p:cNvSpPr>
          <p:nvPr/>
        </p:nvSpPr>
        <p:spPr bwMode="auto">
          <a:xfrm>
            <a:off x="8243888" y="2362200"/>
            <a:ext cx="792162" cy="274638"/>
          </a:xfrm>
          <a:prstGeom prst="rect">
            <a:avLst/>
          </a:prstGeom>
          <a:noFill/>
          <a:ln w="9525">
            <a:noFill/>
            <a:miter lim="800000"/>
            <a:headEnd/>
            <a:tailEnd/>
          </a:ln>
          <a:effectLst/>
        </p:spPr>
        <p:txBody>
          <a:bodyPr>
            <a:spAutoFit/>
          </a:bodyPr>
          <a:lstStyle/>
          <a:p>
            <a:r>
              <a:rPr lang="es-ES_tradnl" sz="1200" b="1"/>
              <a:t>Ceiba</a:t>
            </a:r>
          </a:p>
        </p:txBody>
      </p:sp>
      <p:sp>
        <p:nvSpPr>
          <p:cNvPr id="160923" name="Text Box 155"/>
          <p:cNvSpPr txBox="1">
            <a:spLocks noChangeArrowheads="1"/>
          </p:cNvSpPr>
          <p:nvPr/>
        </p:nvSpPr>
        <p:spPr bwMode="auto">
          <a:xfrm>
            <a:off x="7451725" y="2433638"/>
            <a:ext cx="863600" cy="274637"/>
          </a:xfrm>
          <a:prstGeom prst="rect">
            <a:avLst/>
          </a:prstGeom>
          <a:noFill/>
          <a:ln w="9525">
            <a:noFill/>
            <a:miter lim="800000"/>
            <a:headEnd/>
            <a:tailEnd/>
          </a:ln>
          <a:effectLst/>
        </p:spPr>
        <p:txBody>
          <a:bodyPr>
            <a:spAutoFit/>
          </a:bodyPr>
          <a:lstStyle/>
          <a:p>
            <a:r>
              <a:rPr lang="es-ES_tradnl" sz="1200" b="1"/>
              <a:t>Naguabo</a:t>
            </a:r>
          </a:p>
        </p:txBody>
      </p:sp>
      <p:sp>
        <p:nvSpPr>
          <p:cNvPr id="160924" name="Text Box 156"/>
          <p:cNvSpPr txBox="1">
            <a:spLocks noChangeArrowheads="1"/>
          </p:cNvSpPr>
          <p:nvPr/>
        </p:nvSpPr>
        <p:spPr bwMode="auto">
          <a:xfrm>
            <a:off x="7956550" y="2924175"/>
            <a:ext cx="1008063" cy="274638"/>
          </a:xfrm>
          <a:prstGeom prst="rect">
            <a:avLst/>
          </a:prstGeom>
          <a:noFill/>
          <a:ln w="9525">
            <a:noFill/>
            <a:miter lim="800000"/>
            <a:headEnd/>
            <a:tailEnd/>
          </a:ln>
          <a:effectLst/>
        </p:spPr>
        <p:txBody>
          <a:bodyPr>
            <a:spAutoFit/>
          </a:bodyPr>
          <a:lstStyle/>
          <a:p>
            <a:r>
              <a:rPr lang="es-ES_tradnl" sz="1200" b="1"/>
              <a:t>Humacao</a:t>
            </a:r>
          </a:p>
        </p:txBody>
      </p:sp>
      <p:sp>
        <p:nvSpPr>
          <p:cNvPr id="160925" name="Line 157"/>
          <p:cNvSpPr>
            <a:spLocks noChangeShapeType="1"/>
          </p:cNvSpPr>
          <p:nvPr/>
        </p:nvSpPr>
        <p:spPr bwMode="auto">
          <a:xfrm flipH="1" flipV="1">
            <a:off x="7596188" y="2997200"/>
            <a:ext cx="431800" cy="71438"/>
          </a:xfrm>
          <a:prstGeom prst="line">
            <a:avLst/>
          </a:prstGeom>
          <a:noFill/>
          <a:ln w="9525">
            <a:solidFill>
              <a:schemeClr val="tx1"/>
            </a:solidFill>
            <a:round/>
            <a:headEnd/>
            <a:tailEnd type="triangle" w="med" len="med"/>
          </a:ln>
          <a:effectLst/>
        </p:spPr>
        <p:txBody>
          <a:bodyPr/>
          <a:lstStyle/>
          <a:p>
            <a:endParaRPr lang="en-US"/>
          </a:p>
        </p:txBody>
      </p:sp>
      <p:sp>
        <p:nvSpPr>
          <p:cNvPr id="160926" name="Line 158"/>
          <p:cNvSpPr>
            <a:spLocks noChangeShapeType="1"/>
          </p:cNvSpPr>
          <p:nvPr/>
        </p:nvSpPr>
        <p:spPr bwMode="auto">
          <a:xfrm flipH="1" flipV="1">
            <a:off x="7235825" y="2781300"/>
            <a:ext cx="792163" cy="792163"/>
          </a:xfrm>
          <a:prstGeom prst="line">
            <a:avLst/>
          </a:prstGeom>
          <a:noFill/>
          <a:ln w="9525">
            <a:solidFill>
              <a:schemeClr val="tx1"/>
            </a:solidFill>
            <a:round/>
            <a:headEnd/>
            <a:tailEnd type="triangle" w="med" len="med"/>
          </a:ln>
          <a:effectLst/>
        </p:spPr>
        <p:txBody>
          <a:bodyPr/>
          <a:lstStyle/>
          <a:p>
            <a:endParaRPr lang="en-US"/>
          </a:p>
        </p:txBody>
      </p:sp>
      <p:sp>
        <p:nvSpPr>
          <p:cNvPr id="160927" name="Text Box 159"/>
          <p:cNvSpPr txBox="1">
            <a:spLocks noChangeArrowheads="1"/>
          </p:cNvSpPr>
          <p:nvPr/>
        </p:nvSpPr>
        <p:spPr bwMode="auto">
          <a:xfrm>
            <a:off x="8027988" y="3429000"/>
            <a:ext cx="757237" cy="457200"/>
          </a:xfrm>
          <a:prstGeom prst="rect">
            <a:avLst/>
          </a:prstGeom>
          <a:noFill/>
          <a:ln w="9525">
            <a:noFill/>
            <a:miter lim="800000"/>
            <a:headEnd/>
            <a:tailEnd/>
          </a:ln>
          <a:effectLst/>
        </p:spPr>
        <p:txBody>
          <a:bodyPr>
            <a:spAutoFit/>
          </a:bodyPr>
          <a:lstStyle/>
          <a:p>
            <a:r>
              <a:rPr lang="es-ES_tradnl" sz="1200" b="1"/>
              <a:t>Las Piedras</a:t>
            </a:r>
          </a:p>
        </p:txBody>
      </p:sp>
      <p:sp>
        <p:nvSpPr>
          <p:cNvPr id="160928" name="Text Box 160"/>
          <p:cNvSpPr txBox="1">
            <a:spLocks noChangeArrowheads="1"/>
          </p:cNvSpPr>
          <p:nvPr/>
        </p:nvSpPr>
        <p:spPr bwMode="auto">
          <a:xfrm>
            <a:off x="6372225" y="1844675"/>
            <a:ext cx="720725" cy="457200"/>
          </a:xfrm>
          <a:prstGeom prst="rect">
            <a:avLst/>
          </a:prstGeom>
          <a:noFill/>
          <a:ln w="9525">
            <a:noFill/>
            <a:miter lim="800000"/>
            <a:headEnd/>
            <a:tailEnd/>
          </a:ln>
          <a:effectLst/>
        </p:spPr>
        <p:txBody>
          <a:bodyPr>
            <a:spAutoFit/>
          </a:bodyPr>
          <a:lstStyle/>
          <a:p>
            <a:r>
              <a:rPr lang="es-ES_tradnl" sz="1200" b="1"/>
              <a:t>Trujillo Alto</a:t>
            </a:r>
          </a:p>
        </p:txBody>
      </p:sp>
      <p:sp>
        <p:nvSpPr>
          <p:cNvPr id="160929" name="Text Box 161"/>
          <p:cNvSpPr txBox="1">
            <a:spLocks noChangeArrowheads="1"/>
          </p:cNvSpPr>
          <p:nvPr/>
        </p:nvSpPr>
        <p:spPr bwMode="auto">
          <a:xfrm>
            <a:off x="6443663" y="2276475"/>
            <a:ext cx="865187" cy="274638"/>
          </a:xfrm>
          <a:prstGeom prst="rect">
            <a:avLst/>
          </a:prstGeom>
          <a:noFill/>
          <a:ln w="9525">
            <a:noFill/>
            <a:miter lim="800000"/>
            <a:headEnd/>
            <a:tailEnd/>
          </a:ln>
          <a:effectLst/>
        </p:spPr>
        <p:txBody>
          <a:bodyPr>
            <a:spAutoFit/>
          </a:bodyPr>
          <a:lstStyle/>
          <a:p>
            <a:r>
              <a:rPr lang="es-ES_tradnl" sz="1200" b="1"/>
              <a:t>Gurabo</a:t>
            </a:r>
          </a:p>
        </p:txBody>
      </p:sp>
      <p:sp>
        <p:nvSpPr>
          <p:cNvPr id="160930" name="Text Box 162"/>
          <p:cNvSpPr txBox="1">
            <a:spLocks noChangeArrowheads="1"/>
          </p:cNvSpPr>
          <p:nvPr/>
        </p:nvSpPr>
        <p:spPr bwMode="auto">
          <a:xfrm>
            <a:off x="6804025" y="2492375"/>
            <a:ext cx="865188" cy="274638"/>
          </a:xfrm>
          <a:prstGeom prst="rect">
            <a:avLst/>
          </a:prstGeom>
          <a:noFill/>
          <a:ln w="9525">
            <a:noFill/>
            <a:miter lim="800000"/>
            <a:headEnd/>
            <a:tailEnd/>
          </a:ln>
          <a:effectLst/>
        </p:spPr>
        <p:txBody>
          <a:bodyPr>
            <a:spAutoFit/>
          </a:bodyPr>
          <a:lstStyle/>
          <a:p>
            <a:r>
              <a:rPr lang="es-ES_tradnl" sz="1200" b="1"/>
              <a:t>Juncos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Text Box 2"/>
          <p:cNvSpPr txBox="1">
            <a:spLocks noChangeArrowheads="1"/>
          </p:cNvSpPr>
          <p:nvPr/>
        </p:nvSpPr>
        <p:spPr bwMode="auto">
          <a:xfrm>
            <a:off x="111125" y="0"/>
            <a:ext cx="8915400" cy="822325"/>
          </a:xfrm>
          <a:prstGeom prst="rect">
            <a:avLst/>
          </a:prstGeom>
          <a:noFill/>
          <a:ln w="9525">
            <a:noFill/>
            <a:miter lim="800000"/>
            <a:headEnd/>
            <a:tailEnd/>
          </a:ln>
          <a:effectLst/>
        </p:spPr>
        <p:txBody>
          <a:bodyPr>
            <a:spAutoFit/>
          </a:bodyPr>
          <a:lstStyle/>
          <a:p>
            <a:r>
              <a:rPr lang="en-US" sz="2400">
                <a:latin typeface="Arial Rounded MT Bold" pitchFamily="34" charset="0"/>
              </a:rPr>
              <a:t>S</a:t>
            </a:r>
            <a:r>
              <a:rPr lang="en-US" sz="2400" b="1">
                <a:latin typeface="Arial Rounded MT Bold" pitchFamily="34" charset="0"/>
              </a:rPr>
              <a:t>olar cell</a:t>
            </a:r>
            <a:r>
              <a:rPr lang="en-US" sz="2400">
                <a:latin typeface="Arial Rounded MT Bold" pitchFamily="34" charset="0"/>
              </a:rPr>
              <a:t> - a device that converts the energy of sunlight directly into electricity by the </a:t>
            </a:r>
            <a:r>
              <a:rPr lang="en-US" sz="2400" b="1">
                <a:latin typeface="Arial Rounded MT Bold" pitchFamily="34" charset="0"/>
              </a:rPr>
              <a:t>photovoltaic effect</a:t>
            </a:r>
            <a:r>
              <a:rPr lang="en-US" sz="2400">
                <a:latin typeface="Arial Rounded MT Bold" pitchFamily="34" charset="0"/>
              </a:rPr>
              <a:t>. </a:t>
            </a:r>
          </a:p>
        </p:txBody>
      </p:sp>
      <p:pic>
        <p:nvPicPr>
          <p:cNvPr id="162824" name="Picture 8" descr="lingote"/>
          <p:cNvPicPr>
            <a:picLocks noGrp="1" noChangeAspect="1" noChangeArrowheads="1"/>
          </p:cNvPicPr>
          <p:nvPr>
            <p:ph sz="quarter" idx="1"/>
          </p:nvPr>
        </p:nvPicPr>
        <p:blipFill>
          <a:blip r:embed="rId2" cstate="print"/>
          <a:srcRect/>
          <a:stretch>
            <a:fillRect/>
          </a:stretch>
        </p:blipFill>
        <p:spPr>
          <a:xfrm>
            <a:off x="228600" y="4876800"/>
            <a:ext cx="1828800" cy="1185863"/>
          </a:xfrm>
          <a:noFill/>
          <a:ln/>
        </p:spPr>
      </p:pic>
      <p:pic>
        <p:nvPicPr>
          <p:cNvPr id="162819" name="Picture 3" descr="obleas pv"/>
          <p:cNvPicPr>
            <a:picLocks noGrp="1" noChangeAspect="1" noChangeArrowheads="1"/>
          </p:cNvPicPr>
          <p:nvPr>
            <p:ph sz="quarter" idx="3"/>
          </p:nvPr>
        </p:nvPicPr>
        <p:blipFill>
          <a:blip r:embed="rId3" cstate="print"/>
          <a:srcRect/>
          <a:stretch>
            <a:fillRect/>
          </a:stretch>
        </p:blipFill>
        <p:spPr>
          <a:xfrm>
            <a:off x="2209800" y="4038600"/>
            <a:ext cx="3846513" cy="2570163"/>
          </a:xfrm>
          <a:noFill/>
          <a:ln/>
        </p:spPr>
      </p:pic>
      <p:pic>
        <p:nvPicPr>
          <p:cNvPr id="162820" name="Picture 4" descr="cell_array_sp"/>
          <p:cNvPicPr>
            <a:picLocks noGrp="1" noChangeAspect="1" noChangeArrowheads="1"/>
          </p:cNvPicPr>
          <p:nvPr>
            <p:ph sz="quarter" idx="4"/>
          </p:nvPr>
        </p:nvPicPr>
        <p:blipFill>
          <a:blip r:embed="rId4" cstate="print"/>
          <a:srcRect/>
          <a:stretch>
            <a:fillRect/>
          </a:stretch>
        </p:blipFill>
        <p:spPr>
          <a:xfrm>
            <a:off x="6324600" y="2819400"/>
            <a:ext cx="2651125" cy="3549650"/>
          </a:xfrm>
          <a:noFill/>
          <a:ln/>
        </p:spPr>
      </p:pic>
      <p:sp>
        <p:nvSpPr>
          <p:cNvPr id="162821" name="Text Box 5"/>
          <p:cNvSpPr txBox="1">
            <a:spLocks noChangeArrowheads="1"/>
          </p:cNvSpPr>
          <p:nvPr/>
        </p:nvSpPr>
        <p:spPr bwMode="auto">
          <a:xfrm>
            <a:off x="5181600" y="3429000"/>
            <a:ext cx="1331913" cy="519113"/>
          </a:xfrm>
          <a:prstGeom prst="rect">
            <a:avLst/>
          </a:prstGeom>
          <a:noFill/>
          <a:ln w="9525">
            <a:noFill/>
            <a:miter lim="800000"/>
            <a:headEnd/>
            <a:tailEnd/>
          </a:ln>
          <a:effectLst/>
        </p:spPr>
        <p:txBody>
          <a:bodyPr wrap="none">
            <a:spAutoFit/>
          </a:bodyPr>
          <a:lstStyle/>
          <a:p>
            <a:pPr eaLnBrk="0" hangingPunct="0"/>
            <a:r>
              <a:rPr lang="es-PR" sz="2800">
                <a:latin typeface="Arial Rounded MT Bold" pitchFamily="34" charset="0"/>
              </a:rPr>
              <a:t>obleas</a:t>
            </a:r>
          </a:p>
        </p:txBody>
      </p:sp>
      <p:sp>
        <p:nvSpPr>
          <p:cNvPr id="162822" name="Line 6"/>
          <p:cNvSpPr>
            <a:spLocks noChangeShapeType="1"/>
          </p:cNvSpPr>
          <p:nvPr/>
        </p:nvSpPr>
        <p:spPr bwMode="auto">
          <a:xfrm flipV="1">
            <a:off x="6172200" y="3200400"/>
            <a:ext cx="563563" cy="139700"/>
          </a:xfrm>
          <a:prstGeom prst="line">
            <a:avLst/>
          </a:prstGeom>
          <a:noFill/>
          <a:ln w="38100">
            <a:solidFill>
              <a:schemeClr val="tx1"/>
            </a:solidFill>
            <a:round/>
            <a:headEnd/>
            <a:tailEnd type="triangle" w="med" len="med"/>
          </a:ln>
          <a:effectLst/>
        </p:spPr>
        <p:txBody>
          <a:bodyPr/>
          <a:lstStyle/>
          <a:p>
            <a:endParaRPr lang="en-US"/>
          </a:p>
        </p:txBody>
      </p:sp>
      <p:sp>
        <p:nvSpPr>
          <p:cNvPr id="162823" name="Line 7"/>
          <p:cNvSpPr>
            <a:spLocks noChangeShapeType="1"/>
          </p:cNvSpPr>
          <p:nvPr/>
        </p:nvSpPr>
        <p:spPr bwMode="auto">
          <a:xfrm flipH="1">
            <a:off x="3505200" y="3810000"/>
            <a:ext cx="1524000" cy="838200"/>
          </a:xfrm>
          <a:prstGeom prst="line">
            <a:avLst/>
          </a:prstGeom>
          <a:noFill/>
          <a:ln w="38100">
            <a:solidFill>
              <a:schemeClr val="tx1"/>
            </a:solidFill>
            <a:round/>
            <a:headEnd/>
            <a:tailEnd type="triangle" w="med" len="med"/>
          </a:ln>
          <a:effectLst/>
        </p:spPr>
        <p:txBody>
          <a:bodyPr/>
          <a:lstStyle/>
          <a:p>
            <a:endParaRPr lang="en-US"/>
          </a:p>
        </p:txBody>
      </p:sp>
      <p:pic>
        <p:nvPicPr>
          <p:cNvPr id="162825" name="Picture 9" descr="fotovoltaica"/>
          <p:cNvPicPr>
            <a:picLocks noGrp="1" noChangeAspect="1" noChangeArrowheads="1"/>
          </p:cNvPicPr>
          <p:nvPr>
            <p:ph sz="quarter" idx="2"/>
          </p:nvPr>
        </p:nvPicPr>
        <p:blipFill>
          <a:blip r:embed="rId5" cstate="print"/>
          <a:srcRect/>
          <a:stretch>
            <a:fillRect/>
          </a:stretch>
        </p:blipFill>
        <p:spPr>
          <a:xfrm>
            <a:off x="152400" y="1035050"/>
            <a:ext cx="4724400" cy="2865438"/>
          </a:xfrm>
          <a:noFill/>
          <a:ln/>
        </p:spPr>
      </p:pic>
      <p:sp>
        <p:nvSpPr>
          <p:cNvPr id="162828" name="Line 12"/>
          <p:cNvSpPr>
            <a:spLocks noChangeShapeType="1"/>
          </p:cNvSpPr>
          <p:nvPr/>
        </p:nvSpPr>
        <p:spPr bwMode="auto">
          <a:xfrm flipH="1">
            <a:off x="3581400" y="762000"/>
            <a:ext cx="1981200" cy="838200"/>
          </a:xfrm>
          <a:prstGeom prst="line">
            <a:avLst/>
          </a:prstGeom>
          <a:noFill/>
          <a:ln w="38100">
            <a:solidFill>
              <a:schemeClr val="tx1"/>
            </a:solidFill>
            <a:round/>
            <a:headEnd/>
            <a:tailEnd type="triangle" w="med" len="med"/>
          </a:ln>
          <a:effectLst/>
        </p:spPr>
        <p:txBody>
          <a:bodyPr/>
          <a:lstStyle/>
          <a:p>
            <a:endParaRPr lang="en-US"/>
          </a:p>
        </p:txBody>
      </p:sp>
      <p:sp>
        <p:nvSpPr>
          <p:cNvPr id="162829" name="Text Box 13"/>
          <p:cNvSpPr txBox="1">
            <a:spLocks noChangeArrowheads="1"/>
          </p:cNvSpPr>
          <p:nvPr/>
        </p:nvSpPr>
        <p:spPr bwMode="auto">
          <a:xfrm>
            <a:off x="5257800" y="1676400"/>
            <a:ext cx="3733800" cy="1311275"/>
          </a:xfrm>
          <a:prstGeom prst="rect">
            <a:avLst/>
          </a:prstGeom>
          <a:noFill/>
          <a:ln w="9525">
            <a:noFill/>
            <a:miter lim="800000"/>
            <a:headEnd/>
            <a:tailEnd/>
          </a:ln>
          <a:effectLst/>
        </p:spPr>
        <p:txBody>
          <a:bodyPr>
            <a:spAutoFit/>
          </a:bodyPr>
          <a:lstStyle/>
          <a:p>
            <a:r>
              <a:rPr lang="en-US" sz="2000">
                <a:latin typeface="Arial Rounded MT Bold" pitchFamily="34" charset="0"/>
              </a:rPr>
              <a:t>Assemblies of cells are used to make solar panels, solar modules, or photovoltaic arrays.</a:t>
            </a:r>
            <a:r>
              <a:rPr lang="en-US" sz="2000"/>
              <a:t>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Text Box 2"/>
          <p:cNvSpPr txBox="1">
            <a:spLocks noChangeArrowheads="1"/>
          </p:cNvSpPr>
          <p:nvPr/>
        </p:nvSpPr>
        <p:spPr bwMode="auto">
          <a:xfrm>
            <a:off x="0" y="0"/>
            <a:ext cx="4343400" cy="2590800"/>
          </a:xfrm>
          <a:prstGeom prst="rect">
            <a:avLst/>
          </a:prstGeom>
          <a:noFill/>
          <a:ln w="9525">
            <a:noFill/>
            <a:miter lim="800000"/>
            <a:headEnd/>
            <a:tailEnd/>
          </a:ln>
          <a:effectLst/>
        </p:spPr>
        <p:txBody>
          <a:bodyPr>
            <a:spAutoFit/>
          </a:bodyPr>
          <a:lstStyle/>
          <a:p>
            <a:r>
              <a:rPr lang="en-US" sz="2400" b="1">
                <a:latin typeface="Arial Rounded MT Bold" pitchFamily="34" charset="0"/>
              </a:rPr>
              <a:t>Monocrystalline- </a:t>
            </a:r>
            <a:r>
              <a:rPr lang="en-US" sz="2000">
                <a:latin typeface="Arial Rounded MT Bold" pitchFamily="34" charset="0"/>
              </a:rPr>
              <a:t>single, continuous crystal lattice structure, almost no defects or impurities. High efficiencies, (14.1% Suntech 175 W, 18% SunPower 230 W), more complicated manufacturing = higher costs</a:t>
            </a:r>
          </a:p>
        </p:txBody>
      </p:sp>
      <p:sp>
        <p:nvSpPr>
          <p:cNvPr id="163843" name="Rectangle 3"/>
          <p:cNvSpPr>
            <a:spLocks noGrp="1" noChangeArrowheads="1"/>
          </p:cNvSpPr>
          <p:nvPr>
            <p:ph type="title"/>
          </p:nvPr>
        </p:nvSpPr>
        <p:spPr>
          <a:xfrm>
            <a:off x="838200" y="6248400"/>
            <a:ext cx="3657600" cy="381000"/>
          </a:xfrm>
          <a:noFill/>
          <a:ln/>
        </p:spPr>
        <p:txBody>
          <a:bodyPr/>
          <a:lstStyle/>
          <a:p>
            <a:pPr algn="l"/>
            <a:r>
              <a:rPr lang="en-US" sz="1800" smtClean="0">
                <a:latin typeface="Arial Rounded MT Bold" pitchFamily="34" charset="0"/>
              </a:rPr>
              <a:t>SUNTECH STP175S-24, </a:t>
            </a:r>
            <a:r>
              <a:rPr lang="en-US" sz="1800" smtClean="0">
                <a:solidFill>
                  <a:schemeClr val="tx1"/>
                </a:solidFill>
                <a:latin typeface="Arial Rounded MT Bold" pitchFamily="34" charset="0"/>
              </a:rPr>
              <a:t>1.2 m</a:t>
            </a:r>
            <a:r>
              <a:rPr lang="en-US" sz="1800" baseline="30000" smtClean="0">
                <a:solidFill>
                  <a:schemeClr val="tx1"/>
                </a:solidFill>
                <a:latin typeface="Arial Rounded MT Bold" pitchFamily="34" charset="0"/>
              </a:rPr>
              <a:t>2</a:t>
            </a:r>
          </a:p>
        </p:txBody>
      </p:sp>
      <p:pic>
        <p:nvPicPr>
          <p:cNvPr id="163844" name="Picture 4"/>
          <p:cNvPicPr>
            <a:picLocks noGrp="1" noChangeAspect="1" noChangeArrowheads="1"/>
          </p:cNvPicPr>
          <p:nvPr>
            <p:ph sz="half" idx="1"/>
          </p:nvPr>
        </p:nvPicPr>
        <p:blipFill>
          <a:blip r:embed="rId2" cstate="print"/>
          <a:srcRect/>
          <a:stretch>
            <a:fillRect/>
          </a:stretch>
        </p:blipFill>
        <p:spPr>
          <a:xfrm>
            <a:off x="1749425" y="2362200"/>
            <a:ext cx="2011363" cy="3886200"/>
          </a:xfrm>
          <a:noFill/>
          <a:ln/>
        </p:spPr>
      </p:pic>
      <p:pic>
        <p:nvPicPr>
          <p:cNvPr id="163849" name="Picture 9"/>
          <p:cNvPicPr>
            <a:picLocks noGrp="1" noChangeAspect="1" noChangeArrowheads="1"/>
          </p:cNvPicPr>
          <p:nvPr>
            <p:ph sz="half" idx="2"/>
          </p:nvPr>
        </p:nvPicPr>
        <p:blipFill>
          <a:blip r:embed="rId3" cstate="print"/>
          <a:srcRect/>
          <a:stretch>
            <a:fillRect/>
          </a:stretch>
        </p:blipFill>
        <p:spPr>
          <a:xfrm>
            <a:off x="7143750" y="2332038"/>
            <a:ext cx="2000250" cy="4525962"/>
          </a:xfrm>
          <a:noFill/>
          <a:ln/>
        </p:spPr>
      </p:pic>
      <p:sp>
        <p:nvSpPr>
          <p:cNvPr id="163851" name="Text Box 11"/>
          <p:cNvSpPr txBox="1">
            <a:spLocks noChangeArrowheads="1"/>
          </p:cNvSpPr>
          <p:nvPr/>
        </p:nvSpPr>
        <p:spPr bwMode="auto">
          <a:xfrm>
            <a:off x="4495800" y="0"/>
            <a:ext cx="4648200" cy="3016250"/>
          </a:xfrm>
          <a:prstGeom prst="rect">
            <a:avLst/>
          </a:prstGeom>
          <a:noFill/>
          <a:ln w="9525">
            <a:noFill/>
            <a:miter lim="800000"/>
            <a:headEnd/>
            <a:tailEnd/>
          </a:ln>
          <a:effectLst/>
        </p:spPr>
        <p:txBody>
          <a:bodyPr>
            <a:spAutoFit/>
          </a:bodyPr>
          <a:lstStyle/>
          <a:p>
            <a:r>
              <a:rPr lang="en-US" sz="2400" b="1">
                <a:latin typeface="Arial Rounded MT Bold" pitchFamily="34" charset="0"/>
              </a:rPr>
              <a:t>Multicrystalline- </a:t>
            </a:r>
            <a:r>
              <a:rPr lang="en-US" sz="2000">
                <a:latin typeface="Arial Rounded MT Bold" pitchFamily="34" charset="0"/>
              </a:rPr>
              <a:t>produced using numerous grains of monocrystalline silicon.</a:t>
            </a:r>
            <a:r>
              <a:rPr lang="en-US" sz="2400">
                <a:latin typeface="Arial Rounded MT Bold" pitchFamily="34" charset="0"/>
              </a:rPr>
              <a:t> </a:t>
            </a:r>
            <a:r>
              <a:rPr lang="en-US" sz="2000">
                <a:latin typeface="Arial Rounded MT Bold" pitchFamily="34" charset="0"/>
              </a:rPr>
              <a:t>Molten polycrystalline Si made into ingots, ingots cut into very thin wafers and assembled into complete cells. cheaper to produce but tend to be slightly less efficient.</a:t>
            </a:r>
          </a:p>
          <a:p>
            <a:r>
              <a:rPr lang="en-US" sz="2000">
                <a:latin typeface="Arial Rounded MT Bold" pitchFamily="34" charset="0"/>
              </a:rPr>
              <a:t>Suntech STP 270 24/Vb-1 ~ 16% efficiency</a:t>
            </a:r>
            <a:r>
              <a:rPr lang="en-US" sz="2400">
                <a:latin typeface="Arial Rounded MT Bold" pitchFamily="34" charset="0"/>
              </a:rPr>
              <a: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Text Box 2"/>
          <p:cNvSpPr txBox="1">
            <a:spLocks noChangeArrowheads="1"/>
          </p:cNvSpPr>
          <p:nvPr/>
        </p:nvSpPr>
        <p:spPr bwMode="auto">
          <a:xfrm>
            <a:off x="50800" y="179388"/>
            <a:ext cx="5740400" cy="5448300"/>
          </a:xfrm>
          <a:prstGeom prst="rect">
            <a:avLst/>
          </a:prstGeom>
          <a:noFill/>
          <a:ln w="9525">
            <a:noFill/>
            <a:miter lim="800000"/>
            <a:headEnd/>
            <a:tailEnd/>
          </a:ln>
          <a:effectLst/>
        </p:spPr>
        <p:txBody>
          <a:bodyPr>
            <a:spAutoFit/>
          </a:bodyPr>
          <a:lstStyle/>
          <a:p>
            <a:r>
              <a:rPr lang="en-US" sz="2400" b="1">
                <a:latin typeface="Arial Rounded MT Bold" pitchFamily="34" charset="0"/>
              </a:rPr>
              <a:t>Amorphous Silicon (</a:t>
            </a:r>
            <a:r>
              <a:rPr lang="en-US" sz="2400">
                <a:latin typeface="Arial Rounded MT Bold" pitchFamily="34" charset="0"/>
              </a:rPr>
              <a:t>"thin film" PV</a:t>
            </a:r>
            <a:r>
              <a:rPr lang="en-US" sz="2400">
                <a:solidFill>
                  <a:schemeClr val="bg2"/>
                </a:solidFill>
                <a:latin typeface="Arial Rounded MT Bold" pitchFamily="34" charset="0"/>
              </a:rPr>
              <a:t> </a:t>
            </a:r>
            <a:r>
              <a:rPr lang="en-US" sz="2400">
                <a:latin typeface="Arial Rounded MT Bold" pitchFamily="34" charset="0"/>
              </a:rPr>
              <a:t>)</a:t>
            </a:r>
            <a:r>
              <a:rPr lang="en-US" sz="2400">
                <a:solidFill>
                  <a:schemeClr val="bg2"/>
                </a:solidFill>
                <a:latin typeface="Arial Rounded MT Bold" pitchFamily="34" charset="0"/>
              </a:rPr>
              <a:t> </a:t>
            </a:r>
            <a:r>
              <a:rPr lang="en-US" sz="2400">
                <a:latin typeface="Arial Rounded MT Bold" pitchFamily="34" charset="0"/>
              </a:rPr>
              <a:t>= silicon atoms in a thin homogenous layer rather (no crystal structure).</a:t>
            </a:r>
          </a:p>
          <a:p>
            <a:endParaRPr lang="en-US" sz="2400">
              <a:latin typeface="Arial Rounded MT Bold" pitchFamily="34" charset="0"/>
            </a:endParaRPr>
          </a:p>
          <a:p>
            <a:pPr>
              <a:buFontTx/>
              <a:buChar char="•"/>
            </a:pPr>
            <a:r>
              <a:rPr lang="en-US" sz="2400">
                <a:latin typeface="Arial Rounded MT Bold" pitchFamily="34" charset="0"/>
              </a:rPr>
              <a:t> absorbs light more effectively than crystalline silicon, </a:t>
            </a:r>
          </a:p>
          <a:p>
            <a:pPr>
              <a:buFontTx/>
              <a:buChar char="•"/>
            </a:pPr>
            <a:r>
              <a:rPr lang="en-US" sz="2400">
                <a:latin typeface="Arial Rounded MT Bold" pitchFamily="34" charset="0"/>
              </a:rPr>
              <a:t> can be deposited on a wide range of substrates, both rigid and flexible, (curved surfaces and "fold-away“)</a:t>
            </a:r>
          </a:p>
          <a:p>
            <a:pPr>
              <a:buFontTx/>
              <a:buChar char="•"/>
            </a:pPr>
            <a:r>
              <a:rPr lang="en-US" sz="2400">
                <a:latin typeface="Arial Rounded MT Bold" pitchFamily="34" charset="0"/>
              </a:rPr>
              <a:t> less efficient than crystalline cells 6% (Suntech STP086Ts-AA)</a:t>
            </a:r>
          </a:p>
          <a:p>
            <a:pPr>
              <a:buFontTx/>
              <a:buChar char="•"/>
            </a:pPr>
            <a:r>
              <a:rPr lang="en-US" sz="2400">
                <a:latin typeface="Arial Rounded MT Bold" pitchFamily="34" charset="0"/>
              </a:rPr>
              <a:t> easier and cheaper to produce</a:t>
            </a:r>
          </a:p>
          <a:p>
            <a:pPr>
              <a:buFontTx/>
              <a:buChar char="•"/>
            </a:pPr>
            <a:endParaRPr lang="en-US" sz="2400">
              <a:latin typeface="Arial Rounded MT Bold" pitchFamily="34" charset="0"/>
            </a:endParaRPr>
          </a:p>
          <a:p>
            <a:pPr>
              <a:buFontTx/>
              <a:buChar char="•"/>
            </a:pPr>
            <a:r>
              <a:rPr lang="en-US" sz="2000">
                <a:latin typeface="Arial Rounded MT Bold" pitchFamily="34" charset="0"/>
              </a:rPr>
              <a:t>for many applications where high efficiency is not required and low cost is important.</a:t>
            </a:r>
          </a:p>
        </p:txBody>
      </p:sp>
      <p:pic>
        <p:nvPicPr>
          <p:cNvPr id="165891" name="Picture 3"/>
          <p:cNvPicPr>
            <a:picLocks noGrp="1" noChangeAspect="1" noChangeArrowheads="1"/>
          </p:cNvPicPr>
          <p:nvPr>
            <p:ph sz="half" idx="1"/>
          </p:nvPr>
        </p:nvPicPr>
        <p:blipFill>
          <a:blip r:embed="rId2" cstate="print"/>
          <a:srcRect/>
          <a:stretch>
            <a:fillRect/>
          </a:stretch>
        </p:blipFill>
        <p:spPr>
          <a:xfrm>
            <a:off x="5949950" y="228600"/>
            <a:ext cx="3006725" cy="3276600"/>
          </a:xfrm>
          <a:noFill/>
          <a:ln/>
        </p:spPr>
      </p:pic>
      <p:pic>
        <p:nvPicPr>
          <p:cNvPr id="165893" name="Picture 5" descr="shingles 2"/>
          <p:cNvPicPr>
            <a:picLocks noGrp="1" noChangeAspect="1" noChangeArrowheads="1"/>
          </p:cNvPicPr>
          <p:nvPr>
            <p:ph sz="half" idx="2"/>
          </p:nvPr>
        </p:nvPicPr>
        <p:blipFill>
          <a:blip r:embed="rId3" cstate="print"/>
          <a:srcRect/>
          <a:stretch>
            <a:fillRect/>
          </a:stretch>
        </p:blipFill>
        <p:spPr>
          <a:xfrm>
            <a:off x="5638800" y="4316413"/>
            <a:ext cx="3219450" cy="2151062"/>
          </a:xfrm>
          <a:noFill/>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3" name="Picture 3" descr="pv 0"/>
          <p:cNvPicPr>
            <a:picLocks noGrp="1" noChangeAspect="1" noChangeArrowheads="1"/>
          </p:cNvPicPr>
          <p:nvPr>
            <p:ph sz="half" idx="1"/>
          </p:nvPr>
        </p:nvPicPr>
        <p:blipFill>
          <a:blip r:embed="rId3" cstate="print"/>
          <a:srcRect/>
          <a:stretch>
            <a:fillRect/>
          </a:stretch>
        </p:blipFill>
        <p:spPr>
          <a:xfrm>
            <a:off x="4572000" y="3429000"/>
            <a:ext cx="4572000" cy="3429000"/>
          </a:xfrm>
          <a:noFill/>
          <a:ln/>
        </p:spPr>
      </p:pic>
      <p:pic>
        <p:nvPicPr>
          <p:cNvPr id="174084" name="Picture 4" descr="pv 1"/>
          <p:cNvPicPr>
            <a:picLocks noChangeAspect="1" noChangeArrowheads="1"/>
          </p:cNvPicPr>
          <p:nvPr/>
        </p:nvPicPr>
        <p:blipFill>
          <a:blip r:embed="rId4" cstate="print"/>
          <a:srcRect/>
          <a:stretch>
            <a:fillRect/>
          </a:stretch>
        </p:blipFill>
        <p:spPr bwMode="auto">
          <a:xfrm>
            <a:off x="0" y="0"/>
            <a:ext cx="4648200" cy="3486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0" name="Picture 2" descr="pv inv y caja 2"/>
          <p:cNvPicPr>
            <a:picLocks noGrp="1" noChangeAspect="1" noChangeArrowheads="1"/>
          </p:cNvPicPr>
          <p:nvPr>
            <p:ph sz="half" idx="2"/>
          </p:nvPr>
        </p:nvPicPr>
        <p:blipFill>
          <a:blip r:embed="rId3" cstate="print"/>
          <a:srcRect/>
          <a:stretch>
            <a:fillRect/>
          </a:stretch>
        </p:blipFill>
        <p:spPr>
          <a:xfrm>
            <a:off x="5089525" y="1036638"/>
            <a:ext cx="4038600" cy="3028950"/>
          </a:xfrm>
          <a:noFill/>
          <a:ln/>
        </p:spPr>
      </p:pic>
      <p:pic>
        <p:nvPicPr>
          <p:cNvPr id="176131" name="Picture 3" descr="punto conexion pv"/>
          <p:cNvPicPr>
            <a:picLocks noGrp="1" noChangeAspect="1" noChangeArrowheads="1"/>
          </p:cNvPicPr>
          <p:nvPr>
            <p:ph sz="half" idx="1"/>
          </p:nvPr>
        </p:nvPicPr>
        <p:blipFill>
          <a:blip r:embed="rId4" cstate="print"/>
          <a:srcRect/>
          <a:stretch>
            <a:fillRect/>
          </a:stretch>
        </p:blipFill>
        <p:spPr>
          <a:xfrm>
            <a:off x="0" y="0"/>
            <a:ext cx="6945313" cy="5208588"/>
          </a:xfrm>
          <a:noFill/>
          <a:ln/>
        </p:spPr>
      </p:pic>
      <p:sp>
        <p:nvSpPr>
          <p:cNvPr id="176132" name="Oval 4"/>
          <p:cNvSpPr>
            <a:spLocks noChangeArrowheads="1"/>
          </p:cNvSpPr>
          <p:nvPr/>
        </p:nvSpPr>
        <p:spPr bwMode="auto">
          <a:xfrm>
            <a:off x="5029200" y="2286000"/>
            <a:ext cx="1295400" cy="1524000"/>
          </a:xfrm>
          <a:prstGeom prst="ellipse">
            <a:avLst/>
          </a:prstGeom>
          <a:noFill/>
          <a:ln w="34925">
            <a:solidFill>
              <a:srgbClr val="FFFF00"/>
            </a:solidFill>
            <a:round/>
            <a:headEnd/>
            <a:tailEnd/>
          </a:ln>
          <a:effectLst/>
        </p:spPr>
        <p:txBody>
          <a:bodyPr wrap="none" anchor="ctr"/>
          <a:lstStyle/>
          <a:p>
            <a:endParaRPr lang="en-US"/>
          </a:p>
        </p:txBody>
      </p:sp>
      <p:sp>
        <p:nvSpPr>
          <p:cNvPr id="176135" name="Text Box 7"/>
          <p:cNvSpPr txBox="1">
            <a:spLocks noChangeArrowheads="1"/>
          </p:cNvSpPr>
          <p:nvPr/>
        </p:nvSpPr>
        <p:spPr bwMode="auto">
          <a:xfrm>
            <a:off x="6324600" y="3352800"/>
            <a:ext cx="1128713" cy="641350"/>
          </a:xfrm>
          <a:prstGeom prst="rect">
            <a:avLst/>
          </a:prstGeom>
          <a:noFill/>
          <a:ln w="9525">
            <a:noFill/>
            <a:miter lim="800000"/>
            <a:headEnd/>
            <a:tailEnd/>
          </a:ln>
          <a:effectLst/>
        </p:spPr>
        <p:txBody>
          <a:bodyPr wrap="none">
            <a:spAutoFit/>
          </a:bodyPr>
          <a:lstStyle/>
          <a:p>
            <a:pPr eaLnBrk="0" hangingPunct="0"/>
            <a:r>
              <a:rPr lang="en-US">
                <a:solidFill>
                  <a:schemeClr val="bg1"/>
                </a:solidFill>
                <a:latin typeface="Arial Rounded MT Bold" pitchFamily="34" charset="0"/>
              </a:rPr>
              <a:t>Entrada </a:t>
            </a:r>
          </a:p>
          <a:p>
            <a:pPr eaLnBrk="0" hangingPunct="0"/>
            <a:r>
              <a:rPr lang="en-US">
                <a:solidFill>
                  <a:schemeClr val="bg1"/>
                </a:solidFill>
                <a:latin typeface="Arial Rounded MT Bold" pitchFamily="34" charset="0"/>
              </a:rPr>
              <a:t>DC</a:t>
            </a:r>
          </a:p>
        </p:txBody>
      </p:sp>
      <p:sp>
        <p:nvSpPr>
          <p:cNvPr id="176136" name="Text Box 8"/>
          <p:cNvSpPr txBox="1">
            <a:spLocks noChangeArrowheads="1"/>
          </p:cNvSpPr>
          <p:nvPr/>
        </p:nvSpPr>
        <p:spPr bwMode="auto">
          <a:xfrm>
            <a:off x="7772400" y="3276600"/>
            <a:ext cx="933450" cy="641350"/>
          </a:xfrm>
          <a:prstGeom prst="rect">
            <a:avLst/>
          </a:prstGeom>
          <a:noFill/>
          <a:ln w="9525">
            <a:noFill/>
            <a:miter lim="800000"/>
            <a:headEnd/>
            <a:tailEnd/>
          </a:ln>
          <a:effectLst/>
        </p:spPr>
        <p:txBody>
          <a:bodyPr wrap="none">
            <a:spAutoFit/>
          </a:bodyPr>
          <a:lstStyle/>
          <a:p>
            <a:pPr eaLnBrk="0" hangingPunct="0"/>
            <a:r>
              <a:rPr lang="en-US">
                <a:solidFill>
                  <a:schemeClr val="bg1"/>
                </a:solidFill>
                <a:latin typeface="Arial Rounded MT Bold" pitchFamily="34" charset="0"/>
              </a:rPr>
              <a:t>Salida </a:t>
            </a:r>
          </a:p>
          <a:p>
            <a:pPr eaLnBrk="0" hangingPunct="0"/>
            <a:r>
              <a:rPr lang="en-US">
                <a:solidFill>
                  <a:schemeClr val="bg1"/>
                </a:solidFill>
                <a:latin typeface="Arial Rounded MT Bold" pitchFamily="34" charset="0"/>
              </a:rPr>
              <a:t>AC</a:t>
            </a:r>
          </a:p>
        </p:txBody>
      </p:sp>
      <p:sp>
        <p:nvSpPr>
          <p:cNvPr id="176137" name="Line 9"/>
          <p:cNvSpPr>
            <a:spLocks noChangeShapeType="1"/>
          </p:cNvSpPr>
          <p:nvPr/>
        </p:nvSpPr>
        <p:spPr bwMode="auto">
          <a:xfrm flipV="1">
            <a:off x="7315200" y="2971800"/>
            <a:ext cx="41275" cy="457200"/>
          </a:xfrm>
          <a:prstGeom prst="line">
            <a:avLst/>
          </a:prstGeom>
          <a:noFill/>
          <a:ln w="38100">
            <a:solidFill>
              <a:schemeClr val="bg1"/>
            </a:solidFill>
            <a:round/>
            <a:headEnd/>
            <a:tailEnd type="triangle" w="med" len="med"/>
          </a:ln>
          <a:effectLst/>
        </p:spPr>
        <p:txBody>
          <a:bodyPr/>
          <a:lstStyle/>
          <a:p>
            <a:endParaRPr lang="en-US"/>
          </a:p>
        </p:txBody>
      </p:sp>
      <p:sp>
        <p:nvSpPr>
          <p:cNvPr id="176138" name="Line 10"/>
          <p:cNvSpPr>
            <a:spLocks noChangeShapeType="1"/>
          </p:cNvSpPr>
          <p:nvPr/>
        </p:nvSpPr>
        <p:spPr bwMode="auto">
          <a:xfrm>
            <a:off x="7848600" y="2971800"/>
            <a:ext cx="76200" cy="304800"/>
          </a:xfrm>
          <a:prstGeom prst="line">
            <a:avLst/>
          </a:prstGeom>
          <a:noFill/>
          <a:ln w="38100">
            <a:solidFill>
              <a:schemeClr val="bg1"/>
            </a:solidFill>
            <a:round/>
            <a:headEnd/>
            <a:tailEnd type="triangle" w="med" len="med"/>
          </a:ln>
          <a:effectLst/>
        </p:spPr>
        <p:txBody>
          <a:bodyPr/>
          <a:lstStyle/>
          <a:p>
            <a:endParaRPr lang="en-US"/>
          </a:p>
        </p:txBody>
      </p:sp>
      <p:sp>
        <p:nvSpPr>
          <p:cNvPr id="176139" name="Text Box 11"/>
          <p:cNvSpPr txBox="1">
            <a:spLocks noChangeArrowheads="1"/>
          </p:cNvSpPr>
          <p:nvPr/>
        </p:nvSpPr>
        <p:spPr bwMode="auto">
          <a:xfrm>
            <a:off x="3048000" y="3657600"/>
            <a:ext cx="2289175" cy="641350"/>
          </a:xfrm>
          <a:prstGeom prst="rect">
            <a:avLst/>
          </a:prstGeom>
          <a:noFill/>
          <a:ln w="9525">
            <a:noFill/>
            <a:miter lim="800000"/>
            <a:headEnd/>
            <a:tailEnd/>
          </a:ln>
          <a:effectLst/>
        </p:spPr>
        <p:txBody>
          <a:bodyPr wrap="none">
            <a:spAutoFit/>
          </a:bodyPr>
          <a:lstStyle/>
          <a:p>
            <a:pPr eaLnBrk="0" hangingPunct="0"/>
            <a:r>
              <a:rPr lang="es-PR">
                <a:solidFill>
                  <a:srgbClr val="FFFF00"/>
                </a:solidFill>
                <a:latin typeface="Arial Rounded MT Bold" pitchFamily="34" charset="0"/>
              </a:rPr>
              <a:t>Punto de conexión </a:t>
            </a:r>
          </a:p>
          <a:p>
            <a:pPr eaLnBrk="0" hangingPunct="0"/>
            <a:r>
              <a:rPr lang="es-PR">
                <a:solidFill>
                  <a:srgbClr val="FFFF00"/>
                </a:solidFill>
                <a:latin typeface="Arial Rounded MT Bold" pitchFamily="34" charset="0"/>
              </a:rPr>
              <a:t>del arreglo</a:t>
            </a:r>
          </a:p>
        </p:txBody>
      </p:sp>
      <p:sp>
        <p:nvSpPr>
          <p:cNvPr id="176141" name="Rectangle 13"/>
          <p:cNvSpPr>
            <a:spLocks noChangeArrowheads="1"/>
          </p:cNvSpPr>
          <p:nvPr/>
        </p:nvSpPr>
        <p:spPr bwMode="auto">
          <a:xfrm>
            <a:off x="6934200" y="1066800"/>
            <a:ext cx="1143000" cy="1828800"/>
          </a:xfrm>
          <a:prstGeom prst="rect">
            <a:avLst/>
          </a:prstGeom>
          <a:noFill/>
          <a:ln w="34925">
            <a:solidFill>
              <a:srgbClr val="0000FF"/>
            </a:solidFill>
            <a:miter lim="800000"/>
            <a:headEnd/>
            <a:tailEnd/>
          </a:ln>
          <a:effectLst/>
        </p:spPr>
        <p:txBody>
          <a:bodyPr wrap="none" anchor="ctr"/>
          <a:lstStyle/>
          <a:p>
            <a:endParaRPr lang="en-US"/>
          </a:p>
        </p:txBody>
      </p:sp>
      <p:sp>
        <p:nvSpPr>
          <p:cNvPr id="176142" name="Text Box 14"/>
          <p:cNvSpPr txBox="1">
            <a:spLocks noChangeArrowheads="1"/>
          </p:cNvSpPr>
          <p:nvPr/>
        </p:nvSpPr>
        <p:spPr bwMode="auto">
          <a:xfrm>
            <a:off x="7010400" y="685800"/>
            <a:ext cx="1106488" cy="366713"/>
          </a:xfrm>
          <a:prstGeom prst="rect">
            <a:avLst/>
          </a:prstGeom>
          <a:noFill/>
          <a:ln w="9525">
            <a:noFill/>
            <a:miter lim="800000"/>
            <a:headEnd/>
            <a:tailEnd/>
          </a:ln>
          <a:effectLst/>
        </p:spPr>
        <p:txBody>
          <a:bodyPr wrap="none">
            <a:spAutoFit/>
          </a:bodyPr>
          <a:lstStyle/>
          <a:p>
            <a:pPr eaLnBrk="0" hangingPunct="0"/>
            <a:r>
              <a:rPr lang="en-US">
                <a:latin typeface="Arial Rounded MT Bold" pitchFamily="34" charset="0"/>
              </a:rPr>
              <a:t>inversor</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ChangeArrowheads="1"/>
          </p:cNvSpPr>
          <p:nvPr>
            <p:ph type="title" sz="quarter"/>
          </p:nvPr>
        </p:nvSpPr>
        <p:spPr>
          <a:xfrm>
            <a:off x="152400" y="0"/>
            <a:ext cx="8839200" cy="762000"/>
          </a:xfrm>
        </p:spPr>
        <p:txBody>
          <a:bodyPr/>
          <a:lstStyle/>
          <a:p>
            <a:r>
              <a:rPr lang="es-PR" sz="3200" smtClean="0">
                <a:latin typeface="Tahoma" pitchFamily="34" charset="0"/>
              </a:rPr>
              <a:t>Costo estimado sistema PV, 12 paneles, 2.1 kW</a:t>
            </a:r>
          </a:p>
        </p:txBody>
      </p:sp>
      <p:graphicFrame>
        <p:nvGraphicFramePr>
          <p:cNvPr id="178179" name="Group 3"/>
          <p:cNvGraphicFramePr>
            <a:graphicFrameLocks noGrp="1"/>
          </p:cNvGraphicFramePr>
          <p:nvPr>
            <p:ph sz="quarter" idx="4"/>
          </p:nvPr>
        </p:nvGraphicFramePr>
        <p:xfrm>
          <a:off x="152400" y="841375"/>
          <a:ext cx="8839200" cy="3895091"/>
        </p:xfrm>
        <a:graphic>
          <a:graphicData uri="http://schemas.openxmlformats.org/drawingml/2006/table">
            <a:tbl>
              <a:tblPr/>
              <a:tblGrid>
                <a:gridCol w="6072188"/>
                <a:gridCol w="2767012"/>
              </a:tblGrid>
              <a:tr h="59372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s-PR" sz="2800" b="0" i="0" u="none" strike="noStrike" cap="none" normalizeH="0" baseline="0" smtClean="0">
                          <a:ln>
                            <a:noFill/>
                          </a:ln>
                          <a:solidFill>
                            <a:schemeClr val="tx1"/>
                          </a:solidFill>
                          <a:effectLst/>
                          <a:latin typeface="Tahoma" pitchFamily="34" charset="0"/>
                        </a:rPr>
                        <a:t>Elemento del sistema/trabajo</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ahoma" pitchFamily="34" charset="0"/>
                        </a:rPr>
                        <a:t>($/W)</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032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s-PR" sz="2800" b="0" i="0" u="none" strike="noStrike" cap="none" normalizeH="0" baseline="0" smtClean="0">
                          <a:ln>
                            <a:noFill/>
                          </a:ln>
                          <a:solidFill>
                            <a:schemeClr val="tx1"/>
                          </a:solidFill>
                          <a:effectLst/>
                          <a:latin typeface="Tahoma" pitchFamily="34" charset="0"/>
                          <a:cs typeface="Arial" pitchFamily="34" charset="0"/>
                        </a:rPr>
                        <a:t>Paneles</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0" eaLnBrk="0" fontAlgn="b"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ahoma" pitchFamily="34" charset="0"/>
                          <a:cs typeface="Arial" pitchFamily="34" charset="0"/>
                        </a:rPr>
                        <a:t>4.50 </a:t>
                      </a:r>
                      <a:endParaRPr kumimoji="0" lang="en-US" sz="2800" b="0" i="0" u="none" strike="noStrike" cap="none" normalizeH="0" baseline="0" smtClean="0">
                        <a:ln>
                          <a:noFill/>
                        </a:ln>
                        <a:solidFill>
                          <a:schemeClr val="tx1"/>
                        </a:solidFill>
                        <a:effectLst/>
                        <a:latin typeface="Tahom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032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s-PR" sz="2800" b="0" i="0" u="none" strike="noStrike" cap="none" normalizeH="0" baseline="0" smtClean="0">
                          <a:ln>
                            <a:noFill/>
                          </a:ln>
                          <a:solidFill>
                            <a:schemeClr val="tx1"/>
                          </a:solidFill>
                          <a:effectLst/>
                          <a:latin typeface="Tahoma" pitchFamily="34" charset="0"/>
                          <a:cs typeface="Arial" pitchFamily="34" charset="0"/>
                        </a:rPr>
                        <a:t>Invertidor</a:t>
                      </a:r>
                      <a:endParaRPr kumimoji="0" lang="es-PR" sz="2800" b="0" i="0" u="none" strike="noStrike" cap="none" normalizeH="0" baseline="0" smtClean="0">
                        <a:ln>
                          <a:noFill/>
                        </a:ln>
                        <a:solidFill>
                          <a:schemeClr val="tx1"/>
                        </a:solidFill>
                        <a:effectLst/>
                        <a:latin typeface="Tahom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0" eaLnBrk="0" fontAlgn="b"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ahoma" pitchFamily="34" charset="0"/>
                          <a:cs typeface="Arial" pitchFamily="34" charset="0"/>
                        </a:rPr>
                        <a:t>0.95</a:t>
                      </a:r>
                      <a:endParaRPr kumimoji="0" lang="en-US" sz="2800" b="0" i="0" u="none" strike="noStrike" cap="none" normalizeH="0" baseline="0" smtClean="0">
                        <a:ln>
                          <a:noFill/>
                        </a:ln>
                        <a:solidFill>
                          <a:schemeClr val="tx1"/>
                        </a:solidFill>
                        <a:effectLst/>
                        <a:latin typeface="Tahom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032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s-PR" sz="2800" b="0" i="0" u="none" strike="noStrike" cap="none" normalizeH="0" baseline="0" smtClean="0">
                          <a:ln>
                            <a:noFill/>
                          </a:ln>
                          <a:solidFill>
                            <a:schemeClr val="tx1"/>
                          </a:solidFill>
                          <a:effectLst/>
                          <a:latin typeface="Tahoma" pitchFamily="34" charset="0"/>
                        </a:rPr>
                        <a:t>Materiales eléctricos, cajas, herrajes</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0" eaLnBrk="0" fontAlgn="b"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ahoma" pitchFamily="34" charset="0"/>
                          <a:cs typeface="Arial" pitchFamily="34" charset="0"/>
                        </a:rPr>
                        <a:t>1.00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03238">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s-PR" sz="2800" b="0" i="0" u="none" strike="noStrike" cap="none" normalizeH="0" baseline="0" smtClean="0">
                          <a:ln>
                            <a:noFill/>
                          </a:ln>
                          <a:solidFill>
                            <a:schemeClr val="tx1"/>
                          </a:solidFill>
                          <a:effectLst/>
                          <a:latin typeface="Tahoma" pitchFamily="34" charset="0"/>
                          <a:cs typeface="Arial" pitchFamily="34" charset="0"/>
                        </a:rPr>
                        <a:t>Instalación</a:t>
                      </a:r>
                      <a:endParaRPr kumimoji="0" lang="es-PR" sz="2800" b="0" i="0" u="none" strike="noStrike" cap="none" normalizeH="0" baseline="0" smtClean="0">
                        <a:ln>
                          <a:noFill/>
                        </a:ln>
                        <a:solidFill>
                          <a:schemeClr val="tx1"/>
                        </a:solidFill>
                        <a:effectLst/>
                        <a:latin typeface="Tahom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0" eaLnBrk="0" fontAlgn="b"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ahoma" pitchFamily="34" charset="0"/>
                          <a:cs typeface="Arial" pitchFamily="34" charset="0"/>
                        </a:rPr>
                        <a:t>0.90 </a:t>
                      </a:r>
                      <a:endParaRPr kumimoji="0" lang="en-US" sz="2800" b="0" i="0" u="none" strike="noStrike" cap="none" normalizeH="0" baseline="0" smtClean="0">
                        <a:ln>
                          <a:noFill/>
                        </a:ln>
                        <a:solidFill>
                          <a:schemeClr val="tx1"/>
                        </a:solidFill>
                        <a:effectLst/>
                        <a:latin typeface="Tahom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14363">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s-PR" sz="2800" b="0" i="0" u="none" strike="noStrike" cap="none" normalizeH="0" baseline="0" smtClean="0">
                          <a:ln>
                            <a:noFill/>
                          </a:ln>
                          <a:solidFill>
                            <a:schemeClr val="tx1"/>
                          </a:solidFill>
                          <a:effectLst/>
                          <a:latin typeface="Tahoma" pitchFamily="34" charset="0"/>
                          <a:cs typeface="Arial" pitchFamily="34" charset="0"/>
                        </a:rPr>
                        <a:t>Diseño, certificación, permisos</a:t>
                      </a:r>
                      <a:endParaRPr kumimoji="0" lang="es-PR" sz="2800" b="0" i="0" u="none" strike="noStrike" cap="none" normalizeH="0" baseline="0" smtClean="0">
                        <a:ln>
                          <a:noFill/>
                        </a:ln>
                        <a:solidFill>
                          <a:schemeClr val="tx1"/>
                        </a:solidFill>
                        <a:effectLst/>
                        <a:latin typeface="Tahom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0" eaLnBrk="0" fontAlgn="b"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ahoma" pitchFamily="34" charset="0"/>
                          <a:cs typeface="Arial" pitchFamily="34" charset="0"/>
                        </a:rPr>
                        <a:t>0.50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14363">
                <a:tc>
                  <a:txBody>
                    <a:bodyPr/>
                    <a:lstStyle/>
                    <a:p>
                      <a:pPr marL="342900" marR="0" lvl="0" indent="-342900" algn="l" defTabSz="914400" rtl="0" eaLnBrk="0" fontAlgn="b" latinLnBrk="0" hangingPunct="0">
                        <a:lnSpc>
                          <a:spcPct val="100000"/>
                        </a:lnSpc>
                        <a:spcBef>
                          <a:spcPct val="0"/>
                        </a:spcBef>
                        <a:spcAft>
                          <a:spcPct val="0"/>
                        </a:spcAft>
                        <a:buClrTx/>
                        <a:buSzTx/>
                        <a:buFontTx/>
                        <a:buNone/>
                        <a:tabLst/>
                      </a:pPr>
                      <a:r>
                        <a:rPr kumimoji="0" lang="es-PR" sz="2800" b="0" i="0" u="none" strike="noStrike" cap="none" normalizeH="0" baseline="0" smtClean="0">
                          <a:ln>
                            <a:noFill/>
                          </a:ln>
                          <a:solidFill>
                            <a:schemeClr val="tx1"/>
                          </a:solidFill>
                          <a:effectLst/>
                          <a:latin typeface="Tahoma" pitchFamily="34" charset="0"/>
                          <a:cs typeface="Arial" pitchFamily="34" charset="0"/>
                        </a:rPr>
                        <a:t>Total estimado</a:t>
                      </a:r>
                      <a:endParaRPr kumimoji="0" lang="es-PR" sz="2800" b="0" i="0" u="none" strike="noStrike" cap="none" normalizeH="0" baseline="0" smtClean="0">
                        <a:ln>
                          <a:noFill/>
                        </a:ln>
                        <a:solidFill>
                          <a:schemeClr val="tx1"/>
                        </a:solidFill>
                        <a:effectLst/>
                        <a:latin typeface="Tahoma"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r" defTabSz="914400" rtl="0" eaLnBrk="0" fontAlgn="b" latinLnBrk="0" hangingPunct="0">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ahoma" pitchFamily="34" charset="0"/>
                          <a:cs typeface="Arial" pitchFamily="34" charset="0"/>
                        </a:rPr>
                        <a:t>7.85</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78205" name="Rectangle 29"/>
          <p:cNvSpPr>
            <a:spLocks noChangeArrowheads="1"/>
          </p:cNvSpPr>
          <p:nvPr/>
        </p:nvSpPr>
        <p:spPr bwMode="auto">
          <a:xfrm>
            <a:off x="0" y="4946650"/>
            <a:ext cx="8977313" cy="844550"/>
          </a:xfrm>
          <a:prstGeom prst="rect">
            <a:avLst/>
          </a:prstGeom>
          <a:noFill/>
          <a:ln w="9525">
            <a:noFill/>
            <a:miter lim="800000"/>
            <a:headEnd/>
            <a:tailEnd/>
          </a:ln>
          <a:effectLst/>
        </p:spPr>
        <p:txBody>
          <a:bodyPr anchor="ctr"/>
          <a:lstStyle/>
          <a:p>
            <a:pPr algn="ctr" eaLnBrk="0" hangingPunct="0"/>
            <a:r>
              <a:rPr lang="es-PR" sz="3200">
                <a:solidFill>
                  <a:schemeClr val="tx2"/>
                </a:solidFill>
                <a:latin typeface="Tahoma" pitchFamily="34" charset="0"/>
              </a:rPr>
              <a:t>Costo estimado sistema PV, ~580 kW, 6.50 $/W</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1250" name="Group 29"/>
          <p:cNvGrpSpPr>
            <a:grpSpLocks/>
          </p:cNvGrpSpPr>
          <p:nvPr/>
        </p:nvGrpSpPr>
        <p:grpSpPr bwMode="auto">
          <a:xfrm>
            <a:off x="71438" y="836613"/>
            <a:ext cx="8964612" cy="3887787"/>
            <a:chOff x="533400" y="990600"/>
            <a:chExt cx="8433716" cy="3797941"/>
          </a:xfrm>
        </p:grpSpPr>
        <p:pic>
          <p:nvPicPr>
            <p:cNvPr id="181251" name="Picture 2"/>
            <p:cNvPicPr>
              <a:picLocks noChangeAspect="1" noChangeArrowheads="1"/>
            </p:cNvPicPr>
            <p:nvPr/>
          </p:nvPicPr>
          <p:blipFill>
            <a:blip r:embed="rId2" cstate="print"/>
            <a:srcRect r="5142"/>
            <a:stretch>
              <a:fillRect/>
            </a:stretch>
          </p:blipFill>
          <p:spPr bwMode="auto">
            <a:xfrm>
              <a:off x="533400" y="990600"/>
              <a:ext cx="8433716" cy="3797941"/>
            </a:xfrm>
            <a:prstGeom prst="rect">
              <a:avLst/>
            </a:prstGeom>
            <a:noFill/>
            <a:ln w="9525">
              <a:noFill/>
              <a:miter lim="800000"/>
              <a:headEnd/>
              <a:tailEnd/>
            </a:ln>
          </p:spPr>
        </p:pic>
        <p:grpSp>
          <p:nvGrpSpPr>
            <p:cNvPr id="181252" name="Group 28"/>
            <p:cNvGrpSpPr>
              <a:grpSpLocks/>
            </p:cNvGrpSpPr>
            <p:nvPr/>
          </p:nvGrpSpPr>
          <p:grpSpPr bwMode="auto">
            <a:xfrm>
              <a:off x="1219200" y="1447800"/>
              <a:ext cx="7315200" cy="2514600"/>
              <a:chOff x="1219200" y="1447800"/>
              <a:chExt cx="7315200" cy="2514600"/>
            </a:xfrm>
          </p:grpSpPr>
          <p:sp>
            <p:nvSpPr>
              <p:cNvPr id="9" name="Oval 8"/>
              <p:cNvSpPr/>
              <p:nvPr/>
            </p:nvSpPr>
            <p:spPr>
              <a:xfrm>
                <a:off x="1295400" y="28194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10" name="Oval 9"/>
              <p:cNvSpPr/>
              <p:nvPr/>
            </p:nvSpPr>
            <p:spPr>
              <a:xfrm>
                <a:off x="1219200" y="35814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11" name="Oval 10"/>
              <p:cNvSpPr/>
              <p:nvPr/>
            </p:nvSpPr>
            <p:spPr>
              <a:xfrm>
                <a:off x="1752600" y="37338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12" name="Oval 11"/>
              <p:cNvSpPr/>
              <p:nvPr/>
            </p:nvSpPr>
            <p:spPr>
              <a:xfrm>
                <a:off x="2286000" y="38100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13" name="Oval 12"/>
              <p:cNvSpPr/>
              <p:nvPr/>
            </p:nvSpPr>
            <p:spPr>
              <a:xfrm>
                <a:off x="1295400" y="14478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14" name="Oval 13"/>
              <p:cNvSpPr/>
              <p:nvPr/>
            </p:nvSpPr>
            <p:spPr>
              <a:xfrm>
                <a:off x="6324600" y="17526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15" name="Oval 14"/>
              <p:cNvSpPr/>
              <p:nvPr/>
            </p:nvSpPr>
            <p:spPr>
              <a:xfrm>
                <a:off x="6781800" y="18288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16" name="Oval 15"/>
              <p:cNvSpPr/>
              <p:nvPr/>
            </p:nvSpPr>
            <p:spPr>
              <a:xfrm>
                <a:off x="1981200" y="25908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17" name="Oval 16"/>
              <p:cNvSpPr/>
              <p:nvPr/>
            </p:nvSpPr>
            <p:spPr>
              <a:xfrm>
                <a:off x="3733800" y="35814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18" name="Oval 17"/>
              <p:cNvSpPr/>
              <p:nvPr/>
            </p:nvSpPr>
            <p:spPr>
              <a:xfrm>
                <a:off x="7848600" y="24384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19" name="Oval 18"/>
              <p:cNvSpPr/>
              <p:nvPr/>
            </p:nvSpPr>
            <p:spPr>
              <a:xfrm>
                <a:off x="6705600" y="24384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20" name="Oval 19"/>
              <p:cNvSpPr/>
              <p:nvPr/>
            </p:nvSpPr>
            <p:spPr>
              <a:xfrm>
                <a:off x="5943600" y="16002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21" name="Oval 20"/>
              <p:cNvSpPr/>
              <p:nvPr/>
            </p:nvSpPr>
            <p:spPr>
              <a:xfrm>
                <a:off x="2743200" y="31242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22" name="Oval 21"/>
              <p:cNvSpPr/>
              <p:nvPr/>
            </p:nvSpPr>
            <p:spPr>
              <a:xfrm>
                <a:off x="8305800" y="20574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23" name="Oval 22"/>
              <p:cNvSpPr/>
              <p:nvPr/>
            </p:nvSpPr>
            <p:spPr>
              <a:xfrm>
                <a:off x="1905000" y="15240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24" name="Oval 23"/>
              <p:cNvSpPr/>
              <p:nvPr/>
            </p:nvSpPr>
            <p:spPr>
              <a:xfrm>
                <a:off x="4343400" y="16764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25" name="Oval 24"/>
              <p:cNvSpPr/>
              <p:nvPr/>
            </p:nvSpPr>
            <p:spPr>
              <a:xfrm>
                <a:off x="8382000" y="25146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sp>
            <p:nvSpPr>
              <p:cNvPr id="26" name="Oval 25"/>
              <p:cNvSpPr/>
              <p:nvPr/>
            </p:nvSpPr>
            <p:spPr>
              <a:xfrm>
                <a:off x="4343400" y="3581400"/>
                <a:ext cx="152400" cy="152400"/>
              </a:xfrm>
              <a:prstGeom prst="ellipse">
                <a:avLst/>
              </a:prstGeom>
            </p:spPr>
            <p:style>
              <a:lnRef idx="0">
                <a:schemeClr val="accent5"/>
              </a:lnRef>
              <a:fillRef idx="3">
                <a:schemeClr val="accent5"/>
              </a:fillRef>
              <a:effectRef idx="3">
                <a:schemeClr val="accent5"/>
              </a:effectRef>
              <a:fontRef idx="minor">
                <a:schemeClr val="lt1"/>
              </a:fontRef>
            </p:style>
            <p:txBody>
              <a:bodyPr anchor="ctr"/>
              <a:lstStyle/>
              <a:p>
                <a:pPr algn="ctr">
                  <a:defRPr/>
                </a:pPr>
                <a:endParaRPr lang="en-US"/>
              </a:p>
            </p:txBody>
          </p:sp>
        </p:grpSp>
      </p:grpSp>
      <p:pic>
        <p:nvPicPr>
          <p:cNvPr id="181307" name="Picture 59" descr="escala MJ m2 baja"/>
          <p:cNvPicPr>
            <a:picLocks noChangeAspect="1" noChangeArrowheads="1"/>
          </p:cNvPicPr>
          <p:nvPr/>
        </p:nvPicPr>
        <p:blipFill>
          <a:blip r:embed="rId3" cstate="print"/>
          <a:srcRect/>
          <a:stretch>
            <a:fillRect/>
          </a:stretch>
        </p:blipFill>
        <p:spPr bwMode="auto">
          <a:xfrm>
            <a:off x="107950" y="4618038"/>
            <a:ext cx="3024188" cy="2051050"/>
          </a:xfrm>
          <a:prstGeom prst="rect">
            <a:avLst/>
          </a:prstGeom>
          <a:noFill/>
        </p:spPr>
      </p:pic>
      <p:pic>
        <p:nvPicPr>
          <p:cNvPr id="181308" name="Picture 60" descr="escala MJ m2 intermedia"/>
          <p:cNvPicPr>
            <a:picLocks noChangeAspect="1" noChangeArrowheads="1"/>
          </p:cNvPicPr>
          <p:nvPr/>
        </p:nvPicPr>
        <p:blipFill>
          <a:blip r:embed="rId4" cstate="print"/>
          <a:srcRect/>
          <a:stretch>
            <a:fillRect/>
          </a:stretch>
        </p:blipFill>
        <p:spPr bwMode="auto">
          <a:xfrm>
            <a:off x="3276600" y="4664075"/>
            <a:ext cx="2808288" cy="1981200"/>
          </a:xfrm>
          <a:prstGeom prst="rect">
            <a:avLst/>
          </a:prstGeom>
          <a:noFill/>
        </p:spPr>
      </p:pic>
      <p:pic>
        <p:nvPicPr>
          <p:cNvPr id="181309" name="Picture 61" descr="escala MJ m2 alta"/>
          <p:cNvPicPr>
            <a:picLocks noChangeAspect="1" noChangeArrowheads="1"/>
          </p:cNvPicPr>
          <p:nvPr/>
        </p:nvPicPr>
        <p:blipFill>
          <a:blip r:embed="rId5" cstate="print"/>
          <a:srcRect/>
          <a:stretch>
            <a:fillRect/>
          </a:stretch>
        </p:blipFill>
        <p:spPr bwMode="auto">
          <a:xfrm>
            <a:off x="6156325" y="4584700"/>
            <a:ext cx="2808288" cy="2157413"/>
          </a:xfrm>
          <a:prstGeom prst="rect">
            <a:avLst/>
          </a:prstGeom>
          <a:noFill/>
        </p:spPr>
      </p:pic>
      <p:sp>
        <p:nvSpPr>
          <p:cNvPr id="181310" name="Title 1"/>
          <p:cNvSpPr>
            <a:spLocks/>
          </p:cNvSpPr>
          <p:nvPr/>
        </p:nvSpPr>
        <p:spPr bwMode="auto">
          <a:xfrm>
            <a:off x="0" y="115888"/>
            <a:ext cx="9144000" cy="576262"/>
          </a:xfrm>
          <a:prstGeom prst="rect">
            <a:avLst/>
          </a:prstGeom>
          <a:noFill/>
          <a:ln w="9525">
            <a:noFill/>
            <a:miter lim="800000"/>
            <a:headEnd/>
            <a:tailEnd/>
          </a:ln>
          <a:effectLst/>
        </p:spPr>
        <p:txBody>
          <a:bodyPr anchor="ctr"/>
          <a:lstStyle/>
          <a:p>
            <a:pPr algn="ctr" eaLnBrk="0" hangingPunct="0"/>
            <a:r>
              <a:rPr lang="en-US" sz="2800">
                <a:solidFill>
                  <a:schemeClr val="tx2"/>
                </a:solidFill>
              </a:rPr>
              <a:t>Estimated Average Insolation, kWh/m</a:t>
            </a:r>
            <a:r>
              <a:rPr lang="en-US" sz="2800" baseline="30000">
                <a:solidFill>
                  <a:schemeClr val="tx2"/>
                </a:solidFill>
              </a:rPr>
              <a:t>2</a:t>
            </a:r>
            <a:r>
              <a:rPr lang="en-US" sz="2800">
                <a:solidFill>
                  <a:schemeClr val="tx2"/>
                </a:solidFill>
              </a:rPr>
              <a:t> per year</a:t>
            </a:r>
          </a:p>
        </p:txBody>
      </p:sp>
      <p:sp>
        <p:nvSpPr>
          <p:cNvPr id="181311" name="Rectangle 63"/>
          <p:cNvSpPr>
            <a:spLocks noChangeArrowheads="1"/>
          </p:cNvSpPr>
          <p:nvPr/>
        </p:nvSpPr>
        <p:spPr bwMode="auto">
          <a:xfrm>
            <a:off x="754063" y="4724400"/>
            <a:ext cx="2089150" cy="2089150"/>
          </a:xfrm>
          <a:prstGeom prst="rect">
            <a:avLst/>
          </a:prstGeom>
          <a:solidFill>
            <a:schemeClr val="bg1"/>
          </a:solidFill>
          <a:ln w="9525">
            <a:noFill/>
            <a:miter lim="800000"/>
            <a:headEnd/>
            <a:tailEnd/>
          </a:ln>
          <a:effectLst/>
        </p:spPr>
        <p:txBody>
          <a:bodyPr wrap="none" anchor="ctr"/>
          <a:lstStyle/>
          <a:p>
            <a:pPr algn="ctr"/>
            <a:r>
              <a:rPr lang="es-ES_tradnl" sz="2400" b="1">
                <a:latin typeface="Tahoma" pitchFamily="34" charset="0"/>
              </a:rPr>
              <a:t>1495</a:t>
            </a:r>
          </a:p>
          <a:p>
            <a:pPr algn="ctr"/>
            <a:endParaRPr lang="es-ES_tradnl" sz="2800" b="1">
              <a:latin typeface="Tahoma" pitchFamily="34" charset="0"/>
            </a:endParaRPr>
          </a:p>
          <a:p>
            <a:pPr algn="ctr"/>
            <a:r>
              <a:rPr lang="es-ES_tradnl" sz="2400" b="1">
                <a:latin typeface="Tahoma" pitchFamily="34" charset="0"/>
              </a:rPr>
              <a:t>1343</a:t>
            </a:r>
          </a:p>
          <a:p>
            <a:pPr algn="ctr"/>
            <a:endParaRPr lang="es-ES_tradnl" sz="2800" b="1">
              <a:latin typeface="Tahoma" pitchFamily="34" charset="0"/>
            </a:endParaRPr>
          </a:p>
          <a:p>
            <a:pPr algn="ctr"/>
            <a:r>
              <a:rPr lang="es-ES_tradnl" sz="2400" b="1">
                <a:latin typeface="Tahoma" pitchFamily="34" charset="0"/>
              </a:rPr>
              <a:t>1191</a:t>
            </a:r>
          </a:p>
          <a:p>
            <a:pPr algn="ctr"/>
            <a:endParaRPr lang="es-ES_tradnl"/>
          </a:p>
        </p:txBody>
      </p:sp>
      <p:sp>
        <p:nvSpPr>
          <p:cNvPr id="181312" name="Rectangle 64"/>
          <p:cNvSpPr>
            <a:spLocks noChangeArrowheads="1"/>
          </p:cNvSpPr>
          <p:nvPr/>
        </p:nvSpPr>
        <p:spPr bwMode="auto">
          <a:xfrm>
            <a:off x="3924300" y="4768850"/>
            <a:ext cx="2089150" cy="2089150"/>
          </a:xfrm>
          <a:prstGeom prst="rect">
            <a:avLst/>
          </a:prstGeom>
          <a:solidFill>
            <a:schemeClr val="bg1"/>
          </a:solidFill>
          <a:ln w="9525">
            <a:noFill/>
            <a:miter lim="800000"/>
            <a:headEnd/>
            <a:tailEnd/>
          </a:ln>
          <a:effectLst/>
        </p:spPr>
        <p:txBody>
          <a:bodyPr wrap="none" anchor="ctr"/>
          <a:lstStyle/>
          <a:p>
            <a:pPr algn="ctr"/>
            <a:r>
              <a:rPr lang="es-ES_tradnl" sz="2400" b="1">
                <a:latin typeface="Tahoma" pitchFamily="34" charset="0"/>
              </a:rPr>
              <a:t>1952</a:t>
            </a:r>
          </a:p>
          <a:p>
            <a:pPr algn="ctr"/>
            <a:endParaRPr lang="es-ES_tradnl" sz="2800" b="1">
              <a:latin typeface="Tahoma" pitchFamily="34" charset="0"/>
            </a:endParaRPr>
          </a:p>
          <a:p>
            <a:pPr algn="ctr"/>
            <a:r>
              <a:rPr lang="es-ES_tradnl" sz="2400" b="1">
                <a:latin typeface="Tahoma" pitchFamily="34" charset="0"/>
              </a:rPr>
              <a:t>1800</a:t>
            </a:r>
          </a:p>
          <a:p>
            <a:pPr algn="ctr"/>
            <a:endParaRPr lang="es-ES_tradnl" sz="2800" b="1">
              <a:latin typeface="Tahoma" pitchFamily="34" charset="0"/>
            </a:endParaRPr>
          </a:p>
          <a:p>
            <a:pPr algn="ctr"/>
            <a:r>
              <a:rPr lang="es-ES_tradnl" sz="2400" b="1">
                <a:latin typeface="Tahoma" pitchFamily="34" charset="0"/>
              </a:rPr>
              <a:t>1648</a:t>
            </a:r>
          </a:p>
          <a:p>
            <a:pPr algn="ctr"/>
            <a:endParaRPr lang="es-ES_tradnl"/>
          </a:p>
        </p:txBody>
      </p:sp>
      <p:sp>
        <p:nvSpPr>
          <p:cNvPr id="181313" name="Rectangle 65"/>
          <p:cNvSpPr>
            <a:spLocks noChangeArrowheads="1"/>
          </p:cNvSpPr>
          <p:nvPr/>
        </p:nvSpPr>
        <p:spPr bwMode="auto">
          <a:xfrm>
            <a:off x="6804025" y="4768850"/>
            <a:ext cx="2089150" cy="2089150"/>
          </a:xfrm>
          <a:prstGeom prst="rect">
            <a:avLst/>
          </a:prstGeom>
          <a:solidFill>
            <a:schemeClr val="bg1"/>
          </a:solidFill>
          <a:ln w="9525">
            <a:noFill/>
            <a:miter lim="800000"/>
            <a:headEnd/>
            <a:tailEnd/>
          </a:ln>
          <a:effectLst/>
        </p:spPr>
        <p:txBody>
          <a:bodyPr wrap="none" anchor="ctr"/>
          <a:lstStyle/>
          <a:p>
            <a:pPr algn="ctr"/>
            <a:r>
              <a:rPr lang="es-ES_tradnl" sz="2400" b="1">
                <a:latin typeface="Tahoma" pitchFamily="34" charset="0"/>
              </a:rPr>
              <a:t>2408</a:t>
            </a:r>
          </a:p>
          <a:p>
            <a:pPr algn="ctr"/>
            <a:endParaRPr lang="es-ES_tradnl" sz="2800" b="1">
              <a:latin typeface="Tahoma" pitchFamily="34" charset="0"/>
            </a:endParaRPr>
          </a:p>
          <a:p>
            <a:pPr algn="ctr"/>
            <a:r>
              <a:rPr lang="es-ES_tradnl" sz="2400" b="1">
                <a:latin typeface="Tahoma" pitchFamily="34" charset="0"/>
              </a:rPr>
              <a:t>2256</a:t>
            </a:r>
          </a:p>
          <a:p>
            <a:pPr algn="ctr"/>
            <a:endParaRPr lang="es-ES_tradnl" sz="2800" b="1">
              <a:latin typeface="Tahoma" pitchFamily="34" charset="0"/>
            </a:endParaRPr>
          </a:p>
          <a:p>
            <a:pPr algn="ctr"/>
            <a:r>
              <a:rPr lang="es-ES_tradnl" sz="2400" b="1">
                <a:latin typeface="Tahoma" pitchFamily="34" charset="0"/>
              </a:rPr>
              <a:t>2104</a:t>
            </a:r>
          </a:p>
          <a:p>
            <a:pPr algn="ctr"/>
            <a:endParaRPr lang="es-ES_tradnl"/>
          </a:p>
        </p:txBody>
      </p:sp>
      <p:sp>
        <p:nvSpPr>
          <p:cNvPr id="181314" name="Text Box 66"/>
          <p:cNvSpPr txBox="1">
            <a:spLocks noChangeArrowheads="1"/>
          </p:cNvSpPr>
          <p:nvPr/>
        </p:nvSpPr>
        <p:spPr bwMode="auto">
          <a:xfrm>
            <a:off x="611188" y="3332163"/>
            <a:ext cx="576262" cy="457200"/>
          </a:xfrm>
          <a:prstGeom prst="rect">
            <a:avLst/>
          </a:prstGeom>
          <a:noFill/>
          <a:ln w="9525">
            <a:noFill/>
            <a:miter lim="800000"/>
            <a:headEnd/>
            <a:tailEnd/>
          </a:ln>
          <a:effectLst/>
        </p:spPr>
        <p:txBody>
          <a:bodyPr>
            <a:spAutoFit/>
          </a:bodyPr>
          <a:lstStyle/>
          <a:p>
            <a:r>
              <a:rPr lang="es-ES_tradnl" sz="1200" b="1"/>
              <a:t>Cabo Rojo</a:t>
            </a:r>
          </a:p>
        </p:txBody>
      </p:sp>
      <p:sp>
        <p:nvSpPr>
          <p:cNvPr id="181315" name="Text Box 67"/>
          <p:cNvSpPr txBox="1">
            <a:spLocks noChangeArrowheads="1"/>
          </p:cNvSpPr>
          <p:nvPr/>
        </p:nvSpPr>
        <p:spPr bwMode="auto">
          <a:xfrm>
            <a:off x="1187450" y="3500438"/>
            <a:ext cx="719138" cy="274637"/>
          </a:xfrm>
          <a:prstGeom prst="rect">
            <a:avLst/>
          </a:prstGeom>
          <a:noFill/>
          <a:ln w="9525">
            <a:noFill/>
            <a:miter lim="800000"/>
            <a:headEnd/>
            <a:tailEnd/>
          </a:ln>
          <a:effectLst/>
        </p:spPr>
        <p:txBody>
          <a:bodyPr>
            <a:spAutoFit/>
          </a:bodyPr>
          <a:lstStyle/>
          <a:p>
            <a:r>
              <a:rPr lang="es-ES_tradnl" sz="1200" b="1"/>
              <a:t>Lajas</a:t>
            </a:r>
          </a:p>
        </p:txBody>
      </p:sp>
      <p:sp>
        <p:nvSpPr>
          <p:cNvPr id="181316" name="Text Box 68"/>
          <p:cNvSpPr txBox="1">
            <a:spLocks noChangeArrowheads="1"/>
          </p:cNvSpPr>
          <p:nvPr/>
        </p:nvSpPr>
        <p:spPr bwMode="auto">
          <a:xfrm>
            <a:off x="1619250" y="3789363"/>
            <a:ext cx="936625" cy="274637"/>
          </a:xfrm>
          <a:prstGeom prst="rect">
            <a:avLst/>
          </a:prstGeom>
          <a:noFill/>
          <a:ln w="9525">
            <a:noFill/>
            <a:miter lim="800000"/>
            <a:headEnd/>
            <a:tailEnd/>
          </a:ln>
          <a:effectLst/>
        </p:spPr>
        <p:txBody>
          <a:bodyPr>
            <a:spAutoFit/>
          </a:bodyPr>
          <a:lstStyle/>
          <a:p>
            <a:r>
              <a:rPr lang="es-ES_tradnl" sz="1200" b="1"/>
              <a:t>Guánica</a:t>
            </a:r>
          </a:p>
        </p:txBody>
      </p:sp>
      <p:sp>
        <p:nvSpPr>
          <p:cNvPr id="181317" name="Text Box 69"/>
          <p:cNvSpPr txBox="1">
            <a:spLocks noChangeArrowheads="1"/>
          </p:cNvSpPr>
          <p:nvPr/>
        </p:nvSpPr>
        <p:spPr bwMode="auto">
          <a:xfrm>
            <a:off x="1044575" y="2997200"/>
            <a:ext cx="863600" cy="457200"/>
          </a:xfrm>
          <a:prstGeom prst="rect">
            <a:avLst/>
          </a:prstGeom>
          <a:noFill/>
          <a:ln w="9525">
            <a:noFill/>
            <a:miter lim="800000"/>
            <a:headEnd/>
            <a:tailEnd/>
          </a:ln>
          <a:effectLst/>
        </p:spPr>
        <p:txBody>
          <a:bodyPr>
            <a:spAutoFit/>
          </a:bodyPr>
          <a:lstStyle/>
          <a:p>
            <a:r>
              <a:rPr lang="es-ES_tradnl" sz="1200" b="1"/>
              <a:t>San Germán</a:t>
            </a:r>
          </a:p>
        </p:txBody>
      </p:sp>
      <p:sp>
        <p:nvSpPr>
          <p:cNvPr id="181318" name="Text Box 70"/>
          <p:cNvSpPr txBox="1">
            <a:spLocks noChangeArrowheads="1"/>
          </p:cNvSpPr>
          <p:nvPr/>
        </p:nvSpPr>
        <p:spPr bwMode="auto">
          <a:xfrm>
            <a:off x="0" y="2852738"/>
            <a:ext cx="1258888" cy="274637"/>
          </a:xfrm>
          <a:prstGeom prst="rect">
            <a:avLst/>
          </a:prstGeom>
          <a:noFill/>
          <a:ln w="9525">
            <a:noFill/>
            <a:miter lim="800000"/>
            <a:headEnd/>
            <a:tailEnd/>
          </a:ln>
          <a:effectLst/>
        </p:spPr>
        <p:txBody>
          <a:bodyPr>
            <a:spAutoFit/>
          </a:bodyPr>
          <a:lstStyle/>
          <a:p>
            <a:r>
              <a:rPr lang="es-ES_tradnl" sz="1200" b="1"/>
              <a:t>Hormigueros</a:t>
            </a:r>
          </a:p>
        </p:txBody>
      </p:sp>
      <p:sp>
        <p:nvSpPr>
          <p:cNvPr id="181319" name="Line 71"/>
          <p:cNvSpPr>
            <a:spLocks noChangeShapeType="1"/>
          </p:cNvSpPr>
          <p:nvPr/>
        </p:nvSpPr>
        <p:spPr bwMode="auto">
          <a:xfrm>
            <a:off x="468313" y="3068638"/>
            <a:ext cx="574675" cy="73025"/>
          </a:xfrm>
          <a:prstGeom prst="line">
            <a:avLst/>
          </a:prstGeom>
          <a:noFill/>
          <a:ln w="9525">
            <a:solidFill>
              <a:schemeClr val="tx1"/>
            </a:solidFill>
            <a:round/>
            <a:headEnd/>
            <a:tailEnd type="triangle" w="med" len="med"/>
          </a:ln>
          <a:effectLst/>
        </p:spPr>
        <p:txBody>
          <a:bodyPr/>
          <a:lstStyle/>
          <a:p>
            <a:endParaRPr lang="en-US"/>
          </a:p>
        </p:txBody>
      </p:sp>
      <p:sp>
        <p:nvSpPr>
          <p:cNvPr id="181320" name="Text Box 72"/>
          <p:cNvSpPr txBox="1">
            <a:spLocks noChangeArrowheads="1"/>
          </p:cNvSpPr>
          <p:nvPr/>
        </p:nvSpPr>
        <p:spPr bwMode="auto">
          <a:xfrm>
            <a:off x="539750" y="2565400"/>
            <a:ext cx="936625" cy="274638"/>
          </a:xfrm>
          <a:prstGeom prst="rect">
            <a:avLst/>
          </a:prstGeom>
          <a:noFill/>
          <a:ln w="9525">
            <a:noFill/>
            <a:miter lim="800000"/>
            <a:headEnd/>
            <a:tailEnd/>
          </a:ln>
          <a:effectLst/>
        </p:spPr>
        <p:txBody>
          <a:bodyPr>
            <a:spAutoFit/>
          </a:bodyPr>
          <a:lstStyle/>
          <a:p>
            <a:r>
              <a:rPr lang="es-ES_tradnl" sz="1200" b="1"/>
              <a:t>Mayagüez</a:t>
            </a:r>
          </a:p>
        </p:txBody>
      </p:sp>
      <p:sp>
        <p:nvSpPr>
          <p:cNvPr id="181321" name="Text Box 73"/>
          <p:cNvSpPr txBox="1">
            <a:spLocks noChangeArrowheads="1"/>
          </p:cNvSpPr>
          <p:nvPr/>
        </p:nvSpPr>
        <p:spPr bwMode="auto">
          <a:xfrm>
            <a:off x="682625" y="2146300"/>
            <a:ext cx="936625" cy="274638"/>
          </a:xfrm>
          <a:prstGeom prst="rect">
            <a:avLst/>
          </a:prstGeom>
          <a:noFill/>
          <a:ln w="9525">
            <a:noFill/>
            <a:miter lim="800000"/>
            <a:headEnd/>
            <a:tailEnd/>
          </a:ln>
          <a:effectLst/>
        </p:spPr>
        <p:txBody>
          <a:bodyPr>
            <a:spAutoFit/>
          </a:bodyPr>
          <a:lstStyle/>
          <a:p>
            <a:r>
              <a:rPr lang="es-ES_tradnl" sz="1200" b="1"/>
              <a:t>Añasco</a:t>
            </a:r>
          </a:p>
        </p:txBody>
      </p:sp>
      <p:sp>
        <p:nvSpPr>
          <p:cNvPr id="181322" name="Text Box 74"/>
          <p:cNvSpPr txBox="1">
            <a:spLocks noChangeArrowheads="1"/>
          </p:cNvSpPr>
          <p:nvPr/>
        </p:nvSpPr>
        <p:spPr bwMode="auto">
          <a:xfrm>
            <a:off x="395288" y="1785938"/>
            <a:ext cx="936625" cy="274637"/>
          </a:xfrm>
          <a:prstGeom prst="rect">
            <a:avLst/>
          </a:prstGeom>
          <a:noFill/>
          <a:ln w="9525">
            <a:noFill/>
            <a:miter lim="800000"/>
            <a:headEnd/>
            <a:tailEnd/>
          </a:ln>
          <a:effectLst/>
        </p:spPr>
        <p:txBody>
          <a:bodyPr>
            <a:spAutoFit/>
          </a:bodyPr>
          <a:lstStyle/>
          <a:p>
            <a:r>
              <a:rPr lang="es-ES_tradnl" sz="1200" b="1"/>
              <a:t>Aguada</a:t>
            </a:r>
          </a:p>
        </p:txBody>
      </p:sp>
      <p:sp>
        <p:nvSpPr>
          <p:cNvPr id="181323" name="Text Box 75"/>
          <p:cNvSpPr txBox="1">
            <a:spLocks noChangeArrowheads="1"/>
          </p:cNvSpPr>
          <p:nvPr/>
        </p:nvSpPr>
        <p:spPr bwMode="auto">
          <a:xfrm>
            <a:off x="0" y="1484313"/>
            <a:ext cx="936625" cy="274637"/>
          </a:xfrm>
          <a:prstGeom prst="rect">
            <a:avLst/>
          </a:prstGeom>
          <a:noFill/>
          <a:ln w="9525">
            <a:noFill/>
            <a:miter lim="800000"/>
            <a:headEnd/>
            <a:tailEnd/>
          </a:ln>
          <a:effectLst/>
        </p:spPr>
        <p:txBody>
          <a:bodyPr>
            <a:spAutoFit/>
          </a:bodyPr>
          <a:lstStyle/>
          <a:p>
            <a:r>
              <a:rPr lang="es-ES_tradnl" sz="1200" b="1"/>
              <a:t>Rincón</a:t>
            </a:r>
          </a:p>
        </p:txBody>
      </p:sp>
      <p:sp>
        <p:nvSpPr>
          <p:cNvPr id="181324" name="Line 76"/>
          <p:cNvSpPr>
            <a:spLocks noChangeShapeType="1"/>
          </p:cNvSpPr>
          <p:nvPr/>
        </p:nvSpPr>
        <p:spPr bwMode="auto">
          <a:xfrm>
            <a:off x="250825" y="1700213"/>
            <a:ext cx="217488" cy="433387"/>
          </a:xfrm>
          <a:prstGeom prst="line">
            <a:avLst/>
          </a:prstGeom>
          <a:noFill/>
          <a:ln w="9525">
            <a:solidFill>
              <a:schemeClr val="tx1"/>
            </a:solidFill>
            <a:round/>
            <a:headEnd/>
            <a:tailEnd type="triangle" w="med" len="med"/>
          </a:ln>
          <a:effectLst/>
        </p:spPr>
        <p:txBody>
          <a:bodyPr/>
          <a:lstStyle/>
          <a:p>
            <a:endParaRPr lang="en-US"/>
          </a:p>
        </p:txBody>
      </p:sp>
      <p:sp>
        <p:nvSpPr>
          <p:cNvPr id="181325" name="Text Box 77"/>
          <p:cNvSpPr txBox="1">
            <a:spLocks noChangeArrowheads="1"/>
          </p:cNvSpPr>
          <p:nvPr/>
        </p:nvSpPr>
        <p:spPr bwMode="auto">
          <a:xfrm>
            <a:off x="466725" y="1282700"/>
            <a:ext cx="936625" cy="274638"/>
          </a:xfrm>
          <a:prstGeom prst="rect">
            <a:avLst/>
          </a:prstGeom>
          <a:noFill/>
          <a:ln w="9525">
            <a:noFill/>
            <a:miter lim="800000"/>
            <a:headEnd/>
            <a:tailEnd/>
          </a:ln>
          <a:effectLst/>
        </p:spPr>
        <p:txBody>
          <a:bodyPr>
            <a:spAutoFit/>
          </a:bodyPr>
          <a:lstStyle/>
          <a:p>
            <a:r>
              <a:rPr lang="es-ES_tradnl" sz="1200" b="1"/>
              <a:t>Aguadilla</a:t>
            </a:r>
          </a:p>
        </p:txBody>
      </p:sp>
      <p:sp>
        <p:nvSpPr>
          <p:cNvPr id="181326" name="Text Box 78"/>
          <p:cNvSpPr txBox="1">
            <a:spLocks noChangeArrowheads="1"/>
          </p:cNvSpPr>
          <p:nvPr/>
        </p:nvSpPr>
        <p:spPr bwMode="auto">
          <a:xfrm>
            <a:off x="971550" y="1628775"/>
            <a:ext cx="647700" cy="274638"/>
          </a:xfrm>
          <a:prstGeom prst="rect">
            <a:avLst/>
          </a:prstGeom>
          <a:noFill/>
          <a:ln w="9525">
            <a:noFill/>
            <a:miter lim="800000"/>
            <a:headEnd/>
            <a:tailEnd/>
          </a:ln>
          <a:effectLst/>
        </p:spPr>
        <p:txBody>
          <a:bodyPr>
            <a:spAutoFit/>
          </a:bodyPr>
          <a:lstStyle/>
          <a:p>
            <a:r>
              <a:rPr lang="es-ES_tradnl" sz="1200" b="1"/>
              <a:t>Moca</a:t>
            </a:r>
          </a:p>
        </p:txBody>
      </p:sp>
      <p:sp>
        <p:nvSpPr>
          <p:cNvPr id="181327" name="Text Box 79"/>
          <p:cNvSpPr txBox="1">
            <a:spLocks noChangeArrowheads="1"/>
          </p:cNvSpPr>
          <p:nvPr/>
        </p:nvSpPr>
        <p:spPr bwMode="auto">
          <a:xfrm>
            <a:off x="1331913" y="1484313"/>
            <a:ext cx="936625" cy="274637"/>
          </a:xfrm>
          <a:prstGeom prst="rect">
            <a:avLst/>
          </a:prstGeom>
          <a:noFill/>
          <a:ln w="9525">
            <a:noFill/>
            <a:miter lim="800000"/>
            <a:headEnd/>
            <a:tailEnd/>
          </a:ln>
          <a:effectLst/>
        </p:spPr>
        <p:txBody>
          <a:bodyPr>
            <a:spAutoFit/>
          </a:bodyPr>
          <a:lstStyle/>
          <a:p>
            <a:r>
              <a:rPr lang="es-ES_tradnl" sz="1200" b="1"/>
              <a:t>Isabela</a:t>
            </a:r>
          </a:p>
        </p:txBody>
      </p:sp>
      <p:sp>
        <p:nvSpPr>
          <p:cNvPr id="181328" name="Text Box 80"/>
          <p:cNvSpPr txBox="1">
            <a:spLocks noChangeArrowheads="1"/>
          </p:cNvSpPr>
          <p:nvPr/>
        </p:nvSpPr>
        <p:spPr bwMode="auto">
          <a:xfrm>
            <a:off x="684213" y="4149725"/>
            <a:ext cx="936625" cy="457200"/>
          </a:xfrm>
          <a:prstGeom prst="rect">
            <a:avLst/>
          </a:prstGeom>
          <a:noFill/>
          <a:ln w="9525">
            <a:noFill/>
            <a:miter lim="800000"/>
            <a:headEnd/>
            <a:tailEnd/>
          </a:ln>
          <a:effectLst/>
        </p:spPr>
        <p:txBody>
          <a:bodyPr>
            <a:spAutoFit/>
          </a:bodyPr>
          <a:lstStyle/>
          <a:p>
            <a:r>
              <a:rPr lang="es-ES_tradnl" sz="1200" b="1"/>
              <a:t>Sabana Grande</a:t>
            </a:r>
          </a:p>
        </p:txBody>
      </p:sp>
      <p:sp>
        <p:nvSpPr>
          <p:cNvPr id="181329" name="Line 81"/>
          <p:cNvSpPr>
            <a:spLocks noChangeShapeType="1"/>
          </p:cNvSpPr>
          <p:nvPr/>
        </p:nvSpPr>
        <p:spPr bwMode="auto">
          <a:xfrm flipV="1">
            <a:off x="1258888" y="3357563"/>
            <a:ext cx="649287" cy="863600"/>
          </a:xfrm>
          <a:prstGeom prst="line">
            <a:avLst/>
          </a:prstGeom>
          <a:noFill/>
          <a:ln w="9525">
            <a:solidFill>
              <a:schemeClr val="tx1"/>
            </a:solidFill>
            <a:round/>
            <a:headEnd/>
            <a:tailEnd type="triangle" w="med" len="med"/>
          </a:ln>
          <a:effectLst/>
        </p:spPr>
        <p:txBody>
          <a:bodyPr/>
          <a:lstStyle/>
          <a:p>
            <a:endParaRPr lang="en-US"/>
          </a:p>
        </p:txBody>
      </p:sp>
      <p:sp>
        <p:nvSpPr>
          <p:cNvPr id="181330" name="Text Box 82"/>
          <p:cNvSpPr txBox="1">
            <a:spLocks noChangeArrowheads="1"/>
          </p:cNvSpPr>
          <p:nvPr/>
        </p:nvSpPr>
        <p:spPr bwMode="auto">
          <a:xfrm>
            <a:off x="2052638" y="3154363"/>
            <a:ext cx="719137" cy="274637"/>
          </a:xfrm>
          <a:prstGeom prst="rect">
            <a:avLst/>
          </a:prstGeom>
          <a:noFill/>
          <a:ln w="9525">
            <a:noFill/>
            <a:miter lim="800000"/>
            <a:headEnd/>
            <a:tailEnd/>
          </a:ln>
          <a:effectLst/>
        </p:spPr>
        <p:txBody>
          <a:bodyPr>
            <a:spAutoFit/>
          </a:bodyPr>
          <a:lstStyle/>
          <a:p>
            <a:r>
              <a:rPr lang="es-ES_tradnl" sz="1200" b="1"/>
              <a:t>Yauco</a:t>
            </a:r>
          </a:p>
        </p:txBody>
      </p:sp>
      <p:sp>
        <p:nvSpPr>
          <p:cNvPr id="181331" name="Text Box 83"/>
          <p:cNvSpPr txBox="1">
            <a:spLocks noChangeArrowheads="1"/>
          </p:cNvSpPr>
          <p:nvPr/>
        </p:nvSpPr>
        <p:spPr bwMode="auto">
          <a:xfrm>
            <a:off x="1619250" y="2781300"/>
            <a:ext cx="936625" cy="274638"/>
          </a:xfrm>
          <a:prstGeom prst="rect">
            <a:avLst/>
          </a:prstGeom>
          <a:noFill/>
          <a:ln w="9525">
            <a:noFill/>
            <a:miter lim="800000"/>
            <a:headEnd/>
            <a:tailEnd/>
          </a:ln>
          <a:effectLst/>
        </p:spPr>
        <p:txBody>
          <a:bodyPr>
            <a:spAutoFit/>
          </a:bodyPr>
          <a:lstStyle/>
          <a:p>
            <a:r>
              <a:rPr lang="es-ES_tradnl" sz="1200" b="1"/>
              <a:t>Maricao</a:t>
            </a:r>
          </a:p>
        </p:txBody>
      </p:sp>
      <p:sp>
        <p:nvSpPr>
          <p:cNvPr id="181332" name="Text Box 84"/>
          <p:cNvSpPr txBox="1">
            <a:spLocks noChangeArrowheads="1"/>
          </p:cNvSpPr>
          <p:nvPr/>
        </p:nvSpPr>
        <p:spPr bwMode="auto">
          <a:xfrm>
            <a:off x="1258888" y="2433638"/>
            <a:ext cx="1152525" cy="274637"/>
          </a:xfrm>
          <a:prstGeom prst="rect">
            <a:avLst/>
          </a:prstGeom>
          <a:noFill/>
          <a:ln w="9525">
            <a:noFill/>
            <a:miter lim="800000"/>
            <a:headEnd/>
            <a:tailEnd/>
          </a:ln>
          <a:effectLst/>
        </p:spPr>
        <p:txBody>
          <a:bodyPr>
            <a:spAutoFit/>
          </a:bodyPr>
          <a:lstStyle/>
          <a:p>
            <a:r>
              <a:rPr lang="es-ES_tradnl" sz="1200" b="1"/>
              <a:t>Las Marías</a:t>
            </a:r>
          </a:p>
        </p:txBody>
      </p:sp>
      <p:sp>
        <p:nvSpPr>
          <p:cNvPr id="181333" name="Text Box 85"/>
          <p:cNvSpPr txBox="1">
            <a:spLocks noChangeArrowheads="1"/>
          </p:cNvSpPr>
          <p:nvPr/>
        </p:nvSpPr>
        <p:spPr bwMode="auto">
          <a:xfrm>
            <a:off x="1403350" y="1819275"/>
            <a:ext cx="1152525" cy="457200"/>
          </a:xfrm>
          <a:prstGeom prst="rect">
            <a:avLst/>
          </a:prstGeom>
          <a:noFill/>
          <a:ln w="9525">
            <a:noFill/>
            <a:miter lim="800000"/>
            <a:headEnd/>
            <a:tailEnd/>
          </a:ln>
          <a:effectLst/>
        </p:spPr>
        <p:txBody>
          <a:bodyPr>
            <a:spAutoFit/>
          </a:bodyPr>
          <a:lstStyle/>
          <a:p>
            <a:r>
              <a:rPr lang="es-ES_tradnl" sz="1200" b="1"/>
              <a:t>San Sebastián</a:t>
            </a:r>
          </a:p>
        </p:txBody>
      </p:sp>
      <p:sp>
        <p:nvSpPr>
          <p:cNvPr id="181334" name="Text Box 86"/>
          <p:cNvSpPr txBox="1">
            <a:spLocks noChangeArrowheads="1"/>
          </p:cNvSpPr>
          <p:nvPr/>
        </p:nvSpPr>
        <p:spPr bwMode="auto">
          <a:xfrm>
            <a:off x="2051050" y="2276475"/>
            <a:ext cx="649288" cy="274638"/>
          </a:xfrm>
          <a:prstGeom prst="rect">
            <a:avLst/>
          </a:prstGeom>
          <a:noFill/>
          <a:ln w="9525">
            <a:noFill/>
            <a:miter lim="800000"/>
            <a:headEnd/>
            <a:tailEnd/>
          </a:ln>
          <a:effectLst/>
        </p:spPr>
        <p:txBody>
          <a:bodyPr>
            <a:spAutoFit/>
          </a:bodyPr>
          <a:lstStyle/>
          <a:p>
            <a:r>
              <a:rPr lang="es-ES_tradnl" sz="1200" b="1"/>
              <a:t>Lares</a:t>
            </a:r>
          </a:p>
        </p:txBody>
      </p:sp>
      <p:sp>
        <p:nvSpPr>
          <p:cNvPr id="181335" name="Text Box 87"/>
          <p:cNvSpPr txBox="1">
            <a:spLocks noChangeArrowheads="1"/>
          </p:cNvSpPr>
          <p:nvPr/>
        </p:nvSpPr>
        <p:spPr bwMode="auto">
          <a:xfrm>
            <a:off x="2051050" y="1641475"/>
            <a:ext cx="720725" cy="274638"/>
          </a:xfrm>
          <a:prstGeom prst="rect">
            <a:avLst/>
          </a:prstGeom>
          <a:noFill/>
          <a:ln w="9525">
            <a:noFill/>
            <a:miter lim="800000"/>
            <a:headEnd/>
            <a:tailEnd/>
          </a:ln>
          <a:effectLst/>
        </p:spPr>
        <p:txBody>
          <a:bodyPr>
            <a:spAutoFit/>
          </a:bodyPr>
          <a:lstStyle/>
          <a:p>
            <a:r>
              <a:rPr lang="es-ES_tradnl" sz="1200" b="1"/>
              <a:t>Camuy</a:t>
            </a:r>
          </a:p>
        </p:txBody>
      </p:sp>
      <p:sp>
        <p:nvSpPr>
          <p:cNvPr id="181336" name="Text Box 88"/>
          <p:cNvSpPr txBox="1">
            <a:spLocks noChangeArrowheads="1"/>
          </p:cNvSpPr>
          <p:nvPr/>
        </p:nvSpPr>
        <p:spPr bwMode="auto">
          <a:xfrm>
            <a:off x="1331913" y="836613"/>
            <a:ext cx="1368425" cy="274637"/>
          </a:xfrm>
          <a:prstGeom prst="rect">
            <a:avLst/>
          </a:prstGeom>
          <a:noFill/>
          <a:ln w="9525">
            <a:noFill/>
            <a:miter lim="800000"/>
            <a:headEnd/>
            <a:tailEnd/>
          </a:ln>
          <a:effectLst/>
        </p:spPr>
        <p:txBody>
          <a:bodyPr>
            <a:spAutoFit/>
          </a:bodyPr>
          <a:lstStyle/>
          <a:p>
            <a:r>
              <a:rPr lang="es-ES_tradnl" sz="1200" b="1"/>
              <a:t>Quebradillas</a:t>
            </a:r>
          </a:p>
        </p:txBody>
      </p:sp>
      <p:sp>
        <p:nvSpPr>
          <p:cNvPr id="181337" name="Line 89"/>
          <p:cNvSpPr>
            <a:spLocks noChangeShapeType="1"/>
          </p:cNvSpPr>
          <p:nvPr/>
        </p:nvSpPr>
        <p:spPr bwMode="auto">
          <a:xfrm>
            <a:off x="1763713" y="1052513"/>
            <a:ext cx="217487" cy="433387"/>
          </a:xfrm>
          <a:prstGeom prst="line">
            <a:avLst/>
          </a:prstGeom>
          <a:noFill/>
          <a:ln w="9525">
            <a:solidFill>
              <a:schemeClr val="tx1"/>
            </a:solidFill>
            <a:round/>
            <a:headEnd/>
            <a:tailEnd type="triangle" w="med" len="med"/>
          </a:ln>
          <a:effectLst/>
        </p:spPr>
        <p:txBody>
          <a:bodyPr/>
          <a:lstStyle/>
          <a:p>
            <a:endParaRPr lang="en-US"/>
          </a:p>
        </p:txBody>
      </p:sp>
      <p:sp>
        <p:nvSpPr>
          <p:cNvPr id="181338" name="Line 90"/>
          <p:cNvSpPr>
            <a:spLocks noChangeShapeType="1"/>
          </p:cNvSpPr>
          <p:nvPr/>
        </p:nvSpPr>
        <p:spPr bwMode="auto">
          <a:xfrm>
            <a:off x="2700338" y="981075"/>
            <a:ext cx="1587" cy="504825"/>
          </a:xfrm>
          <a:prstGeom prst="line">
            <a:avLst/>
          </a:prstGeom>
          <a:noFill/>
          <a:ln w="9525">
            <a:solidFill>
              <a:schemeClr val="tx1"/>
            </a:solidFill>
            <a:round/>
            <a:headEnd/>
            <a:tailEnd type="triangle" w="med" len="med"/>
          </a:ln>
          <a:effectLst/>
        </p:spPr>
        <p:txBody>
          <a:bodyPr/>
          <a:lstStyle/>
          <a:p>
            <a:endParaRPr lang="en-US"/>
          </a:p>
        </p:txBody>
      </p:sp>
      <p:sp>
        <p:nvSpPr>
          <p:cNvPr id="181339" name="Text Box 91"/>
          <p:cNvSpPr txBox="1">
            <a:spLocks noChangeArrowheads="1"/>
          </p:cNvSpPr>
          <p:nvPr/>
        </p:nvSpPr>
        <p:spPr bwMode="auto">
          <a:xfrm>
            <a:off x="2411413" y="765175"/>
            <a:ext cx="792162" cy="274638"/>
          </a:xfrm>
          <a:prstGeom prst="rect">
            <a:avLst/>
          </a:prstGeom>
          <a:noFill/>
          <a:ln w="9525">
            <a:noFill/>
            <a:miter lim="800000"/>
            <a:headEnd/>
            <a:tailEnd/>
          </a:ln>
          <a:effectLst/>
        </p:spPr>
        <p:txBody>
          <a:bodyPr>
            <a:spAutoFit/>
          </a:bodyPr>
          <a:lstStyle/>
          <a:p>
            <a:r>
              <a:rPr lang="es-ES_tradnl" sz="1200" b="1"/>
              <a:t>Hatillo</a:t>
            </a:r>
          </a:p>
        </p:txBody>
      </p:sp>
      <p:sp>
        <p:nvSpPr>
          <p:cNvPr id="181340" name="Text Box 92"/>
          <p:cNvSpPr txBox="1">
            <a:spLocks noChangeArrowheads="1"/>
          </p:cNvSpPr>
          <p:nvPr/>
        </p:nvSpPr>
        <p:spPr bwMode="auto">
          <a:xfrm>
            <a:off x="2916238" y="1498600"/>
            <a:ext cx="863600" cy="274638"/>
          </a:xfrm>
          <a:prstGeom prst="rect">
            <a:avLst/>
          </a:prstGeom>
          <a:noFill/>
          <a:ln w="9525">
            <a:noFill/>
            <a:miter lim="800000"/>
            <a:headEnd/>
            <a:tailEnd/>
          </a:ln>
          <a:effectLst/>
        </p:spPr>
        <p:txBody>
          <a:bodyPr>
            <a:spAutoFit/>
          </a:bodyPr>
          <a:lstStyle/>
          <a:p>
            <a:r>
              <a:rPr lang="es-ES_tradnl" sz="1200" b="1"/>
              <a:t>Arecibo</a:t>
            </a:r>
          </a:p>
        </p:txBody>
      </p:sp>
      <p:sp>
        <p:nvSpPr>
          <p:cNvPr id="181341" name="Text Box 93"/>
          <p:cNvSpPr txBox="1">
            <a:spLocks noChangeArrowheads="1"/>
          </p:cNvSpPr>
          <p:nvPr/>
        </p:nvSpPr>
        <p:spPr bwMode="auto">
          <a:xfrm>
            <a:off x="2987675" y="706438"/>
            <a:ext cx="1079500" cy="274637"/>
          </a:xfrm>
          <a:prstGeom prst="rect">
            <a:avLst/>
          </a:prstGeom>
          <a:noFill/>
          <a:ln w="9525">
            <a:noFill/>
            <a:miter lim="800000"/>
            <a:headEnd/>
            <a:tailEnd/>
          </a:ln>
          <a:effectLst/>
        </p:spPr>
        <p:txBody>
          <a:bodyPr>
            <a:spAutoFit/>
          </a:bodyPr>
          <a:lstStyle/>
          <a:p>
            <a:r>
              <a:rPr lang="es-ES_tradnl" sz="1200" b="1"/>
              <a:t>Barceloneta</a:t>
            </a:r>
          </a:p>
        </p:txBody>
      </p:sp>
      <p:sp>
        <p:nvSpPr>
          <p:cNvPr id="181342" name="Line 94"/>
          <p:cNvSpPr>
            <a:spLocks noChangeShapeType="1"/>
          </p:cNvSpPr>
          <p:nvPr/>
        </p:nvSpPr>
        <p:spPr bwMode="auto">
          <a:xfrm>
            <a:off x="3635375" y="981075"/>
            <a:ext cx="146050" cy="576263"/>
          </a:xfrm>
          <a:prstGeom prst="line">
            <a:avLst/>
          </a:prstGeom>
          <a:noFill/>
          <a:ln w="9525">
            <a:solidFill>
              <a:schemeClr val="tx1"/>
            </a:solidFill>
            <a:round/>
            <a:headEnd/>
            <a:tailEnd type="triangle" w="med" len="med"/>
          </a:ln>
          <a:effectLst/>
        </p:spPr>
        <p:txBody>
          <a:bodyPr/>
          <a:lstStyle/>
          <a:p>
            <a:endParaRPr lang="en-US"/>
          </a:p>
        </p:txBody>
      </p:sp>
      <p:sp>
        <p:nvSpPr>
          <p:cNvPr id="181343" name="Text Box 95"/>
          <p:cNvSpPr txBox="1">
            <a:spLocks noChangeArrowheads="1"/>
          </p:cNvSpPr>
          <p:nvPr/>
        </p:nvSpPr>
        <p:spPr bwMode="auto">
          <a:xfrm>
            <a:off x="3708400" y="908050"/>
            <a:ext cx="792163" cy="274638"/>
          </a:xfrm>
          <a:prstGeom prst="rect">
            <a:avLst/>
          </a:prstGeom>
          <a:noFill/>
          <a:ln w="9525">
            <a:noFill/>
            <a:miter lim="800000"/>
            <a:headEnd/>
            <a:tailEnd/>
          </a:ln>
          <a:effectLst/>
        </p:spPr>
        <p:txBody>
          <a:bodyPr>
            <a:spAutoFit/>
          </a:bodyPr>
          <a:lstStyle/>
          <a:p>
            <a:r>
              <a:rPr lang="es-ES_tradnl" sz="1200" b="1"/>
              <a:t>Manatí</a:t>
            </a:r>
          </a:p>
        </p:txBody>
      </p:sp>
      <p:sp>
        <p:nvSpPr>
          <p:cNvPr id="181344" name="Line 96"/>
          <p:cNvSpPr>
            <a:spLocks noChangeShapeType="1"/>
          </p:cNvSpPr>
          <p:nvPr/>
        </p:nvSpPr>
        <p:spPr bwMode="auto">
          <a:xfrm flipH="1">
            <a:off x="4140200" y="1125538"/>
            <a:ext cx="0" cy="503237"/>
          </a:xfrm>
          <a:prstGeom prst="line">
            <a:avLst/>
          </a:prstGeom>
          <a:noFill/>
          <a:ln w="9525">
            <a:solidFill>
              <a:schemeClr val="tx1"/>
            </a:solidFill>
            <a:round/>
            <a:headEnd/>
            <a:tailEnd type="triangle" w="med" len="med"/>
          </a:ln>
          <a:effectLst/>
        </p:spPr>
        <p:txBody>
          <a:bodyPr/>
          <a:lstStyle/>
          <a:p>
            <a:endParaRPr lang="en-US"/>
          </a:p>
        </p:txBody>
      </p:sp>
      <p:sp>
        <p:nvSpPr>
          <p:cNvPr id="181345" name="Line 97"/>
          <p:cNvSpPr>
            <a:spLocks noChangeShapeType="1"/>
          </p:cNvSpPr>
          <p:nvPr/>
        </p:nvSpPr>
        <p:spPr bwMode="auto">
          <a:xfrm>
            <a:off x="4500563" y="981075"/>
            <a:ext cx="71437" cy="647700"/>
          </a:xfrm>
          <a:prstGeom prst="line">
            <a:avLst/>
          </a:prstGeom>
          <a:noFill/>
          <a:ln w="9525">
            <a:solidFill>
              <a:schemeClr val="tx1"/>
            </a:solidFill>
            <a:round/>
            <a:headEnd/>
            <a:tailEnd type="triangle" w="med" len="med"/>
          </a:ln>
          <a:effectLst/>
        </p:spPr>
        <p:txBody>
          <a:bodyPr/>
          <a:lstStyle/>
          <a:p>
            <a:endParaRPr lang="en-US"/>
          </a:p>
        </p:txBody>
      </p:sp>
      <p:sp>
        <p:nvSpPr>
          <p:cNvPr id="181346" name="Text Box 98"/>
          <p:cNvSpPr txBox="1">
            <a:spLocks noChangeArrowheads="1"/>
          </p:cNvSpPr>
          <p:nvPr/>
        </p:nvSpPr>
        <p:spPr bwMode="auto">
          <a:xfrm>
            <a:off x="3492500" y="1785938"/>
            <a:ext cx="936625" cy="274637"/>
          </a:xfrm>
          <a:prstGeom prst="rect">
            <a:avLst/>
          </a:prstGeom>
          <a:noFill/>
          <a:ln w="9525">
            <a:noFill/>
            <a:miter lim="800000"/>
            <a:headEnd/>
            <a:tailEnd/>
          </a:ln>
          <a:effectLst/>
        </p:spPr>
        <p:txBody>
          <a:bodyPr>
            <a:spAutoFit/>
          </a:bodyPr>
          <a:lstStyle/>
          <a:p>
            <a:r>
              <a:rPr lang="es-ES_tradnl" sz="1200" b="1"/>
              <a:t>Florida</a:t>
            </a:r>
          </a:p>
        </p:txBody>
      </p:sp>
      <p:sp>
        <p:nvSpPr>
          <p:cNvPr id="181347" name="Text Box 99"/>
          <p:cNvSpPr txBox="1">
            <a:spLocks noChangeArrowheads="1"/>
          </p:cNvSpPr>
          <p:nvPr/>
        </p:nvSpPr>
        <p:spPr bwMode="auto">
          <a:xfrm>
            <a:off x="3778250" y="2133600"/>
            <a:ext cx="649288" cy="274638"/>
          </a:xfrm>
          <a:prstGeom prst="rect">
            <a:avLst/>
          </a:prstGeom>
          <a:noFill/>
          <a:ln w="9525">
            <a:noFill/>
            <a:miter lim="800000"/>
            <a:headEnd/>
            <a:tailEnd/>
          </a:ln>
          <a:effectLst/>
        </p:spPr>
        <p:txBody>
          <a:bodyPr>
            <a:spAutoFit/>
          </a:bodyPr>
          <a:lstStyle/>
          <a:p>
            <a:r>
              <a:rPr lang="es-ES_tradnl" sz="1200" b="1"/>
              <a:t>Ciales</a:t>
            </a:r>
          </a:p>
        </p:txBody>
      </p:sp>
      <p:sp>
        <p:nvSpPr>
          <p:cNvPr id="181348" name="Text Box 100"/>
          <p:cNvSpPr txBox="1">
            <a:spLocks noChangeArrowheads="1"/>
          </p:cNvSpPr>
          <p:nvPr/>
        </p:nvSpPr>
        <p:spPr bwMode="auto">
          <a:xfrm>
            <a:off x="2771775" y="2276475"/>
            <a:ext cx="792163" cy="274638"/>
          </a:xfrm>
          <a:prstGeom prst="rect">
            <a:avLst/>
          </a:prstGeom>
          <a:noFill/>
          <a:ln w="9525">
            <a:noFill/>
            <a:miter lim="800000"/>
            <a:headEnd/>
            <a:tailEnd/>
          </a:ln>
          <a:effectLst/>
        </p:spPr>
        <p:txBody>
          <a:bodyPr>
            <a:spAutoFit/>
          </a:bodyPr>
          <a:lstStyle/>
          <a:p>
            <a:r>
              <a:rPr lang="es-ES_tradnl" sz="1200" b="1"/>
              <a:t>Utuado</a:t>
            </a:r>
          </a:p>
        </p:txBody>
      </p:sp>
      <p:sp>
        <p:nvSpPr>
          <p:cNvPr id="181349" name="Text Box 101"/>
          <p:cNvSpPr txBox="1">
            <a:spLocks noChangeArrowheads="1"/>
          </p:cNvSpPr>
          <p:nvPr/>
        </p:nvSpPr>
        <p:spPr bwMode="auto">
          <a:xfrm>
            <a:off x="2484438" y="2781300"/>
            <a:ext cx="863600" cy="274638"/>
          </a:xfrm>
          <a:prstGeom prst="rect">
            <a:avLst/>
          </a:prstGeom>
          <a:noFill/>
          <a:ln w="9525">
            <a:noFill/>
            <a:miter lim="800000"/>
            <a:headEnd/>
            <a:tailEnd/>
          </a:ln>
          <a:effectLst/>
        </p:spPr>
        <p:txBody>
          <a:bodyPr>
            <a:spAutoFit/>
          </a:bodyPr>
          <a:lstStyle/>
          <a:p>
            <a:r>
              <a:rPr lang="es-ES_tradnl" sz="1200" b="1"/>
              <a:t>Adjuntas</a:t>
            </a:r>
          </a:p>
        </p:txBody>
      </p:sp>
      <p:sp>
        <p:nvSpPr>
          <p:cNvPr id="181350" name="Text Box 102"/>
          <p:cNvSpPr txBox="1">
            <a:spLocks noChangeArrowheads="1"/>
          </p:cNvSpPr>
          <p:nvPr/>
        </p:nvSpPr>
        <p:spPr bwMode="auto">
          <a:xfrm>
            <a:off x="1692275" y="4221163"/>
            <a:ext cx="1079500" cy="274637"/>
          </a:xfrm>
          <a:prstGeom prst="rect">
            <a:avLst/>
          </a:prstGeom>
          <a:noFill/>
          <a:ln w="9525">
            <a:noFill/>
            <a:miter lim="800000"/>
            <a:headEnd/>
            <a:tailEnd/>
          </a:ln>
          <a:effectLst/>
        </p:spPr>
        <p:txBody>
          <a:bodyPr>
            <a:spAutoFit/>
          </a:bodyPr>
          <a:lstStyle/>
          <a:p>
            <a:r>
              <a:rPr lang="es-ES_tradnl" sz="1200" b="1"/>
              <a:t>Guayanilla</a:t>
            </a:r>
          </a:p>
        </p:txBody>
      </p:sp>
      <p:sp>
        <p:nvSpPr>
          <p:cNvPr id="181351" name="Line 103"/>
          <p:cNvSpPr>
            <a:spLocks noChangeShapeType="1"/>
          </p:cNvSpPr>
          <p:nvPr/>
        </p:nvSpPr>
        <p:spPr bwMode="auto">
          <a:xfrm flipV="1">
            <a:off x="2411413" y="3573463"/>
            <a:ext cx="288925" cy="647700"/>
          </a:xfrm>
          <a:prstGeom prst="line">
            <a:avLst/>
          </a:prstGeom>
          <a:noFill/>
          <a:ln w="9525">
            <a:solidFill>
              <a:schemeClr val="tx1"/>
            </a:solidFill>
            <a:round/>
            <a:headEnd/>
            <a:tailEnd type="triangle" w="med" len="med"/>
          </a:ln>
          <a:effectLst/>
        </p:spPr>
        <p:txBody>
          <a:bodyPr/>
          <a:lstStyle/>
          <a:p>
            <a:endParaRPr lang="en-US"/>
          </a:p>
        </p:txBody>
      </p:sp>
      <p:sp>
        <p:nvSpPr>
          <p:cNvPr id="181352" name="Text Box 104"/>
          <p:cNvSpPr txBox="1">
            <a:spLocks noChangeArrowheads="1"/>
          </p:cNvSpPr>
          <p:nvPr/>
        </p:nvSpPr>
        <p:spPr bwMode="auto">
          <a:xfrm>
            <a:off x="2555875" y="4149725"/>
            <a:ext cx="1079500" cy="274638"/>
          </a:xfrm>
          <a:prstGeom prst="rect">
            <a:avLst/>
          </a:prstGeom>
          <a:noFill/>
          <a:ln w="9525">
            <a:noFill/>
            <a:miter lim="800000"/>
            <a:headEnd/>
            <a:tailEnd/>
          </a:ln>
          <a:effectLst/>
        </p:spPr>
        <p:txBody>
          <a:bodyPr>
            <a:spAutoFit/>
          </a:bodyPr>
          <a:lstStyle/>
          <a:p>
            <a:r>
              <a:rPr lang="es-ES_tradnl" sz="1200" b="1"/>
              <a:t>Peñuelas</a:t>
            </a:r>
          </a:p>
        </p:txBody>
      </p:sp>
      <p:sp>
        <p:nvSpPr>
          <p:cNvPr id="181353" name="Line 105"/>
          <p:cNvSpPr>
            <a:spLocks noChangeShapeType="1"/>
          </p:cNvSpPr>
          <p:nvPr/>
        </p:nvSpPr>
        <p:spPr bwMode="auto">
          <a:xfrm flipV="1">
            <a:off x="2987675" y="3500438"/>
            <a:ext cx="71438" cy="649287"/>
          </a:xfrm>
          <a:prstGeom prst="line">
            <a:avLst/>
          </a:prstGeom>
          <a:noFill/>
          <a:ln w="9525">
            <a:solidFill>
              <a:schemeClr val="tx1"/>
            </a:solidFill>
            <a:round/>
            <a:headEnd/>
            <a:tailEnd type="triangle" w="med" len="med"/>
          </a:ln>
          <a:effectLst/>
        </p:spPr>
        <p:txBody>
          <a:bodyPr/>
          <a:lstStyle/>
          <a:p>
            <a:endParaRPr lang="en-US"/>
          </a:p>
        </p:txBody>
      </p:sp>
      <p:sp>
        <p:nvSpPr>
          <p:cNvPr id="181354" name="Text Box 106"/>
          <p:cNvSpPr txBox="1">
            <a:spLocks noChangeArrowheads="1"/>
          </p:cNvSpPr>
          <p:nvPr/>
        </p:nvSpPr>
        <p:spPr bwMode="auto">
          <a:xfrm>
            <a:off x="3203575" y="3213100"/>
            <a:ext cx="647700" cy="274638"/>
          </a:xfrm>
          <a:prstGeom prst="rect">
            <a:avLst/>
          </a:prstGeom>
          <a:noFill/>
          <a:ln w="9525">
            <a:noFill/>
            <a:miter lim="800000"/>
            <a:headEnd/>
            <a:tailEnd/>
          </a:ln>
          <a:effectLst/>
        </p:spPr>
        <p:txBody>
          <a:bodyPr>
            <a:spAutoFit/>
          </a:bodyPr>
          <a:lstStyle/>
          <a:p>
            <a:r>
              <a:rPr lang="es-ES_tradnl" sz="1200" b="1"/>
              <a:t>Ponce</a:t>
            </a:r>
          </a:p>
        </p:txBody>
      </p:sp>
      <p:sp>
        <p:nvSpPr>
          <p:cNvPr id="181355" name="Line 107"/>
          <p:cNvSpPr>
            <a:spLocks noChangeShapeType="1"/>
          </p:cNvSpPr>
          <p:nvPr/>
        </p:nvSpPr>
        <p:spPr bwMode="auto">
          <a:xfrm flipH="1" flipV="1">
            <a:off x="6372225" y="3789363"/>
            <a:ext cx="215900" cy="431800"/>
          </a:xfrm>
          <a:prstGeom prst="line">
            <a:avLst/>
          </a:prstGeom>
          <a:noFill/>
          <a:ln w="9525">
            <a:solidFill>
              <a:schemeClr val="tx1"/>
            </a:solidFill>
            <a:round/>
            <a:headEnd/>
            <a:tailEnd type="triangle" w="med" len="med"/>
          </a:ln>
          <a:effectLst/>
        </p:spPr>
        <p:txBody>
          <a:bodyPr/>
          <a:lstStyle/>
          <a:p>
            <a:endParaRPr lang="en-US"/>
          </a:p>
        </p:txBody>
      </p:sp>
      <p:sp>
        <p:nvSpPr>
          <p:cNvPr id="181356" name="Text Box 108"/>
          <p:cNvSpPr txBox="1">
            <a:spLocks noChangeArrowheads="1"/>
          </p:cNvSpPr>
          <p:nvPr/>
        </p:nvSpPr>
        <p:spPr bwMode="auto">
          <a:xfrm>
            <a:off x="3348038" y="2578100"/>
            <a:ext cx="719137" cy="274638"/>
          </a:xfrm>
          <a:prstGeom prst="rect">
            <a:avLst/>
          </a:prstGeom>
          <a:noFill/>
          <a:ln w="9525">
            <a:noFill/>
            <a:miter lim="800000"/>
            <a:headEnd/>
            <a:tailEnd/>
          </a:ln>
          <a:effectLst/>
        </p:spPr>
        <p:txBody>
          <a:bodyPr>
            <a:spAutoFit/>
          </a:bodyPr>
          <a:lstStyle/>
          <a:p>
            <a:r>
              <a:rPr lang="es-ES_tradnl" sz="1200" b="1"/>
              <a:t>Jayuya</a:t>
            </a:r>
          </a:p>
        </p:txBody>
      </p:sp>
      <p:sp>
        <p:nvSpPr>
          <p:cNvPr id="181357" name="Text Box 109"/>
          <p:cNvSpPr txBox="1">
            <a:spLocks noChangeArrowheads="1"/>
          </p:cNvSpPr>
          <p:nvPr/>
        </p:nvSpPr>
        <p:spPr bwMode="auto">
          <a:xfrm>
            <a:off x="3924300" y="3357563"/>
            <a:ext cx="647700" cy="457200"/>
          </a:xfrm>
          <a:prstGeom prst="rect">
            <a:avLst/>
          </a:prstGeom>
          <a:noFill/>
          <a:ln w="9525">
            <a:noFill/>
            <a:miter lim="800000"/>
            <a:headEnd/>
            <a:tailEnd/>
          </a:ln>
          <a:effectLst/>
        </p:spPr>
        <p:txBody>
          <a:bodyPr>
            <a:spAutoFit/>
          </a:bodyPr>
          <a:lstStyle/>
          <a:p>
            <a:r>
              <a:rPr lang="es-ES_tradnl" sz="1200" b="1"/>
              <a:t>Juana Díaz</a:t>
            </a:r>
          </a:p>
        </p:txBody>
      </p:sp>
      <p:sp>
        <p:nvSpPr>
          <p:cNvPr id="181358" name="Text Box 110"/>
          <p:cNvSpPr txBox="1">
            <a:spLocks noChangeArrowheads="1"/>
          </p:cNvSpPr>
          <p:nvPr/>
        </p:nvSpPr>
        <p:spPr bwMode="auto">
          <a:xfrm>
            <a:off x="4429125" y="3573463"/>
            <a:ext cx="647700" cy="457200"/>
          </a:xfrm>
          <a:prstGeom prst="rect">
            <a:avLst/>
          </a:prstGeom>
          <a:noFill/>
          <a:ln w="9525">
            <a:noFill/>
            <a:miter lim="800000"/>
            <a:headEnd/>
            <a:tailEnd/>
          </a:ln>
          <a:effectLst/>
        </p:spPr>
        <p:txBody>
          <a:bodyPr>
            <a:spAutoFit/>
          </a:bodyPr>
          <a:lstStyle/>
          <a:p>
            <a:r>
              <a:rPr lang="es-ES_tradnl" sz="1200" b="1"/>
              <a:t>Santa Isabel</a:t>
            </a:r>
          </a:p>
        </p:txBody>
      </p:sp>
      <p:sp>
        <p:nvSpPr>
          <p:cNvPr id="181359" name="Text Box 111"/>
          <p:cNvSpPr txBox="1">
            <a:spLocks noChangeArrowheads="1"/>
          </p:cNvSpPr>
          <p:nvPr/>
        </p:nvSpPr>
        <p:spPr bwMode="auto">
          <a:xfrm>
            <a:off x="3924300" y="2938463"/>
            <a:ext cx="720725" cy="274637"/>
          </a:xfrm>
          <a:prstGeom prst="rect">
            <a:avLst/>
          </a:prstGeom>
          <a:noFill/>
          <a:ln w="9525">
            <a:noFill/>
            <a:miter lim="800000"/>
            <a:headEnd/>
            <a:tailEnd/>
          </a:ln>
          <a:effectLst/>
        </p:spPr>
        <p:txBody>
          <a:bodyPr>
            <a:spAutoFit/>
          </a:bodyPr>
          <a:lstStyle/>
          <a:p>
            <a:r>
              <a:rPr lang="es-ES_tradnl" sz="1200" b="1"/>
              <a:t>Villalba</a:t>
            </a:r>
          </a:p>
        </p:txBody>
      </p:sp>
      <p:sp>
        <p:nvSpPr>
          <p:cNvPr id="181360" name="Text Box 112"/>
          <p:cNvSpPr txBox="1">
            <a:spLocks noChangeArrowheads="1"/>
          </p:cNvSpPr>
          <p:nvPr/>
        </p:nvSpPr>
        <p:spPr bwMode="auto">
          <a:xfrm>
            <a:off x="4067175" y="2492375"/>
            <a:ext cx="936625" cy="274638"/>
          </a:xfrm>
          <a:prstGeom prst="rect">
            <a:avLst/>
          </a:prstGeom>
          <a:noFill/>
          <a:ln w="9525">
            <a:noFill/>
            <a:miter lim="800000"/>
            <a:headEnd/>
            <a:tailEnd/>
          </a:ln>
          <a:effectLst/>
        </p:spPr>
        <p:txBody>
          <a:bodyPr>
            <a:spAutoFit/>
          </a:bodyPr>
          <a:lstStyle/>
          <a:p>
            <a:r>
              <a:rPr lang="es-ES_tradnl" sz="1200" b="1"/>
              <a:t>Orocovis</a:t>
            </a:r>
          </a:p>
        </p:txBody>
      </p:sp>
      <p:sp>
        <p:nvSpPr>
          <p:cNvPr id="181361" name="Text Box 113"/>
          <p:cNvSpPr txBox="1">
            <a:spLocks noChangeArrowheads="1"/>
          </p:cNvSpPr>
          <p:nvPr/>
        </p:nvSpPr>
        <p:spPr bwMode="auto">
          <a:xfrm>
            <a:off x="4211638" y="1930400"/>
            <a:ext cx="936625" cy="274638"/>
          </a:xfrm>
          <a:prstGeom prst="rect">
            <a:avLst/>
          </a:prstGeom>
          <a:noFill/>
          <a:ln w="9525">
            <a:noFill/>
            <a:miter lim="800000"/>
            <a:headEnd/>
            <a:tailEnd/>
          </a:ln>
          <a:effectLst/>
        </p:spPr>
        <p:txBody>
          <a:bodyPr>
            <a:spAutoFit/>
          </a:bodyPr>
          <a:lstStyle/>
          <a:p>
            <a:r>
              <a:rPr lang="es-ES_tradnl" sz="1200" b="1"/>
              <a:t>Morovis</a:t>
            </a:r>
          </a:p>
        </p:txBody>
      </p:sp>
      <p:sp>
        <p:nvSpPr>
          <p:cNvPr id="181362" name="Text Box 114"/>
          <p:cNvSpPr txBox="1">
            <a:spLocks noChangeArrowheads="1"/>
          </p:cNvSpPr>
          <p:nvPr/>
        </p:nvSpPr>
        <p:spPr bwMode="auto">
          <a:xfrm>
            <a:off x="4067175" y="692150"/>
            <a:ext cx="1079500" cy="274638"/>
          </a:xfrm>
          <a:prstGeom prst="rect">
            <a:avLst/>
          </a:prstGeom>
          <a:noFill/>
          <a:ln w="9525">
            <a:noFill/>
            <a:miter lim="800000"/>
            <a:headEnd/>
            <a:tailEnd/>
          </a:ln>
          <a:effectLst/>
        </p:spPr>
        <p:txBody>
          <a:bodyPr>
            <a:spAutoFit/>
          </a:bodyPr>
          <a:lstStyle/>
          <a:p>
            <a:r>
              <a:rPr lang="es-ES_tradnl" sz="1200" b="1"/>
              <a:t>Vega Baja</a:t>
            </a:r>
          </a:p>
        </p:txBody>
      </p:sp>
      <p:sp>
        <p:nvSpPr>
          <p:cNvPr id="181363" name="Text Box 115"/>
          <p:cNvSpPr txBox="1">
            <a:spLocks noChangeArrowheads="1"/>
          </p:cNvSpPr>
          <p:nvPr/>
        </p:nvSpPr>
        <p:spPr bwMode="auto">
          <a:xfrm>
            <a:off x="4500563" y="908050"/>
            <a:ext cx="1079500" cy="274638"/>
          </a:xfrm>
          <a:prstGeom prst="rect">
            <a:avLst/>
          </a:prstGeom>
          <a:noFill/>
          <a:ln w="9525">
            <a:noFill/>
            <a:miter lim="800000"/>
            <a:headEnd/>
            <a:tailEnd/>
          </a:ln>
          <a:effectLst/>
        </p:spPr>
        <p:txBody>
          <a:bodyPr>
            <a:spAutoFit/>
          </a:bodyPr>
          <a:lstStyle/>
          <a:p>
            <a:r>
              <a:rPr lang="es-ES_tradnl" sz="1200" b="1"/>
              <a:t>Vega Alta</a:t>
            </a:r>
          </a:p>
        </p:txBody>
      </p:sp>
      <p:sp>
        <p:nvSpPr>
          <p:cNvPr id="181364" name="Line 116"/>
          <p:cNvSpPr>
            <a:spLocks noChangeShapeType="1"/>
          </p:cNvSpPr>
          <p:nvPr/>
        </p:nvSpPr>
        <p:spPr bwMode="auto">
          <a:xfrm>
            <a:off x="4859338" y="1196975"/>
            <a:ext cx="144462" cy="503238"/>
          </a:xfrm>
          <a:prstGeom prst="line">
            <a:avLst/>
          </a:prstGeom>
          <a:noFill/>
          <a:ln w="9525">
            <a:solidFill>
              <a:schemeClr val="tx1"/>
            </a:solidFill>
            <a:round/>
            <a:headEnd/>
            <a:tailEnd type="triangle" w="med" len="med"/>
          </a:ln>
          <a:effectLst/>
        </p:spPr>
        <p:txBody>
          <a:bodyPr/>
          <a:lstStyle/>
          <a:p>
            <a:endParaRPr lang="en-US"/>
          </a:p>
        </p:txBody>
      </p:sp>
      <p:sp>
        <p:nvSpPr>
          <p:cNvPr id="181365" name="Line 117"/>
          <p:cNvSpPr>
            <a:spLocks noChangeShapeType="1"/>
          </p:cNvSpPr>
          <p:nvPr/>
        </p:nvSpPr>
        <p:spPr bwMode="auto">
          <a:xfrm>
            <a:off x="5219700" y="1341438"/>
            <a:ext cx="0" cy="215900"/>
          </a:xfrm>
          <a:prstGeom prst="line">
            <a:avLst/>
          </a:prstGeom>
          <a:noFill/>
          <a:ln w="9525">
            <a:solidFill>
              <a:schemeClr val="tx1"/>
            </a:solidFill>
            <a:round/>
            <a:headEnd/>
            <a:tailEnd type="triangle" w="med" len="med"/>
          </a:ln>
          <a:effectLst/>
        </p:spPr>
        <p:txBody>
          <a:bodyPr/>
          <a:lstStyle/>
          <a:p>
            <a:endParaRPr lang="en-US"/>
          </a:p>
        </p:txBody>
      </p:sp>
      <p:sp>
        <p:nvSpPr>
          <p:cNvPr id="181366" name="Text Box 118"/>
          <p:cNvSpPr txBox="1">
            <a:spLocks noChangeArrowheads="1"/>
          </p:cNvSpPr>
          <p:nvPr/>
        </p:nvSpPr>
        <p:spPr bwMode="auto">
          <a:xfrm>
            <a:off x="4932363" y="1125538"/>
            <a:ext cx="719137" cy="274637"/>
          </a:xfrm>
          <a:prstGeom prst="rect">
            <a:avLst/>
          </a:prstGeom>
          <a:noFill/>
          <a:ln w="9525">
            <a:noFill/>
            <a:miter lim="800000"/>
            <a:headEnd/>
            <a:tailEnd/>
          </a:ln>
          <a:effectLst/>
        </p:spPr>
        <p:txBody>
          <a:bodyPr>
            <a:spAutoFit/>
          </a:bodyPr>
          <a:lstStyle/>
          <a:p>
            <a:r>
              <a:rPr lang="es-ES_tradnl" sz="1200" b="1"/>
              <a:t>Dorado</a:t>
            </a:r>
          </a:p>
        </p:txBody>
      </p:sp>
      <p:sp>
        <p:nvSpPr>
          <p:cNvPr id="181367" name="Text Box 119"/>
          <p:cNvSpPr txBox="1">
            <a:spLocks noChangeArrowheads="1"/>
          </p:cNvSpPr>
          <p:nvPr/>
        </p:nvSpPr>
        <p:spPr bwMode="auto">
          <a:xfrm>
            <a:off x="5003800" y="692150"/>
            <a:ext cx="1079500" cy="274638"/>
          </a:xfrm>
          <a:prstGeom prst="rect">
            <a:avLst/>
          </a:prstGeom>
          <a:noFill/>
          <a:ln w="9525">
            <a:noFill/>
            <a:miter lim="800000"/>
            <a:headEnd/>
            <a:tailEnd/>
          </a:ln>
          <a:effectLst/>
        </p:spPr>
        <p:txBody>
          <a:bodyPr>
            <a:spAutoFit/>
          </a:bodyPr>
          <a:lstStyle/>
          <a:p>
            <a:r>
              <a:rPr lang="es-ES_tradnl" sz="1200" b="1"/>
              <a:t>Toa Baja</a:t>
            </a:r>
          </a:p>
        </p:txBody>
      </p:sp>
      <p:sp>
        <p:nvSpPr>
          <p:cNvPr id="181368" name="Line 120"/>
          <p:cNvSpPr>
            <a:spLocks noChangeShapeType="1"/>
          </p:cNvSpPr>
          <p:nvPr/>
        </p:nvSpPr>
        <p:spPr bwMode="auto">
          <a:xfrm>
            <a:off x="5580063" y="908050"/>
            <a:ext cx="71437" cy="647700"/>
          </a:xfrm>
          <a:prstGeom prst="line">
            <a:avLst/>
          </a:prstGeom>
          <a:noFill/>
          <a:ln w="9525">
            <a:solidFill>
              <a:schemeClr val="tx1"/>
            </a:solidFill>
            <a:round/>
            <a:headEnd/>
            <a:tailEnd type="triangle" w="med" len="med"/>
          </a:ln>
          <a:effectLst/>
        </p:spPr>
        <p:txBody>
          <a:bodyPr/>
          <a:lstStyle/>
          <a:p>
            <a:endParaRPr lang="en-US"/>
          </a:p>
        </p:txBody>
      </p:sp>
      <p:sp>
        <p:nvSpPr>
          <p:cNvPr id="181369" name="Line 121"/>
          <p:cNvSpPr>
            <a:spLocks noChangeShapeType="1"/>
          </p:cNvSpPr>
          <p:nvPr/>
        </p:nvSpPr>
        <p:spPr bwMode="auto">
          <a:xfrm>
            <a:off x="5867400" y="1196975"/>
            <a:ext cx="73025" cy="287338"/>
          </a:xfrm>
          <a:prstGeom prst="line">
            <a:avLst/>
          </a:prstGeom>
          <a:noFill/>
          <a:ln w="9525">
            <a:solidFill>
              <a:schemeClr val="tx1"/>
            </a:solidFill>
            <a:round/>
            <a:headEnd/>
            <a:tailEnd type="triangle" w="med" len="med"/>
          </a:ln>
          <a:effectLst/>
        </p:spPr>
        <p:txBody>
          <a:bodyPr/>
          <a:lstStyle/>
          <a:p>
            <a:endParaRPr lang="en-US"/>
          </a:p>
        </p:txBody>
      </p:sp>
      <p:sp>
        <p:nvSpPr>
          <p:cNvPr id="181370" name="Text Box 122"/>
          <p:cNvSpPr txBox="1">
            <a:spLocks noChangeArrowheads="1"/>
          </p:cNvSpPr>
          <p:nvPr/>
        </p:nvSpPr>
        <p:spPr bwMode="auto">
          <a:xfrm>
            <a:off x="5581650" y="922338"/>
            <a:ext cx="719138" cy="274637"/>
          </a:xfrm>
          <a:prstGeom prst="rect">
            <a:avLst/>
          </a:prstGeom>
          <a:noFill/>
          <a:ln w="9525">
            <a:noFill/>
            <a:miter lim="800000"/>
            <a:headEnd/>
            <a:tailEnd/>
          </a:ln>
          <a:effectLst/>
        </p:spPr>
        <p:txBody>
          <a:bodyPr>
            <a:spAutoFit/>
          </a:bodyPr>
          <a:lstStyle/>
          <a:p>
            <a:r>
              <a:rPr lang="es-ES_tradnl" sz="1200" b="1"/>
              <a:t>Cataño</a:t>
            </a:r>
          </a:p>
        </p:txBody>
      </p:sp>
      <p:sp>
        <p:nvSpPr>
          <p:cNvPr id="181371" name="Text Box 123"/>
          <p:cNvSpPr txBox="1">
            <a:spLocks noChangeArrowheads="1"/>
          </p:cNvSpPr>
          <p:nvPr/>
        </p:nvSpPr>
        <p:spPr bwMode="auto">
          <a:xfrm>
            <a:off x="4643438" y="2060575"/>
            <a:ext cx="792162" cy="274638"/>
          </a:xfrm>
          <a:prstGeom prst="rect">
            <a:avLst/>
          </a:prstGeom>
          <a:noFill/>
          <a:ln w="9525">
            <a:noFill/>
            <a:miter lim="800000"/>
            <a:headEnd/>
            <a:tailEnd/>
          </a:ln>
          <a:effectLst/>
        </p:spPr>
        <p:txBody>
          <a:bodyPr>
            <a:spAutoFit/>
          </a:bodyPr>
          <a:lstStyle/>
          <a:p>
            <a:r>
              <a:rPr lang="es-ES_tradnl" sz="1200" b="1"/>
              <a:t>Corozal</a:t>
            </a:r>
          </a:p>
        </p:txBody>
      </p:sp>
      <p:sp>
        <p:nvSpPr>
          <p:cNvPr id="181372" name="Text Box 124"/>
          <p:cNvSpPr txBox="1">
            <a:spLocks noChangeArrowheads="1"/>
          </p:cNvSpPr>
          <p:nvPr/>
        </p:nvSpPr>
        <p:spPr bwMode="auto">
          <a:xfrm>
            <a:off x="5003800" y="1773238"/>
            <a:ext cx="792163" cy="274637"/>
          </a:xfrm>
          <a:prstGeom prst="rect">
            <a:avLst/>
          </a:prstGeom>
          <a:noFill/>
          <a:ln w="9525">
            <a:noFill/>
            <a:miter lim="800000"/>
            <a:headEnd/>
            <a:tailEnd/>
          </a:ln>
          <a:effectLst/>
        </p:spPr>
        <p:txBody>
          <a:bodyPr>
            <a:spAutoFit/>
          </a:bodyPr>
          <a:lstStyle/>
          <a:p>
            <a:r>
              <a:rPr lang="es-ES_tradnl" sz="1200" b="1"/>
              <a:t>Toa Alta</a:t>
            </a:r>
          </a:p>
        </p:txBody>
      </p:sp>
      <p:sp>
        <p:nvSpPr>
          <p:cNvPr id="181373" name="Text Box 125"/>
          <p:cNvSpPr txBox="1">
            <a:spLocks noChangeArrowheads="1"/>
          </p:cNvSpPr>
          <p:nvPr/>
        </p:nvSpPr>
        <p:spPr bwMode="auto">
          <a:xfrm>
            <a:off x="5003800" y="2217738"/>
            <a:ext cx="863600" cy="274637"/>
          </a:xfrm>
          <a:prstGeom prst="rect">
            <a:avLst/>
          </a:prstGeom>
          <a:noFill/>
          <a:ln w="9525">
            <a:noFill/>
            <a:miter lim="800000"/>
            <a:headEnd/>
            <a:tailEnd/>
          </a:ln>
          <a:effectLst/>
        </p:spPr>
        <p:txBody>
          <a:bodyPr>
            <a:spAutoFit/>
          </a:bodyPr>
          <a:lstStyle/>
          <a:p>
            <a:r>
              <a:rPr lang="es-ES_tradnl" sz="1200" b="1"/>
              <a:t>Naranjito</a:t>
            </a:r>
          </a:p>
        </p:txBody>
      </p:sp>
      <p:sp>
        <p:nvSpPr>
          <p:cNvPr id="181374" name="Text Box 126"/>
          <p:cNvSpPr txBox="1">
            <a:spLocks noChangeArrowheads="1"/>
          </p:cNvSpPr>
          <p:nvPr/>
        </p:nvSpPr>
        <p:spPr bwMode="auto">
          <a:xfrm>
            <a:off x="4572000" y="2649538"/>
            <a:ext cx="1368425" cy="274637"/>
          </a:xfrm>
          <a:prstGeom prst="rect">
            <a:avLst/>
          </a:prstGeom>
          <a:noFill/>
          <a:ln w="9525">
            <a:noFill/>
            <a:miter lim="800000"/>
            <a:headEnd/>
            <a:tailEnd/>
          </a:ln>
          <a:effectLst/>
        </p:spPr>
        <p:txBody>
          <a:bodyPr>
            <a:spAutoFit/>
          </a:bodyPr>
          <a:lstStyle/>
          <a:p>
            <a:r>
              <a:rPr lang="es-ES_tradnl" sz="1200" b="1"/>
              <a:t>Barranquitas</a:t>
            </a:r>
          </a:p>
        </p:txBody>
      </p:sp>
      <p:sp>
        <p:nvSpPr>
          <p:cNvPr id="181375" name="Text Box 127"/>
          <p:cNvSpPr txBox="1">
            <a:spLocks noChangeArrowheads="1"/>
          </p:cNvSpPr>
          <p:nvPr/>
        </p:nvSpPr>
        <p:spPr bwMode="auto">
          <a:xfrm>
            <a:off x="5076825" y="2492375"/>
            <a:ext cx="863600" cy="276225"/>
          </a:xfrm>
          <a:prstGeom prst="rect">
            <a:avLst/>
          </a:prstGeom>
          <a:noFill/>
          <a:ln w="9525">
            <a:noFill/>
            <a:miter lim="800000"/>
            <a:headEnd/>
            <a:tailEnd/>
          </a:ln>
          <a:effectLst/>
        </p:spPr>
        <p:txBody>
          <a:bodyPr>
            <a:spAutoFit/>
          </a:bodyPr>
          <a:lstStyle/>
          <a:p>
            <a:r>
              <a:rPr lang="es-ES_tradnl" sz="1200" b="1"/>
              <a:t>Comerio</a:t>
            </a:r>
          </a:p>
        </p:txBody>
      </p:sp>
      <p:sp>
        <p:nvSpPr>
          <p:cNvPr id="181376" name="Text Box 128"/>
          <p:cNvSpPr txBox="1">
            <a:spLocks noChangeArrowheads="1"/>
          </p:cNvSpPr>
          <p:nvPr/>
        </p:nvSpPr>
        <p:spPr bwMode="auto">
          <a:xfrm>
            <a:off x="4500563" y="3141663"/>
            <a:ext cx="720725" cy="274637"/>
          </a:xfrm>
          <a:prstGeom prst="rect">
            <a:avLst/>
          </a:prstGeom>
          <a:noFill/>
          <a:ln w="9525">
            <a:noFill/>
            <a:miter lim="800000"/>
            <a:headEnd/>
            <a:tailEnd/>
          </a:ln>
          <a:effectLst/>
        </p:spPr>
        <p:txBody>
          <a:bodyPr>
            <a:spAutoFit/>
          </a:bodyPr>
          <a:lstStyle/>
          <a:p>
            <a:r>
              <a:rPr lang="es-ES_tradnl" sz="1200" b="1"/>
              <a:t>Coamo</a:t>
            </a:r>
          </a:p>
        </p:txBody>
      </p:sp>
      <p:sp>
        <p:nvSpPr>
          <p:cNvPr id="181377" name="Text Box 129"/>
          <p:cNvSpPr txBox="1">
            <a:spLocks noChangeArrowheads="1"/>
          </p:cNvSpPr>
          <p:nvPr/>
        </p:nvSpPr>
        <p:spPr bwMode="auto">
          <a:xfrm>
            <a:off x="4932363" y="2924175"/>
            <a:ext cx="863600" cy="274638"/>
          </a:xfrm>
          <a:prstGeom prst="rect">
            <a:avLst/>
          </a:prstGeom>
          <a:noFill/>
          <a:ln w="9525">
            <a:noFill/>
            <a:miter lim="800000"/>
            <a:headEnd/>
            <a:tailEnd/>
          </a:ln>
          <a:effectLst/>
        </p:spPr>
        <p:txBody>
          <a:bodyPr>
            <a:spAutoFit/>
          </a:bodyPr>
          <a:lstStyle/>
          <a:p>
            <a:r>
              <a:rPr lang="es-ES_tradnl" sz="1200" b="1"/>
              <a:t>Aibonito</a:t>
            </a:r>
          </a:p>
        </p:txBody>
      </p:sp>
      <p:sp>
        <p:nvSpPr>
          <p:cNvPr id="181378" name="Text Box 130"/>
          <p:cNvSpPr txBox="1">
            <a:spLocks noChangeArrowheads="1"/>
          </p:cNvSpPr>
          <p:nvPr/>
        </p:nvSpPr>
        <p:spPr bwMode="auto">
          <a:xfrm>
            <a:off x="5003800" y="3573463"/>
            <a:ext cx="720725" cy="274637"/>
          </a:xfrm>
          <a:prstGeom prst="rect">
            <a:avLst/>
          </a:prstGeom>
          <a:noFill/>
          <a:ln w="9525">
            <a:noFill/>
            <a:miter lim="800000"/>
            <a:headEnd/>
            <a:tailEnd/>
          </a:ln>
          <a:effectLst/>
        </p:spPr>
        <p:txBody>
          <a:bodyPr>
            <a:spAutoFit/>
          </a:bodyPr>
          <a:lstStyle/>
          <a:p>
            <a:r>
              <a:rPr lang="es-ES_tradnl" sz="1200" b="1"/>
              <a:t>Salinas</a:t>
            </a:r>
          </a:p>
        </p:txBody>
      </p:sp>
      <p:sp>
        <p:nvSpPr>
          <p:cNvPr id="181379" name="Text Box 131"/>
          <p:cNvSpPr txBox="1">
            <a:spLocks noChangeArrowheads="1"/>
          </p:cNvSpPr>
          <p:nvPr/>
        </p:nvSpPr>
        <p:spPr bwMode="auto">
          <a:xfrm>
            <a:off x="5508625" y="3730625"/>
            <a:ext cx="1008063" cy="274638"/>
          </a:xfrm>
          <a:prstGeom prst="rect">
            <a:avLst/>
          </a:prstGeom>
          <a:noFill/>
          <a:ln w="9525">
            <a:noFill/>
            <a:miter lim="800000"/>
            <a:headEnd/>
            <a:tailEnd/>
          </a:ln>
          <a:effectLst/>
        </p:spPr>
        <p:txBody>
          <a:bodyPr>
            <a:spAutoFit/>
          </a:bodyPr>
          <a:lstStyle/>
          <a:p>
            <a:r>
              <a:rPr lang="es-ES_tradnl" sz="1200" b="1"/>
              <a:t>Guayama</a:t>
            </a:r>
          </a:p>
        </p:txBody>
      </p:sp>
      <p:sp>
        <p:nvSpPr>
          <p:cNvPr id="181380" name="Text Box 132"/>
          <p:cNvSpPr txBox="1">
            <a:spLocks noChangeArrowheads="1"/>
          </p:cNvSpPr>
          <p:nvPr/>
        </p:nvSpPr>
        <p:spPr bwMode="auto">
          <a:xfrm>
            <a:off x="6227763" y="4162425"/>
            <a:ext cx="720725" cy="274638"/>
          </a:xfrm>
          <a:prstGeom prst="rect">
            <a:avLst/>
          </a:prstGeom>
          <a:noFill/>
          <a:ln w="9525">
            <a:noFill/>
            <a:miter lim="800000"/>
            <a:headEnd/>
            <a:tailEnd/>
          </a:ln>
          <a:effectLst/>
        </p:spPr>
        <p:txBody>
          <a:bodyPr>
            <a:spAutoFit/>
          </a:bodyPr>
          <a:lstStyle/>
          <a:p>
            <a:r>
              <a:rPr lang="es-ES_tradnl" sz="1200" b="1"/>
              <a:t>Arroyo</a:t>
            </a:r>
          </a:p>
        </p:txBody>
      </p:sp>
      <p:sp>
        <p:nvSpPr>
          <p:cNvPr id="181381" name="Text Box 133"/>
          <p:cNvSpPr txBox="1">
            <a:spLocks noChangeArrowheads="1"/>
          </p:cNvSpPr>
          <p:nvPr/>
        </p:nvSpPr>
        <p:spPr bwMode="auto">
          <a:xfrm>
            <a:off x="6732588" y="3213100"/>
            <a:ext cx="863600" cy="274638"/>
          </a:xfrm>
          <a:prstGeom prst="rect">
            <a:avLst/>
          </a:prstGeom>
          <a:noFill/>
          <a:ln w="9525">
            <a:noFill/>
            <a:miter lim="800000"/>
            <a:headEnd/>
            <a:tailEnd/>
          </a:ln>
          <a:effectLst/>
        </p:spPr>
        <p:txBody>
          <a:bodyPr>
            <a:spAutoFit/>
          </a:bodyPr>
          <a:lstStyle/>
          <a:p>
            <a:r>
              <a:rPr lang="es-ES_tradnl" sz="1200" b="1"/>
              <a:t>Yabucoa</a:t>
            </a:r>
          </a:p>
        </p:txBody>
      </p:sp>
      <p:sp>
        <p:nvSpPr>
          <p:cNvPr id="181382" name="Text Box 134"/>
          <p:cNvSpPr txBox="1">
            <a:spLocks noChangeArrowheads="1"/>
          </p:cNvSpPr>
          <p:nvPr/>
        </p:nvSpPr>
        <p:spPr bwMode="auto">
          <a:xfrm>
            <a:off x="7235825" y="3860800"/>
            <a:ext cx="1008063" cy="274638"/>
          </a:xfrm>
          <a:prstGeom prst="rect">
            <a:avLst/>
          </a:prstGeom>
          <a:noFill/>
          <a:ln w="9525">
            <a:noFill/>
            <a:miter lim="800000"/>
            <a:headEnd/>
            <a:tailEnd/>
          </a:ln>
          <a:effectLst/>
        </p:spPr>
        <p:txBody>
          <a:bodyPr>
            <a:spAutoFit/>
          </a:bodyPr>
          <a:lstStyle/>
          <a:p>
            <a:r>
              <a:rPr lang="es-ES_tradnl" sz="1200" b="1"/>
              <a:t>Maunabo</a:t>
            </a:r>
          </a:p>
        </p:txBody>
      </p:sp>
      <p:sp>
        <p:nvSpPr>
          <p:cNvPr id="181383" name="Line 135"/>
          <p:cNvSpPr>
            <a:spLocks noChangeShapeType="1"/>
          </p:cNvSpPr>
          <p:nvPr/>
        </p:nvSpPr>
        <p:spPr bwMode="auto">
          <a:xfrm flipH="1" flipV="1">
            <a:off x="7092950" y="3644900"/>
            <a:ext cx="431800" cy="288925"/>
          </a:xfrm>
          <a:prstGeom prst="line">
            <a:avLst/>
          </a:prstGeom>
          <a:noFill/>
          <a:ln w="9525">
            <a:solidFill>
              <a:schemeClr val="tx1"/>
            </a:solidFill>
            <a:round/>
            <a:headEnd/>
            <a:tailEnd type="triangle" w="med" len="med"/>
          </a:ln>
          <a:effectLst/>
        </p:spPr>
        <p:txBody>
          <a:bodyPr/>
          <a:lstStyle/>
          <a:p>
            <a:endParaRPr lang="en-US"/>
          </a:p>
        </p:txBody>
      </p:sp>
      <p:sp>
        <p:nvSpPr>
          <p:cNvPr id="181384" name="Line 136"/>
          <p:cNvSpPr>
            <a:spLocks noChangeShapeType="1"/>
          </p:cNvSpPr>
          <p:nvPr/>
        </p:nvSpPr>
        <p:spPr bwMode="auto">
          <a:xfrm flipH="1" flipV="1">
            <a:off x="6588125" y="3573463"/>
            <a:ext cx="431800" cy="576262"/>
          </a:xfrm>
          <a:prstGeom prst="line">
            <a:avLst/>
          </a:prstGeom>
          <a:noFill/>
          <a:ln w="9525">
            <a:solidFill>
              <a:schemeClr val="tx1"/>
            </a:solidFill>
            <a:round/>
            <a:headEnd/>
            <a:tailEnd type="triangle" w="med" len="med"/>
          </a:ln>
          <a:effectLst/>
        </p:spPr>
        <p:txBody>
          <a:bodyPr/>
          <a:lstStyle/>
          <a:p>
            <a:endParaRPr lang="en-US"/>
          </a:p>
        </p:txBody>
      </p:sp>
      <p:sp>
        <p:nvSpPr>
          <p:cNvPr id="181385" name="Text Box 137"/>
          <p:cNvSpPr txBox="1">
            <a:spLocks noChangeArrowheads="1"/>
          </p:cNvSpPr>
          <p:nvPr/>
        </p:nvSpPr>
        <p:spPr bwMode="auto">
          <a:xfrm>
            <a:off x="6877050" y="4149725"/>
            <a:ext cx="863600" cy="274638"/>
          </a:xfrm>
          <a:prstGeom prst="rect">
            <a:avLst/>
          </a:prstGeom>
          <a:noFill/>
          <a:ln w="9525">
            <a:noFill/>
            <a:miter lim="800000"/>
            <a:headEnd/>
            <a:tailEnd/>
          </a:ln>
          <a:effectLst/>
        </p:spPr>
        <p:txBody>
          <a:bodyPr>
            <a:spAutoFit/>
          </a:bodyPr>
          <a:lstStyle/>
          <a:p>
            <a:r>
              <a:rPr lang="es-ES_tradnl" sz="1200" b="1"/>
              <a:t>Patillas</a:t>
            </a:r>
          </a:p>
        </p:txBody>
      </p:sp>
      <p:sp>
        <p:nvSpPr>
          <p:cNvPr id="181386" name="Text Box 138"/>
          <p:cNvSpPr txBox="1">
            <a:spLocks noChangeArrowheads="1"/>
          </p:cNvSpPr>
          <p:nvPr/>
        </p:nvSpPr>
        <p:spPr bwMode="auto">
          <a:xfrm>
            <a:off x="5508625" y="3068638"/>
            <a:ext cx="720725" cy="274637"/>
          </a:xfrm>
          <a:prstGeom prst="rect">
            <a:avLst/>
          </a:prstGeom>
          <a:noFill/>
          <a:ln w="9525">
            <a:noFill/>
            <a:miter lim="800000"/>
            <a:headEnd/>
            <a:tailEnd/>
          </a:ln>
          <a:effectLst/>
        </p:spPr>
        <p:txBody>
          <a:bodyPr>
            <a:spAutoFit/>
          </a:bodyPr>
          <a:lstStyle/>
          <a:p>
            <a:r>
              <a:rPr lang="es-ES_tradnl" sz="1200" b="1"/>
              <a:t>Cayey</a:t>
            </a:r>
          </a:p>
        </p:txBody>
      </p:sp>
      <p:sp>
        <p:nvSpPr>
          <p:cNvPr id="181387" name="Text Box 139"/>
          <p:cNvSpPr txBox="1">
            <a:spLocks noChangeArrowheads="1"/>
          </p:cNvSpPr>
          <p:nvPr/>
        </p:nvSpPr>
        <p:spPr bwMode="auto">
          <a:xfrm>
            <a:off x="5580063" y="2781300"/>
            <a:ext cx="720725" cy="274638"/>
          </a:xfrm>
          <a:prstGeom prst="rect">
            <a:avLst/>
          </a:prstGeom>
          <a:noFill/>
          <a:ln w="9525">
            <a:noFill/>
            <a:miter lim="800000"/>
            <a:headEnd/>
            <a:tailEnd/>
          </a:ln>
          <a:effectLst/>
        </p:spPr>
        <p:txBody>
          <a:bodyPr>
            <a:spAutoFit/>
          </a:bodyPr>
          <a:lstStyle/>
          <a:p>
            <a:r>
              <a:rPr lang="es-ES_tradnl" sz="1200" b="1"/>
              <a:t>Cidra</a:t>
            </a:r>
          </a:p>
        </p:txBody>
      </p:sp>
      <p:sp>
        <p:nvSpPr>
          <p:cNvPr id="181388" name="Text Box 140"/>
          <p:cNvSpPr txBox="1">
            <a:spLocks noChangeArrowheads="1"/>
          </p:cNvSpPr>
          <p:nvPr/>
        </p:nvSpPr>
        <p:spPr bwMode="auto">
          <a:xfrm>
            <a:off x="5724525" y="2276475"/>
            <a:ext cx="792163" cy="457200"/>
          </a:xfrm>
          <a:prstGeom prst="rect">
            <a:avLst/>
          </a:prstGeom>
          <a:noFill/>
          <a:ln w="9525">
            <a:noFill/>
            <a:miter lim="800000"/>
            <a:headEnd/>
            <a:tailEnd/>
          </a:ln>
          <a:effectLst/>
        </p:spPr>
        <p:txBody>
          <a:bodyPr>
            <a:spAutoFit/>
          </a:bodyPr>
          <a:lstStyle/>
          <a:p>
            <a:r>
              <a:rPr lang="es-ES_tradnl" sz="1200" b="1"/>
              <a:t>Aguas Buenas</a:t>
            </a:r>
          </a:p>
        </p:txBody>
      </p:sp>
      <p:sp>
        <p:nvSpPr>
          <p:cNvPr id="181389" name="Text Box 141"/>
          <p:cNvSpPr txBox="1">
            <a:spLocks noChangeArrowheads="1"/>
          </p:cNvSpPr>
          <p:nvPr/>
        </p:nvSpPr>
        <p:spPr bwMode="auto">
          <a:xfrm>
            <a:off x="6011863" y="2636838"/>
            <a:ext cx="792162" cy="274637"/>
          </a:xfrm>
          <a:prstGeom prst="rect">
            <a:avLst/>
          </a:prstGeom>
          <a:noFill/>
          <a:ln w="9525">
            <a:noFill/>
            <a:miter lim="800000"/>
            <a:headEnd/>
            <a:tailEnd/>
          </a:ln>
          <a:effectLst/>
        </p:spPr>
        <p:txBody>
          <a:bodyPr>
            <a:spAutoFit/>
          </a:bodyPr>
          <a:lstStyle/>
          <a:p>
            <a:r>
              <a:rPr lang="es-ES_tradnl" sz="1200" b="1"/>
              <a:t>Caguas</a:t>
            </a:r>
          </a:p>
        </p:txBody>
      </p:sp>
      <p:sp>
        <p:nvSpPr>
          <p:cNvPr id="181390" name="Text Box 142"/>
          <p:cNvSpPr txBox="1">
            <a:spLocks noChangeArrowheads="1"/>
          </p:cNvSpPr>
          <p:nvPr/>
        </p:nvSpPr>
        <p:spPr bwMode="auto">
          <a:xfrm>
            <a:off x="6516688" y="2827338"/>
            <a:ext cx="863600" cy="457200"/>
          </a:xfrm>
          <a:prstGeom prst="rect">
            <a:avLst/>
          </a:prstGeom>
          <a:noFill/>
          <a:ln w="9525">
            <a:noFill/>
            <a:miter lim="800000"/>
            <a:headEnd/>
            <a:tailEnd/>
          </a:ln>
          <a:effectLst/>
        </p:spPr>
        <p:txBody>
          <a:bodyPr>
            <a:spAutoFit/>
          </a:bodyPr>
          <a:lstStyle/>
          <a:p>
            <a:r>
              <a:rPr lang="es-ES_tradnl" sz="1200" b="1"/>
              <a:t>San Lorenzo</a:t>
            </a:r>
          </a:p>
        </p:txBody>
      </p:sp>
      <p:sp>
        <p:nvSpPr>
          <p:cNvPr id="181391" name="Text Box 143"/>
          <p:cNvSpPr txBox="1">
            <a:spLocks noChangeArrowheads="1"/>
          </p:cNvSpPr>
          <p:nvPr/>
        </p:nvSpPr>
        <p:spPr bwMode="auto">
          <a:xfrm rot="16200000">
            <a:off x="5323681" y="1818482"/>
            <a:ext cx="930275" cy="274638"/>
          </a:xfrm>
          <a:prstGeom prst="rect">
            <a:avLst/>
          </a:prstGeom>
          <a:noFill/>
          <a:ln w="9525">
            <a:noFill/>
            <a:miter lim="800000"/>
            <a:headEnd/>
            <a:tailEnd/>
          </a:ln>
          <a:effectLst/>
        </p:spPr>
        <p:txBody>
          <a:bodyPr>
            <a:spAutoFit/>
          </a:bodyPr>
          <a:lstStyle/>
          <a:p>
            <a:r>
              <a:rPr lang="es-ES_tradnl" sz="1200" b="1"/>
              <a:t>Bayamón</a:t>
            </a:r>
          </a:p>
        </p:txBody>
      </p:sp>
      <p:sp>
        <p:nvSpPr>
          <p:cNvPr id="181392" name="Text Box 144"/>
          <p:cNvSpPr txBox="1">
            <a:spLocks noChangeArrowheads="1"/>
          </p:cNvSpPr>
          <p:nvPr/>
        </p:nvSpPr>
        <p:spPr bwMode="auto">
          <a:xfrm rot="16200000">
            <a:off x="5612606" y="1812132"/>
            <a:ext cx="930275" cy="274638"/>
          </a:xfrm>
          <a:prstGeom prst="rect">
            <a:avLst/>
          </a:prstGeom>
          <a:noFill/>
          <a:ln w="9525">
            <a:noFill/>
            <a:miter lim="800000"/>
            <a:headEnd/>
            <a:tailEnd/>
          </a:ln>
          <a:effectLst/>
        </p:spPr>
        <p:txBody>
          <a:bodyPr>
            <a:spAutoFit/>
          </a:bodyPr>
          <a:lstStyle/>
          <a:p>
            <a:r>
              <a:rPr lang="es-ES_tradnl" sz="1200" b="1"/>
              <a:t>Guaynabo</a:t>
            </a:r>
          </a:p>
        </p:txBody>
      </p:sp>
      <p:sp>
        <p:nvSpPr>
          <p:cNvPr id="181393" name="Text Box 145"/>
          <p:cNvSpPr txBox="1">
            <a:spLocks noChangeArrowheads="1"/>
          </p:cNvSpPr>
          <p:nvPr/>
        </p:nvSpPr>
        <p:spPr bwMode="auto">
          <a:xfrm>
            <a:off x="6084888" y="1412875"/>
            <a:ext cx="574675" cy="457200"/>
          </a:xfrm>
          <a:prstGeom prst="rect">
            <a:avLst/>
          </a:prstGeom>
          <a:noFill/>
          <a:ln w="9525">
            <a:noFill/>
            <a:miter lim="800000"/>
            <a:headEnd/>
            <a:tailEnd/>
          </a:ln>
          <a:effectLst/>
        </p:spPr>
        <p:txBody>
          <a:bodyPr>
            <a:spAutoFit/>
          </a:bodyPr>
          <a:lstStyle/>
          <a:p>
            <a:r>
              <a:rPr lang="es-ES_tradnl" sz="1200" b="1"/>
              <a:t>San </a:t>
            </a:r>
          </a:p>
          <a:p>
            <a:r>
              <a:rPr lang="es-ES_tradnl" sz="1200" b="1"/>
              <a:t>Juan</a:t>
            </a:r>
          </a:p>
        </p:txBody>
      </p:sp>
      <p:sp>
        <p:nvSpPr>
          <p:cNvPr id="181394" name="Text Box 146"/>
          <p:cNvSpPr txBox="1">
            <a:spLocks noChangeArrowheads="1"/>
          </p:cNvSpPr>
          <p:nvPr/>
        </p:nvSpPr>
        <p:spPr bwMode="auto">
          <a:xfrm>
            <a:off x="6156325" y="765175"/>
            <a:ext cx="863600" cy="274638"/>
          </a:xfrm>
          <a:prstGeom prst="rect">
            <a:avLst/>
          </a:prstGeom>
          <a:noFill/>
          <a:ln w="9525">
            <a:noFill/>
            <a:miter lim="800000"/>
            <a:headEnd/>
            <a:tailEnd/>
          </a:ln>
          <a:effectLst/>
        </p:spPr>
        <p:txBody>
          <a:bodyPr>
            <a:spAutoFit/>
          </a:bodyPr>
          <a:lstStyle/>
          <a:p>
            <a:r>
              <a:rPr lang="es-ES_tradnl" sz="1200" b="1"/>
              <a:t>Carolina</a:t>
            </a:r>
          </a:p>
        </p:txBody>
      </p:sp>
      <p:sp>
        <p:nvSpPr>
          <p:cNvPr id="181395" name="Line 147"/>
          <p:cNvSpPr>
            <a:spLocks noChangeShapeType="1"/>
          </p:cNvSpPr>
          <p:nvPr/>
        </p:nvSpPr>
        <p:spPr bwMode="auto">
          <a:xfrm>
            <a:off x="6588125" y="1052513"/>
            <a:ext cx="215900" cy="719137"/>
          </a:xfrm>
          <a:prstGeom prst="line">
            <a:avLst/>
          </a:prstGeom>
          <a:noFill/>
          <a:ln w="9525">
            <a:solidFill>
              <a:schemeClr val="tx1"/>
            </a:solidFill>
            <a:round/>
            <a:headEnd/>
            <a:tailEnd type="triangle" w="med" len="med"/>
          </a:ln>
          <a:effectLst/>
        </p:spPr>
        <p:txBody>
          <a:bodyPr/>
          <a:lstStyle/>
          <a:p>
            <a:endParaRPr lang="en-US"/>
          </a:p>
        </p:txBody>
      </p:sp>
      <p:sp>
        <p:nvSpPr>
          <p:cNvPr id="181396" name="Text Box 148"/>
          <p:cNvSpPr txBox="1">
            <a:spLocks noChangeArrowheads="1"/>
          </p:cNvSpPr>
          <p:nvPr/>
        </p:nvSpPr>
        <p:spPr bwMode="auto">
          <a:xfrm>
            <a:off x="6877050" y="1425575"/>
            <a:ext cx="574675" cy="274638"/>
          </a:xfrm>
          <a:prstGeom prst="rect">
            <a:avLst/>
          </a:prstGeom>
          <a:noFill/>
          <a:ln w="9525">
            <a:noFill/>
            <a:miter lim="800000"/>
            <a:headEnd/>
            <a:tailEnd/>
          </a:ln>
          <a:effectLst/>
        </p:spPr>
        <p:txBody>
          <a:bodyPr>
            <a:spAutoFit/>
          </a:bodyPr>
          <a:lstStyle/>
          <a:p>
            <a:r>
              <a:rPr lang="es-ES_tradnl" sz="1200" b="1"/>
              <a:t>Loiza</a:t>
            </a:r>
          </a:p>
        </p:txBody>
      </p:sp>
      <p:sp>
        <p:nvSpPr>
          <p:cNvPr id="181397" name="Text Box 149"/>
          <p:cNvSpPr txBox="1">
            <a:spLocks noChangeArrowheads="1"/>
          </p:cNvSpPr>
          <p:nvPr/>
        </p:nvSpPr>
        <p:spPr bwMode="auto">
          <a:xfrm>
            <a:off x="7092950" y="908050"/>
            <a:ext cx="1152525" cy="274638"/>
          </a:xfrm>
          <a:prstGeom prst="rect">
            <a:avLst/>
          </a:prstGeom>
          <a:noFill/>
          <a:ln w="9525">
            <a:noFill/>
            <a:miter lim="800000"/>
            <a:headEnd/>
            <a:tailEnd/>
          </a:ln>
          <a:effectLst/>
        </p:spPr>
        <p:txBody>
          <a:bodyPr>
            <a:spAutoFit/>
          </a:bodyPr>
          <a:lstStyle/>
          <a:p>
            <a:r>
              <a:rPr lang="es-ES_tradnl" sz="1200" b="1"/>
              <a:t>Canovanas</a:t>
            </a:r>
          </a:p>
        </p:txBody>
      </p:sp>
      <p:sp>
        <p:nvSpPr>
          <p:cNvPr id="181398" name="Line 150"/>
          <p:cNvSpPr>
            <a:spLocks noChangeShapeType="1"/>
          </p:cNvSpPr>
          <p:nvPr/>
        </p:nvSpPr>
        <p:spPr bwMode="auto">
          <a:xfrm flipH="1">
            <a:off x="7164388" y="1196975"/>
            <a:ext cx="431800" cy="792163"/>
          </a:xfrm>
          <a:prstGeom prst="line">
            <a:avLst/>
          </a:prstGeom>
          <a:noFill/>
          <a:ln w="9525">
            <a:solidFill>
              <a:schemeClr val="tx1"/>
            </a:solidFill>
            <a:round/>
            <a:headEnd/>
            <a:tailEnd type="triangle" w="med" len="med"/>
          </a:ln>
          <a:effectLst/>
        </p:spPr>
        <p:txBody>
          <a:bodyPr/>
          <a:lstStyle/>
          <a:p>
            <a:endParaRPr lang="en-US"/>
          </a:p>
        </p:txBody>
      </p:sp>
      <p:sp>
        <p:nvSpPr>
          <p:cNvPr id="181399" name="Text Box 151"/>
          <p:cNvSpPr txBox="1">
            <a:spLocks noChangeArrowheads="1"/>
          </p:cNvSpPr>
          <p:nvPr/>
        </p:nvSpPr>
        <p:spPr bwMode="auto">
          <a:xfrm>
            <a:off x="7235825" y="1773238"/>
            <a:ext cx="792163" cy="457200"/>
          </a:xfrm>
          <a:prstGeom prst="rect">
            <a:avLst/>
          </a:prstGeom>
          <a:noFill/>
          <a:ln w="9525">
            <a:noFill/>
            <a:miter lim="800000"/>
            <a:headEnd/>
            <a:tailEnd/>
          </a:ln>
          <a:effectLst/>
        </p:spPr>
        <p:txBody>
          <a:bodyPr>
            <a:spAutoFit/>
          </a:bodyPr>
          <a:lstStyle/>
          <a:p>
            <a:r>
              <a:rPr lang="es-ES_tradnl" sz="1200" b="1"/>
              <a:t>Río Grande</a:t>
            </a:r>
          </a:p>
        </p:txBody>
      </p:sp>
      <p:sp>
        <p:nvSpPr>
          <p:cNvPr id="181400" name="Text Box 152"/>
          <p:cNvSpPr txBox="1">
            <a:spLocks noChangeArrowheads="1"/>
          </p:cNvSpPr>
          <p:nvPr/>
        </p:nvSpPr>
        <p:spPr bwMode="auto">
          <a:xfrm>
            <a:off x="7812088" y="1773238"/>
            <a:ext cx="792162" cy="274637"/>
          </a:xfrm>
          <a:prstGeom prst="rect">
            <a:avLst/>
          </a:prstGeom>
          <a:noFill/>
          <a:ln w="9525">
            <a:noFill/>
            <a:miter lim="800000"/>
            <a:headEnd/>
            <a:tailEnd/>
          </a:ln>
          <a:effectLst/>
        </p:spPr>
        <p:txBody>
          <a:bodyPr>
            <a:spAutoFit/>
          </a:bodyPr>
          <a:lstStyle/>
          <a:p>
            <a:r>
              <a:rPr lang="es-ES_tradnl" sz="1200" b="1"/>
              <a:t>Luquillo</a:t>
            </a:r>
          </a:p>
        </p:txBody>
      </p:sp>
      <p:sp>
        <p:nvSpPr>
          <p:cNvPr id="181401" name="Text Box 153"/>
          <p:cNvSpPr txBox="1">
            <a:spLocks noChangeArrowheads="1"/>
          </p:cNvSpPr>
          <p:nvPr/>
        </p:nvSpPr>
        <p:spPr bwMode="auto">
          <a:xfrm>
            <a:off x="8243888" y="2060575"/>
            <a:ext cx="792162" cy="274638"/>
          </a:xfrm>
          <a:prstGeom prst="rect">
            <a:avLst/>
          </a:prstGeom>
          <a:noFill/>
          <a:ln w="9525">
            <a:noFill/>
            <a:miter lim="800000"/>
            <a:headEnd/>
            <a:tailEnd/>
          </a:ln>
          <a:effectLst/>
        </p:spPr>
        <p:txBody>
          <a:bodyPr>
            <a:spAutoFit/>
          </a:bodyPr>
          <a:lstStyle/>
          <a:p>
            <a:r>
              <a:rPr lang="es-ES_tradnl" sz="1200" b="1"/>
              <a:t>Fajardo</a:t>
            </a:r>
          </a:p>
        </p:txBody>
      </p:sp>
      <p:sp>
        <p:nvSpPr>
          <p:cNvPr id="181402" name="Text Box 154"/>
          <p:cNvSpPr txBox="1">
            <a:spLocks noChangeArrowheads="1"/>
          </p:cNvSpPr>
          <p:nvPr/>
        </p:nvSpPr>
        <p:spPr bwMode="auto">
          <a:xfrm>
            <a:off x="8243888" y="2362200"/>
            <a:ext cx="792162" cy="274638"/>
          </a:xfrm>
          <a:prstGeom prst="rect">
            <a:avLst/>
          </a:prstGeom>
          <a:noFill/>
          <a:ln w="9525">
            <a:noFill/>
            <a:miter lim="800000"/>
            <a:headEnd/>
            <a:tailEnd/>
          </a:ln>
          <a:effectLst/>
        </p:spPr>
        <p:txBody>
          <a:bodyPr>
            <a:spAutoFit/>
          </a:bodyPr>
          <a:lstStyle/>
          <a:p>
            <a:r>
              <a:rPr lang="es-ES_tradnl" sz="1200" b="1"/>
              <a:t>Ceiba</a:t>
            </a:r>
          </a:p>
        </p:txBody>
      </p:sp>
      <p:sp>
        <p:nvSpPr>
          <p:cNvPr id="181403" name="Text Box 155"/>
          <p:cNvSpPr txBox="1">
            <a:spLocks noChangeArrowheads="1"/>
          </p:cNvSpPr>
          <p:nvPr/>
        </p:nvSpPr>
        <p:spPr bwMode="auto">
          <a:xfrm>
            <a:off x="7451725" y="2433638"/>
            <a:ext cx="863600" cy="274637"/>
          </a:xfrm>
          <a:prstGeom prst="rect">
            <a:avLst/>
          </a:prstGeom>
          <a:noFill/>
          <a:ln w="9525">
            <a:noFill/>
            <a:miter lim="800000"/>
            <a:headEnd/>
            <a:tailEnd/>
          </a:ln>
          <a:effectLst/>
        </p:spPr>
        <p:txBody>
          <a:bodyPr>
            <a:spAutoFit/>
          </a:bodyPr>
          <a:lstStyle/>
          <a:p>
            <a:r>
              <a:rPr lang="es-ES_tradnl" sz="1200" b="1"/>
              <a:t>Naguabo</a:t>
            </a:r>
          </a:p>
        </p:txBody>
      </p:sp>
      <p:sp>
        <p:nvSpPr>
          <p:cNvPr id="181404" name="Text Box 156"/>
          <p:cNvSpPr txBox="1">
            <a:spLocks noChangeArrowheads="1"/>
          </p:cNvSpPr>
          <p:nvPr/>
        </p:nvSpPr>
        <p:spPr bwMode="auto">
          <a:xfrm>
            <a:off x="7956550" y="2924175"/>
            <a:ext cx="1008063" cy="274638"/>
          </a:xfrm>
          <a:prstGeom prst="rect">
            <a:avLst/>
          </a:prstGeom>
          <a:noFill/>
          <a:ln w="9525">
            <a:noFill/>
            <a:miter lim="800000"/>
            <a:headEnd/>
            <a:tailEnd/>
          </a:ln>
          <a:effectLst/>
        </p:spPr>
        <p:txBody>
          <a:bodyPr>
            <a:spAutoFit/>
          </a:bodyPr>
          <a:lstStyle/>
          <a:p>
            <a:r>
              <a:rPr lang="es-ES_tradnl" sz="1200" b="1"/>
              <a:t>Humacao</a:t>
            </a:r>
          </a:p>
        </p:txBody>
      </p:sp>
      <p:sp>
        <p:nvSpPr>
          <p:cNvPr id="181405" name="Line 157"/>
          <p:cNvSpPr>
            <a:spLocks noChangeShapeType="1"/>
          </p:cNvSpPr>
          <p:nvPr/>
        </p:nvSpPr>
        <p:spPr bwMode="auto">
          <a:xfrm flipH="1" flipV="1">
            <a:off x="7596188" y="2997200"/>
            <a:ext cx="431800" cy="71438"/>
          </a:xfrm>
          <a:prstGeom prst="line">
            <a:avLst/>
          </a:prstGeom>
          <a:noFill/>
          <a:ln w="9525">
            <a:solidFill>
              <a:schemeClr val="tx1"/>
            </a:solidFill>
            <a:round/>
            <a:headEnd/>
            <a:tailEnd type="triangle" w="med" len="med"/>
          </a:ln>
          <a:effectLst/>
        </p:spPr>
        <p:txBody>
          <a:bodyPr/>
          <a:lstStyle/>
          <a:p>
            <a:endParaRPr lang="en-US"/>
          </a:p>
        </p:txBody>
      </p:sp>
      <p:sp>
        <p:nvSpPr>
          <p:cNvPr id="181406" name="Line 158"/>
          <p:cNvSpPr>
            <a:spLocks noChangeShapeType="1"/>
          </p:cNvSpPr>
          <p:nvPr/>
        </p:nvSpPr>
        <p:spPr bwMode="auto">
          <a:xfrm flipH="1" flipV="1">
            <a:off x="7235825" y="2781300"/>
            <a:ext cx="792163" cy="792163"/>
          </a:xfrm>
          <a:prstGeom prst="line">
            <a:avLst/>
          </a:prstGeom>
          <a:noFill/>
          <a:ln w="9525">
            <a:solidFill>
              <a:schemeClr val="tx1"/>
            </a:solidFill>
            <a:round/>
            <a:headEnd/>
            <a:tailEnd type="triangle" w="med" len="med"/>
          </a:ln>
          <a:effectLst/>
        </p:spPr>
        <p:txBody>
          <a:bodyPr/>
          <a:lstStyle/>
          <a:p>
            <a:endParaRPr lang="en-US"/>
          </a:p>
        </p:txBody>
      </p:sp>
      <p:sp>
        <p:nvSpPr>
          <p:cNvPr id="181407" name="Text Box 159"/>
          <p:cNvSpPr txBox="1">
            <a:spLocks noChangeArrowheads="1"/>
          </p:cNvSpPr>
          <p:nvPr/>
        </p:nvSpPr>
        <p:spPr bwMode="auto">
          <a:xfrm>
            <a:off x="8027988" y="3429000"/>
            <a:ext cx="757237" cy="457200"/>
          </a:xfrm>
          <a:prstGeom prst="rect">
            <a:avLst/>
          </a:prstGeom>
          <a:noFill/>
          <a:ln w="9525">
            <a:noFill/>
            <a:miter lim="800000"/>
            <a:headEnd/>
            <a:tailEnd/>
          </a:ln>
          <a:effectLst/>
        </p:spPr>
        <p:txBody>
          <a:bodyPr>
            <a:spAutoFit/>
          </a:bodyPr>
          <a:lstStyle/>
          <a:p>
            <a:r>
              <a:rPr lang="es-ES_tradnl" sz="1200" b="1"/>
              <a:t>Las Piedras</a:t>
            </a:r>
          </a:p>
        </p:txBody>
      </p:sp>
      <p:sp>
        <p:nvSpPr>
          <p:cNvPr id="181408" name="Text Box 160"/>
          <p:cNvSpPr txBox="1">
            <a:spLocks noChangeArrowheads="1"/>
          </p:cNvSpPr>
          <p:nvPr/>
        </p:nvSpPr>
        <p:spPr bwMode="auto">
          <a:xfrm>
            <a:off x="6372225" y="1844675"/>
            <a:ext cx="720725" cy="457200"/>
          </a:xfrm>
          <a:prstGeom prst="rect">
            <a:avLst/>
          </a:prstGeom>
          <a:noFill/>
          <a:ln w="9525">
            <a:noFill/>
            <a:miter lim="800000"/>
            <a:headEnd/>
            <a:tailEnd/>
          </a:ln>
          <a:effectLst/>
        </p:spPr>
        <p:txBody>
          <a:bodyPr>
            <a:spAutoFit/>
          </a:bodyPr>
          <a:lstStyle/>
          <a:p>
            <a:r>
              <a:rPr lang="es-ES_tradnl" sz="1200" b="1"/>
              <a:t>Trujillo Alto</a:t>
            </a:r>
          </a:p>
        </p:txBody>
      </p:sp>
      <p:sp>
        <p:nvSpPr>
          <p:cNvPr id="181409" name="Text Box 161"/>
          <p:cNvSpPr txBox="1">
            <a:spLocks noChangeArrowheads="1"/>
          </p:cNvSpPr>
          <p:nvPr/>
        </p:nvSpPr>
        <p:spPr bwMode="auto">
          <a:xfrm>
            <a:off x="6443663" y="2276475"/>
            <a:ext cx="865187" cy="274638"/>
          </a:xfrm>
          <a:prstGeom prst="rect">
            <a:avLst/>
          </a:prstGeom>
          <a:noFill/>
          <a:ln w="9525">
            <a:noFill/>
            <a:miter lim="800000"/>
            <a:headEnd/>
            <a:tailEnd/>
          </a:ln>
          <a:effectLst/>
        </p:spPr>
        <p:txBody>
          <a:bodyPr>
            <a:spAutoFit/>
          </a:bodyPr>
          <a:lstStyle/>
          <a:p>
            <a:r>
              <a:rPr lang="es-ES_tradnl" sz="1200" b="1"/>
              <a:t>Gurabo</a:t>
            </a:r>
          </a:p>
        </p:txBody>
      </p:sp>
      <p:sp>
        <p:nvSpPr>
          <p:cNvPr id="181410" name="Text Box 162"/>
          <p:cNvSpPr txBox="1">
            <a:spLocks noChangeArrowheads="1"/>
          </p:cNvSpPr>
          <p:nvPr/>
        </p:nvSpPr>
        <p:spPr bwMode="auto">
          <a:xfrm>
            <a:off x="6804025" y="2492375"/>
            <a:ext cx="865188" cy="274638"/>
          </a:xfrm>
          <a:prstGeom prst="rect">
            <a:avLst/>
          </a:prstGeom>
          <a:noFill/>
          <a:ln w="9525">
            <a:noFill/>
            <a:miter lim="800000"/>
            <a:headEnd/>
            <a:tailEnd/>
          </a:ln>
          <a:effectLst/>
        </p:spPr>
        <p:txBody>
          <a:bodyPr>
            <a:spAutoFit/>
          </a:bodyPr>
          <a:lstStyle/>
          <a:p>
            <a:r>
              <a:rPr lang="es-ES_tradnl" sz="1200" b="1"/>
              <a:t>Juncos</a:t>
            </a:r>
          </a:p>
        </p:txBody>
      </p:sp>
      <p:graphicFrame>
        <p:nvGraphicFramePr>
          <p:cNvPr id="181411" name="Group 163"/>
          <p:cNvGraphicFramePr>
            <a:graphicFrameLocks noGrp="1"/>
          </p:cNvGraphicFramePr>
          <p:nvPr/>
        </p:nvGraphicFramePr>
        <p:xfrm>
          <a:off x="0" y="4660900"/>
          <a:ext cx="9144000" cy="2201863"/>
        </p:xfrm>
        <a:graphic>
          <a:graphicData uri="http://schemas.openxmlformats.org/drawingml/2006/table">
            <a:tbl>
              <a:tblPr/>
              <a:tblGrid>
                <a:gridCol w="1727200"/>
                <a:gridCol w="3398838"/>
                <a:gridCol w="4017962"/>
              </a:tblGrid>
              <a:tr h="333375">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rPr>
                        <a:t>Ave. Insol. kWh/m</a:t>
                      </a:r>
                      <a:r>
                        <a:rPr kumimoji="0" lang="en-US" sz="2000" b="0" i="0" u="none" strike="noStrike" cap="none" normalizeH="0" baseline="30000" smtClean="0">
                          <a:ln>
                            <a:noFill/>
                          </a:ln>
                          <a:solidFill>
                            <a:schemeClr val="tx1"/>
                          </a:solidFill>
                          <a:effectLst/>
                          <a:latin typeface="Arial" pitchFamily="34" charset="0"/>
                        </a:rPr>
                        <a:t>2</a:t>
                      </a:r>
                      <a:r>
                        <a:rPr kumimoji="0" lang="en-US" sz="2000" b="0" i="0" u="none" strike="noStrike" cap="none" normalizeH="0" baseline="0" smtClean="0">
                          <a:ln>
                            <a:noFill/>
                          </a:ln>
                          <a:solidFill>
                            <a:schemeClr val="tx1"/>
                          </a:solidFill>
                          <a:effectLst/>
                          <a:latin typeface="Arial" pitchFamily="34" charset="0"/>
                        </a:rPr>
                        <a:t> / year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rPr>
                        <a:t>Elec. kWh/m</a:t>
                      </a:r>
                      <a:r>
                        <a:rPr kumimoji="0" lang="en-US" sz="2000" b="0" i="0" u="none" strike="noStrike" cap="none" normalizeH="0" baseline="30000" smtClean="0">
                          <a:ln>
                            <a:noFill/>
                          </a:ln>
                          <a:solidFill>
                            <a:schemeClr val="tx1"/>
                          </a:solidFill>
                          <a:effectLst/>
                          <a:latin typeface="Arial" pitchFamily="34" charset="0"/>
                        </a:rPr>
                        <a:t>2</a:t>
                      </a:r>
                      <a:r>
                        <a:rPr kumimoji="0" lang="en-US" sz="2000" b="0" i="0" u="none" strike="noStrike" cap="none" normalizeH="0" baseline="0" smtClean="0">
                          <a:ln>
                            <a:noFill/>
                          </a:ln>
                          <a:solidFill>
                            <a:schemeClr val="tx1"/>
                          </a:solidFill>
                          <a:effectLst/>
                          <a:latin typeface="Arial" pitchFamily="34" charset="0"/>
                        </a:rPr>
                        <a:t> / year</a:t>
                      </a:r>
                    </a:p>
                    <a:p>
                      <a:pPr marL="0" marR="0" lvl="0" indent="0" algn="l" defTabSz="914400" rtl="0" eaLnBrk="0" fontAlgn="base" latinLnBrk="0" hangingPunct="0">
                        <a:lnSpc>
                          <a:spcPct val="100000"/>
                        </a:lnSpc>
                        <a:spcBef>
                          <a:spcPct val="2000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409575">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rPr>
                        <a:t>Ponce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pitchFamily="34" charset="0"/>
                        </a:rPr>
                        <a:t>2100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pitchFamily="34" charset="0"/>
                        </a:rPr>
                        <a:t>2100*0.13= 273</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25463">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rPr>
                        <a:t>Mayagüez</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pitchFamily="34" charset="0"/>
                        </a:rPr>
                        <a:t>1800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pitchFamily="34" charset="0"/>
                        </a:rPr>
                        <a:t>234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455613">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pitchFamily="34" charset="0"/>
                        </a:rPr>
                        <a:t>San Juan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sz="2400" b="0" i="0" u="none" strike="noStrike" cap="none" normalizeH="0" baseline="0" smtClean="0">
                          <a:ln>
                            <a:noFill/>
                          </a:ln>
                          <a:solidFill>
                            <a:schemeClr val="tx1"/>
                          </a:solidFill>
                          <a:effectLst/>
                          <a:latin typeface="Arial" pitchFamily="34" charset="0"/>
                        </a:rPr>
                        <a:t>2000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rPr>
                        <a:t>260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181433" name="Text Box 185"/>
          <p:cNvSpPr txBox="1">
            <a:spLocks noChangeArrowheads="1"/>
          </p:cNvSpPr>
          <p:nvPr/>
        </p:nvSpPr>
        <p:spPr bwMode="auto">
          <a:xfrm>
            <a:off x="5246688" y="5030788"/>
            <a:ext cx="2709396" cy="369332"/>
          </a:xfrm>
          <a:prstGeom prst="rect">
            <a:avLst/>
          </a:prstGeom>
          <a:noFill/>
          <a:ln w="9525">
            <a:noFill/>
            <a:miter lim="800000"/>
            <a:headEnd/>
            <a:tailEnd/>
          </a:ln>
          <a:effectLst/>
        </p:spPr>
        <p:txBody>
          <a:bodyPr wrap="none">
            <a:spAutoFit/>
          </a:bodyPr>
          <a:lstStyle/>
          <a:p>
            <a:pPr eaLnBrk="0" hangingPunct="0"/>
            <a:r>
              <a:rPr lang="en-US" dirty="0">
                <a:latin typeface="Arial Rounded MT Bold" pitchFamily="34" charset="0"/>
                <a:sym typeface="Symbol" pitchFamily="18" charset="2"/>
              </a:rPr>
              <a:t> = </a:t>
            </a:r>
            <a:r>
              <a:rPr lang="en-US" dirty="0">
                <a:latin typeface="Arial Rounded MT Bold" pitchFamily="34" charset="0"/>
              </a:rPr>
              <a:t>0.14 x 0.96 = </a:t>
            </a:r>
            <a:r>
              <a:rPr lang="en-US" dirty="0" smtClean="0">
                <a:latin typeface="Arial Rounded MT Bold" pitchFamily="34" charset="0"/>
              </a:rPr>
              <a:t>0.13  </a:t>
            </a:r>
            <a:endParaRPr lang="en-US" dirty="0">
              <a:latin typeface="Arial Rounded MT Bold" pitchFamily="34" charset="0"/>
            </a:endParaRPr>
          </a:p>
        </p:txBody>
      </p:sp>
      <p:sp>
        <p:nvSpPr>
          <p:cNvPr id="181435" name="Text Box 187"/>
          <p:cNvSpPr txBox="1">
            <a:spLocks noChangeArrowheads="1"/>
          </p:cNvSpPr>
          <p:nvPr/>
        </p:nvSpPr>
        <p:spPr bwMode="auto">
          <a:xfrm>
            <a:off x="1066800" y="2746375"/>
            <a:ext cx="368300" cy="457200"/>
          </a:xfrm>
          <a:prstGeom prst="rect">
            <a:avLst/>
          </a:prstGeom>
          <a:noFill/>
          <a:ln w="9525">
            <a:noFill/>
            <a:miter lim="800000"/>
            <a:headEnd/>
            <a:tailEnd/>
          </a:ln>
          <a:effectLst/>
        </p:spPr>
        <p:txBody>
          <a:bodyPr wrap="none">
            <a:spAutoFit/>
          </a:bodyPr>
          <a:lstStyle/>
          <a:p>
            <a:r>
              <a:rPr lang="en-US" sz="2400" b="1">
                <a:solidFill>
                  <a:srgbClr val="0000FF"/>
                </a:solidFill>
                <a:latin typeface="Arial Rounded MT Bold" pitchFamily="34" charset="0"/>
              </a:rPr>
              <a:t>X</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Text Box 2"/>
          <p:cNvSpPr txBox="1">
            <a:spLocks noChangeArrowheads="1"/>
          </p:cNvSpPr>
          <p:nvPr/>
        </p:nvSpPr>
        <p:spPr bwMode="auto">
          <a:xfrm>
            <a:off x="152400" y="152400"/>
            <a:ext cx="8737600" cy="519113"/>
          </a:xfrm>
          <a:prstGeom prst="rect">
            <a:avLst/>
          </a:prstGeom>
          <a:noFill/>
          <a:ln w="9525">
            <a:noFill/>
            <a:miter lim="800000"/>
            <a:headEnd/>
            <a:tailEnd/>
          </a:ln>
          <a:effectLst/>
        </p:spPr>
        <p:txBody>
          <a:bodyPr>
            <a:spAutoFit/>
          </a:bodyPr>
          <a:lstStyle/>
          <a:p>
            <a:r>
              <a:rPr lang="es-PR" sz="2800" b="1"/>
              <a:t>Cotejo del estimado de producción de energía</a:t>
            </a:r>
            <a:r>
              <a:rPr lang="es-PR" sz="2800"/>
              <a:t> </a:t>
            </a:r>
          </a:p>
        </p:txBody>
      </p:sp>
      <p:graphicFrame>
        <p:nvGraphicFramePr>
          <p:cNvPr id="182275" name="Object 3"/>
          <p:cNvGraphicFramePr>
            <a:graphicFrameLocks noGrp="1" noChangeAspect="1"/>
          </p:cNvGraphicFramePr>
          <p:nvPr>
            <p:ph sz="quarter" idx="4"/>
          </p:nvPr>
        </p:nvGraphicFramePr>
        <p:xfrm>
          <a:off x="2209800" y="806450"/>
          <a:ext cx="6553200" cy="5708650"/>
        </p:xfrm>
        <a:graphic>
          <a:graphicData uri="http://schemas.openxmlformats.org/presentationml/2006/ole">
            <mc:AlternateContent xmlns:mc="http://schemas.openxmlformats.org/markup-compatibility/2006">
              <mc:Choice xmlns:v="urn:schemas-microsoft-com:vml" Requires="v">
                <p:oleObj spid="_x0000_s182276" name="Equation" r:id="rId3" imgW="2463480" imgH="2145960" progId="Equation.3">
                  <p:embed/>
                </p:oleObj>
              </mc:Choice>
              <mc:Fallback>
                <p:oleObj name="Equation" r:id="rId3" imgW="2463480" imgH="2145960" progId="Equation.3">
                  <p:embed/>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9800" y="806450"/>
                        <a:ext cx="6553200" cy="57086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82276" name="AutoShape 4"/>
          <p:cNvSpPr>
            <a:spLocks/>
          </p:cNvSpPr>
          <p:nvPr/>
        </p:nvSpPr>
        <p:spPr bwMode="auto">
          <a:xfrm>
            <a:off x="1752600" y="3200400"/>
            <a:ext cx="457200" cy="3276600"/>
          </a:xfrm>
          <a:prstGeom prst="leftBrace">
            <a:avLst>
              <a:gd name="adj1" fmla="val 59722"/>
              <a:gd name="adj2" fmla="val 50403"/>
            </a:avLst>
          </a:prstGeom>
          <a:noFill/>
          <a:ln w="28575">
            <a:solidFill>
              <a:schemeClr val="tx1"/>
            </a:solidFill>
            <a:round/>
            <a:headEnd/>
            <a:tailEnd/>
          </a:ln>
          <a:effectLst/>
        </p:spPr>
        <p:txBody>
          <a:bodyPr wrap="none" anchor="ctr"/>
          <a:lstStyle/>
          <a:p>
            <a:endParaRPr lang="en-US"/>
          </a:p>
        </p:txBody>
      </p:sp>
      <p:sp>
        <p:nvSpPr>
          <p:cNvPr id="182277" name="Text Box 5"/>
          <p:cNvSpPr txBox="1">
            <a:spLocks noChangeArrowheads="1"/>
          </p:cNvSpPr>
          <p:nvPr/>
        </p:nvSpPr>
        <p:spPr bwMode="auto">
          <a:xfrm>
            <a:off x="228600" y="4648200"/>
            <a:ext cx="1492250" cy="366713"/>
          </a:xfrm>
          <a:prstGeom prst="rect">
            <a:avLst/>
          </a:prstGeom>
          <a:noFill/>
          <a:ln w="9525">
            <a:noFill/>
            <a:miter lim="800000"/>
            <a:headEnd/>
            <a:tailEnd/>
          </a:ln>
          <a:effectLst/>
        </p:spPr>
        <p:txBody>
          <a:bodyPr wrap="none">
            <a:spAutoFit/>
          </a:bodyPr>
          <a:lstStyle/>
          <a:p>
            <a:r>
              <a:rPr lang="en-US"/>
              <a:t>experimental</a:t>
            </a:r>
          </a:p>
        </p:txBody>
      </p:sp>
      <p:sp>
        <p:nvSpPr>
          <p:cNvPr id="182278" name="AutoShape 6"/>
          <p:cNvSpPr>
            <a:spLocks/>
          </p:cNvSpPr>
          <p:nvPr/>
        </p:nvSpPr>
        <p:spPr bwMode="auto">
          <a:xfrm>
            <a:off x="1905000" y="838200"/>
            <a:ext cx="304800" cy="1600200"/>
          </a:xfrm>
          <a:prstGeom prst="leftBrace">
            <a:avLst>
              <a:gd name="adj1" fmla="val 43750"/>
              <a:gd name="adj2" fmla="val 50403"/>
            </a:avLst>
          </a:prstGeom>
          <a:noFill/>
          <a:ln w="28575">
            <a:solidFill>
              <a:schemeClr val="tx1"/>
            </a:solidFill>
            <a:round/>
            <a:headEnd/>
            <a:tailEnd/>
          </a:ln>
          <a:effectLst/>
        </p:spPr>
        <p:txBody>
          <a:bodyPr wrap="none" anchor="ctr"/>
          <a:lstStyle/>
          <a:p>
            <a:endParaRPr lang="en-US"/>
          </a:p>
        </p:txBody>
      </p:sp>
      <p:sp>
        <p:nvSpPr>
          <p:cNvPr id="182279" name="Text Box 7"/>
          <p:cNvSpPr txBox="1">
            <a:spLocks noChangeArrowheads="1"/>
          </p:cNvSpPr>
          <p:nvPr/>
        </p:nvSpPr>
        <p:spPr bwMode="auto">
          <a:xfrm>
            <a:off x="304800" y="1295400"/>
            <a:ext cx="1568450" cy="641350"/>
          </a:xfrm>
          <a:prstGeom prst="rect">
            <a:avLst/>
          </a:prstGeom>
          <a:noFill/>
          <a:ln w="9525">
            <a:noFill/>
            <a:miter lim="800000"/>
            <a:headEnd/>
            <a:tailEnd/>
          </a:ln>
          <a:effectLst/>
        </p:spPr>
        <p:txBody>
          <a:bodyPr wrap="none">
            <a:spAutoFit/>
          </a:bodyPr>
          <a:lstStyle/>
          <a:p>
            <a:r>
              <a:rPr lang="en-US"/>
              <a:t>Estimado del </a:t>
            </a:r>
          </a:p>
          <a:p>
            <a:r>
              <a:rPr lang="en-US"/>
              <a:t>mapa</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ChangeArrowheads="1"/>
          </p:cNvSpPr>
          <p:nvPr>
            <p:ph type="title"/>
          </p:nvPr>
        </p:nvSpPr>
        <p:spPr>
          <a:xfrm>
            <a:off x="152400" y="152400"/>
            <a:ext cx="8839200" cy="700088"/>
          </a:xfrm>
        </p:spPr>
        <p:txBody>
          <a:bodyPr/>
          <a:lstStyle/>
          <a:p>
            <a:r>
              <a:rPr lang="es-PR" smtClean="0">
                <a:solidFill>
                  <a:srgbClr val="CC0000"/>
                </a:solidFill>
              </a:rPr>
              <a:t>Costo evitado</a:t>
            </a:r>
            <a:r>
              <a:rPr lang="es-PR" smtClean="0"/>
              <a:t> vs. </a:t>
            </a:r>
            <a:r>
              <a:rPr lang="es-PR" smtClean="0">
                <a:solidFill>
                  <a:srgbClr val="009900"/>
                </a:solidFill>
              </a:rPr>
              <a:t>medida neta</a:t>
            </a:r>
          </a:p>
        </p:txBody>
      </p:sp>
      <p:sp>
        <p:nvSpPr>
          <p:cNvPr id="184323" name="Rectangle 3"/>
          <p:cNvSpPr>
            <a:spLocks noGrp="1" noChangeArrowheads="1"/>
          </p:cNvSpPr>
          <p:nvPr>
            <p:ph type="body" idx="1"/>
          </p:nvPr>
        </p:nvSpPr>
        <p:spPr>
          <a:xfrm>
            <a:off x="76200" y="914400"/>
            <a:ext cx="8915400" cy="5562600"/>
          </a:xfrm>
        </p:spPr>
        <p:txBody>
          <a:bodyPr/>
          <a:lstStyle/>
          <a:p>
            <a:pPr>
              <a:lnSpc>
                <a:spcPct val="90000"/>
              </a:lnSpc>
            </a:pPr>
            <a:r>
              <a:rPr lang="en-US" smtClean="0">
                <a:solidFill>
                  <a:srgbClr val="CC0000"/>
                </a:solidFill>
              </a:rPr>
              <a:t>Public Utility Regulatory Policies Act of 1978 (PURPA)</a:t>
            </a:r>
            <a:r>
              <a:rPr lang="es-PR" smtClean="0">
                <a:solidFill>
                  <a:srgbClr val="CC0000"/>
                </a:solidFill>
              </a:rPr>
              <a:t> - Obliga a la compañía eléctrica a comprar electricidad producida por generadores independientes al costo evitado de producción de la compañía eléctrica.</a:t>
            </a:r>
          </a:p>
          <a:p>
            <a:pPr lvl="1">
              <a:lnSpc>
                <a:spcPct val="90000"/>
              </a:lnSpc>
            </a:pPr>
            <a:r>
              <a:rPr lang="es-PR" smtClean="0"/>
              <a:t>Costo de producción es menor que el precio de venta.</a:t>
            </a:r>
          </a:p>
          <a:p>
            <a:pPr>
              <a:lnSpc>
                <a:spcPct val="90000"/>
              </a:lnSpc>
            </a:pPr>
            <a:r>
              <a:rPr lang="es-PR" smtClean="0">
                <a:solidFill>
                  <a:srgbClr val="009900"/>
                </a:solidFill>
              </a:rPr>
              <a:t>Hace falta ley local – El excedente de electricidad producida por el cliente, usualmente renovable, se inyecta a la red y el contador “da reversa”</a:t>
            </a:r>
            <a:endParaRPr lang="es-PR"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2"/>
          <p:cNvSpPr>
            <a:spLocks noGrp="1" noChangeArrowheads="1"/>
          </p:cNvSpPr>
          <p:nvPr>
            <p:ph type="title"/>
          </p:nvPr>
        </p:nvSpPr>
        <p:spPr>
          <a:xfrm>
            <a:off x="228600" y="152400"/>
            <a:ext cx="8763000" cy="779463"/>
          </a:xfrm>
        </p:spPr>
        <p:txBody>
          <a:bodyPr/>
          <a:lstStyle/>
          <a:p>
            <a:r>
              <a:rPr lang="es-PR" smtClean="0">
                <a:latin typeface="Arial Rounded MT Bold" pitchFamily="34" charset="0"/>
              </a:rPr>
              <a:t>Costo Evitado</a:t>
            </a:r>
          </a:p>
        </p:txBody>
      </p:sp>
      <p:sp>
        <p:nvSpPr>
          <p:cNvPr id="185347" name="Line 3"/>
          <p:cNvSpPr>
            <a:spLocks noChangeShapeType="1"/>
          </p:cNvSpPr>
          <p:nvPr/>
        </p:nvSpPr>
        <p:spPr bwMode="auto">
          <a:xfrm flipH="1">
            <a:off x="4267200" y="2571750"/>
            <a:ext cx="3048000" cy="0"/>
          </a:xfrm>
          <a:prstGeom prst="line">
            <a:avLst/>
          </a:prstGeom>
          <a:noFill/>
          <a:ln w="76200">
            <a:solidFill>
              <a:srgbClr val="000000"/>
            </a:solidFill>
            <a:round/>
            <a:headEnd/>
            <a:tailEnd type="triangle" w="med" len="med"/>
          </a:ln>
          <a:effectLst/>
        </p:spPr>
        <p:txBody>
          <a:bodyPr/>
          <a:lstStyle/>
          <a:p>
            <a:endParaRPr lang="en-US"/>
          </a:p>
        </p:txBody>
      </p:sp>
      <p:sp>
        <p:nvSpPr>
          <p:cNvPr id="185348" name="Line 4"/>
          <p:cNvSpPr>
            <a:spLocks noChangeShapeType="1"/>
          </p:cNvSpPr>
          <p:nvPr/>
        </p:nvSpPr>
        <p:spPr bwMode="auto">
          <a:xfrm flipH="1">
            <a:off x="4419600" y="2952750"/>
            <a:ext cx="2971800" cy="0"/>
          </a:xfrm>
          <a:prstGeom prst="line">
            <a:avLst/>
          </a:prstGeom>
          <a:noFill/>
          <a:ln w="57150">
            <a:solidFill>
              <a:srgbClr val="000000"/>
            </a:solidFill>
            <a:round/>
            <a:headEnd type="triangle" w="med" len="med"/>
            <a:tailEnd/>
          </a:ln>
          <a:effectLst/>
        </p:spPr>
        <p:txBody>
          <a:bodyPr/>
          <a:lstStyle/>
          <a:p>
            <a:endParaRPr lang="en-US"/>
          </a:p>
        </p:txBody>
      </p:sp>
      <p:pic>
        <p:nvPicPr>
          <p:cNvPr id="185349" name="Picture 5" descr="casa conceptual"/>
          <p:cNvPicPr>
            <a:picLocks noChangeAspect="1" noChangeArrowheads="1"/>
          </p:cNvPicPr>
          <p:nvPr/>
        </p:nvPicPr>
        <p:blipFill>
          <a:blip r:embed="rId2" cstate="print"/>
          <a:srcRect/>
          <a:stretch>
            <a:fillRect/>
          </a:stretch>
        </p:blipFill>
        <p:spPr bwMode="auto">
          <a:xfrm>
            <a:off x="228600" y="1504950"/>
            <a:ext cx="3789363" cy="1601788"/>
          </a:xfrm>
          <a:prstGeom prst="rect">
            <a:avLst/>
          </a:prstGeom>
          <a:noFill/>
        </p:spPr>
      </p:pic>
      <p:sp>
        <p:nvSpPr>
          <p:cNvPr id="185350" name="Text Box 6"/>
          <p:cNvSpPr txBox="1">
            <a:spLocks noChangeArrowheads="1"/>
          </p:cNvSpPr>
          <p:nvPr/>
        </p:nvSpPr>
        <p:spPr bwMode="auto">
          <a:xfrm>
            <a:off x="4267200" y="3105150"/>
            <a:ext cx="2590800" cy="579438"/>
          </a:xfrm>
          <a:prstGeom prst="rect">
            <a:avLst/>
          </a:prstGeom>
          <a:noFill/>
          <a:ln w="9525">
            <a:noFill/>
            <a:miter lim="800000"/>
            <a:headEnd/>
            <a:tailEnd/>
          </a:ln>
          <a:effectLst/>
        </p:spPr>
        <p:txBody>
          <a:bodyPr>
            <a:spAutoFit/>
          </a:bodyPr>
          <a:lstStyle/>
          <a:p>
            <a:pPr algn="ctr"/>
            <a:r>
              <a:rPr lang="en-US" sz="3200">
                <a:solidFill>
                  <a:srgbClr val="000000"/>
                </a:solidFill>
                <a:latin typeface="Arial Rounded MT Bold" pitchFamily="34" charset="0"/>
              </a:rPr>
              <a:t>4 a 6 </a:t>
            </a:r>
            <a:r>
              <a:rPr lang="en-US" sz="3200">
                <a:solidFill>
                  <a:srgbClr val="000000"/>
                </a:solidFill>
                <a:latin typeface="Arial Rounded MT Bold" pitchFamily="34" charset="0"/>
                <a:cs typeface="Times New Roman" pitchFamily="18" charset="0"/>
              </a:rPr>
              <a:t>¢/kWh</a:t>
            </a:r>
          </a:p>
        </p:txBody>
      </p:sp>
      <p:sp>
        <p:nvSpPr>
          <p:cNvPr id="185351" name="Line 7"/>
          <p:cNvSpPr>
            <a:spLocks noChangeShapeType="1"/>
          </p:cNvSpPr>
          <p:nvPr/>
        </p:nvSpPr>
        <p:spPr bwMode="auto">
          <a:xfrm>
            <a:off x="5121275" y="5229225"/>
            <a:ext cx="990600" cy="0"/>
          </a:xfrm>
          <a:prstGeom prst="line">
            <a:avLst/>
          </a:prstGeom>
          <a:noFill/>
          <a:ln w="57150">
            <a:solidFill>
              <a:srgbClr val="000000"/>
            </a:solidFill>
            <a:round/>
            <a:headEnd/>
            <a:tailEnd/>
          </a:ln>
          <a:effectLst/>
        </p:spPr>
        <p:txBody>
          <a:bodyPr/>
          <a:lstStyle/>
          <a:p>
            <a:endParaRPr lang="en-US"/>
          </a:p>
        </p:txBody>
      </p:sp>
      <p:grpSp>
        <p:nvGrpSpPr>
          <p:cNvPr id="185352" name="Group 8"/>
          <p:cNvGrpSpPr>
            <a:grpSpLocks/>
          </p:cNvGrpSpPr>
          <p:nvPr/>
        </p:nvGrpSpPr>
        <p:grpSpPr bwMode="auto">
          <a:xfrm>
            <a:off x="4579938" y="3806825"/>
            <a:ext cx="1981200" cy="2500313"/>
            <a:chOff x="2928" y="2640"/>
            <a:chExt cx="1248" cy="1575"/>
          </a:xfrm>
        </p:grpSpPr>
        <p:sp>
          <p:nvSpPr>
            <p:cNvPr id="185353" name="Oval 9"/>
            <p:cNvSpPr>
              <a:spLocks noChangeArrowheads="1"/>
            </p:cNvSpPr>
            <p:nvPr/>
          </p:nvSpPr>
          <p:spPr bwMode="auto">
            <a:xfrm>
              <a:off x="2928" y="2640"/>
              <a:ext cx="1248" cy="1200"/>
            </a:xfrm>
            <a:prstGeom prst="ellipse">
              <a:avLst/>
            </a:prstGeom>
            <a:noFill/>
            <a:ln w="38100">
              <a:solidFill>
                <a:srgbClr val="000000"/>
              </a:solidFill>
              <a:round/>
              <a:headEnd/>
              <a:tailEnd/>
            </a:ln>
            <a:effectLst/>
          </p:spPr>
          <p:txBody>
            <a:bodyPr wrap="none" anchor="ctr"/>
            <a:lstStyle/>
            <a:p>
              <a:endParaRPr lang="en-US"/>
            </a:p>
          </p:txBody>
        </p:sp>
        <p:sp>
          <p:nvSpPr>
            <p:cNvPr id="185354" name="Oval 10"/>
            <p:cNvSpPr>
              <a:spLocks noChangeArrowheads="1"/>
            </p:cNvSpPr>
            <p:nvPr/>
          </p:nvSpPr>
          <p:spPr bwMode="auto">
            <a:xfrm>
              <a:off x="3120" y="3024"/>
              <a:ext cx="144" cy="144"/>
            </a:xfrm>
            <a:prstGeom prst="ellipse">
              <a:avLst/>
            </a:prstGeom>
            <a:noFill/>
            <a:ln w="38100">
              <a:solidFill>
                <a:srgbClr val="000000"/>
              </a:solidFill>
              <a:round/>
              <a:headEnd/>
              <a:tailEnd/>
            </a:ln>
            <a:effectLst/>
          </p:spPr>
          <p:txBody>
            <a:bodyPr wrap="none" anchor="ctr"/>
            <a:lstStyle/>
            <a:p>
              <a:endParaRPr lang="en-US"/>
            </a:p>
          </p:txBody>
        </p:sp>
        <p:sp>
          <p:nvSpPr>
            <p:cNvPr id="185355" name="Oval 11"/>
            <p:cNvSpPr>
              <a:spLocks noChangeArrowheads="1"/>
            </p:cNvSpPr>
            <p:nvPr/>
          </p:nvSpPr>
          <p:spPr bwMode="auto">
            <a:xfrm>
              <a:off x="3360" y="3024"/>
              <a:ext cx="144" cy="144"/>
            </a:xfrm>
            <a:prstGeom prst="ellipse">
              <a:avLst/>
            </a:prstGeom>
            <a:noFill/>
            <a:ln w="38100">
              <a:solidFill>
                <a:srgbClr val="000000"/>
              </a:solidFill>
              <a:round/>
              <a:headEnd/>
              <a:tailEnd/>
            </a:ln>
            <a:effectLst/>
          </p:spPr>
          <p:txBody>
            <a:bodyPr wrap="none" anchor="ctr"/>
            <a:lstStyle/>
            <a:p>
              <a:endParaRPr lang="en-US"/>
            </a:p>
          </p:txBody>
        </p:sp>
        <p:sp>
          <p:nvSpPr>
            <p:cNvPr id="185356" name="Oval 12"/>
            <p:cNvSpPr>
              <a:spLocks noChangeArrowheads="1"/>
            </p:cNvSpPr>
            <p:nvPr/>
          </p:nvSpPr>
          <p:spPr bwMode="auto">
            <a:xfrm>
              <a:off x="3600" y="3024"/>
              <a:ext cx="144" cy="144"/>
            </a:xfrm>
            <a:prstGeom prst="ellipse">
              <a:avLst/>
            </a:prstGeom>
            <a:noFill/>
            <a:ln w="38100">
              <a:solidFill>
                <a:srgbClr val="000000"/>
              </a:solidFill>
              <a:round/>
              <a:headEnd/>
              <a:tailEnd/>
            </a:ln>
            <a:effectLst/>
          </p:spPr>
          <p:txBody>
            <a:bodyPr wrap="none" anchor="ctr"/>
            <a:lstStyle/>
            <a:p>
              <a:endParaRPr lang="en-US"/>
            </a:p>
          </p:txBody>
        </p:sp>
        <p:sp>
          <p:nvSpPr>
            <p:cNvPr id="185357" name="Oval 13"/>
            <p:cNvSpPr>
              <a:spLocks noChangeArrowheads="1"/>
            </p:cNvSpPr>
            <p:nvPr/>
          </p:nvSpPr>
          <p:spPr bwMode="auto">
            <a:xfrm>
              <a:off x="3840" y="3024"/>
              <a:ext cx="144" cy="144"/>
            </a:xfrm>
            <a:prstGeom prst="ellipse">
              <a:avLst/>
            </a:prstGeom>
            <a:noFill/>
            <a:ln w="38100">
              <a:solidFill>
                <a:srgbClr val="000000"/>
              </a:solidFill>
              <a:round/>
              <a:headEnd/>
              <a:tailEnd/>
            </a:ln>
            <a:effectLst/>
          </p:spPr>
          <p:txBody>
            <a:bodyPr wrap="none" anchor="ctr"/>
            <a:lstStyle/>
            <a:p>
              <a:endParaRPr lang="en-US"/>
            </a:p>
          </p:txBody>
        </p:sp>
        <p:sp>
          <p:nvSpPr>
            <p:cNvPr id="185358" name="Text Box 14"/>
            <p:cNvSpPr txBox="1">
              <a:spLocks noChangeArrowheads="1"/>
            </p:cNvSpPr>
            <p:nvPr/>
          </p:nvSpPr>
          <p:spPr bwMode="auto">
            <a:xfrm>
              <a:off x="2928" y="3888"/>
              <a:ext cx="1248" cy="327"/>
            </a:xfrm>
            <a:prstGeom prst="rect">
              <a:avLst/>
            </a:prstGeom>
            <a:noFill/>
            <a:ln w="38100">
              <a:noFill/>
              <a:miter lim="800000"/>
              <a:headEnd/>
              <a:tailEnd/>
            </a:ln>
            <a:effectLst/>
          </p:spPr>
          <p:txBody>
            <a:bodyPr>
              <a:spAutoFit/>
            </a:bodyPr>
            <a:lstStyle/>
            <a:p>
              <a:pPr algn="ctr" eaLnBrk="0" hangingPunct="0">
                <a:spcBef>
                  <a:spcPct val="50000"/>
                </a:spcBef>
              </a:pPr>
              <a:r>
                <a:rPr lang="es-PR" sz="2800">
                  <a:solidFill>
                    <a:srgbClr val="000000"/>
                  </a:solidFill>
                </a:rPr>
                <a:t>contador</a:t>
              </a:r>
            </a:p>
          </p:txBody>
        </p:sp>
      </p:grpSp>
      <p:pic>
        <p:nvPicPr>
          <p:cNvPr id="185359" name="Picture 15" descr="poste madera concepto"/>
          <p:cNvPicPr>
            <a:picLocks noGrp="1" noChangeAspect="1" noChangeArrowheads="1"/>
          </p:cNvPicPr>
          <p:nvPr>
            <p:ph idx="1"/>
          </p:nvPr>
        </p:nvPicPr>
        <p:blipFill>
          <a:blip r:embed="rId3" cstate="print"/>
          <a:srcRect/>
          <a:stretch>
            <a:fillRect/>
          </a:stretch>
        </p:blipFill>
        <p:spPr>
          <a:xfrm>
            <a:off x="6934200" y="1276350"/>
            <a:ext cx="1609725" cy="2514600"/>
          </a:xfrm>
          <a:noFill/>
          <a:ln/>
        </p:spPr>
      </p:pic>
      <p:sp>
        <p:nvSpPr>
          <p:cNvPr id="185360" name="Text Box 16"/>
          <p:cNvSpPr txBox="1">
            <a:spLocks noChangeArrowheads="1"/>
          </p:cNvSpPr>
          <p:nvPr/>
        </p:nvSpPr>
        <p:spPr bwMode="auto">
          <a:xfrm>
            <a:off x="4419600" y="1809750"/>
            <a:ext cx="2438400" cy="579438"/>
          </a:xfrm>
          <a:prstGeom prst="rect">
            <a:avLst/>
          </a:prstGeom>
          <a:noFill/>
          <a:ln w="9525">
            <a:noFill/>
            <a:miter lim="800000"/>
            <a:headEnd/>
            <a:tailEnd/>
          </a:ln>
          <a:effectLst/>
        </p:spPr>
        <p:txBody>
          <a:bodyPr>
            <a:spAutoFit/>
          </a:bodyPr>
          <a:lstStyle/>
          <a:p>
            <a:pPr algn="ctr"/>
            <a:r>
              <a:rPr lang="en-US" sz="3200">
                <a:solidFill>
                  <a:srgbClr val="000000"/>
                </a:solidFill>
                <a:latin typeface="Arial Rounded MT Bold" pitchFamily="34" charset="0"/>
              </a:rPr>
              <a:t>21 </a:t>
            </a:r>
            <a:r>
              <a:rPr lang="en-US" sz="3200">
                <a:solidFill>
                  <a:srgbClr val="000000"/>
                </a:solidFill>
                <a:latin typeface="Arial Rounded MT Bold" pitchFamily="34" charset="0"/>
                <a:cs typeface="Times New Roman" pitchFamily="18" charset="0"/>
              </a:rPr>
              <a:t>¢/kWh</a:t>
            </a:r>
          </a:p>
        </p:txBody>
      </p:sp>
      <p:sp>
        <p:nvSpPr>
          <p:cNvPr id="185361" name="Text Box 17"/>
          <p:cNvSpPr txBox="1">
            <a:spLocks noChangeArrowheads="1"/>
          </p:cNvSpPr>
          <p:nvPr/>
        </p:nvSpPr>
        <p:spPr bwMode="auto">
          <a:xfrm>
            <a:off x="0" y="6248400"/>
            <a:ext cx="4953000" cy="457200"/>
          </a:xfrm>
          <a:prstGeom prst="rect">
            <a:avLst/>
          </a:prstGeom>
          <a:noFill/>
          <a:ln w="9525">
            <a:noFill/>
            <a:miter lim="800000"/>
            <a:headEnd/>
            <a:tailEnd/>
          </a:ln>
          <a:effectLst/>
        </p:spPr>
        <p:txBody>
          <a:bodyPr>
            <a:spAutoFit/>
          </a:bodyPr>
          <a:lstStyle/>
          <a:p>
            <a:r>
              <a:rPr lang="en-US" sz="2400">
                <a:solidFill>
                  <a:srgbClr val="000000"/>
                </a:solidFill>
                <a:latin typeface="Arial Rounded MT Bold" pitchFamily="34" charset="0"/>
              </a:rPr>
              <a:t>Autor: Dr. Gerson Beauchamp</a:t>
            </a:r>
            <a:endParaRPr lang="en-US" sz="2400">
              <a:solidFill>
                <a:srgbClr val="000000"/>
              </a:solidFill>
              <a:latin typeface="Arial Rounded MT Bold" pitchFamily="34" charset="0"/>
              <a:cs typeface="Times New Roman" pitchFamily="18"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Grp="1" noChangeArrowheads="1"/>
          </p:cNvSpPr>
          <p:nvPr>
            <p:ph type="title"/>
          </p:nvPr>
        </p:nvSpPr>
        <p:spPr>
          <a:xfrm>
            <a:off x="228600" y="152400"/>
            <a:ext cx="8763000" cy="779463"/>
          </a:xfrm>
        </p:spPr>
        <p:txBody>
          <a:bodyPr/>
          <a:lstStyle/>
          <a:p>
            <a:r>
              <a:rPr lang="es-PR" smtClean="0">
                <a:latin typeface="Arial Rounded MT Bold" pitchFamily="34" charset="0"/>
              </a:rPr>
              <a:t>Costo Evitado</a:t>
            </a:r>
          </a:p>
        </p:txBody>
      </p:sp>
      <p:sp>
        <p:nvSpPr>
          <p:cNvPr id="186371" name="Line 3"/>
          <p:cNvSpPr>
            <a:spLocks noChangeShapeType="1"/>
          </p:cNvSpPr>
          <p:nvPr/>
        </p:nvSpPr>
        <p:spPr bwMode="auto">
          <a:xfrm flipH="1">
            <a:off x="4267200" y="2571750"/>
            <a:ext cx="3048000" cy="0"/>
          </a:xfrm>
          <a:prstGeom prst="line">
            <a:avLst/>
          </a:prstGeom>
          <a:noFill/>
          <a:ln w="76200">
            <a:solidFill>
              <a:srgbClr val="000000"/>
            </a:solidFill>
            <a:round/>
            <a:headEnd/>
            <a:tailEnd type="triangle" w="med" len="med"/>
          </a:ln>
          <a:effectLst/>
        </p:spPr>
        <p:txBody>
          <a:bodyPr/>
          <a:lstStyle/>
          <a:p>
            <a:endParaRPr lang="en-US"/>
          </a:p>
        </p:txBody>
      </p:sp>
      <p:sp>
        <p:nvSpPr>
          <p:cNvPr id="186372" name="Line 4"/>
          <p:cNvSpPr>
            <a:spLocks noChangeShapeType="1"/>
          </p:cNvSpPr>
          <p:nvPr/>
        </p:nvSpPr>
        <p:spPr bwMode="auto">
          <a:xfrm flipH="1">
            <a:off x="4419600" y="2952750"/>
            <a:ext cx="2971800" cy="0"/>
          </a:xfrm>
          <a:prstGeom prst="line">
            <a:avLst/>
          </a:prstGeom>
          <a:noFill/>
          <a:ln w="57150">
            <a:solidFill>
              <a:srgbClr val="000000"/>
            </a:solidFill>
            <a:round/>
            <a:headEnd type="triangle" w="med" len="med"/>
            <a:tailEnd/>
          </a:ln>
          <a:effectLst/>
        </p:spPr>
        <p:txBody>
          <a:bodyPr/>
          <a:lstStyle/>
          <a:p>
            <a:endParaRPr lang="en-US"/>
          </a:p>
        </p:txBody>
      </p:sp>
      <p:pic>
        <p:nvPicPr>
          <p:cNvPr id="186373" name="Picture 5" descr="casa conceptual"/>
          <p:cNvPicPr>
            <a:picLocks noChangeAspect="1" noChangeArrowheads="1"/>
          </p:cNvPicPr>
          <p:nvPr/>
        </p:nvPicPr>
        <p:blipFill>
          <a:blip r:embed="rId2" cstate="print"/>
          <a:srcRect/>
          <a:stretch>
            <a:fillRect/>
          </a:stretch>
        </p:blipFill>
        <p:spPr bwMode="auto">
          <a:xfrm>
            <a:off x="228600" y="1504950"/>
            <a:ext cx="3789363" cy="1601788"/>
          </a:xfrm>
          <a:prstGeom prst="rect">
            <a:avLst/>
          </a:prstGeom>
          <a:noFill/>
        </p:spPr>
      </p:pic>
      <p:sp>
        <p:nvSpPr>
          <p:cNvPr id="186374" name="Text Box 6"/>
          <p:cNvSpPr txBox="1">
            <a:spLocks noChangeArrowheads="1"/>
          </p:cNvSpPr>
          <p:nvPr/>
        </p:nvSpPr>
        <p:spPr bwMode="auto">
          <a:xfrm>
            <a:off x="4267200" y="3105150"/>
            <a:ext cx="2590800" cy="579438"/>
          </a:xfrm>
          <a:prstGeom prst="rect">
            <a:avLst/>
          </a:prstGeom>
          <a:noFill/>
          <a:ln w="9525">
            <a:noFill/>
            <a:miter lim="800000"/>
            <a:headEnd/>
            <a:tailEnd/>
          </a:ln>
          <a:effectLst/>
        </p:spPr>
        <p:txBody>
          <a:bodyPr>
            <a:spAutoFit/>
          </a:bodyPr>
          <a:lstStyle/>
          <a:p>
            <a:pPr algn="ctr"/>
            <a:r>
              <a:rPr lang="en-US" sz="3200">
                <a:solidFill>
                  <a:srgbClr val="000000"/>
                </a:solidFill>
                <a:latin typeface="Arial Rounded MT Bold" pitchFamily="34" charset="0"/>
              </a:rPr>
              <a:t>4 a 6 </a:t>
            </a:r>
            <a:r>
              <a:rPr lang="en-US" sz="3200">
                <a:solidFill>
                  <a:srgbClr val="000000"/>
                </a:solidFill>
                <a:latin typeface="Arial Rounded MT Bold" pitchFamily="34" charset="0"/>
                <a:cs typeface="Times New Roman" pitchFamily="18" charset="0"/>
              </a:rPr>
              <a:t>¢/kWh</a:t>
            </a:r>
          </a:p>
        </p:txBody>
      </p:sp>
      <p:grpSp>
        <p:nvGrpSpPr>
          <p:cNvPr id="186375" name="Group 7"/>
          <p:cNvGrpSpPr>
            <a:grpSpLocks/>
          </p:cNvGrpSpPr>
          <p:nvPr/>
        </p:nvGrpSpPr>
        <p:grpSpPr bwMode="auto">
          <a:xfrm>
            <a:off x="4579938" y="3806825"/>
            <a:ext cx="1981200" cy="2500313"/>
            <a:chOff x="2928" y="2640"/>
            <a:chExt cx="1248" cy="1575"/>
          </a:xfrm>
        </p:grpSpPr>
        <p:sp>
          <p:nvSpPr>
            <p:cNvPr id="186376" name="Oval 8"/>
            <p:cNvSpPr>
              <a:spLocks noChangeArrowheads="1"/>
            </p:cNvSpPr>
            <p:nvPr/>
          </p:nvSpPr>
          <p:spPr bwMode="auto">
            <a:xfrm>
              <a:off x="2928" y="2640"/>
              <a:ext cx="1248" cy="1200"/>
            </a:xfrm>
            <a:prstGeom prst="ellipse">
              <a:avLst/>
            </a:prstGeom>
            <a:noFill/>
            <a:ln w="38100">
              <a:solidFill>
                <a:srgbClr val="000000"/>
              </a:solidFill>
              <a:round/>
              <a:headEnd/>
              <a:tailEnd/>
            </a:ln>
            <a:effectLst/>
          </p:spPr>
          <p:txBody>
            <a:bodyPr wrap="none" anchor="ctr"/>
            <a:lstStyle/>
            <a:p>
              <a:endParaRPr lang="en-US"/>
            </a:p>
          </p:txBody>
        </p:sp>
        <p:sp>
          <p:nvSpPr>
            <p:cNvPr id="186377" name="Oval 9"/>
            <p:cNvSpPr>
              <a:spLocks noChangeArrowheads="1"/>
            </p:cNvSpPr>
            <p:nvPr/>
          </p:nvSpPr>
          <p:spPr bwMode="auto">
            <a:xfrm>
              <a:off x="3120" y="3024"/>
              <a:ext cx="144" cy="144"/>
            </a:xfrm>
            <a:prstGeom prst="ellipse">
              <a:avLst/>
            </a:prstGeom>
            <a:noFill/>
            <a:ln w="38100">
              <a:solidFill>
                <a:srgbClr val="000000"/>
              </a:solidFill>
              <a:round/>
              <a:headEnd/>
              <a:tailEnd/>
            </a:ln>
            <a:effectLst/>
          </p:spPr>
          <p:txBody>
            <a:bodyPr wrap="none" anchor="ctr"/>
            <a:lstStyle/>
            <a:p>
              <a:endParaRPr lang="en-US"/>
            </a:p>
          </p:txBody>
        </p:sp>
        <p:sp>
          <p:nvSpPr>
            <p:cNvPr id="186378" name="Oval 10"/>
            <p:cNvSpPr>
              <a:spLocks noChangeArrowheads="1"/>
            </p:cNvSpPr>
            <p:nvPr/>
          </p:nvSpPr>
          <p:spPr bwMode="auto">
            <a:xfrm>
              <a:off x="3360" y="3024"/>
              <a:ext cx="144" cy="144"/>
            </a:xfrm>
            <a:prstGeom prst="ellipse">
              <a:avLst/>
            </a:prstGeom>
            <a:noFill/>
            <a:ln w="38100">
              <a:solidFill>
                <a:srgbClr val="000000"/>
              </a:solidFill>
              <a:round/>
              <a:headEnd/>
              <a:tailEnd/>
            </a:ln>
            <a:effectLst/>
          </p:spPr>
          <p:txBody>
            <a:bodyPr wrap="none" anchor="ctr"/>
            <a:lstStyle/>
            <a:p>
              <a:endParaRPr lang="en-US"/>
            </a:p>
          </p:txBody>
        </p:sp>
        <p:sp>
          <p:nvSpPr>
            <p:cNvPr id="186379" name="Oval 11"/>
            <p:cNvSpPr>
              <a:spLocks noChangeArrowheads="1"/>
            </p:cNvSpPr>
            <p:nvPr/>
          </p:nvSpPr>
          <p:spPr bwMode="auto">
            <a:xfrm>
              <a:off x="3600" y="3024"/>
              <a:ext cx="144" cy="144"/>
            </a:xfrm>
            <a:prstGeom prst="ellipse">
              <a:avLst/>
            </a:prstGeom>
            <a:noFill/>
            <a:ln w="38100">
              <a:solidFill>
                <a:srgbClr val="000000"/>
              </a:solidFill>
              <a:round/>
              <a:headEnd/>
              <a:tailEnd/>
            </a:ln>
            <a:effectLst/>
          </p:spPr>
          <p:txBody>
            <a:bodyPr wrap="none" anchor="ctr"/>
            <a:lstStyle/>
            <a:p>
              <a:endParaRPr lang="en-US"/>
            </a:p>
          </p:txBody>
        </p:sp>
        <p:sp>
          <p:nvSpPr>
            <p:cNvPr id="186380" name="Oval 12"/>
            <p:cNvSpPr>
              <a:spLocks noChangeArrowheads="1"/>
            </p:cNvSpPr>
            <p:nvPr/>
          </p:nvSpPr>
          <p:spPr bwMode="auto">
            <a:xfrm>
              <a:off x="3840" y="3024"/>
              <a:ext cx="144" cy="144"/>
            </a:xfrm>
            <a:prstGeom prst="ellipse">
              <a:avLst/>
            </a:prstGeom>
            <a:noFill/>
            <a:ln w="38100">
              <a:solidFill>
                <a:srgbClr val="000000"/>
              </a:solidFill>
              <a:round/>
              <a:headEnd/>
              <a:tailEnd/>
            </a:ln>
            <a:effectLst/>
          </p:spPr>
          <p:txBody>
            <a:bodyPr wrap="none" anchor="ctr"/>
            <a:lstStyle/>
            <a:p>
              <a:endParaRPr lang="en-US"/>
            </a:p>
          </p:txBody>
        </p:sp>
        <p:sp>
          <p:nvSpPr>
            <p:cNvPr id="186381" name="Text Box 13"/>
            <p:cNvSpPr txBox="1">
              <a:spLocks noChangeArrowheads="1"/>
            </p:cNvSpPr>
            <p:nvPr/>
          </p:nvSpPr>
          <p:spPr bwMode="auto">
            <a:xfrm>
              <a:off x="2928" y="3888"/>
              <a:ext cx="1248" cy="327"/>
            </a:xfrm>
            <a:prstGeom prst="rect">
              <a:avLst/>
            </a:prstGeom>
            <a:noFill/>
            <a:ln w="38100">
              <a:noFill/>
              <a:miter lim="800000"/>
              <a:headEnd/>
              <a:tailEnd/>
            </a:ln>
            <a:effectLst/>
          </p:spPr>
          <p:txBody>
            <a:bodyPr>
              <a:spAutoFit/>
            </a:bodyPr>
            <a:lstStyle/>
            <a:p>
              <a:pPr algn="ctr" eaLnBrk="0" hangingPunct="0">
                <a:spcBef>
                  <a:spcPct val="50000"/>
                </a:spcBef>
              </a:pPr>
              <a:r>
                <a:rPr lang="es-PR" sz="2800">
                  <a:solidFill>
                    <a:srgbClr val="000000"/>
                  </a:solidFill>
                </a:rPr>
                <a:t>contador</a:t>
              </a:r>
            </a:p>
          </p:txBody>
        </p:sp>
      </p:grpSp>
      <p:pic>
        <p:nvPicPr>
          <p:cNvPr id="186382" name="Picture 14" descr="poste madera concepto"/>
          <p:cNvPicPr>
            <a:picLocks noGrp="1" noChangeAspect="1" noChangeArrowheads="1"/>
          </p:cNvPicPr>
          <p:nvPr>
            <p:ph idx="1"/>
          </p:nvPr>
        </p:nvPicPr>
        <p:blipFill>
          <a:blip r:embed="rId3" cstate="print"/>
          <a:srcRect/>
          <a:stretch>
            <a:fillRect/>
          </a:stretch>
        </p:blipFill>
        <p:spPr>
          <a:xfrm>
            <a:off x="6934200" y="1276350"/>
            <a:ext cx="1609725" cy="2514600"/>
          </a:xfrm>
          <a:noFill/>
          <a:ln/>
        </p:spPr>
      </p:pic>
      <p:sp>
        <p:nvSpPr>
          <p:cNvPr id="186383" name="Text Box 15"/>
          <p:cNvSpPr txBox="1">
            <a:spLocks noChangeArrowheads="1"/>
          </p:cNvSpPr>
          <p:nvPr/>
        </p:nvSpPr>
        <p:spPr bwMode="auto">
          <a:xfrm>
            <a:off x="4419600" y="1809750"/>
            <a:ext cx="2438400" cy="579438"/>
          </a:xfrm>
          <a:prstGeom prst="rect">
            <a:avLst/>
          </a:prstGeom>
          <a:noFill/>
          <a:ln w="9525">
            <a:noFill/>
            <a:miter lim="800000"/>
            <a:headEnd/>
            <a:tailEnd/>
          </a:ln>
          <a:effectLst/>
        </p:spPr>
        <p:txBody>
          <a:bodyPr>
            <a:spAutoFit/>
          </a:bodyPr>
          <a:lstStyle/>
          <a:p>
            <a:pPr algn="ctr"/>
            <a:r>
              <a:rPr lang="en-US" sz="3200">
                <a:solidFill>
                  <a:srgbClr val="000000"/>
                </a:solidFill>
                <a:latin typeface="Arial Rounded MT Bold" pitchFamily="34" charset="0"/>
              </a:rPr>
              <a:t>21 </a:t>
            </a:r>
            <a:r>
              <a:rPr lang="en-US" sz="3200">
                <a:solidFill>
                  <a:srgbClr val="000000"/>
                </a:solidFill>
                <a:latin typeface="Arial Rounded MT Bold" pitchFamily="34" charset="0"/>
                <a:cs typeface="Times New Roman" pitchFamily="18" charset="0"/>
              </a:rPr>
              <a:t>¢/kWh</a:t>
            </a:r>
          </a:p>
        </p:txBody>
      </p:sp>
      <p:sp>
        <p:nvSpPr>
          <p:cNvPr id="186384" name="Text Box 16"/>
          <p:cNvSpPr txBox="1">
            <a:spLocks noChangeArrowheads="1"/>
          </p:cNvSpPr>
          <p:nvPr/>
        </p:nvSpPr>
        <p:spPr bwMode="auto">
          <a:xfrm>
            <a:off x="0" y="6248400"/>
            <a:ext cx="4953000" cy="457200"/>
          </a:xfrm>
          <a:prstGeom prst="rect">
            <a:avLst/>
          </a:prstGeom>
          <a:noFill/>
          <a:ln w="9525">
            <a:noFill/>
            <a:miter lim="800000"/>
            <a:headEnd/>
            <a:tailEnd/>
          </a:ln>
          <a:effectLst/>
        </p:spPr>
        <p:txBody>
          <a:bodyPr>
            <a:spAutoFit/>
          </a:bodyPr>
          <a:lstStyle/>
          <a:p>
            <a:r>
              <a:rPr lang="en-US" sz="2400">
                <a:solidFill>
                  <a:srgbClr val="000000"/>
                </a:solidFill>
                <a:latin typeface="Arial Rounded MT Bold" pitchFamily="34" charset="0"/>
              </a:rPr>
              <a:t>Autor: Dr. Gerson Beauchamp</a:t>
            </a:r>
            <a:endParaRPr lang="en-US" sz="2400">
              <a:solidFill>
                <a:srgbClr val="000000"/>
              </a:solidFill>
              <a:latin typeface="Arial Rounded MT Bold" pitchFamily="34" charset="0"/>
              <a:cs typeface="Times New Roman" pitchFamily="18" charset="0"/>
            </a:endParaRPr>
          </a:p>
        </p:txBody>
      </p:sp>
      <p:sp>
        <p:nvSpPr>
          <p:cNvPr id="186385" name="Arc 17"/>
          <p:cNvSpPr>
            <a:spLocks/>
          </p:cNvSpPr>
          <p:nvPr/>
        </p:nvSpPr>
        <p:spPr bwMode="auto">
          <a:xfrm rot="-2214689">
            <a:off x="5200650" y="5029200"/>
            <a:ext cx="739775" cy="623888"/>
          </a:xfrm>
          <a:custGeom>
            <a:avLst/>
            <a:gdLst>
              <a:gd name="G0" fmla="+- 8367 0 0"/>
              <a:gd name="G1" fmla="+- 21600 0 0"/>
              <a:gd name="G2" fmla="+- 21600 0 0"/>
              <a:gd name="T0" fmla="*/ 0 w 29967"/>
              <a:gd name="T1" fmla="*/ 1686 h 25250"/>
              <a:gd name="T2" fmla="*/ 29656 w 29967"/>
              <a:gd name="T3" fmla="*/ 25250 h 25250"/>
              <a:gd name="T4" fmla="*/ 8367 w 29967"/>
              <a:gd name="T5" fmla="*/ 21600 h 25250"/>
            </a:gdLst>
            <a:ahLst/>
            <a:cxnLst>
              <a:cxn ang="0">
                <a:pos x="T0" y="T1"/>
              </a:cxn>
              <a:cxn ang="0">
                <a:pos x="T2" y="T3"/>
              </a:cxn>
              <a:cxn ang="0">
                <a:pos x="T4" y="T5"/>
              </a:cxn>
            </a:cxnLst>
            <a:rect l="0" t="0" r="r" b="b"/>
            <a:pathLst>
              <a:path w="29967" h="25250" fill="none" extrusionOk="0">
                <a:moveTo>
                  <a:pt x="0" y="1686"/>
                </a:moveTo>
                <a:cubicBezTo>
                  <a:pt x="2649" y="573"/>
                  <a:pt x="5493" y="-1"/>
                  <a:pt x="8367" y="0"/>
                </a:cubicBezTo>
                <a:cubicBezTo>
                  <a:pt x="20296" y="0"/>
                  <a:pt x="29967" y="9670"/>
                  <a:pt x="29967" y="21600"/>
                </a:cubicBezTo>
                <a:cubicBezTo>
                  <a:pt x="29967" y="22823"/>
                  <a:pt x="29863" y="24044"/>
                  <a:pt x="29656" y="25250"/>
                </a:cubicBezTo>
              </a:path>
              <a:path w="29967" h="25250" stroke="0" extrusionOk="0">
                <a:moveTo>
                  <a:pt x="0" y="1686"/>
                </a:moveTo>
                <a:cubicBezTo>
                  <a:pt x="2649" y="573"/>
                  <a:pt x="5493" y="-1"/>
                  <a:pt x="8367" y="0"/>
                </a:cubicBezTo>
                <a:cubicBezTo>
                  <a:pt x="20296" y="0"/>
                  <a:pt x="29967" y="9670"/>
                  <a:pt x="29967" y="21600"/>
                </a:cubicBezTo>
                <a:cubicBezTo>
                  <a:pt x="29967" y="22823"/>
                  <a:pt x="29863" y="24044"/>
                  <a:pt x="29656" y="25250"/>
                </a:cubicBezTo>
                <a:lnTo>
                  <a:pt x="8367" y="21600"/>
                </a:lnTo>
                <a:close/>
              </a:path>
            </a:pathLst>
          </a:custGeom>
          <a:noFill/>
          <a:ln w="76200">
            <a:solidFill>
              <a:srgbClr val="000000"/>
            </a:solidFill>
            <a:round/>
            <a:headEnd/>
            <a:tailEnd/>
          </a:ln>
          <a:effectLst/>
        </p:spPr>
        <p:txBody>
          <a:bodyPr wrap="none" anchor="ctr"/>
          <a:lstStyle/>
          <a:p>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Grp="1" noChangeArrowheads="1"/>
          </p:cNvSpPr>
          <p:nvPr>
            <p:ph type="title"/>
          </p:nvPr>
        </p:nvSpPr>
        <p:spPr>
          <a:xfrm>
            <a:off x="228600" y="152400"/>
            <a:ext cx="8763000" cy="779463"/>
          </a:xfrm>
        </p:spPr>
        <p:txBody>
          <a:bodyPr/>
          <a:lstStyle/>
          <a:p>
            <a:r>
              <a:rPr lang="es-PR" smtClean="0">
                <a:latin typeface="Arial Rounded MT Bold" pitchFamily="34" charset="0"/>
              </a:rPr>
              <a:t>Medida Neta</a:t>
            </a:r>
          </a:p>
        </p:txBody>
      </p:sp>
      <p:sp>
        <p:nvSpPr>
          <p:cNvPr id="187395" name="Line 3"/>
          <p:cNvSpPr>
            <a:spLocks noChangeShapeType="1"/>
          </p:cNvSpPr>
          <p:nvPr/>
        </p:nvSpPr>
        <p:spPr bwMode="auto">
          <a:xfrm flipH="1">
            <a:off x="4267200" y="2571750"/>
            <a:ext cx="3048000" cy="0"/>
          </a:xfrm>
          <a:prstGeom prst="line">
            <a:avLst/>
          </a:prstGeom>
          <a:noFill/>
          <a:ln w="76200">
            <a:solidFill>
              <a:srgbClr val="000000"/>
            </a:solidFill>
            <a:round/>
            <a:headEnd/>
            <a:tailEnd type="triangle" w="med" len="med"/>
          </a:ln>
          <a:effectLst/>
        </p:spPr>
        <p:txBody>
          <a:bodyPr/>
          <a:lstStyle/>
          <a:p>
            <a:endParaRPr lang="en-US"/>
          </a:p>
        </p:txBody>
      </p:sp>
      <p:sp>
        <p:nvSpPr>
          <p:cNvPr id="187396" name="Line 4"/>
          <p:cNvSpPr>
            <a:spLocks noChangeShapeType="1"/>
          </p:cNvSpPr>
          <p:nvPr/>
        </p:nvSpPr>
        <p:spPr bwMode="auto">
          <a:xfrm flipH="1">
            <a:off x="4419600" y="2952750"/>
            <a:ext cx="2971800" cy="0"/>
          </a:xfrm>
          <a:prstGeom prst="line">
            <a:avLst/>
          </a:prstGeom>
          <a:noFill/>
          <a:ln w="57150">
            <a:solidFill>
              <a:srgbClr val="000000"/>
            </a:solidFill>
            <a:round/>
            <a:headEnd type="triangle" w="med" len="med"/>
            <a:tailEnd/>
          </a:ln>
          <a:effectLst/>
        </p:spPr>
        <p:txBody>
          <a:bodyPr/>
          <a:lstStyle/>
          <a:p>
            <a:endParaRPr lang="en-US"/>
          </a:p>
        </p:txBody>
      </p:sp>
      <p:pic>
        <p:nvPicPr>
          <p:cNvPr id="187397" name="Picture 5" descr="casa conceptual"/>
          <p:cNvPicPr>
            <a:picLocks noChangeAspect="1" noChangeArrowheads="1"/>
          </p:cNvPicPr>
          <p:nvPr/>
        </p:nvPicPr>
        <p:blipFill>
          <a:blip r:embed="rId2" cstate="print"/>
          <a:srcRect/>
          <a:stretch>
            <a:fillRect/>
          </a:stretch>
        </p:blipFill>
        <p:spPr bwMode="auto">
          <a:xfrm>
            <a:off x="228600" y="1504950"/>
            <a:ext cx="3789363" cy="1601788"/>
          </a:xfrm>
          <a:prstGeom prst="rect">
            <a:avLst/>
          </a:prstGeom>
          <a:noFill/>
        </p:spPr>
      </p:pic>
      <p:sp>
        <p:nvSpPr>
          <p:cNvPr id="187398" name="Text Box 6"/>
          <p:cNvSpPr txBox="1">
            <a:spLocks noChangeArrowheads="1"/>
          </p:cNvSpPr>
          <p:nvPr/>
        </p:nvSpPr>
        <p:spPr bwMode="auto">
          <a:xfrm>
            <a:off x="4267200" y="3105150"/>
            <a:ext cx="2590800" cy="579438"/>
          </a:xfrm>
          <a:prstGeom prst="rect">
            <a:avLst/>
          </a:prstGeom>
          <a:noFill/>
          <a:ln w="9525">
            <a:noFill/>
            <a:miter lim="800000"/>
            <a:headEnd/>
            <a:tailEnd/>
          </a:ln>
          <a:effectLst/>
        </p:spPr>
        <p:txBody>
          <a:bodyPr>
            <a:spAutoFit/>
          </a:bodyPr>
          <a:lstStyle/>
          <a:p>
            <a:pPr algn="ctr"/>
            <a:r>
              <a:rPr lang="en-US" sz="3200">
                <a:solidFill>
                  <a:srgbClr val="000000"/>
                </a:solidFill>
                <a:latin typeface="Arial Rounded MT Bold" pitchFamily="34" charset="0"/>
              </a:rPr>
              <a:t>21 </a:t>
            </a:r>
            <a:r>
              <a:rPr lang="en-US" sz="3200">
                <a:solidFill>
                  <a:srgbClr val="000000"/>
                </a:solidFill>
                <a:latin typeface="Arial Rounded MT Bold" pitchFamily="34" charset="0"/>
                <a:cs typeface="Times New Roman" pitchFamily="18" charset="0"/>
              </a:rPr>
              <a:t>¢/kWh</a:t>
            </a:r>
          </a:p>
        </p:txBody>
      </p:sp>
      <p:grpSp>
        <p:nvGrpSpPr>
          <p:cNvPr id="187399" name="Group 7"/>
          <p:cNvGrpSpPr>
            <a:grpSpLocks/>
          </p:cNvGrpSpPr>
          <p:nvPr/>
        </p:nvGrpSpPr>
        <p:grpSpPr bwMode="auto">
          <a:xfrm>
            <a:off x="4579938" y="3806825"/>
            <a:ext cx="1981200" cy="2500313"/>
            <a:chOff x="2928" y="2640"/>
            <a:chExt cx="1248" cy="1575"/>
          </a:xfrm>
        </p:grpSpPr>
        <p:sp>
          <p:nvSpPr>
            <p:cNvPr id="187400" name="Oval 8"/>
            <p:cNvSpPr>
              <a:spLocks noChangeArrowheads="1"/>
            </p:cNvSpPr>
            <p:nvPr/>
          </p:nvSpPr>
          <p:spPr bwMode="auto">
            <a:xfrm>
              <a:off x="2928" y="2640"/>
              <a:ext cx="1248" cy="1200"/>
            </a:xfrm>
            <a:prstGeom prst="ellipse">
              <a:avLst/>
            </a:prstGeom>
            <a:noFill/>
            <a:ln w="38100">
              <a:solidFill>
                <a:srgbClr val="000000"/>
              </a:solidFill>
              <a:round/>
              <a:headEnd/>
              <a:tailEnd/>
            </a:ln>
            <a:effectLst/>
          </p:spPr>
          <p:txBody>
            <a:bodyPr wrap="none" anchor="ctr"/>
            <a:lstStyle/>
            <a:p>
              <a:endParaRPr lang="en-US"/>
            </a:p>
          </p:txBody>
        </p:sp>
        <p:sp>
          <p:nvSpPr>
            <p:cNvPr id="187401" name="Oval 9"/>
            <p:cNvSpPr>
              <a:spLocks noChangeArrowheads="1"/>
            </p:cNvSpPr>
            <p:nvPr/>
          </p:nvSpPr>
          <p:spPr bwMode="auto">
            <a:xfrm>
              <a:off x="3120" y="3024"/>
              <a:ext cx="144" cy="144"/>
            </a:xfrm>
            <a:prstGeom prst="ellipse">
              <a:avLst/>
            </a:prstGeom>
            <a:noFill/>
            <a:ln w="38100">
              <a:solidFill>
                <a:srgbClr val="000000"/>
              </a:solidFill>
              <a:round/>
              <a:headEnd/>
              <a:tailEnd/>
            </a:ln>
            <a:effectLst/>
          </p:spPr>
          <p:txBody>
            <a:bodyPr wrap="none" anchor="ctr"/>
            <a:lstStyle/>
            <a:p>
              <a:endParaRPr lang="en-US"/>
            </a:p>
          </p:txBody>
        </p:sp>
        <p:sp>
          <p:nvSpPr>
            <p:cNvPr id="187402" name="Oval 10"/>
            <p:cNvSpPr>
              <a:spLocks noChangeArrowheads="1"/>
            </p:cNvSpPr>
            <p:nvPr/>
          </p:nvSpPr>
          <p:spPr bwMode="auto">
            <a:xfrm>
              <a:off x="3360" y="3024"/>
              <a:ext cx="144" cy="144"/>
            </a:xfrm>
            <a:prstGeom prst="ellipse">
              <a:avLst/>
            </a:prstGeom>
            <a:noFill/>
            <a:ln w="38100">
              <a:solidFill>
                <a:srgbClr val="000000"/>
              </a:solidFill>
              <a:round/>
              <a:headEnd/>
              <a:tailEnd/>
            </a:ln>
            <a:effectLst/>
          </p:spPr>
          <p:txBody>
            <a:bodyPr wrap="none" anchor="ctr"/>
            <a:lstStyle/>
            <a:p>
              <a:endParaRPr lang="en-US"/>
            </a:p>
          </p:txBody>
        </p:sp>
        <p:sp>
          <p:nvSpPr>
            <p:cNvPr id="187403" name="Oval 11"/>
            <p:cNvSpPr>
              <a:spLocks noChangeArrowheads="1"/>
            </p:cNvSpPr>
            <p:nvPr/>
          </p:nvSpPr>
          <p:spPr bwMode="auto">
            <a:xfrm>
              <a:off x="3600" y="3024"/>
              <a:ext cx="144" cy="144"/>
            </a:xfrm>
            <a:prstGeom prst="ellipse">
              <a:avLst/>
            </a:prstGeom>
            <a:noFill/>
            <a:ln w="38100">
              <a:solidFill>
                <a:srgbClr val="000000"/>
              </a:solidFill>
              <a:round/>
              <a:headEnd/>
              <a:tailEnd/>
            </a:ln>
            <a:effectLst/>
          </p:spPr>
          <p:txBody>
            <a:bodyPr wrap="none" anchor="ctr"/>
            <a:lstStyle/>
            <a:p>
              <a:endParaRPr lang="en-US"/>
            </a:p>
          </p:txBody>
        </p:sp>
        <p:sp>
          <p:nvSpPr>
            <p:cNvPr id="187404" name="Oval 12"/>
            <p:cNvSpPr>
              <a:spLocks noChangeArrowheads="1"/>
            </p:cNvSpPr>
            <p:nvPr/>
          </p:nvSpPr>
          <p:spPr bwMode="auto">
            <a:xfrm>
              <a:off x="3840" y="3024"/>
              <a:ext cx="144" cy="144"/>
            </a:xfrm>
            <a:prstGeom prst="ellipse">
              <a:avLst/>
            </a:prstGeom>
            <a:noFill/>
            <a:ln w="38100">
              <a:solidFill>
                <a:srgbClr val="000000"/>
              </a:solidFill>
              <a:round/>
              <a:headEnd/>
              <a:tailEnd/>
            </a:ln>
            <a:effectLst/>
          </p:spPr>
          <p:txBody>
            <a:bodyPr wrap="none" anchor="ctr"/>
            <a:lstStyle/>
            <a:p>
              <a:endParaRPr lang="en-US"/>
            </a:p>
          </p:txBody>
        </p:sp>
        <p:sp>
          <p:nvSpPr>
            <p:cNvPr id="187405" name="Text Box 13"/>
            <p:cNvSpPr txBox="1">
              <a:spLocks noChangeArrowheads="1"/>
            </p:cNvSpPr>
            <p:nvPr/>
          </p:nvSpPr>
          <p:spPr bwMode="auto">
            <a:xfrm>
              <a:off x="2928" y="3888"/>
              <a:ext cx="1248" cy="327"/>
            </a:xfrm>
            <a:prstGeom prst="rect">
              <a:avLst/>
            </a:prstGeom>
            <a:noFill/>
            <a:ln w="38100">
              <a:noFill/>
              <a:miter lim="800000"/>
              <a:headEnd/>
              <a:tailEnd/>
            </a:ln>
            <a:effectLst/>
          </p:spPr>
          <p:txBody>
            <a:bodyPr>
              <a:spAutoFit/>
            </a:bodyPr>
            <a:lstStyle/>
            <a:p>
              <a:pPr algn="ctr" eaLnBrk="0" hangingPunct="0">
                <a:spcBef>
                  <a:spcPct val="50000"/>
                </a:spcBef>
              </a:pPr>
              <a:r>
                <a:rPr lang="es-PR" sz="2800">
                  <a:solidFill>
                    <a:srgbClr val="000000"/>
                  </a:solidFill>
                </a:rPr>
                <a:t>contador</a:t>
              </a:r>
            </a:p>
          </p:txBody>
        </p:sp>
      </p:grpSp>
      <p:pic>
        <p:nvPicPr>
          <p:cNvPr id="187406" name="Picture 14" descr="poste madera concepto"/>
          <p:cNvPicPr>
            <a:picLocks noGrp="1" noChangeAspect="1" noChangeArrowheads="1"/>
          </p:cNvPicPr>
          <p:nvPr>
            <p:ph idx="1"/>
          </p:nvPr>
        </p:nvPicPr>
        <p:blipFill>
          <a:blip r:embed="rId3" cstate="print"/>
          <a:srcRect/>
          <a:stretch>
            <a:fillRect/>
          </a:stretch>
        </p:blipFill>
        <p:spPr>
          <a:xfrm>
            <a:off x="6934200" y="1276350"/>
            <a:ext cx="1609725" cy="2514600"/>
          </a:xfrm>
          <a:noFill/>
          <a:ln/>
        </p:spPr>
      </p:pic>
      <p:sp>
        <p:nvSpPr>
          <p:cNvPr id="187407" name="Text Box 15"/>
          <p:cNvSpPr txBox="1">
            <a:spLocks noChangeArrowheads="1"/>
          </p:cNvSpPr>
          <p:nvPr/>
        </p:nvSpPr>
        <p:spPr bwMode="auto">
          <a:xfrm>
            <a:off x="4419600" y="1809750"/>
            <a:ext cx="2438400" cy="579438"/>
          </a:xfrm>
          <a:prstGeom prst="rect">
            <a:avLst/>
          </a:prstGeom>
          <a:noFill/>
          <a:ln w="9525">
            <a:noFill/>
            <a:miter lim="800000"/>
            <a:headEnd/>
            <a:tailEnd/>
          </a:ln>
          <a:effectLst/>
        </p:spPr>
        <p:txBody>
          <a:bodyPr>
            <a:spAutoFit/>
          </a:bodyPr>
          <a:lstStyle/>
          <a:p>
            <a:pPr algn="ctr"/>
            <a:r>
              <a:rPr lang="en-US" sz="3200">
                <a:solidFill>
                  <a:srgbClr val="000000"/>
                </a:solidFill>
                <a:latin typeface="Arial Rounded MT Bold" pitchFamily="34" charset="0"/>
              </a:rPr>
              <a:t>21 </a:t>
            </a:r>
            <a:r>
              <a:rPr lang="en-US" sz="3200">
                <a:solidFill>
                  <a:srgbClr val="000000"/>
                </a:solidFill>
                <a:latin typeface="Arial Rounded MT Bold" pitchFamily="34" charset="0"/>
                <a:cs typeface="Times New Roman" pitchFamily="18" charset="0"/>
              </a:rPr>
              <a:t>¢/kWh</a:t>
            </a:r>
          </a:p>
        </p:txBody>
      </p:sp>
      <p:sp>
        <p:nvSpPr>
          <p:cNvPr id="187408" name="Text Box 16"/>
          <p:cNvSpPr txBox="1">
            <a:spLocks noChangeArrowheads="1"/>
          </p:cNvSpPr>
          <p:nvPr/>
        </p:nvSpPr>
        <p:spPr bwMode="auto">
          <a:xfrm>
            <a:off x="0" y="6248400"/>
            <a:ext cx="4953000" cy="457200"/>
          </a:xfrm>
          <a:prstGeom prst="rect">
            <a:avLst/>
          </a:prstGeom>
          <a:noFill/>
          <a:ln w="9525">
            <a:noFill/>
            <a:miter lim="800000"/>
            <a:headEnd/>
            <a:tailEnd/>
          </a:ln>
          <a:effectLst/>
        </p:spPr>
        <p:txBody>
          <a:bodyPr>
            <a:spAutoFit/>
          </a:bodyPr>
          <a:lstStyle/>
          <a:p>
            <a:r>
              <a:rPr lang="en-US" sz="2400">
                <a:solidFill>
                  <a:srgbClr val="000000"/>
                </a:solidFill>
                <a:latin typeface="Arial Rounded MT Bold" pitchFamily="34" charset="0"/>
              </a:rPr>
              <a:t>Autor: Dr. Gerson Beauchamp</a:t>
            </a:r>
            <a:endParaRPr lang="en-US" sz="2400">
              <a:solidFill>
                <a:srgbClr val="000000"/>
              </a:solidFill>
              <a:latin typeface="Arial Rounded MT Bold" pitchFamily="34" charset="0"/>
              <a:cs typeface="Times New Roman" pitchFamily="18" charset="0"/>
            </a:endParaRPr>
          </a:p>
        </p:txBody>
      </p:sp>
      <p:sp>
        <p:nvSpPr>
          <p:cNvPr id="187409" name="Arc 17"/>
          <p:cNvSpPr>
            <a:spLocks/>
          </p:cNvSpPr>
          <p:nvPr/>
        </p:nvSpPr>
        <p:spPr bwMode="auto">
          <a:xfrm rot="2214689" flipV="1">
            <a:off x="5219700" y="4752975"/>
            <a:ext cx="739775" cy="623888"/>
          </a:xfrm>
          <a:custGeom>
            <a:avLst/>
            <a:gdLst>
              <a:gd name="G0" fmla="+- 8367 0 0"/>
              <a:gd name="G1" fmla="+- 21600 0 0"/>
              <a:gd name="G2" fmla="+- 21600 0 0"/>
              <a:gd name="T0" fmla="*/ 0 w 29967"/>
              <a:gd name="T1" fmla="*/ 1686 h 25250"/>
              <a:gd name="T2" fmla="*/ 29656 w 29967"/>
              <a:gd name="T3" fmla="*/ 25250 h 25250"/>
              <a:gd name="T4" fmla="*/ 8367 w 29967"/>
              <a:gd name="T5" fmla="*/ 21600 h 25250"/>
            </a:gdLst>
            <a:ahLst/>
            <a:cxnLst>
              <a:cxn ang="0">
                <a:pos x="T0" y="T1"/>
              </a:cxn>
              <a:cxn ang="0">
                <a:pos x="T2" y="T3"/>
              </a:cxn>
              <a:cxn ang="0">
                <a:pos x="T4" y="T5"/>
              </a:cxn>
            </a:cxnLst>
            <a:rect l="0" t="0" r="r" b="b"/>
            <a:pathLst>
              <a:path w="29967" h="25250" fill="none" extrusionOk="0">
                <a:moveTo>
                  <a:pt x="0" y="1686"/>
                </a:moveTo>
                <a:cubicBezTo>
                  <a:pt x="2649" y="573"/>
                  <a:pt x="5493" y="-1"/>
                  <a:pt x="8367" y="0"/>
                </a:cubicBezTo>
                <a:cubicBezTo>
                  <a:pt x="20296" y="0"/>
                  <a:pt x="29967" y="9670"/>
                  <a:pt x="29967" y="21600"/>
                </a:cubicBezTo>
                <a:cubicBezTo>
                  <a:pt x="29967" y="22823"/>
                  <a:pt x="29863" y="24044"/>
                  <a:pt x="29656" y="25250"/>
                </a:cubicBezTo>
              </a:path>
              <a:path w="29967" h="25250" stroke="0" extrusionOk="0">
                <a:moveTo>
                  <a:pt x="0" y="1686"/>
                </a:moveTo>
                <a:cubicBezTo>
                  <a:pt x="2649" y="573"/>
                  <a:pt x="5493" y="-1"/>
                  <a:pt x="8367" y="0"/>
                </a:cubicBezTo>
                <a:cubicBezTo>
                  <a:pt x="20296" y="0"/>
                  <a:pt x="29967" y="9670"/>
                  <a:pt x="29967" y="21600"/>
                </a:cubicBezTo>
                <a:cubicBezTo>
                  <a:pt x="29967" y="22823"/>
                  <a:pt x="29863" y="24044"/>
                  <a:pt x="29656" y="25250"/>
                </a:cubicBezTo>
                <a:lnTo>
                  <a:pt x="8367" y="21600"/>
                </a:lnTo>
                <a:close/>
              </a:path>
            </a:pathLst>
          </a:custGeom>
          <a:noFill/>
          <a:ln w="76200">
            <a:solidFill>
              <a:srgbClr val="000000"/>
            </a:solidFill>
            <a:round/>
            <a:headEnd/>
            <a:tailEnd/>
          </a:ln>
          <a:effectLst/>
        </p:spPr>
        <p:txBody>
          <a:bodyPr wrap="none" anchor="ctr"/>
          <a:lstStyle/>
          <a:p>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a:xfrm>
            <a:off x="152400" y="152400"/>
            <a:ext cx="8839200" cy="838200"/>
          </a:xfrm>
        </p:spPr>
        <p:txBody>
          <a:bodyPr/>
          <a:lstStyle/>
          <a:p>
            <a:r>
              <a:rPr lang="es-PR" smtClean="0"/>
              <a:t>PS 1212 es hoy la Ley 114 </a:t>
            </a:r>
            <a:r>
              <a:rPr lang="es-PR" sz="2400" smtClean="0"/>
              <a:t>16 ago 07</a:t>
            </a:r>
          </a:p>
        </p:txBody>
      </p:sp>
      <p:sp>
        <p:nvSpPr>
          <p:cNvPr id="188419" name="Rectangle 3"/>
          <p:cNvSpPr>
            <a:spLocks noGrp="1" noChangeArrowheads="1"/>
          </p:cNvSpPr>
          <p:nvPr>
            <p:ph type="body" idx="1"/>
          </p:nvPr>
        </p:nvSpPr>
        <p:spPr>
          <a:xfrm>
            <a:off x="152400" y="914400"/>
            <a:ext cx="8839200" cy="5715000"/>
          </a:xfrm>
        </p:spPr>
        <p:txBody>
          <a:bodyPr/>
          <a:lstStyle/>
          <a:p>
            <a:r>
              <a:rPr lang="es-PR" smtClean="0"/>
              <a:t>Es mejor que nada.</a:t>
            </a:r>
          </a:p>
          <a:p>
            <a:r>
              <a:rPr lang="es-PR" smtClean="0"/>
              <a:t>Pobre comparado a lo que puede ser</a:t>
            </a:r>
          </a:p>
          <a:p>
            <a:pPr lvl="1"/>
            <a:r>
              <a:rPr lang="es-PR" smtClean="0"/>
              <a:t>ES MEDIDA NETA mientras no excedas el consumo usual luego AEE paga 10 ¢kWh</a:t>
            </a:r>
          </a:p>
          <a:p>
            <a:pPr lvl="1"/>
            <a:r>
              <a:rPr lang="es-PR" smtClean="0"/>
              <a:t>Solo PV y viento – hay l</a:t>
            </a:r>
            <a:r>
              <a:rPr lang="en-US" smtClean="0"/>
              <a:t>í</a:t>
            </a:r>
            <a:r>
              <a:rPr lang="es-PR" smtClean="0"/>
              <a:t>mite diario que penaliza al viento</a:t>
            </a:r>
          </a:p>
          <a:p>
            <a:pPr lvl="1"/>
            <a:r>
              <a:rPr lang="es-PR" smtClean="0"/>
              <a:t>Mas impuestos – 25% de lo que se acumula de un a</a:t>
            </a:r>
            <a:r>
              <a:rPr lang="en-US" smtClean="0"/>
              <a:t>ñ</a:t>
            </a:r>
            <a:r>
              <a:rPr lang="es-PR" smtClean="0"/>
              <a:t>o a otro pasa a fondo de Escuelas</a:t>
            </a:r>
          </a:p>
          <a:p>
            <a:pPr lvl="1"/>
            <a:r>
              <a:rPr lang="es-PR" smtClean="0"/>
              <a:t>No es expl</a:t>
            </a:r>
            <a:r>
              <a:rPr lang="en-US" smtClean="0"/>
              <a:t>í</a:t>
            </a:r>
            <a:r>
              <a:rPr lang="es-PR" smtClean="0"/>
              <a:t>cito en necesidad/costos de estudios de conexión</a:t>
            </a:r>
          </a:p>
          <a:p>
            <a:r>
              <a:rPr lang="es-PR" smtClean="0">
                <a:solidFill>
                  <a:srgbClr val="FF6600"/>
                </a:solidFill>
              </a:rPr>
              <a:t>REGLAMENTO</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2"/>
          <p:cNvSpPr>
            <a:spLocks noGrp="1" noChangeArrowheads="1"/>
          </p:cNvSpPr>
          <p:nvPr>
            <p:ph type="title"/>
          </p:nvPr>
        </p:nvSpPr>
        <p:spPr>
          <a:xfrm>
            <a:off x="228600" y="152400"/>
            <a:ext cx="8763000" cy="779463"/>
          </a:xfrm>
        </p:spPr>
        <p:txBody>
          <a:bodyPr/>
          <a:lstStyle/>
          <a:p>
            <a:r>
              <a:rPr lang="es-PR" sz="4000" smtClean="0">
                <a:latin typeface="Arial Rounded MT Bold" pitchFamily="34" charset="0"/>
              </a:rPr>
              <a:t>Medida Neta Actual en Puerto Rico</a:t>
            </a:r>
          </a:p>
        </p:txBody>
      </p:sp>
      <p:sp>
        <p:nvSpPr>
          <p:cNvPr id="189443" name="Line 3"/>
          <p:cNvSpPr>
            <a:spLocks noChangeShapeType="1"/>
          </p:cNvSpPr>
          <p:nvPr/>
        </p:nvSpPr>
        <p:spPr bwMode="auto">
          <a:xfrm flipH="1">
            <a:off x="4267200" y="2571750"/>
            <a:ext cx="3048000" cy="0"/>
          </a:xfrm>
          <a:prstGeom prst="line">
            <a:avLst/>
          </a:prstGeom>
          <a:noFill/>
          <a:ln w="76200">
            <a:solidFill>
              <a:srgbClr val="000000"/>
            </a:solidFill>
            <a:round/>
            <a:headEnd/>
            <a:tailEnd type="triangle" w="med" len="med"/>
          </a:ln>
          <a:effectLst/>
        </p:spPr>
        <p:txBody>
          <a:bodyPr/>
          <a:lstStyle/>
          <a:p>
            <a:endParaRPr lang="en-US"/>
          </a:p>
        </p:txBody>
      </p:sp>
      <p:sp>
        <p:nvSpPr>
          <p:cNvPr id="189444" name="Line 4"/>
          <p:cNvSpPr>
            <a:spLocks noChangeShapeType="1"/>
          </p:cNvSpPr>
          <p:nvPr/>
        </p:nvSpPr>
        <p:spPr bwMode="auto">
          <a:xfrm flipH="1">
            <a:off x="4419600" y="2952750"/>
            <a:ext cx="2971800" cy="0"/>
          </a:xfrm>
          <a:prstGeom prst="line">
            <a:avLst/>
          </a:prstGeom>
          <a:noFill/>
          <a:ln w="57150">
            <a:solidFill>
              <a:srgbClr val="000000"/>
            </a:solidFill>
            <a:round/>
            <a:headEnd type="triangle" w="med" len="med"/>
            <a:tailEnd/>
          </a:ln>
          <a:effectLst/>
        </p:spPr>
        <p:txBody>
          <a:bodyPr/>
          <a:lstStyle/>
          <a:p>
            <a:endParaRPr lang="en-US"/>
          </a:p>
        </p:txBody>
      </p:sp>
      <p:pic>
        <p:nvPicPr>
          <p:cNvPr id="189445" name="Picture 5" descr="casa conceptual"/>
          <p:cNvPicPr>
            <a:picLocks noChangeAspect="1" noChangeArrowheads="1"/>
          </p:cNvPicPr>
          <p:nvPr/>
        </p:nvPicPr>
        <p:blipFill>
          <a:blip r:embed="rId2" cstate="print"/>
          <a:srcRect/>
          <a:stretch>
            <a:fillRect/>
          </a:stretch>
        </p:blipFill>
        <p:spPr bwMode="auto">
          <a:xfrm>
            <a:off x="228600" y="1504950"/>
            <a:ext cx="3789363" cy="1601788"/>
          </a:xfrm>
          <a:prstGeom prst="rect">
            <a:avLst/>
          </a:prstGeom>
          <a:noFill/>
        </p:spPr>
      </p:pic>
      <p:sp>
        <p:nvSpPr>
          <p:cNvPr id="189446" name="Text Box 6"/>
          <p:cNvSpPr txBox="1">
            <a:spLocks noChangeArrowheads="1"/>
          </p:cNvSpPr>
          <p:nvPr/>
        </p:nvSpPr>
        <p:spPr bwMode="auto">
          <a:xfrm>
            <a:off x="4267200" y="3105150"/>
            <a:ext cx="3154363" cy="579438"/>
          </a:xfrm>
          <a:prstGeom prst="rect">
            <a:avLst/>
          </a:prstGeom>
          <a:noFill/>
          <a:ln w="9525">
            <a:noFill/>
            <a:miter lim="800000"/>
            <a:headEnd/>
            <a:tailEnd/>
          </a:ln>
          <a:effectLst/>
        </p:spPr>
        <p:txBody>
          <a:bodyPr>
            <a:spAutoFit/>
          </a:bodyPr>
          <a:lstStyle/>
          <a:p>
            <a:pPr algn="ctr"/>
            <a:r>
              <a:rPr lang="en-US" sz="3200">
                <a:solidFill>
                  <a:srgbClr val="000000"/>
                </a:solidFill>
                <a:latin typeface="Arial Rounded MT Bold" pitchFamily="34" charset="0"/>
              </a:rPr>
              <a:t>10 a 21 </a:t>
            </a:r>
            <a:r>
              <a:rPr lang="en-US" sz="3200">
                <a:solidFill>
                  <a:srgbClr val="000000"/>
                </a:solidFill>
                <a:latin typeface="Arial Rounded MT Bold" pitchFamily="34" charset="0"/>
                <a:cs typeface="Times New Roman" pitchFamily="18" charset="0"/>
              </a:rPr>
              <a:t>¢/kWh</a:t>
            </a:r>
          </a:p>
        </p:txBody>
      </p:sp>
      <p:grpSp>
        <p:nvGrpSpPr>
          <p:cNvPr id="189447" name="Group 7"/>
          <p:cNvGrpSpPr>
            <a:grpSpLocks/>
          </p:cNvGrpSpPr>
          <p:nvPr/>
        </p:nvGrpSpPr>
        <p:grpSpPr bwMode="auto">
          <a:xfrm>
            <a:off x="4579938" y="3806825"/>
            <a:ext cx="1981200" cy="2500313"/>
            <a:chOff x="2928" y="2640"/>
            <a:chExt cx="1248" cy="1575"/>
          </a:xfrm>
        </p:grpSpPr>
        <p:sp>
          <p:nvSpPr>
            <p:cNvPr id="189448" name="Oval 8"/>
            <p:cNvSpPr>
              <a:spLocks noChangeArrowheads="1"/>
            </p:cNvSpPr>
            <p:nvPr/>
          </p:nvSpPr>
          <p:spPr bwMode="auto">
            <a:xfrm>
              <a:off x="2928" y="2640"/>
              <a:ext cx="1248" cy="1200"/>
            </a:xfrm>
            <a:prstGeom prst="ellipse">
              <a:avLst/>
            </a:prstGeom>
            <a:noFill/>
            <a:ln w="38100">
              <a:solidFill>
                <a:srgbClr val="000000"/>
              </a:solidFill>
              <a:round/>
              <a:headEnd/>
              <a:tailEnd/>
            </a:ln>
            <a:effectLst/>
          </p:spPr>
          <p:txBody>
            <a:bodyPr wrap="none" anchor="ctr"/>
            <a:lstStyle/>
            <a:p>
              <a:endParaRPr lang="en-US"/>
            </a:p>
          </p:txBody>
        </p:sp>
        <p:sp>
          <p:nvSpPr>
            <p:cNvPr id="189449" name="Oval 9"/>
            <p:cNvSpPr>
              <a:spLocks noChangeArrowheads="1"/>
            </p:cNvSpPr>
            <p:nvPr/>
          </p:nvSpPr>
          <p:spPr bwMode="auto">
            <a:xfrm>
              <a:off x="3120" y="3024"/>
              <a:ext cx="144" cy="144"/>
            </a:xfrm>
            <a:prstGeom prst="ellipse">
              <a:avLst/>
            </a:prstGeom>
            <a:noFill/>
            <a:ln w="38100">
              <a:solidFill>
                <a:srgbClr val="000000"/>
              </a:solidFill>
              <a:round/>
              <a:headEnd/>
              <a:tailEnd/>
            </a:ln>
            <a:effectLst/>
          </p:spPr>
          <p:txBody>
            <a:bodyPr wrap="none" anchor="ctr"/>
            <a:lstStyle/>
            <a:p>
              <a:endParaRPr lang="en-US"/>
            </a:p>
          </p:txBody>
        </p:sp>
        <p:sp>
          <p:nvSpPr>
            <p:cNvPr id="189450" name="Oval 10"/>
            <p:cNvSpPr>
              <a:spLocks noChangeArrowheads="1"/>
            </p:cNvSpPr>
            <p:nvPr/>
          </p:nvSpPr>
          <p:spPr bwMode="auto">
            <a:xfrm>
              <a:off x="3360" y="3024"/>
              <a:ext cx="144" cy="144"/>
            </a:xfrm>
            <a:prstGeom prst="ellipse">
              <a:avLst/>
            </a:prstGeom>
            <a:noFill/>
            <a:ln w="38100">
              <a:solidFill>
                <a:srgbClr val="000000"/>
              </a:solidFill>
              <a:round/>
              <a:headEnd/>
              <a:tailEnd/>
            </a:ln>
            <a:effectLst/>
          </p:spPr>
          <p:txBody>
            <a:bodyPr wrap="none" anchor="ctr"/>
            <a:lstStyle/>
            <a:p>
              <a:endParaRPr lang="en-US"/>
            </a:p>
          </p:txBody>
        </p:sp>
        <p:sp>
          <p:nvSpPr>
            <p:cNvPr id="189451" name="Oval 11"/>
            <p:cNvSpPr>
              <a:spLocks noChangeArrowheads="1"/>
            </p:cNvSpPr>
            <p:nvPr/>
          </p:nvSpPr>
          <p:spPr bwMode="auto">
            <a:xfrm>
              <a:off x="3600" y="3024"/>
              <a:ext cx="144" cy="144"/>
            </a:xfrm>
            <a:prstGeom prst="ellipse">
              <a:avLst/>
            </a:prstGeom>
            <a:noFill/>
            <a:ln w="38100">
              <a:solidFill>
                <a:srgbClr val="000000"/>
              </a:solidFill>
              <a:round/>
              <a:headEnd/>
              <a:tailEnd/>
            </a:ln>
            <a:effectLst/>
          </p:spPr>
          <p:txBody>
            <a:bodyPr wrap="none" anchor="ctr"/>
            <a:lstStyle/>
            <a:p>
              <a:endParaRPr lang="en-US"/>
            </a:p>
          </p:txBody>
        </p:sp>
        <p:sp>
          <p:nvSpPr>
            <p:cNvPr id="189452" name="Oval 12"/>
            <p:cNvSpPr>
              <a:spLocks noChangeArrowheads="1"/>
            </p:cNvSpPr>
            <p:nvPr/>
          </p:nvSpPr>
          <p:spPr bwMode="auto">
            <a:xfrm>
              <a:off x="3840" y="3024"/>
              <a:ext cx="144" cy="144"/>
            </a:xfrm>
            <a:prstGeom prst="ellipse">
              <a:avLst/>
            </a:prstGeom>
            <a:noFill/>
            <a:ln w="38100">
              <a:solidFill>
                <a:srgbClr val="000000"/>
              </a:solidFill>
              <a:round/>
              <a:headEnd/>
              <a:tailEnd/>
            </a:ln>
            <a:effectLst/>
          </p:spPr>
          <p:txBody>
            <a:bodyPr wrap="none" anchor="ctr"/>
            <a:lstStyle/>
            <a:p>
              <a:endParaRPr lang="en-US"/>
            </a:p>
          </p:txBody>
        </p:sp>
        <p:sp>
          <p:nvSpPr>
            <p:cNvPr id="189453" name="Text Box 13"/>
            <p:cNvSpPr txBox="1">
              <a:spLocks noChangeArrowheads="1"/>
            </p:cNvSpPr>
            <p:nvPr/>
          </p:nvSpPr>
          <p:spPr bwMode="auto">
            <a:xfrm>
              <a:off x="2928" y="3888"/>
              <a:ext cx="1248" cy="327"/>
            </a:xfrm>
            <a:prstGeom prst="rect">
              <a:avLst/>
            </a:prstGeom>
            <a:noFill/>
            <a:ln w="38100">
              <a:noFill/>
              <a:miter lim="800000"/>
              <a:headEnd/>
              <a:tailEnd/>
            </a:ln>
            <a:effectLst/>
          </p:spPr>
          <p:txBody>
            <a:bodyPr>
              <a:spAutoFit/>
            </a:bodyPr>
            <a:lstStyle/>
            <a:p>
              <a:pPr algn="ctr" eaLnBrk="0" hangingPunct="0">
                <a:spcBef>
                  <a:spcPct val="50000"/>
                </a:spcBef>
              </a:pPr>
              <a:r>
                <a:rPr lang="es-PR" sz="2800">
                  <a:solidFill>
                    <a:srgbClr val="000000"/>
                  </a:solidFill>
                </a:rPr>
                <a:t>contador</a:t>
              </a:r>
            </a:p>
          </p:txBody>
        </p:sp>
      </p:grpSp>
      <p:pic>
        <p:nvPicPr>
          <p:cNvPr id="189454" name="Picture 14" descr="poste madera concepto"/>
          <p:cNvPicPr>
            <a:picLocks noGrp="1" noChangeAspect="1" noChangeArrowheads="1"/>
          </p:cNvPicPr>
          <p:nvPr>
            <p:ph idx="1"/>
          </p:nvPr>
        </p:nvPicPr>
        <p:blipFill>
          <a:blip r:embed="rId3" cstate="print"/>
          <a:srcRect/>
          <a:stretch>
            <a:fillRect/>
          </a:stretch>
        </p:blipFill>
        <p:spPr>
          <a:xfrm>
            <a:off x="6934200" y="1276350"/>
            <a:ext cx="1609725" cy="2514600"/>
          </a:xfrm>
          <a:noFill/>
          <a:ln/>
        </p:spPr>
      </p:pic>
      <p:sp>
        <p:nvSpPr>
          <p:cNvPr id="189455" name="Text Box 15"/>
          <p:cNvSpPr txBox="1">
            <a:spLocks noChangeArrowheads="1"/>
          </p:cNvSpPr>
          <p:nvPr/>
        </p:nvSpPr>
        <p:spPr bwMode="auto">
          <a:xfrm>
            <a:off x="4419600" y="1809750"/>
            <a:ext cx="2438400" cy="579438"/>
          </a:xfrm>
          <a:prstGeom prst="rect">
            <a:avLst/>
          </a:prstGeom>
          <a:noFill/>
          <a:ln w="9525">
            <a:noFill/>
            <a:miter lim="800000"/>
            <a:headEnd/>
            <a:tailEnd/>
          </a:ln>
          <a:effectLst/>
        </p:spPr>
        <p:txBody>
          <a:bodyPr>
            <a:spAutoFit/>
          </a:bodyPr>
          <a:lstStyle/>
          <a:p>
            <a:pPr algn="ctr"/>
            <a:r>
              <a:rPr lang="en-US" sz="3200">
                <a:solidFill>
                  <a:srgbClr val="000000"/>
                </a:solidFill>
                <a:latin typeface="Arial Rounded MT Bold" pitchFamily="34" charset="0"/>
              </a:rPr>
              <a:t>21 </a:t>
            </a:r>
            <a:r>
              <a:rPr lang="en-US" sz="3200">
                <a:solidFill>
                  <a:srgbClr val="000000"/>
                </a:solidFill>
                <a:latin typeface="Arial Rounded MT Bold" pitchFamily="34" charset="0"/>
                <a:cs typeface="Times New Roman" pitchFamily="18" charset="0"/>
              </a:rPr>
              <a:t>¢/kWh</a:t>
            </a:r>
          </a:p>
        </p:txBody>
      </p:sp>
      <p:sp>
        <p:nvSpPr>
          <p:cNvPr id="189456" name="Text Box 16"/>
          <p:cNvSpPr txBox="1">
            <a:spLocks noChangeArrowheads="1"/>
          </p:cNvSpPr>
          <p:nvPr/>
        </p:nvSpPr>
        <p:spPr bwMode="auto">
          <a:xfrm>
            <a:off x="38100" y="6324600"/>
            <a:ext cx="8351838" cy="396875"/>
          </a:xfrm>
          <a:prstGeom prst="rect">
            <a:avLst/>
          </a:prstGeom>
          <a:noFill/>
          <a:ln w="9525">
            <a:noFill/>
            <a:miter lim="800000"/>
            <a:headEnd/>
            <a:tailEnd/>
          </a:ln>
          <a:effectLst/>
        </p:spPr>
        <p:txBody>
          <a:bodyPr>
            <a:spAutoFit/>
          </a:bodyPr>
          <a:lstStyle/>
          <a:p>
            <a:r>
              <a:rPr lang="en-US" sz="2000">
                <a:solidFill>
                  <a:srgbClr val="000000"/>
                </a:solidFill>
                <a:latin typeface="Arial Rounded MT Bold" pitchFamily="34" charset="0"/>
              </a:rPr>
              <a:t>Autores: Dr. Gerson Beauchamp, Agustín Irizarry</a:t>
            </a:r>
            <a:endParaRPr lang="en-US" sz="2000">
              <a:solidFill>
                <a:srgbClr val="000000"/>
              </a:solidFill>
              <a:latin typeface="Arial Rounded MT Bold" pitchFamily="34" charset="0"/>
              <a:cs typeface="Times New Roman" pitchFamily="18" charset="0"/>
            </a:endParaRPr>
          </a:p>
        </p:txBody>
      </p:sp>
      <p:sp>
        <p:nvSpPr>
          <p:cNvPr id="189457" name="Arc 17"/>
          <p:cNvSpPr>
            <a:spLocks/>
          </p:cNvSpPr>
          <p:nvPr/>
        </p:nvSpPr>
        <p:spPr bwMode="auto">
          <a:xfrm rot="2214689" flipV="1">
            <a:off x="5470525" y="4829175"/>
            <a:ext cx="439738" cy="466725"/>
          </a:xfrm>
          <a:custGeom>
            <a:avLst/>
            <a:gdLst>
              <a:gd name="G0" fmla="+- 0 0 0"/>
              <a:gd name="G1" fmla="+- 18437 0 0"/>
              <a:gd name="G2" fmla="+- 21600 0 0"/>
              <a:gd name="T0" fmla="*/ 11253 w 21600"/>
              <a:gd name="T1" fmla="*/ 0 h 22087"/>
              <a:gd name="T2" fmla="*/ 21289 w 21600"/>
              <a:gd name="T3" fmla="*/ 22087 h 22087"/>
              <a:gd name="T4" fmla="*/ 0 w 21600"/>
              <a:gd name="T5" fmla="*/ 18437 h 22087"/>
            </a:gdLst>
            <a:ahLst/>
            <a:cxnLst>
              <a:cxn ang="0">
                <a:pos x="T0" y="T1"/>
              </a:cxn>
              <a:cxn ang="0">
                <a:pos x="T2" y="T3"/>
              </a:cxn>
              <a:cxn ang="0">
                <a:pos x="T4" y="T5"/>
              </a:cxn>
            </a:cxnLst>
            <a:rect l="0" t="0" r="r" b="b"/>
            <a:pathLst>
              <a:path w="21600" h="22087" fill="none" extrusionOk="0">
                <a:moveTo>
                  <a:pt x="11253" y="-1"/>
                </a:moveTo>
                <a:cubicBezTo>
                  <a:pt x="17679" y="3922"/>
                  <a:pt x="21600" y="10908"/>
                  <a:pt x="21600" y="18437"/>
                </a:cubicBezTo>
                <a:cubicBezTo>
                  <a:pt x="21600" y="19660"/>
                  <a:pt x="21496" y="20881"/>
                  <a:pt x="21289" y="22087"/>
                </a:cubicBezTo>
              </a:path>
              <a:path w="21600" h="22087" stroke="0" extrusionOk="0">
                <a:moveTo>
                  <a:pt x="11253" y="-1"/>
                </a:moveTo>
                <a:cubicBezTo>
                  <a:pt x="17679" y="3922"/>
                  <a:pt x="21600" y="10908"/>
                  <a:pt x="21600" y="18437"/>
                </a:cubicBezTo>
                <a:cubicBezTo>
                  <a:pt x="21600" y="19660"/>
                  <a:pt x="21496" y="20881"/>
                  <a:pt x="21289" y="22087"/>
                </a:cubicBezTo>
                <a:lnTo>
                  <a:pt x="0" y="18437"/>
                </a:lnTo>
                <a:close/>
              </a:path>
            </a:pathLst>
          </a:custGeom>
          <a:noFill/>
          <a:ln w="76200">
            <a:solidFill>
              <a:srgbClr val="000000"/>
            </a:solidFill>
            <a:round/>
            <a:headEnd/>
            <a:tailEnd/>
          </a:ln>
          <a:effectLst/>
        </p:spPr>
        <p:txBody>
          <a:bodyPr wrap="none" anchor="ctr"/>
          <a:lstStyle/>
          <a:p>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0466" name="Picture 3"/>
          <p:cNvPicPr>
            <a:picLocks noChangeAspect="1" noChangeArrowheads="1"/>
          </p:cNvPicPr>
          <p:nvPr/>
        </p:nvPicPr>
        <p:blipFill>
          <a:blip r:embed="rId3" cstate="print"/>
          <a:srcRect/>
          <a:stretch>
            <a:fillRect/>
          </a:stretch>
        </p:blipFill>
        <p:spPr bwMode="auto">
          <a:xfrm>
            <a:off x="-19050" y="0"/>
            <a:ext cx="9163050" cy="6480175"/>
          </a:xfrm>
          <a:prstGeom prst="rect">
            <a:avLst/>
          </a:prstGeom>
          <a:noFill/>
          <a:ln w="9525">
            <a:noFill/>
            <a:miter lim="800000"/>
            <a:headEnd/>
            <a:tailEnd/>
          </a:ln>
        </p:spPr>
      </p:pic>
      <p:sp>
        <p:nvSpPr>
          <p:cNvPr id="190470" name="Oval 6"/>
          <p:cNvSpPr>
            <a:spLocks noChangeArrowheads="1"/>
          </p:cNvSpPr>
          <p:nvPr/>
        </p:nvSpPr>
        <p:spPr bwMode="auto">
          <a:xfrm>
            <a:off x="2057400" y="4876800"/>
            <a:ext cx="990600" cy="228600"/>
          </a:xfrm>
          <a:prstGeom prst="ellipse">
            <a:avLst/>
          </a:prstGeom>
          <a:noFill/>
          <a:ln w="22225">
            <a:solidFill>
              <a:srgbClr val="FF0000"/>
            </a:solidFill>
            <a:round/>
            <a:headEnd/>
            <a:tailEnd/>
          </a:ln>
          <a:effectLst/>
        </p:spPr>
        <p:txBody>
          <a:bodyPr wrap="none" anchor="ctr"/>
          <a:lstStyle/>
          <a:p>
            <a:endParaRPr lang="en-US"/>
          </a:p>
        </p:txBody>
      </p:sp>
      <p:sp>
        <p:nvSpPr>
          <p:cNvPr id="190471" name="Text Box 7"/>
          <p:cNvSpPr txBox="1">
            <a:spLocks noChangeArrowheads="1"/>
          </p:cNvSpPr>
          <p:nvPr/>
        </p:nvSpPr>
        <p:spPr bwMode="auto">
          <a:xfrm>
            <a:off x="0" y="5683250"/>
            <a:ext cx="3676650" cy="915988"/>
          </a:xfrm>
          <a:prstGeom prst="rect">
            <a:avLst/>
          </a:prstGeom>
          <a:noFill/>
          <a:ln w="9525">
            <a:noFill/>
            <a:miter lim="800000"/>
            <a:headEnd/>
            <a:tailEnd/>
          </a:ln>
          <a:effectLst/>
        </p:spPr>
        <p:txBody>
          <a:bodyPr wrap="none">
            <a:spAutoFit/>
          </a:bodyPr>
          <a:lstStyle/>
          <a:p>
            <a:r>
              <a:rPr lang="en-US" altLang="ko-KR" b="1">
                <a:solidFill>
                  <a:srgbClr val="FF0000"/>
                </a:solidFill>
                <a:ea typeface="굴림" charset="-127"/>
              </a:rPr>
              <a:t>3,900,000 MWh</a:t>
            </a:r>
          </a:p>
          <a:p>
            <a:r>
              <a:rPr lang="en-US" altLang="ko-KR" b="1">
                <a:solidFill>
                  <a:srgbClr val="FF0000"/>
                </a:solidFill>
                <a:ea typeface="굴림" charset="-127"/>
              </a:rPr>
              <a:t>19% energía demandada el 2006</a:t>
            </a:r>
          </a:p>
          <a:p>
            <a:r>
              <a:rPr lang="en-US" altLang="ko-KR" b="1">
                <a:solidFill>
                  <a:srgbClr val="FF0000"/>
                </a:solidFill>
                <a:ea typeface="굴림" charset="-127"/>
              </a:rPr>
              <a:t>SOLO TECHOS!!!</a:t>
            </a:r>
            <a:endParaRPr lang="en-US" b="1">
              <a:solidFill>
                <a:srgbClr val="FF0000"/>
              </a:solidFill>
            </a:endParaRPr>
          </a:p>
        </p:txBody>
      </p:sp>
      <p:sp>
        <p:nvSpPr>
          <p:cNvPr id="190472" name="Line 8"/>
          <p:cNvSpPr>
            <a:spLocks noChangeShapeType="1"/>
          </p:cNvSpPr>
          <p:nvPr/>
        </p:nvSpPr>
        <p:spPr bwMode="auto">
          <a:xfrm flipV="1">
            <a:off x="990600" y="5029200"/>
            <a:ext cx="1447800" cy="609600"/>
          </a:xfrm>
          <a:prstGeom prst="line">
            <a:avLst/>
          </a:prstGeom>
          <a:noFill/>
          <a:ln w="28575">
            <a:solidFill>
              <a:srgbClr val="FF0000"/>
            </a:solidFill>
            <a:round/>
            <a:headEnd/>
            <a:tailEnd type="triangle" w="med" len="med"/>
          </a:ln>
          <a:effectLst/>
        </p:spPr>
        <p:txBody>
          <a:bodyPr/>
          <a:lstStyle/>
          <a:p>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2"/>
          <p:cNvSpPr>
            <a:spLocks noGrp="1" noChangeArrowheads="1"/>
          </p:cNvSpPr>
          <p:nvPr>
            <p:ph type="title"/>
          </p:nvPr>
        </p:nvSpPr>
        <p:spPr>
          <a:xfrm>
            <a:off x="0" y="152400"/>
            <a:ext cx="8991600" cy="1524000"/>
          </a:xfrm>
        </p:spPr>
        <p:txBody>
          <a:bodyPr/>
          <a:lstStyle/>
          <a:p>
            <a:r>
              <a:rPr lang="es-PR" sz="4000" smtClean="0"/>
              <a:t>Las turbinas de vientos (molinos) </a:t>
            </a:r>
            <a:br>
              <a:rPr lang="es-PR" sz="4000" smtClean="0"/>
            </a:br>
            <a:r>
              <a:rPr lang="es-PR" sz="4000" smtClean="0"/>
              <a:t>convierten la energía cinética del viento a energía eléctrica …</a:t>
            </a:r>
          </a:p>
        </p:txBody>
      </p:sp>
      <p:pic>
        <p:nvPicPr>
          <p:cNvPr id="197635" name="Picture 3" descr="12307"/>
          <p:cNvPicPr>
            <a:picLocks noGrp="1" noChangeAspect="1" noChangeArrowheads="1"/>
          </p:cNvPicPr>
          <p:nvPr>
            <p:ph idx="1"/>
          </p:nvPr>
        </p:nvPicPr>
        <p:blipFill>
          <a:blip r:embed="rId2" cstate="print"/>
          <a:srcRect/>
          <a:stretch>
            <a:fillRect/>
          </a:stretch>
        </p:blipFill>
        <p:spPr>
          <a:xfrm>
            <a:off x="922338" y="1770063"/>
            <a:ext cx="7078662" cy="5027612"/>
          </a:xfrm>
        </p:spPr>
      </p:pic>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8658" name="Picture 2"/>
          <p:cNvPicPr>
            <a:picLocks noChangeAspect="1" noChangeArrowheads="1"/>
          </p:cNvPicPr>
          <p:nvPr/>
        </p:nvPicPr>
        <p:blipFill>
          <a:blip r:embed="rId2" cstate="print"/>
          <a:srcRect/>
          <a:stretch>
            <a:fillRect/>
          </a:stretch>
        </p:blipFill>
        <p:spPr bwMode="auto">
          <a:xfrm>
            <a:off x="0" y="561975"/>
            <a:ext cx="9144000" cy="5534025"/>
          </a:xfrm>
          <a:prstGeom prst="rect">
            <a:avLst/>
          </a:prstGeom>
          <a:noFill/>
          <a:ln w="9525">
            <a:noFill/>
            <a:miter lim="800000"/>
            <a:headEnd/>
            <a:tailEnd/>
          </a:ln>
          <a:effectLst/>
        </p:spPr>
      </p:pic>
      <p:sp>
        <p:nvSpPr>
          <p:cNvPr id="198659" name="Rectangle 3"/>
          <p:cNvSpPr>
            <a:spLocks noChangeArrowheads="1"/>
          </p:cNvSpPr>
          <p:nvPr/>
        </p:nvSpPr>
        <p:spPr bwMode="auto">
          <a:xfrm>
            <a:off x="1600200" y="1219200"/>
            <a:ext cx="6553200" cy="838200"/>
          </a:xfrm>
          <a:prstGeom prst="rect">
            <a:avLst/>
          </a:prstGeom>
          <a:noFill/>
          <a:ln w="12700">
            <a:noFill/>
            <a:miter lim="800000"/>
            <a:headEnd/>
            <a:tailEnd/>
          </a:ln>
          <a:effectLst/>
        </p:spPr>
        <p:txBody>
          <a:bodyPr lIns="90488" tIns="44450" rIns="90488" bIns="44450"/>
          <a:lstStyle/>
          <a:p>
            <a:pPr algn="ctr" eaLnBrk="0" hangingPunct="0"/>
            <a:r>
              <a:rPr lang="es-PR" sz="4400">
                <a:solidFill>
                  <a:schemeClr val="tx2"/>
                </a:solidFill>
              </a:rPr>
              <a:t>… si tienes viento.</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63550" y="669925"/>
            <a:ext cx="7242048" cy="1143000"/>
          </a:xfrm>
          <a:noFill/>
          <a:ln/>
        </p:spPr>
        <p:txBody>
          <a:bodyPr lIns="45720" tIns="0" rIns="45720" bIns="0" anchor="b">
            <a:noAutofit/>
          </a:bodyPr>
          <a:lstStyle/>
          <a:p>
            <a:pPr algn="r" eaLnBrk="1" fontAlgn="auto" hangingPunct="1">
              <a:spcAft>
                <a:spcPts val="0"/>
              </a:spcAft>
              <a:defRPr/>
            </a:pPr>
            <a:r>
              <a:rPr lang="en-US" sz="2800" kern="1200" cap="all" dirty="0" smtClean="0">
                <a:ln w="500">
                  <a:solidFill>
                    <a:schemeClr val="tx2">
                      <a:shade val="20000"/>
                      <a:satMod val="120000"/>
                    </a:schemeClr>
                  </a:solidFill>
                </a:ln>
                <a:solidFill>
                  <a:schemeClr val="tx2">
                    <a:lumMod val="50000"/>
                  </a:schemeClr>
                </a:solidFill>
                <a:latin typeface="Segoe UI" pitchFamily="34" charset="0"/>
                <a:cs typeface="Segoe UI" pitchFamily="34" charset="0"/>
              </a:rPr>
              <a:t>Determination of Favorable Conditions for the Development of a Wind Power Farm in Puerto Rico</a:t>
            </a:r>
            <a:br>
              <a:rPr lang="en-US" sz="2800" kern="1200" cap="all" dirty="0" smtClean="0">
                <a:ln w="500">
                  <a:solidFill>
                    <a:schemeClr val="tx2">
                      <a:shade val="20000"/>
                      <a:satMod val="120000"/>
                    </a:schemeClr>
                  </a:solidFill>
                </a:ln>
                <a:solidFill>
                  <a:schemeClr val="tx2">
                    <a:lumMod val="50000"/>
                  </a:schemeClr>
                </a:solidFill>
                <a:latin typeface="Segoe UI" pitchFamily="34" charset="0"/>
                <a:cs typeface="Segoe UI" pitchFamily="34" charset="0"/>
              </a:rPr>
            </a:br>
            <a:endParaRPr lang="en-US" sz="2800" kern="1200" cap="all" dirty="0">
              <a:ln w="500">
                <a:solidFill>
                  <a:schemeClr val="tx2">
                    <a:shade val="20000"/>
                    <a:satMod val="120000"/>
                  </a:schemeClr>
                </a:solidFill>
              </a:ln>
              <a:solidFill>
                <a:schemeClr val="tx2">
                  <a:lumMod val="50000"/>
                </a:schemeClr>
              </a:solidFill>
              <a:latin typeface="Segoe UI" pitchFamily="34" charset="0"/>
              <a:cs typeface="Segoe UI" pitchFamily="34" charset="0"/>
            </a:endParaRPr>
          </a:p>
        </p:txBody>
      </p:sp>
      <p:graphicFrame>
        <p:nvGraphicFramePr>
          <p:cNvPr id="201758" name="Group 30"/>
          <p:cNvGraphicFramePr>
            <a:graphicFrameLocks noGrp="1"/>
          </p:cNvGraphicFramePr>
          <p:nvPr/>
        </p:nvGraphicFramePr>
        <p:xfrm>
          <a:off x="304800" y="1524000"/>
          <a:ext cx="8686800" cy="4310596"/>
        </p:xfrm>
        <a:graphic>
          <a:graphicData uri="http://schemas.openxmlformats.org/drawingml/2006/table">
            <a:tbl>
              <a:tblPr/>
              <a:tblGrid>
                <a:gridCol w="2171700"/>
                <a:gridCol w="2171700"/>
                <a:gridCol w="2171700"/>
                <a:gridCol w="2171700"/>
              </a:tblGrid>
              <a:tr h="1817688">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2900" b="1" i="0" u="none" strike="noStrike" cap="none" normalizeH="0" baseline="0" smtClean="0">
                          <a:ln>
                            <a:noFill/>
                          </a:ln>
                          <a:solidFill>
                            <a:schemeClr val="bg1"/>
                          </a:solidFill>
                          <a:effectLst>
                            <a:outerShdw blurRad="38100" dist="38100" dir="2700000" algn="tl">
                              <a:srgbClr val="000000"/>
                            </a:outerShdw>
                          </a:effectLst>
                          <a:latin typeface="Arial" pitchFamily="34" charset="0"/>
                          <a:cs typeface="Arial" pitchFamily="34" charset="0"/>
                        </a:rPr>
                        <a:t>Financing via loan</a:t>
                      </a:r>
                      <a:endParaRPr kumimoji="0" lang="en-US" sz="2900" b="1" i="0" u="none" strike="noStrike" cap="none" normalizeH="0" baseline="0" smtClean="0">
                        <a:ln>
                          <a:noFill/>
                        </a:ln>
                        <a:solidFill>
                          <a:schemeClr val="tx1"/>
                        </a:solidFill>
                        <a:effectLst>
                          <a:outerShdw blurRad="38100" dist="38100" dir="2700000" algn="tl">
                            <a:srgbClr val="FFFFFF"/>
                          </a:outerShdw>
                        </a:effectLst>
                        <a:latin typeface="Segoe UI" pitchFamily="34" charset="0"/>
                        <a:cs typeface="Arial" pitchFamily="34" charset="0"/>
                      </a:endParaRPr>
                    </a:p>
                  </a:txBody>
                  <a:tcPr marL="90488" marR="90488" marT="7200" marB="4445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248622"/>
                    </a:solid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2900" b="1" i="0" u="none" strike="noStrike" cap="none" normalizeH="0" baseline="0" smtClean="0">
                          <a:ln>
                            <a:noFill/>
                          </a:ln>
                          <a:solidFill>
                            <a:schemeClr val="bg1"/>
                          </a:solidFill>
                          <a:effectLst>
                            <a:outerShdw blurRad="38100" dist="38100" dir="2700000" algn="tl">
                              <a:srgbClr val="000000"/>
                            </a:outerShdw>
                          </a:effectLst>
                          <a:latin typeface="Arial" pitchFamily="34" charset="0"/>
                          <a:cs typeface="Arial" pitchFamily="34" charset="0"/>
                        </a:rPr>
                        <a:t>Sell price</a:t>
                      </a: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2900" b="1" i="0" u="none" strike="noStrike" cap="none" normalizeH="0" baseline="0" smtClean="0">
                          <a:ln>
                            <a:noFill/>
                          </a:ln>
                          <a:solidFill>
                            <a:schemeClr val="bg1"/>
                          </a:solidFill>
                          <a:effectLst>
                            <a:outerShdw blurRad="38100" dist="38100" dir="2700000" algn="tl">
                              <a:srgbClr val="000000"/>
                            </a:outerShdw>
                          </a:effectLst>
                          <a:latin typeface="Arial" pitchFamily="34" charset="0"/>
                          <a:cs typeface="Arial" pitchFamily="34" charset="0"/>
                        </a:rPr>
                        <a:t>¢/kWh</a:t>
                      </a:r>
                      <a:endParaRPr kumimoji="0" lang="en-US" sz="2900" b="0" i="0" u="none" strike="noStrike" cap="none" normalizeH="0" baseline="0" smtClean="0">
                        <a:ln>
                          <a:noFill/>
                        </a:ln>
                        <a:solidFill>
                          <a:schemeClr val="tx1"/>
                        </a:solidFill>
                        <a:effectLst>
                          <a:outerShdw blurRad="38100" dist="38100" dir="2700000" algn="tl">
                            <a:srgbClr val="FFFFFF"/>
                          </a:outerShdw>
                        </a:effectLst>
                        <a:latin typeface="Segoe UI" pitchFamily="34" charset="0"/>
                        <a:cs typeface="Arial" pitchFamily="34" charset="0"/>
                      </a:endParaRPr>
                    </a:p>
                  </a:txBody>
                  <a:tcPr marL="90488" marR="90488" marT="720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248622"/>
                    </a:solid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2900" b="1" i="0" u="none" strike="noStrike" cap="none" normalizeH="0" baseline="0" smtClean="0">
                          <a:ln>
                            <a:noFill/>
                          </a:ln>
                          <a:solidFill>
                            <a:schemeClr val="bg1"/>
                          </a:solidFill>
                          <a:effectLst>
                            <a:outerShdw blurRad="38100" dist="38100" dir="2700000" algn="tl">
                              <a:srgbClr val="000000"/>
                            </a:outerShdw>
                          </a:effectLst>
                          <a:latin typeface="Arial" pitchFamily="34" charset="0"/>
                          <a:cs typeface="Arial" pitchFamily="34" charset="0"/>
                        </a:rPr>
                        <a:t>Sell price</a:t>
                      </a: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2900" b="1" i="0" u="none" strike="noStrike" cap="none" normalizeH="0" baseline="0" smtClean="0">
                          <a:ln>
                            <a:noFill/>
                          </a:ln>
                          <a:solidFill>
                            <a:schemeClr val="bg1"/>
                          </a:solidFill>
                          <a:effectLst>
                            <a:outerShdw blurRad="38100" dist="38100" dir="2700000" algn="tl">
                              <a:srgbClr val="000000"/>
                            </a:outerShdw>
                          </a:effectLst>
                          <a:latin typeface="Arial" pitchFamily="34" charset="0"/>
                          <a:cs typeface="Arial" pitchFamily="34" charset="0"/>
                        </a:rPr>
                        <a:t>¢/kWh</a:t>
                      </a: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2900" b="1" i="0" u="none" strike="noStrike" cap="none" normalizeH="0" baseline="0" smtClean="0">
                          <a:ln>
                            <a:noFill/>
                          </a:ln>
                          <a:solidFill>
                            <a:schemeClr val="bg1"/>
                          </a:solidFill>
                          <a:effectLst>
                            <a:outerShdw blurRad="38100" dist="38100" dir="2700000" algn="tl">
                              <a:srgbClr val="000000"/>
                            </a:outerShdw>
                          </a:effectLst>
                          <a:latin typeface="Arial" pitchFamily="34" charset="0"/>
                          <a:cs typeface="Arial" pitchFamily="34" charset="0"/>
                        </a:rPr>
                        <a:t>(PTC)</a:t>
                      </a:r>
                      <a:endParaRPr kumimoji="0" lang="en-US" sz="2900" b="0" i="0" u="none" strike="noStrike" cap="none" normalizeH="0" baseline="0" smtClean="0">
                        <a:ln>
                          <a:noFill/>
                        </a:ln>
                        <a:solidFill>
                          <a:schemeClr val="tx1"/>
                        </a:solidFill>
                        <a:effectLst>
                          <a:outerShdw blurRad="38100" dist="38100" dir="2700000" algn="tl">
                            <a:srgbClr val="FFFFFF"/>
                          </a:outerShdw>
                        </a:effectLst>
                        <a:latin typeface="Segoe UI" pitchFamily="34" charset="0"/>
                        <a:cs typeface="Arial" pitchFamily="34" charset="0"/>
                      </a:endParaRPr>
                    </a:p>
                  </a:txBody>
                  <a:tcPr marL="90488" marR="90488" marT="720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248622"/>
                    </a:solid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2900" b="1" i="0" u="none" strike="noStrike" cap="none" normalizeH="0" baseline="0" smtClean="0">
                          <a:ln>
                            <a:noFill/>
                          </a:ln>
                          <a:solidFill>
                            <a:schemeClr val="bg1"/>
                          </a:solidFill>
                          <a:effectLst>
                            <a:outerShdw blurRad="38100" dist="38100" dir="2700000" algn="tl">
                              <a:srgbClr val="000000"/>
                            </a:outerShdw>
                          </a:effectLst>
                          <a:latin typeface="Arial" pitchFamily="34" charset="0"/>
                          <a:cs typeface="Arial" pitchFamily="34" charset="0"/>
                        </a:rPr>
                        <a:t>Sell price</a:t>
                      </a: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2900" b="1" i="0" u="none" strike="noStrike" cap="none" normalizeH="0" baseline="0" smtClean="0">
                          <a:ln>
                            <a:noFill/>
                          </a:ln>
                          <a:solidFill>
                            <a:schemeClr val="bg1"/>
                          </a:solidFill>
                          <a:effectLst>
                            <a:outerShdw blurRad="38100" dist="38100" dir="2700000" algn="tl">
                              <a:srgbClr val="000000"/>
                            </a:outerShdw>
                          </a:effectLst>
                          <a:latin typeface="Arial" pitchFamily="34" charset="0"/>
                          <a:cs typeface="Arial" pitchFamily="34" charset="0"/>
                        </a:rPr>
                        <a:t>¢/kWh</a:t>
                      </a: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2900" b="1" i="0" u="none" strike="noStrike" cap="none" normalizeH="0" baseline="0" smtClean="0">
                          <a:ln>
                            <a:noFill/>
                          </a:ln>
                          <a:solidFill>
                            <a:schemeClr val="bg1"/>
                          </a:solidFill>
                          <a:effectLst>
                            <a:outerShdw blurRad="38100" dist="38100" dir="2700000" algn="tl">
                              <a:srgbClr val="000000"/>
                            </a:outerShdw>
                          </a:effectLst>
                          <a:latin typeface="Arial" pitchFamily="34" charset="0"/>
                          <a:cs typeface="Arial" pitchFamily="34" charset="0"/>
                        </a:rPr>
                        <a:t>(Tax free)</a:t>
                      </a:r>
                      <a:endParaRPr kumimoji="0" lang="en-US" sz="2900" b="0" i="0" u="none" strike="noStrike" cap="none" normalizeH="0" baseline="0" smtClean="0">
                        <a:ln>
                          <a:noFill/>
                        </a:ln>
                        <a:solidFill>
                          <a:schemeClr val="tx1"/>
                        </a:solidFill>
                        <a:effectLst>
                          <a:outerShdw blurRad="38100" dist="38100" dir="2700000" algn="tl">
                            <a:srgbClr val="FFFFFF"/>
                          </a:outerShdw>
                        </a:effectLst>
                        <a:latin typeface="Segoe UI" pitchFamily="34" charset="0"/>
                        <a:cs typeface="Arial" pitchFamily="34" charset="0"/>
                      </a:endParaRPr>
                    </a:p>
                  </a:txBody>
                  <a:tcPr marL="90488" marR="90488" marT="720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248622"/>
                    </a:solidFill>
                  </a:tcPr>
                </a:tc>
              </a:tr>
              <a:tr h="1100138">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2900" b="0" i="0" u="none" strike="noStrike" cap="none" normalizeH="0" baseline="0" smtClean="0">
                          <a:ln>
                            <a:noFill/>
                          </a:ln>
                          <a:solidFill>
                            <a:schemeClr val="tx1"/>
                          </a:solidFill>
                          <a:effectLst/>
                          <a:latin typeface="Arial" pitchFamily="34" charset="0"/>
                          <a:cs typeface="Arial" pitchFamily="34" charset="0"/>
                        </a:rPr>
                        <a:t>Private investor</a:t>
                      </a:r>
                      <a:endParaRPr kumimoji="0" lang="en-US" sz="2900" b="1" i="0" u="none" strike="noStrike" cap="none" normalizeH="0" baseline="0" smtClean="0">
                        <a:ln>
                          <a:noFill/>
                        </a:ln>
                        <a:solidFill>
                          <a:schemeClr val="tx1"/>
                        </a:solidFill>
                        <a:effectLst/>
                        <a:latin typeface="Segoe UI" pitchFamily="34" charset="0"/>
                        <a:cs typeface="Arial" pitchFamily="34" charset="0"/>
                      </a:endParaRPr>
                    </a:p>
                  </a:txBody>
                  <a:tcPr marL="90488" marR="90488" marT="720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altLang="zh-CN" sz="4000" b="0" i="0" u="none" strike="noStrike" cap="none" normalizeH="0" baseline="0" smtClean="0">
                          <a:ln>
                            <a:noFill/>
                          </a:ln>
                          <a:solidFill>
                            <a:schemeClr val="tx1"/>
                          </a:solidFill>
                          <a:effectLst/>
                          <a:latin typeface="Arial" pitchFamily="34" charset="0"/>
                          <a:ea typeface="华文新魏"/>
                          <a:cs typeface="华文新魏"/>
                        </a:rPr>
                        <a:t>8.37</a:t>
                      </a:r>
                      <a:endParaRPr kumimoji="0" lang="en-US" sz="4000" b="0" i="0" u="none" strike="noStrike" cap="none" normalizeH="0" baseline="0" smtClean="0">
                        <a:ln>
                          <a:noFill/>
                        </a:ln>
                        <a:solidFill>
                          <a:schemeClr val="tx1"/>
                        </a:solidFill>
                        <a:effectLst/>
                        <a:latin typeface="Segoe UI" pitchFamily="34" charset="0"/>
                        <a:cs typeface="Arial" pitchFamily="34" charset="0"/>
                      </a:endParaRPr>
                    </a:p>
                  </a:txBody>
                  <a:tcPr marL="90488" marR="90488" marT="7200" marB="4445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4000" b="0" i="0" u="none" strike="noStrike" cap="none" normalizeH="0" baseline="0" smtClean="0">
                          <a:ln>
                            <a:noFill/>
                          </a:ln>
                          <a:solidFill>
                            <a:schemeClr val="tx1"/>
                          </a:solidFill>
                          <a:effectLst/>
                          <a:latin typeface="Arial" pitchFamily="34" charset="0"/>
                          <a:cs typeface="Arial" pitchFamily="34" charset="0"/>
                        </a:rPr>
                        <a:t>7.92</a:t>
                      </a:r>
                      <a:endParaRPr kumimoji="0" lang="en-US" sz="4000" b="0" i="0" u="none" strike="noStrike" cap="none" normalizeH="0" baseline="0" smtClean="0">
                        <a:ln>
                          <a:noFill/>
                        </a:ln>
                        <a:solidFill>
                          <a:schemeClr val="tx1"/>
                        </a:solidFill>
                        <a:effectLst/>
                        <a:latin typeface="Segoe UI" pitchFamily="34" charset="0"/>
                        <a:cs typeface="Arial" pitchFamily="34" charset="0"/>
                      </a:endParaRPr>
                    </a:p>
                  </a:txBody>
                  <a:tcPr marL="90488" marR="90488" marT="7200" marB="4445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4000" b="0" i="0" u="none" strike="noStrike" cap="none" normalizeH="0" baseline="0" smtClean="0">
                          <a:ln>
                            <a:noFill/>
                          </a:ln>
                          <a:solidFill>
                            <a:schemeClr val="tx1"/>
                          </a:solidFill>
                          <a:effectLst/>
                          <a:latin typeface="Arial" pitchFamily="34" charset="0"/>
                          <a:cs typeface="Arial" pitchFamily="34" charset="0"/>
                        </a:rPr>
                        <a:t>7.61</a:t>
                      </a:r>
                      <a:endParaRPr kumimoji="0" lang="en-US" sz="4000" b="0" i="0" u="none" strike="noStrike" cap="none" normalizeH="0" baseline="0" smtClean="0">
                        <a:ln>
                          <a:noFill/>
                        </a:ln>
                        <a:solidFill>
                          <a:schemeClr val="tx1"/>
                        </a:solidFill>
                        <a:effectLst/>
                        <a:latin typeface="Segoe UI" pitchFamily="34" charset="0"/>
                        <a:cs typeface="Arial" pitchFamily="34" charset="0"/>
                      </a:endParaRPr>
                    </a:p>
                  </a:txBody>
                  <a:tcPr marL="90488" marR="90488" marT="7200" marB="4445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96975">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2900" b="0" i="0" u="none" strike="noStrike" cap="none" normalizeH="0" baseline="0" smtClean="0">
                          <a:ln>
                            <a:noFill/>
                          </a:ln>
                          <a:solidFill>
                            <a:schemeClr val="tx1"/>
                          </a:solidFill>
                          <a:effectLst/>
                          <a:latin typeface="Arial" pitchFamily="34" charset="0"/>
                          <a:cs typeface="Arial" pitchFamily="34" charset="0"/>
                        </a:rPr>
                        <a:t>Utility</a:t>
                      </a: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2900" b="0" i="0" u="none" strike="noStrike" cap="none" normalizeH="0" baseline="0" smtClean="0">
                          <a:ln>
                            <a:noFill/>
                          </a:ln>
                          <a:solidFill>
                            <a:schemeClr val="tx1"/>
                          </a:solidFill>
                          <a:effectLst/>
                          <a:latin typeface="Arial" pitchFamily="34" charset="0"/>
                          <a:cs typeface="Arial" pitchFamily="34" charset="0"/>
                        </a:rPr>
                        <a:t>[bonds]</a:t>
                      </a:r>
                      <a:endParaRPr kumimoji="0" lang="en-US" sz="2900" b="1" i="0" u="none" strike="noStrike" cap="none" normalizeH="0" baseline="0" smtClean="0">
                        <a:ln>
                          <a:noFill/>
                        </a:ln>
                        <a:solidFill>
                          <a:schemeClr val="tx1"/>
                        </a:solidFill>
                        <a:effectLst/>
                        <a:latin typeface="Segoe UI" pitchFamily="34" charset="0"/>
                        <a:cs typeface="Arial" pitchFamily="34" charset="0"/>
                      </a:endParaRPr>
                    </a:p>
                  </a:txBody>
                  <a:tcPr marL="90488" marR="90488" marT="7200" marB="444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4000" b="0" i="0" u="none" strike="noStrike" cap="none" normalizeH="0" baseline="0" smtClean="0">
                          <a:ln>
                            <a:noFill/>
                          </a:ln>
                          <a:solidFill>
                            <a:schemeClr val="tx1"/>
                          </a:solidFill>
                          <a:effectLst/>
                          <a:latin typeface="Arial" pitchFamily="34" charset="0"/>
                          <a:cs typeface="Arial" pitchFamily="34" charset="0"/>
                        </a:rPr>
                        <a:t>6.73</a:t>
                      </a:r>
                    </a:p>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4000" b="0" i="0" u="none" strike="noStrike" cap="none" normalizeH="0" baseline="0" smtClean="0">
                          <a:ln>
                            <a:noFill/>
                          </a:ln>
                          <a:solidFill>
                            <a:schemeClr val="tx1"/>
                          </a:solidFill>
                          <a:effectLst/>
                          <a:latin typeface="Arial" pitchFamily="34" charset="0"/>
                          <a:cs typeface="Arial" pitchFamily="34" charset="0"/>
                        </a:rPr>
                        <a:t>[5.54]</a:t>
                      </a:r>
                      <a:endParaRPr kumimoji="0" lang="en-US" sz="4000" b="0" i="0" u="none" strike="noStrike" cap="none" normalizeH="0" baseline="0" smtClean="0">
                        <a:ln>
                          <a:noFill/>
                        </a:ln>
                        <a:solidFill>
                          <a:schemeClr val="tx1"/>
                        </a:solidFill>
                        <a:effectLst/>
                        <a:latin typeface="Segoe UI" pitchFamily="34" charset="0"/>
                        <a:cs typeface="Arial" pitchFamily="34" charset="0"/>
                      </a:endParaRPr>
                    </a:p>
                  </a:txBody>
                  <a:tcPr marL="90488" marR="90488" marT="7200" marB="4445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4000" b="0" i="0" u="none" strike="noStrike" cap="none" normalizeH="0" baseline="0" smtClean="0">
                          <a:ln>
                            <a:noFill/>
                          </a:ln>
                          <a:solidFill>
                            <a:schemeClr val="tx1"/>
                          </a:solidFill>
                          <a:effectLst/>
                          <a:latin typeface="Arial" pitchFamily="34" charset="0"/>
                          <a:cs typeface="Arial" pitchFamily="34" charset="0"/>
                        </a:rPr>
                        <a:t>6.48</a:t>
                      </a:r>
                    </a:p>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4000" b="0" i="0" u="none" strike="noStrike" cap="none" normalizeH="0" baseline="0" smtClean="0">
                          <a:ln>
                            <a:noFill/>
                          </a:ln>
                          <a:solidFill>
                            <a:schemeClr val="tx1"/>
                          </a:solidFill>
                          <a:effectLst/>
                          <a:latin typeface="Arial" pitchFamily="34" charset="0"/>
                          <a:cs typeface="Arial" pitchFamily="34" charset="0"/>
                        </a:rPr>
                        <a:t>[5.49]</a:t>
                      </a:r>
                      <a:endParaRPr kumimoji="0" lang="en-US" sz="4000" b="0" i="0" u="none" strike="noStrike" cap="none" normalizeH="0" baseline="0" smtClean="0">
                        <a:ln>
                          <a:noFill/>
                        </a:ln>
                        <a:solidFill>
                          <a:schemeClr val="tx1"/>
                        </a:solidFill>
                        <a:effectLst/>
                        <a:latin typeface="Segoe UI" pitchFamily="34" charset="0"/>
                        <a:cs typeface="Arial" pitchFamily="34" charset="0"/>
                      </a:endParaRPr>
                    </a:p>
                  </a:txBody>
                  <a:tcPr marL="90488" marR="90488" marT="7200" marB="4445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4000" b="0" i="0" u="none" strike="noStrike" cap="none" normalizeH="0" baseline="0" smtClean="0">
                          <a:ln>
                            <a:noFill/>
                          </a:ln>
                          <a:solidFill>
                            <a:schemeClr val="tx1"/>
                          </a:solidFill>
                          <a:effectLst/>
                          <a:latin typeface="Arial" pitchFamily="34" charset="0"/>
                          <a:cs typeface="Arial" pitchFamily="34" charset="0"/>
                        </a:rPr>
                        <a:t>6.34</a:t>
                      </a:r>
                    </a:p>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4000" b="0" i="0" u="none" strike="noStrike" cap="none" normalizeH="0" baseline="0" smtClean="0">
                          <a:ln>
                            <a:noFill/>
                          </a:ln>
                          <a:solidFill>
                            <a:schemeClr val="tx1"/>
                          </a:solidFill>
                          <a:effectLst/>
                          <a:latin typeface="Arial" pitchFamily="34" charset="0"/>
                          <a:cs typeface="Arial" pitchFamily="34" charset="0"/>
                        </a:rPr>
                        <a:t>[5.44]</a:t>
                      </a:r>
                      <a:endParaRPr kumimoji="0" lang="en-US" sz="4000" b="0" i="0" u="none" strike="noStrike" cap="none" normalizeH="0" baseline="0" smtClean="0">
                        <a:ln>
                          <a:noFill/>
                        </a:ln>
                        <a:solidFill>
                          <a:schemeClr val="tx1"/>
                        </a:solidFill>
                        <a:effectLst/>
                        <a:latin typeface="Segoe UI" pitchFamily="34" charset="0"/>
                        <a:cs typeface="Arial" pitchFamily="34" charset="0"/>
                      </a:endParaRPr>
                    </a:p>
                  </a:txBody>
                  <a:tcPr marL="90488" marR="90488" marT="7200" marB="4445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01754" name="Rectangle 26"/>
          <p:cNvSpPr>
            <a:spLocks noChangeArrowheads="1"/>
          </p:cNvSpPr>
          <p:nvPr/>
        </p:nvSpPr>
        <p:spPr bwMode="auto">
          <a:xfrm>
            <a:off x="685800" y="5913438"/>
            <a:ext cx="7920038" cy="411162"/>
          </a:xfrm>
          <a:prstGeom prst="rect">
            <a:avLst/>
          </a:prstGeom>
          <a:noFill/>
          <a:ln w="12700">
            <a:noFill/>
            <a:miter lim="800000"/>
            <a:headEnd/>
            <a:tailEnd/>
          </a:ln>
        </p:spPr>
        <p:txBody>
          <a:bodyPr lIns="90488" tIns="44450" rIns="90488" bIns="44450"/>
          <a:lstStyle/>
          <a:p>
            <a:pPr algn="ctr">
              <a:spcBef>
                <a:spcPct val="20000"/>
              </a:spcBef>
              <a:buClr>
                <a:schemeClr val="accent2"/>
              </a:buClr>
              <a:buFont typeface="Wingdings" pitchFamily="2" charset="2"/>
              <a:buNone/>
            </a:pPr>
            <a:r>
              <a:rPr lang="en-US">
                <a:latin typeface="Verdana" pitchFamily="34" charset="0"/>
                <a:cs typeface="Arial" pitchFamily="34" charset="0"/>
              </a:rPr>
              <a:t>Puerto Rico’s east coast, 10 MW wind farm</a:t>
            </a:r>
          </a:p>
        </p:txBody>
      </p:sp>
      <p:sp>
        <p:nvSpPr>
          <p:cNvPr id="201755" name="Rectangle 5"/>
          <p:cNvSpPr>
            <a:spLocks noChangeArrowheads="1"/>
          </p:cNvSpPr>
          <p:nvPr/>
        </p:nvSpPr>
        <p:spPr bwMode="auto">
          <a:xfrm>
            <a:off x="152400" y="6186488"/>
            <a:ext cx="8839200" cy="366712"/>
          </a:xfrm>
          <a:prstGeom prst="rect">
            <a:avLst/>
          </a:prstGeom>
          <a:noFill/>
          <a:ln w="9525">
            <a:noFill/>
            <a:miter lim="800000"/>
            <a:headEnd/>
            <a:tailEnd/>
          </a:ln>
        </p:spPr>
        <p:txBody>
          <a:bodyPr>
            <a:spAutoFit/>
          </a:bodyPr>
          <a:lstStyle/>
          <a:p>
            <a:pPr eaLnBrk="0" hangingPunct="0"/>
            <a:r>
              <a:rPr lang="en-US">
                <a:latin typeface="Verdana" pitchFamily="34" charset="0"/>
                <a:cs typeface="Arial" pitchFamily="34" charset="0"/>
              </a:rPr>
              <a:t>Carlos A. Ramos Robles (MS Thesis 2005) and Agustin Irizarry Rivera</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ChangeArrowheads="1"/>
          </p:cNvSpPr>
          <p:nvPr>
            <p:ph type="title"/>
          </p:nvPr>
        </p:nvSpPr>
        <p:spPr>
          <a:xfrm>
            <a:off x="808038" y="76200"/>
            <a:ext cx="7421562" cy="685800"/>
          </a:xfrm>
        </p:spPr>
        <p:txBody>
          <a:bodyPr/>
          <a:lstStyle/>
          <a:p>
            <a:pPr eaLnBrk="1" hangingPunct="1"/>
            <a:r>
              <a:rPr lang="en-US" sz="4000" smtClean="0"/>
              <a:t>Variability of Wind by month</a:t>
            </a:r>
          </a:p>
        </p:txBody>
      </p:sp>
      <p:sp>
        <p:nvSpPr>
          <p:cNvPr id="31746" name="Rectangle 3"/>
          <p:cNvSpPr>
            <a:spLocks noGrp="1" noChangeArrowheads="1"/>
          </p:cNvSpPr>
          <p:nvPr>
            <p:ph type="body" idx="1"/>
          </p:nvPr>
        </p:nvSpPr>
        <p:spPr>
          <a:xfrm>
            <a:off x="457200" y="838200"/>
            <a:ext cx="8001000" cy="1066800"/>
          </a:xfrm>
        </p:spPr>
        <p:txBody>
          <a:bodyPr/>
          <a:lstStyle/>
          <a:p>
            <a:pPr algn="just" eaLnBrk="1" hangingPunct="1">
              <a:buFontTx/>
              <a:buNone/>
            </a:pPr>
            <a:r>
              <a:rPr lang="en-US" sz="2800" i="1" smtClean="0"/>
              <a:t>More wind in summer, based on “Monthly Distribution of mean wind velocity in (m/s)”. </a:t>
            </a:r>
            <a:endParaRPr lang="en-US" sz="2800" smtClean="0"/>
          </a:p>
        </p:txBody>
      </p:sp>
      <p:sp>
        <p:nvSpPr>
          <p:cNvPr id="31747" name="Rectangle 4"/>
          <p:cNvSpPr>
            <a:spLocks noChangeArrowheads="1"/>
          </p:cNvSpPr>
          <p:nvPr/>
        </p:nvSpPr>
        <p:spPr bwMode="auto">
          <a:xfrm>
            <a:off x="609600" y="1371600"/>
            <a:ext cx="8305800" cy="5334000"/>
          </a:xfrm>
          <a:prstGeom prst="rect">
            <a:avLst/>
          </a:prstGeom>
          <a:noFill/>
          <a:ln w="9525">
            <a:noFill/>
            <a:miter lim="800000"/>
            <a:headEnd/>
            <a:tailEnd/>
          </a:ln>
        </p:spPr>
        <p:txBody>
          <a:bodyPr/>
          <a:lstStyle/>
          <a:p>
            <a:pPr marL="342900" indent="-342900" algn="just">
              <a:lnSpc>
                <a:spcPct val="80000"/>
              </a:lnSpc>
              <a:spcBef>
                <a:spcPct val="20000"/>
              </a:spcBef>
            </a:pPr>
            <a:endParaRPr lang="es-PR" sz="2400"/>
          </a:p>
        </p:txBody>
      </p:sp>
      <p:sp>
        <p:nvSpPr>
          <p:cNvPr id="31748" name="Rectangle 5"/>
          <p:cNvSpPr>
            <a:spLocks noChangeArrowheads="1"/>
          </p:cNvSpPr>
          <p:nvPr/>
        </p:nvSpPr>
        <p:spPr bwMode="auto">
          <a:xfrm>
            <a:off x="381000" y="1066800"/>
            <a:ext cx="8305800" cy="5334000"/>
          </a:xfrm>
          <a:prstGeom prst="rect">
            <a:avLst/>
          </a:prstGeom>
          <a:noFill/>
          <a:ln w="9525">
            <a:noFill/>
            <a:miter lim="800000"/>
            <a:headEnd/>
            <a:tailEnd/>
          </a:ln>
        </p:spPr>
        <p:txBody>
          <a:bodyPr/>
          <a:lstStyle/>
          <a:p>
            <a:pPr marL="342900" indent="-342900" algn="just">
              <a:lnSpc>
                <a:spcPct val="80000"/>
              </a:lnSpc>
              <a:spcBef>
                <a:spcPct val="20000"/>
              </a:spcBef>
            </a:pPr>
            <a:endParaRPr lang="es-PR" sz="3200"/>
          </a:p>
        </p:txBody>
      </p:sp>
      <p:pic>
        <p:nvPicPr>
          <p:cNvPr id="31749" name="Picture 6"/>
          <p:cNvPicPr>
            <a:picLocks noChangeAspect="1" noChangeArrowheads="1"/>
          </p:cNvPicPr>
          <p:nvPr/>
        </p:nvPicPr>
        <p:blipFill>
          <a:blip r:embed="rId3" cstate="print"/>
          <a:srcRect/>
          <a:stretch>
            <a:fillRect/>
          </a:stretch>
        </p:blipFill>
        <p:spPr bwMode="auto">
          <a:xfrm>
            <a:off x="838200" y="1697038"/>
            <a:ext cx="7086600" cy="4662487"/>
          </a:xfrm>
          <a:prstGeom prst="rect">
            <a:avLst/>
          </a:prstGeom>
          <a:noFill/>
          <a:ln w="9525">
            <a:noFill/>
            <a:miter lim="800000"/>
            <a:headEnd/>
            <a:tailEnd/>
          </a:ln>
        </p:spPr>
      </p:pic>
      <p:sp>
        <p:nvSpPr>
          <p:cNvPr id="31750" name="Rectangle 7"/>
          <p:cNvSpPr>
            <a:spLocks noChangeArrowheads="1"/>
          </p:cNvSpPr>
          <p:nvPr/>
        </p:nvSpPr>
        <p:spPr bwMode="auto">
          <a:xfrm>
            <a:off x="0" y="6172200"/>
            <a:ext cx="9144000" cy="381000"/>
          </a:xfrm>
          <a:prstGeom prst="rect">
            <a:avLst/>
          </a:prstGeom>
          <a:noFill/>
          <a:ln w="9525">
            <a:noFill/>
            <a:miter lim="800000"/>
            <a:headEnd/>
            <a:tailEnd/>
          </a:ln>
        </p:spPr>
        <p:txBody>
          <a:bodyPr/>
          <a:lstStyle/>
          <a:p>
            <a:pPr marL="342900" indent="-342900" algn="ctr">
              <a:spcBef>
                <a:spcPct val="20000"/>
              </a:spcBef>
            </a:pPr>
            <a:r>
              <a:rPr lang="en-US" sz="2000" i="1"/>
              <a:t>Average Monthly Wind Speed</a:t>
            </a:r>
            <a:r>
              <a:rPr lang="en-US" sz="2000"/>
              <a:t> </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2"/>
          <p:cNvPicPr>
            <a:picLocks noChangeAspect="1" noChangeArrowheads="1"/>
          </p:cNvPicPr>
          <p:nvPr/>
        </p:nvPicPr>
        <p:blipFill>
          <a:blip r:embed="rId3" cstate="print"/>
          <a:srcRect/>
          <a:stretch>
            <a:fillRect/>
          </a:stretch>
        </p:blipFill>
        <p:spPr bwMode="auto">
          <a:xfrm>
            <a:off x="3733800" y="1828800"/>
            <a:ext cx="5410200" cy="3092450"/>
          </a:xfrm>
          <a:prstGeom prst="rect">
            <a:avLst/>
          </a:prstGeom>
          <a:noFill/>
          <a:ln w="9525">
            <a:noFill/>
            <a:miter lim="800000"/>
            <a:headEnd/>
            <a:tailEnd/>
          </a:ln>
        </p:spPr>
      </p:pic>
      <p:sp>
        <p:nvSpPr>
          <p:cNvPr id="33794" name="Rectangle 3"/>
          <p:cNvSpPr>
            <a:spLocks noChangeArrowheads="1"/>
          </p:cNvSpPr>
          <p:nvPr/>
        </p:nvSpPr>
        <p:spPr bwMode="auto">
          <a:xfrm>
            <a:off x="4378325" y="4800600"/>
            <a:ext cx="1539875" cy="231775"/>
          </a:xfrm>
          <a:prstGeom prst="rect">
            <a:avLst/>
          </a:prstGeom>
          <a:noFill/>
          <a:ln w="9525">
            <a:noFill/>
            <a:miter lim="800000"/>
            <a:headEnd/>
            <a:tailEnd/>
          </a:ln>
        </p:spPr>
        <p:txBody>
          <a:bodyPr/>
          <a:lstStyle/>
          <a:p>
            <a:pPr marL="342900" indent="-342900" algn="ctr">
              <a:spcBef>
                <a:spcPct val="20000"/>
              </a:spcBef>
            </a:pPr>
            <a:r>
              <a:rPr lang="en-US" sz="1400" i="1"/>
              <a:t>AM</a:t>
            </a:r>
          </a:p>
        </p:txBody>
      </p:sp>
      <p:sp>
        <p:nvSpPr>
          <p:cNvPr id="33795" name="Rectangle 4"/>
          <p:cNvSpPr>
            <a:spLocks noChangeArrowheads="1"/>
          </p:cNvSpPr>
          <p:nvPr/>
        </p:nvSpPr>
        <p:spPr bwMode="auto">
          <a:xfrm>
            <a:off x="5876925" y="4843463"/>
            <a:ext cx="1873250" cy="185737"/>
          </a:xfrm>
          <a:prstGeom prst="rect">
            <a:avLst/>
          </a:prstGeom>
          <a:noFill/>
          <a:ln w="9525">
            <a:noFill/>
            <a:miter lim="800000"/>
            <a:headEnd/>
            <a:tailEnd/>
          </a:ln>
        </p:spPr>
        <p:txBody>
          <a:bodyPr/>
          <a:lstStyle/>
          <a:p>
            <a:pPr marL="342900" indent="-342900" algn="ctr">
              <a:spcBef>
                <a:spcPct val="20000"/>
              </a:spcBef>
            </a:pPr>
            <a:r>
              <a:rPr lang="en-US" sz="1400" i="1"/>
              <a:t>PM</a:t>
            </a:r>
          </a:p>
        </p:txBody>
      </p:sp>
      <p:sp>
        <p:nvSpPr>
          <p:cNvPr id="33796" name="Rectangle 5"/>
          <p:cNvSpPr>
            <a:spLocks noGrp="1" noChangeArrowheads="1"/>
          </p:cNvSpPr>
          <p:nvPr>
            <p:ph type="title"/>
          </p:nvPr>
        </p:nvSpPr>
        <p:spPr>
          <a:xfrm>
            <a:off x="731838" y="76200"/>
            <a:ext cx="7269162" cy="838200"/>
          </a:xfrm>
        </p:spPr>
        <p:txBody>
          <a:bodyPr/>
          <a:lstStyle/>
          <a:p>
            <a:pPr eaLnBrk="1" hangingPunct="1"/>
            <a:r>
              <a:rPr lang="en-US" sz="3200" smtClean="0"/>
              <a:t>Variability of Wind – day &amp; night cycle</a:t>
            </a:r>
          </a:p>
        </p:txBody>
      </p:sp>
      <p:sp>
        <p:nvSpPr>
          <p:cNvPr id="33797" name="Rectangle 6"/>
          <p:cNvSpPr>
            <a:spLocks noGrp="1" noChangeArrowheads="1"/>
          </p:cNvSpPr>
          <p:nvPr>
            <p:ph type="body" idx="1"/>
          </p:nvPr>
        </p:nvSpPr>
        <p:spPr>
          <a:xfrm>
            <a:off x="228600" y="838200"/>
            <a:ext cx="8305800" cy="1219200"/>
          </a:xfrm>
        </p:spPr>
        <p:txBody>
          <a:bodyPr/>
          <a:lstStyle/>
          <a:p>
            <a:pPr algn="just" eaLnBrk="1" hangingPunct="1">
              <a:buFontTx/>
              <a:buNone/>
            </a:pPr>
            <a:r>
              <a:rPr lang="en-US" sz="2800" i="1" smtClean="0"/>
              <a:t>Diurnal effect is the change in wind speed from night to day. This effect is strong inland.</a:t>
            </a:r>
          </a:p>
        </p:txBody>
      </p:sp>
      <p:sp>
        <p:nvSpPr>
          <p:cNvPr id="33798" name="Rectangle 7"/>
          <p:cNvSpPr>
            <a:spLocks noChangeArrowheads="1"/>
          </p:cNvSpPr>
          <p:nvPr/>
        </p:nvSpPr>
        <p:spPr bwMode="auto">
          <a:xfrm>
            <a:off x="609600" y="1371600"/>
            <a:ext cx="8305800" cy="5334000"/>
          </a:xfrm>
          <a:prstGeom prst="rect">
            <a:avLst/>
          </a:prstGeom>
          <a:noFill/>
          <a:ln w="9525">
            <a:noFill/>
            <a:miter lim="800000"/>
            <a:headEnd/>
            <a:tailEnd/>
          </a:ln>
        </p:spPr>
        <p:txBody>
          <a:bodyPr/>
          <a:lstStyle/>
          <a:p>
            <a:pPr marL="342900" indent="-342900" algn="just">
              <a:lnSpc>
                <a:spcPct val="80000"/>
              </a:lnSpc>
              <a:spcBef>
                <a:spcPct val="20000"/>
              </a:spcBef>
            </a:pPr>
            <a:endParaRPr lang="es-PR" sz="2400"/>
          </a:p>
        </p:txBody>
      </p:sp>
      <p:sp>
        <p:nvSpPr>
          <p:cNvPr id="33799" name="Rectangle 8"/>
          <p:cNvSpPr>
            <a:spLocks noChangeArrowheads="1"/>
          </p:cNvSpPr>
          <p:nvPr/>
        </p:nvSpPr>
        <p:spPr bwMode="auto">
          <a:xfrm>
            <a:off x="381000" y="5943600"/>
            <a:ext cx="8305800" cy="762000"/>
          </a:xfrm>
          <a:prstGeom prst="rect">
            <a:avLst/>
          </a:prstGeom>
          <a:noFill/>
          <a:ln w="9525">
            <a:noFill/>
            <a:miter lim="800000"/>
            <a:headEnd/>
            <a:tailEnd/>
          </a:ln>
        </p:spPr>
        <p:txBody>
          <a:bodyPr/>
          <a:lstStyle/>
          <a:p>
            <a:pPr marL="342900" indent="-342900" algn="just">
              <a:lnSpc>
                <a:spcPct val="80000"/>
              </a:lnSpc>
              <a:spcBef>
                <a:spcPct val="20000"/>
              </a:spcBef>
            </a:pPr>
            <a:r>
              <a:rPr lang="en-US" sz="1600" i="1"/>
              <a:t>As the sun heats the ground during morning hours, the wind speed intensify. At sunset the wind return to the speed it had in the morning hours. </a:t>
            </a:r>
          </a:p>
        </p:txBody>
      </p:sp>
      <p:pic>
        <p:nvPicPr>
          <p:cNvPr id="33800" name="Picture 9"/>
          <p:cNvPicPr>
            <a:picLocks noChangeAspect="1" noChangeArrowheads="1"/>
          </p:cNvPicPr>
          <p:nvPr/>
        </p:nvPicPr>
        <p:blipFill>
          <a:blip r:embed="rId4" cstate="print"/>
          <a:srcRect l="1961" t="14159" r="1961" b="2458"/>
          <a:stretch>
            <a:fillRect/>
          </a:stretch>
        </p:blipFill>
        <p:spPr bwMode="auto">
          <a:xfrm>
            <a:off x="152400" y="1905000"/>
            <a:ext cx="3567113" cy="2586038"/>
          </a:xfrm>
          <a:prstGeom prst="rect">
            <a:avLst/>
          </a:prstGeom>
          <a:noFill/>
          <a:ln w="9525">
            <a:noFill/>
            <a:miter lim="800000"/>
            <a:headEnd/>
            <a:tailEnd/>
          </a:ln>
        </p:spPr>
      </p:pic>
      <p:sp>
        <p:nvSpPr>
          <p:cNvPr id="33801" name="Rectangle 10"/>
          <p:cNvSpPr>
            <a:spLocks noChangeArrowheads="1"/>
          </p:cNvSpPr>
          <p:nvPr/>
        </p:nvSpPr>
        <p:spPr bwMode="auto">
          <a:xfrm>
            <a:off x="381000" y="4495800"/>
            <a:ext cx="1571625" cy="211138"/>
          </a:xfrm>
          <a:prstGeom prst="rect">
            <a:avLst/>
          </a:prstGeom>
          <a:noFill/>
          <a:ln w="9525">
            <a:noFill/>
            <a:miter lim="800000"/>
            <a:headEnd/>
            <a:tailEnd/>
          </a:ln>
        </p:spPr>
        <p:txBody>
          <a:bodyPr/>
          <a:lstStyle/>
          <a:p>
            <a:pPr marL="342900" indent="-342900" algn="ctr">
              <a:spcBef>
                <a:spcPct val="20000"/>
              </a:spcBef>
            </a:pPr>
            <a:r>
              <a:rPr lang="en-US" sz="1400" i="1"/>
              <a:t>AM</a:t>
            </a:r>
          </a:p>
        </p:txBody>
      </p:sp>
      <p:sp>
        <p:nvSpPr>
          <p:cNvPr id="33802" name="Rectangle 11"/>
          <p:cNvSpPr>
            <a:spLocks noChangeArrowheads="1"/>
          </p:cNvSpPr>
          <p:nvPr/>
        </p:nvSpPr>
        <p:spPr bwMode="auto">
          <a:xfrm rot="-5400000">
            <a:off x="-190500" y="1714500"/>
            <a:ext cx="762000" cy="381000"/>
          </a:xfrm>
          <a:prstGeom prst="rect">
            <a:avLst/>
          </a:prstGeom>
          <a:noFill/>
          <a:ln w="9525">
            <a:noFill/>
            <a:miter lim="800000"/>
            <a:headEnd/>
            <a:tailEnd/>
          </a:ln>
        </p:spPr>
        <p:txBody>
          <a:bodyPr/>
          <a:lstStyle/>
          <a:p>
            <a:pPr marL="342900" indent="-342900">
              <a:spcBef>
                <a:spcPct val="20000"/>
              </a:spcBef>
            </a:pPr>
            <a:r>
              <a:rPr lang="en-US" sz="1400" i="1"/>
              <a:t>(m/s)</a:t>
            </a:r>
          </a:p>
        </p:txBody>
      </p:sp>
      <p:sp>
        <p:nvSpPr>
          <p:cNvPr id="33803" name="Rectangle 12"/>
          <p:cNvSpPr>
            <a:spLocks noChangeArrowheads="1"/>
          </p:cNvSpPr>
          <p:nvPr/>
        </p:nvSpPr>
        <p:spPr bwMode="auto">
          <a:xfrm>
            <a:off x="2057400" y="4495800"/>
            <a:ext cx="1571625" cy="168275"/>
          </a:xfrm>
          <a:prstGeom prst="rect">
            <a:avLst/>
          </a:prstGeom>
          <a:noFill/>
          <a:ln w="9525">
            <a:noFill/>
            <a:miter lim="800000"/>
            <a:headEnd/>
            <a:tailEnd/>
          </a:ln>
        </p:spPr>
        <p:txBody>
          <a:bodyPr/>
          <a:lstStyle/>
          <a:p>
            <a:pPr marL="342900" indent="-342900" algn="ctr">
              <a:spcBef>
                <a:spcPct val="20000"/>
              </a:spcBef>
            </a:pPr>
            <a:r>
              <a:rPr lang="en-US" sz="1400" i="1"/>
              <a:t>PM</a:t>
            </a:r>
          </a:p>
        </p:txBody>
      </p:sp>
      <p:sp>
        <p:nvSpPr>
          <p:cNvPr id="33804" name="Rectangle 13"/>
          <p:cNvSpPr>
            <a:spLocks noChangeArrowheads="1"/>
          </p:cNvSpPr>
          <p:nvPr/>
        </p:nvSpPr>
        <p:spPr bwMode="auto">
          <a:xfrm>
            <a:off x="0" y="4876800"/>
            <a:ext cx="4114800" cy="338138"/>
          </a:xfrm>
          <a:prstGeom prst="rect">
            <a:avLst/>
          </a:prstGeom>
          <a:noFill/>
          <a:ln w="9525">
            <a:noFill/>
            <a:miter lim="800000"/>
            <a:headEnd/>
            <a:tailEnd/>
          </a:ln>
        </p:spPr>
        <p:txBody>
          <a:bodyPr/>
          <a:lstStyle/>
          <a:p>
            <a:pPr marL="342900" indent="-342900" algn="ctr">
              <a:spcBef>
                <a:spcPct val="20000"/>
              </a:spcBef>
            </a:pPr>
            <a:r>
              <a:rPr lang="es-PR" sz="1400">
                <a:latin typeface="Tahoma" pitchFamily="34" charset="0"/>
              </a:rPr>
              <a:t>Puerto Rico Average Diurnal Wind Speed Effect</a:t>
            </a:r>
            <a:r>
              <a:rPr lang="en-US" sz="1400">
                <a:latin typeface="Tahoma" pitchFamily="34" charset="0"/>
              </a:rPr>
              <a:t> </a:t>
            </a:r>
          </a:p>
        </p:txBody>
      </p:sp>
      <p:sp>
        <p:nvSpPr>
          <p:cNvPr id="33805" name="Rectangle 14"/>
          <p:cNvSpPr>
            <a:spLocks noChangeArrowheads="1"/>
          </p:cNvSpPr>
          <p:nvPr/>
        </p:nvSpPr>
        <p:spPr bwMode="auto">
          <a:xfrm>
            <a:off x="4114800" y="5181600"/>
            <a:ext cx="4648200" cy="533400"/>
          </a:xfrm>
          <a:prstGeom prst="rect">
            <a:avLst/>
          </a:prstGeom>
          <a:noFill/>
          <a:ln w="9525">
            <a:noFill/>
            <a:miter lim="800000"/>
            <a:headEnd/>
            <a:tailEnd/>
          </a:ln>
        </p:spPr>
        <p:txBody>
          <a:bodyPr/>
          <a:lstStyle/>
          <a:p>
            <a:pPr marL="342900" indent="-342900">
              <a:spcBef>
                <a:spcPct val="20000"/>
              </a:spcBef>
            </a:pPr>
            <a:r>
              <a:rPr lang="en-US" sz="1400" i="1">
                <a:latin typeface="Tahoma" pitchFamily="34" charset="0"/>
              </a:rPr>
              <a:t>Hourly Average Wind Speed in Places with Diurnal Wind Effect Change </a:t>
            </a:r>
            <a:r>
              <a:rPr lang="es-PR" sz="1400" i="1">
                <a:latin typeface="Tahoma" pitchFamily="34" charset="0"/>
              </a:rPr>
              <a:t>Average</a:t>
            </a:r>
            <a:endParaRPr lang="en-US" sz="1400">
              <a:latin typeface="Tahoma" pitchFamily="34" charset="0"/>
            </a:endParaRP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ChangeArrowheads="1"/>
          </p:cNvSpPr>
          <p:nvPr>
            <p:ph type="title"/>
          </p:nvPr>
        </p:nvSpPr>
        <p:spPr>
          <a:xfrm>
            <a:off x="152400" y="76200"/>
            <a:ext cx="8915400" cy="914400"/>
          </a:xfrm>
        </p:spPr>
        <p:txBody>
          <a:bodyPr/>
          <a:lstStyle/>
          <a:p>
            <a:pPr eaLnBrk="1" hangingPunct="1"/>
            <a:r>
              <a:rPr lang="en-US" sz="3200" smtClean="0">
                <a:solidFill>
                  <a:srgbClr val="000000"/>
                </a:solidFill>
              </a:rPr>
              <a:t>Annual energy production </a:t>
            </a:r>
            <a:r>
              <a:rPr lang="en-US" sz="3200" u="sng" smtClean="0">
                <a:solidFill>
                  <a:srgbClr val="000000"/>
                </a:solidFill>
              </a:rPr>
              <a:t>per turbine</a:t>
            </a:r>
            <a:r>
              <a:rPr lang="en-US" sz="3200" smtClean="0">
                <a:solidFill>
                  <a:srgbClr val="000000"/>
                </a:solidFill>
              </a:rPr>
              <a:t>, in MWh, for large wind turbines @ 50 m height</a:t>
            </a:r>
          </a:p>
        </p:txBody>
      </p:sp>
      <p:sp>
        <p:nvSpPr>
          <p:cNvPr id="39938" name="Line 3"/>
          <p:cNvSpPr>
            <a:spLocks noChangeShapeType="1"/>
          </p:cNvSpPr>
          <p:nvPr/>
        </p:nvSpPr>
        <p:spPr bwMode="auto">
          <a:xfrm>
            <a:off x="3867150" y="1873250"/>
            <a:ext cx="0" cy="0"/>
          </a:xfrm>
          <a:prstGeom prst="line">
            <a:avLst/>
          </a:prstGeom>
          <a:noFill/>
          <a:ln w="12700" cap="rnd">
            <a:solidFill>
              <a:srgbClr val="008000"/>
            </a:solidFill>
            <a:round/>
            <a:headEnd/>
            <a:tailEnd/>
          </a:ln>
        </p:spPr>
        <p:txBody>
          <a:bodyPr/>
          <a:lstStyle/>
          <a:p>
            <a:endParaRPr lang="en-US"/>
          </a:p>
        </p:txBody>
      </p:sp>
      <p:sp>
        <p:nvSpPr>
          <p:cNvPr id="39939" name="Line 4"/>
          <p:cNvSpPr>
            <a:spLocks noChangeShapeType="1"/>
          </p:cNvSpPr>
          <p:nvPr/>
        </p:nvSpPr>
        <p:spPr bwMode="auto">
          <a:xfrm>
            <a:off x="3867150" y="1873250"/>
            <a:ext cx="0" cy="0"/>
          </a:xfrm>
          <a:prstGeom prst="line">
            <a:avLst/>
          </a:prstGeom>
          <a:noFill/>
          <a:ln w="12700" cap="rnd">
            <a:solidFill>
              <a:srgbClr val="008000"/>
            </a:solidFill>
            <a:round/>
            <a:headEnd/>
            <a:tailEnd/>
          </a:ln>
        </p:spPr>
        <p:txBody>
          <a:bodyPr/>
          <a:lstStyle/>
          <a:p>
            <a:endParaRPr lang="en-US"/>
          </a:p>
        </p:txBody>
      </p:sp>
      <p:sp>
        <p:nvSpPr>
          <p:cNvPr id="39940" name="Line 5"/>
          <p:cNvSpPr>
            <a:spLocks noChangeShapeType="1"/>
          </p:cNvSpPr>
          <p:nvPr/>
        </p:nvSpPr>
        <p:spPr bwMode="auto">
          <a:xfrm>
            <a:off x="3867150" y="2513013"/>
            <a:ext cx="0" cy="0"/>
          </a:xfrm>
          <a:prstGeom prst="line">
            <a:avLst/>
          </a:prstGeom>
          <a:noFill/>
          <a:ln w="12700" cap="rnd">
            <a:solidFill>
              <a:srgbClr val="008000"/>
            </a:solidFill>
            <a:round/>
            <a:headEnd/>
            <a:tailEnd/>
          </a:ln>
        </p:spPr>
        <p:txBody>
          <a:bodyPr/>
          <a:lstStyle/>
          <a:p>
            <a:endParaRPr lang="en-US"/>
          </a:p>
        </p:txBody>
      </p:sp>
      <p:sp>
        <p:nvSpPr>
          <p:cNvPr id="39941" name="Line 6"/>
          <p:cNvSpPr>
            <a:spLocks noChangeShapeType="1"/>
          </p:cNvSpPr>
          <p:nvPr/>
        </p:nvSpPr>
        <p:spPr bwMode="auto">
          <a:xfrm>
            <a:off x="3867150" y="2513013"/>
            <a:ext cx="0" cy="0"/>
          </a:xfrm>
          <a:prstGeom prst="line">
            <a:avLst/>
          </a:prstGeom>
          <a:noFill/>
          <a:ln w="12700" cap="rnd">
            <a:solidFill>
              <a:srgbClr val="008000"/>
            </a:solidFill>
            <a:round/>
            <a:headEnd/>
            <a:tailEnd/>
          </a:ln>
        </p:spPr>
        <p:txBody>
          <a:bodyPr/>
          <a:lstStyle/>
          <a:p>
            <a:endParaRPr lang="en-US"/>
          </a:p>
        </p:txBody>
      </p:sp>
      <p:graphicFrame>
        <p:nvGraphicFramePr>
          <p:cNvPr id="40054" name="Group 118"/>
          <p:cNvGraphicFramePr>
            <a:graphicFrameLocks noGrp="1"/>
          </p:cNvGraphicFramePr>
          <p:nvPr>
            <p:ph idx="1"/>
          </p:nvPr>
        </p:nvGraphicFramePr>
        <p:xfrm>
          <a:off x="228600" y="1131888"/>
          <a:ext cx="8686800" cy="2286000"/>
        </p:xfrm>
        <a:graphic>
          <a:graphicData uri="http://schemas.openxmlformats.org/drawingml/2006/table">
            <a:tbl>
              <a:tblPr/>
              <a:tblGrid>
                <a:gridCol w="1752600"/>
                <a:gridCol w="1168400"/>
                <a:gridCol w="1193800"/>
                <a:gridCol w="1143000"/>
                <a:gridCol w="947738"/>
                <a:gridCol w="1239837"/>
                <a:gridCol w="1241425"/>
              </a:tblGrid>
              <a:tr h="9906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Tahoma" pitchFamily="34" charset="0"/>
                          <a:ea typeface="Times New Roman" pitchFamily="18" charset="0"/>
                          <a:cs typeface="Tahoma" pitchFamily="34" charset="0"/>
                        </a:rPr>
                        <a:t>Turbine</a:t>
                      </a:r>
                    </a:p>
                  </a:txBody>
                  <a:tcPr horzOverflow="overflow">
                    <a:lnL w="254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Tahoma" pitchFamily="34" charset="0"/>
                          <a:ea typeface="Times New Roman" pitchFamily="18" charset="0"/>
                          <a:cs typeface="Tahoma" pitchFamily="34" charset="0"/>
                        </a:rPr>
                        <a:t>Power</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Tahoma" pitchFamily="34" charset="0"/>
                          <a:ea typeface="Times New Roman" pitchFamily="18" charset="0"/>
                          <a:cs typeface="Tahoma" pitchFamily="34" charset="0"/>
                        </a:rPr>
                        <a:t>capacity</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Tahoma" pitchFamily="34" charset="0"/>
                          <a:ea typeface="Times New Roman" pitchFamily="18" charset="0"/>
                          <a:cs typeface="Tahoma" pitchFamily="34" charset="0"/>
                        </a:rPr>
                        <a:t>[MW]</a:t>
                      </a:r>
                    </a:p>
                  </a:txBody>
                  <a:tcPr horzOverflow="overflow">
                    <a:lnL w="127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Tahoma" pitchFamily="34" charset="0"/>
                          <a:ea typeface="Times New Roman" pitchFamily="18" charset="0"/>
                          <a:cs typeface="Tahoma" pitchFamily="34" charset="0"/>
                        </a:rPr>
                        <a:t>Rotor</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Tahoma" pitchFamily="34" charset="0"/>
                          <a:ea typeface="Times New Roman" pitchFamily="18" charset="0"/>
                          <a:cs typeface="Tahoma" pitchFamily="34" charset="0"/>
                        </a:rPr>
                        <a:t>diameter</a:t>
                      </a:r>
                    </a:p>
                    <a:p>
                      <a:pPr marL="342900" marR="0" lvl="0" indent="-342900" algn="ctr" defTabSz="914400" rtl="0" eaLnBrk="0" fontAlgn="base" latinLnBrk="0" hangingPunct="0">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Tahoma" pitchFamily="34" charset="0"/>
                          <a:ea typeface="Times New Roman" pitchFamily="18" charset="0"/>
                          <a:cs typeface="Tahoma" pitchFamily="34" charset="0"/>
                        </a:rPr>
                        <a:t>[m]</a:t>
                      </a:r>
                    </a:p>
                  </a:txBody>
                  <a:tcPr horzOverflow="overflow">
                    <a:lnL w="127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Tahoma" pitchFamily="34" charset="0"/>
                        </a:rPr>
                        <a:t>Tallaboa</a:t>
                      </a:r>
                    </a:p>
                  </a:txBody>
                  <a:tcPr horzOverflow="overflow">
                    <a:lnL w="127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Tahoma" pitchFamily="34" charset="0"/>
                        </a:rPr>
                        <a:t>AES</a:t>
                      </a:r>
                    </a:p>
                  </a:txBody>
                  <a:tcPr horzOverflow="overflow">
                    <a:lnL w="127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Tahoma" pitchFamily="34" charset="0"/>
                        </a:rPr>
                        <a:t>Roosvelt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Tahoma" pitchFamily="34" charset="0"/>
                        </a:rPr>
                        <a:t>Roads</a:t>
                      </a:r>
                    </a:p>
                  </a:txBody>
                  <a:tcPr horzOverflow="overflow">
                    <a:lnL w="127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rgbClr val="000000"/>
                          </a:solidFill>
                          <a:effectLst/>
                          <a:latin typeface="Tahoma" pitchFamily="34" charset="0"/>
                        </a:rPr>
                        <a:t>Fajardo</a:t>
                      </a:r>
                    </a:p>
                  </a:txBody>
                  <a:tcPr horzOverflow="overflow">
                    <a:lnL w="12700" cap="flat" cmpd="sng" algn="ctr">
                      <a:solidFill>
                        <a:srgbClr val="008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254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r>
              <a:tr h="39528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smtClean="0">
                          <a:ln>
                            <a:noFill/>
                          </a:ln>
                          <a:solidFill>
                            <a:srgbClr val="000000"/>
                          </a:solidFill>
                          <a:effectLst/>
                          <a:latin typeface="Tahoma" pitchFamily="34" charset="0"/>
                          <a:ea typeface="Times New Roman" pitchFamily="18" charset="0"/>
                          <a:cs typeface="Tahoma" pitchFamily="34" charset="0"/>
                        </a:rPr>
                        <a:t>Enercon E53</a:t>
                      </a:r>
                    </a:p>
                  </a:txBody>
                  <a:tcPr horzOverflow="overflow">
                    <a:lnL w="254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smtClean="0">
                          <a:ln>
                            <a:noFill/>
                          </a:ln>
                          <a:solidFill>
                            <a:srgbClr val="000000"/>
                          </a:solidFill>
                          <a:effectLst/>
                          <a:latin typeface="Tahoma" pitchFamily="34" charset="0"/>
                          <a:ea typeface="Times New Roman" pitchFamily="18" charset="0"/>
                          <a:cs typeface="Tahoma" pitchFamily="34" charset="0"/>
                        </a:rPr>
                        <a:t>0.81</a:t>
                      </a:r>
                    </a:p>
                  </a:txBody>
                  <a:tcPr horzOverflow="overflow">
                    <a:lnL w="127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smtClean="0">
                          <a:ln>
                            <a:noFill/>
                          </a:ln>
                          <a:solidFill>
                            <a:srgbClr val="000000"/>
                          </a:solidFill>
                          <a:effectLst/>
                          <a:latin typeface="Tahoma" pitchFamily="34" charset="0"/>
                          <a:ea typeface="Times New Roman" pitchFamily="18" charset="0"/>
                          <a:cs typeface="Tahoma" pitchFamily="34" charset="0"/>
                        </a:rPr>
                        <a:t>53</a:t>
                      </a:r>
                    </a:p>
                  </a:txBody>
                  <a:tcPr horzOverflow="overflow">
                    <a:lnL w="127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smtClean="0">
                          <a:ln>
                            <a:noFill/>
                          </a:ln>
                          <a:solidFill>
                            <a:srgbClr val="000000"/>
                          </a:solidFill>
                          <a:effectLst/>
                          <a:latin typeface="Tahoma" pitchFamily="34" charset="0"/>
                        </a:rPr>
                        <a:t>725</a:t>
                      </a:r>
                    </a:p>
                  </a:txBody>
                  <a:tcPr horzOverflow="overflow">
                    <a:lnL w="127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smtClean="0">
                          <a:ln>
                            <a:noFill/>
                          </a:ln>
                          <a:solidFill>
                            <a:srgbClr val="000000"/>
                          </a:solidFill>
                          <a:effectLst/>
                          <a:latin typeface="Tahoma" pitchFamily="34" charset="0"/>
                        </a:rPr>
                        <a:t>1127</a:t>
                      </a:r>
                    </a:p>
                  </a:txBody>
                  <a:tcPr horzOverflow="overflow">
                    <a:lnL w="127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smtClean="0">
                          <a:ln>
                            <a:noFill/>
                          </a:ln>
                          <a:solidFill>
                            <a:srgbClr val="000000"/>
                          </a:solidFill>
                          <a:effectLst/>
                          <a:latin typeface="Tahoma" pitchFamily="34" charset="0"/>
                        </a:rPr>
                        <a:t>1722</a:t>
                      </a:r>
                    </a:p>
                  </a:txBody>
                  <a:tcPr horzOverflow="overflow">
                    <a:lnL w="127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smtClean="0">
                          <a:ln>
                            <a:noFill/>
                          </a:ln>
                          <a:solidFill>
                            <a:srgbClr val="000000"/>
                          </a:solidFill>
                          <a:effectLst/>
                          <a:latin typeface="Tahoma" pitchFamily="34" charset="0"/>
                        </a:rPr>
                        <a:t>3142</a:t>
                      </a:r>
                    </a:p>
                  </a:txBody>
                  <a:tcPr horzOverflow="overflow">
                    <a:lnL w="12700" cap="flat" cmpd="sng" algn="ctr">
                      <a:solidFill>
                        <a:srgbClr val="008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r>
              <a:tr h="39528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smtClean="0">
                          <a:ln>
                            <a:noFill/>
                          </a:ln>
                          <a:solidFill>
                            <a:srgbClr val="000000"/>
                          </a:solidFill>
                          <a:effectLst/>
                          <a:latin typeface="Tahoma" pitchFamily="34" charset="0"/>
                          <a:ea typeface="Times New Roman" pitchFamily="18" charset="0"/>
                          <a:cs typeface="Tahoma" pitchFamily="34" charset="0"/>
                        </a:rPr>
                        <a:t>Gamesa G58</a:t>
                      </a:r>
                    </a:p>
                  </a:txBody>
                  <a:tcPr horzOverflow="overflow">
                    <a:lnL w="254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smtClean="0">
                          <a:ln>
                            <a:noFill/>
                          </a:ln>
                          <a:solidFill>
                            <a:srgbClr val="3333CC"/>
                          </a:solidFill>
                          <a:effectLst/>
                          <a:latin typeface="Tahoma" pitchFamily="34" charset="0"/>
                          <a:ea typeface="Times New Roman" pitchFamily="18" charset="0"/>
                          <a:cs typeface="Tahoma" pitchFamily="34" charset="0"/>
                        </a:rPr>
                        <a:t>0.85</a:t>
                      </a:r>
                    </a:p>
                  </a:txBody>
                  <a:tcPr horzOverflow="overflow">
                    <a:lnL w="127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smtClean="0">
                          <a:ln>
                            <a:noFill/>
                          </a:ln>
                          <a:solidFill>
                            <a:srgbClr val="000000"/>
                          </a:solidFill>
                          <a:effectLst/>
                          <a:latin typeface="Tahoma" pitchFamily="34" charset="0"/>
                          <a:ea typeface="Times New Roman" pitchFamily="18" charset="0"/>
                          <a:cs typeface="Tahoma" pitchFamily="34" charset="0"/>
                        </a:rPr>
                        <a:t>58</a:t>
                      </a:r>
                    </a:p>
                  </a:txBody>
                  <a:tcPr horzOverflow="overflow">
                    <a:lnL w="127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smtClean="0">
                          <a:ln>
                            <a:noFill/>
                          </a:ln>
                          <a:solidFill>
                            <a:srgbClr val="3333CC"/>
                          </a:solidFill>
                          <a:effectLst/>
                          <a:latin typeface="Tahoma" pitchFamily="34" charset="0"/>
                        </a:rPr>
                        <a:t>681</a:t>
                      </a:r>
                    </a:p>
                  </a:txBody>
                  <a:tcPr horzOverflow="overflow">
                    <a:lnL w="127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smtClean="0">
                          <a:ln>
                            <a:noFill/>
                          </a:ln>
                          <a:solidFill>
                            <a:srgbClr val="3333CC"/>
                          </a:solidFill>
                          <a:effectLst/>
                          <a:latin typeface="Tahoma" pitchFamily="34" charset="0"/>
                        </a:rPr>
                        <a:t>1136</a:t>
                      </a:r>
                    </a:p>
                  </a:txBody>
                  <a:tcPr horzOverflow="overflow">
                    <a:lnL w="127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smtClean="0">
                          <a:ln>
                            <a:noFill/>
                          </a:ln>
                          <a:solidFill>
                            <a:srgbClr val="3333CC"/>
                          </a:solidFill>
                          <a:effectLst/>
                          <a:latin typeface="Tahoma" pitchFamily="34" charset="0"/>
                        </a:rPr>
                        <a:t>1793</a:t>
                      </a:r>
                    </a:p>
                  </a:txBody>
                  <a:tcPr horzOverflow="overflow">
                    <a:lnL w="127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smtClean="0">
                          <a:ln>
                            <a:noFill/>
                          </a:ln>
                          <a:solidFill>
                            <a:srgbClr val="3333CC"/>
                          </a:solidFill>
                          <a:effectLst/>
                          <a:latin typeface="Tahoma" pitchFamily="34" charset="0"/>
                        </a:rPr>
                        <a:t>3355</a:t>
                      </a:r>
                    </a:p>
                  </a:txBody>
                  <a:tcPr horzOverflow="overflow">
                    <a:lnL w="12700" cap="flat" cmpd="sng" algn="ctr">
                      <a:solidFill>
                        <a:srgbClr val="008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12700" cap="flat" cmpd="sng" algn="ctr">
                      <a:solidFill>
                        <a:srgbClr val="008000"/>
                      </a:solidFill>
                      <a:prstDash val="solid"/>
                      <a:round/>
                      <a:headEnd type="none" w="med" len="med"/>
                      <a:tailEnd type="none" w="med" len="med"/>
                    </a:lnB>
                    <a:lnTlToBr>
                      <a:noFill/>
                    </a:lnTlToBr>
                    <a:lnBlToTr>
                      <a:noFill/>
                    </a:lnBlToTr>
                    <a:noFill/>
                  </a:tcPr>
                </a:tc>
              </a:tr>
              <a:tr h="39687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smtClean="0">
                          <a:ln>
                            <a:noFill/>
                          </a:ln>
                          <a:solidFill>
                            <a:srgbClr val="000000"/>
                          </a:solidFill>
                          <a:effectLst/>
                          <a:latin typeface="Tahoma" pitchFamily="34" charset="0"/>
                          <a:ea typeface="Times New Roman" pitchFamily="18" charset="0"/>
                          <a:cs typeface="Tahoma" pitchFamily="34" charset="0"/>
                        </a:rPr>
                        <a:t>AAER A1000</a:t>
                      </a:r>
                    </a:p>
                  </a:txBody>
                  <a:tcPr horzOverflow="overflow">
                    <a:lnL w="254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smtClean="0">
                          <a:ln>
                            <a:noFill/>
                          </a:ln>
                          <a:solidFill>
                            <a:srgbClr val="FF0000"/>
                          </a:solidFill>
                          <a:effectLst/>
                          <a:latin typeface="Tahoma" pitchFamily="34" charset="0"/>
                          <a:ea typeface="Times New Roman" pitchFamily="18" charset="0"/>
                          <a:cs typeface="Tahoma" pitchFamily="34" charset="0"/>
                        </a:rPr>
                        <a:t>1.00</a:t>
                      </a:r>
                    </a:p>
                  </a:txBody>
                  <a:tcPr horzOverflow="overflow">
                    <a:lnL w="127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200" b="0" i="0" u="none" strike="noStrike" cap="none" normalizeH="0" baseline="0" smtClean="0">
                          <a:ln>
                            <a:noFill/>
                          </a:ln>
                          <a:solidFill>
                            <a:srgbClr val="000000"/>
                          </a:solidFill>
                          <a:effectLst/>
                          <a:latin typeface="Tahoma" pitchFamily="34" charset="0"/>
                          <a:ea typeface="Times New Roman" pitchFamily="18" charset="0"/>
                          <a:cs typeface="Tahoma" pitchFamily="34" charset="0"/>
                        </a:rPr>
                        <a:t>58</a:t>
                      </a:r>
                    </a:p>
                  </a:txBody>
                  <a:tcPr horzOverflow="overflow">
                    <a:lnL w="127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smtClean="0">
                          <a:ln>
                            <a:noFill/>
                          </a:ln>
                          <a:solidFill>
                            <a:srgbClr val="FF0000"/>
                          </a:solidFill>
                          <a:effectLst/>
                          <a:latin typeface="Tahoma" pitchFamily="34" charset="0"/>
                        </a:rPr>
                        <a:t>354</a:t>
                      </a:r>
                    </a:p>
                  </a:txBody>
                  <a:tcPr horzOverflow="overflow">
                    <a:lnL w="127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smtClean="0">
                          <a:ln>
                            <a:noFill/>
                          </a:ln>
                          <a:solidFill>
                            <a:srgbClr val="FF0000"/>
                          </a:solidFill>
                          <a:effectLst/>
                          <a:latin typeface="Tahoma" pitchFamily="34" charset="0"/>
                        </a:rPr>
                        <a:t>714</a:t>
                      </a:r>
                    </a:p>
                  </a:txBody>
                  <a:tcPr horzOverflow="overflow">
                    <a:lnL w="127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smtClean="0">
                          <a:ln>
                            <a:noFill/>
                          </a:ln>
                          <a:solidFill>
                            <a:srgbClr val="FF0000"/>
                          </a:solidFill>
                          <a:effectLst/>
                          <a:latin typeface="Tahoma" pitchFamily="34" charset="0"/>
                        </a:rPr>
                        <a:t>1378</a:t>
                      </a:r>
                    </a:p>
                  </a:txBody>
                  <a:tcPr horzOverflow="overflow">
                    <a:lnL w="12700" cap="flat" cmpd="sng" algn="ctr">
                      <a:solidFill>
                        <a:srgbClr val="008000"/>
                      </a:solidFill>
                      <a:prstDash val="solid"/>
                      <a:round/>
                      <a:headEnd type="none" w="med" len="med"/>
                      <a:tailEnd type="none" w="med" len="med"/>
                    </a:lnL>
                    <a:lnR w="127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200" b="1" i="0" u="none" strike="noStrike" cap="none" normalizeH="0" baseline="0" smtClean="0">
                          <a:ln>
                            <a:noFill/>
                          </a:ln>
                          <a:solidFill>
                            <a:srgbClr val="FF0000"/>
                          </a:solidFill>
                          <a:effectLst/>
                          <a:latin typeface="Tahoma" pitchFamily="34" charset="0"/>
                        </a:rPr>
                        <a:t>2614</a:t>
                      </a:r>
                    </a:p>
                  </a:txBody>
                  <a:tcPr horzOverflow="overflow">
                    <a:lnL w="12700" cap="flat" cmpd="sng" algn="ctr">
                      <a:solidFill>
                        <a:srgbClr val="008000"/>
                      </a:solidFill>
                      <a:prstDash val="solid"/>
                      <a:round/>
                      <a:headEnd type="none" w="med" len="med"/>
                      <a:tailEnd type="none" w="med" len="med"/>
                    </a:lnL>
                    <a:lnR w="25400" cap="flat" cmpd="sng" algn="ctr">
                      <a:solidFill>
                        <a:srgbClr val="008000"/>
                      </a:solidFill>
                      <a:prstDash val="solid"/>
                      <a:round/>
                      <a:headEnd type="none" w="med" len="med"/>
                      <a:tailEnd type="none" w="med" len="med"/>
                    </a:lnR>
                    <a:lnT w="12700" cap="flat" cmpd="sng" algn="ctr">
                      <a:solidFill>
                        <a:srgbClr val="008000"/>
                      </a:solidFill>
                      <a:prstDash val="solid"/>
                      <a:round/>
                      <a:headEnd type="none" w="med" len="med"/>
                      <a:tailEnd type="none" w="med" len="med"/>
                    </a:lnT>
                    <a:lnB w="25400" cap="flat" cmpd="sng" algn="ctr">
                      <a:solidFill>
                        <a:srgbClr val="008000"/>
                      </a:solidFill>
                      <a:prstDash val="solid"/>
                      <a:round/>
                      <a:headEnd type="none" w="med" len="med"/>
                      <a:tailEnd type="none" w="med" len="med"/>
                    </a:lnB>
                    <a:lnTlToBr>
                      <a:noFill/>
                    </a:lnTlToBr>
                    <a:lnBlToTr>
                      <a:noFill/>
                    </a:lnBlToTr>
                    <a:noFill/>
                  </a:tcPr>
                </a:tc>
              </a:tr>
            </a:tbl>
          </a:graphicData>
        </a:graphic>
      </p:graphicFrame>
      <p:sp>
        <p:nvSpPr>
          <p:cNvPr id="39992" name="Rectangle 57"/>
          <p:cNvSpPr>
            <a:spLocks noChangeArrowheads="1"/>
          </p:cNvSpPr>
          <p:nvPr/>
        </p:nvSpPr>
        <p:spPr bwMode="auto">
          <a:xfrm>
            <a:off x="0" y="3448050"/>
            <a:ext cx="8991600" cy="895350"/>
          </a:xfrm>
          <a:prstGeom prst="rect">
            <a:avLst/>
          </a:prstGeom>
          <a:noFill/>
          <a:ln w="9525" algn="ctr">
            <a:noFill/>
            <a:miter lim="800000"/>
            <a:headEnd/>
            <a:tailEnd/>
          </a:ln>
        </p:spPr>
        <p:txBody>
          <a:bodyPr>
            <a:spAutoFit/>
          </a:bodyPr>
          <a:lstStyle/>
          <a:p>
            <a:pPr marL="342900" indent="-342900">
              <a:spcBef>
                <a:spcPct val="20000"/>
              </a:spcBef>
            </a:pPr>
            <a:r>
              <a:rPr lang="en-US" sz="2400">
                <a:solidFill>
                  <a:srgbClr val="000000"/>
                </a:solidFill>
                <a:latin typeface="Tahoma" pitchFamily="34" charset="0"/>
              </a:rPr>
              <a:t>The 850 kW turbine produces more energy than a 1 MW turbine</a:t>
            </a:r>
          </a:p>
          <a:p>
            <a:pPr marL="342900" indent="-342900">
              <a:spcBef>
                <a:spcPct val="20000"/>
              </a:spcBef>
            </a:pPr>
            <a:r>
              <a:rPr lang="en-US" sz="2400">
                <a:solidFill>
                  <a:srgbClr val="000000"/>
                </a:solidFill>
                <a:latin typeface="Tahoma" pitchFamily="34" charset="0"/>
              </a:rPr>
              <a:t>at all sites.</a:t>
            </a:r>
          </a:p>
        </p:txBody>
      </p:sp>
      <p:grpSp>
        <p:nvGrpSpPr>
          <p:cNvPr id="39994" name="Group 2"/>
          <p:cNvGrpSpPr>
            <a:grpSpLocks noChangeAspect="1"/>
          </p:cNvGrpSpPr>
          <p:nvPr/>
        </p:nvGrpSpPr>
        <p:grpSpPr bwMode="auto">
          <a:xfrm>
            <a:off x="4648200" y="4191000"/>
            <a:ext cx="4495800" cy="2392363"/>
            <a:chOff x="2455" y="7148"/>
            <a:chExt cx="14976" cy="7968"/>
          </a:xfrm>
        </p:grpSpPr>
        <p:sp>
          <p:nvSpPr>
            <p:cNvPr id="39995" name="AutoShape 3"/>
            <p:cNvSpPr>
              <a:spLocks noChangeAspect="1" noChangeArrowheads="1"/>
            </p:cNvSpPr>
            <p:nvPr/>
          </p:nvSpPr>
          <p:spPr bwMode="auto">
            <a:xfrm>
              <a:off x="2455" y="7148"/>
              <a:ext cx="14976" cy="7968"/>
            </a:xfrm>
            <a:prstGeom prst="rect">
              <a:avLst/>
            </a:prstGeom>
            <a:noFill/>
            <a:ln w="9525">
              <a:noFill/>
              <a:miter lim="800000"/>
              <a:headEnd/>
              <a:tailEnd/>
            </a:ln>
          </p:spPr>
          <p:txBody>
            <a:bodyPr/>
            <a:lstStyle/>
            <a:p>
              <a:endParaRPr lang="en-US"/>
            </a:p>
          </p:txBody>
        </p:sp>
        <p:pic>
          <p:nvPicPr>
            <p:cNvPr id="39996" name="Picture 4" descr="puerto rico mapa"/>
            <p:cNvPicPr>
              <a:picLocks noChangeAspect="1" noChangeArrowheads="1"/>
            </p:cNvPicPr>
            <p:nvPr/>
          </p:nvPicPr>
          <p:blipFill>
            <a:blip r:embed="rId3" cstate="print"/>
            <a:srcRect/>
            <a:stretch>
              <a:fillRect/>
            </a:stretch>
          </p:blipFill>
          <p:spPr bwMode="auto">
            <a:xfrm>
              <a:off x="2455" y="7148"/>
              <a:ext cx="14976" cy="7968"/>
            </a:xfrm>
            <a:prstGeom prst="rect">
              <a:avLst/>
            </a:prstGeom>
            <a:pattFill prst="wdDnDiag">
              <a:fgClr>
                <a:srgbClr val="000000">
                  <a:alpha val="89803"/>
                </a:srgbClr>
              </a:fgClr>
              <a:bgClr>
                <a:srgbClr val="FFFFFF">
                  <a:alpha val="89803"/>
                </a:srgbClr>
              </a:bgClr>
            </a:pattFill>
            <a:ln w="9525">
              <a:noFill/>
              <a:miter lim="800000"/>
              <a:headEnd/>
              <a:tailEnd/>
            </a:ln>
          </p:spPr>
        </p:pic>
        <p:sp>
          <p:nvSpPr>
            <p:cNvPr id="39997" name="Line 5"/>
            <p:cNvSpPr>
              <a:spLocks noChangeShapeType="1"/>
            </p:cNvSpPr>
            <p:nvPr/>
          </p:nvSpPr>
          <p:spPr bwMode="auto">
            <a:xfrm rot="-5400000">
              <a:off x="4657" y="12230"/>
              <a:ext cx="252" cy="0"/>
            </a:xfrm>
            <a:prstGeom prst="line">
              <a:avLst/>
            </a:prstGeom>
            <a:noFill/>
            <a:ln w="34925">
              <a:solidFill>
                <a:srgbClr val="FF0000"/>
              </a:solidFill>
              <a:prstDash val="sysDot"/>
              <a:round/>
              <a:headEnd/>
              <a:tailEnd/>
            </a:ln>
          </p:spPr>
          <p:txBody>
            <a:bodyPr/>
            <a:lstStyle/>
            <a:p>
              <a:endParaRPr lang="en-US"/>
            </a:p>
          </p:txBody>
        </p:sp>
        <p:sp>
          <p:nvSpPr>
            <p:cNvPr id="39998" name="Line 6"/>
            <p:cNvSpPr>
              <a:spLocks noChangeShapeType="1"/>
            </p:cNvSpPr>
            <p:nvPr/>
          </p:nvSpPr>
          <p:spPr bwMode="auto">
            <a:xfrm rot="-5400000">
              <a:off x="4897" y="12242"/>
              <a:ext cx="252" cy="0"/>
            </a:xfrm>
            <a:prstGeom prst="line">
              <a:avLst/>
            </a:prstGeom>
            <a:noFill/>
            <a:ln w="34925">
              <a:solidFill>
                <a:srgbClr val="FF0000"/>
              </a:solidFill>
              <a:prstDash val="sysDot"/>
              <a:round/>
              <a:headEnd/>
              <a:tailEnd/>
            </a:ln>
          </p:spPr>
          <p:txBody>
            <a:bodyPr/>
            <a:lstStyle/>
            <a:p>
              <a:endParaRPr lang="en-US"/>
            </a:p>
          </p:txBody>
        </p:sp>
        <p:sp>
          <p:nvSpPr>
            <p:cNvPr id="39999" name="Line 7"/>
            <p:cNvSpPr>
              <a:spLocks noChangeShapeType="1"/>
            </p:cNvSpPr>
            <p:nvPr/>
          </p:nvSpPr>
          <p:spPr bwMode="auto">
            <a:xfrm rot="-5400000">
              <a:off x="6673" y="12050"/>
              <a:ext cx="252" cy="0"/>
            </a:xfrm>
            <a:prstGeom prst="line">
              <a:avLst/>
            </a:prstGeom>
            <a:noFill/>
            <a:ln w="34925">
              <a:solidFill>
                <a:srgbClr val="FF0000"/>
              </a:solidFill>
              <a:prstDash val="sysDot"/>
              <a:round/>
              <a:headEnd/>
              <a:tailEnd/>
            </a:ln>
          </p:spPr>
          <p:txBody>
            <a:bodyPr/>
            <a:lstStyle/>
            <a:p>
              <a:endParaRPr lang="en-US"/>
            </a:p>
          </p:txBody>
        </p:sp>
        <p:sp>
          <p:nvSpPr>
            <p:cNvPr id="40000" name="Line 8"/>
            <p:cNvSpPr>
              <a:spLocks noChangeShapeType="1"/>
            </p:cNvSpPr>
            <p:nvPr/>
          </p:nvSpPr>
          <p:spPr bwMode="auto">
            <a:xfrm rot="-5400000">
              <a:off x="6265" y="12206"/>
              <a:ext cx="252" cy="0"/>
            </a:xfrm>
            <a:prstGeom prst="line">
              <a:avLst/>
            </a:prstGeom>
            <a:noFill/>
            <a:ln w="34925">
              <a:solidFill>
                <a:srgbClr val="FF0000"/>
              </a:solidFill>
              <a:prstDash val="sysDot"/>
              <a:round/>
              <a:headEnd/>
              <a:tailEnd/>
            </a:ln>
          </p:spPr>
          <p:txBody>
            <a:bodyPr/>
            <a:lstStyle/>
            <a:p>
              <a:endParaRPr lang="en-US"/>
            </a:p>
          </p:txBody>
        </p:sp>
        <p:sp>
          <p:nvSpPr>
            <p:cNvPr id="40001" name="Line 9"/>
            <p:cNvSpPr>
              <a:spLocks noChangeShapeType="1"/>
            </p:cNvSpPr>
            <p:nvPr/>
          </p:nvSpPr>
          <p:spPr bwMode="auto">
            <a:xfrm rot="-5400000">
              <a:off x="5761" y="12326"/>
              <a:ext cx="252" cy="0"/>
            </a:xfrm>
            <a:prstGeom prst="line">
              <a:avLst/>
            </a:prstGeom>
            <a:noFill/>
            <a:ln w="34925">
              <a:solidFill>
                <a:srgbClr val="FF0000"/>
              </a:solidFill>
              <a:prstDash val="sysDot"/>
              <a:round/>
              <a:headEnd/>
              <a:tailEnd/>
            </a:ln>
          </p:spPr>
          <p:txBody>
            <a:bodyPr/>
            <a:lstStyle/>
            <a:p>
              <a:endParaRPr lang="en-US"/>
            </a:p>
          </p:txBody>
        </p:sp>
        <p:sp>
          <p:nvSpPr>
            <p:cNvPr id="40002" name="Line 10"/>
            <p:cNvSpPr>
              <a:spLocks noChangeShapeType="1"/>
            </p:cNvSpPr>
            <p:nvPr/>
          </p:nvSpPr>
          <p:spPr bwMode="auto">
            <a:xfrm rot="-5400000">
              <a:off x="5221" y="12398"/>
              <a:ext cx="252" cy="0"/>
            </a:xfrm>
            <a:prstGeom prst="line">
              <a:avLst/>
            </a:prstGeom>
            <a:noFill/>
            <a:ln w="34925">
              <a:solidFill>
                <a:srgbClr val="FF0000"/>
              </a:solidFill>
              <a:prstDash val="sysDot"/>
              <a:round/>
              <a:headEnd/>
              <a:tailEnd/>
            </a:ln>
          </p:spPr>
          <p:txBody>
            <a:bodyPr/>
            <a:lstStyle/>
            <a:p>
              <a:endParaRPr lang="en-US"/>
            </a:p>
          </p:txBody>
        </p:sp>
        <p:sp>
          <p:nvSpPr>
            <p:cNvPr id="40003" name="Line 11"/>
            <p:cNvSpPr>
              <a:spLocks noChangeShapeType="1"/>
            </p:cNvSpPr>
            <p:nvPr/>
          </p:nvSpPr>
          <p:spPr bwMode="auto">
            <a:xfrm rot="-5400000">
              <a:off x="7489" y="12098"/>
              <a:ext cx="252" cy="0"/>
            </a:xfrm>
            <a:prstGeom prst="line">
              <a:avLst/>
            </a:prstGeom>
            <a:noFill/>
            <a:ln w="34925">
              <a:solidFill>
                <a:srgbClr val="FF0000"/>
              </a:solidFill>
              <a:prstDash val="sysDot"/>
              <a:round/>
              <a:headEnd/>
              <a:tailEnd/>
            </a:ln>
          </p:spPr>
          <p:txBody>
            <a:bodyPr/>
            <a:lstStyle/>
            <a:p>
              <a:endParaRPr lang="en-US"/>
            </a:p>
          </p:txBody>
        </p:sp>
        <p:sp>
          <p:nvSpPr>
            <p:cNvPr id="40004" name="Line 12"/>
            <p:cNvSpPr>
              <a:spLocks noChangeShapeType="1"/>
            </p:cNvSpPr>
            <p:nvPr/>
          </p:nvSpPr>
          <p:spPr bwMode="auto">
            <a:xfrm rot="-5400000">
              <a:off x="9109" y="12350"/>
              <a:ext cx="252" cy="0"/>
            </a:xfrm>
            <a:prstGeom prst="line">
              <a:avLst/>
            </a:prstGeom>
            <a:noFill/>
            <a:ln w="34925">
              <a:solidFill>
                <a:srgbClr val="FF0000"/>
              </a:solidFill>
              <a:prstDash val="sysDot"/>
              <a:round/>
              <a:headEnd/>
              <a:tailEnd/>
            </a:ln>
          </p:spPr>
          <p:txBody>
            <a:bodyPr/>
            <a:lstStyle/>
            <a:p>
              <a:endParaRPr lang="en-US"/>
            </a:p>
          </p:txBody>
        </p:sp>
        <p:sp>
          <p:nvSpPr>
            <p:cNvPr id="40005" name="Line 13"/>
            <p:cNvSpPr>
              <a:spLocks noChangeShapeType="1"/>
            </p:cNvSpPr>
            <p:nvPr/>
          </p:nvSpPr>
          <p:spPr bwMode="auto">
            <a:xfrm rot="-5400000">
              <a:off x="9517" y="12086"/>
              <a:ext cx="252" cy="0"/>
            </a:xfrm>
            <a:prstGeom prst="line">
              <a:avLst/>
            </a:prstGeom>
            <a:noFill/>
            <a:ln w="34925">
              <a:solidFill>
                <a:srgbClr val="FF0000"/>
              </a:solidFill>
              <a:prstDash val="sysDot"/>
              <a:round/>
              <a:headEnd/>
              <a:tailEnd/>
            </a:ln>
          </p:spPr>
          <p:txBody>
            <a:bodyPr/>
            <a:lstStyle/>
            <a:p>
              <a:endParaRPr lang="en-US"/>
            </a:p>
          </p:txBody>
        </p:sp>
        <p:sp>
          <p:nvSpPr>
            <p:cNvPr id="40006" name="Line 14"/>
            <p:cNvSpPr>
              <a:spLocks noChangeShapeType="1"/>
            </p:cNvSpPr>
            <p:nvPr/>
          </p:nvSpPr>
          <p:spPr bwMode="auto">
            <a:xfrm rot="-5400000">
              <a:off x="9937" y="12338"/>
              <a:ext cx="252" cy="0"/>
            </a:xfrm>
            <a:prstGeom prst="line">
              <a:avLst/>
            </a:prstGeom>
            <a:noFill/>
            <a:ln w="34925">
              <a:solidFill>
                <a:srgbClr val="FF0000"/>
              </a:solidFill>
              <a:prstDash val="sysDot"/>
              <a:round/>
              <a:headEnd/>
              <a:tailEnd/>
            </a:ln>
          </p:spPr>
          <p:txBody>
            <a:bodyPr/>
            <a:lstStyle/>
            <a:p>
              <a:endParaRPr lang="en-US"/>
            </a:p>
          </p:txBody>
        </p:sp>
        <p:sp>
          <p:nvSpPr>
            <p:cNvPr id="40007" name="Line 15"/>
            <p:cNvSpPr>
              <a:spLocks noChangeShapeType="1"/>
            </p:cNvSpPr>
            <p:nvPr/>
          </p:nvSpPr>
          <p:spPr bwMode="auto">
            <a:xfrm rot="-5400000">
              <a:off x="10501" y="12266"/>
              <a:ext cx="252" cy="0"/>
            </a:xfrm>
            <a:prstGeom prst="line">
              <a:avLst/>
            </a:prstGeom>
            <a:noFill/>
            <a:ln w="34925">
              <a:solidFill>
                <a:srgbClr val="FF0000"/>
              </a:solidFill>
              <a:prstDash val="sysDot"/>
              <a:round/>
              <a:headEnd/>
              <a:tailEnd/>
            </a:ln>
          </p:spPr>
          <p:txBody>
            <a:bodyPr/>
            <a:lstStyle/>
            <a:p>
              <a:endParaRPr lang="en-US"/>
            </a:p>
          </p:txBody>
        </p:sp>
        <p:sp>
          <p:nvSpPr>
            <p:cNvPr id="40008" name="Line 16"/>
            <p:cNvSpPr>
              <a:spLocks noChangeShapeType="1"/>
            </p:cNvSpPr>
            <p:nvPr/>
          </p:nvSpPr>
          <p:spPr bwMode="auto">
            <a:xfrm rot="-5400000">
              <a:off x="11209" y="12134"/>
              <a:ext cx="252" cy="0"/>
            </a:xfrm>
            <a:prstGeom prst="line">
              <a:avLst/>
            </a:prstGeom>
            <a:noFill/>
            <a:ln w="34925">
              <a:solidFill>
                <a:srgbClr val="FF0000"/>
              </a:solidFill>
              <a:prstDash val="sysDot"/>
              <a:round/>
              <a:headEnd/>
              <a:tailEnd/>
            </a:ln>
          </p:spPr>
          <p:txBody>
            <a:bodyPr/>
            <a:lstStyle/>
            <a:p>
              <a:endParaRPr lang="en-US"/>
            </a:p>
          </p:txBody>
        </p:sp>
        <p:sp>
          <p:nvSpPr>
            <p:cNvPr id="40009" name="Line 17"/>
            <p:cNvSpPr>
              <a:spLocks noChangeShapeType="1"/>
            </p:cNvSpPr>
            <p:nvPr/>
          </p:nvSpPr>
          <p:spPr bwMode="auto">
            <a:xfrm rot="-5400000">
              <a:off x="11953" y="12122"/>
              <a:ext cx="252" cy="0"/>
            </a:xfrm>
            <a:prstGeom prst="line">
              <a:avLst/>
            </a:prstGeom>
            <a:noFill/>
            <a:ln w="34925">
              <a:solidFill>
                <a:srgbClr val="FF0000"/>
              </a:solidFill>
              <a:prstDash val="sysDot"/>
              <a:round/>
              <a:headEnd/>
              <a:tailEnd/>
            </a:ln>
          </p:spPr>
          <p:txBody>
            <a:bodyPr/>
            <a:lstStyle/>
            <a:p>
              <a:endParaRPr lang="en-US"/>
            </a:p>
          </p:txBody>
        </p:sp>
        <p:sp>
          <p:nvSpPr>
            <p:cNvPr id="40010" name="Line 18"/>
            <p:cNvSpPr>
              <a:spLocks noChangeShapeType="1"/>
            </p:cNvSpPr>
            <p:nvPr/>
          </p:nvSpPr>
          <p:spPr bwMode="auto">
            <a:xfrm rot="-5400000">
              <a:off x="12709" y="11798"/>
              <a:ext cx="252" cy="0"/>
            </a:xfrm>
            <a:prstGeom prst="line">
              <a:avLst/>
            </a:prstGeom>
            <a:noFill/>
            <a:ln w="34925">
              <a:solidFill>
                <a:srgbClr val="FF0000"/>
              </a:solidFill>
              <a:prstDash val="sysDot"/>
              <a:round/>
              <a:headEnd/>
              <a:tailEnd/>
            </a:ln>
          </p:spPr>
          <p:txBody>
            <a:bodyPr/>
            <a:lstStyle/>
            <a:p>
              <a:endParaRPr lang="en-US"/>
            </a:p>
          </p:txBody>
        </p:sp>
        <p:sp>
          <p:nvSpPr>
            <p:cNvPr id="40011" name="Line 19"/>
            <p:cNvSpPr>
              <a:spLocks noChangeShapeType="1"/>
            </p:cNvSpPr>
            <p:nvPr/>
          </p:nvSpPr>
          <p:spPr bwMode="auto">
            <a:xfrm rot="-5400000">
              <a:off x="7993" y="8774"/>
              <a:ext cx="252" cy="0"/>
            </a:xfrm>
            <a:prstGeom prst="line">
              <a:avLst/>
            </a:prstGeom>
            <a:noFill/>
            <a:ln w="34925">
              <a:solidFill>
                <a:srgbClr val="FF0000"/>
              </a:solidFill>
              <a:prstDash val="sysDot"/>
              <a:round/>
              <a:headEnd/>
              <a:tailEnd/>
            </a:ln>
          </p:spPr>
          <p:txBody>
            <a:bodyPr/>
            <a:lstStyle/>
            <a:p>
              <a:endParaRPr lang="en-US"/>
            </a:p>
          </p:txBody>
        </p:sp>
        <p:sp>
          <p:nvSpPr>
            <p:cNvPr id="40012" name="Line 20"/>
            <p:cNvSpPr>
              <a:spLocks noChangeShapeType="1"/>
            </p:cNvSpPr>
            <p:nvPr/>
          </p:nvSpPr>
          <p:spPr bwMode="auto">
            <a:xfrm rot="-5400000">
              <a:off x="8509" y="8894"/>
              <a:ext cx="252" cy="0"/>
            </a:xfrm>
            <a:prstGeom prst="line">
              <a:avLst/>
            </a:prstGeom>
            <a:noFill/>
            <a:ln w="34925">
              <a:solidFill>
                <a:srgbClr val="FF0000"/>
              </a:solidFill>
              <a:prstDash val="sysDot"/>
              <a:round/>
              <a:headEnd/>
              <a:tailEnd/>
            </a:ln>
          </p:spPr>
          <p:txBody>
            <a:bodyPr/>
            <a:lstStyle/>
            <a:p>
              <a:endParaRPr lang="en-US"/>
            </a:p>
          </p:txBody>
        </p:sp>
        <p:sp>
          <p:nvSpPr>
            <p:cNvPr id="40013" name="Line 21"/>
            <p:cNvSpPr>
              <a:spLocks noChangeShapeType="1"/>
            </p:cNvSpPr>
            <p:nvPr/>
          </p:nvSpPr>
          <p:spPr bwMode="auto">
            <a:xfrm rot="-5400000">
              <a:off x="9109" y="8762"/>
              <a:ext cx="252" cy="0"/>
            </a:xfrm>
            <a:prstGeom prst="line">
              <a:avLst/>
            </a:prstGeom>
            <a:noFill/>
            <a:ln w="34925">
              <a:solidFill>
                <a:srgbClr val="FF0000"/>
              </a:solidFill>
              <a:prstDash val="sysDot"/>
              <a:round/>
              <a:headEnd/>
              <a:tailEnd/>
            </a:ln>
          </p:spPr>
          <p:txBody>
            <a:bodyPr/>
            <a:lstStyle/>
            <a:p>
              <a:endParaRPr lang="en-US"/>
            </a:p>
          </p:txBody>
        </p:sp>
        <p:sp>
          <p:nvSpPr>
            <p:cNvPr id="40014" name="Line 22"/>
            <p:cNvSpPr>
              <a:spLocks noChangeShapeType="1"/>
            </p:cNvSpPr>
            <p:nvPr/>
          </p:nvSpPr>
          <p:spPr bwMode="auto">
            <a:xfrm rot="-5400000">
              <a:off x="9601" y="8846"/>
              <a:ext cx="252" cy="0"/>
            </a:xfrm>
            <a:prstGeom prst="line">
              <a:avLst/>
            </a:prstGeom>
            <a:noFill/>
            <a:ln w="34925">
              <a:solidFill>
                <a:srgbClr val="FF0000"/>
              </a:solidFill>
              <a:prstDash val="sysDot"/>
              <a:round/>
              <a:headEnd/>
              <a:tailEnd/>
            </a:ln>
          </p:spPr>
          <p:txBody>
            <a:bodyPr/>
            <a:lstStyle/>
            <a:p>
              <a:endParaRPr lang="en-US"/>
            </a:p>
          </p:txBody>
        </p:sp>
        <p:sp>
          <p:nvSpPr>
            <p:cNvPr id="40015" name="Line 23"/>
            <p:cNvSpPr>
              <a:spLocks noChangeShapeType="1"/>
            </p:cNvSpPr>
            <p:nvPr/>
          </p:nvSpPr>
          <p:spPr bwMode="auto">
            <a:xfrm rot="-5400000">
              <a:off x="10165" y="8906"/>
              <a:ext cx="252" cy="0"/>
            </a:xfrm>
            <a:prstGeom prst="line">
              <a:avLst/>
            </a:prstGeom>
            <a:noFill/>
            <a:ln w="34925">
              <a:solidFill>
                <a:srgbClr val="FF0000"/>
              </a:solidFill>
              <a:prstDash val="sysDot"/>
              <a:round/>
              <a:headEnd/>
              <a:tailEnd/>
            </a:ln>
          </p:spPr>
          <p:txBody>
            <a:bodyPr/>
            <a:lstStyle/>
            <a:p>
              <a:endParaRPr lang="en-US"/>
            </a:p>
          </p:txBody>
        </p:sp>
        <p:sp>
          <p:nvSpPr>
            <p:cNvPr id="40016" name="Line 24"/>
            <p:cNvSpPr>
              <a:spLocks noChangeShapeType="1"/>
            </p:cNvSpPr>
            <p:nvPr/>
          </p:nvSpPr>
          <p:spPr bwMode="auto">
            <a:xfrm rot="-5400000">
              <a:off x="11413" y="8978"/>
              <a:ext cx="252" cy="0"/>
            </a:xfrm>
            <a:prstGeom prst="line">
              <a:avLst/>
            </a:prstGeom>
            <a:noFill/>
            <a:ln w="34925">
              <a:solidFill>
                <a:srgbClr val="FF0000"/>
              </a:solidFill>
              <a:prstDash val="sysDot"/>
              <a:round/>
              <a:headEnd/>
              <a:tailEnd/>
            </a:ln>
          </p:spPr>
          <p:txBody>
            <a:bodyPr/>
            <a:lstStyle/>
            <a:p>
              <a:endParaRPr lang="en-US"/>
            </a:p>
          </p:txBody>
        </p:sp>
        <p:sp>
          <p:nvSpPr>
            <p:cNvPr id="40017" name="Line 25"/>
            <p:cNvSpPr>
              <a:spLocks noChangeShapeType="1"/>
            </p:cNvSpPr>
            <p:nvPr/>
          </p:nvSpPr>
          <p:spPr bwMode="auto">
            <a:xfrm rot="-5400000">
              <a:off x="11929" y="8942"/>
              <a:ext cx="252" cy="0"/>
            </a:xfrm>
            <a:prstGeom prst="line">
              <a:avLst/>
            </a:prstGeom>
            <a:noFill/>
            <a:ln w="34925">
              <a:solidFill>
                <a:srgbClr val="FF0000"/>
              </a:solidFill>
              <a:prstDash val="sysDot"/>
              <a:round/>
              <a:headEnd/>
              <a:tailEnd/>
            </a:ln>
          </p:spPr>
          <p:txBody>
            <a:bodyPr/>
            <a:lstStyle/>
            <a:p>
              <a:endParaRPr lang="en-US"/>
            </a:p>
          </p:txBody>
        </p:sp>
        <p:sp>
          <p:nvSpPr>
            <p:cNvPr id="40018" name="Line 26"/>
            <p:cNvSpPr>
              <a:spLocks noChangeShapeType="1"/>
            </p:cNvSpPr>
            <p:nvPr/>
          </p:nvSpPr>
          <p:spPr bwMode="auto">
            <a:xfrm rot="-5400000">
              <a:off x="12541" y="9062"/>
              <a:ext cx="252" cy="0"/>
            </a:xfrm>
            <a:prstGeom prst="line">
              <a:avLst/>
            </a:prstGeom>
            <a:noFill/>
            <a:ln w="34925">
              <a:solidFill>
                <a:srgbClr val="FF0000"/>
              </a:solidFill>
              <a:prstDash val="sysDot"/>
              <a:round/>
              <a:headEnd/>
              <a:tailEnd/>
            </a:ln>
          </p:spPr>
          <p:txBody>
            <a:bodyPr/>
            <a:lstStyle/>
            <a:p>
              <a:endParaRPr lang="en-US"/>
            </a:p>
          </p:txBody>
        </p:sp>
        <p:sp>
          <p:nvSpPr>
            <p:cNvPr id="40019" name="Line 27"/>
            <p:cNvSpPr>
              <a:spLocks noChangeShapeType="1"/>
            </p:cNvSpPr>
            <p:nvPr/>
          </p:nvSpPr>
          <p:spPr bwMode="auto">
            <a:xfrm rot="-5400000">
              <a:off x="13081" y="9278"/>
              <a:ext cx="252" cy="0"/>
            </a:xfrm>
            <a:prstGeom prst="line">
              <a:avLst/>
            </a:prstGeom>
            <a:noFill/>
            <a:ln w="34925">
              <a:solidFill>
                <a:srgbClr val="FF0000"/>
              </a:solidFill>
              <a:prstDash val="sysDot"/>
              <a:round/>
              <a:headEnd/>
              <a:tailEnd/>
            </a:ln>
          </p:spPr>
          <p:txBody>
            <a:bodyPr/>
            <a:lstStyle/>
            <a:p>
              <a:endParaRPr lang="en-US"/>
            </a:p>
          </p:txBody>
        </p:sp>
        <p:sp>
          <p:nvSpPr>
            <p:cNvPr id="40020" name="Line 28"/>
            <p:cNvSpPr>
              <a:spLocks noChangeShapeType="1"/>
            </p:cNvSpPr>
            <p:nvPr/>
          </p:nvSpPr>
          <p:spPr bwMode="auto">
            <a:xfrm rot="-5400000">
              <a:off x="13513" y="9410"/>
              <a:ext cx="252" cy="0"/>
            </a:xfrm>
            <a:prstGeom prst="line">
              <a:avLst/>
            </a:prstGeom>
            <a:noFill/>
            <a:ln w="34925">
              <a:solidFill>
                <a:srgbClr val="FF0000"/>
              </a:solidFill>
              <a:prstDash val="sysDot"/>
              <a:round/>
              <a:headEnd/>
              <a:tailEnd/>
            </a:ln>
          </p:spPr>
          <p:txBody>
            <a:bodyPr/>
            <a:lstStyle/>
            <a:p>
              <a:endParaRPr lang="en-US"/>
            </a:p>
          </p:txBody>
        </p:sp>
        <p:sp>
          <p:nvSpPr>
            <p:cNvPr id="40021" name="Line 29"/>
            <p:cNvSpPr>
              <a:spLocks noChangeShapeType="1"/>
            </p:cNvSpPr>
            <p:nvPr/>
          </p:nvSpPr>
          <p:spPr bwMode="auto">
            <a:xfrm rot="-5400000">
              <a:off x="13957" y="9554"/>
              <a:ext cx="252" cy="0"/>
            </a:xfrm>
            <a:prstGeom prst="line">
              <a:avLst/>
            </a:prstGeom>
            <a:noFill/>
            <a:ln w="34925">
              <a:solidFill>
                <a:srgbClr val="FF0000"/>
              </a:solidFill>
              <a:prstDash val="sysDot"/>
              <a:round/>
              <a:headEnd/>
              <a:tailEnd/>
            </a:ln>
          </p:spPr>
          <p:txBody>
            <a:bodyPr/>
            <a:lstStyle/>
            <a:p>
              <a:endParaRPr lang="en-US"/>
            </a:p>
          </p:txBody>
        </p:sp>
        <p:sp>
          <p:nvSpPr>
            <p:cNvPr id="40022" name="Line 30"/>
            <p:cNvSpPr>
              <a:spLocks noChangeShapeType="1"/>
            </p:cNvSpPr>
            <p:nvPr/>
          </p:nvSpPr>
          <p:spPr bwMode="auto">
            <a:xfrm rot="-5400000">
              <a:off x="4333" y="8618"/>
              <a:ext cx="252" cy="0"/>
            </a:xfrm>
            <a:prstGeom prst="line">
              <a:avLst/>
            </a:prstGeom>
            <a:noFill/>
            <a:ln w="34925">
              <a:solidFill>
                <a:srgbClr val="FF0000"/>
              </a:solidFill>
              <a:prstDash val="sysDot"/>
              <a:round/>
              <a:headEnd/>
              <a:tailEnd/>
            </a:ln>
          </p:spPr>
          <p:txBody>
            <a:bodyPr/>
            <a:lstStyle/>
            <a:p>
              <a:endParaRPr lang="en-US"/>
            </a:p>
          </p:txBody>
        </p:sp>
        <p:sp>
          <p:nvSpPr>
            <p:cNvPr id="40023" name="Line 31"/>
            <p:cNvSpPr>
              <a:spLocks noChangeShapeType="1"/>
            </p:cNvSpPr>
            <p:nvPr/>
          </p:nvSpPr>
          <p:spPr bwMode="auto">
            <a:xfrm rot="-5400000">
              <a:off x="4849" y="8678"/>
              <a:ext cx="252" cy="0"/>
            </a:xfrm>
            <a:prstGeom prst="line">
              <a:avLst/>
            </a:prstGeom>
            <a:noFill/>
            <a:ln w="34925">
              <a:solidFill>
                <a:srgbClr val="FF0000"/>
              </a:solidFill>
              <a:prstDash val="sysDot"/>
              <a:round/>
              <a:headEnd/>
              <a:tailEnd/>
            </a:ln>
          </p:spPr>
          <p:txBody>
            <a:bodyPr/>
            <a:lstStyle/>
            <a:p>
              <a:endParaRPr lang="en-US"/>
            </a:p>
          </p:txBody>
        </p:sp>
        <p:sp>
          <p:nvSpPr>
            <p:cNvPr id="40024" name="Line 32"/>
            <p:cNvSpPr>
              <a:spLocks noChangeShapeType="1"/>
            </p:cNvSpPr>
            <p:nvPr/>
          </p:nvSpPr>
          <p:spPr bwMode="auto">
            <a:xfrm rot="-5400000">
              <a:off x="5617" y="8822"/>
              <a:ext cx="252" cy="0"/>
            </a:xfrm>
            <a:prstGeom prst="line">
              <a:avLst/>
            </a:prstGeom>
            <a:noFill/>
            <a:ln w="34925">
              <a:solidFill>
                <a:srgbClr val="FF0000"/>
              </a:solidFill>
              <a:prstDash val="sysDot"/>
              <a:round/>
              <a:headEnd/>
              <a:tailEnd/>
            </a:ln>
          </p:spPr>
          <p:txBody>
            <a:bodyPr/>
            <a:lstStyle/>
            <a:p>
              <a:endParaRPr lang="en-US"/>
            </a:p>
          </p:txBody>
        </p:sp>
        <p:sp>
          <p:nvSpPr>
            <p:cNvPr id="40025" name="Line 33"/>
            <p:cNvSpPr>
              <a:spLocks noChangeShapeType="1"/>
            </p:cNvSpPr>
            <p:nvPr/>
          </p:nvSpPr>
          <p:spPr bwMode="auto">
            <a:xfrm rot="-5400000">
              <a:off x="6073" y="8786"/>
              <a:ext cx="252" cy="0"/>
            </a:xfrm>
            <a:prstGeom prst="line">
              <a:avLst/>
            </a:prstGeom>
            <a:noFill/>
            <a:ln w="34925">
              <a:solidFill>
                <a:srgbClr val="FF0000"/>
              </a:solidFill>
              <a:prstDash val="sysDot"/>
              <a:round/>
              <a:headEnd/>
              <a:tailEnd/>
            </a:ln>
          </p:spPr>
          <p:txBody>
            <a:bodyPr/>
            <a:lstStyle/>
            <a:p>
              <a:endParaRPr lang="en-US"/>
            </a:p>
          </p:txBody>
        </p:sp>
        <p:sp>
          <p:nvSpPr>
            <p:cNvPr id="40026" name="Line 34"/>
            <p:cNvSpPr>
              <a:spLocks noChangeShapeType="1"/>
            </p:cNvSpPr>
            <p:nvPr/>
          </p:nvSpPr>
          <p:spPr bwMode="auto">
            <a:xfrm rot="-5400000">
              <a:off x="6745" y="8906"/>
              <a:ext cx="252" cy="0"/>
            </a:xfrm>
            <a:prstGeom prst="line">
              <a:avLst/>
            </a:prstGeom>
            <a:noFill/>
            <a:ln w="34925">
              <a:solidFill>
                <a:srgbClr val="FF0000"/>
              </a:solidFill>
              <a:prstDash val="sysDot"/>
              <a:round/>
              <a:headEnd/>
              <a:tailEnd/>
            </a:ln>
          </p:spPr>
          <p:txBody>
            <a:bodyPr/>
            <a:lstStyle/>
            <a:p>
              <a:endParaRPr lang="en-US"/>
            </a:p>
          </p:txBody>
        </p:sp>
        <p:sp>
          <p:nvSpPr>
            <p:cNvPr id="40027" name="Line 35"/>
            <p:cNvSpPr>
              <a:spLocks noChangeShapeType="1"/>
            </p:cNvSpPr>
            <p:nvPr/>
          </p:nvSpPr>
          <p:spPr bwMode="auto">
            <a:xfrm rot="-5400000">
              <a:off x="7441" y="8738"/>
              <a:ext cx="252" cy="0"/>
            </a:xfrm>
            <a:prstGeom prst="line">
              <a:avLst/>
            </a:prstGeom>
            <a:noFill/>
            <a:ln w="34925">
              <a:solidFill>
                <a:srgbClr val="FF0000"/>
              </a:solidFill>
              <a:prstDash val="sysDot"/>
              <a:round/>
              <a:headEnd/>
              <a:tailEnd/>
            </a:ln>
          </p:spPr>
          <p:txBody>
            <a:bodyPr/>
            <a:lstStyle/>
            <a:p>
              <a:endParaRPr lang="en-US"/>
            </a:p>
          </p:txBody>
        </p:sp>
        <p:sp>
          <p:nvSpPr>
            <p:cNvPr id="40028" name="Line 36"/>
            <p:cNvSpPr>
              <a:spLocks noChangeShapeType="1"/>
            </p:cNvSpPr>
            <p:nvPr/>
          </p:nvSpPr>
          <p:spPr bwMode="auto">
            <a:xfrm rot="-5400000">
              <a:off x="3889" y="8750"/>
              <a:ext cx="252" cy="0"/>
            </a:xfrm>
            <a:prstGeom prst="line">
              <a:avLst/>
            </a:prstGeom>
            <a:noFill/>
            <a:ln w="34925">
              <a:solidFill>
                <a:srgbClr val="FF0000"/>
              </a:solidFill>
              <a:prstDash val="sysDot"/>
              <a:round/>
              <a:headEnd/>
              <a:tailEnd/>
            </a:ln>
          </p:spPr>
          <p:txBody>
            <a:bodyPr/>
            <a:lstStyle/>
            <a:p>
              <a:endParaRPr lang="en-US"/>
            </a:p>
          </p:txBody>
        </p:sp>
        <p:sp>
          <p:nvSpPr>
            <p:cNvPr id="40029" name="Line 37"/>
            <p:cNvSpPr>
              <a:spLocks noChangeShapeType="1"/>
            </p:cNvSpPr>
            <p:nvPr/>
          </p:nvSpPr>
          <p:spPr bwMode="auto">
            <a:xfrm rot="-5400000">
              <a:off x="7069" y="12194"/>
              <a:ext cx="252" cy="0"/>
            </a:xfrm>
            <a:prstGeom prst="line">
              <a:avLst/>
            </a:prstGeom>
            <a:noFill/>
            <a:ln w="34925">
              <a:solidFill>
                <a:srgbClr val="FF0000"/>
              </a:solidFill>
              <a:prstDash val="sysDot"/>
              <a:round/>
              <a:headEnd/>
              <a:tailEnd/>
            </a:ln>
          </p:spPr>
          <p:txBody>
            <a:bodyPr/>
            <a:lstStyle/>
            <a:p>
              <a:endParaRPr lang="en-US"/>
            </a:p>
          </p:txBody>
        </p:sp>
        <p:sp>
          <p:nvSpPr>
            <p:cNvPr id="40030" name="Line 38"/>
            <p:cNvSpPr>
              <a:spLocks noChangeShapeType="1"/>
            </p:cNvSpPr>
            <p:nvPr/>
          </p:nvSpPr>
          <p:spPr bwMode="auto">
            <a:xfrm rot="-5400000">
              <a:off x="8065" y="12134"/>
              <a:ext cx="252" cy="0"/>
            </a:xfrm>
            <a:prstGeom prst="line">
              <a:avLst/>
            </a:prstGeom>
            <a:noFill/>
            <a:ln w="34925">
              <a:solidFill>
                <a:srgbClr val="FF0000"/>
              </a:solidFill>
              <a:prstDash val="sysDot"/>
              <a:round/>
              <a:headEnd/>
              <a:tailEnd/>
            </a:ln>
          </p:spPr>
          <p:txBody>
            <a:bodyPr/>
            <a:lstStyle/>
            <a:p>
              <a:endParaRPr lang="en-US"/>
            </a:p>
          </p:txBody>
        </p:sp>
        <p:sp>
          <p:nvSpPr>
            <p:cNvPr id="40031" name="Line 39"/>
            <p:cNvSpPr>
              <a:spLocks noChangeShapeType="1"/>
            </p:cNvSpPr>
            <p:nvPr/>
          </p:nvSpPr>
          <p:spPr bwMode="auto">
            <a:xfrm rot="-5400000">
              <a:off x="8641" y="12062"/>
              <a:ext cx="252" cy="0"/>
            </a:xfrm>
            <a:prstGeom prst="line">
              <a:avLst/>
            </a:prstGeom>
            <a:noFill/>
            <a:ln w="34925">
              <a:solidFill>
                <a:srgbClr val="FF0000"/>
              </a:solidFill>
              <a:prstDash val="sysDot"/>
              <a:round/>
              <a:headEnd/>
              <a:tailEnd/>
            </a:ln>
          </p:spPr>
          <p:txBody>
            <a:bodyPr/>
            <a:lstStyle/>
            <a:p>
              <a:endParaRPr lang="en-US"/>
            </a:p>
          </p:txBody>
        </p:sp>
        <p:sp>
          <p:nvSpPr>
            <p:cNvPr id="40032" name="Line 40"/>
            <p:cNvSpPr>
              <a:spLocks noChangeShapeType="1"/>
            </p:cNvSpPr>
            <p:nvPr/>
          </p:nvSpPr>
          <p:spPr bwMode="auto">
            <a:xfrm rot="-5400000">
              <a:off x="4117" y="12386"/>
              <a:ext cx="252" cy="0"/>
            </a:xfrm>
            <a:prstGeom prst="line">
              <a:avLst/>
            </a:prstGeom>
            <a:noFill/>
            <a:ln w="34925">
              <a:solidFill>
                <a:srgbClr val="FF0000"/>
              </a:solidFill>
              <a:prstDash val="sysDot"/>
              <a:round/>
              <a:headEnd/>
              <a:tailEnd/>
            </a:ln>
          </p:spPr>
          <p:txBody>
            <a:bodyPr/>
            <a:lstStyle/>
            <a:p>
              <a:endParaRPr lang="en-US"/>
            </a:p>
          </p:txBody>
        </p:sp>
        <p:sp>
          <p:nvSpPr>
            <p:cNvPr id="40033" name="Line 41"/>
            <p:cNvSpPr>
              <a:spLocks noChangeShapeType="1"/>
            </p:cNvSpPr>
            <p:nvPr/>
          </p:nvSpPr>
          <p:spPr bwMode="auto">
            <a:xfrm rot="-5400000">
              <a:off x="3733" y="12266"/>
              <a:ext cx="252" cy="0"/>
            </a:xfrm>
            <a:prstGeom prst="line">
              <a:avLst/>
            </a:prstGeom>
            <a:noFill/>
            <a:ln w="34925">
              <a:solidFill>
                <a:srgbClr val="FF0000"/>
              </a:solidFill>
              <a:prstDash val="sysDot"/>
              <a:round/>
              <a:headEnd/>
              <a:tailEnd/>
            </a:ln>
          </p:spPr>
          <p:txBody>
            <a:bodyPr/>
            <a:lstStyle/>
            <a:p>
              <a:endParaRPr lang="en-US"/>
            </a:p>
          </p:txBody>
        </p:sp>
        <p:sp>
          <p:nvSpPr>
            <p:cNvPr id="40034" name="Line 42"/>
            <p:cNvSpPr>
              <a:spLocks noChangeShapeType="1"/>
            </p:cNvSpPr>
            <p:nvPr/>
          </p:nvSpPr>
          <p:spPr bwMode="auto">
            <a:xfrm rot="-5400000">
              <a:off x="13477" y="10610"/>
              <a:ext cx="252" cy="0"/>
            </a:xfrm>
            <a:prstGeom prst="line">
              <a:avLst/>
            </a:prstGeom>
            <a:noFill/>
            <a:ln w="34925">
              <a:solidFill>
                <a:srgbClr val="FF0000"/>
              </a:solidFill>
              <a:prstDash val="sysDot"/>
              <a:round/>
              <a:headEnd/>
              <a:tailEnd/>
            </a:ln>
          </p:spPr>
          <p:txBody>
            <a:bodyPr/>
            <a:lstStyle/>
            <a:p>
              <a:endParaRPr lang="en-US"/>
            </a:p>
          </p:txBody>
        </p:sp>
        <p:sp>
          <p:nvSpPr>
            <p:cNvPr id="40035" name="Line 43"/>
            <p:cNvSpPr>
              <a:spLocks noChangeShapeType="1"/>
            </p:cNvSpPr>
            <p:nvPr/>
          </p:nvSpPr>
          <p:spPr bwMode="auto">
            <a:xfrm rot="10800000">
              <a:off x="12967" y="11384"/>
              <a:ext cx="252" cy="0"/>
            </a:xfrm>
            <a:prstGeom prst="line">
              <a:avLst/>
            </a:prstGeom>
            <a:noFill/>
            <a:ln w="34925">
              <a:solidFill>
                <a:srgbClr val="FF0000"/>
              </a:solidFill>
              <a:prstDash val="sysDot"/>
              <a:round/>
              <a:headEnd/>
              <a:tailEnd/>
            </a:ln>
          </p:spPr>
          <p:txBody>
            <a:bodyPr/>
            <a:lstStyle/>
            <a:p>
              <a:endParaRPr lang="en-US"/>
            </a:p>
          </p:txBody>
        </p:sp>
        <p:sp>
          <p:nvSpPr>
            <p:cNvPr id="40036" name="Line 44"/>
            <p:cNvSpPr>
              <a:spLocks noChangeShapeType="1"/>
            </p:cNvSpPr>
            <p:nvPr/>
          </p:nvSpPr>
          <p:spPr bwMode="auto">
            <a:xfrm rot="-5400000">
              <a:off x="13861" y="10478"/>
              <a:ext cx="252" cy="0"/>
            </a:xfrm>
            <a:prstGeom prst="line">
              <a:avLst/>
            </a:prstGeom>
            <a:noFill/>
            <a:ln w="34925">
              <a:solidFill>
                <a:srgbClr val="FF0000"/>
              </a:solidFill>
              <a:prstDash val="sysDot"/>
              <a:round/>
              <a:headEnd/>
              <a:tailEnd/>
            </a:ln>
          </p:spPr>
          <p:txBody>
            <a:bodyPr/>
            <a:lstStyle/>
            <a:p>
              <a:endParaRPr lang="en-US"/>
            </a:p>
          </p:txBody>
        </p:sp>
        <p:sp>
          <p:nvSpPr>
            <p:cNvPr id="40037" name="Line 45"/>
            <p:cNvSpPr>
              <a:spLocks noChangeShapeType="1"/>
            </p:cNvSpPr>
            <p:nvPr/>
          </p:nvSpPr>
          <p:spPr bwMode="auto">
            <a:xfrm rot="10800000">
              <a:off x="13183" y="10952"/>
              <a:ext cx="252" cy="0"/>
            </a:xfrm>
            <a:prstGeom prst="line">
              <a:avLst/>
            </a:prstGeom>
            <a:noFill/>
            <a:ln w="34925">
              <a:solidFill>
                <a:srgbClr val="FF0000"/>
              </a:solidFill>
              <a:prstDash val="sysDot"/>
              <a:round/>
              <a:headEnd/>
              <a:tailEnd/>
            </a:ln>
          </p:spPr>
          <p:txBody>
            <a:bodyPr/>
            <a:lstStyle/>
            <a:p>
              <a:endParaRPr lang="en-US"/>
            </a:p>
          </p:txBody>
        </p:sp>
        <p:sp>
          <p:nvSpPr>
            <p:cNvPr id="40038" name="Line 46"/>
            <p:cNvSpPr>
              <a:spLocks noChangeShapeType="1"/>
            </p:cNvSpPr>
            <p:nvPr/>
          </p:nvSpPr>
          <p:spPr bwMode="auto">
            <a:xfrm rot="10800000">
              <a:off x="14023" y="9980"/>
              <a:ext cx="252" cy="0"/>
            </a:xfrm>
            <a:prstGeom prst="line">
              <a:avLst/>
            </a:prstGeom>
            <a:noFill/>
            <a:ln w="34925">
              <a:solidFill>
                <a:srgbClr val="FF0000"/>
              </a:solidFill>
              <a:prstDash val="sysDot"/>
              <a:round/>
              <a:headEnd/>
              <a:tailEnd/>
            </a:ln>
          </p:spPr>
          <p:txBody>
            <a:bodyPr/>
            <a:lstStyle/>
            <a:p>
              <a:endParaRPr lang="en-US"/>
            </a:p>
          </p:txBody>
        </p:sp>
        <p:sp>
          <p:nvSpPr>
            <p:cNvPr id="40039" name="Freeform 47"/>
            <p:cNvSpPr>
              <a:spLocks/>
            </p:cNvSpPr>
            <p:nvPr/>
          </p:nvSpPr>
          <p:spPr bwMode="auto">
            <a:xfrm>
              <a:off x="3859" y="8480"/>
              <a:ext cx="10512" cy="4080"/>
            </a:xfrm>
            <a:custGeom>
              <a:avLst/>
              <a:gdLst>
                <a:gd name="T0" fmla="*/ 53568 w 876"/>
                <a:gd name="T1" fmla="*/ 582336 h 340"/>
                <a:gd name="T2" fmla="*/ 165888 w 876"/>
                <a:gd name="T3" fmla="*/ 559872 h 340"/>
                <a:gd name="T4" fmla="*/ 293760 w 876"/>
                <a:gd name="T5" fmla="*/ 571968 h 340"/>
                <a:gd name="T6" fmla="*/ 423360 w 876"/>
                <a:gd name="T7" fmla="*/ 530496 h 340"/>
                <a:gd name="T8" fmla="*/ 539136 w 876"/>
                <a:gd name="T9" fmla="*/ 537408 h 340"/>
                <a:gd name="T10" fmla="*/ 623808 w 876"/>
                <a:gd name="T11" fmla="*/ 544320 h 340"/>
                <a:gd name="T12" fmla="*/ 705024 w 876"/>
                <a:gd name="T13" fmla="*/ 533952 h 340"/>
                <a:gd name="T14" fmla="*/ 749952 w 876"/>
                <a:gd name="T15" fmla="*/ 563328 h 340"/>
                <a:gd name="T16" fmla="*/ 810432 w 876"/>
                <a:gd name="T17" fmla="*/ 546048 h 340"/>
                <a:gd name="T18" fmla="*/ 869184 w 876"/>
                <a:gd name="T19" fmla="*/ 573696 h 340"/>
                <a:gd name="T20" fmla="*/ 902016 w 876"/>
                <a:gd name="T21" fmla="*/ 582336 h 340"/>
                <a:gd name="T22" fmla="*/ 924480 w 876"/>
                <a:gd name="T23" fmla="*/ 585792 h 340"/>
                <a:gd name="T24" fmla="*/ 950400 w 876"/>
                <a:gd name="T25" fmla="*/ 554688 h 340"/>
                <a:gd name="T26" fmla="*/ 1009152 w 876"/>
                <a:gd name="T27" fmla="*/ 578880 h 340"/>
                <a:gd name="T28" fmla="*/ 1078272 w 876"/>
                <a:gd name="T29" fmla="*/ 547776 h 340"/>
                <a:gd name="T30" fmla="*/ 1135296 w 876"/>
                <a:gd name="T31" fmla="*/ 535680 h 340"/>
                <a:gd name="T32" fmla="*/ 1171584 w 876"/>
                <a:gd name="T33" fmla="*/ 546048 h 340"/>
                <a:gd name="T34" fmla="*/ 1240704 w 876"/>
                <a:gd name="T35" fmla="*/ 533952 h 340"/>
                <a:gd name="T36" fmla="*/ 1316736 w 876"/>
                <a:gd name="T37" fmla="*/ 499392 h 340"/>
                <a:gd name="T38" fmla="*/ 1328832 w 876"/>
                <a:gd name="T39" fmla="*/ 451008 h 340"/>
                <a:gd name="T40" fmla="*/ 1349568 w 876"/>
                <a:gd name="T41" fmla="*/ 423360 h 340"/>
                <a:gd name="T42" fmla="*/ 1413504 w 876"/>
                <a:gd name="T43" fmla="*/ 321408 h 340"/>
                <a:gd name="T44" fmla="*/ 1451520 w 876"/>
                <a:gd name="T45" fmla="*/ 321408 h 340"/>
                <a:gd name="T46" fmla="*/ 1477440 w 876"/>
                <a:gd name="T47" fmla="*/ 297216 h 340"/>
                <a:gd name="T48" fmla="*/ 1508544 w 876"/>
                <a:gd name="T49" fmla="*/ 122688 h 340"/>
                <a:gd name="T50" fmla="*/ 1411776 w 876"/>
                <a:gd name="T51" fmla="*/ 117504 h 340"/>
                <a:gd name="T52" fmla="*/ 1282176 w 876"/>
                <a:gd name="T53" fmla="*/ 63936 h 340"/>
                <a:gd name="T54" fmla="*/ 1118016 w 876"/>
                <a:gd name="T55" fmla="*/ 57024 h 340"/>
                <a:gd name="T56" fmla="*/ 919296 w 876"/>
                <a:gd name="T57" fmla="*/ 44928 h 340"/>
                <a:gd name="T58" fmla="*/ 850176 w 876"/>
                <a:gd name="T59" fmla="*/ 36288 h 340"/>
                <a:gd name="T60" fmla="*/ 748224 w 876"/>
                <a:gd name="T61" fmla="*/ 13824 h 340"/>
                <a:gd name="T62" fmla="*/ 687744 w 876"/>
                <a:gd name="T63" fmla="*/ 43200 h 340"/>
                <a:gd name="T64" fmla="*/ 575424 w 876"/>
                <a:gd name="T65" fmla="*/ 27648 h 340"/>
                <a:gd name="T66" fmla="*/ 473472 w 876"/>
                <a:gd name="T67" fmla="*/ 29376 h 340"/>
                <a:gd name="T68" fmla="*/ 380160 w 876"/>
                <a:gd name="T69" fmla="*/ 20736 h 340"/>
                <a:gd name="T70" fmla="*/ 297216 w 876"/>
                <a:gd name="T71" fmla="*/ 22464 h 340"/>
                <a:gd name="T72" fmla="*/ 222912 w 876"/>
                <a:gd name="T73" fmla="*/ 24192 h 340"/>
                <a:gd name="T74" fmla="*/ 158976 w 876"/>
                <a:gd name="T75" fmla="*/ 12096 h 340"/>
                <a:gd name="T76" fmla="*/ 20736 w 876"/>
                <a:gd name="T77" fmla="*/ 17280 h 34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876"/>
                <a:gd name="T118" fmla="*/ 0 h 340"/>
                <a:gd name="T119" fmla="*/ 876 w 876"/>
                <a:gd name="T120" fmla="*/ 340 h 34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876" h="340">
                  <a:moveTo>
                    <a:pt x="0" y="326"/>
                  </a:moveTo>
                  <a:cubicBezTo>
                    <a:pt x="9" y="332"/>
                    <a:pt x="18" y="338"/>
                    <a:pt x="31" y="337"/>
                  </a:cubicBezTo>
                  <a:cubicBezTo>
                    <a:pt x="44" y="336"/>
                    <a:pt x="65" y="321"/>
                    <a:pt x="76" y="319"/>
                  </a:cubicBezTo>
                  <a:cubicBezTo>
                    <a:pt x="87" y="317"/>
                    <a:pt x="88" y="321"/>
                    <a:pt x="96" y="324"/>
                  </a:cubicBezTo>
                  <a:cubicBezTo>
                    <a:pt x="104" y="327"/>
                    <a:pt x="112" y="338"/>
                    <a:pt x="124" y="339"/>
                  </a:cubicBezTo>
                  <a:cubicBezTo>
                    <a:pt x="136" y="340"/>
                    <a:pt x="156" y="334"/>
                    <a:pt x="170" y="331"/>
                  </a:cubicBezTo>
                  <a:cubicBezTo>
                    <a:pt x="184" y="328"/>
                    <a:pt x="198" y="326"/>
                    <a:pt x="211" y="322"/>
                  </a:cubicBezTo>
                  <a:cubicBezTo>
                    <a:pt x="224" y="318"/>
                    <a:pt x="234" y="307"/>
                    <a:pt x="245" y="307"/>
                  </a:cubicBezTo>
                  <a:cubicBezTo>
                    <a:pt x="256" y="307"/>
                    <a:pt x="268" y="321"/>
                    <a:pt x="279" y="322"/>
                  </a:cubicBezTo>
                  <a:cubicBezTo>
                    <a:pt x="290" y="323"/>
                    <a:pt x="302" y="311"/>
                    <a:pt x="312" y="311"/>
                  </a:cubicBezTo>
                  <a:cubicBezTo>
                    <a:pt x="322" y="311"/>
                    <a:pt x="330" y="322"/>
                    <a:pt x="338" y="323"/>
                  </a:cubicBezTo>
                  <a:cubicBezTo>
                    <a:pt x="346" y="324"/>
                    <a:pt x="352" y="317"/>
                    <a:pt x="361" y="315"/>
                  </a:cubicBezTo>
                  <a:cubicBezTo>
                    <a:pt x="370" y="313"/>
                    <a:pt x="383" y="309"/>
                    <a:pt x="391" y="308"/>
                  </a:cubicBezTo>
                  <a:cubicBezTo>
                    <a:pt x="399" y="307"/>
                    <a:pt x="403" y="306"/>
                    <a:pt x="408" y="309"/>
                  </a:cubicBezTo>
                  <a:cubicBezTo>
                    <a:pt x="413" y="312"/>
                    <a:pt x="419" y="322"/>
                    <a:pt x="423" y="325"/>
                  </a:cubicBezTo>
                  <a:cubicBezTo>
                    <a:pt x="427" y="328"/>
                    <a:pt x="430" y="324"/>
                    <a:pt x="434" y="326"/>
                  </a:cubicBezTo>
                  <a:cubicBezTo>
                    <a:pt x="438" y="328"/>
                    <a:pt x="443" y="339"/>
                    <a:pt x="449" y="337"/>
                  </a:cubicBezTo>
                  <a:cubicBezTo>
                    <a:pt x="455" y="335"/>
                    <a:pt x="464" y="320"/>
                    <a:pt x="469" y="316"/>
                  </a:cubicBezTo>
                  <a:cubicBezTo>
                    <a:pt x="474" y="312"/>
                    <a:pt x="476" y="311"/>
                    <a:pt x="482" y="314"/>
                  </a:cubicBezTo>
                  <a:cubicBezTo>
                    <a:pt x="488" y="317"/>
                    <a:pt x="498" y="329"/>
                    <a:pt x="503" y="332"/>
                  </a:cubicBezTo>
                  <a:cubicBezTo>
                    <a:pt x="508" y="335"/>
                    <a:pt x="508" y="330"/>
                    <a:pt x="511" y="331"/>
                  </a:cubicBezTo>
                  <a:cubicBezTo>
                    <a:pt x="514" y="332"/>
                    <a:pt x="519" y="337"/>
                    <a:pt x="522" y="337"/>
                  </a:cubicBezTo>
                  <a:cubicBezTo>
                    <a:pt x="525" y="337"/>
                    <a:pt x="528" y="334"/>
                    <a:pt x="530" y="334"/>
                  </a:cubicBezTo>
                  <a:cubicBezTo>
                    <a:pt x="532" y="334"/>
                    <a:pt x="534" y="339"/>
                    <a:pt x="535" y="339"/>
                  </a:cubicBezTo>
                  <a:cubicBezTo>
                    <a:pt x="536" y="339"/>
                    <a:pt x="532" y="335"/>
                    <a:pt x="534" y="332"/>
                  </a:cubicBezTo>
                  <a:cubicBezTo>
                    <a:pt x="536" y="329"/>
                    <a:pt x="545" y="321"/>
                    <a:pt x="550" y="321"/>
                  </a:cubicBezTo>
                  <a:cubicBezTo>
                    <a:pt x="555" y="321"/>
                    <a:pt x="560" y="327"/>
                    <a:pt x="565" y="329"/>
                  </a:cubicBezTo>
                  <a:cubicBezTo>
                    <a:pt x="570" y="331"/>
                    <a:pt x="576" y="336"/>
                    <a:pt x="584" y="335"/>
                  </a:cubicBezTo>
                  <a:cubicBezTo>
                    <a:pt x="592" y="334"/>
                    <a:pt x="607" y="324"/>
                    <a:pt x="614" y="321"/>
                  </a:cubicBezTo>
                  <a:cubicBezTo>
                    <a:pt x="621" y="318"/>
                    <a:pt x="620" y="316"/>
                    <a:pt x="624" y="317"/>
                  </a:cubicBezTo>
                  <a:cubicBezTo>
                    <a:pt x="628" y="318"/>
                    <a:pt x="634" y="326"/>
                    <a:pt x="639" y="325"/>
                  </a:cubicBezTo>
                  <a:cubicBezTo>
                    <a:pt x="644" y="324"/>
                    <a:pt x="651" y="312"/>
                    <a:pt x="657" y="310"/>
                  </a:cubicBezTo>
                  <a:cubicBezTo>
                    <a:pt x="663" y="308"/>
                    <a:pt x="670" y="309"/>
                    <a:pt x="674" y="310"/>
                  </a:cubicBezTo>
                  <a:cubicBezTo>
                    <a:pt x="678" y="311"/>
                    <a:pt x="676" y="315"/>
                    <a:pt x="678" y="316"/>
                  </a:cubicBezTo>
                  <a:cubicBezTo>
                    <a:pt x="680" y="317"/>
                    <a:pt x="679" y="318"/>
                    <a:pt x="686" y="317"/>
                  </a:cubicBezTo>
                  <a:cubicBezTo>
                    <a:pt x="693" y="316"/>
                    <a:pt x="710" y="313"/>
                    <a:pt x="718" y="309"/>
                  </a:cubicBezTo>
                  <a:cubicBezTo>
                    <a:pt x="726" y="305"/>
                    <a:pt x="726" y="298"/>
                    <a:pt x="733" y="295"/>
                  </a:cubicBezTo>
                  <a:cubicBezTo>
                    <a:pt x="740" y="292"/>
                    <a:pt x="758" y="293"/>
                    <a:pt x="762" y="289"/>
                  </a:cubicBezTo>
                  <a:cubicBezTo>
                    <a:pt x="766" y="285"/>
                    <a:pt x="759" y="275"/>
                    <a:pt x="760" y="270"/>
                  </a:cubicBezTo>
                  <a:cubicBezTo>
                    <a:pt x="761" y="265"/>
                    <a:pt x="766" y="262"/>
                    <a:pt x="769" y="261"/>
                  </a:cubicBezTo>
                  <a:cubicBezTo>
                    <a:pt x="772" y="260"/>
                    <a:pt x="779" y="264"/>
                    <a:pt x="781" y="261"/>
                  </a:cubicBezTo>
                  <a:cubicBezTo>
                    <a:pt x="783" y="258"/>
                    <a:pt x="778" y="254"/>
                    <a:pt x="781" y="245"/>
                  </a:cubicBezTo>
                  <a:cubicBezTo>
                    <a:pt x="784" y="236"/>
                    <a:pt x="792" y="216"/>
                    <a:pt x="798" y="206"/>
                  </a:cubicBezTo>
                  <a:cubicBezTo>
                    <a:pt x="804" y="196"/>
                    <a:pt x="813" y="189"/>
                    <a:pt x="818" y="186"/>
                  </a:cubicBezTo>
                  <a:cubicBezTo>
                    <a:pt x="823" y="183"/>
                    <a:pt x="827" y="185"/>
                    <a:pt x="831" y="185"/>
                  </a:cubicBezTo>
                  <a:cubicBezTo>
                    <a:pt x="835" y="185"/>
                    <a:pt x="838" y="187"/>
                    <a:pt x="840" y="186"/>
                  </a:cubicBezTo>
                  <a:cubicBezTo>
                    <a:pt x="842" y="185"/>
                    <a:pt x="838" y="179"/>
                    <a:pt x="841" y="177"/>
                  </a:cubicBezTo>
                  <a:cubicBezTo>
                    <a:pt x="844" y="175"/>
                    <a:pt x="850" y="172"/>
                    <a:pt x="855" y="172"/>
                  </a:cubicBezTo>
                  <a:cubicBezTo>
                    <a:pt x="860" y="172"/>
                    <a:pt x="870" y="192"/>
                    <a:pt x="873" y="175"/>
                  </a:cubicBezTo>
                  <a:cubicBezTo>
                    <a:pt x="876" y="158"/>
                    <a:pt x="876" y="86"/>
                    <a:pt x="873" y="71"/>
                  </a:cubicBezTo>
                  <a:cubicBezTo>
                    <a:pt x="870" y="56"/>
                    <a:pt x="863" y="82"/>
                    <a:pt x="854" y="82"/>
                  </a:cubicBezTo>
                  <a:cubicBezTo>
                    <a:pt x="845" y="82"/>
                    <a:pt x="829" y="72"/>
                    <a:pt x="817" y="68"/>
                  </a:cubicBezTo>
                  <a:cubicBezTo>
                    <a:pt x="805" y="64"/>
                    <a:pt x="795" y="62"/>
                    <a:pt x="783" y="57"/>
                  </a:cubicBezTo>
                  <a:cubicBezTo>
                    <a:pt x="771" y="52"/>
                    <a:pt x="758" y="41"/>
                    <a:pt x="742" y="37"/>
                  </a:cubicBezTo>
                  <a:cubicBezTo>
                    <a:pt x="726" y="33"/>
                    <a:pt x="704" y="32"/>
                    <a:pt x="688" y="31"/>
                  </a:cubicBezTo>
                  <a:cubicBezTo>
                    <a:pt x="672" y="30"/>
                    <a:pt x="663" y="35"/>
                    <a:pt x="647" y="33"/>
                  </a:cubicBezTo>
                  <a:cubicBezTo>
                    <a:pt x="631" y="31"/>
                    <a:pt x="611" y="21"/>
                    <a:pt x="592" y="20"/>
                  </a:cubicBezTo>
                  <a:cubicBezTo>
                    <a:pt x="573" y="19"/>
                    <a:pt x="545" y="26"/>
                    <a:pt x="532" y="26"/>
                  </a:cubicBezTo>
                  <a:cubicBezTo>
                    <a:pt x="519" y="26"/>
                    <a:pt x="518" y="18"/>
                    <a:pt x="511" y="17"/>
                  </a:cubicBezTo>
                  <a:cubicBezTo>
                    <a:pt x="504" y="16"/>
                    <a:pt x="502" y="22"/>
                    <a:pt x="492" y="21"/>
                  </a:cubicBezTo>
                  <a:cubicBezTo>
                    <a:pt x="482" y="20"/>
                    <a:pt x="460" y="14"/>
                    <a:pt x="450" y="12"/>
                  </a:cubicBezTo>
                  <a:cubicBezTo>
                    <a:pt x="440" y="10"/>
                    <a:pt x="439" y="8"/>
                    <a:pt x="433" y="8"/>
                  </a:cubicBezTo>
                  <a:cubicBezTo>
                    <a:pt x="427" y="8"/>
                    <a:pt x="419" y="12"/>
                    <a:pt x="413" y="15"/>
                  </a:cubicBezTo>
                  <a:cubicBezTo>
                    <a:pt x="407" y="18"/>
                    <a:pt x="408" y="25"/>
                    <a:pt x="398" y="25"/>
                  </a:cubicBezTo>
                  <a:cubicBezTo>
                    <a:pt x="388" y="25"/>
                    <a:pt x="366" y="15"/>
                    <a:pt x="355" y="14"/>
                  </a:cubicBezTo>
                  <a:cubicBezTo>
                    <a:pt x="344" y="13"/>
                    <a:pt x="340" y="17"/>
                    <a:pt x="333" y="16"/>
                  </a:cubicBezTo>
                  <a:cubicBezTo>
                    <a:pt x="326" y="15"/>
                    <a:pt x="322" y="10"/>
                    <a:pt x="312" y="10"/>
                  </a:cubicBezTo>
                  <a:cubicBezTo>
                    <a:pt x="302" y="10"/>
                    <a:pt x="284" y="15"/>
                    <a:pt x="274" y="17"/>
                  </a:cubicBezTo>
                  <a:cubicBezTo>
                    <a:pt x="264" y="19"/>
                    <a:pt x="260" y="25"/>
                    <a:pt x="251" y="24"/>
                  </a:cubicBezTo>
                  <a:cubicBezTo>
                    <a:pt x="242" y="23"/>
                    <a:pt x="229" y="14"/>
                    <a:pt x="220" y="12"/>
                  </a:cubicBezTo>
                  <a:cubicBezTo>
                    <a:pt x="211" y="10"/>
                    <a:pt x="203" y="15"/>
                    <a:pt x="195" y="15"/>
                  </a:cubicBezTo>
                  <a:cubicBezTo>
                    <a:pt x="187" y="15"/>
                    <a:pt x="178" y="13"/>
                    <a:pt x="172" y="13"/>
                  </a:cubicBezTo>
                  <a:cubicBezTo>
                    <a:pt x="166" y="13"/>
                    <a:pt x="163" y="18"/>
                    <a:pt x="156" y="18"/>
                  </a:cubicBezTo>
                  <a:cubicBezTo>
                    <a:pt x="149" y="18"/>
                    <a:pt x="136" y="15"/>
                    <a:pt x="129" y="14"/>
                  </a:cubicBezTo>
                  <a:cubicBezTo>
                    <a:pt x="122" y="13"/>
                    <a:pt x="122" y="15"/>
                    <a:pt x="116" y="14"/>
                  </a:cubicBezTo>
                  <a:cubicBezTo>
                    <a:pt x="110" y="13"/>
                    <a:pt x="103" y="9"/>
                    <a:pt x="92" y="7"/>
                  </a:cubicBezTo>
                  <a:cubicBezTo>
                    <a:pt x="81" y="5"/>
                    <a:pt x="63" y="0"/>
                    <a:pt x="50" y="0"/>
                  </a:cubicBezTo>
                  <a:cubicBezTo>
                    <a:pt x="37" y="0"/>
                    <a:pt x="24" y="5"/>
                    <a:pt x="12" y="10"/>
                  </a:cubicBezTo>
                </a:path>
              </a:pathLst>
            </a:custGeom>
            <a:noFill/>
            <a:ln w="34925">
              <a:solidFill>
                <a:srgbClr val="FF0000"/>
              </a:solidFill>
              <a:prstDash val="sysDot"/>
              <a:round/>
              <a:headEnd/>
              <a:tailEnd/>
            </a:ln>
          </p:spPr>
          <p:txBody>
            <a:bodyPr/>
            <a:lstStyle/>
            <a:p>
              <a:endParaRPr lang="en-US"/>
            </a:p>
          </p:txBody>
        </p:sp>
        <p:sp>
          <p:nvSpPr>
            <p:cNvPr id="40040" name="Line 48"/>
            <p:cNvSpPr>
              <a:spLocks noChangeShapeType="1"/>
            </p:cNvSpPr>
            <p:nvPr/>
          </p:nvSpPr>
          <p:spPr bwMode="auto">
            <a:xfrm rot="-5400000">
              <a:off x="15709" y="10994"/>
              <a:ext cx="252" cy="0"/>
            </a:xfrm>
            <a:prstGeom prst="line">
              <a:avLst/>
            </a:prstGeom>
            <a:noFill/>
            <a:ln w="34925">
              <a:solidFill>
                <a:srgbClr val="FF0000"/>
              </a:solidFill>
              <a:prstDash val="sysDot"/>
              <a:round/>
              <a:headEnd/>
              <a:tailEnd/>
            </a:ln>
          </p:spPr>
          <p:txBody>
            <a:bodyPr/>
            <a:lstStyle/>
            <a:p>
              <a:endParaRPr lang="en-US"/>
            </a:p>
          </p:txBody>
        </p:sp>
        <p:sp>
          <p:nvSpPr>
            <p:cNvPr id="40041" name="Freeform 49"/>
            <p:cNvSpPr>
              <a:spLocks/>
            </p:cNvSpPr>
            <p:nvPr/>
          </p:nvSpPr>
          <p:spPr bwMode="auto">
            <a:xfrm>
              <a:off x="15799" y="10772"/>
              <a:ext cx="972" cy="540"/>
            </a:xfrm>
            <a:custGeom>
              <a:avLst/>
              <a:gdLst>
                <a:gd name="T0" fmla="*/ 6912 w 81"/>
                <a:gd name="T1" fmla="*/ 10368 h 45"/>
                <a:gd name="T2" fmla="*/ 27648 w 81"/>
                <a:gd name="T3" fmla="*/ 8640 h 45"/>
                <a:gd name="T4" fmla="*/ 58752 w 81"/>
                <a:gd name="T5" fmla="*/ 19008 h 45"/>
                <a:gd name="T6" fmla="*/ 100224 w 81"/>
                <a:gd name="T7" fmla="*/ 24192 h 45"/>
                <a:gd name="T8" fmla="*/ 124416 w 81"/>
                <a:gd name="T9" fmla="*/ 25920 h 45"/>
                <a:gd name="T10" fmla="*/ 138240 w 81"/>
                <a:gd name="T11" fmla="*/ 39744 h 45"/>
                <a:gd name="T12" fmla="*/ 112320 w 81"/>
                <a:gd name="T13" fmla="*/ 32832 h 45"/>
                <a:gd name="T14" fmla="*/ 82944 w 81"/>
                <a:gd name="T15" fmla="*/ 46656 h 45"/>
                <a:gd name="T16" fmla="*/ 60480 w 81"/>
                <a:gd name="T17" fmla="*/ 74304 h 45"/>
                <a:gd name="T18" fmla="*/ 39744 w 81"/>
                <a:gd name="T19" fmla="*/ 55296 h 45"/>
                <a:gd name="T20" fmla="*/ 6912 w 81"/>
                <a:gd name="T21" fmla="*/ 70848 h 45"/>
                <a:gd name="T22" fmla="*/ 6912 w 81"/>
                <a:gd name="T23" fmla="*/ 10368 h 4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1"/>
                <a:gd name="T37" fmla="*/ 0 h 45"/>
                <a:gd name="T38" fmla="*/ 81 w 81"/>
                <a:gd name="T39" fmla="*/ 45 h 4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1" h="45">
                  <a:moveTo>
                    <a:pt x="4" y="6"/>
                  </a:moveTo>
                  <a:cubicBezTo>
                    <a:pt x="6" y="0"/>
                    <a:pt x="11" y="4"/>
                    <a:pt x="16" y="5"/>
                  </a:cubicBezTo>
                  <a:cubicBezTo>
                    <a:pt x="21" y="6"/>
                    <a:pt x="27" y="10"/>
                    <a:pt x="34" y="11"/>
                  </a:cubicBezTo>
                  <a:cubicBezTo>
                    <a:pt x="41" y="12"/>
                    <a:pt x="52" y="13"/>
                    <a:pt x="58" y="14"/>
                  </a:cubicBezTo>
                  <a:cubicBezTo>
                    <a:pt x="64" y="15"/>
                    <a:pt x="68" y="13"/>
                    <a:pt x="72" y="15"/>
                  </a:cubicBezTo>
                  <a:cubicBezTo>
                    <a:pt x="76" y="17"/>
                    <a:pt x="81" y="22"/>
                    <a:pt x="80" y="23"/>
                  </a:cubicBezTo>
                  <a:cubicBezTo>
                    <a:pt x="79" y="24"/>
                    <a:pt x="70" y="18"/>
                    <a:pt x="65" y="19"/>
                  </a:cubicBezTo>
                  <a:cubicBezTo>
                    <a:pt x="60" y="20"/>
                    <a:pt x="53" y="23"/>
                    <a:pt x="48" y="27"/>
                  </a:cubicBezTo>
                  <a:cubicBezTo>
                    <a:pt x="43" y="31"/>
                    <a:pt x="39" y="42"/>
                    <a:pt x="35" y="43"/>
                  </a:cubicBezTo>
                  <a:cubicBezTo>
                    <a:pt x="31" y="44"/>
                    <a:pt x="28" y="32"/>
                    <a:pt x="23" y="32"/>
                  </a:cubicBezTo>
                  <a:cubicBezTo>
                    <a:pt x="18" y="32"/>
                    <a:pt x="8" y="45"/>
                    <a:pt x="4" y="41"/>
                  </a:cubicBezTo>
                  <a:cubicBezTo>
                    <a:pt x="0" y="37"/>
                    <a:pt x="2" y="12"/>
                    <a:pt x="4" y="6"/>
                  </a:cubicBezTo>
                  <a:close/>
                </a:path>
              </a:pathLst>
            </a:custGeom>
            <a:noFill/>
            <a:ln w="34925">
              <a:solidFill>
                <a:srgbClr val="FF0000"/>
              </a:solidFill>
              <a:prstDash val="sysDot"/>
              <a:round/>
              <a:headEnd/>
              <a:tailEnd/>
            </a:ln>
          </p:spPr>
          <p:txBody>
            <a:bodyPr/>
            <a:lstStyle/>
            <a:p>
              <a:endParaRPr lang="en-US"/>
            </a:p>
          </p:txBody>
        </p:sp>
        <p:sp>
          <p:nvSpPr>
            <p:cNvPr id="40042" name="Freeform 50"/>
            <p:cNvSpPr>
              <a:spLocks/>
            </p:cNvSpPr>
            <p:nvPr/>
          </p:nvSpPr>
          <p:spPr bwMode="auto">
            <a:xfrm>
              <a:off x="3847" y="8732"/>
              <a:ext cx="10248" cy="3540"/>
            </a:xfrm>
            <a:custGeom>
              <a:avLst/>
              <a:gdLst>
                <a:gd name="T0" fmla="*/ 0 w 854"/>
                <a:gd name="T1" fmla="*/ 490752 h 295"/>
                <a:gd name="T2" fmla="*/ 57024 w 854"/>
                <a:gd name="T3" fmla="*/ 508032 h 295"/>
                <a:gd name="T4" fmla="*/ 134784 w 854"/>
                <a:gd name="T5" fmla="*/ 482112 h 295"/>
                <a:gd name="T6" fmla="*/ 171072 w 854"/>
                <a:gd name="T7" fmla="*/ 485568 h 295"/>
                <a:gd name="T8" fmla="*/ 216000 w 854"/>
                <a:gd name="T9" fmla="*/ 508032 h 295"/>
                <a:gd name="T10" fmla="*/ 293760 w 854"/>
                <a:gd name="T11" fmla="*/ 497664 h 295"/>
                <a:gd name="T12" fmla="*/ 366336 w 854"/>
                <a:gd name="T13" fmla="*/ 480384 h 295"/>
                <a:gd name="T14" fmla="*/ 425088 w 854"/>
                <a:gd name="T15" fmla="*/ 457920 h 295"/>
                <a:gd name="T16" fmla="*/ 482112 w 854"/>
                <a:gd name="T17" fmla="*/ 480384 h 295"/>
                <a:gd name="T18" fmla="*/ 542592 w 854"/>
                <a:gd name="T19" fmla="*/ 461376 h 295"/>
                <a:gd name="T20" fmla="*/ 587520 w 854"/>
                <a:gd name="T21" fmla="*/ 478656 h 295"/>
                <a:gd name="T22" fmla="*/ 625536 w 854"/>
                <a:gd name="T23" fmla="*/ 470016 h 295"/>
                <a:gd name="T24" fmla="*/ 706752 w 854"/>
                <a:gd name="T25" fmla="*/ 457920 h 295"/>
                <a:gd name="T26" fmla="*/ 777600 w 854"/>
                <a:gd name="T27" fmla="*/ 502848 h 295"/>
                <a:gd name="T28" fmla="*/ 803520 w 854"/>
                <a:gd name="T29" fmla="*/ 478656 h 295"/>
                <a:gd name="T30" fmla="*/ 836352 w 854"/>
                <a:gd name="T31" fmla="*/ 461376 h 295"/>
                <a:gd name="T32" fmla="*/ 895104 w 854"/>
                <a:gd name="T33" fmla="*/ 502848 h 295"/>
                <a:gd name="T34" fmla="*/ 948672 w 854"/>
                <a:gd name="T35" fmla="*/ 473472 h 295"/>
                <a:gd name="T36" fmla="*/ 978048 w 854"/>
                <a:gd name="T37" fmla="*/ 492480 h 295"/>
                <a:gd name="T38" fmla="*/ 1016064 w 854"/>
                <a:gd name="T39" fmla="*/ 497664 h 295"/>
                <a:gd name="T40" fmla="*/ 1078272 w 854"/>
                <a:gd name="T41" fmla="*/ 468288 h 295"/>
                <a:gd name="T42" fmla="*/ 1100736 w 854"/>
                <a:gd name="T43" fmla="*/ 482112 h 295"/>
                <a:gd name="T44" fmla="*/ 1138752 w 854"/>
                <a:gd name="T45" fmla="*/ 457920 h 295"/>
                <a:gd name="T46" fmla="*/ 1183680 w 854"/>
                <a:gd name="T47" fmla="*/ 470016 h 295"/>
                <a:gd name="T48" fmla="*/ 1294272 w 854"/>
                <a:gd name="T49" fmla="*/ 416448 h 295"/>
                <a:gd name="T50" fmla="*/ 1297728 w 854"/>
                <a:gd name="T51" fmla="*/ 387072 h 295"/>
                <a:gd name="T52" fmla="*/ 1311552 w 854"/>
                <a:gd name="T53" fmla="*/ 381888 h 295"/>
                <a:gd name="T54" fmla="*/ 1344384 w 854"/>
                <a:gd name="T55" fmla="*/ 319680 h 295"/>
                <a:gd name="T56" fmla="*/ 1359936 w 854"/>
                <a:gd name="T57" fmla="*/ 264384 h 295"/>
                <a:gd name="T58" fmla="*/ 1404864 w 854"/>
                <a:gd name="T59" fmla="*/ 248832 h 295"/>
                <a:gd name="T60" fmla="*/ 1458432 w 854"/>
                <a:gd name="T61" fmla="*/ 231552 h 295"/>
                <a:gd name="T62" fmla="*/ 1463616 w 854"/>
                <a:gd name="T63" fmla="*/ 181440 h 295"/>
                <a:gd name="T64" fmla="*/ 1467072 w 854"/>
                <a:gd name="T65" fmla="*/ 138240 h 295"/>
                <a:gd name="T66" fmla="*/ 1410048 w 854"/>
                <a:gd name="T67" fmla="*/ 122688 h 295"/>
                <a:gd name="T68" fmla="*/ 1346112 w 854"/>
                <a:gd name="T69" fmla="*/ 98496 h 295"/>
                <a:gd name="T70" fmla="*/ 1266624 w 854"/>
                <a:gd name="T71" fmla="*/ 65664 h 295"/>
                <a:gd name="T72" fmla="*/ 1181952 w 854"/>
                <a:gd name="T73" fmla="*/ 51840 h 295"/>
                <a:gd name="T74" fmla="*/ 1105920 w 854"/>
                <a:gd name="T75" fmla="*/ 57024 h 295"/>
                <a:gd name="T76" fmla="*/ 1010880 w 854"/>
                <a:gd name="T77" fmla="*/ 39744 h 295"/>
                <a:gd name="T78" fmla="*/ 933120 w 854"/>
                <a:gd name="T79" fmla="*/ 44928 h 295"/>
                <a:gd name="T80" fmla="*/ 879552 w 854"/>
                <a:gd name="T81" fmla="*/ 36288 h 295"/>
                <a:gd name="T82" fmla="*/ 846720 w 854"/>
                <a:gd name="T83" fmla="*/ 36288 h 295"/>
                <a:gd name="T84" fmla="*/ 775872 w 854"/>
                <a:gd name="T85" fmla="*/ 22464 h 295"/>
                <a:gd name="T86" fmla="*/ 739584 w 854"/>
                <a:gd name="T87" fmla="*/ 19008 h 295"/>
                <a:gd name="T88" fmla="*/ 692928 w 854"/>
                <a:gd name="T89" fmla="*/ 44928 h 295"/>
                <a:gd name="T90" fmla="*/ 613440 w 854"/>
                <a:gd name="T91" fmla="*/ 24192 h 295"/>
                <a:gd name="T92" fmla="*/ 533952 w 854"/>
                <a:gd name="T93" fmla="*/ 20736 h 295"/>
                <a:gd name="T94" fmla="*/ 437184 w 854"/>
                <a:gd name="T95" fmla="*/ 46656 h 295"/>
                <a:gd name="T96" fmla="*/ 371520 w 854"/>
                <a:gd name="T97" fmla="*/ 27648 h 295"/>
                <a:gd name="T98" fmla="*/ 338688 w 854"/>
                <a:gd name="T99" fmla="*/ 27648 h 295"/>
                <a:gd name="T100" fmla="*/ 273024 w 854"/>
                <a:gd name="T101" fmla="*/ 31104 h 295"/>
                <a:gd name="T102" fmla="*/ 160704 w 854"/>
                <a:gd name="T103" fmla="*/ 12096 h 295"/>
                <a:gd name="T104" fmla="*/ 88128 w 854"/>
                <a:gd name="T105" fmla="*/ 1728 h 295"/>
                <a:gd name="T106" fmla="*/ 25920 w 854"/>
                <a:gd name="T107" fmla="*/ 20736 h 295"/>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854"/>
                <a:gd name="T163" fmla="*/ 0 h 295"/>
                <a:gd name="T164" fmla="*/ 854 w 854"/>
                <a:gd name="T165" fmla="*/ 295 h 295"/>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854" h="295">
                  <a:moveTo>
                    <a:pt x="0" y="284"/>
                  </a:moveTo>
                  <a:cubicBezTo>
                    <a:pt x="10" y="289"/>
                    <a:pt x="20" y="295"/>
                    <a:pt x="33" y="294"/>
                  </a:cubicBezTo>
                  <a:cubicBezTo>
                    <a:pt x="46" y="293"/>
                    <a:pt x="67" y="281"/>
                    <a:pt x="78" y="279"/>
                  </a:cubicBezTo>
                  <a:cubicBezTo>
                    <a:pt x="89" y="277"/>
                    <a:pt x="91" y="279"/>
                    <a:pt x="99" y="281"/>
                  </a:cubicBezTo>
                  <a:cubicBezTo>
                    <a:pt x="107" y="283"/>
                    <a:pt x="113" y="293"/>
                    <a:pt x="125" y="294"/>
                  </a:cubicBezTo>
                  <a:cubicBezTo>
                    <a:pt x="137" y="295"/>
                    <a:pt x="156" y="291"/>
                    <a:pt x="170" y="288"/>
                  </a:cubicBezTo>
                  <a:cubicBezTo>
                    <a:pt x="184" y="285"/>
                    <a:pt x="199" y="282"/>
                    <a:pt x="212" y="278"/>
                  </a:cubicBezTo>
                  <a:cubicBezTo>
                    <a:pt x="225" y="274"/>
                    <a:pt x="235" y="265"/>
                    <a:pt x="246" y="265"/>
                  </a:cubicBezTo>
                  <a:cubicBezTo>
                    <a:pt x="257" y="265"/>
                    <a:pt x="268" y="278"/>
                    <a:pt x="279" y="278"/>
                  </a:cubicBezTo>
                  <a:cubicBezTo>
                    <a:pt x="290" y="278"/>
                    <a:pt x="304" y="267"/>
                    <a:pt x="314" y="267"/>
                  </a:cubicBezTo>
                  <a:cubicBezTo>
                    <a:pt x="324" y="267"/>
                    <a:pt x="332" y="276"/>
                    <a:pt x="340" y="277"/>
                  </a:cubicBezTo>
                  <a:cubicBezTo>
                    <a:pt x="348" y="278"/>
                    <a:pt x="351" y="274"/>
                    <a:pt x="362" y="272"/>
                  </a:cubicBezTo>
                  <a:cubicBezTo>
                    <a:pt x="373" y="270"/>
                    <a:pt x="394" y="262"/>
                    <a:pt x="409" y="265"/>
                  </a:cubicBezTo>
                  <a:cubicBezTo>
                    <a:pt x="424" y="268"/>
                    <a:pt x="441" y="289"/>
                    <a:pt x="450" y="291"/>
                  </a:cubicBezTo>
                  <a:cubicBezTo>
                    <a:pt x="459" y="293"/>
                    <a:pt x="459" y="281"/>
                    <a:pt x="465" y="277"/>
                  </a:cubicBezTo>
                  <a:cubicBezTo>
                    <a:pt x="471" y="273"/>
                    <a:pt x="475" y="265"/>
                    <a:pt x="484" y="267"/>
                  </a:cubicBezTo>
                  <a:cubicBezTo>
                    <a:pt x="493" y="269"/>
                    <a:pt x="507" y="290"/>
                    <a:pt x="518" y="291"/>
                  </a:cubicBezTo>
                  <a:cubicBezTo>
                    <a:pt x="529" y="292"/>
                    <a:pt x="541" y="275"/>
                    <a:pt x="549" y="274"/>
                  </a:cubicBezTo>
                  <a:cubicBezTo>
                    <a:pt x="557" y="273"/>
                    <a:pt x="560" y="283"/>
                    <a:pt x="566" y="285"/>
                  </a:cubicBezTo>
                  <a:cubicBezTo>
                    <a:pt x="572" y="287"/>
                    <a:pt x="578" y="290"/>
                    <a:pt x="588" y="288"/>
                  </a:cubicBezTo>
                  <a:cubicBezTo>
                    <a:pt x="598" y="286"/>
                    <a:pt x="616" y="273"/>
                    <a:pt x="624" y="271"/>
                  </a:cubicBezTo>
                  <a:cubicBezTo>
                    <a:pt x="632" y="269"/>
                    <a:pt x="631" y="280"/>
                    <a:pt x="637" y="279"/>
                  </a:cubicBezTo>
                  <a:cubicBezTo>
                    <a:pt x="643" y="278"/>
                    <a:pt x="651" y="266"/>
                    <a:pt x="659" y="265"/>
                  </a:cubicBezTo>
                  <a:cubicBezTo>
                    <a:pt x="667" y="264"/>
                    <a:pt x="670" y="276"/>
                    <a:pt x="685" y="272"/>
                  </a:cubicBezTo>
                  <a:cubicBezTo>
                    <a:pt x="700" y="268"/>
                    <a:pt x="738" y="249"/>
                    <a:pt x="749" y="241"/>
                  </a:cubicBezTo>
                  <a:cubicBezTo>
                    <a:pt x="760" y="233"/>
                    <a:pt x="749" y="227"/>
                    <a:pt x="751" y="224"/>
                  </a:cubicBezTo>
                  <a:cubicBezTo>
                    <a:pt x="753" y="221"/>
                    <a:pt x="755" y="227"/>
                    <a:pt x="759" y="221"/>
                  </a:cubicBezTo>
                  <a:cubicBezTo>
                    <a:pt x="763" y="215"/>
                    <a:pt x="773" y="196"/>
                    <a:pt x="778" y="185"/>
                  </a:cubicBezTo>
                  <a:cubicBezTo>
                    <a:pt x="783" y="174"/>
                    <a:pt x="781" y="160"/>
                    <a:pt x="787" y="153"/>
                  </a:cubicBezTo>
                  <a:cubicBezTo>
                    <a:pt x="793" y="146"/>
                    <a:pt x="804" y="147"/>
                    <a:pt x="813" y="144"/>
                  </a:cubicBezTo>
                  <a:cubicBezTo>
                    <a:pt x="822" y="141"/>
                    <a:pt x="838" y="141"/>
                    <a:pt x="844" y="134"/>
                  </a:cubicBezTo>
                  <a:cubicBezTo>
                    <a:pt x="850" y="127"/>
                    <a:pt x="846" y="114"/>
                    <a:pt x="847" y="105"/>
                  </a:cubicBezTo>
                  <a:cubicBezTo>
                    <a:pt x="848" y="96"/>
                    <a:pt x="854" y="86"/>
                    <a:pt x="849" y="80"/>
                  </a:cubicBezTo>
                  <a:cubicBezTo>
                    <a:pt x="844" y="74"/>
                    <a:pt x="828" y="75"/>
                    <a:pt x="816" y="71"/>
                  </a:cubicBezTo>
                  <a:cubicBezTo>
                    <a:pt x="804" y="67"/>
                    <a:pt x="793" y="62"/>
                    <a:pt x="779" y="57"/>
                  </a:cubicBezTo>
                  <a:cubicBezTo>
                    <a:pt x="765" y="52"/>
                    <a:pt x="749" y="43"/>
                    <a:pt x="733" y="38"/>
                  </a:cubicBezTo>
                  <a:cubicBezTo>
                    <a:pt x="717" y="33"/>
                    <a:pt x="699" y="31"/>
                    <a:pt x="684" y="30"/>
                  </a:cubicBezTo>
                  <a:cubicBezTo>
                    <a:pt x="669" y="29"/>
                    <a:pt x="656" y="34"/>
                    <a:pt x="640" y="33"/>
                  </a:cubicBezTo>
                  <a:cubicBezTo>
                    <a:pt x="624" y="32"/>
                    <a:pt x="602" y="24"/>
                    <a:pt x="585" y="23"/>
                  </a:cubicBezTo>
                  <a:cubicBezTo>
                    <a:pt x="568" y="22"/>
                    <a:pt x="553" y="26"/>
                    <a:pt x="540" y="26"/>
                  </a:cubicBezTo>
                  <a:cubicBezTo>
                    <a:pt x="527" y="26"/>
                    <a:pt x="517" y="22"/>
                    <a:pt x="509" y="21"/>
                  </a:cubicBezTo>
                  <a:cubicBezTo>
                    <a:pt x="501" y="20"/>
                    <a:pt x="500" y="22"/>
                    <a:pt x="490" y="21"/>
                  </a:cubicBezTo>
                  <a:cubicBezTo>
                    <a:pt x="480" y="20"/>
                    <a:pt x="459" y="15"/>
                    <a:pt x="449" y="13"/>
                  </a:cubicBezTo>
                  <a:cubicBezTo>
                    <a:pt x="439" y="11"/>
                    <a:pt x="436" y="9"/>
                    <a:pt x="428" y="11"/>
                  </a:cubicBezTo>
                  <a:cubicBezTo>
                    <a:pt x="420" y="13"/>
                    <a:pt x="413" y="26"/>
                    <a:pt x="401" y="26"/>
                  </a:cubicBezTo>
                  <a:cubicBezTo>
                    <a:pt x="389" y="26"/>
                    <a:pt x="370" y="16"/>
                    <a:pt x="355" y="14"/>
                  </a:cubicBezTo>
                  <a:cubicBezTo>
                    <a:pt x="340" y="12"/>
                    <a:pt x="326" y="10"/>
                    <a:pt x="309" y="12"/>
                  </a:cubicBezTo>
                  <a:cubicBezTo>
                    <a:pt x="292" y="14"/>
                    <a:pt x="269" y="26"/>
                    <a:pt x="253" y="27"/>
                  </a:cubicBezTo>
                  <a:cubicBezTo>
                    <a:pt x="237" y="28"/>
                    <a:pt x="224" y="18"/>
                    <a:pt x="215" y="16"/>
                  </a:cubicBezTo>
                  <a:cubicBezTo>
                    <a:pt x="206" y="14"/>
                    <a:pt x="205" y="16"/>
                    <a:pt x="196" y="16"/>
                  </a:cubicBezTo>
                  <a:cubicBezTo>
                    <a:pt x="187" y="16"/>
                    <a:pt x="175" y="19"/>
                    <a:pt x="158" y="18"/>
                  </a:cubicBezTo>
                  <a:cubicBezTo>
                    <a:pt x="141" y="17"/>
                    <a:pt x="111" y="10"/>
                    <a:pt x="93" y="7"/>
                  </a:cubicBezTo>
                  <a:cubicBezTo>
                    <a:pt x="75" y="4"/>
                    <a:pt x="64" y="0"/>
                    <a:pt x="51" y="1"/>
                  </a:cubicBezTo>
                  <a:cubicBezTo>
                    <a:pt x="38" y="2"/>
                    <a:pt x="21" y="10"/>
                    <a:pt x="15" y="12"/>
                  </a:cubicBezTo>
                </a:path>
              </a:pathLst>
            </a:custGeom>
            <a:noFill/>
            <a:ln w="34925">
              <a:solidFill>
                <a:srgbClr val="FF0000"/>
              </a:solidFill>
              <a:prstDash val="sysDot"/>
              <a:round/>
              <a:headEnd/>
              <a:tailEnd/>
            </a:ln>
          </p:spPr>
          <p:txBody>
            <a:bodyPr/>
            <a:lstStyle/>
            <a:p>
              <a:endParaRPr lang="en-US"/>
            </a:p>
          </p:txBody>
        </p:sp>
        <p:sp>
          <p:nvSpPr>
            <p:cNvPr id="40043" name="Freeform 51" descr="Wide downward diagonal"/>
            <p:cNvSpPr>
              <a:spLocks/>
            </p:cNvSpPr>
            <p:nvPr/>
          </p:nvSpPr>
          <p:spPr bwMode="auto">
            <a:xfrm>
              <a:off x="3919" y="8492"/>
              <a:ext cx="3108" cy="600"/>
            </a:xfrm>
            <a:custGeom>
              <a:avLst/>
              <a:gdLst>
                <a:gd name="T0" fmla="*/ 10368 w 259"/>
                <a:gd name="T1" fmla="*/ 55296 h 50"/>
                <a:gd name="T2" fmla="*/ 77760 w 259"/>
                <a:gd name="T3" fmla="*/ 34560 h 50"/>
                <a:gd name="T4" fmla="*/ 153792 w 259"/>
                <a:gd name="T5" fmla="*/ 50112 h 50"/>
                <a:gd name="T6" fmla="*/ 262656 w 259"/>
                <a:gd name="T7" fmla="*/ 67392 h 50"/>
                <a:gd name="T8" fmla="*/ 331776 w 259"/>
                <a:gd name="T9" fmla="*/ 62208 h 50"/>
                <a:gd name="T10" fmla="*/ 376704 w 259"/>
                <a:gd name="T11" fmla="*/ 67392 h 50"/>
                <a:gd name="T12" fmla="*/ 412992 w 259"/>
                <a:gd name="T13" fmla="*/ 84672 h 50"/>
                <a:gd name="T14" fmla="*/ 428544 w 259"/>
                <a:gd name="T15" fmla="*/ 81216 h 50"/>
                <a:gd name="T16" fmla="*/ 445824 w 259"/>
                <a:gd name="T17" fmla="*/ 79488 h 50"/>
                <a:gd name="T18" fmla="*/ 440640 w 259"/>
                <a:gd name="T19" fmla="*/ 34560 h 50"/>
                <a:gd name="T20" fmla="*/ 409536 w 259"/>
                <a:gd name="T21" fmla="*/ 34560 h 50"/>
                <a:gd name="T22" fmla="*/ 371520 w 259"/>
                <a:gd name="T23" fmla="*/ 12096 h 50"/>
                <a:gd name="T24" fmla="*/ 324864 w 259"/>
                <a:gd name="T25" fmla="*/ 25920 h 50"/>
                <a:gd name="T26" fmla="*/ 285120 w 259"/>
                <a:gd name="T27" fmla="*/ 15552 h 50"/>
                <a:gd name="T28" fmla="*/ 262656 w 259"/>
                <a:gd name="T29" fmla="*/ 25920 h 50"/>
                <a:gd name="T30" fmla="*/ 221184 w 259"/>
                <a:gd name="T31" fmla="*/ 20736 h 50"/>
                <a:gd name="T32" fmla="*/ 188352 w 259"/>
                <a:gd name="T33" fmla="*/ 25920 h 50"/>
                <a:gd name="T34" fmla="*/ 153792 w 259"/>
                <a:gd name="T35" fmla="*/ 6912 h 50"/>
                <a:gd name="T36" fmla="*/ 77760 w 259"/>
                <a:gd name="T37" fmla="*/ 0 h 50"/>
                <a:gd name="T38" fmla="*/ 13824 w 259"/>
                <a:gd name="T39" fmla="*/ 10368 h 50"/>
                <a:gd name="T40" fmla="*/ 10368 w 259"/>
                <a:gd name="T41" fmla="*/ 55296 h 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59"/>
                <a:gd name="T64" fmla="*/ 0 h 50"/>
                <a:gd name="T65" fmla="*/ 259 w 259"/>
                <a:gd name="T66" fmla="*/ 50 h 5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59" h="50">
                  <a:moveTo>
                    <a:pt x="6" y="32"/>
                  </a:moveTo>
                  <a:cubicBezTo>
                    <a:pt x="12" y="34"/>
                    <a:pt x="31" y="20"/>
                    <a:pt x="45" y="20"/>
                  </a:cubicBezTo>
                  <a:cubicBezTo>
                    <a:pt x="59" y="20"/>
                    <a:pt x="71" y="26"/>
                    <a:pt x="89" y="29"/>
                  </a:cubicBezTo>
                  <a:cubicBezTo>
                    <a:pt x="107" y="32"/>
                    <a:pt x="135" y="38"/>
                    <a:pt x="152" y="39"/>
                  </a:cubicBezTo>
                  <a:cubicBezTo>
                    <a:pt x="169" y="40"/>
                    <a:pt x="181" y="36"/>
                    <a:pt x="192" y="36"/>
                  </a:cubicBezTo>
                  <a:cubicBezTo>
                    <a:pt x="203" y="36"/>
                    <a:pt x="210" y="37"/>
                    <a:pt x="218" y="39"/>
                  </a:cubicBezTo>
                  <a:cubicBezTo>
                    <a:pt x="226" y="41"/>
                    <a:pt x="234" y="48"/>
                    <a:pt x="239" y="49"/>
                  </a:cubicBezTo>
                  <a:cubicBezTo>
                    <a:pt x="244" y="50"/>
                    <a:pt x="245" y="47"/>
                    <a:pt x="248" y="47"/>
                  </a:cubicBezTo>
                  <a:cubicBezTo>
                    <a:pt x="251" y="47"/>
                    <a:pt x="257" y="50"/>
                    <a:pt x="258" y="46"/>
                  </a:cubicBezTo>
                  <a:cubicBezTo>
                    <a:pt x="259" y="42"/>
                    <a:pt x="259" y="24"/>
                    <a:pt x="255" y="20"/>
                  </a:cubicBezTo>
                  <a:cubicBezTo>
                    <a:pt x="251" y="16"/>
                    <a:pt x="244" y="22"/>
                    <a:pt x="237" y="20"/>
                  </a:cubicBezTo>
                  <a:cubicBezTo>
                    <a:pt x="230" y="18"/>
                    <a:pt x="223" y="8"/>
                    <a:pt x="215" y="7"/>
                  </a:cubicBezTo>
                  <a:cubicBezTo>
                    <a:pt x="207" y="6"/>
                    <a:pt x="196" y="15"/>
                    <a:pt x="188" y="15"/>
                  </a:cubicBezTo>
                  <a:cubicBezTo>
                    <a:pt x="180" y="15"/>
                    <a:pt x="171" y="9"/>
                    <a:pt x="165" y="9"/>
                  </a:cubicBezTo>
                  <a:cubicBezTo>
                    <a:pt x="159" y="9"/>
                    <a:pt x="158" y="15"/>
                    <a:pt x="152" y="15"/>
                  </a:cubicBezTo>
                  <a:cubicBezTo>
                    <a:pt x="146" y="15"/>
                    <a:pt x="135" y="12"/>
                    <a:pt x="128" y="12"/>
                  </a:cubicBezTo>
                  <a:cubicBezTo>
                    <a:pt x="121" y="12"/>
                    <a:pt x="115" y="16"/>
                    <a:pt x="109" y="15"/>
                  </a:cubicBezTo>
                  <a:cubicBezTo>
                    <a:pt x="103" y="14"/>
                    <a:pt x="100" y="7"/>
                    <a:pt x="89" y="4"/>
                  </a:cubicBezTo>
                  <a:cubicBezTo>
                    <a:pt x="78" y="1"/>
                    <a:pt x="58" y="0"/>
                    <a:pt x="45" y="0"/>
                  </a:cubicBezTo>
                  <a:cubicBezTo>
                    <a:pt x="32" y="0"/>
                    <a:pt x="14" y="1"/>
                    <a:pt x="8" y="6"/>
                  </a:cubicBezTo>
                  <a:cubicBezTo>
                    <a:pt x="2" y="11"/>
                    <a:pt x="0" y="30"/>
                    <a:pt x="6" y="32"/>
                  </a:cubicBezTo>
                  <a:close/>
                </a:path>
              </a:pathLst>
            </a:custGeom>
            <a:pattFill prst="wdDnDiag">
              <a:fgClr>
                <a:srgbClr val="000000">
                  <a:alpha val="78038"/>
                </a:srgbClr>
              </a:fgClr>
              <a:bgClr>
                <a:srgbClr val="FFFFFF">
                  <a:alpha val="78038"/>
                </a:srgbClr>
              </a:bgClr>
            </a:pattFill>
            <a:ln w="9525">
              <a:solidFill>
                <a:srgbClr val="000000"/>
              </a:solidFill>
              <a:round/>
              <a:headEnd/>
              <a:tailEnd/>
            </a:ln>
          </p:spPr>
          <p:txBody>
            <a:bodyPr/>
            <a:lstStyle/>
            <a:p>
              <a:endParaRPr lang="en-US"/>
            </a:p>
          </p:txBody>
        </p:sp>
        <p:sp>
          <p:nvSpPr>
            <p:cNvPr id="40044" name="Freeform 52" descr="Wide downward diagonal"/>
            <p:cNvSpPr>
              <a:spLocks/>
            </p:cNvSpPr>
            <p:nvPr/>
          </p:nvSpPr>
          <p:spPr bwMode="auto">
            <a:xfrm>
              <a:off x="9559" y="8648"/>
              <a:ext cx="2652" cy="504"/>
            </a:xfrm>
            <a:custGeom>
              <a:avLst/>
              <a:gdLst>
                <a:gd name="T0" fmla="*/ 5184 w 221"/>
                <a:gd name="T1" fmla="*/ 5184 h 42"/>
                <a:gd name="T2" fmla="*/ 3456 w 221"/>
                <a:gd name="T3" fmla="*/ 46656 h 42"/>
                <a:gd name="T4" fmla="*/ 24192 w 221"/>
                <a:gd name="T5" fmla="*/ 48384 h 42"/>
                <a:gd name="T6" fmla="*/ 53568 w 221"/>
                <a:gd name="T7" fmla="*/ 48384 h 42"/>
                <a:gd name="T8" fmla="*/ 103680 w 221"/>
                <a:gd name="T9" fmla="*/ 60480 h 42"/>
                <a:gd name="T10" fmla="*/ 172800 w 221"/>
                <a:gd name="T11" fmla="*/ 50112 h 42"/>
                <a:gd name="T12" fmla="*/ 252288 w 221"/>
                <a:gd name="T13" fmla="*/ 65664 h 42"/>
                <a:gd name="T14" fmla="*/ 285120 w 221"/>
                <a:gd name="T15" fmla="*/ 72576 h 42"/>
                <a:gd name="T16" fmla="*/ 362880 w 221"/>
                <a:gd name="T17" fmla="*/ 62208 h 42"/>
                <a:gd name="T18" fmla="*/ 368064 w 221"/>
                <a:gd name="T19" fmla="*/ 25920 h 42"/>
                <a:gd name="T20" fmla="*/ 283392 w 221"/>
                <a:gd name="T21" fmla="*/ 29376 h 42"/>
                <a:gd name="T22" fmla="*/ 203904 w 221"/>
                <a:gd name="T23" fmla="*/ 6912 h 42"/>
                <a:gd name="T24" fmla="*/ 107136 w 221"/>
                <a:gd name="T25" fmla="*/ 17280 h 42"/>
                <a:gd name="T26" fmla="*/ 53568 w 221"/>
                <a:gd name="T27" fmla="*/ 3456 h 42"/>
                <a:gd name="T28" fmla="*/ 36288 w 221"/>
                <a:gd name="T29" fmla="*/ 10368 h 42"/>
                <a:gd name="T30" fmla="*/ 5184 w 221"/>
                <a:gd name="T31" fmla="*/ 5184 h 4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21"/>
                <a:gd name="T49" fmla="*/ 0 h 42"/>
                <a:gd name="T50" fmla="*/ 221 w 221"/>
                <a:gd name="T51" fmla="*/ 42 h 4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21" h="42">
                  <a:moveTo>
                    <a:pt x="3" y="3"/>
                  </a:moveTo>
                  <a:cubicBezTo>
                    <a:pt x="0" y="6"/>
                    <a:pt x="0" y="23"/>
                    <a:pt x="2" y="27"/>
                  </a:cubicBezTo>
                  <a:cubicBezTo>
                    <a:pt x="4" y="31"/>
                    <a:pt x="9" y="28"/>
                    <a:pt x="14" y="28"/>
                  </a:cubicBezTo>
                  <a:cubicBezTo>
                    <a:pt x="19" y="28"/>
                    <a:pt x="23" y="27"/>
                    <a:pt x="31" y="28"/>
                  </a:cubicBezTo>
                  <a:cubicBezTo>
                    <a:pt x="39" y="29"/>
                    <a:pt x="49" y="35"/>
                    <a:pt x="60" y="35"/>
                  </a:cubicBezTo>
                  <a:cubicBezTo>
                    <a:pt x="71" y="35"/>
                    <a:pt x="86" y="28"/>
                    <a:pt x="100" y="29"/>
                  </a:cubicBezTo>
                  <a:cubicBezTo>
                    <a:pt x="114" y="30"/>
                    <a:pt x="135" y="36"/>
                    <a:pt x="146" y="38"/>
                  </a:cubicBezTo>
                  <a:cubicBezTo>
                    <a:pt x="157" y="40"/>
                    <a:pt x="154" y="42"/>
                    <a:pt x="165" y="42"/>
                  </a:cubicBezTo>
                  <a:cubicBezTo>
                    <a:pt x="176" y="42"/>
                    <a:pt x="202" y="40"/>
                    <a:pt x="210" y="36"/>
                  </a:cubicBezTo>
                  <a:cubicBezTo>
                    <a:pt x="218" y="32"/>
                    <a:pt x="221" y="18"/>
                    <a:pt x="213" y="15"/>
                  </a:cubicBezTo>
                  <a:cubicBezTo>
                    <a:pt x="205" y="12"/>
                    <a:pt x="180" y="19"/>
                    <a:pt x="164" y="17"/>
                  </a:cubicBezTo>
                  <a:cubicBezTo>
                    <a:pt x="148" y="15"/>
                    <a:pt x="135" y="5"/>
                    <a:pt x="118" y="4"/>
                  </a:cubicBezTo>
                  <a:cubicBezTo>
                    <a:pt x="101" y="3"/>
                    <a:pt x="76" y="10"/>
                    <a:pt x="62" y="10"/>
                  </a:cubicBezTo>
                  <a:cubicBezTo>
                    <a:pt x="48" y="10"/>
                    <a:pt x="38" y="3"/>
                    <a:pt x="31" y="2"/>
                  </a:cubicBezTo>
                  <a:cubicBezTo>
                    <a:pt x="24" y="1"/>
                    <a:pt x="25" y="6"/>
                    <a:pt x="21" y="6"/>
                  </a:cubicBezTo>
                  <a:cubicBezTo>
                    <a:pt x="17" y="6"/>
                    <a:pt x="6" y="0"/>
                    <a:pt x="3" y="3"/>
                  </a:cubicBezTo>
                  <a:close/>
                </a:path>
              </a:pathLst>
            </a:custGeom>
            <a:pattFill prst="wdDnDiag">
              <a:fgClr>
                <a:srgbClr val="000000">
                  <a:alpha val="72940"/>
                </a:srgbClr>
              </a:fgClr>
              <a:bgClr>
                <a:srgbClr val="FFFFFF">
                  <a:alpha val="72940"/>
                </a:srgbClr>
              </a:bgClr>
            </a:pattFill>
            <a:ln w="9525">
              <a:solidFill>
                <a:srgbClr val="000000"/>
              </a:solidFill>
              <a:round/>
              <a:headEnd/>
              <a:tailEnd/>
            </a:ln>
          </p:spPr>
          <p:txBody>
            <a:bodyPr/>
            <a:lstStyle/>
            <a:p>
              <a:endParaRPr lang="en-US"/>
            </a:p>
          </p:txBody>
        </p:sp>
        <p:sp>
          <p:nvSpPr>
            <p:cNvPr id="40045" name="Freeform 53" descr="Wide downward diagonal"/>
            <p:cNvSpPr>
              <a:spLocks/>
            </p:cNvSpPr>
            <p:nvPr/>
          </p:nvSpPr>
          <p:spPr bwMode="auto">
            <a:xfrm>
              <a:off x="11287" y="11864"/>
              <a:ext cx="840" cy="552"/>
            </a:xfrm>
            <a:custGeom>
              <a:avLst/>
              <a:gdLst>
                <a:gd name="T0" fmla="*/ 5184 w 70"/>
                <a:gd name="T1" fmla="*/ 22464 h 46"/>
                <a:gd name="T2" fmla="*/ 6912 w 70"/>
                <a:gd name="T3" fmla="*/ 62208 h 46"/>
                <a:gd name="T4" fmla="*/ 34560 w 70"/>
                <a:gd name="T5" fmla="*/ 76032 h 46"/>
                <a:gd name="T6" fmla="*/ 69120 w 70"/>
                <a:gd name="T7" fmla="*/ 44928 h 46"/>
                <a:gd name="T8" fmla="*/ 110592 w 70"/>
                <a:gd name="T9" fmla="*/ 65664 h 46"/>
                <a:gd name="T10" fmla="*/ 114048 w 70"/>
                <a:gd name="T11" fmla="*/ 19008 h 46"/>
                <a:gd name="T12" fmla="*/ 69120 w 70"/>
                <a:gd name="T13" fmla="*/ 1728 h 46"/>
                <a:gd name="T14" fmla="*/ 34560 w 70"/>
                <a:gd name="T15" fmla="*/ 29376 h 46"/>
                <a:gd name="T16" fmla="*/ 5184 w 70"/>
                <a:gd name="T17" fmla="*/ 22464 h 4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0"/>
                <a:gd name="T28" fmla="*/ 0 h 46"/>
                <a:gd name="T29" fmla="*/ 70 w 70"/>
                <a:gd name="T30" fmla="*/ 46 h 4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0" h="46">
                  <a:moveTo>
                    <a:pt x="3" y="13"/>
                  </a:moveTo>
                  <a:cubicBezTo>
                    <a:pt x="0" y="16"/>
                    <a:pt x="1" y="31"/>
                    <a:pt x="4" y="36"/>
                  </a:cubicBezTo>
                  <a:cubicBezTo>
                    <a:pt x="7" y="41"/>
                    <a:pt x="14" y="46"/>
                    <a:pt x="20" y="44"/>
                  </a:cubicBezTo>
                  <a:cubicBezTo>
                    <a:pt x="26" y="42"/>
                    <a:pt x="33" y="27"/>
                    <a:pt x="40" y="26"/>
                  </a:cubicBezTo>
                  <a:cubicBezTo>
                    <a:pt x="47" y="25"/>
                    <a:pt x="60" y="41"/>
                    <a:pt x="64" y="38"/>
                  </a:cubicBezTo>
                  <a:cubicBezTo>
                    <a:pt x="68" y="35"/>
                    <a:pt x="70" y="17"/>
                    <a:pt x="66" y="11"/>
                  </a:cubicBezTo>
                  <a:cubicBezTo>
                    <a:pt x="62" y="5"/>
                    <a:pt x="48" y="0"/>
                    <a:pt x="40" y="1"/>
                  </a:cubicBezTo>
                  <a:cubicBezTo>
                    <a:pt x="32" y="2"/>
                    <a:pt x="26" y="16"/>
                    <a:pt x="20" y="17"/>
                  </a:cubicBezTo>
                  <a:cubicBezTo>
                    <a:pt x="14" y="18"/>
                    <a:pt x="6" y="10"/>
                    <a:pt x="3" y="13"/>
                  </a:cubicBezTo>
                  <a:close/>
                </a:path>
              </a:pathLst>
            </a:custGeom>
            <a:pattFill prst="wdDnDiag">
              <a:fgClr>
                <a:srgbClr val="000000">
                  <a:alpha val="81960"/>
                </a:srgbClr>
              </a:fgClr>
              <a:bgClr>
                <a:srgbClr val="FFFFFF">
                  <a:alpha val="81960"/>
                </a:srgbClr>
              </a:bgClr>
            </a:pattFill>
            <a:ln w="9525">
              <a:solidFill>
                <a:srgbClr val="000000"/>
              </a:solidFill>
              <a:round/>
              <a:headEnd/>
              <a:tailEnd/>
            </a:ln>
          </p:spPr>
          <p:txBody>
            <a:bodyPr/>
            <a:lstStyle/>
            <a:p>
              <a:endParaRPr lang="en-US"/>
            </a:p>
          </p:txBody>
        </p:sp>
        <p:sp>
          <p:nvSpPr>
            <p:cNvPr id="40046" name="Freeform 54" descr="Wide downward diagonal"/>
            <p:cNvSpPr>
              <a:spLocks/>
            </p:cNvSpPr>
            <p:nvPr/>
          </p:nvSpPr>
          <p:spPr bwMode="auto">
            <a:xfrm>
              <a:off x="13171" y="10436"/>
              <a:ext cx="468" cy="516"/>
            </a:xfrm>
            <a:custGeom>
              <a:avLst/>
              <a:gdLst>
                <a:gd name="T0" fmla="*/ 41472 w 39"/>
                <a:gd name="T1" fmla="*/ 69120 h 43"/>
                <a:gd name="T2" fmla="*/ 3456 w 39"/>
                <a:gd name="T3" fmla="*/ 65664 h 43"/>
                <a:gd name="T4" fmla="*/ 19008 w 39"/>
                <a:gd name="T5" fmla="*/ 12096 h 43"/>
                <a:gd name="T6" fmla="*/ 60480 w 39"/>
                <a:gd name="T7" fmla="*/ 6912 h 43"/>
                <a:gd name="T8" fmla="*/ 63936 w 39"/>
                <a:gd name="T9" fmla="*/ 57024 h 43"/>
                <a:gd name="T10" fmla="*/ 41472 w 39"/>
                <a:gd name="T11" fmla="*/ 69120 h 43"/>
                <a:gd name="T12" fmla="*/ 0 60000 65536"/>
                <a:gd name="T13" fmla="*/ 0 60000 65536"/>
                <a:gd name="T14" fmla="*/ 0 60000 65536"/>
                <a:gd name="T15" fmla="*/ 0 60000 65536"/>
                <a:gd name="T16" fmla="*/ 0 60000 65536"/>
                <a:gd name="T17" fmla="*/ 0 60000 65536"/>
                <a:gd name="T18" fmla="*/ 0 w 39"/>
                <a:gd name="T19" fmla="*/ 0 h 43"/>
                <a:gd name="T20" fmla="*/ 39 w 39"/>
                <a:gd name="T21" fmla="*/ 43 h 43"/>
              </a:gdLst>
              <a:ahLst/>
              <a:cxnLst>
                <a:cxn ang="T12">
                  <a:pos x="T0" y="T1"/>
                </a:cxn>
                <a:cxn ang="T13">
                  <a:pos x="T2" y="T3"/>
                </a:cxn>
                <a:cxn ang="T14">
                  <a:pos x="T4" y="T5"/>
                </a:cxn>
                <a:cxn ang="T15">
                  <a:pos x="T6" y="T7"/>
                </a:cxn>
                <a:cxn ang="T16">
                  <a:pos x="T8" y="T9"/>
                </a:cxn>
                <a:cxn ang="T17">
                  <a:pos x="T10" y="T11"/>
                </a:cxn>
              </a:cxnLst>
              <a:rect l="T18" t="T19" r="T20" b="T21"/>
              <a:pathLst>
                <a:path w="39" h="43">
                  <a:moveTo>
                    <a:pt x="24" y="40"/>
                  </a:moveTo>
                  <a:cubicBezTo>
                    <a:pt x="18" y="41"/>
                    <a:pt x="4" y="43"/>
                    <a:pt x="2" y="38"/>
                  </a:cubicBezTo>
                  <a:cubicBezTo>
                    <a:pt x="0" y="33"/>
                    <a:pt x="6" y="13"/>
                    <a:pt x="11" y="7"/>
                  </a:cubicBezTo>
                  <a:cubicBezTo>
                    <a:pt x="16" y="1"/>
                    <a:pt x="31" y="0"/>
                    <a:pt x="35" y="4"/>
                  </a:cubicBezTo>
                  <a:cubicBezTo>
                    <a:pt x="39" y="8"/>
                    <a:pt x="39" y="27"/>
                    <a:pt x="37" y="33"/>
                  </a:cubicBezTo>
                  <a:cubicBezTo>
                    <a:pt x="35" y="39"/>
                    <a:pt x="30" y="39"/>
                    <a:pt x="24" y="40"/>
                  </a:cubicBezTo>
                  <a:close/>
                </a:path>
              </a:pathLst>
            </a:custGeom>
            <a:pattFill prst="wdDnDiag">
              <a:fgClr>
                <a:srgbClr val="000000">
                  <a:alpha val="69019"/>
                </a:srgbClr>
              </a:fgClr>
              <a:bgClr>
                <a:srgbClr val="FFFFFF">
                  <a:alpha val="69019"/>
                </a:srgbClr>
              </a:bgClr>
            </a:pattFill>
            <a:ln w="9525">
              <a:solidFill>
                <a:srgbClr val="000000"/>
              </a:solidFill>
              <a:round/>
              <a:headEnd/>
              <a:tailEnd/>
            </a:ln>
          </p:spPr>
          <p:txBody>
            <a:bodyPr/>
            <a:lstStyle/>
            <a:p>
              <a:endParaRPr lang="en-US"/>
            </a:p>
          </p:txBody>
        </p:sp>
        <p:sp>
          <p:nvSpPr>
            <p:cNvPr id="40047" name="Freeform 55" descr="Wide downward diagonal"/>
            <p:cNvSpPr>
              <a:spLocks/>
            </p:cNvSpPr>
            <p:nvPr/>
          </p:nvSpPr>
          <p:spPr bwMode="auto">
            <a:xfrm>
              <a:off x="13915" y="9404"/>
              <a:ext cx="516" cy="432"/>
            </a:xfrm>
            <a:custGeom>
              <a:avLst/>
              <a:gdLst>
                <a:gd name="T0" fmla="*/ 65664 w 43"/>
                <a:gd name="T1" fmla="*/ 60480 h 36"/>
                <a:gd name="T2" fmla="*/ 19008 w 43"/>
                <a:gd name="T3" fmla="*/ 57024 h 36"/>
                <a:gd name="T4" fmla="*/ 17280 w 43"/>
                <a:gd name="T5" fmla="*/ 34560 h 36"/>
                <a:gd name="T6" fmla="*/ 0 w 43"/>
                <a:gd name="T7" fmla="*/ 31104 h 36"/>
                <a:gd name="T8" fmla="*/ 12096 w 43"/>
                <a:gd name="T9" fmla="*/ 3456 h 36"/>
                <a:gd name="T10" fmla="*/ 48384 w 43"/>
                <a:gd name="T11" fmla="*/ 8640 h 36"/>
                <a:gd name="T12" fmla="*/ 63936 w 43"/>
                <a:gd name="T13" fmla="*/ 20736 h 36"/>
                <a:gd name="T14" fmla="*/ 69120 w 43"/>
                <a:gd name="T15" fmla="*/ 48384 h 36"/>
                <a:gd name="T16" fmla="*/ 65664 w 43"/>
                <a:gd name="T17" fmla="*/ 60480 h 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3"/>
                <a:gd name="T28" fmla="*/ 0 h 36"/>
                <a:gd name="T29" fmla="*/ 43 w 43"/>
                <a:gd name="T30" fmla="*/ 36 h 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3" h="36">
                  <a:moveTo>
                    <a:pt x="38" y="35"/>
                  </a:moveTo>
                  <a:cubicBezTo>
                    <a:pt x="33" y="36"/>
                    <a:pt x="16" y="35"/>
                    <a:pt x="11" y="33"/>
                  </a:cubicBezTo>
                  <a:cubicBezTo>
                    <a:pt x="6" y="31"/>
                    <a:pt x="12" y="22"/>
                    <a:pt x="10" y="20"/>
                  </a:cubicBezTo>
                  <a:cubicBezTo>
                    <a:pt x="8" y="18"/>
                    <a:pt x="0" y="21"/>
                    <a:pt x="0" y="18"/>
                  </a:cubicBezTo>
                  <a:cubicBezTo>
                    <a:pt x="0" y="15"/>
                    <a:pt x="3" y="4"/>
                    <a:pt x="7" y="2"/>
                  </a:cubicBezTo>
                  <a:cubicBezTo>
                    <a:pt x="11" y="0"/>
                    <a:pt x="23" y="3"/>
                    <a:pt x="28" y="5"/>
                  </a:cubicBezTo>
                  <a:cubicBezTo>
                    <a:pt x="33" y="7"/>
                    <a:pt x="35" y="8"/>
                    <a:pt x="37" y="12"/>
                  </a:cubicBezTo>
                  <a:cubicBezTo>
                    <a:pt x="39" y="16"/>
                    <a:pt x="40" y="24"/>
                    <a:pt x="40" y="28"/>
                  </a:cubicBezTo>
                  <a:cubicBezTo>
                    <a:pt x="40" y="32"/>
                    <a:pt x="43" y="34"/>
                    <a:pt x="38" y="35"/>
                  </a:cubicBezTo>
                  <a:close/>
                </a:path>
              </a:pathLst>
            </a:custGeom>
            <a:pattFill prst="wdDnDiag">
              <a:fgClr>
                <a:srgbClr val="000000">
                  <a:alpha val="67842"/>
                </a:srgbClr>
              </a:fgClr>
              <a:bgClr>
                <a:srgbClr val="FFFFFF">
                  <a:alpha val="67842"/>
                </a:srgbClr>
              </a:bgClr>
            </a:pattFill>
            <a:ln w="9525">
              <a:solidFill>
                <a:srgbClr val="000000"/>
              </a:solidFill>
              <a:round/>
              <a:headEnd/>
              <a:tailEnd/>
            </a:ln>
          </p:spPr>
          <p:txBody>
            <a:bodyPr/>
            <a:lstStyle/>
            <a:p>
              <a:endParaRPr lang="en-US"/>
            </a:p>
          </p:txBody>
        </p:sp>
        <p:sp>
          <p:nvSpPr>
            <p:cNvPr id="40048" name="Freeform 56" descr="Wide downward diagonal"/>
            <p:cNvSpPr>
              <a:spLocks/>
            </p:cNvSpPr>
            <p:nvPr/>
          </p:nvSpPr>
          <p:spPr bwMode="auto">
            <a:xfrm>
              <a:off x="12703" y="9020"/>
              <a:ext cx="948" cy="504"/>
            </a:xfrm>
            <a:custGeom>
              <a:avLst/>
              <a:gdLst>
                <a:gd name="T0" fmla="*/ 27648 w 79"/>
                <a:gd name="T1" fmla="*/ 0 h 42"/>
                <a:gd name="T2" fmla="*/ 15552 w 79"/>
                <a:gd name="T3" fmla="*/ 34560 h 42"/>
                <a:gd name="T4" fmla="*/ 119232 w 79"/>
                <a:gd name="T5" fmla="*/ 72576 h 42"/>
                <a:gd name="T6" fmla="*/ 120960 w 79"/>
                <a:gd name="T7" fmla="*/ 34560 h 42"/>
                <a:gd name="T8" fmla="*/ 27648 w 79"/>
                <a:gd name="T9" fmla="*/ 0 h 42"/>
                <a:gd name="T10" fmla="*/ 0 60000 65536"/>
                <a:gd name="T11" fmla="*/ 0 60000 65536"/>
                <a:gd name="T12" fmla="*/ 0 60000 65536"/>
                <a:gd name="T13" fmla="*/ 0 60000 65536"/>
                <a:gd name="T14" fmla="*/ 0 60000 65536"/>
                <a:gd name="T15" fmla="*/ 0 w 79"/>
                <a:gd name="T16" fmla="*/ 0 h 42"/>
                <a:gd name="T17" fmla="*/ 79 w 79"/>
                <a:gd name="T18" fmla="*/ 42 h 42"/>
              </a:gdLst>
              <a:ahLst/>
              <a:cxnLst>
                <a:cxn ang="T10">
                  <a:pos x="T0" y="T1"/>
                </a:cxn>
                <a:cxn ang="T11">
                  <a:pos x="T2" y="T3"/>
                </a:cxn>
                <a:cxn ang="T12">
                  <a:pos x="T4" y="T5"/>
                </a:cxn>
                <a:cxn ang="T13">
                  <a:pos x="T6" y="T7"/>
                </a:cxn>
                <a:cxn ang="T14">
                  <a:pos x="T8" y="T9"/>
                </a:cxn>
              </a:cxnLst>
              <a:rect l="T15" t="T16" r="T17" b="T18"/>
              <a:pathLst>
                <a:path w="79" h="42">
                  <a:moveTo>
                    <a:pt x="16" y="0"/>
                  </a:moveTo>
                  <a:cubicBezTo>
                    <a:pt x="6" y="0"/>
                    <a:pt x="0" y="13"/>
                    <a:pt x="9" y="20"/>
                  </a:cubicBezTo>
                  <a:cubicBezTo>
                    <a:pt x="18" y="27"/>
                    <a:pt x="59" y="42"/>
                    <a:pt x="69" y="42"/>
                  </a:cubicBezTo>
                  <a:cubicBezTo>
                    <a:pt x="79" y="42"/>
                    <a:pt x="78" y="27"/>
                    <a:pt x="70" y="20"/>
                  </a:cubicBezTo>
                  <a:cubicBezTo>
                    <a:pt x="62" y="13"/>
                    <a:pt x="26" y="0"/>
                    <a:pt x="16" y="0"/>
                  </a:cubicBezTo>
                  <a:close/>
                </a:path>
              </a:pathLst>
            </a:custGeom>
            <a:pattFill prst="wdDnDiag">
              <a:fgClr>
                <a:srgbClr val="000000">
                  <a:alpha val="72940"/>
                </a:srgbClr>
              </a:fgClr>
              <a:bgClr>
                <a:srgbClr val="FFFFFF">
                  <a:alpha val="72940"/>
                </a:srgbClr>
              </a:bgClr>
            </a:pattFill>
            <a:ln w="9525">
              <a:solidFill>
                <a:srgbClr val="000000"/>
              </a:solidFill>
              <a:round/>
              <a:headEnd/>
              <a:tailEnd/>
            </a:ln>
          </p:spPr>
          <p:txBody>
            <a:bodyPr/>
            <a:lstStyle/>
            <a:p>
              <a:endParaRPr lang="en-US"/>
            </a:p>
          </p:txBody>
        </p:sp>
        <p:sp>
          <p:nvSpPr>
            <p:cNvPr id="40049" name="Freeform 57" descr="Wide downward diagonal"/>
            <p:cNvSpPr>
              <a:spLocks/>
            </p:cNvSpPr>
            <p:nvPr/>
          </p:nvSpPr>
          <p:spPr bwMode="auto">
            <a:xfrm>
              <a:off x="4615" y="12140"/>
              <a:ext cx="396" cy="300"/>
            </a:xfrm>
            <a:custGeom>
              <a:avLst/>
              <a:gdLst>
                <a:gd name="T0" fmla="*/ 5184 w 33"/>
                <a:gd name="T1" fmla="*/ 31104 h 25"/>
                <a:gd name="T2" fmla="*/ 6912 w 33"/>
                <a:gd name="T3" fmla="*/ 3456 h 25"/>
                <a:gd name="T4" fmla="*/ 44928 w 33"/>
                <a:gd name="T5" fmla="*/ 10368 h 25"/>
                <a:gd name="T6" fmla="*/ 55296 w 33"/>
                <a:gd name="T7" fmla="*/ 39744 h 25"/>
                <a:gd name="T8" fmla="*/ 36288 w 33"/>
                <a:gd name="T9" fmla="*/ 31104 h 25"/>
                <a:gd name="T10" fmla="*/ 22464 w 33"/>
                <a:gd name="T11" fmla="*/ 29376 h 25"/>
                <a:gd name="T12" fmla="*/ 5184 w 33"/>
                <a:gd name="T13" fmla="*/ 31104 h 25"/>
                <a:gd name="T14" fmla="*/ 0 60000 65536"/>
                <a:gd name="T15" fmla="*/ 0 60000 65536"/>
                <a:gd name="T16" fmla="*/ 0 60000 65536"/>
                <a:gd name="T17" fmla="*/ 0 60000 65536"/>
                <a:gd name="T18" fmla="*/ 0 60000 65536"/>
                <a:gd name="T19" fmla="*/ 0 60000 65536"/>
                <a:gd name="T20" fmla="*/ 0 60000 65536"/>
                <a:gd name="T21" fmla="*/ 0 w 33"/>
                <a:gd name="T22" fmla="*/ 0 h 25"/>
                <a:gd name="T23" fmla="*/ 33 w 33"/>
                <a:gd name="T24" fmla="*/ 25 h 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3" h="25">
                  <a:moveTo>
                    <a:pt x="3" y="18"/>
                  </a:moveTo>
                  <a:cubicBezTo>
                    <a:pt x="2" y="16"/>
                    <a:pt x="0" y="4"/>
                    <a:pt x="4" y="2"/>
                  </a:cubicBezTo>
                  <a:cubicBezTo>
                    <a:pt x="8" y="0"/>
                    <a:pt x="21" y="3"/>
                    <a:pt x="26" y="6"/>
                  </a:cubicBezTo>
                  <a:cubicBezTo>
                    <a:pt x="31" y="9"/>
                    <a:pt x="33" y="21"/>
                    <a:pt x="32" y="23"/>
                  </a:cubicBezTo>
                  <a:cubicBezTo>
                    <a:pt x="31" y="25"/>
                    <a:pt x="24" y="19"/>
                    <a:pt x="21" y="18"/>
                  </a:cubicBezTo>
                  <a:cubicBezTo>
                    <a:pt x="18" y="17"/>
                    <a:pt x="15" y="17"/>
                    <a:pt x="13" y="17"/>
                  </a:cubicBezTo>
                  <a:cubicBezTo>
                    <a:pt x="11" y="17"/>
                    <a:pt x="4" y="20"/>
                    <a:pt x="3" y="18"/>
                  </a:cubicBezTo>
                  <a:close/>
                </a:path>
              </a:pathLst>
            </a:custGeom>
            <a:pattFill prst="wdDnDiag">
              <a:fgClr>
                <a:srgbClr val="000000">
                  <a:alpha val="61176"/>
                </a:srgbClr>
              </a:fgClr>
              <a:bgClr>
                <a:srgbClr val="FFFFFF">
                  <a:alpha val="61176"/>
                </a:srgbClr>
              </a:bgClr>
            </a:pattFill>
            <a:ln w="9525">
              <a:solidFill>
                <a:srgbClr val="000000"/>
              </a:solidFill>
              <a:round/>
              <a:headEnd/>
              <a:tailEnd/>
            </a:ln>
          </p:spPr>
          <p:txBody>
            <a:bodyPr/>
            <a:lstStyle/>
            <a:p>
              <a:endParaRPr lang="en-US"/>
            </a:p>
          </p:txBody>
        </p:sp>
        <p:sp>
          <p:nvSpPr>
            <p:cNvPr id="40050" name="Freeform 58" descr="Wide downward diagonal"/>
            <p:cNvSpPr>
              <a:spLocks/>
            </p:cNvSpPr>
            <p:nvPr/>
          </p:nvSpPr>
          <p:spPr bwMode="auto">
            <a:xfrm>
              <a:off x="6319" y="11876"/>
              <a:ext cx="660" cy="492"/>
            </a:xfrm>
            <a:custGeom>
              <a:avLst/>
              <a:gdLst>
                <a:gd name="T0" fmla="*/ 8640 w 55"/>
                <a:gd name="T1" fmla="*/ 63936 h 41"/>
                <a:gd name="T2" fmla="*/ 10368 w 55"/>
                <a:gd name="T3" fmla="*/ 24192 h 41"/>
                <a:gd name="T4" fmla="*/ 69120 w 55"/>
                <a:gd name="T5" fmla="*/ 1728 h 41"/>
                <a:gd name="T6" fmla="*/ 91584 w 55"/>
                <a:gd name="T7" fmla="*/ 13824 h 41"/>
                <a:gd name="T8" fmla="*/ 89856 w 55"/>
                <a:gd name="T9" fmla="*/ 50112 h 41"/>
                <a:gd name="T10" fmla="*/ 70848 w 55"/>
                <a:gd name="T11" fmla="*/ 41472 h 41"/>
                <a:gd name="T12" fmla="*/ 17280 w 55"/>
                <a:gd name="T13" fmla="*/ 65664 h 41"/>
                <a:gd name="T14" fmla="*/ 8640 w 55"/>
                <a:gd name="T15" fmla="*/ 63936 h 41"/>
                <a:gd name="T16" fmla="*/ 0 60000 65536"/>
                <a:gd name="T17" fmla="*/ 0 60000 65536"/>
                <a:gd name="T18" fmla="*/ 0 60000 65536"/>
                <a:gd name="T19" fmla="*/ 0 60000 65536"/>
                <a:gd name="T20" fmla="*/ 0 60000 65536"/>
                <a:gd name="T21" fmla="*/ 0 60000 65536"/>
                <a:gd name="T22" fmla="*/ 0 60000 65536"/>
                <a:gd name="T23" fmla="*/ 0 60000 65536"/>
                <a:gd name="T24" fmla="*/ 0 w 55"/>
                <a:gd name="T25" fmla="*/ 0 h 41"/>
                <a:gd name="T26" fmla="*/ 55 w 55"/>
                <a:gd name="T27" fmla="*/ 41 h 4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5" h="41">
                  <a:moveTo>
                    <a:pt x="5" y="37"/>
                  </a:moveTo>
                  <a:cubicBezTo>
                    <a:pt x="4" y="33"/>
                    <a:pt x="0" y="20"/>
                    <a:pt x="6" y="14"/>
                  </a:cubicBezTo>
                  <a:cubicBezTo>
                    <a:pt x="12" y="8"/>
                    <a:pt x="32" y="2"/>
                    <a:pt x="40" y="1"/>
                  </a:cubicBezTo>
                  <a:cubicBezTo>
                    <a:pt x="48" y="0"/>
                    <a:pt x="51" y="3"/>
                    <a:pt x="53" y="8"/>
                  </a:cubicBezTo>
                  <a:cubicBezTo>
                    <a:pt x="55" y="13"/>
                    <a:pt x="54" y="26"/>
                    <a:pt x="52" y="29"/>
                  </a:cubicBezTo>
                  <a:cubicBezTo>
                    <a:pt x="50" y="32"/>
                    <a:pt x="48" y="23"/>
                    <a:pt x="41" y="24"/>
                  </a:cubicBezTo>
                  <a:cubicBezTo>
                    <a:pt x="34" y="25"/>
                    <a:pt x="16" y="36"/>
                    <a:pt x="10" y="38"/>
                  </a:cubicBezTo>
                  <a:cubicBezTo>
                    <a:pt x="4" y="40"/>
                    <a:pt x="6" y="41"/>
                    <a:pt x="5" y="37"/>
                  </a:cubicBezTo>
                  <a:close/>
                </a:path>
              </a:pathLst>
            </a:custGeom>
            <a:pattFill prst="wdDnDiag">
              <a:fgClr>
                <a:srgbClr val="000000"/>
              </a:fgClr>
              <a:bgClr>
                <a:srgbClr val="FFFFFF"/>
              </a:bgClr>
            </a:pattFill>
            <a:ln w="9525">
              <a:solidFill>
                <a:srgbClr val="000000"/>
              </a:solidFill>
              <a:round/>
              <a:headEnd/>
              <a:tailEnd/>
            </a:ln>
          </p:spPr>
          <p:txBody>
            <a:bodyPr/>
            <a:lstStyle/>
            <a:p>
              <a:endParaRPr lang="en-US"/>
            </a:p>
          </p:txBody>
        </p:sp>
        <p:sp>
          <p:nvSpPr>
            <p:cNvPr id="40051" name="Freeform 59" descr="Wide downward diagonal"/>
            <p:cNvSpPr>
              <a:spLocks/>
            </p:cNvSpPr>
            <p:nvPr/>
          </p:nvSpPr>
          <p:spPr bwMode="auto">
            <a:xfrm>
              <a:off x="7507" y="11888"/>
              <a:ext cx="936" cy="492"/>
            </a:xfrm>
            <a:custGeom>
              <a:avLst/>
              <a:gdLst>
                <a:gd name="T0" fmla="*/ 5184 w 78"/>
                <a:gd name="T1" fmla="*/ 46656 h 41"/>
                <a:gd name="T2" fmla="*/ 8640 w 78"/>
                <a:gd name="T3" fmla="*/ 5184 h 41"/>
                <a:gd name="T4" fmla="*/ 51840 w 78"/>
                <a:gd name="T5" fmla="*/ 19008 h 41"/>
                <a:gd name="T6" fmla="*/ 70848 w 78"/>
                <a:gd name="T7" fmla="*/ 24192 h 41"/>
                <a:gd name="T8" fmla="*/ 103680 w 78"/>
                <a:gd name="T9" fmla="*/ 12096 h 41"/>
                <a:gd name="T10" fmla="*/ 124416 w 78"/>
                <a:gd name="T11" fmla="*/ 6912 h 41"/>
                <a:gd name="T12" fmla="*/ 129600 w 78"/>
                <a:gd name="T13" fmla="*/ 46656 h 41"/>
                <a:gd name="T14" fmla="*/ 95040 w 78"/>
                <a:gd name="T15" fmla="*/ 55296 h 41"/>
                <a:gd name="T16" fmla="*/ 58752 w 78"/>
                <a:gd name="T17" fmla="*/ 70848 h 41"/>
                <a:gd name="T18" fmla="*/ 34560 w 78"/>
                <a:gd name="T19" fmla="*/ 51840 h 41"/>
                <a:gd name="T20" fmla="*/ 15552 w 78"/>
                <a:gd name="T21" fmla="*/ 46656 h 41"/>
                <a:gd name="T22" fmla="*/ 5184 w 78"/>
                <a:gd name="T23" fmla="*/ 46656 h 4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78"/>
                <a:gd name="T37" fmla="*/ 0 h 41"/>
                <a:gd name="T38" fmla="*/ 78 w 78"/>
                <a:gd name="T39" fmla="*/ 41 h 4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78" h="41">
                  <a:moveTo>
                    <a:pt x="3" y="27"/>
                  </a:moveTo>
                  <a:cubicBezTo>
                    <a:pt x="2" y="23"/>
                    <a:pt x="0" y="6"/>
                    <a:pt x="5" y="3"/>
                  </a:cubicBezTo>
                  <a:cubicBezTo>
                    <a:pt x="10" y="0"/>
                    <a:pt x="24" y="9"/>
                    <a:pt x="30" y="11"/>
                  </a:cubicBezTo>
                  <a:cubicBezTo>
                    <a:pt x="36" y="13"/>
                    <a:pt x="36" y="15"/>
                    <a:pt x="41" y="14"/>
                  </a:cubicBezTo>
                  <a:cubicBezTo>
                    <a:pt x="46" y="13"/>
                    <a:pt x="55" y="9"/>
                    <a:pt x="60" y="7"/>
                  </a:cubicBezTo>
                  <a:cubicBezTo>
                    <a:pt x="65" y="5"/>
                    <a:pt x="70" y="1"/>
                    <a:pt x="72" y="4"/>
                  </a:cubicBezTo>
                  <a:cubicBezTo>
                    <a:pt x="74" y="7"/>
                    <a:pt x="78" y="22"/>
                    <a:pt x="75" y="27"/>
                  </a:cubicBezTo>
                  <a:cubicBezTo>
                    <a:pt x="72" y="32"/>
                    <a:pt x="62" y="30"/>
                    <a:pt x="55" y="32"/>
                  </a:cubicBezTo>
                  <a:cubicBezTo>
                    <a:pt x="48" y="34"/>
                    <a:pt x="40" y="41"/>
                    <a:pt x="34" y="41"/>
                  </a:cubicBezTo>
                  <a:cubicBezTo>
                    <a:pt x="28" y="41"/>
                    <a:pt x="24" y="32"/>
                    <a:pt x="20" y="30"/>
                  </a:cubicBezTo>
                  <a:cubicBezTo>
                    <a:pt x="16" y="28"/>
                    <a:pt x="12" y="27"/>
                    <a:pt x="9" y="27"/>
                  </a:cubicBezTo>
                  <a:cubicBezTo>
                    <a:pt x="6" y="27"/>
                    <a:pt x="4" y="31"/>
                    <a:pt x="3" y="27"/>
                  </a:cubicBezTo>
                  <a:close/>
                </a:path>
              </a:pathLst>
            </a:custGeom>
            <a:pattFill prst="wdDnDiag">
              <a:fgClr>
                <a:srgbClr val="000000"/>
              </a:fgClr>
              <a:bgClr>
                <a:srgbClr val="FFFFFF"/>
              </a:bgClr>
            </a:pattFill>
            <a:ln w="9525">
              <a:solidFill>
                <a:srgbClr val="000000"/>
              </a:solidFill>
              <a:round/>
              <a:headEnd/>
              <a:tailEnd/>
            </a:ln>
          </p:spPr>
          <p:txBody>
            <a:bodyPr/>
            <a:lstStyle/>
            <a:p>
              <a:endParaRPr lang="en-US"/>
            </a:p>
          </p:txBody>
        </p:sp>
        <p:sp>
          <p:nvSpPr>
            <p:cNvPr id="40052" name="Freeform 60" descr="Wide downward diagonal"/>
            <p:cNvSpPr>
              <a:spLocks/>
            </p:cNvSpPr>
            <p:nvPr/>
          </p:nvSpPr>
          <p:spPr bwMode="auto">
            <a:xfrm>
              <a:off x="14683" y="10772"/>
              <a:ext cx="1272" cy="672"/>
            </a:xfrm>
            <a:custGeom>
              <a:avLst/>
              <a:gdLst>
                <a:gd name="T0" fmla="*/ 5184 w 106"/>
                <a:gd name="T1" fmla="*/ 51840 h 56"/>
                <a:gd name="T2" fmla="*/ 34560 w 106"/>
                <a:gd name="T3" fmla="*/ 55296 h 56"/>
                <a:gd name="T4" fmla="*/ 162432 w 106"/>
                <a:gd name="T5" fmla="*/ 5184 h 56"/>
                <a:gd name="T6" fmla="*/ 164160 w 106"/>
                <a:gd name="T7" fmla="*/ 20736 h 56"/>
                <a:gd name="T8" fmla="*/ 169344 w 106"/>
                <a:gd name="T9" fmla="*/ 70848 h 56"/>
                <a:gd name="T10" fmla="*/ 157248 w 106"/>
                <a:gd name="T11" fmla="*/ 63936 h 56"/>
                <a:gd name="T12" fmla="*/ 127872 w 106"/>
                <a:gd name="T13" fmla="*/ 76032 h 56"/>
                <a:gd name="T14" fmla="*/ 101952 w 106"/>
                <a:gd name="T15" fmla="*/ 77760 h 56"/>
                <a:gd name="T16" fmla="*/ 74304 w 106"/>
                <a:gd name="T17" fmla="*/ 79488 h 56"/>
                <a:gd name="T18" fmla="*/ 53568 w 106"/>
                <a:gd name="T19" fmla="*/ 93312 h 56"/>
                <a:gd name="T20" fmla="*/ 27648 w 106"/>
                <a:gd name="T21" fmla="*/ 93312 h 56"/>
                <a:gd name="T22" fmla="*/ 5184 w 106"/>
                <a:gd name="T23" fmla="*/ 72576 h 56"/>
                <a:gd name="T24" fmla="*/ 5184 w 106"/>
                <a:gd name="T25" fmla="*/ 51840 h 5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6"/>
                <a:gd name="T40" fmla="*/ 0 h 56"/>
                <a:gd name="T41" fmla="*/ 106 w 106"/>
                <a:gd name="T42" fmla="*/ 56 h 5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6" h="56">
                  <a:moveTo>
                    <a:pt x="3" y="30"/>
                  </a:moveTo>
                  <a:cubicBezTo>
                    <a:pt x="6" y="28"/>
                    <a:pt x="5" y="36"/>
                    <a:pt x="20" y="32"/>
                  </a:cubicBezTo>
                  <a:cubicBezTo>
                    <a:pt x="35" y="28"/>
                    <a:pt x="82" y="6"/>
                    <a:pt x="94" y="3"/>
                  </a:cubicBezTo>
                  <a:cubicBezTo>
                    <a:pt x="106" y="0"/>
                    <a:pt x="94" y="6"/>
                    <a:pt x="95" y="12"/>
                  </a:cubicBezTo>
                  <a:cubicBezTo>
                    <a:pt x="96" y="18"/>
                    <a:pt x="99" y="37"/>
                    <a:pt x="98" y="41"/>
                  </a:cubicBezTo>
                  <a:cubicBezTo>
                    <a:pt x="97" y="45"/>
                    <a:pt x="95" y="37"/>
                    <a:pt x="91" y="37"/>
                  </a:cubicBezTo>
                  <a:cubicBezTo>
                    <a:pt x="87" y="37"/>
                    <a:pt x="79" y="43"/>
                    <a:pt x="74" y="44"/>
                  </a:cubicBezTo>
                  <a:cubicBezTo>
                    <a:pt x="69" y="45"/>
                    <a:pt x="64" y="45"/>
                    <a:pt x="59" y="45"/>
                  </a:cubicBezTo>
                  <a:cubicBezTo>
                    <a:pt x="54" y="45"/>
                    <a:pt x="48" y="45"/>
                    <a:pt x="43" y="46"/>
                  </a:cubicBezTo>
                  <a:cubicBezTo>
                    <a:pt x="38" y="47"/>
                    <a:pt x="35" y="53"/>
                    <a:pt x="31" y="54"/>
                  </a:cubicBezTo>
                  <a:cubicBezTo>
                    <a:pt x="27" y="55"/>
                    <a:pt x="21" y="56"/>
                    <a:pt x="16" y="54"/>
                  </a:cubicBezTo>
                  <a:cubicBezTo>
                    <a:pt x="11" y="52"/>
                    <a:pt x="6" y="46"/>
                    <a:pt x="3" y="42"/>
                  </a:cubicBezTo>
                  <a:cubicBezTo>
                    <a:pt x="0" y="38"/>
                    <a:pt x="0" y="32"/>
                    <a:pt x="3" y="30"/>
                  </a:cubicBezTo>
                  <a:close/>
                </a:path>
              </a:pathLst>
            </a:custGeom>
            <a:pattFill prst="wdDnDiag">
              <a:fgClr>
                <a:srgbClr val="000000"/>
              </a:fgClr>
              <a:bgClr>
                <a:srgbClr val="FFFFFF"/>
              </a:bgClr>
            </a:pattFill>
            <a:ln w="9525">
              <a:solidFill>
                <a:srgbClr val="000000"/>
              </a:solidFill>
              <a:round/>
              <a:headEnd/>
              <a:tailEnd/>
            </a:ln>
          </p:spPr>
          <p:txBody>
            <a:bodyPr/>
            <a:lstStyle/>
            <a:p>
              <a:endParaRPr lang="en-US"/>
            </a:p>
          </p:txBody>
        </p:sp>
        <p:sp>
          <p:nvSpPr>
            <p:cNvPr id="40053" name="Freeform 61" descr="Wide downward diagonal"/>
            <p:cNvSpPr>
              <a:spLocks/>
            </p:cNvSpPr>
            <p:nvPr/>
          </p:nvSpPr>
          <p:spPr bwMode="auto">
            <a:xfrm>
              <a:off x="14083" y="9944"/>
              <a:ext cx="492" cy="744"/>
            </a:xfrm>
            <a:custGeom>
              <a:avLst/>
              <a:gdLst>
                <a:gd name="T0" fmla="*/ 39744 w 41"/>
                <a:gd name="T1" fmla="*/ 12096 h 62"/>
                <a:gd name="T2" fmla="*/ 6912 w 41"/>
                <a:gd name="T3" fmla="*/ 12096 h 62"/>
                <a:gd name="T4" fmla="*/ 3456 w 41"/>
                <a:gd name="T5" fmla="*/ 86400 h 62"/>
                <a:gd name="T6" fmla="*/ 29376 w 41"/>
                <a:gd name="T7" fmla="*/ 101952 h 62"/>
                <a:gd name="T8" fmla="*/ 36288 w 41"/>
                <a:gd name="T9" fmla="*/ 57024 h 62"/>
                <a:gd name="T10" fmla="*/ 53568 w 41"/>
                <a:gd name="T11" fmla="*/ 79488 h 62"/>
                <a:gd name="T12" fmla="*/ 55296 w 41"/>
                <a:gd name="T13" fmla="*/ 69120 h 62"/>
                <a:gd name="T14" fmla="*/ 70848 w 41"/>
                <a:gd name="T15" fmla="*/ 67392 h 62"/>
                <a:gd name="T16" fmla="*/ 55296 w 41"/>
                <a:gd name="T17" fmla="*/ 38016 h 62"/>
                <a:gd name="T18" fmla="*/ 44928 w 41"/>
                <a:gd name="T19" fmla="*/ 34560 h 62"/>
                <a:gd name="T20" fmla="*/ 39744 w 41"/>
                <a:gd name="T21" fmla="*/ 12096 h 6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1"/>
                <a:gd name="T34" fmla="*/ 0 h 62"/>
                <a:gd name="T35" fmla="*/ 41 w 41"/>
                <a:gd name="T36" fmla="*/ 62 h 6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1" h="62">
                  <a:moveTo>
                    <a:pt x="23" y="7"/>
                  </a:moveTo>
                  <a:cubicBezTo>
                    <a:pt x="19" y="5"/>
                    <a:pt x="7" y="0"/>
                    <a:pt x="4" y="7"/>
                  </a:cubicBezTo>
                  <a:cubicBezTo>
                    <a:pt x="1" y="14"/>
                    <a:pt x="0" y="41"/>
                    <a:pt x="2" y="50"/>
                  </a:cubicBezTo>
                  <a:cubicBezTo>
                    <a:pt x="4" y="59"/>
                    <a:pt x="14" y="62"/>
                    <a:pt x="17" y="59"/>
                  </a:cubicBezTo>
                  <a:cubicBezTo>
                    <a:pt x="20" y="56"/>
                    <a:pt x="19" y="35"/>
                    <a:pt x="21" y="33"/>
                  </a:cubicBezTo>
                  <a:cubicBezTo>
                    <a:pt x="23" y="31"/>
                    <a:pt x="29" y="45"/>
                    <a:pt x="31" y="46"/>
                  </a:cubicBezTo>
                  <a:cubicBezTo>
                    <a:pt x="33" y="47"/>
                    <a:pt x="30" y="41"/>
                    <a:pt x="32" y="40"/>
                  </a:cubicBezTo>
                  <a:cubicBezTo>
                    <a:pt x="34" y="39"/>
                    <a:pt x="41" y="42"/>
                    <a:pt x="41" y="39"/>
                  </a:cubicBezTo>
                  <a:cubicBezTo>
                    <a:pt x="41" y="36"/>
                    <a:pt x="34" y="25"/>
                    <a:pt x="32" y="22"/>
                  </a:cubicBezTo>
                  <a:cubicBezTo>
                    <a:pt x="30" y="19"/>
                    <a:pt x="28" y="23"/>
                    <a:pt x="26" y="20"/>
                  </a:cubicBezTo>
                  <a:cubicBezTo>
                    <a:pt x="24" y="17"/>
                    <a:pt x="27" y="9"/>
                    <a:pt x="23" y="7"/>
                  </a:cubicBezTo>
                  <a:close/>
                </a:path>
              </a:pathLst>
            </a:custGeom>
            <a:pattFill prst="wdDnDiag">
              <a:fgClr>
                <a:srgbClr val="000000">
                  <a:alpha val="76862"/>
                </a:srgbClr>
              </a:fgClr>
              <a:bgClr>
                <a:srgbClr val="FFFFFF">
                  <a:alpha val="76862"/>
                </a:srgbClr>
              </a:bgClr>
            </a:pattFill>
            <a:ln w="9525">
              <a:solidFill>
                <a:srgbClr val="000000"/>
              </a:solidFill>
              <a:round/>
              <a:headEnd/>
              <a:tailEnd/>
            </a:ln>
          </p:spPr>
          <p:txBody>
            <a:bodyPr/>
            <a:lstStyle/>
            <a:p>
              <a:endParaRPr lang="en-US"/>
            </a:p>
          </p:txBody>
        </p:sp>
      </p:grpSp>
      <p:sp>
        <p:nvSpPr>
          <p:cNvPr id="40055" name="Rectangle 65"/>
          <p:cNvSpPr>
            <a:spLocks noChangeArrowheads="1"/>
          </p:cNvSpPr>
          <p:nvPr/>
        </p:nvSpPr>
        <p:spPr bwMode="auto">
          <a:xfrm>
            <a:off x="4572000" y="3886200"/>
            <a:ext cx="4572000" cy="381000"/>
          </a:xfrm>
          <a:prstGeom prst="rect">
            <a:avLst/>
          </a:prstGeom>
          <a:noFill/>
          <a:ln w="9525">
            <a:noFill/>
            <a:miter lim="800000"/>
            <a:headEnd/>
            <a:tailEnd/>
          </a:ln>
        </p:spPr>
        <p:txBody>
          <a:bodyPr/>
          <a:lstStyle/>
          <a:p>
            <a:pPr marL="342900" indent="-342900">
              <a:spcBef>
                <a:spcPct val="20000"/>
              </a:spcBef>
            </a:pPr>
            <a:r>
              <a:rPr lang="es-PR" sz="1400"/>
              <a:t>Populated Areas and Unpopulated Areas in Puerto Rico</a:t>
            </a:r>
            <a:r>
              <a:rPr lang="en-US" sz="1400"/>
              <a:t> </a:t>
            </a:r>
          </a:p>
        </p:txBody>
      </p:sp>
      <p:sp>
        <p:nvSpPr>
          <p:cNvPr id="40056" name="Line 120"/>
          <p:cNvSpPr>
            <a:spLocks noChangeShapeType="1"/>
          </p:cNvSpPr>
          <p:nvPr/>
        </p:nvSpPr>
        <p:spPr bwMode="auto">
          <a:xfrm>
            <a:off x="5257800" y="4114800"/>
            <a:ext cx="152400" cy="457200"/>
          </a:xfrm>
          <a:prstGeom prst="line">
            <a:avLst/>
          </a:prstGeom>
          <a:noFill/>
          <a:ln w="9525">
            <a:solidFill>
              <a:schemeClr val="tx1"/>
            </a:solidFill>
            <a:round/>
            <a:headEnd/>
            <a:tailEnd type="triangle" w="med" len="med"/>
          </a:ln>
          <a:effectLst/>
        </p:spPr>
        <p:txBody>
          <a:bodyPr/>
          <a:lstStyle/>
          <a:p>
            <a:endParaRPr lang="en-US"/>
          </a:p>
        </p:txBody>
      </p:sp>
      <p:sp>
        <p:nvSpPr>
          <p:cNvPr id="40057" name="Line 121"/>
          <p:cNvSpPr>
            <a:spLocks noChangeShapeType="1"/>
          </p:cNvSpPr>
          <p:nvPr/>
        </p:nvSpPr>
        <p:spPr bwMode="auto">
          <a:xfrm flipH="1">
            <a:off x="6400800" y="4114800"/>
            <a:ext cx="533400" cy="533400"/>
          </a:xfrm>
          <a:prstGeom prst="line">
            <a:avLst/>
          </a:prstGeom>
          <a:noFill/>
          <a:ln w="9525">
            <a:solidFill>
              <a:schemeClr val="tx1"/>
            </a:solidFill>
            <a:round/>
            <a:headEnd/>
            <a:tailEnd type="triangle" w="med" len="med"/>
          </a:ln>
          <a:effectLst/>
        </p:spPr>
        <p:txBody>
          <a:bodyPr/>
          <a:lstStyle/>
          <a:p>
            <a:endParaRPr lang="en-US"/>
          </a:p>
        </p:txBody>
      </p:sp>
      <p:sp>
        <p:nvSpPr>
          <p:cNvPr id="40058" name="Rectangle 122"/>
          <p:cNvSpPr>
            <a:spLocks noChangeArrowheads="1"/>
          </p:cNvSpPr>
          <p:nvPr/>
        </p:nvSpPr>
        <p:spPr bwMode="auto">
          <a:xfrm>
            <a:off x="0" y="4724400"/>
            <a:ext cx="4451350" cy="1892300"/>
          </a:xfrm>
          <a:prstGeom prst="rect">
            <a:avLst/>
          </a:prstGeom>
          <a:noFill/>
          <a:ln w="9525">
            <a:noFill/>
            <a:miter lim="800000"/>
            <a:headEnd/>
            <a:tailEnd/>
          </a:ln>
          <a:effectLst/>
        </p:spPr>
        <p:txBody>
          <a:bodyPr wrap="none">
            <a:spAutoFit/>
          </a:bodyPr>
          <a:lstStyle/>
          <a:p>
            <a:pPr>
              <a:buFont typeface="Wingdings" pitchFamily="2" charset="2"/>
              <a:buNone/>
            </a:pPr>
            <a:r>
              <a:rPr lang="en-US">
                <a:solidFill>
                  <a:srgbClr val="000000"/>
                </a:solidFill>
              </a:rPr>
              <a:t>3 km wide band</a:t>
            </a:r>
          </a:p>
          <a:p>
            <a:pPr>
              <a:buFont typeface="Wingdings" pitchFamily="2" charset="2"/>
              <a:buNone/>
            </a:pPr>
            <a:r>
              <a:rPr lang="en-US">
                <a:solidFill>
                  <a:srgbClr val="000000"/>
                </a:solidFill>
              </a:rPr>
              <a:t>Populated areas for small wind</a:t>
            </a:r>
          </a:p>
          <a:p>
            <a:pPr>
              <a:buFont typeface="Wingdings" pitchFamily="2" charset="2"/>
              <a:buNone/>
            </a:pPr>
            <a:r>
              <a:rPr lang="en-US">
                <a:solidFill>
                  <a:srgbClr val="000000"/>
                </a:solidFill>
              </a:rPr>
              <a:t>1 small turbine per 5 cuerdas =</a:t>
            </a:r>
          </a:p>
          <a:p>
            <a:pPr>
              <a:buFont typeface="Wingdings" pitchFamily="2" charset="2"/>
              <a:buNone/>
            </a:pPr>
            <a:r>
              <a:rPr lang="en-US">
                <a:solidFill>
                  <a:srgbClr val="000000"/>
                </a:solidFill>
              </a:rPr>
              <a:t>12,000 small turbines </a:t>
            </a:r>
            <a:r>
              <a:rPr lang="en-US">
                <a:solidFill>
                  <a:srgbClr val="FF0000"/>
                </a:solidFill>
              </a:rPr>
              <a:t>(10 to 50 MW)</a:t>
            </a:r>
          </a:p>
          <a:p>
            <a:pPr>
              <a:buFont typeface="Wingdings" pitchFamily="2" charset="2"/>
              <a:buNone/>
            </a:pPr>
            <a:endParaRPr lang="en-US">
              <a:solidFill>
                <a:srgbClr val="FF0000"/>
              </a:solidFill>
            </a:endParaRPr>
          </a:p>
          <a:p>
            <a:pPr>
              <a:buFont typeface="Wingdings" pitchFamily="2" charset="2"/>
              <a:buNone/>
            </a:pPr>
            <a:r>
              <a:rPr lang="en-US" sz="2800">
                <a:solidFill>
                  <a:srgbClr val="FF0000"/>
                </a:solidFill>
              </a:rPr>
              <a:t>10% </a:t>
            </a:r>
            <a:r>
              <a:rPr lang="en-US" sz="2800">
                <a:solidFill>
                  <a:srgbClr val="FF0000"/>
                </a:solidFill>
                <a:sym typeface="Wingdings" pitchFamily="2" charset="2"/>
              </a:rPr>
              <a:t> </a:t>
            </a:r>
            <a:r>
              <a:rPr lang="en-US" sz="2800">
                <a:solidFill>
                  <a:srgbClr val="FF0000"/>
                </a:solidFill>
              </a:rPr>
              <a:t>360,000 MWh/year</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Rectangle 2"/>
          <p:cNvSpPr>
            <a:spLocks noGrp="1" noChangeArrowheads="1"/>
          </p:cNvSpPr>
          <p:nvPr>
            <p:ph type="ctrTitle"/>
          </p:nvPr>
        </p:nvSpPr>
        <p:spPr>
          <a:xfrm>
            <a:off x="0" y="152400"/>
            <a:ext cx="5638800" cy="1066800"/>
          </a:xfrm>
        </p:spPr>
        <p:txBody>
          <a:bodyPr/>
          <a:lstStyle/>
          <a:p>
            <a:r>
              <a:rPr lang="es-PR" sz="4000" smtClean="0">
                <a:solidFill>
                  <a:schemeClr val="tx1"/>
                </a:solidFill>
              </a:rPr>
              <a:t>Generaci</a:t>
            </a:r>
            <a:r>
              <a:rPr lang="es-PR" sz="4000" smtClean="0">
                <a:solidFill>
                  <a:schemeClr val="tx1"/>
                </a:solidFill>
                <a:cs typeface="Times New Roman" pitchFamily="18" charset="0"/>
              </a:rPr>
              <a:t>ó</a:t>
            </a:r>
            <a:r>
              <a:rPr lang="es-PR" sz="4000" smtClean="0">
                <a:solidFill>
                  <a:schemeClr val="tx1"/>
                </a:solidFill>
              </a:rPr>
              <a:t>n E</a:t>
            </a:r>
            <a:r>
              <a:rPr lang="es-PR" sz="4000" smtClean="0">
                <a:solidFill>
                  <a:schemeClr val="tx1"/>
                </a:solidFill>
                <a:cs typeface="Times New Roman" pitchFamily="18" charset="0"/>
              </a:rPr>
              <a:t>ó</a:t>
            </a:r>
            <a:r>
              <a:rPr lang="es-PR" sz="4000" smtClean="0">
                <a:solidFill>
                  <a:schemeClr val="tx1"/>
                </a:solidFill>
              </a:rPr>
              <a:t>lica </a:t>
            </a:r>
            <a:br>
              <a:rPr lang="es-PR" sz="4000" smtClean="0">
                <a:solidFill>
                  <a:schemeClr val="tx1"/>
                </a:solidFill>
              </a:rPr>
            </a:br>
            <a:r>
              <a:rPr lang="es-PR" sz="4000" smtClean="0">
                <a:solidFill>
                  <a:schemeClr val="tx1"/>
                </a:solidFill>
              </a:rPr>
              <a:t>en Puerto Rico</a:t>
            </a:r>
          </a:p>
        </p:txBody>
      </p:sp>
      <p:graphicFrame>
        <p:nvGraphicFramePr>
          <p:cNvPr id="203779" name="Object 3"/>
          <p:cNvGraphicFramePr>
            <a:graphicFrameLocks noChangeAspect="1"/>
          </p:cNvGraphicFramePr>
          <p:nvPr/>
        </p:nvGraphicFramePr>
        <p:xfrm>
          <a:off x="8001000" y="5716588"/>
          <a:ext cx="1143000" cy="1141412"/>
        </p:xfrm>
        <a:graphic>
          <a:graphicData uri="http://schemas.openxmlformats.org/presentationml/2006/ole">
            <mc:AlternateContent xmlns:mc="http://schemas.openxmlformats.org/markup-compatibility/2006">
              <mc:Choice xmlns:v="urn:schemas-microsoft-com:vml" Requires="v">
                <p:oleObj spid="_x0000_s203780" name="Photo Editor Photo" r:id="rId4" imgW="1493649" imgH="1493649" progId="MSPhotoEd.3">
                  <p:embed/>
                </p:oleObj>
              </mc:Choice>
              <mc:Fallback>
                <p:oleObj name="Photo Editor Photo" r:id="rId4" imgW="1493649" imgH="1493649" progId="MSPhotoEd.3">
                  <p:embed/>
                  <p:pic>
                    <p:nvPicPr>
                      <p:cNvPr id="0"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01000" y="5716588"/>
                        <a:ext cx="1143000" cy="1141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03780" name="Rectangle 4"/>
          <p:cNvSpPr>
            <a:spLocks noChangeArrowheads="1"/>
          </p:cNvSpPr>
          <p:nvPr/>
        </p:nvSpPr>
        <p:spPr bwMode="auto">
          <a:xfrm>
            <a:off x="0" y="1371600"/>
            <a:ext cx="5638800" cy="1219200"/>
          </a:xfrm>
          <a:prstGeom prst="rect">
            <a:avLst/>
          </a:prstGeom>
          <a:noFill/>
          <a:ln w="9525">
            <a:noFill/>
            <a:miter lim="800000"/>
            <a:headEnd/>
            <a:tailEnd/>
          </a:ln>
          <a:effectLst/>
        </p:spPr>
        <p:txBody>
          <a:bodyPr lIns="92075" tIns="46038" rIns="92075" bIns="46038"/>
          <a:lstStyle/>
          <a:p>
            <a:pPr marL="342900" indent="-342900" algn="ctr" eaLnBrk="0" hangingPunct="0">
              <a:lnSpc>
                <a:spcPct val="80000"/>
              </a:lnSpc>
              <a:spcBef>
                <a:spcPct val="20000"/>
              </a:spcBef>
            </a:pPr>
            <a:r>
              <a:rPr lang="en-US" sz="2000"/>
              <a:t>Agustín A. Irizarry Rivera, PhD, PE</a:t>
            </a:r>
          </a:p>
          <a:p>
            <a:pPr marL="342900" indent="-342900" algn="ctr" eaLnBrk="0" hangingPunct="0">
              <a:lnSpc>
                <a:spcPct val="80000"/>
              </a:lnSpc>
              <a:spcBef>
                <a:spcPct val="20000"/>
              </a:spcBef>
            </a:pPr>
            <a:r>
              <a:rPr lang="en-US" altLang="en-US"/>
              <a:t>Depto Ingeniería Eléctrica y Computadoras</a:t>
            </a:r>
          </a:p>
          <a:p>
            <a:pPr marL="342900" indent="-342900" algn="ctr" eaLnBrk="0" hangingPunct="0">
              <a:spcBef>
                <a:spcPct val="20000"/>
              </a:spcBef>
            </a:pPr>
            <a:r>
              <a:rPr lang="en-US"/>
              <a:t>ACEER   18 de agosto de 2007 </a:t>
            </a:r>
          </a:p>
          <a:p>
            <a:pPr marL="342900" indent="-342900" algn="ctr" eaLnBrk="0" hangingPunct="0">
              <a:spcBef>
                <a:spcPct val="20000"/>
              </a:spcBef>
            </a:pPr>
            <a:r>
              <a:rPr lang="en-US"/>
              <a:t>Centro Cultural de Mayagüez</a:t>
            </a:r>
            <a:endParaRPr lang="en-US" altLang="en-US"/>
          </a:p>
        </p:txBody>
      </p:sp>
      <p:pic>
        <p:nvPicPr>
          <p:cNvPr id="203781" name="Picture 5" descr="guabairo"/>
          <p:cNvPicPr>
            <a:picLocks noChangeAspect="1" noChangeArrowheads="1"/>
          </p:cNvPicPr>
          <p:nvPr/>
        </p:nvPicPr>
        <p:blipFill>
          <a:blip r:embed="rId6" cstate="print"/>
          <a:srcRect/>
          <a:stretch>
            <a:fillRect/>
          </a:stretch>
        </p:blipFill>
        <p:spPr bwMode="auto">
          <a:xfrm>
            <a:off x="0" y="2795588"/>
            <a:ext cx="5638800" cy="4062412"/>
          </a:xfrm>
          <a:prstGeom prst="rect">
            <a:avLst/>
          </a:prstGeom>
          <a:noFill/>
          <a:ln w="9525">
            <a:noFill/>
            <a:miter lim="800000"/>
            <a:headEnd/>
            <a:tailEnd/>
          </a:ln>
        </p:spPr>
      </p:pic>
      <p:sp>
        <p:nvSpPr>
          <p:cNvPr id="203782" name="Rectangle 6"/>
          <p:cNvSpPr>
            <a:spLocks noChangeArrowheads="1"/>
          </p:cNvSpPr>
          <p:nvPr/>
        </p:nvSpPr>
        <p:spPr bwMode="auto">
          <a:xfrm>
            <a:off x="0" y="4800600"/>
            <a:ext cx="5486400" cy="2057400"/>
          </a:xfrm>
          <a:prstGeom prst="rect">
            <a:avLst/>
          </a:prstGeom>
          <a:noFill/>
          <a:ln w="9525">
            <a:noFill/>
            <a:miter lim="800000"/>
            <a:headEnd/>
            <a:tailEnd/>
          </a:ln>
          <a:effectLst/>
        </p:spPr>
        <p:txBody>
          <a:bodyPr lIns="92075" tIns="46038" rIns="92075" bIns="46038"/>
          <a:lstStyle/>
          <a:p>
            <a:pPr marL="342900" indent="-342900" algn="ctr" eaLnBrk="0" hangingPunct="0">
              <a:lnSpc>
                <a:spcPct val="80000"/>
              </a:lnSpc>
              <a:spcBef>
                <a:spcPct val="20000"/>
              </a:spcBef>
            </a:pPr>
            <a:r>
              <a:rPr lang="es-PR" sz="2400">
                <a:solidFill>
                  <a:schemeClr val="bg1"/>
                </a:solidFill>
              </a:rPr>
              <a:t>“En Puerto Rico, con lo sensitiva que es toda la Isla, ningun sitio es bueno para instalar turbinas de viento.”</a:t>
            </a:r>
          </a:p>
          <a:p>
            <a:pPr marL="342900" indent="-342900" eaLnBrk="0" hangingPunct="0">
              <a:lnSpc>
                <a:spcPct val="80000"/>
              </a:lnSpc>
              <a:spcBef>
                <a:spcPct val="20000"/>
              </a:spcBef>
            </a:pPr>
            <a:r>
              <a:rPr lang="es-PR" altLang="en-US">
                <a:solidFill>
                  <a:schemeClr val="bg1"/>
                </a:solidFill>
              </a:rPr>
              <a:t>Ernesto Santiago (SOPI) </a:t>
            </a:r>
          </a:p>
          <a:p>
            <a:pPr marL="342900" indent="-342900" eaLnBrk="0" hangingPunct="0">
              <a:lnSpc>
                <a:spcPct val="80000"/>
              </a:lnSpc>
              <a:spcBef>
                <a:spcPct val="20000"/>
              </a:spcBef>
            </a:pPr>
            <a:r>
              <a:rPr lang="es-PR" altLang="en-US">
                <a:solidFill>
                  <a:schemeClr val="bg1"/>
                </a:solidFill>
              </a:rPr>
              <a:t>El Nuevo Día</a:t>
            </a:r>
          </a:p>
          <a:p>
            <a:pPr marL="342900" indent="-342900" eaLnBrk="0" hangingPunct="0">
              <a:lnSpc>
                <a:spcPct val="80000"/>
              </a:lnSpc>
              <a:spcBef>
                <a:spcPct val="20000"/>
              </a:spcBef>
            </a:pPr>
            <a:r>
              <a:rPr lang="es-PR" altLang="en-US">
                <a:solidFill>
                  <a:schemeClr val="bg1"/>
                </a:solidFill>
              </a:rPr>
              <a:t>12 de septiembre de 2004</a:t>
            </a:r>
          </a:p>
        </p:txBody>
      </p:sp>
      <p:pic>
        <p:nvPicPr>
          <p:cNvPr id="203783" name="Picture 7" descr="Picture1"/>
          <p:cNvPicPr>
            <a:picLocks noChangeAspect="1" noChangeArrowheads="1"/>
          </p:cNvPicPr>
          <p:nvPr/>
        </p:nvPicPr>
        <p:blipFill>
          <a:blip r:embed="rId7" cstate="print"/>
          <a:srcRect/>
          <a:stretch>
            <a:fillRect/>
          </a:stretch>
        </p:blipFill>
        <p:spPr bwMode="auto">
          <a:xfrm>
            <a:off x="5638800" y="0"/>
            <a:ext cx="3505200" cy="5715000"/>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2"/>
          <p:cNvSpPr>
            <a:spLocks noGrp="1" noChangeArrowheads="1"/>
          </p:cNvSpPr>
          <p:nvPr>
            <p:ph type="title"/>
          </p:nvPr>
        </p:nvSpPr>
        <p:spPr>
          <a:xfrm>
            <a:off x="762000" y="152400"/>
            <a:ext cx="7835900" cy="779463"/>
          </a:xfrm>
        </p:spPr>
        <p:txBody>
          <a:bodyPr/>
          <a:lstStyle/>
          <a:p>
            <a:r>
              <a:rPr lang="en-US" sz="3600" smtClean="0"/>
              <a:t>Un cambio global</a:t>
            </a:r>
            <a:endParaRPr lang="en-US" smtClean="0"/>
          </a:p>
        </p:txBody>
      </p:sp>
      <p:pic>
        <p:nvPicPr>
          <p:cNvPr id="205827" name="Picture 3" descr="Picture1"/>
          <p:cNvPicPr>
            <a:picLocks noChangeAspect="1" noChangeArrowheads="1"/>
          </p:cNvPicPr>
          <p:nvPr/>
        </p:nvPicPr>
        <p:blipFill>
          <a:blip r:embed="rId3" cstate="print"/>
          <a:srcRect/>
          <a:stretch>
            <a:fillRect/>
          </a:stretch>
        </p:blipFill>
        <p:spPr bwMode="auto">
          <a:xfrm>
            <a:off x="79375" y="990600"/>
            <a:ext cx="3741738" cy="5715000"/>
          </a:xfrm>
          <a:prstGeom prst="rect">
            <a:avLst/>
          </a:prstGeom>
          <a:noFill/>
        </p:spPr>
      </p:pic>
      <p:sp>
        <p:nvSpPr>
          <p:cNvPr id="205828" name="Rectangle 4"/>
          <p:cNvSpPr>
            <a:spLocks noChangeArrowheads="1"/>
          </p:cNvSpPr>
          <p:nvPr/>
        </p:nvSpPr>
        <p:spPr bwMode="auto">
          <a:xfrm>
            <a:off x="4038600" y="914400"/>
            <a:ext cx="4973638" cy="5791200"/>
          </a:xfrm>
          <a:prstGeom prst="rect">
            <a:avLst/>
          </a:prstGeom>
          <a:noFill/>
          <a:ln w="9525">
            <a:noFill/>
            <a:miter lim="800000"/>
            <a:headEnd/>
            <a:tailEnd/>
          </a:ln>
          <a:effectLst/>
        </p:spPr>
        <p:txBody>
          <a:bodyPr/>
          <a:lstStyle/>
          <a:p>
            <a:pPr marL="342900" indent="-342900" eaLnBrk="0" hangingPunct="0">
              <a:spcBef>
                <a:spcPct val="20000"/>
              </a:spcBef>
              <a:buFontTx/>
              <a:buChar char="•"/>
            </a:pPr>
            <a:r>
              <a:rPr lang="es-PR" sz="2400"/>
              <a:t>Wind Force 12 es un estudio sobre la factibilidad de producir el 12% de la electricidad consumida en el Mundo  para el 2020</a:t>
            </a:r>
          </a:p>
          <a:p>
            <a:pPr marL="342900" indent="-342900" eaLnBrk="0" hangingPunct="0">
              <a:spcBef>
                <a:spcPct val="20000"/>
              </a:spcBef>
            </a:pPr>
            <a:endParaRPr lang="es-PR"/>
          </a:p>
          <a:p>
            <a:pPr marL="342900" indent="-342900" eaLnBrk="0" hangingPunct="0">
              <a:spcBef>
                <a:spcPct val="20000"/>
              </a:spcBef>
              <a:buFontTx/>
              <a:buChar char="•"/>
            </a:pPr>
            <a:r>
              <a:rPr lang="es-PR" sz="2400"/>
              <a:t>El estudio concluye que no existen restricciones tecnológicas, comerciales o de recurso que impidan alcanzar la meta del 12%.</a:t>
            </a:r>
          </a:p>
          <a:p>
            <a:pPr marL="342900" indent="-342900" eaLnBrk="0" hangingPunct="0">
              <a:spcBef>
                <a:spcPct val="20000"/>
              </a:spcBef>
            </a:pPr>
            <a:endParaRPr lang="es-PR"/>
          </a:p>
          <a:p>
            <a:pPr marL="342900" indent="-342900" eaLnBrk="0" hangingPunct="0">
              <a:spcBef>
                <a:spcPct val="20000"/>
              </a:spcBef>
              <a:buFontTx/>
              <a:buChar char="•"/>
            </a:pPr>
            <a:r>
              <a:rPr lang="es-PR" sz="2400"/>
              <a:t>Si hacen falta cambios en las políticas energéticas nacionales e internacionales.</a:t>
            </a: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7874" name="Picture 2" descr="mapa"/>
          <p:cNvPicPr>
            <a:picLocks noGrp="1" noChangeAspect="1" noChangeArrowheads="1"/>
          </p:cNvPicPr>
          <p:nvPr>
            <p:ph sz="quarter" idx="3"/>
          </p:nvPr>
        </p:nvPicPr>
        <p:blipFill>
          <a:blip r:embed="rId2" cstate="print"/>
          <a:srcRect/>
          <a:stretch>
            <a:fillRect/>
          </a:stretch>
        </p:blipFill>
        <p:spPr>
          <a:xfrm>
            <a:off x="4038600" y="4038600"/>
            <a:ext cx="5105400" cy="2646363"/>
          </a:xfrm>
          <a:noFill/>
          <a:ln/>
        </p:spPr>
      </p:pic>
      <p:sp>
        <p:nvSpPr>
          <p:cNvPr id="207875" name="Rectangle 3"/>
          <p:cNvSpPr>
            <a:spLocks noGrp="1" noChangeArrowheads="1"/>
          </p:cNvSpPr>
          <p:nvPr>
            <p:ph type="title"/>
          </p:nvPr>
        </p:nvSpPr>
        <p:spPr>
          <a:xfrm>
            <a:off x="3048000" y="152400"/>
            <a:ext cx="5943600" cy="1981200"/>
          </a:xfrm>
        </p:spPr>
        <p:txBody>
          <a:bodyPr/>
          <a:lstStyle/>
          <a:p>
            <a:r>
              <a:rPr lang="es-PR" sz="3600" smtClean="0"/>
              <a:t>Los problemas que enfrenta la generación e</a:t>
            </a:r>
            <a:r>
              <a:rPr lang="en-US" sz="3600" smtClean="0"/>
              <a:t>ó</a:t>
            </a:r>
            <a:r>
              <a:rPr lang="es-PR" sz="3600" smtClean="0"/>
              <a:t>lica en Puerto Rico (y las demás renovables también …)</a:t>
            </a:r>
          </a:p>
        </p:txBody>
      </p:sp>
      <p:sp>
        <p:nvSpPr>
          <p:cNvPr id="207876" name="Rectangle 4"/>
          <p:cNvSpPr>
            <a:spLocks noGrp="1" noChangeArrowheads="1"/>
          </p:cNvSpPr>
          <p:nvPr>
            <p:ph type="body" sz="half" idx="1"/>
          </p:nvPr>
        </p:nvSpPr>
        <p:spPr>
          <a:xfrm>
            <a:off x="152400" y="2133600"/>
            <a:ext cx="5181600" cy="4495800"/>
          </a:xfrm>
        </p:spPr>
        <p:txBody>
          <a:bodyPr/>
          <a:lstStyle/>
          <a:p>
            <a:pPr>
              <a:lnSpc>
                <a:spcPct val="90000"/>
              </a:lnSpc>
            </a:pPr>
            <a:r>
              <a:rPr lang="es-PR" sz="2800" smtClean="0"/>
              <a:t>NO PLAN de uso de terrenos</a:t>
            </a:r>
          </a:p>
          <a:p>
            <a:pPr>
              <a:lnSpc>
                <a:spcPct val="90000"/>
              </a:lnSpc>
            </a:pPr>
            <a:r>
              <a:rPr lang="es-PR" sz="2800" smtClean="0"/>
              <a:t>NO DIALOGO Nacional</a:t>
            </a:r>
          </a:p>
          <a:p>
            <a:pPr lvl="1">
              <a:lnSpc>
                <a:spcPct val="90000"/>
              </a:lnSpc>
            </a:pPr>
            <a:r>
              <a:rPr lang="es-PR" smtClean="0"/>
              <a:t>Ambiente, Justicia Social</a:t>
            </a:r>
          </a:p>
          <a:p>
            <a:pPr lvl="1">
              <a:lnSpc>
                <a:spcPct val="90000"/>
              </a:lnSpc>
            </a:pPr>
            <a:r>
              <a:rPr lang="es-PR" smtClean="0"/>
              <a:t>No petróleo, gas o carbón</a:t>
            </a:r>
          </a:p>
          <a:p>
            <a:pPr>
              <a:lnSpc>
                <a:spcPct val="90000"/>
              </a:lnSpc>
            </a:pPr>
            <a:endParaRPr lang="es-PR" sz="2800" smtClean="0"/>
          </a:p>
          <a:p>
            <a:pPr>
              <a:lnSpc>
                <a:spcPct val="90000"/>
              </a:lnSpc>
            </a:pPr>
            <a:r>
              <a:rPr lang="es-PR" sz="2800" smtClean="0"/>
              <a:t>NO ESTRUCTURAS PARTICIPATIVAS</a:t>
            </a:r>
            <a:endParaRPr lang="es-PR" sz="3600" smtClean="0"/>
          </a:p>
        </p:txBody>
      </p:sp>
      <p:pic>
        <p:nvPicPr>
          <p:cNvPr id="207877" name="Picture 5" descr="FL00363_"/>
          <p:cNvPicPr>
            <a:picLocks noGrp="1" noChangeAspect="1" noChangeArrowheads="1"/>
          </p:cNvPicPr>
          <p:nvPr>
            <p:ph sz="quarter" idx="2"/>
          </p:nvPr>
        </p:nvPicPr>
        <p:blipFill>
          <a:blip r:embed="rId3" cstate="print"/>
          <a:srcRect/>
          <a:stretch>
            <a:fillRect/>
          </a:stretch>
        </p:blipFill>
        <p:spPr>
          <a:xfrm>
            <a:off x="228600" y="152400"/>
            <a:ext cx="2895600" cy="1981200"/>
          </a:xfrm>
          <a:noFill/>
          <a:ln/>
        </p:spPr>
      </p:pic>
      <p:pic>
        <p:nvPicPr>
          <p:cNvPr id="207878" name="Picture 6" descr="pajex2"/>
          <p:cNvPicPr>
            <a:picLocks noChangeAspect="1" noChangeArrowheads="1"/>
          </p:cNvPicPr>
          <p:nvPr/>
        </p:nvPicPr>
        <p:blipFill>
          <a:blip r:embed="rId4" cstate="print"/>
          <a:srcRect/>
          <a:stretch>
            <a:fillRect/>
          </a:stretch>
        </p:blipFill>
        <p:spPr bwMode="auto">
          <a:xfrm>
            <a:off x="5943600" y="2473325"/>
            <a:ext cx="2819400" cy="1489075"/>
          </a:xfrm>
          <a:prstGeom prst="rect">
            <a:avLst/>
          </a:prstGeom>
          <a:noFill/>
          <a:ln w="9525">
            <a:noFill/>
            <a:miter lim="800000"/>
            <a:headEnd/>
            <a:tailEnd/>
          </a:ln>
        </p:spPr>
      </p:pic>
      <p:sp>
        <p:nvSpPr>
          <p:cNvPr id="207879" name="Oval 7"/>
          <p:cNvSpPr>
            <a:spLocks noChangeArrowheads="1"/>
          </p:cNvSpPr>
          <p:nvPr/>
        </p:nvSpPr>
        <p:spPr bwMode="auto">
          <a:xfrm>
            <a:off x="4800600" y="5715000"/>
            <a:ext cx="990600" cy="990600"/>
          </a:xfrm>
          <a:prstGeom prst="ellipse">
            <a:avLst/>
          </a:prstGeom>
          <a:noFill/>
          <a:ln w="12700" algn="ctr">
            <a:noFill/>
            <a:round/>
            <a:headEnd/>
            <a:tailEnd/>
          </a:ln>
          <a:effectLst>
            <a:outerShdw dist="35921" dir="2700000" algn="ctr" rotWithShape="0">
              <a:srgbClr val="5F5F5F"/>
            </a:outerShdw>
          </a:effectLst>
        </p:spPr>
        <p:txBody>
          <a:bodyPr wrap="none" lIns="90488" tIns="7200" rIns="90488" bIns="44450" anchor="ctr">
            <a:spAutoFit/>
          </a:bodyPr>
          <a:lstStyle/>
          <a:p>
            <a:endParaRPr lang="en-US"/>
          </a:p>
        </p:txBody>
      </p:sp>
      <p:sp>
        <p:nvSpPr>
          <p:cNvPr id="207880" name="Oval 8"/>
          <p:cNvSpPr>
            <a:spLocks noChangeArrowheads="1"/>
          </p:cNvSpPr>
          <p:nvPr/>
        </p:nvSpPr>
        <p:spPr bwMode="auto">
          <a:xfrm>
            <a:off x="4724400" y="5791200"/>
            <a:ext cx="685800" cy="533400"/>
          </a:xfrm>
          <a:prstGeom prst="ellipse">
            <a:avLst/>
          </a:prstGeom>
          <a:noFill/>
          <a:ln w="38100" algn="ctr">
            <a:solidFill>
              <a:srgbClr val="FF0000"/>
            </a:solidFill>
            <a:round/>
            <a:headEnd/>
            <a:tailEnd/>
          </a:ln>
          <a:effectLst>
            <a:outerShdw dist="35921" dir="2700000" algn="ctr" rotWithShape="0">
              <a:srgbClr val="5F5F5F"/>
            </a:outerShdw>
          </a:effectLst>
        </p:spPr>
        <p:txBody>
          <a:bodyPr lIns="90488" tIns="7200" rIns="90488" bIns="44450" anchor="ctr">
            <a:spAutoFit/>
          </a:bodyPr>
          <a:lstStyle/>
          <a:p>
            <a:endParaRPr lang="en-US"/>
          </a:p>
        </p:txBody>
      </p:sp>
      <p:sp>
        <p:nvSpPr>
          <p:cNvPr id="207881" name="Rectangle 9"/>
          <p:cNvSpPr>
            <a:spLocks noChangeArrowheads="1"/>
          </p:cNvSpPr>
          <p:nvPr/>
        </p:nvSpPr>
        <p:spPr bwMode="auto">
          <a:xfrm>
            <a:off x="5486400" y="6096000"/>
            <a:ext cx="3581400" cy="762000"/>
          </a:xfrm>
          <a:prstGeom prst="rect">
            <a:avLst/>
          </a:prstGeom>
          <a:noFill/>
          <a:ln w="9525">
            <a:noFill/>
            <a:miter lim="800000"/>
            <a:headEnd/>
            <a:tailEnd/>
          </a:ln>
          <a:effectLst/>
        </p:spPr>
        <p:txBody>
          <a:bodyPr/>
          <a:lstStyle/>
          <a:p>
            <a:pPr marL="342900" indent="-342900" eaLnBrk="0" hangingPunct="0">
              <a:lnSpc>
                <a:spcPct val="90000"/>
              </a:lnSpc>
              <a:spcBef>
                <a:spcPct val="20000"/>
              </a:spcBef>
            </a:pPr>
            <a:r>
              <a:rPr lang="es-PR" sz="2000"/>
              <a:t>Costa Sur, ecoElectrica,</a:t>
            </a:r>
          </a:p>
          <a:p>
            <a:pPr marL="342900" indent="-342900" eaLnBrk="0" hangingPunct="0">
              <a:lnSpc>
                <a:spcPct val="90000"/>
              </a:lnSpc>
              <a:spcBef>
                <a:spcPct val="20000"/>
              </a:spcBef>
            </a:pPr>
            <a:r>
              <a:rPr lang="es-PR" sz="2000"/>
              <a:t>CORCO, </a:t>
            </a:r>
            <a:r>
              <a:rPr lang="en-US" sz="2000"/>
              <a:t>¿</a:t>
            </a:r>
            <a:r>
              <a:rPr lang="es-PR" sz="2000"/>
              <a:t>Windmar?</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ChangeArrowheads="1"/>
          </p:cNvSpPr>
          <p:nvPr>
            <p:ph type="title"/>
          </p:nvPr>
        </p:nvSpPr>
        <p:spPr>
          <a:xfrm>
            <a:off x="457200" y="76200"/>
            <a:ext cx="8229600" cy="685800"/>
          </a:xfrm>
        </p:spPr>
        <p:txBody>
          <a:bodyPr/>
          <a:lstStyle/>
          <a:p>
            <a:pPr eaLnBrk="1" hangingPunct="1"/>
            <a:r>
              <a:rPr lang="en-US" sz="4000" smtClean="0"/>
              <a:t>Off-shore wind turbines </a:t>
            </a:r>
          </a:p>
        </p:txBody>
      </p:sp>
      <p:sp>
        <p:nvSpPr>
          <p:cNvPr id="41986" name="Rectangle 3"/>
          <p:cNvSpPr>
            <a:spLocks noChangeArrowheads="1"/>
          </p:cNvSpPr>
          <p:nvPr/>
        </p:nvSpPr>
        <p:spPr bwMode="auto">
          <a:xfrm>
            <a:off x="152400" y="5456238"/>
            <a:ext cx="8686800" cy="1006475"/>
          </a:xfrm>
          <a:prstGeom prst="rect">
            <a:avLst/>
          </a:prstGeom>
          <a:noFill/>
          <a:ln w="9525" algn="ctr">
            <a:noFill/>
            <a:miter lim="800000"/>
            <a:headEnd/>
            <a:tailEnd/>
          </a:ln>
        </p:spPr>
        <p:txBody>
          <a:bodyPr anchor="ctr">
            <a:spAutoFit/>
          </a:bodyPr>
          <a:lstStyle/>
          <a:p>
            <a:r>
              <a:rPr lang="en-US" sz="2000">
                <a:solidFill>
                  <a:srgbClr val="000000"/>
                </a:solidFill>
              </a:rPr>
              <a:t>With a density of 5 MW/km</a:t>
            </a:r>
            <a:r>
              <a:rPr lang="en-US" sz="2000" baseline="30000">
                <a:solidFill>
                  <a:srgbClr val="000000"/>
                </a:solidFill>
              </a:rPr>
              <a:t>2</a:t>
            </a:r>
            <a:r>
              <a:rPr lang="en-US" sz="2000">
                <a:solidFill>
                  <a:srgbClr val="000000"/>
                </a:solidFill>
              </a:rPr>
              <a:t> the 2,745 km</a:t>
            </a:r>
            <a:r>
              <a:rPr lang="en-US" sz="2000" baseline="30000">
                <a:solidFill>
                  <a:srgbClr val="000000"/>
                </a:solidFill>
              </a:rPr>
              <a:t>2</a:t>
            </a:r>
            <a:r>
              <a:rPr lang="en-US" sz="2000">
                <a:solidFill>
                  <a:srgbClr val="000000"/>
                </a:solidFill>
              </a:rPr>
              <a:t> can accommodate 13,725 MW of installed wind capacity. If only 10% is used we still have 1,372 MW.</a:t>
            </a:r>
          </a:p>
          <a:p>
            <a:r>
              <a:rPr lang="en-US" altLang="ko-KR" sz="2000" b="1">
                <a:solidFill>
                  <a:srgbClr val="FF0000"/>
                </a:solidFill>
                <a:ea typeface="굴림" charset="-127"/>
              </a:rPr>
              <a:t>2,977,052 MWh per year = 14.4% 2006 electricity demand</a:t>
            </a:r>
            <a:endParaRPr lang="en-US" sz="2000" b="1">
              <a:solidFill>
                <a:srgbClr val="FF0000"/>
              </a:solidFill>
            </a:endParaRPr>
          </a:p>
        </p:txBody>
      </p:sp>
      <p:pic>
        <p:nvPicPr>
          <p:cNvPr id="41987" name="Picture 4"/>
          <p:cNvPicPr>
            <a:picLocks noGrp="1" noChangeAspect="1" noChangeArrowheads="1"/>
          </p:cNvPicPr>
          <p:nvPr>
            <p:ph idx="1"/>
          </p:nvPr>
        </p:nvPicPr>
        <p:blipFill>
          <a:blip r:embed="rId3" cstate="print"/>
          <a:srcRect/>
          <a:stretch>
            <a:fillRect/>
          </a:stretch>
        </p:blipFill>
        <p:spPr>
          <a:xfrm>
            <a:off x="914400" y="747713"/>
            <a:ext cx="8001000" cy="4737100"/>
          </a:xfrm>
        </p:spPr>
      </p:pic>
      <p:sp>
        <p:nvSpPr>
          <p:cNvPr id="41988" name="Text Box 5"/>
          <p:cNvSpPr txBox="1">
            <a:spLocks noChangeArrowheads="1"/>
          </p:cNvSpPr>
          <p:nvPr/>
        </p:nvSpPr>
        <p:spPr bwMode="auto">
          <a:xfrm>
            <a:off x="2971800" y="2819400"/>
            <a:ext cx="2362200" cy="376238"/>
          </a:xfrm>
          <a:prstGeom prst="rect">
            <a:avLst/>
          </a:prstGeom>
          <a:solidFill>
            <a:srgbClr val="FFFFFF"/>
          </a:solidFill>
          <a:ln w="9525">
            <a:solidFill>
              <a:schemeClr val="tx1"/>
            </a:solidFill>
            <a:miter lim="800000"/>
            <a:headEnd/>
            <a:tailEnd/>
          </a:ln>
        </p:spPr>
        <p:txBody>
          <a:bodyPr>
            <a:spAutoFit/>
          </a:bodyPr>
          <a:lstStyle/>
          <a:p>
            <a:r>
              <a:rPr lang="en-US" b="1">
                <a:latin typeface="Tahoma" pitchFamily="34" charset="0"/>
              </a:rPr>
              <a:t>55 x 15=825 km</a:t>
            </a:r>
            <a:r>
              <a:rPr lang="en-US" b="1" baseline="30000">
                <a:latin typeface="Tahoma" pitchFamily="34" charset="0"/>
              </a:rPr>
              <a:t>2</a:t>
            </a:r>
          </a:p>
        </p:txBody>
      </p:sp>
      <p:sp>
        <p:nvSpPr>
          <p:cNvPr id="41989" name="Text Box 6"/>
          <p:cNvSpPr txBox="1">
            <a:spLocks noChangeArrowheads="1"/>
          </p:cNvSpPr>
          <p:nvPr/>
        </p:nvSpPr>
        <p:spPr bwMode="auto">
          <a:xfrm>
            <a:off x="3886200" y="1676400"/>
            <a:ext cx="2362200" cy="376238"/>
          </a:xfrm>
          <a:prstGeom prst="rect">
            <a:avLst/>
          </a:prstGeom>
          <a:solidFill>
            <a:srgbClr val="FFFFFF"/>
          </a:solidFill>
          <a:ln w="9525">
            <a:solidFill>
              <a:schemeClr val="tx1"/>
            </a:solidFill>
            <a:miter lim="800000"/>
            <a:headEnd/>
            <a:tailEnd/>
          </a:ln>
        </p:spPr>
        <p:txBody>
          <a:bodyPr>
            <a:spAutoFit/>
          </a:bodyPr>
          <a:lstStyle/>
          <a:p>
            <a:r>
              <a:rPr lang="en-US" b="1">
                <a:latin typeface="Tahoma" pitchFamily="34" charset="0"/>
              </a:rPr>
              <a:t>60 x 32=1920 km</a:t>
            </a:r>
            <a:r>
              <a:rPr lang="en-US" b="1" baseline="30000">
                <a:latin typeface="Tahoma" pitchFamily="34" charset="0"/>
              </a:rPr>
              <a:t>2</a:t>
            </a:r>
          </a:p>
        </p:txBody>
      </p:sp>
      <p:sp>
        <p:nvSpPr>
          <p:cNvPr id="41990" name="Line 7"/>
          <p:cNvSpPr>
            <a:spLocks noChangeShapeType="1"/>
          </p:cNvSpPr>
          <p:nvPr/>
        </p:nvSpPr>
        <p:spPr bwMode="auto">
          <a:xfrm>
            <a:off x="4419600" y="3200400"/>
            <a:ext cx="152400" cy="457200"/>
          </a:xfrm>
          <a:prstGeom prst="line">
            <a:avLst/>
          </a:prstGeom>
          <a:noFill/>
          <a:ln w="57150">
            <a:solidFill>
              <a:srgbClr val="FFFFFF"/>
            </a:solidFill>
            <a:round/>
            <a:headEnd/>
            <a:tailEnd type="triangle" w="med" len="med"/>
          </a:ln>
        </p:spPr>
        <p:txBody>
          <a:bodyPr/>
          <a:lstStyle/>
          <a:p>
            <a:endParaRPr lang="en-US"/>
          </a:p>
        </p:txBody>
      </p:sp>
      <p:sp>
        <p:nvSpPr>
          <p:cNvPr id="41991" name="Line 8"/>
          <p:cNvSpPr>
            <a:spLocks noChangeShapeType="1"/>
          </p:cNvSpPr>
          <p:nvPr/>
        </p:nvSpPr>
        <p:spPr bwMode="auto">
          <a:xfrm>
            <a:off x="6172200" y="2133600"/>
            <a:ext cx="609600" cy="457200"/>
          </a:xfrm>
          <a:prstGeom prst="line">
            <a:avLst/>
          </a:prstGeom>
          <a:noFill/>
          <a:ln w="57150">
            <a:solidFill>
              <a:srgbClr val="FFFFFF"/>
            </a:solidFill>
            <a:round/>
            <a:headEnd/>
            <a:tailEnd type="triangle" w="med" len="med"/>
          </a:ln>
        </p:spPr>
        <p:txBody>
          <a:bodyPr/>
          <a:lstStyle/>
          <a:p>
            <a:endParaRPr lang="en-US"/>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Rectangle 6"/>
          <p:cNvSpPr txBox="1">
            <a:spLocks noGrp="1" noChangeArrowheads="1"/>
          </p:cNvSpPr>
          <p:nvPr/>
        </p:nvSpPr>
        <p:spPr bwMode="auto">
          <a:xfrm>
            <a:off x="7880350" y="6556375"/>
            <a:ext cx="588963" cy="228600"/>
          </a:xfrm>
          <a:prstGeom prst="rect">
            <a:avLst/>
          </a:prstGeom>
          <a:noFill/>
          <a:ln w="9525">
            <a:noFill/>
            <a:miter lim="800000"/>
            <a:headEnd/>
            <a:tailEnd/>
          </a:ln>
        </p:spPr>
        <p:txBody>
          <a:bodyPr lIns="0" tIns="0" rIns="0" bIns="0" anchor="b"/>
          <a:lstStyle/>
          <a:p>
            <a:pPr algn="r"/>
            <a:fld id="{84221B9A-BBC8-4917-AF69-663BA8CC6141}" type="slidenum">
              <a:rPr lang="en-US" sz="1100">
                <a:solidFill>
                  <a:srgbClr val="FFFFFF"/>
                </a:solidFill>
                <a:latin typeface="Verdana" pitchFamily="34" charset="0"/>
                <a:cs typeface="Arial" pitchFamily="34" charset="0"/>
              </a:rPr>
              <a:pPr algn="r"/>
              <a:t>36</a:t>
            </a:fld>
            <a:endParaRPr lang="en-US" sz="1100">
              <a:solidFill>
                <a:srgbClr val="FFFFFF"/>
              </a:solidFill>
              <a:latin typeface="Verdana" pitchFamily="34" charset="0"/>
              <a:cs typeface="Arial" pitchFamily="34" charset="0"/>
            </a:endParaRPr>
          </a:p>
        </p:txBody>
      </p:sp>
      <p:pic>
        <p:nvPicPr>
          <p:cNvPr id="10" name="Picture 2" descr="Department of Electrical and Computer Engineering. University of Puerto Rico Mayagüez."/>
          <p:cNvPicPr>
            <a:picLocks noChangeAspect="1" noChangeArrowheads="1"/>
          </p:cNvPicPr>
          <p:nvPr/>
        </p:nvPicPr>
        <p:blipFill>
          <a:blip r:embed="rId3" cstate="print"/>
          <a:srcRect/>
          <a:stretch>
            <a:fillRect/>
          </a:stretch>
        </p:blipFill>
        <p:spPr bwMode="auto">
          <a:xfrm>
            <a:off x="1066800" y="5638800"/>
            <a:ext cx="7620000" cy="857251"/>
          </a:xfrm>
          <a:prstGeom prst="rect">
            <a:avLst/>
          </a:prstGeom>
          <a:noFill/>
          <a:ln>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Picture 22"/>
          <p:cNvPicPr>
            <a:picLocks noChangeAspect="1" noChangeArrowheads="1"/>
          </p:cNvPicPr>
          <p:nvPr/>
        </p:nvPicPr>
        <p:blipFill>
          <a:blip r:embed="rId4" cstate="print"/>
          <a:srcRect/>
          <a:stretch>
            <a:fillRect/>
          </a:stretch>
        </p:blipFill>
        <p:spPr bwMode="auto">
          <a:xfrm>
            <a:off x="457200" y="533400"/>
            <a:ext cx="1600200" cy="1455738"/>
          </a:xfrm>
          <a:prstGeom prst="rect">
            <a:avLst/>
          </a:prstGeom>
          <a:noFill/>
          <a:ln>
            <a:noFill/>
          </a:ln>
          <a:effectLst>
            <a:outerShdw blurRad="50800" dist="38100" dir="2700000" algn="tl" rotWithShape="0">
              <a:prstClr val="black">
                <a:alpha val="40000"/>
              </a:prstClr>
            </a:outerShdw>
          </a:effectLst>
        </p:spPr>
      </p:pic>
      <p:sp>
        <p:nvSpPr>
          <p:cNvPr id="208901" name="Text Box 8"/>
          <p:cNvSpPr txBox="1">
            <a:spLocks noChangeArrowheads="1"/>
          </p:cNvSpPr>
          <p:nvPr/>
        </p:nvSpPr>
        <p:spPr bwMode="auto">
          <a:xfrm>
            <a:off x="2133600" y="228600"/>
            <a:ext cx="5867400" cy="1190625"/>
          </a:xfrm>
          <a:prstGeom prst="rect">
            <a:avLst/>
          </a:prstGeom>
          <a:noFill/>
          <a:ln w="9525">
            <a:noFill/>
            <a:miter lim="800000"/>
            <a:headEnd/>
            <a:tailEnd/>
          </a:ln>
        </p:spPr>
        <p:txBody>
          <a:bodyPr>
            <a:spAutoFit/>
          </a:bodyPr>
          <a:lstStyle/>
          <a:p>
            <a:pPr>
              <a:spcBef>
                <a:spcPct val="50000"/>
              </a:spcBef>
            </a:pPr>
            <a:r>
              <a:rPr lang="es-PR" sz="3600">
                <a:latin typeface="Verdana" pitchFamily="34" charset="0"/>
                <a:cs typeface="Arial" pitchFamily="34" charset="0"/>
              </a:rPr>
              <a:t>ENERGÍA OCEÁNICA, OLAS</a:t>
            </a:r>
          </a:p>
        </p:txBody>
      </p:sp>
      <p:pic>
        <p:nvPicPr>
          <p:cNvPr id="208902" name="Picture 9"/>
          <p:cNvPicPr>
            <a:picLocks noChangeAspect="1" noChangeArrowheads="1"/>
          </p:cNvPicPr>
          <p:nvPr/>
        </p:nvPicPr>
        <p:blipFill>
          <a:blip r:embed="rId5" cstate="print"/>
          <a:srcRect/>
          <a:stretch>
            <a:fillRect/>
          </a:stretch>
        </p:blipFill>
        <p:spPr bwMode="auto">
          <a:xfrm>
            <a:off x="2667000" y="2057400"/>
            <a:ext cx="6019800" cy="3400425"/>
          </a:xfrm>
          <a:prstGeom prst="rect">
            <a:avLst/>
          </a:prstGeom>
          <a:noFill/>
          <a:ln w="9525">
            <a:noFill/>
            <a:miter lim="800000"/>
            <a:headEnd/>
            <a:tailEnd/>
          </a:ln>
        </p:spPr>
      </p:pic>
      <p:sp>
        <p:nvSpPr>
          <p:cNvPr id="8" name="TextBox 7"/>
          <p:cNvSpPr txBox="1"/>
          <p:nvPr/>
        </p:nvSpPr>
        <p:spPr>
          <a:xfrm>
            <a:off x="0" y="2133600"/>
            <a:ext cx="2590800" cy="3444875"/>
          </a:xfrm>
          <a:prstGeom prst="rect">
            <a:avLst/>
          </a:prstGeom>
          <a:noFill/>
        </p:spPr>
        <p:txBody>
          <a:bodyPr>
            <a:spAutoFit/>
          </a:bodyPr>
          <a:lstStyle/>
          <a:p>
            <a:pPr algn="ctr"/>
            <a:r>
              <a:rPr lang="en-US" sz="2000">
                <a:solidFill>
                  <a:srgbClr val="0B5395"/>
                </a:solidFill>
                <a:latin typeface="Verdana" pitchFamily="34" charset="0"/>
                <a:cs typeface="Arial" pitchFamily="34" charset="0"/>
              </a:rPr>
              <a:t>Potencia estimada en mar abierto al norte de PR, </a:t>
            </a:r>
          </a:p>
          <a:p>
            <a:pPr algn="ctr"/>
            <a:r>
              <a:rPr lang="en-US" sz="2000">
                <a:solidFill>
                  <a:srgbClr val="0B5395"/>
                </a:solidFill>
                <a:latin typeface="Verdana" pitchFamily="34" charset="0"/>
                <a:cs typeface="Arial" pitchFamily="34" charset="0"/>
              </a:rPr>
              <a:t>15 kW/m</a:t>
            </a:r>
          </a:p>
          <a:p>
            <a:pPr algn="ctr"/>
            <a:endParaRPr lang="en-US" sz="2000">
              <a:solidFill>
                <a:srgbClr val="0B5395"/>
              </a:solidFill>
              <a:latin typeface="Verdana" pitchFamily="34" charset="0"/>
              <a:cs typeface="Arial" pitchFamily="34" charset="0"/>
            </a:endParaRPr>
          </a:p>
          <a:p>
            <a:pPr algn="ctr"/>
            <a:r>
              <a:rPr lang="en-US" sz="2000">
                <a:solidFill>
                  <a:srgbClr val="0B5395"/>
                </a:solidFill>
                <a:latin typeface="Verdana" pitchFamily="34" charset="0"/>
                <a:cs typeface="Arial" pitchFamily="34" charset="0"/>
              </a:rPr>
              <a:t>El “por metro” se refiere al ancho del frente de la ola</a:t>
            </a:r>
          </a:p>
          <a:p>
            <a:pPr algn="ctr"/>
            <a:endParaRPr lang="en-US" sz="2000">
              <a:solidFill>
                <a:srgbClr val="0B5395"/>
              </a:solidFill>
              <a:latin typeface="Verdana" pitchFamily="34" charset="0"/>
              <a:cs typeface="Arial" pitchFamily="34" charset="0"/>
            </a:endParaRPr>
          </a:p>
          <a:p>
            <a:pPr algn="ctr"/>
            <a:r>
              <a:rPr lang="en-US" sz="2000">
                <a:solidFill>
                  <a:srgbClr val="0B5395"/>
                </a:solidFill>
                <a:latin typeface="Verdana" pitchFamily="34" charset="0"/>
                <a:cs typeface="Arial" pitchFamily="34" charset="0"/>
              </a:rPr>
              <a:t>Con 10% </a:t>
            </a:r>
            <a:r>
              <a:rPr lang="en-US" sz="2000">
                <a:solidFill>
                  <a:srgbClr val="0B5395"/>
                </a:solidFill>
                <a:latin typeface="Verdana" pitchFamily="34" charset="0"/>
                <a:cs typeface="Arial" pitchFamily="34" charset="0"/>
                <a:sym typeface="Wingdings" pitchFamily="2" charset="2"/>
              </a:rPr>
              <a:t> 1080 kWh mensuales</a:t>
            </a:r>
            <a:endParaRPr lang="en-US" sz="2000">
              <a:solidFill>
                <a:srgbClr val="0B5395"/>
              </a:solidFill>
              <a:latin typeface="Verdana"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1" name="Text Box 15"/>
          <p:cNvSpPr txBox="1">
            <a:spLocks noChangeArrowheads="1"/>
          </p:cNvSpPr>
          <p:nvPr/>
        </p:nvSpPr>
        <p:spPr bwMode="auto">
          <a:xfrm>
            <a:off x="3276600" y="1295400"/>
            <a:ext cx="5867400" cy="5229225"/>
          </a:xfrm>
          <a:prstGeom prst="rect">
            <a:avLst/>
          </a:prstGeom>
          <a:noFill/>
          <a:ln w="9525">
            <a:noFill/>
            <a:miter lim="800000"/>
            <a:headEnd/>
            <a:tailEnd/>
          </a:ln>
        </p:spPr>
        <p:txBody>
          <a:bodyPr>
            <a:spAutoFit/>
          </a:bodyPr>
          <a:lstStyle/>
          <a:p>
            <a:pPr>
              <a:lnSpc>
                <a:spcPct val="75000"/>
              </a:lnSpc>
              <a:spcBef>
                <a:spcPct val="50000"/>
              </a:spcBef>
              <a:buFontTx/>
              <a:buChar char="•"/>
            </a:pPr>
            <a:r>
              <a:rPr lang="en-US" sz="2400">
                <a:solidFill>
                  <a:srgbClr val="000000"/>
                </a:solidFill>
                <a:latin typeface="Tahoma" pitchFamily="34" charset="0"/>
              </a:rPr>
              <a:t> </a:t>
            </a:r>
            <a:r>
              <a:rPr lang="en-US" sz="2200">
                <a:solidFill>
                  <a:srgbClr val="000000"/>
                </a:solidFill>
                <a:latin typeface="Tahoma" pitchFamily="34" charset="0"/>
              </a:rPr>
              <a:t>Pelamis:150 m long, 4.63 m diameter</a:t>
            </a:r>
          </a:p>
          <a:p>
            <a:pPr>
              <a:lnSpc>
                <a:spcPct val="75000"/>
              </a:lnSpc>
              <a:spcBef>
                <a:spcPct val="50000"/>
              </a:spcBef>
            </a:pPr>
            <a:r>
              <a:rPr lang="en-US" sz="2200">
                <a:solidFill>
                  <a:srgbClr val="000000"/>
                </a:solidFill>
                <a:latin typeface="Tahoma" pitchFamily="34" charset="0"/>
              </a:rPr>
              <a:t>$2-3 million/device (without mooring)</a:t>
            </a:r>
          </a:p>
          <a:p>
            <a:pPr>
              <a:lnSpc>
                <a:spcPct val="75000"/>
              </a:lnSpc>
              <a:spcBef>
                <a:spcPct val="50000"/>
              </a:spcBef>
            </a:pPr>
            <a:r>
              <a:rPr lang="en-US" sz="2200">
                <a:solidFill>
                  <a:srgbClr val="000000"/>
                </a:solidFill>
                <a:latin typeface="Tahoma" pitchFamily="34" charset="0"/>
              </a:rPr>
              <a:t>750 kW (2.67 to 4 $/W)</a:t>
            </a:r>
          </a:p>
          <a:p>
            <a:pPr>
              <a:lnSpc>
                <a:spcPct val="75000"/>
              </a:lnSpc>
              <a:spcBef>
                <a:spcPct val="50000"/>
              </a:spcBef>
              <a:buFontTx/>
              <a:buChar char="•"/>
            </a:pPr>
            <a:r>
              <a:rPr lang="en-US" sz="2200">
                <a:solidFill>
                  <a:srgbClr val="000000"/>
                </a:solidFill>
                <a:latin typeface="Tahoma" pitchFamily="34" charset="0"/>
              </a:rPr>
              <a:t> Wave Dragon: 260-300 m wide </a:t>
            </a:r>
          </a:p>
          <a:p>
            <a:pPr>
              <a:lnSpc>
                <a:spcPct val="75000"/>
              </a:lnSpc>
              <a:spcBef>
                <a:spcPct val="50000"/>
              </a:spcBef>
            </a:pPr>
            <a:r>
              <a:rPr lang="en-US" sz="2200">
                <a:solidFill>
                  <a:srgbClr val="000000"/>
                </a:solidFill>
                <a:latin typeface="Tahoma" pitchFamily="34" charset="0"/>
              </a:rPr>
              <a:t>$10-$12 million/device</a:t>
            </a:r>
          </a:p>
          <a:p>
            <a:pPr>
              <a:lnSpc>
                <a:spcPct val="75000"/>
              </a:lnSpc>
              <a:spcBef>
                <a:spcPct val="50000"/>
              </a:spcBef>
            </a:pPr>
            <a:r>
              <a:rPr lang="en-US" sz="2200">
                <a:solidFill>
                  <a:srgbClr val="000000"/>
                </a:solidFill>
                <a:latin typeface="Tahoma" pitchFamily="34" charset="0"/>
              </a:rPr>
              <a:t>4 MW (2.5 to 3 $/W)</a:t>
            </a:r>
          </a:p>
          <a:p>
            <a:pPr>
              <a:lnSpc>
                <a:spcPct val="75000"/>
              </a:lnSpc>
              <a:spcBef>
                <a:spcPct val="50000"/>
              </a:spcBef>
              <a:buFontTx/>
              <a:buChar char="•"/>
            </a:pPr>
            <a:r>
              <a:rPr lang="en-US" sz="2200">
                <a:solidFill>
                  <a:srgbClr val="000000"/>
                </a:solidFill>
                <a:latin typeface="Tahoma" pitchFamily="34" charset="0"/>
              </a:rPr>
              <a:t> AquaBuOY: 6 m diameter</a:t>
            </a:r>
          </a:p>
          <a:p>
            <a:pPr>
              <a:lnSpc>
                <a:spcPct val="75000"/>
              </a:lnSpc>
              <a:spcBef>
                <a:spcPct val="50000"/>
              </a:spcBef>
            </a:pPr>
            <a:r>
              <a:rPr lang="en-US" sz="2200">
                <a:solidFill>
                  <a:srgbClr val="000000"/>
                </a:solidFill>
                <a:latin typeface="Tahoma" pitchFamily="34" charset="0"/>
              </a:rPr>
              <a:t>$0.75 million/device (without mooring)</a:t>
            </a:r>
          </a:p>
          <a:p>
            <a:pPr>
              <a:lnSpc>
                <a:spcPct val="75000"/>
              </a:lnSpc>
              <a:spcBef>
                <a:spcPct val="50000"/>
              </a:spcBef>
            </a:pPr>
            <a:r>
              <a:rPr lang="en-US" sz="2200">
                <a:solidFill>
                  <a:srgbClr val="000000"/>
                </a:solidFill>
                <a:latin typeface="Tahoma" pitchFamily="34" charset="0"/>
              </a:rPr>
              <a:t>250 kW (3 $/W)</a:t>
            </a:r>
          </a:p>
          <a:p>
            <a:pPr>
              <a:spcBef>
                <a:spcPct val="50000"/>
              </a:spcBef>
              <a:buFontTx/>
              <a:buChar char="•"/>
            </a:pPr>
            <a:r>
              <a:rPr lang="en-US" sz="2200">
                <a:solidFill>
                  <a:srgbClr val="000000"/>
                </a:solidFill>
                <a:latin typeface="Tahoma" pitchFamily="34" charset="0"/>
              </a:rPr>
              <a:t> Energetech: 35 m wide, spacing 60-90 m</a:t>
            </a:r>
          </a:p>
          <a:p>
            <a:pPr>
              <a:spcBef>
                <a:spcPct val="50000"/>
              </a:spcBef>
            </a:pPr>
            <a:r>
              <a:rPr lang="en-US" sz="2200">
                <a:solidFill>
                  <a:srgbClr val="000000"/>
                </a:solidFill>
                <a:latin typeface="Tahoma" pitchFamily="34" charset="0"/>
              </a:rPr>
              <a:t>$2.5-3 million/device</a:t>
            </a:r>
          </a:p>
          <a:p>
            <a:pPr>
              <a:spcBef>
                <a:spcPct val="50000"/>
              </a:spcBef>
            </a:pPr>
            <a:r>
              <a:rPr lang="en-US" sz="2200">
                <a:solidFill>
                  <a:srgbClr val="000000"/>
                </a:solidFill>
                <a:latin typeface="Tahoma" pitchFamily="34" charset="0"/>
              </a:rPr>
              <a:t>500 kW-2 MW (1.25-6 $/W)</a:t>
            </a:r>
          </a:p>
        </p:txBody>
      </p:sp>
      <p:sp>
        <p:nvSpPr>
          <p:cNvPr id="117762" name="Text Box 19"/>
          <p:cNvSpPr txBox="1">
            <a:spLocks noChangeArrowheads="1"/>
          </p:cNvSpPr>
          <p:nvPr/>
        </p:nvSpPr>
        <p:spPr bwMode="auto">
          <a:xfrm>
            <a:off x="3962400" y="3124200"/>
            <a:ext cx="1447800" cy="274638"/>
          </a:xfrm>
          <a:prstGeom prst="rect">
            <a:avLst/>
          </a:prstGeom>
          <a:noFill/>
          <a:ln w="9525">
            <a:noFill/>
            <a:miter lim="800000"/>
            <a:headEnd/>
            <a:tailEnd/>
          </a:ln>
        </p:spPr>
        <p:txBody>
          <a:bodyPr>
            <a:spAutoFit/>
          </a:bodyPr>
          <a:lstStyle/>
          <a:p>
            <a:pPr algn="ctr">
              <a:spcBef>
                <a:spcPct val="50000"/>
              </a:spcBef>
            </a:pPr>
            <a:endParaRPr lang="es-PR" sz="1200"/>
          </a:p>
        </p:txBody>
      </p:sp>
      <p:pic>
        <p:nvPicPr>
          <p:cNvPr id="117763" name="Picture 7"/>
          <p:cNvPicPr>
            <a:picLocks noChangeAspect="1" noChangeArrowheads="1"/>
          </p:cNvPicPr>
          <p:nvPr/>
        </p:nvPicPr>
        <p:blipFill>
          <a:blip r:embed="rId3" cstate="print"/>
          <a:srcRect/>
          <a:stretch>
            <a:fillRect/>
          </a:stretch>
        </p:blipFill>
        <p:spPr bwMode="auto">
          <a:xfrm>
            <a:off x="152400" y="1219200"/>
            <a:ext cx="3116263" cy="5257800"/>
          </a:xfrm>
          <a:prstGeom prst="rect">
            <a:avLst/>
          </a:prstGeom>
          <a:noFill/>
          <a:ln w="9525">
            <a:noFill/>
            <a:miter lim="800000"/>
            <a:headEnd/>
            <a:tailEnd/>
          </a:ln>
        </p:spPr>
      </p:pic>
      <p:sp>
        <p:nvSpPr>
          <p:cNvPr id="117764" name="Rectangle 2"/>
          <p:cNvSpPr txBox="1">
            <a:spLocks noChangeArrowheads="1"/>
          </p:cNvSpPr>
          <p:nvPr/>
        </p:nvSpPr>
        <p:spPr bwMode="auto">
          <a:xfrm>
            <a:off x="0" y="0"/>
            <a:ext cx="8991600" cy="1143000"/>
          </a:xfrm>
          <a:prstGeom prst="rect">
            <a:avLst/>
          </a:prstGeom>
          <a:noFill/>
          <a:ln w="9525">
            <a:noFill/>
            <a:miter lim="800000"/>
            <a:headEnd/>
            <a:tailEnd/>
          </a:ln>
        </p:spPr>
        <p:txBody>
          <a:bodyPr anchor="ctr"/>
          <a:lstStyle/>
          <a:p>
            <a:r>
              <a:rPr lang="en-US" sz="3600">
                <a:solidFill>
                  <a:schemeClr val="tx2"/>
                </a:solidFill>
              </a:rPr>
              <a:t>Offshore (&gt; 40 m deep) Devices size, capital cost and rated power</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9570" name="Object 2"/>
          <p:cNvGraphicFramePr>
            <a:graphicFrameLocks noChangeAspect="1"/>
          </p:cNvGraphicFramePr>
          <p:nvPr/>
        </p:nvGraphicFramePr>
        <p:xfrm>
          <a:off x="152400" y="685800"/>
          <a:ext cx="8534400" cy="5551488"/>
        </p:xfrm>
        <a:graphic>
          <a:graphicData uri="http://schemas.openxmlformats.org/presentationml/2006/ole">
            <mc:AlternateContent xmlns:mc="http://schemas.openxmlformats.org/markup-compatibility/2006">
              <mc:Choice xmlns:v="urn:schemas-microsoft-com:vml" Requires="v">
                <p:oleObj spid="_x0000_s109571" name="Visio" r:id="rId4" imgW="9647936" imgH="7735726" progId="Visio.Drawing.11">
                  <p:embed/>
                </p:oleObj>
              </mc:Choice>
              <mc:Fallback>
                <p:oleObj name="Visio" r:id="rId4" imgW="9647936" imgH="7735726" progId="Visio.Drawing.11">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400" y="685800"/>
                        <a:ext cx="8534400" cy="55514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9571" name="Rectangle 2"/>
          <p:cNvSpPr txBox="1">
            <a:spLocks noChangeArrowheads="1"/>
          </p:cNvSpPr>
          <p:nvPr/>
        </p:nvSpPr>
        <p:spPr bwMode="auto">
          <a:xfrm>
            <a:off x="76200" y="76200"/>
            <a:ext cx="7924800" cy="685800"/>
          </a:xfrm>
          <a:prstGeom prst="rect">
            <a:avLst/>
          </a:prstGeom>
          <a:noFill/>
          <a:ln w="9525">
            <a:noFill/>
            <a:miter lim="800000"/>
            <a:headEnd/>
            <a:tailEnd/>
          </a:ln>
        </p:spPr>
        <p:txBody>
          <a:bodyPr anchor="ctr"/>
          <a:lstStyle/>
          <a:p>
            <a:r>
              <a:rPr lang="en-US" sz="3600">
                <a:solidFill>
                  <a:schemeClr val="tx2"/>
                </a:solidFill>
              </a:rPr>
              <a:t>Availability of Ocean Wave Energy</a:t>
            </a:r>
          </a:p>
        </p:txBody>
      </p:sp>
      <p:sp>
        <p:nvSpPr>
          <p:cNvPr id="109572" name="TextBox 9"/>
          <p:cNvSpPr txBox="1">
            <a:spLocks noChangeArrowheads="1"/>
          </p:cNvSpPr>
          <p:nvPr/>
        </p:nvSpPr>
        <p:spPr bwMode="auto">
          <a:xfrm>
            <a:off x="457200" y="6308725"/>
            <a:ext cx="6400800" cy="396875"/>
          </a:xfrm>
          <a:prstGeom prst="rect">
            <a:avLst/>
          </a:prstGeom>
          <a:noFill/>
          <a:ln w="9525">
            <a:noFill/>
            <a:miter lim="800000"/>
            <a:headEnd/>
            <a:tailEnd/>
          </a:ln>
        </p:spPr>
        <p:txBody>
          <a:bodyPr>
            <a:spAutoFit/>
          </a:bodyPr>
          <a:lstStyle/>
          <a:p>
            <a:pPr>
              <a:buFont typeface="Arial" pitchFamily="34" charset="0"/>
              <a:buNone/>
            </a:pPr>
            <a:r>
              <a:rPr lang="en-US" sz="2000">
                <a:solidFill>
                  <a:srgbClr val="000000"/>
                </a:solidFill>
              </a:rPr>
              <a:t>Highest wave energy concentrates in the north coast.</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29" name="Rectangle 2"/>
          <p:cNvSpPr txBox="1">
            <a:spLocks noChangeArrowheads="1"/>
          </p:cNvSpPr>
          <p:nvPr/>
        </p:nvSpPr>
        <p:spPr bwMode="auto">
          <a:xfrm>
            <a:off x="76200" y="76200"/>
            <a:ext cx="8915400" cy="685800"/>
          </a:xfrm>
          <a:prstGeom prst="rect">
            <a:avLst/>
          </a:prstGeom>
          <a:noFill/>
          <a:ln w="9525">
            <a:noFill/>
            <a:miter lim="800000"/>
            <a:headEnd/>
            <a:tailEnd/>
          </a:ln>
        </p:spPr>
        <p:txBody>
          <a:bodyPr anchor="ctr"/>
          <a:lstStyle/>
          <a:p>
            <a:r>
              <a:rPr lang="en-US" sz="3200">
                <a:solidFill>
                  <a:schemeClr val="tx2"/>
                </a:solidFill>
              </a:rPr>
              <a:t>Variability of Ocean Wave Energy</a:t>
            </a:r>
          </a:p>
        </p:txBody>
      </p:sp>
      <p:pic>
        <p:nvPicPr>
          <p:cNvPr id="150530" name="Picture 4"/>
          <p:cNvPicPr>
            <a:picLocks noChangeAspect="1" noChangeArrowheads="1"/>
          </p:cNvPicPr>
          <p:nvPr/>
        </p:nvPicPr>
        <p:blipFill>
          <a:blip r:embed="rId3" cstate="print"/>
          <a:srcRect/>
          <a:stretch>
            <a:fillRect/>
          </a:stretch>
        </p:blipFill>
        <p:spPr bwMode="auto">
          <a:xfrm>
            <a:off x="762000" y="1260475"/>
            <a:ext cx="8153400" cy="4641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Title 1"/>
          <p:cNvSpPr>
            <a:spLocks noGrp="1"/>
          </p:cNvSpPr>
          <p:nvPr>
            <p:ph type="title" idx="4294967295"/>
          </p:nvPr>
        </p:nvSpPr>
        <p:spPr>
          <a:xfrm>
            <a:off x="457200" y="152400"/>
            <a:ext cx="8229600" cy="685800"/>
          </a:xfrm>
        </p:spPr>
        <p:txBody>
          <a:bodyPr/>
          <a:lstStyle/>
          <a:p>
            <a:pPr eaLnBrk="1" hangingPunct="1"/>
            <a:r>
              <a:rPr lang="en-US" sz="3600" smtClean="0">
                <a:latin typeface="Garamond" pitchFamily="18" charset="0"/>
              </a:rPr>
              <a:t>Economic Analysis -</a:t>
            </a:r>
            <a:r>
              <a:rPr lang="en-US" sz="3600" b="1" smtClean="0">
                <a:latin typeface="Garamond" pitchFamily="18" charset="0"/>
              </a:rPr>
              <a:t> Net Present Worth</a:t>
            </a:r>
            <a:endParaRPr lang="en-US" sz="3600" smtClean="0">
              <a:latin typeface="Garamond" pitchFamily="18" charset="0"/>
            </a:endParaRPr>
          </a:p>
        </p:txBody>
      </p:sp>
      <p:sp>
        <p:nvSpPr>
          <p:cNvPr id="210947" name="Content Placeholder 2"/>
          <p:cNvSpPr>
            <a:spLocks noGrp="1"/>
          </p:cNvSpPr>
          <p:nvPr>
            <p:ph idx="4294967295"/>
          </p:nvPr>
        </p:nvSpPr>
        <p:spPr>
          <a:xfrm>
            <a:off x="457200" y="914400"/>
            <a:ext cx="8229600" cy="5211763"/>
          </a:xfrm>
        </p:spPr>
        <p:txBody>
          <a:bodyPr/>
          <a:lstStyle/>
          <a:p>
            <a:pPr eaLnBrk="1" hangingPunct="1">
              <a:buFontTx/>
              <a:buNone/>
            </a:pPr>
            <a:r>
              <a:rPr lang="en-US" sz="2800" b="1" smtClean="0">
                <a:latin typeface="Garamond" pitchFamily="18" charset="0"/>
              </a:rPr>
              <a:t>Wave farm of 10.5 MW (14 Pelamis®)located north of Puerto Rico.  </a:t>
            </a:r>
          </a:p>
        </p:txBody>
      </p:sp>
      <p:pic>
        <p:nvPicPr>
          <p:cNvPr id="210948" name="Picture 2"/>
          <p:cNvPicPr>
            <a:picLocks noChangeAspect="1" noChangeArrowheads="1"/>
          </p:cNvPicPr>
          <p:nvPr/>
        </p:nvPicPr>
        <p:blipFill>
          <a:blip r:embed="rId3" cstate="print"/>
          <a:srcRect/>
          <a:stretch>
            <a:fillRect/>
          </a:stretch>
        </p:blipFill>
        <p:spPr bwMode="auto">
          <a:xfrm>
            <a:off x="228600" y="1905000"/>
            <a:ext cx="2971800" cy="4800600"/>
          </a:xfrm>
          <a:prstGeom prst="rect">
            <a:avLst/>
          </a:prstGeom>
          <a:noFill/>
          <a:ln w="9525">
            <a:noFill/>
            <a:miter lim="800000"/>
            <a:headEnd/>
            <a:tailEnd/>
          </a:ln>
        </p:spPr>
      </p:pic>
      <p:graphicFrame>
        <p:nvGraphicFramePr>
          <p:cNvPr id="6" name="Table 5"/>
          <p:cNvGraphicFramePr>
            <a:graphicFrameLocks noGrp="1"/>
          </p:cNvGraphicFramePr>
          <p:nvPr/>
        </p:nvGraphicFramePr>
        <p:xfrm>
          <a:off x="3352800" y="1600200"/>
          <a:ext cx="5638800" cy="5103241"/>
        </p:xfrm>
        <a:graphic>
          <a:graphicData uri="http://schemas.openxmlformats.org/drawingml/2006/table">
            <a:tbl>
              <a:tblPr>
                <a:tableStyleId>{69C7853C-536D-4A76-A0AE-DD22124D55A5}</a:tableStyleId>
              </a:tblPr>
              <a:tblGrid>
                <a:gridCol w="2743200"/>
                <a:gridCol w="2895600"/>
              </a:tblGrid>
              <a:tr h="328930">
                <a:tc>
                  <a:txBody>
                    <a:bodyPr/>
                    <a:lstStyle/>
                    <a:p>
                      <a:pPr marL="0" marR="0">
                        <a:lnSpc>
                          <a:spcPct val="115000"/>
                        </a:lnSpc>
                        <a:spcBef>
                          <a:spcPts val="0"/>
                        </a:spcBef>
                        <a:spcAft>
                          <a:spcPts val="1000"/>
                        </a:spcAft>
                      </a:pPr>
                      <a:r>
                        <a:rPr lang="en-US" sz="2600">
                          <a:latin typeface="Garamond" pitchFamily="18" charset="0"/>
                        </a:rPr>
                        <a:t>Installed Capacity </a:t>
                      </a:r>
                      <a:endParaRPr lang="en-US" sz="2600">
                        <a:latin typeface="Garamond" pitchFamily="18" charset="0"/>
                        <a:ea typeface="Calibri"/>
                        <a:cs typeface="Times New Roman"/>
                      </a:endParaRPr>
                    </a:p>
                  </a:txBody>
                  <a:tcPr marL="68580" marR="68580" marT="8255" marB="0" anchor="ctr"/>
                </a:tc>
                <a:tc>
                  <a:txBody>
                    <a:bodyPr/>
                    <a:lstStyle/>
                    <a:p>
                      <a:pPr marL="0" marR="0">
                        <a:lnSpc>
                          <a:spcPct val="115000"/>
                        </a:lnSpc>
                        <a:spcBef>
                          <a:spcPts val="0"/>
                        </a:spcBef>
                        <a:spcAft>
                          <a:spcPts val="1000"/>
                        </a:spcAft>
                      </a:pPr>
                      <a:r>
                        <a:rPr lang="en-US" sz="2600">
                          <a:latin typeface="Garamond" pitchFamily="18" charset="0"/>
                        </a:rPr>
                        <a:t>10.5MW </a:t>
                      </a:r>
                      <a:endParaRPr lang="en-US" sz="2600">
                        <a:latin typeface="Garamond" pitchFamily="18" charset="0"/>
                        <a:ea typeface="Calibri"/>
                        <a:cs typeface="Times New Roman"/>
                      </a:endParaRPr>
                    </a:p>
                  </a:txBody>
                  <a:tcPr marL="68580" marR="68580" marT="8255" marB="0" anchor="ctr"/>
                </a:tc>
              </a:tr>
              <a:tr h="328930">
                <a:tc>
                  <a:txBody>
                    <a:bodyPr/>
                    <a:lstStyle/>
                    <a:p>
                      <a:pPr marL="0" marR="0">
                        <a:lnSpc>
                          <a:spcPct val="115000"/>
                        </a:lnSpc>
                        <a:spcBef>
                          <a:spcPts val="0"/>
                        </a:spcBef>
                        <a:spcAft>
                          <a:spcPts val="1000"/>
                        </a:spcAft>
                      </a:pPr>
                      <a:r>
                        <a:rPr lang="en-US" sz="2600">
                          <a:latin typeface="Garamond" pitchFamily="18" charset="0"/>
                        </a:rPr>
                        <a:t>Number of Devices </a:t>
                      </a:r>
                      <a:endParaRPr lang="en-US" sz="2600">
                        <a:latin typeface="Garamond" pitchFamily="18" charset="0"/>
                        <a:ea typeface="Calibri"/>
                        <a:cs typeface="Times New Roman"/>
                      </a:endParaRPr>
                    </a:p>
                  </a:txBody>
                  <a:tcPr marL="68580" marR="68580" marT="8255" marB="0" anchor="ctr"/>
                </a:tc>
                <a:tc>
                  <a:txBody>
                    <a:bodyPr/>
                    <a:lstStyle/>
                    <a:p>
                      <a:pPr marL="0" marR="0">
                        <a:lnSpc>
                          <a:spcPct val="115000"/>
                        </a:lnSpc>
                        <a:spcBef>
                          <a:spcPts val="0"/>
                        </a:spcBef>
                        <a:spcAft>
                          <a:spcPts val="1000"/>
                        </a:spcAft>
                      </a:pPr>
                      <a:r>
                        <a:rPr lang="en-US" sz="2600">
                          <a:latin typeface="Garamond" pitchFamily="18" charset="0"/>
                        </a:rPr>
                        <a:t>14 </a:t>
                      </a:r>
                      <a:endParaRPr lang="en-US" sz="2600">
                        <a:latin typeface="Garamond" pitchFamily="18" charset="0"/>
                        <a:ea typeface="Calibri"/>
                        <a:cs typeface="Times New Roman"/>
                      </a:endParaRPr>
                    </a:p>
                  </a:txBody>
                  <a:tcPr marL="68580" marR="68580" marT="8255" marB="0" anchor="ctr"/>
                </a:tc>
              </a:tr>
              <a:tr h="328930">
                <a:tc>
                  <a:txBody>
                    <a:bodyPr/>
                    <a:lstStyle/>
                    <a:p>
                      <a:pPr marL="0" marR="0">
                        <a:lnSpc>
                          <a:spcPct val="115000"/>
                        </a:lnSpc>
                        <a:spcBef>
                          <a:spcPts val="0"/>
                        </a:spcBef>
                        <a:spcAft>
                          <a:spcPts val="1000"/>
                        </a:spcAft>
                      </a:pPr>
                      <a:r>
                        <a:rPr lang="en-US" sz="2600">
                          <a:latin typeface="Garamond" pitchFamily="18" charset="0"/>
                        </a:rPr>
                        <a:t>Project Life </a:t>
                      </a:r>
                      <a:endParaRPr lang="en-US" sz="2600">
                        <a:latin typeface="Garamond" pitchFamily="18" charset="0"/>
                        <a:ea typeface="Calibri"/>
                        <a:cs typeface="Times New Roman"/>
                      </a:endParaRPr>
                    </a:p>
                  </a:txBody>
                  <a:tcPr marL="68580" marR="68580" marT="8255" marB="0" anchor="ctr"/>
                </a:tc>
                <a:tc>
                  <a:txBody>
                    <a:bodyPr/>
                    <a:lstStyle/>
                    <a:p>
                      <a:pPr marL="0" marR="0">
                        <a:lnSpc>
                          <a:spcPct val="115000"/>
                        </a:lnSpc>
                        <a:spcBef>
                          <a:spcPts val="0"/>
                        </a:spcBef>
                        <a:spcAft>
                          <a:spcPts val="1000"/>
                        </a:spcAft>
                      </a:pPr>
                      <a:r>
                        <a:rPr lang="en-US" sz="2600">
                          <a:latin typeface="Garamond" pitchFamily="18" charset="0"/>
                        </a:rPr>
                        <a:t>20 </a:t>
                      </a:r>
                      <a:endParaRPr lang="en-US" sz="2600">
                        <a:latin typeface="Garamond" pitchFamily="18" charset="0"/>
                        <a:ea typeface="Calibri"/>
                        <a:cs typeface="Times New Roman"/>
                      </a:endParaRPr>
                    </a:p>
                  </a:txBody>
                  <a:tcPr marL="68580" marR="68580" marT="8255" marB="0" anchor="ctr"/>
                </a:tc>
              </a:tr>
              <a:tr h="328930">
                <a:tc>
                  <a:txBody>
                    <a:bodyPr/>
                    <a:lstStyle/>
                    <a:p>
                      <a:pPr marL="0" marR="0">
                        <a:lnSpc>
                          <a:spcPct val="115000"/>
                        </a:lnSpc>
                        <a:spcBef>
                          <a:spcPts val="0"/>
                        </a:spcBef>
                        <a:spcAft>
                          <a:spcPts val="1000"/>
                        </a:spcAft>
                      </a:pPr>
                      <a:r>
                        <a:rPr lang="en-US" sz="2600">
                          <a:latin typeface="Garamond" pitchFamily="18" charset="0"/>
                        </a:rPr>
                        <a:t>Installation Cost </a:t>
                      </a:r>
                      <a:endParaRPr lang="en-US" sz="2600">
                        <a:latin typeface="Garamond" pitchFamily="18" charset="0"/>
                        <a:ea typeface="Calibri"/>
                        <a:cs typeface="Times New Roman"/>
                      </a:endParaRPr>
                    </a:p>
                  </a:txBody>
                  <a:tcPr marL="68580" marR="68580" marT="8255" marB="0" anchor="ctr"/>
                </a:tc>
                <a:tc>
                  <a:txBody>
                    <a:bodyPr/>
                    <a:lstStyle/>
                    <a:p>
                      <a:pPr marL="0" marR="0">
                        <a:lnSpc>
                          <a:spcPct val="115000"/>
                        </a:lnSpc>
                        <a:spcBef>
                          <a:spcPts val="0"/>
                        </a:spcBef>
                        <a:spcAft>
                          <a:spcPts val="1000"/>
                        </a:spcAft>
                      </a:pPr>
                      <a:r>
                        <a:rPr lang="en-US" sz="2600">
                          <a:latin typeface="Garamond" pitchFamily="18" charset="0"/>
                        </a:rPr>
                        <a:t> $ 3,000/ kW </a:t>
                      </a:r>
                      <a:endParaRPr lang="en-US" sz="2600">
                        <a:latin typeface="Garamond" pitchFamily="18" charset="0"/>
                        <a:ea typeface="Calibri"/>
                        <a:cs typeface="Times New Roman"/>
                      </a:endParaRPr>
                    </a:p>
                  </a:txBody>
                  <a:tcPr marL="68580" marR="68580" marT="8255" marB="0" anchor="ctr"/>
                </a:tc>
              </a:tr>
              <a:tr h="328930">
                <a:tc>
                  <a:txBody>
                    <a:bodyPr/>
                    <a:lstStyle/>
                    <a:p>
                      <a:pPr marL="0" marR="0">
                        <a:lnSpc>
                          <a:spcPct val="115000"/>
                        </a:lnSpc>
                        <a:spcBef>
                          <a:spcPts val="0"/>
                        </a:spcBef>
                        <a:spcAft>
                          <a:spcPts val="1000"/>
                        </a:spcAft>
                      </a:pPr>
                      <a:r>
                        <a:rPr lang="en-US" sz="2600">
                          <a:latin typeface="Garamond" pitchFamily="18" charset="0"/>
                        </a:rPr>
                        <a:t>O &amp; M &amp; I </a:t>
                      </a:r>
                      <a:endParaRPr lang="en-US" sz="2600">
                        <a:latin typeface="Garamond" pitchFamily="18" charset="0"/>
                        <a:ea typeface="Calibri"/>
                        <a:cs typeface="Times New Roman"/>
                      </a:endParaRPr>
                    </a:p>
                  </a:txBody>
                  <a:tcPr marL="68580" marR="68580" marT="8255" marB="0" anchor="ctr"/>
                </a:tc>
                <a:tc>
                  <a:txBody>
                    <a:bodyPr/>
                    <a:lstStyle/>
                    <a:p>
                      <a:pPr marL="0" marR="0">
                        <a:lnSpc>
                          <a:spcPct val="115000"/>
                        </a:lnSpc>
                        <a:spcBef>
                          <a:spcPts val="0"/>
                        </a:spcBef>
                        <a:spcAft>
                          <a:spcPts val="1000"/>
                        </a:spcAft>
                      </a:pPr>
                      <a:r>
                        <a:rPr lang="en-US" sz="2600">
                          <a:latin typeface="Garamond" pitchFamily="18" charset="0"/>
                        </a:rPr>
                        <a:t> $ 90/kW </a:t>
                      </a:r>
                      <a:endParaRPr lang="en-US" sz="2600">
                        <a:latin typeface="Garamond" pitchFamily="18" charset="0"/>
                        <a:ea typeface="Calibri"/>
                        <a:cs typeface="Times New Roman"/>
                      </a:endParaRPr>
                    </a:p>
                  </a:txBody>
                  <a:tcPr marL="68580" marR="68580" marT="8255" marB="0" anchor="ctr"/>
                </a:tc>
              </a:tr>
              <a:tr h="328930">
                <a:tc>
                  <a:txBody>
                    <a:bodyPr/>
                    <a:lstStyle/>
                    <a:p>
                      <a:pPr marL="0" marR="0">
                        <a:lnSpc>
                          <a:spcPct val="115000"/>
                        </a:lnSpc>
                        <a:spcBef>
                          <a:spcPts val="0"/>
                        </a:spcBef>
                        <a:spcAft>
                          <a:spcPts val="1000"/>
                        </a:spcAft>
                      </a:pPr>
                      <a:r>
                        <a:rPr lang="en-US" sz="2600">
                          <a:latin typeface="Garamond" pitchFamily="18" charset="0"/>
                        </a:rPr>
                        <a:t>Energy Price </a:t>
                      </a:r>
                      <a:endParaRPr lang="en-US" sz="2600">
                        <a:latin typeface="Garamond" pitchFamily="18" charset="0"/>
                        <a:ea typeface="Calibri"/>
                        <a:cs typeface="Times New Roman"/>
                      </a:endParaRPr>
                    </a:p>
                  </a:txBody>
                  <a:tcPr marL="68580" marR="68580" marT="8255" marB="0" anchor="ctr"/>
                </a:tc>
                <a:tc>
                  <a:txBody>
                    <a:bodyPr/>
                    <a:lstStyle/>
                    <a:p>
                      <a:pPr marL="0" marR="0">
                        <a:lnSpc>
                          <a:spcPct val="115000"/>
                        </a:lnSpc>
                        <a:spcBef>
                          <a:spcPts val="0"/>
                        </a:spcBef>
                        <a:spcAft>
                          <a:spcPts val="1000"/>
                        </a:spcAft>
                      </a:pPr>
                      <a:r>
                        <a:rPr lang="en-US" sz="2600">
                          <a:latin typeface="Garamond" pitchFamily="18" charset="0"/>
                        </a:rPr>
                        <a:t>$0.08 &amp; 0.125 /kWh </a:t>
                      </a:r>
                      <a:endParaRPr lang="en-US" sz="2600">
                        <a:latin typeface="Garamond" pitchFamily="18" charset="0"/>
                        <a:ea typeface="Calibri"/>
                        <a:cs typeface="Times New Roman"/>
                      </a:endParaRPr>
                    </a:p>
                  </a:txBody>
                  <a:tcPr marL="68580" marR="68580" marT="8255" marB="0" anchor="ctr"/>
                </a:tc>
              </a:tr>
              <a:tr h="328930">
                <a:tc>
                  <a:txBody>
                    <a:bodyPr/>
                    <a:lstStyle/>
                    <a:p>
                      <a:pPr marL="0" marR="0">
                        <a:lnSpc>
                          <a:spcPct val="115000"/>
                        </a:lnSpc>
                        <a:spcBef>
                          <a:spcPts val="0"/>
                        </a:spcBef>
                        <a:spcAft>
                          <a:spcPts val="1000"/>
                        </a:spcAft>
                      </a:pPr>
                      <a:r>
                        <a:rPr lang="en-US" sz="2600">
                          <a:latin typeface="Garamond" pitchFamily="18" charset="0"/>
                        </a:rPr>
                        <a:t>Income Tax Rate </a:t>
                      </a:r>
                      <a:endParaRPr lang="en-US" sz="2600">
                        <a:latin typeface="Garamond" pitchFamily="18" charset="0"/>
                        <a:ea typeface="Calibri"/>
                        <a:cs typeface="Times New Roman"/>
                      </a:endParaRPr>
                    </a:p>
                  </a:txBody>
                  <a:tcPr marL="68580" marR="68580" marT="8255" marB="0" anchor="ctr"/>
                </a:tc>
                <a:tc>
                  <a:txBody>
                    <a:bodyPr/>
                    <a:lstStyle/>
                    <a:p>
                      <a:pPr marL="0" marR="0">
                        <a:lnSpc>
                          <a:spcPct val="115000"/>
                        </a:lnSpc>
                        <a:spcBef>
                          <a:spcPts val="0"/>
                        </a:spcBef>
                        <a:spcAft>
                          <a:spcPts val="1000"/>
                        </a:spcAft>
                      </a:pPr>
                      <a:r>
                        <a:rPr lang="en-US" sz="2600">
                          <a:latin typeface="Garamond" pitchFamily="18" charset="0"/>
                        </a:rPr>
                        <a:t>1% </a:t>
                      </a:r>
                      <a:endParaRPr lang="en-US" sz="2600">
                        <a:latin typeface="Garamond" pitchFamily="18" charset="0"/>
                        <a:ea typeface="Calibri"/>
                        <a:cs typeface="Times New Roman"/>
                      </a:endParaRPr>
                    </a:p>
                  </a:txBody>
                  <a:tcPr marL="68580" marR="68580" marT="8255" marB="0" anchor="ctr"/>
                </a:tc>
              </a:tr>
              <a:tr h="328930">
                <a:tc>
                  <a:txBody>
                    <a:bodyPr/>
                    <a:lstStyle/>
                    <a:p>
                      <a:pPr marL="0" marR="0">
                        <a:lnSpc>
                          <a:spcPct val="115000"/>
                        </a:lnSpc>
                        <a:spcBef>
                          <a:spcPts val="0"/>
                        </a:spcBef>
                        <a:spcAft>
                          <a:spcPts val="1000"/>
                        </a:spcAft>
                      </a:pPr>
                      <a:r>
                        <a:rPr lang="en-US" sz="2600">
                          <a:latin typeface="Garamond" pitchFamily="18" charset="0"/>
                        </a:rPr>
                        <a:t>Depreciation </a:t>
                      </a:r>
                      <a:endParaRPr lang="en-US" sz="2600">
                        <a:latin typeface="Garamond" pitchFamily="18" charset="0"/>
                        <a:ea typeface="Calibri"/>
                        <a:cs typeface="Times New Roman"/>
                      </a:endParaRPr>
                    </a:p>
                  </a:txBody>
                  <a:tcPr marL="68580" marR="68580" marT="8255" marB="0" anchor="ctr"/>
                </a:tc>
                <a:tc>
                  <a:txBody>
                    <a:bodyPr/>
                    <a:lstStyle/>
                    <a:p>
                      <a:pPr marL="0" marR="0">
                        <a:lnSpc>
                          <a:spcPct val="115000"/>
                        </a:lnSpc>
                        <a:spcBef>
                          <a:spcPts val="0"/>
                        </a:spcBef>
                        <a:spcAft>
                          <a:spcPts val="1000"/>
                        </a:spcAft>
                      </a:pPr>
                      <a:r>
                        <a:rPr lang="en-US" sz="2600">
                          <a:latin typeface="Garamond" pitchFamily="18" charset="0"/>
                        </a:rPr>
                        <a:t>MACRS 5 years </a:t>
                      </a:r>
                      <a:endParaRPr lang="en-US" sz="2600">
                        <a:latin typeface="Garamond" pitchFamily="18" charset="0"/>
                        <a:ea typeface="Calibri"/>
                        <a:cs typeface="Times New Roman"/>
                      </a:endParaRPr>
                    </a:p>
                  </a:txBody>
                  <a:tcPr marL="68580" marR="68580" marT="8255" marB="0" anchor="ctr"/>
                </a:tc>
              </a:tr>
              <a:tr h="328930">
                <a:tc>
                  <a:txBody>
                    <a:bodyPr/>
                    <a:lstStyle/>
                    <a:p>
                      <a:pPr marL="0" marR="0">
                        <a:lnSpc>
                          <a:spcPct val="115000"/>
                        </a:lnSpc>
                        <a:spcBef>
                          <a:spcPts val="0"/>
                        </a:spcBef>
                        <a:spcAft>
                          <a:spcPts val="1000"/>
                        </a:spcAft>
                      </a:pPr>
                      <a:r>
                        <a:rPr lang="en-US" sz="2600">
                          <a:latin typeface="Garamond" pitchFamily="18" charset="0"/>
                        </a:rPr>
                        <a:t>Discount Rate </a:t>
                      </a:r>
                      <a:endParaRPr lang="en-US" sz="2600">
                        <a:latin typeface="Garamond" pitchFamily="18" charset="0"/>
                        <a:ea typeface="Calibri"/>
                        <a:cs typeface="Times New Roman"/>
                      </a:endParaRPr>
                    </a:p>
                  </a:txBody>
                  <a:tcPr marL="68580" marR="68580" marT="8255" marB="0" anchor="ctr"/>
                </a:tc>
                <a:tc>
                  <a:txBody>
                    <a:bodyPr/>
                    <a:lstStyle/>
                    <a:p>
                      <a:pPr marL="0" marR="0">
                        <a:lnSpc>
                          <a:spcPct val="115000"/>
                        </a:lnSpc>
                        <a:spcBef>
                          <a:spcPts val="0"/>
                        </a:spcBef>
                        <a:spcAft>
                          <a:spcPts val="1000"/>
                        </a:spcAft>
                      </a:pPr>
                      <a:r>
                        <a:rPr lang="en-US" sz="2600">
                          <a:latin typeface="Garamond" pitchFamily="18" charset="0"/>
                        </a:rPr>
                        <a:t>7% </a:t>
                      </a:r>
                      <a:endParaRPr lang="en-US" sz="2600">
                        <a:latin typeface="Garamond" pitchFamily="18" charset="0"/>
                        <a:ea typeface="Calibri"/>
                        <a:cs typeface="Times New Roman"/>
                      </a:endParaRPr>
                    </a:p>
                  </a:txBody>
                  <a:tcPr marL="68580" marR="68580" marT="8255" marB="0" anchor="ctr"/>
                </a:tc>
              </a:tr>
              <a:tr h="328930">
                <a:tc>
                  <a:txBody>
                    <a:bodyPr/>
                    <a:lstStyle/>
                    <a:p>
                      <a:pPr marL="0" marR="0">
                        <a:lnSpc>
                          <a:spcPct val="115000"/>
                        </a:lnSpc>
                        <a:spcBef>
                          <a:spcPts val="0"/>
                        </a:spcBef>
                        <a:spcAft>
                          <a:spcPts val="1000"/>
                        </a:spcAft>
                      </a:pPr>
                      <a:r>
                        <a:rPr lang="en-US" sz="2600">
                          <a:latin typeface="Garamond" pitchFamily="18" charset="0"/>
                        </a:rPr>
                        <a:t>Interest Rate </a:t>
                      </a:r>
                      <a:endParaRPr lang="en-US" sz="2600">
                        <a:latin typeface="Garamond" pitchFamily="18" charset="0"/>
                        <a:ea typeface="Calibri"/>
                        <a:cs typeface="Times New Roman"/>
                      </a:endParaRPr>
                    </a:p>
                  </a:txBody>
                  <a:tcPr marL="68580" marR="68580" marT="8255" marB="0" anchor="ctr"/>
                </a:tc>
                <a:tc>
                  <a:txBody>
                    <a:bodyPr/>
                    <a:lstStyle/>
                    <a:p>
                      <a:pPr marL="0" marR="0">
                        <a:lnSpc>
                          <a:spcPct val="115000"/>
                        </a:lnSpc>
                        <a:spcBef>
                          <a:spcPts val="0"/>
                        </a:spcBef>
                        <a:spcAft>
                          <a:spcPts val="1000"/>
                        </a:spcAft>
                      </a:pPr>
                      <a:r>
                        <a:rPr lang="en-US" sz="2600">
                          <a:latin typeface="Garamond" pitchFamily="18" charset="0"/>
                        </a:rPr>
                        <a:t>6% &amp; 7% </a:t>
                      </a:r>
                      <a:endParaRPr lang="en-US" sz="2600">
                        <a:latin typeface="Garamond" pitchFamily="18" charset="0"/>
                        <a:ea typeface="Calibri"/>
                        <a:cs typeface="Times New Roman"/>
                      </a:endParaRPr>
                    </a:p>
                  </a:txBody>
                  <a:tcPr marL="68580" marR="68580" marT="8255" marB="0" anchor="ctr"/>
                </a:tc>
              </a:tr>
              <a:tr h="328930">
                <a:tc>
                  <a:txBody>
                    <a:bodyPr/>
                    <a:lstStyle/>
                    <a:p>
                      <a:pPr marL="0" marR="0">
                        <a:lnSpc>
                          <a:spcPct val="115000"/>
                        </a:lnSpc>
                        <a:spcBef>
                          <a:spcPts val="0"/>
                        </a:spcBef>
                        <a:spcAft>
                          <a:spcPts val="1000"/>
                        </a:spcAft>
                      </a:pPr>
                      <a:r>
                        <a:rPr lang="en-US" sz="2600">
                          <a:latin typeface="Garamond" pitchFamily="18" charset="0"/>
                        </a:rPr>
                        <a:t>Inflation </a:t>
                      </a:r>
                      <a:endParaRPr lang="en-US" sz="2600">
                        <a:latin typeface="Garamond" pitchFamily="18" charset="0"/>
                        <a:ea typeface="Calibri"/>
                        <a:cs typeface="Times New Roman"/>
                      </a:endParaRPr>
                    </a:p>
                  </a:txBody>
                  <a:tcPr marL="68580" marR="68580" marT="8255" marB="0" anchor="ctr"/>
                </a:tc>
                <a:tc>
                  <a:txBody>
                    <a:bodyPr/>
                    <a:lstStyle/>
                    <a:p>
                      <a:pPr marL="0" marR="0">
                        <a:lnSpc>
                          <a:spcPct val="115000"/>
                        </a:lnSpc>
                        <a:spcBef>
                          <a:spcPts val="0"/>
                        </a:spcBef>
                        <a:spcAft>
                          <a:spcPts val="1000"/>
                        </a:spcAft>
                      </a:pPr>
                      <a:r>
                        <a:rPr lang="en-US" sz="2600" dirty="0">
                          <a:latin typeface="Garamond" pitchFamily="18" charset="0"/>
                        </a:rPr>
                        <a:t>2.70% </a:t>
                      </a:r>
                      <a:endParaRPr lang="en-US" sz="2600" dirty="0">
                        <a:latin typeface="Garamond" pitchFamily="18" charset="0"/>
                        <a:ea typeface="Calibri"/>
                        <a:cs typeface="Times New Roman"/>
                      </a:endParaRPr>
                    </a:p>
                  </a:txBody>
                  <a:tcPr marL="68580" marR="68580" marT="8255" marB="0" anchor="ctr"/>
                </a:tc>
              </a:tr>
            </a:tbl>
          </a:graphicData>
        </a:graphic>
      </p:graphicFrame>
      <p:sp>
        <p:nvSpPr>
          <p:cNvPr id="7" name="Slide Number Placeholder 6"/>
          <p:cNvSpPr txBox="1">
            <a:spLocks noGrp="1"/>
          </p:cNvSpPr>
          <p:nvPr/>
        </p:nvSpPr>
        <p:spPr>
          <a:xfrm>
            <a:off x="6553200" y="6356350"/>
            <a:ext cx="2133600" cy="365125"/>
          </a:xfrm>
          <a:prstGeom prst="rect">
            <a:avLst/>
          </a:prstGeom>
          <a:noFill/>
        </p:spPr>
        <p:txBody>
          <a:bodyPr anchor="ctr"/>
          <a:lstStyle/>
          <a:p>
            <a:pPr algn="r">
              <a:defRPr/>
            </a:pPr>
            <a:fld id="{70DE8782-8AE0-469D-A546-DE2B622A8F82}" type="slidenum">
              <a:rPr lang="fr-CA" sz="1200">
                <a:solidFill>
                  <a:schemeClr val="tx1">
                    <a:tint val="75000"/>
                  </a:schemeClr>
                </a:solidFill>
                <a:latin typeface="Arial" charset="0"/>
              </a:rPr>
              <a:pPr algn="r">
                <a:defRPr/>
              </a:pPr>
              <a:t>40</a:t>
            </a:fld>
            <a:endParaRPr lang="fr-CA" sz="1200">
              <a:solidFill>
                <a:schemeClr val="tx1">
                  <a:tint val="75000"/>
                </a:schemeClr>
              </a:solidFill>
              <a:latin typeface="Arial"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Document 3"/>
          <p:cNvSpPr/>
          <p:nvPr/>
        </p:nvSpPr>
        <p:spPr>
          <a:xfrm>
            <a:off x="0" y="0"/>
            <a:ext cx="9144000" cy="1143000"/>
          </a:xfrm>
          <a:prstGeom prst="flowChartDocument">
            <a:avLst/>
          </a:prstGeom>
        </p:spPr>
        <p:style>
          <a:lnRef idx="0">
            <a:schemeClr val="accent3"/>
          </a:lnRef>
          <a:fillRef idx="3">
            <a:schemeClr val="accent3"/>
          </a:fillRef>
          <a:effectRef idx="3">
            <a:schemeClr val="accent3"/>
          </a:effectRef>
          <a:fontRef idx="minor">
            <a:schemeClr val="lt1"/>
          </a:fontRef>
        </p:style>
        <p:txBody>
          <a:bodyPr anchor="ctr"/>
          <a:lstStyle/>
          <a:p>
            <a:pPr algn="ctr">
              <a:defRPr/>
            </a:pPr>
            <a:endParaRPr lang="en-US"/>
          </a:p>
        </p:txBody>
      </p:sp>
      <p:sp>
        <p:nvSpPr>
          <p:cNvPr id="2" name="Title 1"/>
          <p:cNvSpPr>
            <a:spLocks noGrp="1"/>
          </p:cNvSpPr>
          <p:nvPr>
            <p:ph type="title" idx="4294967295"/>
          </p:nvPr>
        </p:nvSpPr>
        <p:spPr>
          <a:xfrm>
            <a:off x="152400" y="152400"/>
            <a:ext cx="8839200" cy="685800"/>
          </a:xfrm>
        </p:spPr>
        <p:txBody>
          <a:bodyPr>
            <a:normAutofit fontScale="90000"/>
          </a:bodyPr>
          <a:lstStyle/>
          <a:p>
            <a:pPr eaLnBrk="1" hangingPunct="1"/>
            <a:r>
              <a:rPr lang="en-US" smtClean="0">
                <a:latin typeface="Garamond" pitchFamily="18" charset="0"/>
              </a:rPr>
              <a:t>Conclusions </a:t>
            </a:r>
            <a:br>
              <a:rPr lang="en-US" smtClean="0">
                <a:latin typeface="Garamond" pitchFamily="18" charset="0"/>
              </a:rPr>
            </a:br>
            <a:r>
              <a:rPr lang="en-US" sz="3600" smtClean="0">
                <a:latin typeface="Garamond" pitchFamily="18" charset="0"/>
              </a:rPr>
              <a:t>[F. Aponte, MS Thesis 2009 UPRM]</a:t>
            </a:r>
          </a:p>
        </p:txBody>
      </p:sp>
      <p:sp>
        <p:nvSpPr>
          <p:cNvPr id="212998" name="Content Placeholder 2"/>
          <p:cNvSpPr>
            <a:spLocks noGrp="1"/>
          </p:cNvSpPr>
          <p:nvPr>
            <p:ph idx="4294967295"/>
          </p:nvPr>
        </p:nvSpPr>
        <p:spPr>
          <a:xfrm>
            <a:off x="457200" y="1798638"/>
            <a:ext cx="8229600" cy="5059362"/>
          </a:xfrm>
        </p:spPr>
        <p:txBody>
          <a:bodyPr/>
          <a:lstStyle/>
          <a:p>
            <a:pPr eaLnBrk="1" hangingPunct="1"/>
            <a:r>
              <a:rPr lang="en-US" smtClean="0">
                <a:latin typeface="Garamond" pitchFamily="18" charset="0"/>
              </a:rPr>
              <a:t>The north coast of Puerto Rico has the highest wave energy.</a:t>
            </a:r>
          </a:p>
          <a:p>
            <a:pPr eaLnBrk="1" hangingPunct="1"/>
            <a:r>
              <a:rPr lang="en-US" smtClean="0">
                <a:latin typeface="Garamond" pitchFamily="18" charset="0"/>
              </a:rPr>
              <a:t>The Pelamis® wave energy conversion device shows power absorption in seas with the characteristics of Puerto Rico’s.</a:t>
            </a:r>
          </a:p>
          <a:p>
            <a:pPr eaLnBrk="1" hangingPunct="1"/>
            <a:r>
              <a:rPr lang="en-US" smtClean="0">
                <a:latin typeface="Garamond" pitchFamily="18" charset="0"/>
              </a:rPr>
              <a:t>The economic analysis shows that the wave farm can be feasible with energy sales close to 12 ¢/kWh.</a:t>
            </a:r>
          </a:p>
          <a:p>
            <a:pPr eaLnBrk="1" hangingPunct="1"/>
            <a:endParaRPr lang="en-US" smtClean="0">
              <a:latin typeface="Garamond" pitchFamily="18" charset="0"/>
            </a:endParaRPr>
          </a:p>
        </p:txBody>
      </p:sp>
      <p:sp>
        <p:nvSpPr>
          <p:cNvPr id="5" name="Slide Number Placeholder 4"/>
          <p:cNvSpPr txBox="1">
            <a:spLocks noGrp="1"/>
          </p:cNvSpPr>
          <p:nvPr/>
        </p:nvSpPr>
        <p:spPr>
          <a:xfrm>
            <a:off x="6553200" y="6356350"/>
            <a:ext cx="2133600" cy="365125"/>
          </a:xfrm>
          <a:prstGeom prst="rect">
            <a:avLst/>
          </a:prstGeom>
          <a:noFill/>
        </p:spPr>
        <p:txBody>
          <a:bodyPr anchor="ctr"/>
          <a:lstStyle/>
          <a:p>
            <a:pPr algn="r">
              <a:defRPr/>
            </a:pPr>
            <a:fld id="{B9F312D0-1DFC-4D9D-9269-792E8D0ADFF5}" type="slidenum">
              <a:rPr lang="fr-CA" sz="1200">
                <a:solidFill>
                  <a:schemeClr val="tx1">
                    <a:tint val="75000"/>
                  </a:schemeClr>
                </a:solidFill>
                <a:latin typeface="Arial" charset="0"/>
              </a:rPr>
              <a:pPr algn="r">
                <a:defRPr/>
              </a:pPr>
              <a:t>41</a:t>
            </a:fld>
            <a:endParaRPr lang="fr-CA" sz="1200">
              <a:solidFill>
                <a:schemeClr val="tx1">
                  <a:tint val="75000"/>
                </a:schemeClr>
              </a:solidFill>
              <a:latin typeface="Arial"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4025" name="Picture 9"/>
          <p:cNvPicPr>
            <a:picLocks noChangeAspect="1" noChangeArrowheads="1"/>
          </p:cNvPicPr>
          <p:nvPr/>
        </p:nvPicPr>
        <p:blipFill>
          <a:blip r:embed="rId3" cstate="print"/>
          <a:srcRect/>
          <a:stretch>
            <a:fillRect/>
          </a:stretch>
        </p:blipFill>
        <p:spPr bwMode="auto">
          <a:xfrm>
            <a:off x="0" y="1371600"/>
            <a:ext cx="4876800" cy="3441700"/>
          </a:xfrm>
          <a:prstGeom prst="rect">
            <a:avLst/>
          </a:prstGeom>
          <a:noFill/>
          <a:ln w="9525">
            <a:noFill/>
            <a:miter lim="800000"/>
            <a:headEnd/>
            <a:tailEnd/>
          </a:ln>
        </p:spPr>
      </p:pic>
      <p:sp>
        <p:nvSpPr>
          <p:cNvPr id="50180" name="Text Box 4"/>
          <p:cNvSpPr txBox="1">
            <a:spLocks noChangeArrowheads="1"/>
          </p:cNvSpPr>
          <p:nvPr/>
        </p:nvSpPr>
        <p:spPr bwMode="auto">
          <a:xfrm>
            <a:off x="457200" y="304800"/>
            <a:ext cx="8305800" cy="708025"/>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spAutoFit/>
          </a:bodyPr>
          <a:lstStyle/>
          <a:p>
            <a:pPr algn="ctr">
              <a:spcBef>
                <a:spcPct val="50000"/>
              </a:spcBef>
              <a:defRPr/>
            </a:pPr>
            <a:r>
              <a:rPr lang="en-US" sz="4000" i="1">
                <a:effectLst>
                  <a:outerShdw blurRad="38100" dist="38100" dir="2700000" algn="tl">
                    <a:srgbClr val="000000"/>
                  </a:outerShdw>
                </a:effectLst>
              </a:rPr>
              <a:t>Shoreline Wave Energy Converters</a:t>
            </a:r>
          </a:p>
        </p:txBody>
      </p:sp>
      <p:pic>
        <p:nvPicPr>
          <p:cNvPr id="214022" name="Picture 19"/>
          <p:cNvPicPr>
            <a:picLocks noChangeAspect="1" noChangeArrowheads="1"/>
          </p:cNvPicPr>
          <p:nvPr/>
        </p:nvPicPr>
        <p:blipFill>
          <a:blip r:embed="rId4" cstate="print"/>
          <a:srcRect/>
          <a:stretch>
            <a:fillRect/>
          </a:stretch>
        </p:blipFill>
        <p:spPr bwMode="auto">
          <a:xfrm>
            <a:off x="4876800" y="1524000"/>
            <a:ext cx="4191000" cy="2819400"/>
          </a:xfrm>
          <a:prstGeom prst="rect">
            <a:avLst/>
          </a:prstGeom>
          <a:noFill/>
          <a:ln w="9525">
            <a:noFill/>
            <a:miter lim="800000"/>
            <a:headEnd/>
            <a:tailEnd/>
          </a:ln>
        </p:spPr>
      </p:pic>
      <p:sp>
        <p:nvSpPr>
          <p:cNvPr id="9" name="Slide Number Placeholder 8"/>
          <p:cNvSpPr txBox="1">
            <a:spLocks noGrp="1"/>
          </p:cNvSpPr>
          <p:nvPr/>
        </p:nvSpPr>
        <p:spPr>
          <a:xfrm>
            <a:off x="7924800" y="6356350"/>
            <a:ext cx="762000" cy="365125"/>
          </a:xfrm>
          <a:prstGeom prst="rect">
            <a:avLst/>
          </a:prstGeom>
          <a:noFill/>
        </p:spPr>
        <p:txBody>
          <a:bodyPr lIns="0" tIns="0" rIns="0" bIns="0" anchor="b"/>
          <a:lstStyle/>
          <a:p>
            <a:pPr algn="r">
              <a:defRPr/>
            </a:pPr>
            <a:fld id="{78AF72D9-DBC0-4177-84E4-DE5EC80C65E0}" type="slidenum">
              <a:rPr lang="en-US" sz="1200">
                <a:solidFill>
                  <a:schemeClr val="tx2">
                    <a:shade val="90000"/>
                  </a:schemeClr>
                </a:solidFill>
                <a:latin typeface="Tahoma" pitchFamily="34" charset="0"/>
              </a:rPr>
              <a:pPr algn="r">
                <a:defRPr/>
              </a:pPr>
              <a:t>42</a:t>
            </a:fld>
            <a:endParaRPr lang="en-US" sz="1200">
              <a:solidFill>
                <a:schemeClr val="tx2">
                  <a:shade val="90000"/>
                </a:schemeClr>
              </a:solidFill>
              <a:latin typeface="Tahoma" pitchFamily="34" charset="0"/>
            </a:endParaRPr>
          </a:p>
        </p:txBody>
      </p:sp>
      <p:sp>
        <p:nvSpPr>
          <p:cNvPr id="30" name="TextBox 29"/>
          <p:cNvSpPr txBox="1"/>
          <p:nvPr/>
        </p:nvSpPr>
        <p:spPr>
          <a:xfrm>
            <a:off x="4724400" y="4343400"/>
            <a:ext cx="4419600" cy="304800"/>
          </a:xfrm>
          <a:prstGeom prst="rect">
            <a:avLst/>
          </a:prstGeom>
          <a:noFill/>
        </p:spPr>
        <p:txBody>
          <a:bodyPr>
            <a:spAutoFit/>
          </a:bodyPr>
          <a:lstStyle/>
          <a:p>
            <a:pPr algn="ctr" eaLnBrk="0" hangingPunct="0">
              <a:buFont typeface="Arial" pitchFamily="34" charset="0"/>
              <a:buNone/>
            </a:pPr>
            <a:r>
              <a:rPr lang="en-US" sz="1400">
                <a:effectLst>
                  <a:outerShdw blurRad="38100" dist="38100" dir="2700000" algn="tl">
                    <a:srgbClr val="C0C0C0"/>
                  </a:outerShdw>
                </a:effectLst>
                <a:latin typeface="Tahoma" pitchFamily="34" charset="0"/>
              </a:rPr>
              <a:t>LIMPET, 500 kW, 2000 Island of Islay, Scotland</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4"/>
          <p:cNvSpPr txBox="1">
            <a:spLocks noChangeArrowheads="1"/>
          </p:cNvSpPr>
          <p:nvPr/>
        </p:nvSpPr>
        <p:spPr bwMode="auto">
          <a:xfrm>
            <a:off x="685800" y="152400"/>
            <a:ext cx="7848600" cy="1458913"/>
          </a:xfrm>
          <a:prstGeom prst="rect">
            <a:avLst/>
          </a:prstGeom>
          <a:ln>
            <a:headEnd/>
            <a:tailEnd/>
          </a:ln>
        </p:spPr>
        <p:style>
          <a:lnRef idx="2">
            <a:schemeClr val="accent3">
              <a:shade val="50000"/>
            </a:schemeClr>
          </a:lnRef>
          <a:fillRef idx="1">
            <a:schemeClr val="accent3"/>
          </a:fillRef>
          <a:effectRef idx="0">
            <a:schemeClr val="accent3"/>
          </a:effectRef>
          <a:fontRef idx="minor">
            <a:schemeClr val="lt1"/>
          </a:fontRef>
        </p:style>
        <p:txBody>
          <a:bodyPr>
            <a:spAutoFit/>
          </a:bodyPr>
          <a:lstStyle/>
          <a:p>
            <a:pPr algn="ctr">
              <a:spcBef>
                <a:spcPct val="50000"/>
              </a:spcBef>
            </a:pPr>
            <a:r>
              <a:rPr lang="en-US" sz="4000" i="1">
                <a:solidFill>
                  <a:srgbClr val="FFFFFF"/>
                </a:solidFill>
                <a:effectLst>
                  <a:outerShdw blurRad="38100" dist="38100" dir="2700000" algn="tl">
                    <a:srgbClr val="000000"/>
                  </a:outerShdw>
                </a:effectLst>
              </a:rPr>
              <a:t>Conclusions </a:t>
            </a:r>
          </a:p>
          <a:p>
            <a:pPr algn="ctr">
              <a:spcBef>
                <a:spcPct val="50000"/>
              </a:spcBef>
            </a:pPr>
            <a:r>
              <a:rPr lang="en-US" sz="3200" i="1">
                <a:solidFill>
                  <a:srgbClr val="FFFFFF"/>
                </a:solidFill>
                <a:effectLst>
                  <a:outerShdw blurRad="38100" dist="38100" dir="2700000" algn="tl">
                    <a:srgbClr val="000000"/>
                  </a:outerShdw>
                </a:effectLst>
              </a:rPr>
              <a:t>[M. Quintero, MS Thesis 2009 UPRM]</a:t>
            </a:r>
          </a:p>
        </p:txBody>
      </p:sp>
      <p:sp>
        <p:nvSpPr>
          <p:cNvPr id="5" name="TextBox 4"/>
          <p:cNvSpPr txBox="1"/>
          <p:nvPr/>
        </p:nvSpPr>
        <p:spPr>
          <a:xfrm>
            <a:off x="228600" y="1908175"/>
            <a:ext cx="8763000" cy="4054475"/>
          </a:xfrm>
          <a:prstGeom prst="rect">
            <a:avLst/>
          </a:prstGeom>
          <a:noFill/>
        </p:spPr>
        <p:txBody>
          <a:bodyPr>
            <a:spAutoFit/>
          </a:bodyPr>
          <a:lstStyle/>
          <a:p>
            <a:pPr eaLnBrk="0" hangingPunct="0">
              <a:buClr>
                <a:schemeClr val="tx1"/>
              </a:buClr>
              <a:buFont typeface="Wingdings" pitchFamily="2" charset="2"/>
              <a:buChar char="ü"/>
            </a:pPr>
            <a:r>
              <a:rPr lang="en-US" sz="2000">
                <a:effectLst>
                  <a:outerShdw blurRad="38100" dist="38100" dir="2700000" algn="tl">
                    <a:srgbClr val="C0C0C0"/>
                  </a:outerShdw>
                </a:effectLst>
                <a:latin typeface="Arial Rounded MT Bold" pitchFamily="34" charset="0"/>
              </a:rPr>
              <a:t> Puerto Rico average shoreline wave power on the north coast of between 11 and 14 kW/m.</a:t>
            </a:r>
          </a:p>
          <a:p>
            <a:pPr eaLnBrk="0" hangingPunct="0">
              <a:buClr>
                <a:schemeClr val="tx1"/>
              </a:buClr>
            </a:pPr>
            <a:endParaRPr lang="en-US" sz="2000">
              <a:effectLst>
                <a:outerShdw blurRad="38100" dist="38100" dir="2700000" algn="tl">
                  <a:srgbClr val="C0C0C0"/>
                </a:outerShdw>
              </a:effectLst>
              <a:latin typeface="Arial Rounded MT Bold" pitchFamily="34" charset="0"/>
            </a:endParaRPr>
          </a:p>
          <a:p>
            <a:pPr eaLnBrk="0" hangingPunct="0">
              <a:buClr>
                <a:schemeClr val="tx1"/>
              </a:buClr>
              <a:buFont typeface="Wingdings" pitchFamily="2" charset="2"/>
              <a:buChar char="ü"/>
            </a:pPr>
            <a:r>
              <a:rPr lang="en-US" sz="2000">
                <a:effectLst>
                  <a:outerShdw blurRad="38100" dist="38100" dir="2700000" algn="tl">
                    <a:srgbClr val="C0C0C0"/>
                  </a:outerShdw>
                </a:effectLst>
                <a:latin typeface="Arial Rounded MT Bold" pitchFamily="34" charset="0"/>
              </a:rPr>
              <a:t> The </a:t>
            </a:r>
            <a:r>
              <a:rPr lang="en-US" sz="2000" i="1">
                <a:effectLst>
                  <a:outerShdw blurRad="38100" dist="38100" dir="2700000" algn="tl">
                    <a:srgbClr val="C0C0C0"/>
                  </a:outerShdw>
                </a:effectLst>
                <a:latin typeface="Arial Rounded MT Bold" pitchFamily="34" charset="0"/>
              </a:rPr>
              <a:t>North Coast</a:t>
            </a:r>
            <a:r>
              <a:rPr lang="en-US" sz="2000">
                <a:latin typeface="Arial Rounded MT Bold" pitchFamily="34" charset="0"/>
              </a:rPr>
              <a:t> has the </a:t>
            </a:r>
            <a:r>
              <a:rPr lang="en-US" sz="2000">
                <a:effectLst>
                  <a:outerShdw blurRad="38100" dist="38100" dir="2700000" algn="tl">
                    <a:srgbClr val="C0C0C0"/>
                  </a:outerShdw>
                </a:effectLst>
                <a:latin typeface="Arial Rounded MT Bold" pitchFamily="34" charset="0"/>
              </a:rPr>
              <a:t>greatest potential to generate electricity with shorelines waves.</a:t>
            </a:r>
          </a:p>
          <a:p>
            <a:pPr eaLnBrk="0" hangingPunct="0">
              <a:buClr>
                <a:schemeClr val="tx1"/>
              </a:buClr>
            </a:pPr>
            <a:endParaRPr lang="en-US" sz="2000">
              <a:effectLst>
                <a:outerShdw blurRad="38100" dist="38100" dir="2700000" algn="tl">
                  <a:srgbClr val="C0C0C0"/>
                </a:outerShdw>
              </a:effectLst>
              <a:latin typeface="Arial Rounded MT Bold" pitchFamily="34" charset="0"/>
            </a:endParaRPr>
          </a:p>
          <a:p>
            <a:pPr eaLnBrk="0" hangingPunct="0">
              <a:buClr>
                <a:schemeClr val="tx1"/>
              </a:buClr>
              <a:buFont typeface="Wingdings" pitchFamily="2" charset="2"/>
              <a:buChar char="ü"/>
            </a:pPr>
            <a:r>
              <a:rPr lang="en-US" sz="2000">
                <a:effectLst>
                  <a:outerShdw blurRad="38100" dist="38100" dir="2700000" algn="tl">
                    <a:srgbClr val="C0C0C0"/>
                  </a:outerShdw>
                </a:effectLst>
                <a:latin typeface="Arial Rounded MT Bold" pitchFamily="34" charset="0"/>
              </a:rPr>
              <a:t>Oscillation Water Column is a mature technology for shoreline wave energy conversion.</a:t>
            </a:r>
          </a:p>
          <a:p>
            <a:pPr eaLnBrk="0" hangingPunct="0">
              <a:buClr>
                <a:schemeClr val="tx1"/>
              </a:buClr>
            </a:pPr>
            <a:endParaRPr lang="en-US" sz="2000">
              <a:effectLst>
                <a:outerShdw blurRad="38100" dist="38100" dir="2700000" algn="tl">
                  <a:srgbClr val="C0C0C0"/>
                </a:outerShdw>
              </a:effectLst>
              <a:latin typeface="Arial Rounded MT Bold" pitchFamily="34" charset="0"/>
            </a:endParaRPr>
          </a:p>
          <a:p>
            <a:pPr eaLnBrk="0" hangingPunct="0">
              <a:buClr>
                <a:schemeClr val="tx1"/>
              </a:buClr>
              <a:buFont typeface="Wingdings" pitchFamily="2" charset="2"/>
              <a:buChar char="ü"/>
            </a:pPr>
            <a:r>
              <a:rPr lang="en-US" sz="2000">
                <a:effectLst>
                  <a:outerShdw blurRad="38100" dist="38100" dir="2700000" algn="tl">
                    <a:srgbClr val="C0C0C0"/>
                  </a:outerShdw>
                </a:effectLst>
                <a:latin typeface="Arial Rounded MT Bold" pitchFamily="34" charset="0"/>
              </a:rPr>
              <a:t>A 4M OWC plant = 528 ft of shoreline = Annual Energy output of 557 to 716 MWh.</a:t>
            </a:r>
          </a:p>
          <a:p>
            <a:pPr eaLnBrk="0" hangingPunct="0">
              <a:buClr>
                <a:schemeClr val="tx1"/>
              </a:buClr>
            </a:pPr>
            <a:endParaRPr lang="en-US" sz="2000">
              <a:effectLst>
                <a:outerShdw blurRad="38100" dist="38100" dir="2700000" algn="tl">
                  <a:srgbClr val="C0C0C0"/>
                </a:outerShdw>
              </a:effectLst>
              <a:latin typeface="Arial Rounded MT Bold" pitchFamily="34" charset="0"/>
            </a:endParaRPr>
          </a:p>
          <a:p>
            <a:pPr eaLnBrk="0" hangingPunct="0">
              <a:buClr>
                <a:schemeClr val="tx1"/>
              </a:buClr>
              <a:buFont typeface="Wingdings" pitchFamily="2" charset="2"/>
              <a:buChar char="ü"/>
            </a:pPr>
            <a:r>
              <a:rPr lang="en-US" sz="2000">
                <a:effectLst>
                  <a:outerShdw blurRad="38100" dist="38100" dir="2700000" algn="tl">
                    <a:srgbClr val="C0C0C0"/>
                  </a:outerShdw>
                </a:effectLst>
                <a:latin typeface="Arial Rounded MT Bold" pitchFamily="34" charset="0"/>
              </a:rPr>
              <a:t>Cost effective with selling price of 12.5 to 16 ¢/kWh. </a:t>
            </a:r>
          </a:p>
        </p:txBody>
      </p:sp>
      <p:sp>
        <p:nvSpPr>
          <p:cNvPr id="6" name="Slide Number Placeholder 5"/>
          <p:cNvSpPr txBox="1">
            <a:spLocks noGrp="1"/>
          </p:cNvSpPr>
          <p:nvPr/>
        </p:nvSpPr>
        <p:spPr>
          <a:xfrm>
            <a:off x="7924800" y="6356350"/>
            <a:ext cx="762000" cy="365125"/>
          </a:xfrm>
          <a:prstGeom prst="rect">
            <a:avLst/>
          </a:prstGeom>
          <a:noFill/>
        </p:spPr>
        <p:txBody>
          <a:bodyPr lIns="0" tIns="0" rIns="0" bIns="0" anchor="b"/>
          <a:lstStyle/>
          <a:p>
            <a:pPr algn="r">
              <a:defRPr/>
            </a:pPr>
            <a:fld id="{ABC6DB8D-AC75-4CD8-91D2-04278902A199}" type="slidenum">
              <a:rPr lang="en-US" sz="1200">
                <a:solidFill>
                  <a:schemeClr val="tx2">
                    <a:shade val="90000"/>
                  </a:schemeClr>
                </a:solidFill>
                <a:latin typeface="Tahoma" pitchFamily="34" charset="0"/>
              </a:rPr>
              <a:pPr algn="r">
                <a:defRPr/>
              </a:pPr>
              <a:t>43</a:t>
            </a:fld>
            <a:endParaRPr lang="en-US" sz="1200">
              <a:solidFill>
                <a:schemeClr val="tx2">
                  <a:shade val="90000"/>
                </a:schemeClr>
              </a:solidFill>
              <a:latin typeface="Tahoma" pitchFamily="34"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Subtitle 2"/>
          <p:cNvSpPr>
            <a:spLocks noGrp="1"/>
          </p:cNvSpPr>
          <p:nvPr>
            <p:ph type="subTitle" idx="4294967295"/>
          </p:nvPr>
        </p:nvSpPr>
        <p:spPr>
          <a:xfrm>
            <a:off x="2438400" y="457200"/>
            <a:ext cx="6553200" cy="2209800"/>
          </a:xfrm>
        </p:spPr>
        <p:txBody>
          <a:bodyPr lIns="45720" tIns="0" rIns="45720" bIns="0"/>
          <a:lstStyle/>
          <a:p>
            <a:pPr marL="0" indent="0" eaLnBrk="1" hangingPunct="1">
              <a:buFontTx/>
              <a:buNone/>
            </a:pPr>
            <a:r>
              <a:rPr lang="en-US" sz="5000" dirty="0" err="1" smtClean="0">
                <a:latin typeface="Segoe UI" pitchFamily="34" charset="0"/>
              </a:rPr>
              <a:t>Biomasa</a:t>
            </a:r>
            <a:r>
              <a:rPr lang="en-US" sz="5000" dirty="0" smtClean="0">
                <a:latin typeface="Segoe UI" pitchFamily="34" charset="0"/>
              </a:rPr>
              <a:t> &amp; </a:t>
            </a:r>
            <a:r>
              <a:rPr lang="en-US" sz="5000" dirty="0" err="1" smtClean="0">
                <a:latin typeface="Segoe UI" pitchFamily="34" charset="0"/>
              </a:rPr>
              <a:t>Biocombustibles</a:t>
            </a:r>
            <a:endParaRPr lang="en-US" sz="5000" dirty="0" smtClean="0">
              <a:latin typeface="Segoe UI" pitchFamily="34" charset="0"/>
            </a:endParaRPr>
          </a:p>
          <a:p>
            <a:pPr marL="0" indent="0" eaLnBrk="1" hangingPunct="1">
              <a:buFontTx/>
              <a:buNone/>
            </a:pPr>
            <a:r>
              <a:rPr lang="en-US" sz="3300" dirty="0" smtClean="0">
                <a:latin typeface="Segoe UI" pitchFamily="34" charset="0"/>
              </a:rPr>
              <a:t>Dr. Jos</a:t>
            </a:r>
            <a:r>
              <a:rPr lang="en-US" sz="3300" dirty="0" smtClean="0">
                <a:latin typeface="Segoe UI" pitchFamily="34" charset="0"/>
                <a:cs typeface="Times New Roman" pitchFamily="18" charset="0"/>
              </a:rPr>
              <a:t>é Colucci, PE</a:t>
            </a:r>
            <a:endParaRPr lang="en-US" sz="3300" dirty="0" smtClean="0">
              <a:latin typeface="Segoe UI" pitchFamily="34" charset="0"/>
            </a:endParaRPr>
          </a:p>
        </p:txBody>
      </p:sp>
      <p:pic>
        <p:nvPicPr>
          <p:cNvPr id="5" name="Picture 22"/>
          <p:cNvPicPr>
            <a:picLocks noChangeAspect="1" noChangeArrowheads="1"/>
          </p:cNvPicPr>
          <p:nvPr/>
        </p:nvPicPr>
        <p:blipFill>
          <a:blip r:embed="rId3" cstate="print"/>
          <a:srcRect/>
          <a:stretch>
            <a:fillRect/>
          </a:stretch>
        </p:blipFill>
        <p:spPr bwMode="auto">
          <a:xfrm>
            <a:off x="152400" y="304800"/>
            <a:ext cx="1905000" cy="1733550"/>
          </a:xfrm>
          <a:prstGeom prst="rect">
            <a:avLst/>
          </a:prstGeom>
          <a:noFill/>
          <a:ln>
            <a:noFill/>
          </a:ln>
          <a:effectLst>
            <a:outerShdw blurRad="50800" dist="38100" dir="2700000" algn="tl" rotWithShape="0">
              <a:prstClr val="black">
                <a:alpha val="40000"/>
              </a:prstClr>
            </a:outerShdw>
          </a:effectLst>
        </p:spPr>
      </p:pic>
      <p:pic>
        <p:nvPicPr>
          <p:cNvPr id="6" name="Picture 2" descr="InQu"/>
          <p:cNvPicPr>
            <a:picLocks noChangeAspect="1" noChangeArrowheads="1"/>
          </p:cNvPicPr>
          <p:nvPr/>
        </p:nvPicPr>
        <p:blipFill>
          <a:blip r:embed="rId4" cstate="print"/>
          <a:srcRect/>
          <a:stretch>
            <a:fillRect/>
          </a:stretch>
        </p:blipFill>
        <p:spPr bwMode="auto">
          <a:xfrm>
            <a:off x="457200" y="5334000"/>
            <a:ext cx="4343400" cy="1223963"/>
          </a:xfrm>
          <a:prstGeom prst="rect">
            <a:avLst/>
          </a:prstGeom>
          <a:noFill/>
          <a:ln>
            <a:solidFill>
              <a:schemeClr val="tx1"/>
            </a:solidFill>
          </a:ln>
          <a:effectLst>
            <a:outerShdw blurRad="44450" dist="27940" dir="5400000" algn="ctr">
              <a:srgbClr val="000000">
                <a:alpha val="32000"/>
              </a:srgbClr>
            </a:outerShdw>
          </a:effectLst>
        </p:spPr>
      </p:pic>
      <p:grpSp>
        <p:nvGrpSpPr>
          <p:cNvPr id="218117" name="Group 15"/>
          <p:cNvGrpSpPr>
            <a:grpSpLocks/>
          </p:cNvGrpSpPr>
          <p:nvPr/>
        </p:nvGrpSpPr>
        <p:grpSpPr bwMode="auto">
          <a:xfrm>
            <a:off x="7239000" y="76200"/>
            <a:ext cx="1838325" cy="1581150"/>
            <a:chOff x="2208" y="1344"/>
            <a:chExt cx="1104" cy="1152"/>
          </a:xfrm>
        </p:grpSpPr>
        <p:grpSp>
          <p:nvGrpSpPr>
            <p:cNvPr id="218118" name="Group 16"/>
            <p:cNvGrpSpPr>
              <a:grpSpLocks/>
            </p:cNvGrpSpPr>
            <p:nvPr/>
          </p:nvGrpSpPr>
          <p:grpSpPr bwMode="auto">
            <a:xfrm>
              <a:off x="2208" y="1344"/>
              <a:ext cx="1104" cy="1104"/>
              <a:chOff x="1200" y="384"/>
              <a:chExt cx="3120" cy="3120"/>
            </a:xfrm>
          </p:grpSpPr>
          <p:pic>
            <p:nvPicPr>
              <p:cNvPr id="10" name="Picture 17" descr="biodiesel"/>
              <p:cNvPicPr>
                <a:picLocks noChangeAspect="1" noChangeArrowheads="1"/>
              </p:cNvPicPr>
              <p:nvPr/>
            </p:nvPicPr>
            <p:blipFill>
              <a:blip r:embed="rId5" cstate="print">
                <a:lum bright="14000" contrast="24000"/>
              </a:blip>
              <a:srcRect/>
              <a:stretch>
                <a:fillRect/>
              </a:stretch>
            </p:blipFill>
            <p:spPr bwMode="auto">
              <a:xfrm>
                <a:off x="1200" y="384"/>
                <a:ext cx="3120" cy="3128"/>
              </a:xfrm>
              <a:prstGeom prst="rect">
                <a:avLst/>
              </a:prstGeom>
              <a:noFill/>
              <a:ln>
                <a:noFill/>
              </a:ln>
              <a:effectLst>
                <a:outerShdw blurRad="44450" dist="27940" dir="5400000" algn="ctr">
                  <a:srgbClr val="000000">
                    <a:alpha val="32000"/>
                  </a:srgbClr>
                </a:outerShdw>
              </a:effectLst>
            </p:spPr>
          </p:pic>
          <p:pic>
            <p:nvPicPr>
              <p:cNvPr id="11" name="Picture 18"/>
              <p:cNvPicPr>
                <a:picLocks noChangeAspect="1" noChangeArrowheads="1"/>
              </p:cNvPicPr>
              <p:nvPr/>
            </p:nvPicPr>
            <p:blipFill>
              <a:blip r:embed="rId6" cstate="print">
                <a:lum bright="14000" contrast="24000"/>
              </a:blip>
              <a:srcRect/>
              <a:stretch>
                <a:fillRect/>
              </a:stretch>
            </p:blipFill>
            <p:spPr bwMode="auto">
              <a:xfrm>
                <a:off x="3199" y="1495"/>
                <a:ext cx="722" cy="660"/>
              </a:xfrm>
              <a:prstGeom prst="rect">
                <a:avLst/>
              </a:prstGeom>
              <a:noFill/>
              <a:ln>
                <a:noFill/>
              </a:ln>
              <a:effectLst>
                <a:outerShdw blurRad="44450" dist="27940" dir="5400000" algn="ctr">
                  <a:srgbClr val="000000">
                    <a:alpha val="32000"/>
                  </a:srgbClr>
                </a:outerShdw>
              </a:effectLst>
            </p:spPr>
          </p:pic>
        </p:grpSp>
        <p:sp>
          <p:nvSpPr>
            <p:cNvPr id="9" name="WordArt 19"/>
            <p:cNvSpPr>
              <a:spLocks noChangeArrowheads="1" noChangeShapeType="1" noTextEdit="1"/>
            </p:cNvSpPr>
            <p:nvPr/>
          </p:nvSpPr>
          <p:spPr bwMode="auto">
            <a:xfrm>
              <a:off x="2480" y="2316"/>
              <a:ext cx="654" cy="180"/>
            </a:xfrm>
            <a:prstGeom prst="rect">
              <a:avLst/>
            </a:prstGeom>
            <a:ln>
              <a:noFill/>
            </a:ln>
            <a:effectLst>
              <a:outerShdw blurRad="44450" dist="27940" dir="5400000" algn="ctr">
                <a:srgbClr val="000000">
                  <a:alpha val="32000"/>
                </a:srgbClr>
              </a:outerShdw>
            </a:effectLst>
          </p:spPr>
          <p:txBody>
            <a:bodyPr spcFirstLastPara="1" wrap="none" fromWordArt="1">
              <a:prstTxWarp prst="textArchUp">
                <a:avLst>
                  <a:gd name="adj" fmla="val 10970677"/>
                </a:avLst>
              </a:prstTxWarp>
            </a:bodyPr>
            <a:lstStyle/>
            <a:p>
              <a:pPr algn="ctr" eaLnBrk="0" hangingPunct="0">
                <a:defRPr/>
              </a:pPr>
              <a:r>
                <a:rPr lang="en-US" b="1" kern="10">
                  <a:ln w="9525">
                    <a:solidFill>
                      <a:srgbClr val="9FFF3F"/>
                    </a:solidFill>
                    <a:round/>
                    <a:headEnd/>
                    <a:tailEnd/>
                  </a:ln>
                  <a:solidFill>
                    <a:srgbClr val="339966">
                      <a:alpha val="50000"/>
                    </a:srgbClr>
                  </a:solidFill>
                  <a:latin typeface="Bradley Hand ITC"/>
                </a:rPr>
                <a:t>          </a:t>
              </a:r>
            </a:p>
          </p:txBody>
        </p:sp>
      </p:grpSp>
      <p:pic>
        <p:nvPicPr>
          <p:cNvPr id="218124" name="Picture 15" descr="Lemna growing in a 1-hectare pond at PetroAlgae's customer demonstration center.">
            <a:hlinkClick r:id="rId7"/>
          </p:cNvPr>
          <p:cNvPicPr>
            <a:picLocks noChangeAspect="1" noChangeArrowheads="1"/>
          </p:cNvPicPr>
          <p:nvPr/>
        </p:nvPicPr>
        <p:blipFill>
          <a:blip r:embed="rId8" cstate="print"/>
          <a:srcRect/>
          <a:stretch>
            <a:fillRect/>
          </a:stretch>
        </p:blipFill>
        <p:spPr bwMode="auto">
          <a:xfrm>
            <a:off x="6705600" y="1981200"/>
            <a:ext cx="2438400" cy="1828800"/>
          </a:xfrm>
          <a:prstGeom prst="rect">
            <a:avLst/>
          </a:prstGeom>
          <a:noFill/>
          <a:ln w="9525">
            <a:noFill/>
            <a:miter lim="800000"/>
            <a:headEnd/>
            <a:tailEnd/>
          </a:ln>
        </p:spPr>
      </p:pic>
      <p:sp>
        <p:nvSpPr>
          <p:cNvPr id="13" name="Subtitle 2"/>
          <p:cNvSpPr txBox="1">
            <a:spLocks/>
          </p:cNvSpPr>
          <p:nvPr/>
        </p:nvSpPr>
        <p:spPr bwMode="auto">
          <a:xfrm>
            <a:off x="152400" y="2895600"/>
            <a:ext cx="6553200" cy="2362200"/>
          </a:xfrm>
          <a:prstGeom prst="rect">
            <a:avLst/>
          </a:prstGeom>
          <a:noFill/>
          <a:ln w="9525">
            <a:noFill/>
            <a:miter lim="800000"/>
            <a:headEnd/>
            <a:tailEnd/>
          </a:ln>
        </p:spPr>
        <p:txBody>
          <a:bodyPr vert="horz" wrap="square" lIns="45720" tIns="0" rIns="45720" bIns="0" numCol="1" anchor="t" anchorCtr="0" compatLnSpc="1">
            <a:prstTxWarp prst="textNoShape">
              <a:avLst/>
            </a:prstTxWarp>
          </a:bodyPr>
          <a:lstStyle/>
          <a:p>
            <a:pPr lvl="0">
              <a:spcBef>
                <a:spcPct val="20000"/>
              </a:spcBef>
            </a:pPr>
            <a:r>
              <a:rPr lang="en-US" sz="2000" dirty="0"/>
              <a:t>The Biomass Research and Development Act of 2000 (P.L. 106-224; Title III) defines biomass as “any organic matter that is available on a renewable or recurring basis, including agricultural crops and trees, wood and wood wastes and residues, plants (including aquatic plants), grasses, residues, fibers, and animal wastes, municipal wastes, and other waste materials.” [</a:t>
            </a:r>
            <a:r>
              <a:rPr lang="en-US" sz="2000" dirty="0" err="1"/>
              <a:t>Schnepf</a:t>
            </a:r>
            <a:r>
              <a:rPr lang="en-US" sz="2000" dirty="0"/>
              <a:t>]</a:t>
            </a:r>
            <a:endParaRPr kumimoji="0" lang="en-US" sz="2000" b="0" i="0" u="none" strike="noStrike" kern="0" cap="none" spc="0" normalizeH="0" baseline="0" noProof="0" dirty="0" smtClean="0">
              <a:ln>
                <a:noFill/>
              </a:ln>
              <a:solidFill>
                <a:schemeClr val="tx1"/>
              </a:solidFill>
              <a:effectLst/>
              <a:uLnTx/>
              <a:uFillTx/>
              <a:latin typeface="Segoe UI" pitchFamily="34" charset="0"/>
              <a:ea typeface="+mn-ea"/>
              <a:cs typeface="+mn-cs"/>
            </a:endParaRP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Subtitle 2"/>
          <p:cNvSpPr>
            <a:spLocks noGrp="1"/>
          </p:cNvSpPr>
          <p:nvPr>
            <p:ph type="subTitle" idx="4294967295"/>
          </p:nvPr>
        </p:nvSpPr>
        <p:spPr>
          <a:xfrm>
            <a:off x="2438400" y="457200"/>
            <a:ext cx="6553200" cy="990600"/>
          </a:xfrm>
        </p:spPr>
        <p:txBody>
          <a:bodyPr lIns="45720" tIns="0" rIns="45720" bIns="0"/>
          <a:lstStyle/>
          <a:p>
            <a:pPr marL="0" indent="0" eaLnBrk="1" hangingPunct="1">
              <a:buFontTx/>
              <a:buNone/>
            </a:pPr>
            <a:r>
              <a:rPr lang="en-US" sz="5000" dirty="0" smtClean="0">
                <a:latin typeface="Segoe UI" pitchFamily="34" charset="0"/>
              </a:rPr>
              <a:t>Bio combustibles</a:t>
            </a:r>
          </a:p>
        </p:txBody>
      </p:sp>
      <p:pic>
        <p:nvPicPr>
          <p:cNvPr id="5" name="Picture 22"/>
          <p:cNvPicPr>
            <a:picLocks noChangeAspect="1" noChangeArrowheads="1"/>
          </p:cNvPicPr>
          <p:nvPr/>
        </p:nvPicPr>
        <p:blipFill>
          <a:blip r:embed="rId3" cstate="print"/>
          <a:srcRect/>
          <a:stretch>
            <a:fillRect/>
          </a:stretch>
        </p:blipFill>
        <p:spPr bwMode="auto">
          <a:xfrm>
            <a:off x="457200" y="609600"/>
            <a:ext cx="1905000" cy="1733550"/>
          </a:xfrm>
          <a:prstGeom prst="rect">
            <a:avLst/>
          </a:prstGeom>
          <a:noFill/>
          <a:ln>
            <a:noFill/>
          </a:ln>
          <a:effectLst>
            <a:outerShdw blurRad="50800" dist="38100" dir="2700000" algn="tl" rotWithShape="0">
              <a:prstClr val="black">
                <a:alpha val="40000"/>
              </a:prstClr>
            </a:outerShdw>
          </a:effectLst>
        </p:spPr>
      </p:pic>
      <p:sp>
        <p:nvSpPr>
          <p:cNvPr id="13" name="Subtitle 2"/>
          <p:cNvSpPr txBox="1">
            <a:spLocks/>
          </p:cNvSpPr>
          <p:nvPr/>
        </p:nvSpPr>
        <p:spPr bwMode="auto">
          <a:xfrm>
            <a:off x="152400" y="2895600"/>
            <a:ext cx="8839200" cy="2362200"/>
          </a:xfrm>
          <a:prstGeom prst="rect">
            <a:avLst/>
          </a:prstGeom>
          <a:noFill/>
          <a:ln w="9525">
            <a:noFill/>
            <a:miter lim="800000"/>
            <a:headEnd/>
            <a:tailEnd/>
          </a:ln>
        </p:spPr>
        <p:txBody>
          <a:bodyPr vert="horz" wrap="square" lIns="45720" tIns="0" rIns="45720" bIns="0" numCol="1" anchor="t" anchorCtr="0" compatLnSpc="1">
            <a:prstTxWarp prst="textNoShape">
              <a:avLst/>
            </a:prstTxWarp>
          </a:bodyPr>
          <a:lstStyle/>
          <a:p>
            <a:pPr lvl="0">
              <a:spcBef>
                <a:spcPct val="20000"/>
              </a:spcBef>
            </a:pPr>
            <a:r>
              <a:rPr lang="en-US" sz="2000" dirty="0" smtClean="0"/>
              <a:t>Biomass is </a:t>
            </a:r>
            <a:r>
              <a:rPr lang="en-US" sz="2000" dirty="0"/>
              <a:t>unique among renewable energy resources in that it can be converted to carbon-based fuels and chemicals, in addition to electric power</a:t>
            </a:r>
            <a:r>
              <a:rPr lang="en-US" sz="2000" dirty="0" smtClean="0"/>
              <a:t>.</a:t>
            </a:r>
          </a:p>
          <a:p>
            <a:pPr lvl="0">
              <a:spcBef>
                <a:spcPct val="20000"/>
              </a:spcBef>
            </a:pPr>
            <a:endParaRPr kumimoji="0" lang="en-US" sz="2000" b="0" i="0" u="none" strike="noStrike" kern="0" cap="none" spc="0" normalizeH="0" baseline="0" noProof="0" dirty="0">
              <a:ln>
                <a:noFill/>
              </a:ln>
              <a:solidFill>
                <a:schemeClr val="tx1"/>
              </a:solidFill>
              <a:effectLst/>
              <a:uLnTx/>
              <a:uFillTx/>
              <a:latin typeface="Segoe UI" pitchFamily="34" charset="0"/>
              <a:ea typeface="+mn-ea"/>
              <a:cs typeface="+mn-cs"/>
            </a:endParaRPr>
          </a:p>
          <a:p>
            <a:pPr lvl="0">
              <a:spcBef>
                <a:spcPct val="20000"/>
              </a:spcBef>
            </a:pPr>
            <a:r>
              <a:rPr lang="en-US" sz="2000" dirty="0" err="1"/>
              <a:t>Biofuels</a:t>
            </a:r>
            <a:r>
              <a:rPr lang="en-US" sz="2000" dirty="0"/>
              <a:t> are liquid fuels produced from biomass. Types of </a:t>
            </a:r>
            <a:r>
              <a:rPr lang="en-US" sz="2000" dirty="0" err="1"/>
              <a:t>biofuels</a:t>
            </a:r>
            <a:r>
              <a:rPr lang="en-US" sz="2000" dirty="0"/>
              <a:t> include ethanol, biodiesel, methanol, and reformulated gasoline components. They are primarily used as transportation fuels for cars, trucks, buses, airplanes, and trains. As a result, their principal competitors are gasoline and diesel fuel.</a:t>
            </a:r>
            <a:endParaRPr kumimoji="0" lang="en-US" sz="2000" b="0" i="0" u="none" strike="noStrike" kern="0" cap="none" spc="0" normalizeH="0" baseline="0" noProof="0" dirty="0" smtClean="0">
              <a:ln>
                <a:noFill/>
              </a:ln>
              <a:solidFill>
                <a:schemeClr val="tx1"/>
              </a:solidFill>
              <a:effectLst/>
              <a:uLnTx/>
              <a:uFillTx/>
              <a:latin typeface="Segoe UI" pitchFamily="34" charset="0"/>
              <a:ea typeface="+mn-ea"/>
              <a:cs typeface="+mn-cs"/>
            </a:endParaRPr>
          </a:p>
        </p:txBody>
      </p:sp>
      <p:pic>
        <p:nvPicPr>
          <p:cNvPr id="12" name="Picture 11" descr="100px-Ethanol-3D-vdW.png"/>
          <p:cNvPicPr>
            <a:picLocks noChangeAspect="1"/>
          </p:cNvPicPr>
          <p:nvPr/>
        </p:nvPicPr>
        <p:blipFill>
          <a:blip r:embed="rId4" cstate="print"/>
          <a:stretch>
            <a:fillRect/>
          </a:stretch>
        </p:blipFill>
        <p:spPr>
          <a:xfrm>
            <a:off x="6705600" y="1371600"/>
            <a:ext cx="1524000" cy="1219200"/>
          </a:xfrm>
          <a:prstGeom prst="rect">
            <a:avLst/>
          </a:prstGeom>
        </p:spPr>
      </p:pic>
      <p:pic>
        <p:nvPicPr>
          <p:cNvPr id="14" name="Picture 13" descr="120px-Methanol-3D-vdW.png"/>
          <p:cNvPicPr>
            <a:picLocks noChangeAspect="1"/>
          </p:cNvPicPr>
          <p:nvPr/>
        </p:nvPicPr>
        <p:blipFill>
          <a:blip r:embed="rId5" cstate="print"/>
          <a:stretch>
            <a:fillRect/>
          </a:stretch>
        </p:blipFill>
        <p:spPr>
          <a:xfrm>
            <a:off x="381000" y="5334000"/>
            <a:ext cx="1143000" cy="923925"/>
          </a:xfrm>
          <a:prstGeom prst="rect">
            <a:avLst/>
          </a:prstGeom>
        </p:spPr>
      </p:pic>
      <p:pic>
        <p:nvPicPr>
          <p:cNvPr id="15" name="Picture 14" descr="120px-Methanol-2D.png"/>
          <p:cNvPicPr>
            <a:picLocks noChangeAspect="1"/>
          </p:cNvPicPr>
          <p:nvPr/>
        </p:nvPicPr>
        <p:blipFill>
          <a:blip r:embed="rId6" cstate="print"/>
          <a:stretch>
            <a:fillRect/>
          </a:stretch>
        </p:blipFill>
        <p:spPr>
          <a:xfrm>
            <a:off x="1600200" y="5257800"/>
            <a:ext cx="1143000" cy="971550"/>
          </a:xfrm>
          <a:prstGeom prst="rect">
            <a:avLst/>
          </a:prstGeom>
        </p:spPr>
      </p:pic>
      <p:sp>
        <p:nvSpPr>
          <p:cNvPr id="16" name="TextBox 15"/>
          <p:cNvSpPr txBox="1"/>
          <p:nvPr/>
        </p:nvSpPr>
        <p:spPr>
          <a:xfrm>
            <a:off x="3810000" y="1905000"/>
            <a:ext cx="2736647" cy="646331"/>
          </a:xfrm>
          <a:prstGeom prst="rect">
            <a:avLst/>
          </a:prstGeom>
          <a:noFill/>
        </p:spPr>
        <p:txBody>
          <a:bodyPr wrap="none" rtlCol="0">
            <a:spAutoFit/>
          </a:bodyPr>
          <a:lstStyle/>
          <a:p>
            <a:r>
              <a:rPr lang="en-US" dirty="0" smtClean="0"/>
              <a:t>Ethanol: Drinking alcohol</a:t>
            </a:r>
          </a:p>
          <a:p>
            <a:r>
              <a:rPr lang="en-US" dirty="0" smtClean="0"/>
              <a:t>C</a:t>
            </a:r>
            <a:r>
              <a:rPr lang="en-US" baseline="-25000" dirty="0" smtClean="0"/>
              <a:t>2</a:t>
            </a:r>
            <a:r>
              <a:rPr lang="en-US" dirty="0" smtClean="0"/>
              <a:t>H</a:t>
            </a:r>
            <a:r>
              <a:rPr lang="en-US" baseline="-25000" dirty="0" smtClean="0"/>
              <a:t>5</a:t>
            </a:r>
            <a:r>
              <a:rPr lang="en-US" dirty="0" smtClean="0"/>
              <a:t>OH</a:t>
            </a:r>
            <a:endParaRPr lang="en-US" dirty="0"/>
          </a:p>
        </p:txBody>
      </p:sp>
      <p:sp>
        <p:nvSpPr>
          <p:cNvPr id="17" name="TextBox 16"/>
          <p:cNvSpPr txBox="1"/>
          <p:nvPr/>
        </p:nvSpPr>
        <p:spPr>
          <a:xfrm>
            <a:off x="2819400" y="5562600"/>
            <a:ext cx="2608406" cy="646331"/>
          </a:xfrm>
          <a:prstGeom prst="rect">
            <a:avLst/>
          </a:prstGeom>
          <a:noFill/>
        </p:spPr>
        <p:txBody>
          <a:bodyPr wrap="none" rtlCol="0">
            <a:spAutoFit/>
          </a:bodyPr>
          <a:lstStyle/>
          <a:p>
            <a:r>
              <a:rPr lang="en-US" dirty="0" smtClean="0"/>
              <a:t>Methanol: wood alcohol</a:t>
            </a:r>
          </a:p>
          <a:p>
            <a:r>
              <a:rPr lang="en-US" dirty="0" smtClean="0"/>
              <a:t>CH</a:t>
            </a:r>
            <a:r>
              <a:rPr lang="en-US" baseline="-25000" dirty="0" smtClean="0"/>
              <a:t>3</a:t>
            </a:r>
            <a:r>
              <a:rPr lang="en-US" dirty="0" smtClean="0"/>
              <a:t>OH</a:t>
            </a:r>
            <a:endParaRPr lang="en-US" dirty="0"/>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Subtitle 2"/>
          <p:cNvSpPr>
            <a:spLocks noGrp="1"/>
          </p:cNvSpPr>
          <p:nvPr>
            <p:ph type="subTitle" idx="4294967295"/>
          </p:nvPr>
        </p:nvSpPr>
        <p:spPr>
          <a:xfrm>
            <a:off x="2438400" y="457200"/>
            <a:ext cx="4724400" cy="1371600"/>
          </a:xfrm>
        </p:spPr>
        <p:txBody>
          <a:bodyPr lIns="45720" tIns="0" rIns="45720" bIns="0"/>
          <a:lstStyle/>
          <a:p>
            <a:pPr>
              <a:buNone/>
            </a:pPr>
            <a:r>
              <a:rPr lang="en-US" dirty="0" smtClean="0">
                <a:latin typeface="Segoe UI" pitchFamily="34" charset="0"/>
              </a:rPr>
              <a:t>Biodiesel-</a:t>
            </a:r>
            <a:r>
              <a:rPr lang="en-US" sz="5000" dirty="0" smtClean="0">
                <a:latin typeface="Segoe UI" pitchFamily="34" charset="0"/>
              </a:rPr>
              <a:t> </a:t>
            </a:r>
            <a:r>
              <a:rPr lang="en-US" sz="2000" dirty="0" smtClean="0"/>
              <a:t>A vegetable oil- or animal fat-based diesel fuel consisting of long-chain alkyl (methyl, </a:t>
            </a:r>
            <a:r>
              <a:rPr lang="en-US" sz="2000" dirty="0" err="1" smtClean="0"/>
              <a:t>propyl</a:t>
            </a:r>
            <a:r>
              <a:rPr lang="en-US" sz="2000" dirty="0" smtClean="0"/>
              <a:t> or ethyl) esters. </a:t>
            </a:r>
          </a:p>
          <a:p>
            <a:pPr>
              <a:buNone/>
            </a:pPr>
            <a:r>
              <a:rPr lang="en-US" sz="2000" dirty="0" smtClean="0"/>
              <a:t>Biodiesel is typically made by chemically reacting lipids (e.g., vegetable oil, animal fat (tallow)) with an alcohol.</a:t>
            </a:r>
          </a:p>
          <a:p>
            <a:pPr>
              <a:buNone/>
            </a:pPr>
            <a:endParaRPr lang="en-US" sz="5000" dirty="0" smtClean="0">
              <a:latin typeface="Segoe UI" pitchFamily="34" charset="0"/>
            </a:endParaRPr>
          </a:p>
        </p:txBody>
      </p:sp>
      <p:pic>
        <p:nvPicPr>
          <p:cNvPr id="5" name="Picture 22"/>
          <p:cNvPicPr>
            <a:picLocks noChangeAspect="1" noChangeArrowheads="1"/>
          </p:cNvPicPr>
          <p:nvPr/>
        </p:nvPicPr>
        <p:blipFill>
          <a:blip r:embed="rId3" cstate="print"/>
          <a:srcRect/>
          <a:stretch>
            <a:fillRect/>
          </a:stretch>
        </p:blipFill>
        <p:spPr bwMode="auto">
          <a:xfrm>
            <a:off x="304800" y="381000"/>
            <a:ext cx="1905000" cy="1733550"/>
          </a:xfrm>
          <a:prstGeom prst="rect">
            <a:avLst/>
          </a:prstGeom>
          <a:noFill/>
          <a:ln>
            <a:noFill/>
          </a:ln>
          <a:effectLst>
            <a:outerShdw blurRad="50800" dist="38100" dir="2700000" algn="tl" rotWithShape="0">
              <a:prstClr val="black">
                <a:alpha val="40000"/>
              </a:prstClr>
            </a:outerShdw>
          </a:effectLst>
        </p:spPr>
      </p:pic>
      <p:sp>
        <p:nvSpPr>
          <p:cNvPr id="13" name="Subtitle 2"/>
          <p:cNvSpPr txBox="1">
            <a:spLocks/>
          </p:cNvSpPr>
          <p:nvPr/>
        </p:nvSpPr>
        <p:spPr bwMode="auto">
          <a:xfrm>
            <a:off x="152400" y="3352800"/>
            <a:ext cx="8839200" cy="3124200"/>
          </a:xfrm>
          <a:prstGeom prst="rect">
            <a:avLst/>
          </a:prstGeom>
          <a:noFill/>
          <a:ln w="9525">
            <a:noFill/>
            <a:miter lim="800000"/>
            <a:headEnd/>
            <a:tailEnd/>
          </a:ln>
        </p:spPr>
        <p:txBody>
          <a:bodyPr vert="horz" wrap="square" lIns="45720" tIns="0" rIns="45720" bIns="0" numCol="1" anchor="t" anchorCtr="0" compatLnSpc="1">
            <a:prstTxWarp prst="textNoShape">
              <a:avLst/>
            </a:prstTxWarp>
          </a:bodyPr>
          <a:lstStyle/>
          <a:p>
            <a:r>
              <a:rPr lang="en-US" sz="2000" dirty="0" smtClean="0"/>
              <a:t>Biodiesel is meant to be used in standard diesel engines and is thus distinct from the vegetable and waste oils used to fuel </a:t>
            </a:r>
            <a:r>
              <a:rPr lang="en-US" sz="2000" i="1" dirty="0" smtClean="0"/>
              <a:t>converted</a:t>
            </a:r>
            <a:r>
              <a:rPr lang="en-US" sz="2000" dirty="0" smtClean="0"/>
              <a:t> diesel engines. Biodiesel can be used alone, or blended with </a:t>
            </a:r>
            <a:r>
              <a:rPr lang="en-US" sz="2000" dirty="0" err="1" smtClean="0"/>
              <a:t>petrodiesel</a:t>
            </a:r>
            <a:r>
              <a:rPr lang="en-US" sz="2000" dirty="0" smtClean="0"/>
              <a:t>.</a:t>
            </a:r>
          </a:p>
          <a:p>
            <a:endParaRPr lang="en-US" sz="2000" dirty="0" smtClean="0"/>
          </a:p>
          <a:p>
            <a:r>
              <a:rPr lang="en-US" sz="2000" dirty="0" smtClean="0"/>
              <a:t>The National Biodiesel Board (USA) also has a technical definition of "biodiesel" as a mono-alkyl ester. Much of the world uses a system known as the "B" factor to state the amount of biodiesel in any fuel mix: 100% biodiesel = </a:t>
            </a:r>
            <a:r>
              <a:rPr lang="en-US" sz="2000" b="1" dirty="0" smtClean="0"/>
              <a:t>B100</a:t>
            </a:r>
            <a:r>
              <a:rPr lang="en-US" sz="2000" dirty="0" smtClean="0"/>
              <a:t>, 20% biodiesel = </a:t>
            </a:r>
            <a:r>
              <a:rPr lang="en-US" sz="2000" b="1" dirty="0" smtClean="0"/>
              <a:t>B20</a:t>
            </a:r>
            <a:r>
              <a:rPr lang="en-US" sz="2000" dirty="0" smtClean="0"/>
              <a:t>, 5% biodiesel = </a:t>
            </a:r>
            <a:r>
              <a:rPr lang="en-US" sz="2000" b="1" dirty="0" smtClean="0"/>
              <a:t>B5</a:t>
            </a:r>
            <a:r>
              <a:rPr lang="en-US" sz="2000" dirty="0" smtClean="0"/>
              <a:t> …</a:t>
            </a:r>
          </a:p>
          <a:p>
            <a:pPr>
              <a:buNone/>
            </a:pPr>
            <a:endParaRPr lang="en-US" sz="2000" dirty="0" smtClean="0"/>
          </a:p>
          <a:p>
            <a:pPr>
              <a:buNone/>
            </a:pPr>
            <a:r>
              <a:rPr lang="en-US" sz="2000" dirty="0" smtClean="0"/>
              <a:t>The higher the % of biodiesel, the more ecology-friendly the fuel is.</a:t>
            </a:r>
          </a:p>
          <a:p>
            <a:endParaRPr lang="en-US" sz="2000" dirty="0"/>
          </a:p>
        </p:txBody>
      </p:sp>
      <p:pic>
        <p:nvPicPr>
          <p:cNvPr id="6" name="Picture 5" descr="170px-Methyl_Linoleate.png"/>
          <p:cNvPicPr>
            <a:picLocks noChangeAspect="1"/>
          </p:cNvPicPr>
          <p:nvPr/>
        </p:nvPicPr>
        <p:blipFill>
          <a:blip r:embed="rId4" cstate="print"/>
          <a:stretch>
            <a:fillRect/>
          </a:stretch>
        </p:blipFill>
        <p:spPr>
          <a:xfrm>
            <a:off x="7391400" y="381000"/>
            <a:ext cx="1619476" cy="2762636"/>
          </a:xfrm>
          <a:prstGeom prst="rect">
            <a:avLst/>
          </a:prstGeom>
        </p:spPr>
      </p:pic>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4258" name="Picture 4"/>
          <p:cNvPicPr>
            <a:picLocks noChangeAspect="1" noChangeArrowheads="1"/>
          </p:cNvPicPr>
          <p:nvPr/>
        </p:nvPicPr>
        <p:blipFill>
          <a:blip r:embed="rId3" cstate="print"/>
          <a:srcRect/>
          <a:stretch>
            <a:fillRect/>
          </a:stretch>
        </p:blipFill>
        <p:spPr bwMode="auto">
          <a:xfrm>
            <a:off x="0" y="61913"/>
            <a:ext cx="9144000" cy="6796087"/>
          </a:xfrm>
          <a:prstGeom prst="rect">
            <a:avLst/>
          </a:prstGeom>
          <a:noFill/>
          <a:ln w="9525">
            <a:noFill/>
            <a:miter lim="800000"/>
            <a:headEnd/>
            <a:tailEnd/>
          </a:ln>
        </p:spPr>
      </p:pic>
      <p:sp>
        <p:nvSpPr>
          <p:cNvPr id="224259" name="Text Box 5"/>
          <p:cNvSpPr txBox="1">
            <a:spLocks noChangeArrowheads="1"/>
          </p:cNvSpPr>
          <p:nvPr/>
        </p:nvSpPr>
        <p:spPr bwMode="auto">
          <a:xfrm>
            <a:off x="1371600" y="3733800"/>
            <a:ext cx="4876800" cy="641350"/>
          </a:xfrm>
          <a:prstGeom prst="rect">
            <a:avLst/>
          </a:prstGeom>
          <a:noFill/>
          <a:ln w="9525">
            <a:noFill/>
            <a:miter lim="800000"/>
            <a:headEnd/>
            <a:tailEnd/>
          </a:ln>
        </p:spPr>
        <p:txBody>
          <a:bodyPr>
            <a:spAutoFit/>
          </a:bodyPr>
          <a:lstStyle/>
          <a:p>
            <a:pPr algn="ctr">
              <a:spcBef>
                <a:spcPct val="50000"/>
              </a:spcBef>
            </a:pPr>
            <a:r>
              <a:rPr lang="es-PR" dirty="0">
                <a:solidFill>
                  <a:srgbClr val="FF0000"/>
                </a:solidFill>
              </a:rPr>
              <a:t>No incluye 1,500 – 2,000 millones de galones anuales combustible para </a:t>
            </a:r>
            <a:r>
              <a:rPr lang="es-PR" dirty="0" err="1" smtClean="0">
                <a:solidFill>
                  <a:srgbClr val="FF0000"/>
                </a:solidFill>
              </a:rPr>
              <a:t>kWe</a:t>
            </a:r>
            <a:endParaRPr lang="es-PR" dirty="0">
              <a:solidFill>
                <a:srgbClr val="FF0000"/>
              </a:solidFill>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Subtitle 2"/>
          <p:cNvSpPr>
            <a:spLocks noGrp="1"/>
          </p:cNvSpPr>
          <p:nvPr>
            <p:ph type="subTitle" idx="4294967295"/>
          </p:nvPr>
        </p:nvSpPr>
        <p:spPr>
          <a:xfrm>
            <a:off x="2438400" y="457200"/>
            <a:ext cx="6553200" cy="1371600"/>
          </a:xfrm>
        </p:spPr>
        <p:txBody>
          <a:bodyPr lIns="45720" tIns="0" rIns="45720" bIns="0"/>
          <a:lstStyle/>
          <a:p>
            <a:pPr>
              <a:buNone/>
            </a:pPr>
            <a:r>
              <a:rPr lang="en-US" dirty="0" smtClean="0">
                <a:latin typeface="Segoe UI" pitchFamily="34" charset="0"/>
              </a:rPr>
              <a:t>Microalgae </a:t>
            </a:r>
            <a:r>
              <a:rPr lang="en-US" sz="2000" dirty="0" smtClean="0">
                <a:latin typeface="Segoe UI" pitchFamily="34" charset="0"/>
              </a:rPr>
              <a:t>- </a:t>
            </a:r>
            <a:r>
              <a:rPr lang="en-US" sz="2000" dirty="0" smtClean="0">
                <a:latin typeface="+mj-lt"/>
              </a:rPr>
              <a:t>microscopic </a:t>
            </a:r>
            <a:r>
              <a:rPr lang="en-US" sz="2000" dirty="0" smtClean="0">
                <a:latin typeface="+mj-lt"/>
                <a:hlinkClick r:id="rId3" action="ppaction://hlinkfile" tooltip="Algae"/>
              </a:rPr>
              <a:t>algae</a:t>
            </a:r>
            <a:r>
              <a:rPr lang="en-US" sz="2000" dirty="0" smtClean="0">
                <a:latin typeface="+mj-lt"/>
              </a:rPr>
              <a:t>, a unicellular species which exist individually, or in chains or groups. Unlike higher plants, microalgae do not have roots, stems and leaves. </a:t>
            </a:r>
          </a:p>
          <a:p>
            <a:pPr>
              <a:buNone/>
            </a:pPr>
            <a:r>
              <a:rPr lang="en-US" sz="2000" dirty="0" smtClean="0">
                <a:latin typeface="+mj-lt"/>
              </a:rPr>
              <a:t> </a:t>
            </a:r>
          </a:p>
          <a:p>
            <a:pPr>
              <a:buNone/>
            </a:pPr>
            <a:endParaRPr lang="en-US" sz="2000" dirty="0" smtClean="0">
              <a:latin typeface="Segoe UI" pitchFamily="34" charset="0"/>
            </a:endParaRPr>
          </a:p>
        </p:txBody>
      </p:sp>
      <p:pic>
        <p:nvPicPr>
          <p:cNvPr id="5" name="Picture 22"/>
          <p:cNvPicPr>
            <a:picLocks noChangeAspect="1" noChangeArrowheads="1"/>
          </p:cNvPicPr>
          <p:nvPr/>
        </p:nvPicPr>
        <p:blipFill>
          <a:blip r:embed="rId4" cstate="print"/>
          <a:srcRect/>
          <a:stretch>
            <a:fillRect/>
          </a:stretch>
        </p:blipFill>
        <p:spPr bwMode="auto">
          <a:xfrm>
            <a:off x="228600" y="152400"/>
            <a:ext cx="1905000" cy="1733550"/>
          </a:xfrm>
          <a:prstGeom prst="rect">
            <a:avLst/>
          </a:prstGeom>
          <a:noFill/>
          <a:ln>
            <a:noFill/>
          </a:ln>
          <a:effectLst>
            <a:outerShdw blurRad="50800" dist="38100" dir="2700000" algn="tl" rotWithShape="0">
              <a:prstClr val="black">
                <a:alpha val="40000"/>
              </a:prstClr>
            </a:outerShdw>
          </a:effectLst>
        </p:spPr>
      </p:pic>
      <p:pic>
        <p:nvPicPr>
          <p:cNvPr id="229378" name="Picture 2"/>
          <p:cNvPicPr>
            <a:picLocks noChangeAspect="1" noChangeArrowheads="1"/>
          </p:cNvPicPr>
          <p:nvPr/>
        </p:nvPicPr>
        <p:blipFill>
          <a:blip r:embed="rId5" cstate="print"/>
          <a:srcRect/>
          <a:stretch>
            <a:fillRect/>
          </a:stretch>
        </p:blipFill>
        <p:spPr bwMode="auto">
          <a:xfrm>
            <a:off x="457200" y="2514600"/>
            <a:ext cx="3810001" cy="3600980"/>
          </a:xfrm>
          <a:prstGeom prst="rect">
            <a:avLst/>
          </a:prstGeom>
          <a:noFill/>
          <a:ln w="9525">
            <a:noFill/>
            <a:miter lim="800000"/>
            <a:headEnd/>
            <a:tailEnd/>
          </a:ln>
          <a:effectLst/>
        </p:spPr>
      </p:pic>
      <p:sp>
        <p:nvSpPr>
          <p:cNvPr id="7" name="Rectangle 6"/>
          <p:cNvSpPr/>
          <p:nvPr/>
        </p:nvSpPr>
        <p:spPr>
          <a:xfrm>
            <a:off x="152400" y="6172200"/>
            <a:ext cx="3903633" cy="369332"/>
          </a:xfrm>
          <a:prstGeom prst="rect">
            <a:avLst/>
          </a:prstGeom>
        </p:spPr>
        <p:txBody>
          <a:bodyPr wrap="none">
            <a:spAutoFit/>
          </a:bodyPr>
          <a:lstStyle/>
          <a:p>
            <a:r>
              <a:rPr lang="en-US" b="1" dirty="0"/>
              <a:t>Racetrack for growing microalgae</a:t>
            </a:r>
            <a:endParaRPr lang="en-US" dirty="0"/>
          </a:p>
        </p:txBody>
      </p:sp>
      <p:pic>
        <p:nvPicPr>
          <p:cNvPr id="8" name="Picture 7" descr="170px-Bioreaktor_quer2.jpg"/>
          <p:cNvPicPr>
            <a:picLocks noChangeAspect="1"/>
          </p:cNvPicPr>
          <p:nvPr/>
        </p:nvPicPr>
        <p:blipFill>
          <a:blip r:embed="rId6" cstate="print"/>
          <a:stretch>
            <a:fillRect/>
          </a:stretch>
        </p:blipFill>
        <p:spPr>
          <a:xfrm>
            <a:off x="5334000" y="2514600"/>
            <a:ext cx="3352800" cy="2563906"/>
          </a:xfrm>
          <a:prstGeom prst="rect">
            <a:avLst/>
          </a:prstGeom>
        </p:spPr>
      </p:pic>
      <p:sp>
        <p:nvSpPr>
          <p:cNvPr id="9" name="Rectangle 8"/>
          <p:cNvSpPr/>
          <p:nvPr/>
        </p:nvSpPr>
        <p:spPr>
          <a:xfrm>
            <a:off x="5257800" y="5105400"/>
            <a:ext cx="3810000" cy="1200329"/>
          </a:xfrm>
          <a:prstGeom prst="rect">
            <a:avLst/>
          </a:prstGeom>
        </p:spPr>
        <p:txBody>
          <a:bodyPr wrap="square">
            <a:spAutoFit/>
          </a:bodyPr>
          <a:lstStyle/>
          <a:p>
            <a:r>
              <a:rPr lang="en-US" dirty="0" smtClean="0"/>
              <a:t>A </a:t>
            </a:r>
            <a:r>
              <a:rPr lang="en-US" b="1" dirty="0" err="1" smtClean="0"/>
              <a:t>photobioreactor</a:t>
            </a:r>
            <a:r>
              <a:rPr lang="en-US" dirty="0" smtClean="0"/>
              <a:t> is a bioreactor which incorporates some type of light source to provide photonic energy input into the reactor</a:t>
            </a:r>
            <a:endParaRPr lang="en-US" dirty="0"/>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6306" name="Picture 4"/>
          <p:cNvPicPr>
            <a:picLocks noChangeAspect="1" noChangeArrowheads="1"/>
          </p:cNvPicPr>
          <p:nvPr/>
        </p:nvPicPr>
        <p:blipFill>
          <a:blip r:embed="rId3" cstate="print"/>
          <a:srcRect/>
          <a:stretch>
            <a:fillRect/>
          </a:stretch>
        </p:blipFill>
        <p:spPr bwMode="auto">
          <a:xfrm>
            <a:off x="0" y="98425"/>
            <a:ext cx="9144000" cy="6759575"/>
          </a:xfrm>
          <a:prstGeom prst="rect">
            <a:avLst/>
          </a:prstGeom>
          <a:noFill/>
          <a:ln w="9525">
            <a:noFill/>
            <a:miter lim="800000"/>
            <a:headEnd/>
            <a:tailEnd/>
          </a:ln>
        </p:spPr>
      </p:pic>
      <p:sp>
        <p:nvSpPr>
          <p:cNvPr id="226307" name="Text Box 5"/>
          <p:cNvSpPr txBox="1">
            <a:spLocks noChangeArrowheads="1"/>
          </p:cNvSpPr>
          <p:nvPr/>
        </p:nvSpPr>
        <p:spPr bwMode="auto">
          <a:xfrm>
            <a:off x="1295400" y="4038600"/>
            <a:ext cx="5181600" cy="641350"/>
          </a:xfrm>
          <a:prstGeom prst="rect">
            <a:avLst/>
          </a:prstGeom>
          <a:noFill/>
          <a:ln w="9525">
            <a:noFill/>
            <a:miter lim="800000"/>
            <a:headEnd/>
            <a:tailEnd/>
          </a:ln>
        </p:spPr>
        <p:txBody>
          <a:bodyPr>
            <a:spAutoFit/>
          </a:bodyPr>
          <a:lstStyle/>
          <a:p>
            <a:pPr algn="ctr">
              <a:spcBef>
                <a:spcPct val="50000"/>
              </a:spcBef>
            </a:pPr>
            <a:r>
              <a:rPr lang="es-PR">
                <a:solidFill>
                  <a:srgbClr val="FF0000"/>
                </a:solidFill>
              </a:rPr>
              <a:t>Microalgas producen 50% de bioproductos (6Fs) adicionales.</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5" name="Title 1"/>
          <p:cNvSpPr>
            <a:spLocks noGrp="1"/>
          </p:cNvSpPr>
          <p:nvPr>
            <p:ph type="title"/>
          </p:nvPr>
        </p:nvSpPr>
        <p:spPr>
          <a:xfrm>
            <a:off x="457200" y="-152400"/>
            <a:ext cx="8229600" cy="1143000"/>
          </a:xfrm>
        </p:spPr>
        <p:txBody>
          <a:bodyPr/>
          <a:lstStyle/>
          <a:p>
            <a:pPr eaLnBrk="1" hangingPunct="1"/>
            <a:r>
              <a:rPr lang="en-US" smtClean="0"/>
              <a:t>ARET conclusions</a:t>
            </a:r>
          </a:p>
        </p:txBody>
      </p:sp>
      <p:sp>
        <p:nvSpPr>
          <p:cNvPr id="139266" name="Content Placeholder 2"/>
          <p:cNvSpPr>
            <a:spLocks noGrp="1"/>
          </p:cNvSpPr>
          <p:nvPr>
            <p:ph idx="1"/>
          </p:nvPr>
        </p:nvSpPr>
        <p:spPr>
          <a:xfrm>
            <a:off x="152400" y="731838"/>
            <a:ext cx="8839200" cy="5745162"/>
          </a:xfrm>
        </p:spPr>
        <p:txBody>
          <a:bodyPr/>
          <a:lstStyle/>
          <a:p>
            <a:pPr eaLnBrk="1" hangingPunct="1"/>
            <a:r>
              <a:rPr lang="en-US" sz="2800" b="1" smtClean="0"/>
              <a:t>Renewable energy is ABUNDANT in PR</a:t>
            </a:r>
          </a:p>
          <a:p>
            <a:pPr lvl="1" eaLnBrk="1" hangingPunct="1"/>
            <a:r>
              <a:rPr lang="en-US" sz="2400" smtClean="0"/>
              <a:t>Wind and PV: Abundant resource, commercial tech</a:t>
            </a:r>
          </a:p>
          <a:p>
            <a:pPr lvl="1" eaLnBrk="1" hangingPunct="1"/>
            <a:r>
              <a:rPr lang="en-US" sz="2400" smtClean="0"/>
              <a:t>Biomass and wave energy: Abundant resources, prototype/commercial technologies, policy issues</a:t>
            </a:r>
          </a:p>
          <a:p>
            <a:pPr lvl="1" eaLnBrk="1" hangingPunct="1"/>
            <a:r>
              <a:rPr lang="en-US" sz="2400" smtClean="0"/>
              <a:t>Need conservation!!!!</a:t>
            </a:r>
          </a:p>
          <a:p>
            <a:pPr eaLnBrk="1" hangingPunct="1"/>
            <a:r>
              <a:rPr lang="en-US" sz="2400" b="1" smtClean="0"/>
              <a:t>We recommend wind, PV and ocean waves to be targeted in the RPS in the immediate future. With 10% of these we can supply all electric energy demand at 2006 level.</a:t>
            </a:r>
          </a:p>
          <a:p>
            <a:pPr eaLnBrk="1" hangingPunct="1"/>
            <a:r>
              <a:rPr lang="en-US" sz="2400" b="1" smtClean="0"/>
              <a:t>The question should not be how to best integrate renewable resources into the existing energy infrastructures, but how the latter should change </a:t>
            </a:r>
            <a:r>
              <a:rPr lang="en-US" sz="2400" b="1" u="sng" smtClean="0"/>
              <a:t>or </a:t>
            </a:r>
            <a:r>
              <a:rPr lang="en-US" sz="2400" b="1" i="1" u="sng" smtClean="0"/>
              <a:t>transition</a:t>
            </a:r>
            <a:r>
              <a:rPr lang="en-US" sz="2400" b="1" smtClean="0"/>
              <a:t> in order to make way for the maximum penetration possible (technologically, economically, environmentally and socially) of renewable energy sources.</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Content Placeholder 13"/>
          <p:cNvSpPr>
            <a:spLocks noGrp="1"/>
          </p:cNvSpPr>
          <p:nvPr>
            <p:ph sz="quarter" idx="4294967295"/>
          </p:nvPr>
        </p:nvSpPr>
        <p:spPr>
          <a:xfrm>
            <a:off x="4724400" y="2590800"/>
            <a:ext cx="4041775" cy="3951288"/>
          </a:xfrm>
        </p:spPr>
        <p:txBody>
          <a:bodyPr/>
          <a:lstStyle/>
          <a:p>
            <a:pPr lvl="1" algn="r" eaLnBrk="1" hangingPunct="1"/>
            <a:endParaRPr lang="es-PR" sz="2200" smtClean="0">
              <a:effectLst>
                <a:outerShdw blurRad="38100" dist="38100" dir="2700000" algn="tl">
                  <a:srgbClr val="C0C0C0"/>
                </a:outerShdw>
              </a:effectLst>
            </a:endParaRPr>
          </a:p>
          <a:p>
            <a:pPr algn="r" eaLnBrk="1" hangingPunct="1"/>
            <a:endParaRPr lang="es-PR" sz="2200" smtClean="0">
              <a:effectLst>
                <a:outerShdw blurRad="38100" dist="38100" dir="2700000" algn="tl">
                  <a:srgbClr val="C0C0C0"/>
                </a:outerShdw>
              </a:effectLst>
            </a:endParaRPr>
          </a:p>
        </p:txBody>
      </p:sp>
      <p:sp>
        <p:nvSpPr>
          <p:cNvPr id="15" name="Text Placeholder 14"/>
          <p:cNvSpPr>
            <a:spLocks noGrp="1"/>
          </p:cNvSpPr>
          <p:nvPr>
            <p:ph type="body" idx="4294967295"/>
          </p:nvPr>
        </p:nvSpPr>
        <p:spPr>
          <a:xfrm>
            <a:off x="0" y="2590800"/>
            <a:ext cx="4040188" cy="715963"/>
          </a:xfrm>
        </p:spPr>
        <p:txBody>
          <a:bodyPr anchor="b"/>
          <a:lstStyle/>
          <a:p>
            <a:pPr marL="0" indent="0" eaLnBrk="1" hangingPunct="1">
              <a:buFontTx/>
              <a:buNone/>
            </a:pPr>
            <a:r>
              <a:rPr lang="en-US" sz="2400" b="1" smtClean="0">
                <a:effectLst>
                  <a:outerShdw blurRad="38100" dist="38100" dir="2700000" algn="tl">
                    <a:srgbClr val="C0C0C0"/>
                  </a:outerShdw>
                </a:effectLst>
              </a:rPr>
              <a:t>Parameters for </a:t>
            </a:r>
            <a:r>
              <a:rPr lang="es-PR" sz="2400" b="1" smtClean="0">
                <a:effectLst>
                  <a:outerShdw blurRad="38100" dist="38100" dir="2700000" algn="tl">
                    <a:srgbClr val="C0C0C0"/>
                  </a:outerShdw>
                </a:effectLst>
              </a:rPr>
              <a:t>achievability:</a:t>
            </a:r>
          </a:p>
          <a:p>
            <a:pPr marL="0" indent="0" eaLnBrk="1" hangingPunct="1">
              <a:buFontTx/>
              <a:buNone/>
            </a:pPr>
            <a:endParaRPr lang="es-PR" sz="2400" b="1" smtClean="0">
              <a:effectLst>
                <a:outerShdw blurRad="38100" dist="38100" dir="2700000" algn="tl">
                  <a:srgbClr val="C0C0C0"/>
                </a:outerShdw>
              </a:effectLst>
            </a:endParaRPr>
          </a:p>
        </p:txBody>
      </p:sp>
      <p:sp>
        <p:nvSpPr>
          <p:cNvPr id="16" name="Text Placeholder 15"/>
          <p:cNvSpPr>
            <a:spLocks noGrp="1"/>
          </p:cNvSpPr>
          <p:nvPr>
            <p:ph type="body" sz="quarter" idx="4294967295"/>
          </p:nvPr>
        </p:nvSpPr>
        <p:spPr>
          <a:xfrm>
            <a:off x="5102225" y="2590800"/>
            <a:ext cx="4041775" cy="715963"/>
          </a:xfrm>
        </p:spPr>
        <p:txBody>
          <a:bodyPr anchor="b"/>
          <a:lstStyle/>
          <a:p>
            <a:pPr marL="0" indent="0" algn="r" eaLnBrk="1" hangingPunct="1">
              <a:buFontTx/>
              <a:buNone/>
            </a:pPr>
            <a:r>
              <a:rPr lang="es-PR" sz="2400" b="1" smtClean="0">
                <a:effectLst>
                  <a:outerShdw blurRad="38100" dist="38100" dir="2700000" algn="tl">
                    <a:srgbClr val="C0C0C0"/>
                  </a:outerShdw>
                </a:effectLst>
              </a:rPr>
              <a:t>Parameters for acceptability:</a:t>
            </a:r>
          </a:p>
          <a:p>
            <a:pPr marL="0" indent="0" eaLnBrk="1" hangingPunct="1">
              <a:buFontTx/>
              <a:buNone/>
            </a:pPr>
            <a:endParaRPr lang="es-PR" sz="2400" b="1" smtClean="0">
              <a:effectLst>
                <a:outerShdw blurRad="38100" dist="38100" dir="2700000" algn="tl">
                  <a:srgbClr val="C0C0C0"/>
                </a:outerShdw>
              </a:effectLst>
            </a:endParaRPr>
          </a:p>
        </p:txBody>
      </p:sp>
      <p:graphicFrame>
        <p:nvGraphicFramePr>
          <p:cNvPr id="17" name="Diagram 16"/>
          <p:cNvGraphicFramePr/>
          <p:nvPr/>
        </p:nvGraphicFramePr>
        <p:xfrm>
          <a:off x="0" y="2438400"/>
          <a:ext cx="9144000" cy="4419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28359" name="TextBox 18"/>
          <p:cNvSpPr txBox="1">
            <a:spLocks noChangeArrowheads="1"/>
          </p:cNvSpPr>
          <p:nvPr/>
        </p:nvSpPr>
        <p:spPr bwMode="auto">
          <a:xfrm>
            <a:off x="3848100" y="2667000"/>
            <a:ext cx="1447800" cy="584200"/>
          </a:xfrm>
          <a:prstGeom prst="rect">
            <a:avLst/>
          </a:prstGeom>
          <a:noFill/>
          <a:ln w="9525">
            <a:noFill/>
            <a:miter lim="800000"/>
            <a:headEnd/>
            <a:tailEnd/>
          </a:ln>
        </p:spPr>
        <p:txBody>
          <a:bodyPr>
            <a:spAutoFit/>
          </a:bodyPr>
          <a:lstStyle/>
          <a:p>
            <a:pPr algn="ctr"/>
            <a:r>
              <a:rPr lang="es-PR" sz="3200">
                <a:latin typeface="Tahoma" pitchFamily="34" charset="0"/>
              </a:rPr>
              <a:t>Project</a:t>
            </a:r>
          </a:p>
        </p:txBody>
      </p:sp>
      <p:sp>
        <p:nvSpPr>
          <p:cNvPr id="228360" name="TextBox 19"/>
          <p:cNvSpPr txBox="1">
            <a:spLocks noChangeArrowheads="1"/>
          </p:cNvSpPr>
          <p:nvPr/>
        </p:nvSpPr>
        <p:spPr bwMode="auto">
          <a:xfrm>
            <a:off x="3733800" y="5638800"/>
            <a:ext cx="1676400" cy="523875"/>
          </a:xfrm>
          <a:prstGeom prst="rect">
            <a:avLst/>
          </a:prstGeom>
          <a:noFill/>
          <a:ln w="9525">
            <a:noFill/>
            <a:miter lim="800000"/>
            <a:headEnd/>
            <a:tailEnd/>
          </a:ln>
        </p:spPr>
        <p:txBody>
          <a:bodyPr>
            <a:spAutoFit/>
          </a:bodyPr>
          <a:lstStyle/>
          <a:p>
            <a:pPr algn="ctr"/>
            <a:r>
              <a:rPr lang="es-PR" sz="2800">
                <a:latin typeface="Tahoma" pitchFamily="34" charset="0"/>
              </a:rPr>
              <a:t>Success</a:t>
            </a:r>
          </a:p>
        </p:txBody>
      </p:sp>
      <p:pic>
        <p:nvPicPr>
          <p:cNvPr id="228361" name="Picture 2"/>
          <p:cNvPicPr>
            <a:picLocks noChangeAspect="1" noChangeArrowheads="1"/>
          </p:cNvPicPr>
          <p:nvPr/>
        </p:nvPicPr>
        <p:blipFill>
          <a:blip r:embed="rId7" cstate="print"/>
          <a:srcRect/>
          <a:stretch>
            <a:fillRect/>
          </a:stretch>
        </p:blipFill>
        <p:spPr bwMode="auto">
          <a:xfrm>
            <a:off x="3810000" y="3505200"/>
            <a:ext cx="1714500" cy="1714500"/>
          </a:xfrm>
          <a:prstGeom prst="rect">
            <a:avLst/>
          </a:prstGeom>
          <a:noFill/>
          <a:ln w="9525">
            <a:noFill/>
            <a:miter lim="800000"/>
            <a:headEnd/>
            <a:tailEnd/>
          </a:ln>
        </p:spPr>
      </p:pic>
      <p:sp>
        <p:nvSpPr>
          <p:cNvPr id="228362" name="TextBox 22"/>
          <p:cNvSpPr txBox="1">
            <a:spLocks noChangeArrowheads="1"/>
          </p:cNvSpPr>
          <p:nvPr/>
        </p:nvSpPr>
        <p:spPr bwMode="auto">
          <a:xfrm>
            <a:off x="0" y="5791200"/>
            <a:ext cx="3048000" cy="307975"/>
          </a:xfrm>
          <a:prstGeom prst="rect">
            <a:avLst/>
          </a:prstGeom>
          <a:noFill/>
          <a:ln w="9525">
            <a:noFill/>
            <a:miter lim="800000"/>
            <a:headEnd/>
            <a:tailEnd/>
          </a:ln>
        </p:spPr>
        <p:txBody>
          <a:bodyPr>
            <a:spAutoFit/>
          </a:bodyPr>
          <a:lstStyle/>
          <a:p>
            <a:r>
              <a:rPr lang="es-PR" sz="1400">
                <a:latin typeface="Tahoma" pitchFamily="34" charset="0"/>
              </a:rPr>
              <a:t>(Irizarry, O’Neill and Colucci, 2009)</a:t>
            </a:r>
          </a:p>
        </p:txBody>
      </p:sp>
      <p:sp>
        <p:nvSpPr>
          <p:cNvPr id="228363" name="TextBox 23"/>
          <p:cNvSpPr txBox="1">
            <a:spLocks noChangeArrowheads="1"/>
          </p:cNvSpPr>
          <p:nvPr/>
        </p:nvSpPr>
        <p:spPr bwMode="auto">
          <a:xfrm>
            <a:off x="6096000" y="5791200"/>
            <a:ext cx="3048000" cy="307975"/>
          </a:xfrm>
          <a:prstGeom prst="rect">
            <a:avLst/>
          </a:prstGeom>
          <a:noFill/>
          <a:ln w="9525">
            <a:noFill/>
            <a:miter lim="800000"/>
            <a:headEnd/>
            <a:tailEnd/>
          </a:ln>
        </p:spPr>
        <p:txBody>
          <a:bodyPr>
            <a:spAutoFit/>
          </a:bodyPr>
          <a:lstStyle/>
          <a:p>
            <a:pPr algn="r"/>
            <a:r>
              <a:rPr lang="es-PR" sz="1400">
                <a:latin typeface="Tahoma" pitchFamily="34" charset="0"/>
              </a:rPr>
              <a:t>(Ortiz and Perez, 2008)</a:t>
            </a:r>
          </a:p>
        </p:txBody>
      </p:sp>
      <p:sp>
        <p:nvSpPr>
          <p:cNvPr id="228364" name="Text Box 12"/>
          <p:cNvSpPr txBox="1">
            <a:spLocks noChangeArrowheads="1"/>
          </p:cNvSpPr>
          <p:nvPr/>
        </p:nvSpPr>
        <p:spPr bwMode="auto">
          <a:xfrm>
            <a:off x="0" y="0"/>
            <a:ext cx="5997575" cy="1920875"/>
          </a:xfrm>
          <a:prstGeom prst="rect">
            <a:avLst/>
          </a:prstGeom>
          <a:noFill/>
          <a:ln w="9525">
            <a:noFill/>
            <a:miter lim="800000"/>
            <a:headEnd/>
            <a:tailEnd/>
          </a:ln>
          <a:effectLst/>
        </p:spPr>
        <p:txBody>
          <a:bodyPr wrap="none">
            <a:spAutoFit/>
          </a:bodyPr>
          <a:lstStyle/>
          <a:p>
            <a:r>
              <a:rPr lang="en-US" sz="4000"/>
              <a:t>Achievable RETs </a:t>
            </a:r>
          </a:p>
          <a:p>
            <a:r>
              <a:rPr lang="en-US" sz="4000"/>
              <a:t>vs. </a:t>
            </a:r>
          </a:p>
          <a:p>
            <a:r>
              <a:rPr lang="en-US" sz="4000"/>
              <a:t>Socially Acceptable RETs</a:t>
            </a:r>
          </a:p>
        </p:txBody>
      </p:sp>
      <p:pic>
        <p:nvPicPr>
          <p:cNvPr id="5" name="Picture 22"/>
          <p:cNvPicPr>
            <a:picLocks noChangeAspect="1" noChangeArrowheads="1"/>
          </p:cNvPicPr>
          <p:nvPr/>
        </p:nvPicPr>
        <p:blipFill>
          <a:blip r:embed="rId8" cstate="print"/>
          <a:srcRect/>
          <a:stretch>
            <a:fillRect/>
          </a:stretch>
        </p:blipFill>
        <p:spPr bwMode="auto">
          <a:xfrm>
            <a:off x="7239000" y="0"/>
            <a:ext cx="1905000" cy="1733550"/>
          </a:xfrm>
          <a:prstGeom prst="rect">
            <a:avLst/>
          </a:prstGeom>
          <a:noFill/>
          <a:ln>
            <a:noFill/>
          </a:ln>
          <a:effectLst>
            <a:outerShdw blurRad="50800" dist="38100" dir="2700000" algn="tl" rotWithShape="0">
              <a:prstClr val="black">
                <a:alpha val="40000"/>
              </a:prstClr>
            </a:outerShdw>
          </a:effectLst>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7" name="Rectangle 3"/>
          <p:cNvSpPr>
            <a:spLocks noChangeArrowheads="1"/>
          </p:cNvSpPr>
          <p:nvPr/>
        </p:nvSpPr>
        <p:spPr bwMode="auto">
          <a:xfrm>
            <a:off x="152400" y="0"/>
            <a:ext cx="8686800" cy="5943600"/>
          </a:xfrm>
          <a:prstGeom prst="rect">
            <a:avLst/>
          </a:prstGeom>
          <a:noFill/>
          <a:ln w="9525">
            <a:noFill/>
            <a:miter lim="800000"/>
            <a:headEnd/>
            <a:tailEnd/>
          </a:ln>
        </p:spPr>
        <p:txBody>
          <a:bodyPr/>
          <a:lstStyle/>
          <a:p>
            <a:pPr marL="342900" indent="-342900" algn="ctr">
              <a:spcBef>
                <a:spcPct val="20000"/>
              </a:spcBef>
            </a:pPr>
            <a:r>
              <a:rPr lang="es-PR" sz="2800" b="1">
                <a:solidFill>
                  <a:srgbClr val="FF0000"/>
                </a:solidFill>
              </a:rPr>
              <a:t>Potential Timeline</a:t>
            </a:r>
            <a:endParaRPr lang="es-PR" sz="2800" b="1">
              <a:solidFill>
                <a:srgbClr val="FF0000"/>
              </a:solidFill>
              <a:cs typeface="Arial" pitchFamily="34" charset="0"/>
            </a:endParaRPr>
          </a:p>
          <a:p>
            <a:pPr marL="342900" indent="-342900">
              <a:spcBef>
                <a:spcPct val="20000"/>
              </a:spcBef>
              <a:buFontTx/>
              <a:buChar char="•"/>
            </a:pPr>
            <a:r>
              <a:rPr lang="es-PR" sz="2000">
                <a:solidFill>
                  <a:srgbClr val="000000"/>
                </a:solidFill>
              </a:rPr>
              <a:t>1 – 5 years</a:t>
            </a:r>
            <a:endParaRPr lang="es-PR" sz="2000">
              <a:solidFill>
                <a:srgbClr val="000000"/>
              </a:solidFill>
              <a:cs typeface="Arial" pitchFamily="34" charset="0"/>
            </a:endParaRPr>
          </a:p>
          <a:p>
            <a:pPr marL="742950" lvl="1" indent="-285750">
              <a:spcBef>
                <a:spcPct val="20000"/>
              </a:spcBef>
              <a:buFontTx/>
              <a:buChar char="–"/>
            </a:pPr>
            <a:r>
              <a:rPr lang="es-PR" sz="2000">
                <a:solidFill>
                  <a:srgbClr val="000000"/>
                </a:solidFill>
              </a:rPr>
              <a:t>Energy Efficiency and </a:t>
            </a:r>
            <a:r>
              <a:rPr lang="es-PR" sz="2000">
                <a:solidFill>
                  <a:srgbClr val="000000"/>
                </a:solidFill>
                <a:cs typeface="Arial" pitchFamily="34" charset="0"/>
              </a:rPr>
              <a:t>Conservation (can achieve MW levels)</a:t>
            </a:r>
          </a:p>
          <a:p>
            <a:pPr marL="742950" lvl="1" indent="-285750">
              <a:spcBef>
                <a:spcPct val="20000"/>
              </a:spcBef>
              <a:buFontTx/>
              <a:buChar char="–"/>
            </a:pPr>
            <a:r>
              <a:rPr lang="es-PR" sz="2000">
                <a:solidFill>
                  <a:srgbClr val="000000"/>
                </a:solidFill>
                <a:cs typeface="Arial" pitchFamily="34" charset="0"/>
              </a:rPr>
              <a:t>Wind (from MW to GW level, altough it’s a variable resource)</a:t>
            </a:r>
          </a:p>
          <a:p>
            <a:pPr marL="742950" lvl="1" indent="-285750">
              <a:spcBef>
                <a:spcPct val="20000"/>
              </a:spcBef>
              <a:buFontTx/>
              <a:buChar char="–"/>
            </a:pPr>
            <a:r>
              <a:rPr lang="es-PR" sz="2000">
                <a:solidFill>
                  <a:srgbClr val="000000"/>
                </a:solidFill>
                <a:cs typeface="Arial" pitchFamily="34" charset="0"/>
              </a:rPr>
              <a:t>Fotovoltaico, (from MW to GW level, altough it’s a variable resource)</a:t>
            </a:r>
          </a:p>
          <a:p>
            <a:pPr marL="742950" lvl="1" indent="-285750">
              <a:spcBef>
                <a:spcPct val="20000"/>
              </a:spcBef>
              <a:buFontTx/>
              <a:buChar char="–"/>
            </a:pPr>
            <a:r>
              <a:rPr lang="es-PR" sz="2000">
                <a:solidFill>
                  <a:srgbClr val="000000"/>
                </a:solidFill>
                <a:cs typeface="Arial" pitchFamily="34" charset="0"/>
              </a:rPr>
              <a:t>Solar Thermal (water heaters, MW level)</a:t>
            </a:r>
          </a:p>
          <a:p>
            <a:pPr marL="742950" lvl="1" indent="-285750">
              <a:spcBef>
                <a:spcPct val="20000"/>
              </a:spcBef>
              <a:buFontTx/>
              <a:buChar char="–"/>
            </a:pPr>
            <a:r>
              <a:rPr lang="es-PR" sz="2000">
                <a:solidFill>
                  <a:srgbClr val="000000"/>
                </a:solidFill>
                <a:cs typeface="Arial" pitchFamily="34" charset="0"/>
              </a:rPr>
              <a:t>Landfills, 1-10 millions of gallons</a:t>
            </a:r>
          </a:p>
          <a:p>
            <a:pPr marL="742950" lvl="1" indent="-285750">
              <a:spcBef>
                <a:spcPct val="20000"/>
              </a:spcBef>
              <a:buFontTx/>
              <a:buChar char="–"/>
            </a:pPr>
            <a:r>
              <a:rPr lang="es-PR" sz="2000">
                <a:solidFill>
                  <a:srgbClr val="000000"/>
                </a:solidFill>
                <a:cs typeface="Arial" pitchFamily="34" charset="0"/>
              </a:rPr>
              <a:t>Biorefinery, 1-10 millions of gallons</a:t>
            </a:r>
          </a:p>
          <a:p>
            <a:pPr marL="742950" lvl="1" indent="-285750">
              <a:spcBef>
                <a:spcPct val="20000"/>
              </a:spcBef>
              <a:buFontTx/>
              <a:buChar char="–"/>
            </a:pPr>
            <a:r>
              <a:rPr lang="es-PR" sz="2000">
                <a:solidFill>
                  <a:srgbClr val="000000"/>
                </a:solidFill>
                <a:cs typeface="Arial" pitchFamily="34" charset="0"/>
              </a:rPr>
              <a:t>Wave energy, pilot project</a:t>
            </a:r>
          </a:p>
          <a:p>
            <a:pPr marL="342900" indent="-342900">
              <a:spcBef>
                <a:spcPct val="20000"/>
              </a:spcBef>
              <a:buFontTx/>
              <a:buChar char="•"/>
            </a:pPr>
            <a:r>
              <a:rPr lang="es-PR" sz="2000">
                <a:solidFill>
                  <a:srgbClr val="000000"/>
                </a:solidFill>
              </a:rPr>
              <a:t>6 – 10 years</a:t>
            </a:r>
            <a:endParaRPr lang="es-PR" sz="2000">
              <a:solidFill>
                <a:srgbClr val="000000"/>
              </a:solidFill>
              <a:cs typeface="Arial" pitchFamily="34" charset="0"/>
            </a:endParaRPr>
          </a:p>
          <a:p>
            <a:pPr marL="742950" lvl="1" indent="-285750">
              <a:spcBef>
                <a:spcPct val="20000"/>
              </a:spcBef>
              <a:buFontTx/>
              <a:buChar char="–"/>
            </a:pPr>
            <a:r>
              <a:rPr lang="es-PR" sz="2000">
                <a:solidFill>
                  <a:srgbClr val="000000"/>
                </a:solidFill>
                <a:cs typeface="Arial" pitchFamily="34" charset="0"/>
              </a:rPr>
              <a:t>OTEC, MW, Pilot project</a:t>
            </a:r>
          </a:p>
          <a:p>
            <a:pPr marL="742950" lvl="1" indent="-285750">
              <a:spcBef>
                <a:spcPct val="20000"/>
              </a:spcBef>
              <a:buFontTx/>
              <a:buChar char="–"/>
            </a:pPr>
            <a:r>
              <a:rPr lang="es-PR" sz="2000">
                <a:solidFill>
                  <a:srgbClr val="000000"/>
                </a:solidFill>
                <a:cs typeface="Arial" pitchFamily="34" charset="0"/>
              </a:rPr>
              <a:t>Concentrated solar (MW to GW)</a:t>
            </a:r>
          </a:p>
          <a:p>
            <a:pPr marL="742950" lvl="1" indent="-285750">
              <a:spcBef>
                <a:spcPct val="20000"/>
              </a:spcBef>
              <a:buFontTx/>
              <a:buChar char="–"/>
            </a:pPr>
            <a:r>
              <a:rPr lang="es-PR" sz="2000">
                <a:solidFill>
                  <a:srgbClr val="000000"/>
                </a:solidFill>
                <a:cs typeface="Arial" pitchFamily="34" charset="0"/>
              </a:rPr>
              <a:t>Fuel Cells (MW level, Industrial, LNG/Propane)</a:t>
            </a:r>
          </a:p>
          <a:p>
            <a:pPr marL="742950" lvl="1" indent="-285750">
              <a:spcBef>
                <a:spcPct val="20000"/>
              </a:spcBef>
              <a:buFontTx/>
              <a:buChar char="–"/>
            </a:pPr>
            <a:r>
              <a:rPr lang="es-PR" sz="2000">
                <a:solidFill>
                  <a:srgbClr val="000000"/>
                </a:solidFill>
                <a:cs typeface="Arial" pitchFamily="34" charset="0"/>
              </a:rPr>
              <a:t>Biorefinery, 10-100 millions of gallons</a:t>
            </a:r>
          </a:p>
          <a:p>
            <a:pPr marL="742950" lvl="1" indent="-285750">
              <a:spcBef>
                <a:spcPct val="20000"/>
              </a:spcBef>
              <a:buFontTx/>
              <a:buChar char="–"/>
            </a:pPr>
            <a:r>
              <a:rPr lang="es-PR" sz="2000">
                <a:solidFill>
                  <a:srgbClr val="000000"/>
                </a:solidFill>
                <a:cs typeface="Arial" pitchFamily="34" charset="0"/>
              </a:rPr>
              <a:t>Waste to Energy (50 to 100 MW) vs Waste to Chemicals (100 to 200 MMGPY)</a:t>
            </a:r>
          </a:p>
          <a:p>
            <a:pPr marL="342900" indent="-342900">
              <a:spcBef>
                <a:spcPct val="20000"/>
              </a:spcBef>
              <a:buFontTx/>
              <a:buChar char="•"/>
            </a:pPr>
            <a:r>
              <a:rPr lang="es-PR" sz="2000">
                <a:solidFill>
                  <a:srgbClr val="000000"/>
                </a:solidFill>
                <a:cs typeface="Arial" pitchFamily="34" charset="0"/>
              </a:rPr>
              <a:t>11 -20 years</a:t>
            </a:r>
          </a:p>
          <a:p>
            <a:pPr marL="742950" lvl="1" indent="-285750">
              <a:spcBef>
                <a:spcPct val="20000"/>
              </a:spcBef>
              <a:buFontTx/>
              <a:buChar char="–"/>
            </a:pPr>
            <a:r>
              <a:rPr lang="es-PR" sz="2000">
                <a:solidFill>
                  <a:srgbClr val="000000"/>
                </a:solidFill>
                <a:cs typeface="Arial" pitchFamily="34" charset="0"/>
              </a:rPr>
              <a:t>OTEC, MW, commercial</a:t>
            </a:r>
          </a:p>
          <a:p>
            <a:pPr marL="742950" lvl="1" indent="-285750">
              <a:spcBef>
                <a:spcPct val="20000"/>
              </a:spcBef>
              <a:buFontTx/>
              <a:buChar char="–"/>
            </a:pPr>
            <a:endParaRPr lang="es-PR" sz="2000">
              <a:solidFill>
                <a:srgbClr val="000000"/>
              </a:solidFill>
              <a:cs typeface="Arial" pitchFamily="34" charset="0"/>
            </a:endParaRPr>
          </a:p>
          <a:p>
            <a:pPr marL="342900" indent="-342900">
              <a:spcBef>
                <a:spcPct val="20000"/>
              </a:spcBef>
              <a:buFontTx/>
              <a:buChar char="•"/>
            </a:pPr>
            <a:endParaRPr lang="es-PR" sz="2000">
              <a:solidFill>
                <a:srgbClr val="000000"/>
              </a:solidFill>
              <a:cs typeface="Arial" pitchFamily="34" charset="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7" name="Text Box 3"/>
          <p:cNvSpPr txBox="1">
            <a:spLocks noChangeArrowheads="1"/>
          </p:cNvSpPr>
          <p:nvPr/>
        </p:nvSpPr>
        <p:spPr bwMode="auto">
          <a:xfrm>
            <a:off x="2362200" y="609600"/>
            <a:ext cx="6553200" cy="5791200"/>
          </a:xfrm>
          <a:prstGeom prst="rect">
            <a:avLst/>
          </a:prstGeom>
          <a:noFill/>
          <a:ln w="9525">
            <a:noFill/>
            <a:miter lim="800000"/>
            <a:headEnd/>
            <a:tailEnd/>
          </a:ln>
        </p:spPr>
        <p:txBody>
          <a:bodyPr>
            <a:spAutoFit/>
          </a:bodyPr>
          <a:lstStyle/>
          <a:p>
            <a:pPr algn="ctr">
              <a:spcBef>
                <a:spcPct val="50000"/>
              </a:spcBef>
            </a:pPr>
            <a:r>
              <a:rPr lang="es-PR" sz="2400" b="1"/>
              <a:t>Dr. Agustín Irizarry Rivera, PE</a:t>
            </a:r>
          </a:p>
          <a:p>
            <a:pPr>
              <a:spcBef>
                <a:spcPct val="50000"/>
              </a:spcBef>
            </a:pPr>
            <a:r>
              <a:rPr lang="es-PR" sz="2000"/>
              <a:t>Education: </a:t>
            </a:r>
          </a:p>
          <a:p>
            <a:pPr>
              <a:spcBef>
                <a:spcPct val="50000"/>
              </a:spcBef>
              <a:buFontTx/>
              <a:buChar char="•"/>
            </a:pPr>
            <a:r>
              <a:rPr lang="es-PR" sz="2000"/>
              <a:t> B.S.E.E. (Magna Cum Laude), </a:t>
            </a:r>
            <a:r>
              <a:rPr lang="en-US" sz="2000"/>
              <a:t>UPRM</a:t>
            </a:r>
            <a:endParaRPr lang="es-PR" sz="2000"/>
          </a:p>
          <a:p>
            <a:pPr>
              <a:spcBef>
                <a:spcPct val="50000"/>
              </a:spcBef>
              <a:buFontTx/>
              <a:buChar char="•"/>
            </a:pPr>
            <a:r>
              <a:rPr lang="es-PR" sz="2000"/>
              <a:t> M.S.E.E., University of Michigan</a:t>
            </a:r>
          </a:p>
          <a:p>
            <a:pPr>
              <a:spcBef>
                <a:spcPct val="50000"/>
              </a:spcBef>
              <a:buFontTx/>
              <a:buChar char="•"/>
            </a:pPr>
            <a:r>
              <a:rPr lang="es-PR" sz="2000"/>
              <a:t> Ph.D., Iowa State University</a:t>
            </a:r>
          </a:p>
          <a:p>
            <a:pPr>
              <a:spcBef>
                <a:spcPct val="50000"/>
              </a:spcBef>
            </a:pPr>
            <a:r>
              <a:rPr lang="es-PR" sz="2000"/>
              <a:t>Areas of interest: renewable energy resources such as eolic and solar thermal and electric power systems dynamics and operation </a:t>
            </a:r>
          </a:p>
          <a:p>
            <a:pPr>
              <a:spcBef>
                <a:spcPct val="50000"/>
              </a:spcBef>
            </a:pPr>
            <a:r>
              <a:rPr lang="es-PR" sz="2000"/>
              <a:t>Honors: ECE Professor of the Year, CIAPR EE of the Year, Iowa State Progress in Engineering Award</a:t>
            </a:r>
          </a:p>
          <a:p>
            <a:pPr>
              <a:spcBef>
                <a:spcPct val="50000"/>
              </a:spcBef>
            </a:pPr>
            <a:r>
              <a:rPr lang="es-PR" sz="2000"/>
              <a:t>Professional experience: Led projects totalling over $2M. Expert witness in civil court cases involving electric hazard, shock and/or electrocution. Consultant to the Puerto Rico Energy Affairs Administration on eolic generation projects. </a:t>
            </a:r>
          </a:p>
        </p:txBody>
      </p:sp>
      <p:pic>
        <p:nvPicPr>
          <p:cNvPr id="142338" name="Picture 4"/>
          <p:cNvPicPr>
            <a:picLocks noChangeAspect="1" noChangeArrowheads="1"/>
          </p:cNvPicPr>
          <p:nvPr/>
        </p:nvPicPr>
        <p:blipFill>
          <a:blip r:embed="rId3" cstate="print"/>
          <a:srcRect/>
          <a:stretch>
            <a:fillRect/>
          </a:stretch>
        </p:blipFill>
        <p:spPr bwMode="auto">
          <a:xfrm>
            <a:off x="0" y="0"/>
            <a:ext cx="2189163" cy="3276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5" name="Text Box 3"/>
          <p:cNvSpPr txBox="1">
            <a:spLocks noChangeArrowheads="1"/>
          </p:cNvSpPr>
          <p:nvPr/>
        </p:nvSpPr>
        <p:spPr bwMode="auto">
          <a:xfrm>
            <a:off x="2590800" y="838200"/>
            <a:ext cx="6477000" cy="5662613"/>
          </a:xfrm>
          <a:prstGeom prst="rect">
            <a:avLst/>
          </a:prstGeom>
          <a:noFill/>
          <a:ln w="9525">
            <a:noFill/>
            <a:miter lim="800000"/>
            <a:headEnd/>
            <a:tailEnd/>
          </a:ln>
        </p:spPr>
        <p:txBody>
          <a:bodyPr>
            <a:spAutoFit/>
          </a:bodyPr>
          <a:lstStyle/>
          <a:p>
            <a:pPr algn="ctr">
              <a:spcBef>
                <a:spcPct val="50000"/>
              </a:spcBef>
            </a:pPr>
            <a:r>
              <a:rPr lang="es-PR" sz="2400" b="1"/>
              <a:t>Dr. Efraín O’Neill Carrillo, PE</a:t>
            </a:r>
            <a:endParaRPr lang="es-PR" sz="2000" b="1"/>
          </a:p>
          <a:p>
            <a:pPr>
              <a:spcBef>
                <a:spcPct val="50000"/>
              </a:spcBef>
            </a:pPr>
            <a:r>
              <a:rPr lang="es-PR" sz="2000"/>
              <a:t>Education: </a:t>
            </a:r>
          </a:p>
          <a:p>
            <a:pPr>
              <a:spcBef>
                <a:spcPct val="50000"/>
              </a:spcBef>
              <a:buFontTx/>
              <a:buChar char="•"/>
            </a:pPr>
            <a:r>
              <a:rPr lang="es-PR" sz="2000"/>
              <a:t> B.S.E.E. (Magna Cum Laude), </a:t>
            </a:r>
            <a:r>
              <a:rPr lang="en-US" sz="2000"/>
              <a:t>UPRM</a:t>
            </a:r>
          </a:p>
          <a:p>
            <a:pPr>
              <a:spcBef>
                <a:spcPct val="50000"/>
              </a:spcBef>
              <a:buFontTx/>
              <a:buChar char="•"/>
            </a:pPr>
            <a:r>
              <a:rPr lang="es-PR" sz="2000"/>
              <a:t> M.S.E.E., Purdue University</a:t>
            </a:r>
          </a:p>
          <a:p>
            <a:pPr>
              <a:spcBef>
                <a:spcPct val="50000"/>
              </a:spcBef>
              <a:buFontTx/>
              <a:buChar char="•"/>
            </a:pPr>
            <a:r>
              <a:rPr lang="es-PR" sz="2000"/>
              <a:t> Ph.D., Arizona State University</a:t>
            </a:r>
            <a:br>
              <a:rPr lang="es-PR" sz="2000"/>
            </a:br>
            <a:endParaRPr lang="es-PR" sz="800"/>
          </a:p>
          <a:p>
            <a:pPr>
              <a:spcBef>
                <a:spcPct val="50000"/>
              </a:spcBef>
            </a:pPr>
            <a:r>
              <a:rPr lang="es-PR" sz="2000"/>
              <a:t>Areas of interest: </a:t>
            </a:r>
            <a:r>
              <a:rPr lang="en-US" sz="2000"/>
              <a:t>Power distribution systems, power quality, </a:t>
            </a:r>
            <a:r>
              <a:rPr lang="es-PR" sz="2000"/>
              <a:t>sustainable energy resources</a:t>
            </a:r>
            <a:r>
              <a:rPr lang="en-US" sz="2000"/>
              <a:t>, load modeling and social implications of technology. </a:t>
            </a:r>
            <a:endParaRPr lang="es-PR" sz="2000"/>
          </a:p>
          <a:p>
            <a:pPr>
              <a:spcBef>
                <a:spcPct val="50000"/>
              </a:spcBef>
            </a:pPr>
            <a:r>
              <a:rPr lang="es-PR" sz="2000"/>
              <a:t>Honors: ECE Professor of the Year, CIAPR EE of the Year, IEEE/PES Walter Fee Outstanding Young Engineer Award</a:t>
            </a:r>
          </a:p>
          <a:p>
            <a:pPr>
              <a:spcBef>
                <a:spcPct val="50000"/>
              </a:spcBef>
            </a:pPr>
            <a:r>
              <a:rPr lang="es-PR" sz="2000"/>
              <a:t>Professional experience: Led projects totalling over $4M, </a:t>
            </a:r>
            <a:r>
              <a:rPr lang="en-US" sz="2000"/>
              <a:t>CPI del Caribe (Dorado, PR), TOR Engineering (Phoenix, AZ), Puerto Rico Electric Power Authority</a:t>
            </a:r>
            <a:r>
              <a:rPr lang="es-PR" sz="2000"/>
              <a:t>. </a:t>
            </a:r>
          </a:p>
        </p:txBody>
      </p:sp>
      <p:pic>
        <p:nvPicPr>
          <p:cNvPr id="144386" name="Picture 4" descr="eoneill"/>
          <p:cNvPicPr>
            <a:picLocks noChangeAspect="1" noChangeArrowheads="1"/>
          </p:cNvPicPr>
          <p:nvPr/>
        </p:nvPicPr>
        <p:blipFill>
          <a:blip r:embed="rId3" cstate="print"/>
          <a:srcRect/>
          <a:stretch>
            <a:fillRect/>
          </a:stretch>
        </p:blipFill>
        <p:spPr bwMode="auto">
          <a:xfrm>
            <a:off x="0" y="0"/>
            <a:ext cx="2438400" cy="24145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3" name="Text Box 3"/>
          <p:cNvSpPr txBox="1">
            <a:spLocks noChangeArrowheads="1"/>
          </p:cNvSpPr>
          <p:nvPr/>
        </p:nvSpPr>
        <p:spPr bwMode="auto">
          <a:xfrm>
            <a:off x="2438400" y="914400"/>
            <a:ext cx="6477000" cy="5151438"/>
          </a:xfrm>
          <a:prstGeom prst="rect">
            <a:avLst/>
          </a:prstGeom>
          <a:noFill/>
          <a:ln w="9525">
            <a:noFill/>
            <a:miter lim="800000"/>
            <a:headEnd/>
            <a:tailEnd/>
          </a:ln>
        </p:spPr>
        <p:txBody>
          <a:bodyPr>
            <a:spAutoFit/>
          </a:bodyPr>
          <a:lstStyle/>
          <a:p>
            <a:pPr algn="ctr">
              <a:spcBef>
                <a:spcPct val="50000"/>
              </a:spcBef>
            </a:pPr>
            <a:r>
              <a:rPr lang="es-PR" sz="2400" b="1"/>
              <a:t>Dr. José A. Colucci Ríos, PE</a:t>
            </a:r>
            <a:endParaRPr lang="es-PR" sz="2000" b="1"/>
          </a:p>
          <a:p>
            <a:pPr>
              <a:spcBef>
                <a:spcPct val="50000"/>
              </a:spcBef>
            </a:pPr>
            <a:r>
              <a:rPr lang="es-PR" sz="2000"/>
              <a:t>Education: </a:t>
            </a:r>
          </a:p>
          <a:p>
            <a:pPr>
              <a:spcBef>
                <a:spcPct val="50000"/>
              </a:spcBef>
              <a:buFontTx/>
              <a:buChar char="•"/>
            </a:pPr>
            <a:r>
              <a:rPr lang="es-PR" sz="2000"/>
              <a:t> B.S.Ch.E. (Magna Cum Laude), </a:t>
            </a:r>
            <a:r>
              <a:rPr lang="en-US" sz="2000"/>
              <a:t>UPRM</a:t>
            </a:r>
          </a:p>
          <a:p>
            <a:pPr>
              <a:spcBef>
                <a:spcPct val="50000"/>
              </a:spcBef>
              <a:buFontTx/>
              <a:buChar char="•"/>
            </a:pPr>
            <a:r>
              <a:rPr lang="es-PR" sz="2000"/>
              <a:t> Ph.D., University of Wisconsin-Madison</a:t>
            </a:r>
            <a:br>
              <a:rPr lang="es-PR" sz="2000"/>
            </a:br>
            <a:endParaRPr lang="es-PR" sz="800"/>
          </a:p>
          <a:p>
            <a:pPr>
              <a:spcBef>
                <a:spcPct val="50000"/>
              </a:spcBef>
            </a:pPr>
            <a:r>
              <a:rPr lang="es-PR" sz="2000"/>
              <a:t>Areas of interest: Bio-refinery, biofuels, sustainable energy resources</a:t>
            </a:r>
            <a:r>
              <a:rPr lang="en-US" sz="2000"/>
              <a:t>, fuel cells, nuclear engineering. </a:t>
            </a:r>
            <a:endParaRPr lang="es-PR" sz="2000"/>
          </a:p>
          <a:p>
            <a:pPr>
              <a:spcBef>
                <a:spcPct val="50000"/>
              </a:spcBef>
            </a:pPr>
            <a:r>
              <a:rPr lang="es-PR" sz="2000"/>
              <a:t>Honors: ChE Professor of the Year, UPR Distinguished Researcher, CIAPR ChE of the Year, 2008 EPA Environmental Award (Project Technical Director, </a:t>
            </a:r>
            <a:r>
              <a:rPr lang="es-PR" sz="2000" i="1"/>
              <a:t>Caguas Fluoresce</a:t>
            </a:r>
            <a:r>
              <a:rPr lang="es-PR" sz="2000"/>
              <a:t>)</a:t>
            </a:r>
          </a:p>
          <a:p>
            <a:pPr>
              <a:spcBef>
                <a:spcPct val="50000"/>
              </a:spcBef>
            </a:pPr>
            <a:r>
              <a:rPr lang="es-PR" sz="2000"/>
              <a:t>Professional experience: Led projects totalling over $3M, Union Carbide, Chemical Industry Consultant, Associate Dean of Engineering, ChE Director.</a:t>
            </a:r>
          </a:p>
        </p:txBody>
      </p:sp>
      <p:pic>
        <p:nvPicPr>
          <p:cNvPr id="146434" name="Picture 3"/>
          <p:cNvPicPr>
            <a:picLocks noChangeAspect="1" noChangeArrowheads="1"/>
          </p:cNvPicPr>
          <p:nvPr/>
        </p:nvPicPr>
        <p:blipFill>
          <a:blip r:embed="rId3" cstate="print"/>
          <a:srcRect/>
          <a:stretch>
            <a:fillRect/>
          </a:stretch>
        </p:blipFill>
        <p:spPr bwMode="auto">
          <a:xfrm>
            <a:off x="0" y="0"/>
            <a:ext cx="2114550" cy="2819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1" name="Title 1"/>
          <p:cNvSpPr>
            <a:spLocks noGrp="1"/>
          </p:cNvSpPr>
          <p:nvPr>
            <p:ph type="title"/>
          </p:nvPr>
        </p:nvSpPr>
        <p:spPr/>
        <p:txBody>
          <a:bodyPr/>
          <a:lstStyle/>
          <a:p>
            <a:r>
              <a:rPr lang="en-US" smtClean="0"/>
              <a:t>Thanks</a:t>
            </a:r>
          </a:p>
        </p:txBody>
      </p:sp>
      <p:sp>
        <p:nvSpPr>
          <p:cNvPr id="148482" name="Content Placeholder 2"/>
          <p:cNvSpPr>
            <a:spLocks noGrp="1"/>
          </p:cNvSpPr>
          <p:nvPr>
            <p:ph idx="1"/>
          </p:nvPr>
        </p:nvSpPr>
        <p:spPr/>
        <p:txBody>
          <a:bodyPr/>
          <a:lstStyle/>
          <a:p>
            <a:r>
              <a:rPr lang="en-US" smtClean="0"/>
              <a:t>AAE</a:t>
            </a:r>
          </a:p>
          <a:p>
            <a:r>
              <a:rPr lang="en-US" smtClean="0"/>
              <a:t>Graduate Students: Miguel Ríos, Franchesca Aponte and Magaby Quintero, Arlene Sosa, Luisa Feliciano and Johana Dumeng, Hillmon Ladner, Liliana Martínez, Edy E. Jiménez</a:t>
            </a:r>
          </a:p>
          <a:p>
            <a:r>
              <a:rPr lang="en-US" smtClean="0"/>
              <a:t>You!</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subTitle" idx="1"/>
          </p:nvPr>
        </p:nvSpPr>
        <p:spPr>
          <a:xfrm>
            <a:off x="2438400" y="152400"/>
            <a:ext cx="6553200" cy="2209800"/>
          </a:xfrm>
        </p:spPr>
        <p:txBody>
          <a:bodyPr lIns="92075" tIns="46038" rIns="92075" bIns="46038" anchor="ctr"/>
          <a:lstStyle/>
          <a:p>
            <a:pPr eaLnBrk="1" hangingPunct="1">
              <a:tabLst>
                <a:tab pos="517525" algn="l"/>
              </a:tabLst>
              <a:defRPr/>
            </a:pPr>
            <a:r>
              <a:rPr lang="en-US" b="1" i="1" smtClean="0">
                <a:solidFill>
                  <a:srgbClr val="009900"/>
                </a:solidFill>
                <a:effectLst>
                  <a:outerShdw blurRad="38100" dist="38100" dir="2700000" algn="tl">
                    <a:srgbClr val="C0C0C0"/>
                  </a:outerShdw>
                </a:effectLst>
              </a:rPr>
              <a:t>Achievable Renewable Energy Targets For Puerto Rico’s</a:t>
            </a:r>
          </a:p>
          <a:p>
            <a:pPr eaLnBrk="1" hangingPunct="1">
              <a:tabLst>
                <a:tab pos="517525" algn="l"/>
              </a:tabLst>
              <a:defRPr/>
            </a:pPr>
            <a:r>
              <a:rPr lang="en-US" b="1" i="1" smtClean="0">
                <a:solidFill>
                  <a:srgbClr val="009900"/>
                </a:solidFill>
                <a:effectLst>
                  <a:outerShdw blurRad="38100" dist="38100" dir="2700000" algn="tl">
                    <a:srgbClr val="C0C0C0"/>
                  </a:outerShdw>
                </a:effectLst>
              </a:rPr>
              <a:t>Renewable Energy Portfolio Standard</a:t>
            </a:r>
            <a:r>
              <a:rPr lang="en-US" smtClean="0"/>
              <a:t> </a:t>
            </a:r>
            <a:r>
              <a:rPr lang="en-US" i="1" smtClean="0"/>
              <a:t> </a:t>
            </a:r>
            <a:endParaRPr lang="en-US" sz="2800" b="1" smtClean="0">
              <a:effectLst>
                <a:outerShdw blurRad="38100" dist="38100" dir="2700000" algn="tl">
                  <a:srgbClr val="C0C0C0"/>
                </a:outerShdw>
              </a:effectLst>
            </a:endParaRPr>
          </a:p>
        </p:txBody>
      </p:sp>
      <p:graphicFrame>
        <p:nvGraphicFramePr>
          <p:cNvPr id="113666" name="Object 2"/>
          <p:cNvGraphicFramePr>
            <a:graphicFrameLocks noChangeAspect="1"/>
          </p:cNvGraphicFramePr>
          <p:nvPr/>
        </p:nvGraphicFramePr>
        <p:xfrm>
          <a:off x="304800" y="2895600"/>
          <a:ext cx="3276600" cy="3276600"/>
        </p:xfrm>
        <a:graphic>
          <a:graphicData uri="http://schemas.openxmlformats.org/presentationml/2006/ole">
            <mc:AlternateContent xmlns:mc="http://schemas.openxmlformats.org/markup-compatibility/2006">
              <mc:Choice xmlns:v="urn:schemas-microsoft-com:vml" Requires="v">
                <p:oleObj spid="_x0000_s113667" name="Photo Editor Photo" r:id="rId4" imgW="1867161" imgH="1867161" progId="MSPhotoEd.3">
                  <p:embed/>
                </p:oleObj>
              </mc:Choice>
              <mc:Fallback>
                <p:oleObj name="Photo Editor Photo" r:id="rId4" imgW="1867161" imgH="1867161" progId="MSPhotoEd.3">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800" y="2895600"/>
                        <a:ext cx="3276600" cy="327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13668" name="Rectangle 4"/>
          <p:cNvSpPr>
            <a:spLocks noChangeArrowheads="1"/>
          </p:cNvSpPr>
          <p:nvPr/>
        </p:nvSpPr>
        <p:spPr bwMode="auto">
          <a:xfrm>
            <a:off x="3124200" y="2667000"/>
            <a:ext cx="5867400" cy="3886200"/>
          </a:xfrm>
          <a:prstGeom prst="rect">
            <a:avLst/>
          </a:prstGeom>
          <a:noFill/>
          <a:ln w="9525">
            <a:noFill/>
            <a:miter lim="800000"/>
            <a:headEnd/>
            <a:tailEnd/>
          </a:ln>
        </p:spPr>
        <p:txBody>
          <a:bodyPr lIns="92075" tIns="46038" rIns="92075" bIns="46038"/>
          <a:lstStyle/>
          <a:p>
            <a:pPr marL="342900" indent="-342900" algn="ctr">
              <a:lnSpc>
                <a:spcPct val="90000"/>
              </a:lnSpc>
              <a:spcBef>
                <a:spcPct val="20000"/>
              </a:spcBef>
            </a:pPr>
            <a:r>
              <a:rPr lang="en-US" sz="2400">
                <a:latin typeface="Tahoma" pitchFamily="34" charset="0"/>
              </a:rPr>
              <a:t>Agustín A. Irizarry Rivera, PhD, PE</a:t>
            </a:r>
          </a:p>
          <a:p>
            <a:pPr marL="342900" indent="-342900" algn="ctr">
              <a:lnSpc>
                <a:spcPct val="90000"/>
              </a:lnSpc>
              <a:spcBef>
                <a:spcPct val="20000"/>
              </a:spcBef>
            </a:pPr>
            <a:r>
              <a:rPr lang="en-US" sz="2400">
                <a:latin typeface="Tahoma" pitchFamily="34" charset="0"/>
                <a:hlinkClick r:id="rId6"/>
              </a:rPr>
              <a:t>agustin@ece.uprm.edu</a:t>
            </a:r>
            <a:endParaRPr lang="en-US" sz="2400">
              <a:latin typeface="Tahoma" pitchFamily="34" charset="0"/>
            </a:endParaRPr>
          </a:p>
          <a:p>
            <a:pPr marL="342900" indent="-342900" algn="ctr">
              <a:lnSpc>
                <a:spcPct val="90000"/>
              </a:lnSpc>
              <a:spcBef>
                <a:spcPct val="20000"/>
              </a:spcBef>
            </a:pPr>
            <a:endParaRPr lang="en-US" sz="2400">
              <a:latin typeface="Tahoma" pitchFamily="34" charset="0"/>
            </a:endParaRPr>
          </a:p>
          <a:p>
            <a:pPr marL="342900" indent="-342900" algn="ctr">
              <a:spcBef>
                <a:spcPct val="20000"/>
              </a:spcBef>
            </a:pPr>
            <a:r>
              <a:rPr lang="es-ES" sz="2400">
                <a:latin typeface="Tahoma" pitchFamily="34" charset="0"/>
              </a:rPr>
              <a:t>José A. Colucci-Ríos, PhD, PE</a:t>
            </a:r>
          </a:p>
          <a:p>
            <a:pPr marL="342900" indent="-342900" algn="ctr">
              <a:spcBef>
                <a:spcPct val="20000"/>
              </a:spcBef>
            </a:pPr>
            <a:r>
              <a:rPr lang="es-ES" sz="2400">
                <a:latin typeface="Tahoma" pitchFamily="34" charset="0"/>
                <a:hlinkClick r:id="rId7"/>
              </a:rPr>
              <a:t>Biodieselpr1@aol.com</a:t>
            </a:r>
            <a:r>
              <a:rPr lang="es-ES" sz="2400">
                <a:latin typeface="Tahoma" pitchFamily="34" charset="0"/>
              </a:rPr>
              <a:t> </a:t>
            </a:r>
          </a:p>
          <a:p>
            <a:pPr marL="342900" indent="-342900" algn="ctr">
              <a:spcBef>
                <a:spcPct val="20000"/>
              </a:spcBef>
            </a:pPr>
            <a:endParaRPr lang="en-US" sz="2400">
              <a:latin typeface="Tahoma" pitchFamily="34" charset="0"/>
            </a:endParaRPr>
          </a:p>
          <a:p>
            <a:pPr marL="342900" indent="-342900" algn="ctr">
              <a:spcBef>
                <a:spcPct val="20000"/>
              </a:spcBef>
            </a:pPr>
            <a:r>
              <a:rPr lang="en-US" sz="2400">
                <a:latin typeface="Tahoma" pitchFamily="34" charset="0"/>
              </a:rPr>
              <a:t>Efraín O’Neill-Carrillo, PhD, PE</a:t>
            </a:r>
          </a:p>
          <a:p>
            <a:pPr marL="342900" indent="-342900" algn="ctr">
              <a:spcBef>
                <a:spcPct val="20000"/>
              </a:spcBef>
            </a:pPr>
            <a:r>
              <a:rPr lang="en-US" sz="2400">
                <a:latin typeface="Tahoma" pitchFamily="34" charset="0"/>
                <a:hlinkClick r:id="rId8"/>
              </a:rPr>
              <a:t>oneill@ece.uprm.edu</a:t>
            </a:r>
            <a:r>
              <a:rPr lang="en-US" sz="2400">
                <a:latin typeface="Tahoma" pitchFamily="34" charset="0"/>
              </a:rPr>
              <a:t> </a:t>
            </a:r>
          </a:p>
        </p:txBody>
      </p:sp>
      <p:pic>
        <p:nvPicPr>
          <p:cNvPr id="113669" name="Picture 5"/>
          <p:cNvPicPr>
            <a:picLocks noChangeAspect="1" noChangeArrowheads="1"/>
          </p:cNvPicPr>
          <p:nvPr/>
        </p:nvPicPr>
        <p:blipFill>
          <a:blip r:embed="rId9" cstate="print"/>
          <a:srcRect/>
          <a:stretch>
            <a:fillRect/>
          </a:stretch>
        </p:blipFill>
        <p:spPr bwMode="auto">
          <a:xfrm>
            <a:off x="152400" y="152400"/>
            <a:ext cx="2209800" cy="1722438"/>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2480</TotalTime>
  <Words>3273</Words>
  <Application>Microsoft Office PowerPoint</Application>
  <PresentationFormat>On-screen Show (4:3)</PresentationFormat>
  <Paragraphs>661</Paragraphs>
  <Slides>57</Slides>
  <Notes>32</Notes>
  <HiddenSlides>0</HiddenSlides>
  <MMClips>0</MMClips>
  <ScaleCrop>false</ScaleCrop>
  <HeadingPairs>
    <vt:vector size="6" baseType="variant">
      <vt:variant>
        <vt:lpstr>Theme</vt:lpstr>
      </vt:variant>
      <vt:variant>
        <vt:i4>1</vt:i4>
      </vt:variant>
      <vt:variant>
        <vt:lpstr>Embedded OLE Servers</vt:lpstr>
      </vt:variant>
      <vt:variant>
        <vt:i4>3</vt:i4>
      </vt:variant>
      <vt:variant>
        <vt:lpstr>Slide Titles</vt:lpstr>
      </vt:variant>
      <vt:variant>
        <vt:i4>57</vt:i4>
      </vt:variant>
    </vt:vector>
  </HeadingPairs>
  <TitlesOfParts>
    <vt:vector size="61" baseType="lpstr">
      <vt:lpstr>Default Design</vt:lpstr>
      <vt:lpstr>Photo Editor Photo</vt:lpstr>
      <vt:lpstr>Equation</vt:lpstr>
      <vt:lpstr>Visio</vt:lpstr>
      <vt:lpstr>PowerPoint Presentation</vt:lpstr>
      <vt:lpstr>PowerPoint Presentation</vt:lpstr>
      <vt:lpstr>¿un estimado realista?</vt:lpstr>
      <vt:lpstr>Renewable Portfolio Standards</vt:lpstr>
      <vt:lpstr>¿Como se obliga a satisfacer el mandato de que en el estado se genere cierto por ciento mínimo de electricidad usando renovables?   Con un mercado</vt:lpstr>
      <vt:lpstr>Renewable Energy Credits (REC)</vt:lpstr>
      <vt:lpstr>Renewable Energy Credits (REC)</vt:lpstr>
      <vt:lpstr>Renewable Energy Credits (REC)</vt:lpstr>
      <vt:lpstr>PowerPoint Presentation</vt:lpstr>
      <vt:lpstr>PowerPoint Presentation</vt:lpstr>
      <vt:lpstr>PowerPoint Presentation</vt:lpstr>
      <vt:lpstr>SUNTECH STP175S-24, 1.2 m2</vt:lpstr>
      <vt:lpstr>PowerPoint Presentation</vt:lpstr>
      <vt:lpstr>PowerPoint Presentation</vt:lpstr>
      <vt:lpstr>PowerPoint Presentation</vt:lpstr>
      <vt:lpstr>Costo estimado sistema PV, 12 paneles, 2.1 kW</vt:lpstr>
      <vt:lpstr>PowerPoint Presentation</vt:lpstr>
      <vt:lpstr>PowerPoint Presentation</vt:lpstr>
      <vt:lpstr>Costo evitado vs. medida neta</vt:lpstr>
      <vt:lpstr>Costo Evitado</vt:lpstr>
      <vt:lpstr>Costo Evitado</vt:lpstr>
      <vt:lpstr>Medida Neta</vt:lpstr>
      <vt:lpstr>PS 1212 es hoy la Ley 114 16 ago 07</vt:lpstr>
      <vt:lpstr>Medida Neta Actual en Puerto Rico</vt:lpstr>
      <vt:lpstr>PowerPoint Presentation</vt:lpstr>
      <vt:lpstr>Las turbinas de vientos (molinos)  convierten la energía cinética del viento a energía eléctrica …</vt:lpstr>
      <vt:lpstr>PowerPoint Presentation</vt:lpstr>
      <vt:lpstr>Determination of Favorable Conditions for the Development of a Wind Power Farm in Puerto Rico </vt:lpstr>
      <vt:lpstr>Variability of Wind by month</vt:lpstr>
      <vt:lpstr>Variability of Wind – day &amp; night cycle</vt:lpstr>
      <vt:lpstr>Annual energy production per turbine, in MWh, for large wind turbines @ 50 m height</vt:lpstr>
      <vt:lpstr>Generación Eólica  en Puerto Rico</vt:lpstr>
      <vt:lpstr>Un cambio global</vt:lpstr>
      <vt:lpstr>Los problemas que enfrenta la generación eólica en Puerto Rico (y las demás renovables también …)</vt:lpstr>
      <vt:lpstr>Off-shore wind turbines </vt:lpstr>
      <vt:lpstr>PowerPoint Presentation</vt:lpstr>
      <vt:lpstr>PowerPoint Presentation</vt:lpstr>
      <vt:lpstr>PowerPoint Presentation</vt:lpstr>
      <vt:lpstr>PowerPoint Presentation</vt:lpstr>
      <vt:lpstr>Economic Analysis - Net Present Worth</vt:lpstr>
      <vt:lpstr>Conclusions  [F. Aponte, MS Thesis 2009 UPRM]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ARET conclusions</vt:lpstr>
      <vt:lpstr>PowerPoint Presentation</vt:lpstr>
      <vt:lpstr>PowerPoint Presentation</vt:lpstr>
      <vt:lpstr>PowerPoint Presentation</vt:lpstr>
      <vt:lpstr>PowerPoint Presentation</vt:lpstr>
      <vt:lpstr>PowerPoint Presentation</vt:lpstr>
      <vt:lpstr>Thanks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Agustin Irizarry</dc:creator>
  <cp:lastModifiedBy>agunstin</cp:lastModifiedBy>
  <cp:revision>195</cp:revision>
  <dcterms:created xsi:type="dcterms:W3CDTF">2008-09-30T16:54:38Z</dcterms:created>
  <dcterms:modified xsi:type="dcterms:W3CDTF">2012-11-16T17:52:21Z</dcterms:modified>
</cp:coreProperties>
</file>