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7" r:id="rId4"/>
    <p:sldId id="268" r:id="rId5"/>
    <p:sldId id="259" r:id="rId6"/>
    <p:sldId id="270" r:id="rId7"/>
    <p:sldId id="271" r:id="rId8"/>
    <p:sldId id="272" r:id="rId9"/>
    <p:sldId id="273" r:id="rId10"/>
    <p:sldId id="274" r:id="rId11"/>
    <p:sldId id="275" r:id="rId12"/>
    <p:sldId id="263" r:id="rId13"/>
    <p:sldId id="264" r:id="rId14"/>
    <p:sldId id="276" r:id="rId15"/>
    <p:sldId id="266" r:id="rId16"/>
  </p:sldIdLst>
  <p:sldSz cx="9144000" cy="6858000" type="screen4x3"/>
  <p:notesSz cx="9296400" cy="7010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280" autoAdjust="0"/>
  </p:normalViewPr>
  <p:slideViewPr>
    <p:cSldViewPr>
      <p:cViewPr>
        <p:scale>
          <a:sx n="116" d="100"/>
          <a:sy n="116" d="100"/>
        </p:scale>
        <p:origin x="-252" y="138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hyperlink" Target="mailto:@CAEPupdates" TargetMode="External"/><Relationship Id="rId4" Type="http://schemas.openxmlformats.org/officeDocument/2006/relationships/hyperlink" Target="http://www.CAEPnet.or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@CAEPupdate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Accreditation@caepnet.or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@CAEPupdates" TargetMode="External"/><Relationship Id="rId4" Type="http://schemas.openxmlformats.org/officeDocument/2006/relationships/hyperlink" Target="http://www.CAEPnet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5821997"/>
            <a:ext cx="9143999" cy="10360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582160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71600" y="6299165"/>
            <a:ext cx="7772400" cy="1587"/>
          </a:xfrm>
          <a:custGeom>
            <a:avLst/>
            <a:gdLst/>
            <a:ahLst/>
            <a:cxnLst/>
            <a:rect l="l" t="t" r="r" b="b"/>
            <a:pathLst>
              <a:path w="7772400" h="1587">
                <a:moveTo>
                  <a:pt x="0" y="0"/>
                </a:moveTo>
                <a:lnTo>
                  <a:pt x="7772400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1628" y="789"/>
            <a:ext cx="1587" cy="2351176"/>
          </a:xfrm>
          <a:custGeom>
            <a:avLst/>
            <a:gdLst/>
            <a:ahLst/>
            <a:cxnLst/>
            <a:rect l="l" t="t" r="r" b="b"/>
            <a:pathLst>
              <a:path w="1587" h="2351176">
                <a:moveTo>
                  <a:pt x="0" y="2351176"/>
                </a:moveTo>
                <a:lnTo>
                  <a:pt x="1587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787"/>
            <a:ext cx="9144000" cy="12987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447800" y="2590800"/>
            <a:ext cx="5867400" cy="1117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ctr">
              <a:lnSpc>
                <a:spcPts val="3400"/>
              </a:lnSpc>
              <a:spcBef>
                <a:spcPts val="170"/>
              </a:spcBef>
            </a:pPr>
            <a:r>
              <a:rPr sz="2800" b="1" spc="-14" dirty="0" smtClean="0">
                <a:solidFill>
                  <a:srgbClr val="047D57"/>
                </a:solidFill>
                <a:latin typeface="+mj-lt"/>
                <a:cs typeface="Century Gothic"/>
              </a:rPr>
              <a:t>C</a:t>
            </a:r>
            <a:r>
              <a:rPr sz="2800" b="1" spc="29" dirty="0" smtClean="0">
                <a:solidFill>
                  <a:srgbClr val="047D57"/>
                </a:solidFill>
                <a:latin typeface="+mj-lt"/>
                <a:cs typeface="Century Gothic"/>
              </a:rPr>
              <a:t>A</a:t>
            </a:r>
            <a:r>
              <a:rPr sz="2800" b="1" spc="14" dirty="0" smtClean="0">
                <a:solidFill>
                  <a:srgbClr val="047D57"/>
                </a:solidFill>
                <a:latin typeface="+mj-lt"/>
                <a:cs typeface="Century Gothic"/>
              </a:rPr>
              <a:t>E</a:t>
            </a:r>
            <a:r>
              <a:rPr sz="2800" b="1" spc="0" dirty="0" smtClean="0">
                <a:solidFill>
                  <a:srgbClr val="047D57"/>
                </a:solidFill>
                <a:latin typeface="+mj-lt"/>
                <a:cs typeface="Century Gothic"/>
              </a:rPr>
              <a:t>P</a:t>
            </a:r>
            <a:r>
              <a:rPr sz="2800" b="1" spc="-125" dirty="0" smtClean="0">
                <a:solidFill>
                  <a:srgbClr val="047D57"/>
                </a:solidFill>
                <a:latin typeface="+mj-lt"/>
                <a:cs typeface="Century Gothic"/>
              </a:rPr>
              <a:t> </a:t>
            </a:r>
            <a:r>
              <a:rPr sz="2800" b="1" spc="14" dirty="0" smtClean="0">
                <a:solidFill>
                  <a:srgbClr val="047D57"/>
                </a:solidFill>
                <a:latin typeface="+mj-lt"/>
                <a:cs typeface="Century Gothic"/>
              </a:rPr>
              <a:t>S</a:t>
            </a:r>
            <a:r>
              <a:rPr sz="2800" b="1" spc="0" dirty="0" smtClean="0">
                <a:solidFill>
                  <a:srgbClr val="047D57"/>
                </a:solidFill>
                <a:latin typeface="+mj-lt"/>
                <a:cs typeface="Century Gothic"/>
              </a:rPr>
              <a:t>t</a:t>
            </a:r>
            <a:r>
              <a:rPr sz="2800" b="1" spc="-29" dirty="0" smtClean="0">
                <a:solidFill>
                  <a:srgbClr val="047D57"/>
                </a:solidFill>
                <a:latin typeface="+mj-lt"/>
                <a:cs typeface="Century Gothic"/>
              </a:rPr>
              <a:t>a</a:t>
            </a:r>
            <a:r>
              <a:rPr sz="2800" b="1" spc="0" dirty="0" smtClean="0">
                <a:solidFill>
                  <a:srgbClr val="047D57"/>
                </a:solidFill>
                <a:latin typeface="+mj-lt"/>
                <a:cs typeface="Century Gothic"/>
              </a:rPr>
              <a:t>n</a:t>
            </a:r>
            <a:r>
              <a:rPr sz="2800" b="1" spc="-29" dirty="0" smtClean="0">
                <a:solidFill>
                  <a:srgbClr val="047D57"/>
                </a:solidFill>
                <a:latin typeface="+mj-lt"/>
                <a:cs typeface="Century Gothic"/>
              </a:rPr>
              <a:t>da</a:t>
            </a:r>
            <a:r>
              <a:rPr sz="2800" b="1" spc="14" dirty="0" smtClean="0">
                <a:solidFill>
                  <a:srgbClr val="047D57"/>
                </a:solidFill>
                <a:latin typeface="+mj-lt"/>
                <a:cs typeface="Century Gothic"/>
              </a:rPr>
              <a:t>r</a:t>
            </a:r>
            <a:r>
              <a:rPr sz="2800" b="1" spc="0" dirty="0" smtClean="0">
                <a:solidFill>
                  <a:srgbClr val="047D57"/>
                </a:solidFill>
                <a:latin typeface="+mj-lt"/>
                <a:cs typeface="Century Gothic"/>
              </a:rPr>
              <a:t>d</a:t>
            </a:r>
            <a:r>
              <a:rPr sz="2800" b="1" spc="114" dirty="0" smtClean="0">
                <a:solidFill>
                  <a:srgbClr val="047D57"/>
                </a:solidFill>
                <a:latin typeface="+mj-lt"/>
                <a:cs typeface="Century Gothic"/>
              </a:rPr>
              <a:t> </a:t>
            </a:r>
            <a:r>
              <a:rPr sz="2800" b="1" spc="0" dirty="0" smtClean="0">
                <a:solidFill>
                  <a:srgbClr val="047D57"/>
                </a:solidFill>
                <a:latin typeface="+mj-lt"/>
                <a:cs typeface="Century Gothic"/>
              </a:rPr>
              <a:t>2</a:t>
            </a:r>
            <a:endParaRPr lang="es-PR" sz="2800" b="1" spc="0" dirty="0" smtClean="0">
              <a:solidFill>
                <a:srgbClr val="047D57"/>
              </a:solidFill>
              <a:latin typeface="+mj-lt"/>
              <a:cs typeface="Century Gothic"/>
            </a:endParaRPr>
          </a:p>
          <a:p>
            <a:pPr marL="12700" algn="ctr">
              <a:lnSpc>
                <a:spcPts val="3400"/>
              </a:lnSpc>
              <a:spcBef>
                <a:spcPts val="170"/>
              </a:spcBef>
            </a:pPr>
            <a:r>
              <a:rPr lang="es-PR" sz="2800" b="1" dirty="0" err="1" smtClean="0">
                <a:solidFill>
                  <a:srgbClr val="047D57"/>
                </a:solidFill>
                <a:latin typeface="+mj-lt"/>
                <a:cs typeface="Century Gothic"/>
              </a:rPr>
              <a:t>Clinical</a:t>
            </a:r>
            <a:r>
              <a:rPr lang="es-PR" sz="2800" b="1" dirty="0" smtClean="0">
                <a:solidFill>
                  <a:srgbClr val="047D57"/>
                </a:solidFill>
                <a:latin typeface="+mj-lt"/>
                <a:cs typeface="Century Gothic"/>
              </a:rPr>
              <a:t> </a:t>
            </a:r>
            <a:r>
              <a:rPr lang="es-PR" sz="2800" b="1" dirty="0" err="1" smtClean="0">
                <a:solidFill>
                  <a:srgbClr val="047D57"/>
                </a:solidFill>
                <a:latin typeface="+mj-lt"/>
                <a:cs typeface="Century Gothic"/>
              </a:rPr>
              <a:t>Partnerships</a:t>
            </a:r>
            <a:r>
              <a:rPr lang="es-PR" sz="2800" b="1" dirty="0" smtClean="0">
                <a:solidFill>
                  <a:srgbClr val="047D57"/>
                </a:solidFill>
                <a:latin typeface="+mj-lt"/>
                <a:cs typeface="Century Gothic"/>
              </a:rPr>
              <a:t> and </a:t>
            </a:r>
            <a:r>
              <a:rPr lang="es-PR" sz="2800" b="1" dirty="0" err="1" smtClean="0">
                <a:solidFill>
                  <a:srgbClr val="047D57"/>
                </a:solidFill>
                <a:latin typeface="+mj-lt"/>
                <a:cs typeface="Century Gothic"/>
              </a:rPr>
              <a:t>Practice</a:t>
            </a:r>
            <a:endParaRPr sz="2800" dirty="0">
              <a:latin typeface="+mj-lt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3400" y="4648200"/>
            <a:ext cx="6934200" cy="6451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00" algn="ctr">
              <a:lnSpc>
                <a:spcPts val="2170"/>
              </a:lnSpc>
              <a:spcBef>
                <a:spcPts val="108"/>
              </a:spcBef>
            </a:pPr>
            <a:r>
              <a:rPr lang="es-PR" spc="29" dirty="0" smtClean="0">
                <a:latin typeface="+mj-lt"/>
                <a:cs typeface="Century Gothic"/>
              </a:rPr>
              <a:t>             </a:t>
            </a:r>
            <a:r>
              <a:rPr spc="29" dirty="0" smtClean="0">
                <a:latin typeface="+mj-lt"/>
                <a:cs typeface="Century Gothic"/>
              </a:rPr>
              <a:t>D</a:t>
            </a:r>
            <a:r>
              <a:rPr spc="-4" dirty="0" smtClean="0">
                <a:latin typeface="+mj-lt"/>
                <a:cs typeface="Century Gothic"/>
              </a:rPr>
              <a:t>a</a:t>
            </a:r>
            <a:r>
              <a:rPr spc="-19" dirty="0" smtClean="0">
                <a:latin typeface="+mj-lt"/>
                <a:cs typeface="Century Gothic"/>
              </a:rPr>
              <a:t>n</a:t>
            </a:r>
            <a:r>
              <a:rPr spc="0" dirty="0" smtClean="0">
                <a:latin typeface="+mj-lt"/>
                <a:cs typeface="Century Gothic"/>
              </a:rPr>
              <a:t>a</a:t>
            </a:r>
            <a:r>
              <a:rPr spc="-79" dirty="0" smtClean="0">
                <a:latin typeface="+mj-lt"/>
                <a:cs typeface="Century Gothic"/>
              </a:rPr>
              <a:t> </a:t>
            </a:r>
            <a:r>
              <a:rPr spc="34" dirty="0" smtClean="0">
                <a:latin typeface="+mj-lt"/>
                <a:cs typeface="Century Gothic"/>
              </a:rPr>
              <a:t>L</a:t>
            </a:r>
            <a:r>
              <a:rPr spc="-19" dirty="0" smtClean="0">
                <a:latin typeface="+mj-lt"/>
                <a:cs typeface="Century Gothic"/>
              </a:rPr>
              <a:t>e</a:t>
            </a:r>
            <a:r>
              <a:rPr spc="-29" dirty="0" smtClean="0">
                <a:latin typeface="+mj-lt"/>
                <a:cs typeface="Century Gothic"/>
              </a:rPr>
              <a:t>o</a:t>
            </a:r>
            <a:r>
              <a:rPr spc="-19" dirty="0" smtClean="0">
                <a:latin typeface="+mj-lt"/>
                <a:cs typeface="Century Gothic"/>
              </a:rPr>
              <a:t>n</a:t>
            </a:r>
            <a:r>
              <a:rPr spc="-25" dirty="0" smtClean="0">
                <a:latin typeface="+mj-lt"/>
                <a:cs typeface="Century Gothic"/>
              </a:rPr>
              <a:t>-</a:t>
            </a:r>
            <a:r>
              <a:rPr spc="14" dirty="0" smtClean="0">
                <a:latin typeface="+mj-lt"/>
                <a:cs typeface="Century Gothic"/>
              </a:rPr>
              <a:t>G</a:t>
            </a:r>
            <a:r>
              <a:rPr spc="-14" dirty="0" smtClean="0">
                <a:latin typeface="+mj-lt"/>
                <a:cs typeface="Century Gothic"/>
              </a:rPr>
              <a:t>u</a:t>
            </a:r>
            <a:r>
              <a:rPr spc="-19" dirty="0" smtClean="0">
                <a:latin typeface="+mj-lt"/>
                <a:cs typeface="Century Gothic"/>
              </a:rPr>
              <a:t>e</a:t>
            </a:r>
            <a:r>
              <a:rPr spc="39" dirty="0" smtClean="0">
                <a:latin typeface="+mj-lt"/>
                <a:cs typeface="Century Gothic"/>
              </a:rPr>
              <a:t>rr</a:t>
            </a:r>
            <a:r>
              <a:rPr spc="-19" dirty="0" smtClean="0">
                <a:latin typeface="+mj-lt"/>
                <a:cs typeface="Century Gothic"/>
              </a:rPr>
              <a:t>e</a:t>
            </a:r>
            <a:r>
              <a:rPr spc="39" dirty="0" smtClean="0">
                <a:latin typeface="+mj-lt"/>
                <a:cs typeface="Century Gothic"/>
              </a:rPr>
              <a:t>r</a:t>
            </a:r>
            <a:r>
              <a:rPr spc="-29" dirty="0" smtClean="0">
                <a:latin typeface="+mj-lt"/>
                <a:cs typeface="Century Gothic"/>
              </a:rPr>
              <a:t>o</a:t>
            </a:r>
            <a:r>
              <a:rPr spc="0" dirty="0" smtClean="0">
                <a:latin typeface="+mj-lt"/>
                <a:cs typeface="Century Gothic"/>
              </a:rPr>
              <a:t>,</a:t>
            </a:r>
            <a:r>
              <a:rPr spc="14" dirty="0" smtClean="0">
                <a:latin typeface="+mj-lt"/>
                <a:cs typeface="Century Gothic"/>
              </a:rPr>
              <a:t> </a:t>
            </a:r>
            <a:r>
              <a:rPr spc="-25" dirty="0" smtClean="0">
                <a:latin typeface="+mj-lt"/>
                <a:cs typeface="Century Gothic"/>
              </a:rPr>
              <a:t>C</a:t>
            </a:r>
            <a:r>
              <a:rPr spc="39" dirty="0" smtClean="0">
                <a:latin typeface="+mj-lt"/>
                <a:cs typeface="Century Gothic"/>
              </a:rPr>
              <a:t>A</a:t>
            </a:r>
            <a:r>
              <a:rPr spc="-29" dirty="0" smtClean="0">
                <a:latin typeface="+mj-lt"/>
                <a:cs typeface="Century Gothic"/>
              </a:rPr>
              <a:t>E</a:t>
            </a:r>
            <a:r>
              <a:rPr spc="0" dirty="0" smtClean="0">
                <a:latin typeface="+mj-lt"/>
                <a:cs typeface="Century Gothic"/>
              </a:rPr>
              <a:t>P</a:t>
            </a:r>
            <a:endParaRPr dirty="0">
              <a:latin typeface="+mj-lt"/>
              <a:cs typeface="Century Gothic"/>
            </a:endParaRPr>
          </a:p>
          <a:p>
            <a:pPr marL="12700" algn="ctr">
              <a:lnSpc>
                <a:spcPct val="102172"/>
              </a:lnSpc>
              <a:spcBef>
                <a:spcPts val="316"/>
              </a:spcBef>
            </a:pPr>
            <a:r>
              <a:rPr lang="es-PR" spc="39" dirty="0" smtClean="0">
                <a:latin typeface="+mj-lt"/>
                <a:cs typeface="Century Gothic"/>
              </a:rPr>
              <a:t>                     </a:t>
            </a:r>
            <a:r>
              <a:rPr spc="39" dirty="0" smtClean="0">
                <a:latin typeface="+mj-lt"/>
                <a:cs typeface="Century Gothic"/>
              </a:rPr>
              <a:t>A</a:t>
            </a:r>
            <a:r>
              <a:rPr spc="-19" dirty="0" smtClean="0">
                <a:latin typeface="+mj-lt"/>
                <a:cs typeface="Century Gothic"/>
              </a:rPr>
              <a:t>n</a:t>
            </a:r>
            <a:r>
              <a:rPr spc="0" dirty="0" smtClean="0">
                <a:latin typeface="+mj-lt"/>
                <a:cs typeface="Century Gothic"/>
              </a:rPr>
              <a:t>n</a:t>
            </a:r>
            <a:r>
              <a:rPr spc="-89" dirty="0" smtClean="0">
                <a:latin typeface="+mj-lt"/>
                <a:cs typeface="Century Gothic"/>
              </a:rPr>
              <a:t> </a:t>
            </a:r>
            <a:r>
              <a:rPr spc="-39" dirty="0" smtClean="0">
                <a:latin typeface="+mj-lt"/>
                <a:cs typeface="Century Gothic"/>
              </a:rPr>
              <a:t>N</a:t>
            </a:r>
            <a:r>
              <a:rPr spc="-14" dirty="0" smtClean="0">
                <a:latin typeface="+mj-lt"/>
                <a:cs typeface="Century Gothic"/>
              </a:rPr>
              <a:t>u</a:t>
            </a:r>
            <a:r>
              <a:rPr spc="-39" dirty="0" smtClean="0">
                <a:latin typeface="+mj-lt"/>
                <a:cs typeface="Century Gothic"/>
              </a:rPr>
              <a:t>tt</a:t>
            </a:r>
            <a:r>
              <a:rPr spc="-19" dirty="0" smtClean="0">
                <a:latin typeface="+mj-lt"/>
                <a:cs typeface="Century Gothic"/>
              </a:rPr>
              <a:t>e</a:t>
            </a:r>
            <a:r>
              <a:rPr spc="0" dirty="0" smtClean="0">
                <a:latin typeface="+mj-lt"/>
                <a:cs typeface="Century Gothic"/>
              </a:rPr>
              <a:t>r</a:t>
            </a:r>
            <a:r>
              <a:rPr spc="124" dirty="0" smtClean="0">
                <a:latin typeface="+mj-lt"/>
                <a:cs typeface="Century Gothic"/>
              </a:rPr>
              <a:t> </a:t>
            </a:r>
            <a:r>
              <a:rPr spc="-25" dirty="0" smtClean="0">
                <a:latin typeface="+mj-lt"/>
                <a:cs typeface="Century Gothic"/>
              </a:rPr>
              <a:t>C</a:t>
            </a:r>
            <a:r>
              <a:rPr spc="-29" dirty="0" smtClean="0">
                <a:latin typeface="+mj-lt"/>
                <a:cs typeface="Century Gothic"/>
              </a:rPr>
              <a:t>o</a:t>
            </a:r>
            <a:r>
              <a:rPr spc="9" dirty="0" smtClean="0">
                <a:latin typeface="+mj-lt"/>
                <a:cs typeface="Century Gothic"/>
              </a:rPr>
              <a:t>ff</a:t>
            </a:r>
            <a:r>
              <a:rPr spc="44" dirty="0" smtClean="0">
                <a:latin typeface="+mj-lt"/>
                <a:cs typeface="Century Gothic"/>
              </a:rPr>
              <a:t>m</a:t>
            </a:r>
            <a:r>
              <a:rPr spc="-4" dirty="0" smtClean="0">
                <a:latin typeface="+mj-lt"/>
                <a:cs typeface="Century Gothic"/>
              </a:rPr>
              <a:t>a</a:t>
            </a:r>
            <a:r>
              <a:rPr spc="-19" dirty="0" smtClean="0">
                <a:latin typeface="+mj-lt"/>
                <a:cs typeface="Century Gothic"/>
              </a:rPr>
              <a:t>n</a:t>
            </a:r>
            <a:r>
              <a:rPr spc="0" dirty="0" smtClean="0">
                <a:latin typeface="+mj-lt"/>
                <a:cs typeface="Century Gothic"/>
              </a:rPr>
              <a:t>,</a:t>
            </a:r>
            <a:r>
              <a:rPr spc="14" dirty="0" smtClean="0">
                <a:latin typeface="+mj-lt"/>
                <a:cs typeface="Century Gothic"/>
              </a:rPr>
              <a:t> </a:t>
            </a:r>
            <a:r>
              <a:rPr spc="-39" dirty="0" smtClean="0">
                <a:latin typeface="+mj-lt"/>
                <a:cs typeface="Century Gothic"/>
              </a:rPr>
              <a:t>N</a:t>
            </a:r>
            <a:r>
              <a:rPr spc="-4" dirty="0" smtClean="0">
                <a:latin typeface="+mj-lt"/>
                <a:cs typeface="Century Gothic"/>
              </a:rPr>
              <a:t>a</a:t>
            </a:r>
            <a:r>
              <a:rPr spc="-39" dirty="0" smtClean="0">
                <a:latin typeface="+mj-lt"/>
                <a:cs typeface="Century Gothic"/>
              </a:rPr>
              <a:t>t</a:t>
            </a:r>
            <a:r>
              <a:rPr spc="79" dirty="0" smtClean="0">
                <a:latin typeface="+mj-lt"/>
                <a:cs typeface="Century Gothic"/>
              </a:rPr>
              <a:t>i</a:t>
            </a:r>
            <a:r>
              <a:rPr spc="-29" dirty="0" smtClean="0">
                <a:latin typeface="+mj-lt"/>
                <a:cs typeface="Century Gothic"/>
              </a:rPr>
              <a:t>o</a:t>
            </a:r>
            <a:r>
              <a:rPr spc="-19" dirty="0" smtClean="0">
                <a:latin typeface="+mj-lt"/>
                <a:cs typeface="Century Gothic"/>
              </a:rPr>
              <a:t>n</a:t>
            </a:r>
            <a:r>
              <a:rPr spc="-4" dirty="0" smtClean="0">
                <a:latin typeface="+mj-lt"/>
                <a:cs typeface="Century Gothic"/>
              </a:rPr>
              <a:t>a</a:t>
            </a:r>
            <a:r>
              <a:rPr spc="0" dirty="0" smtClean="0">
                <a:latin typeface="+mj-lt"/>
                <a:cs typeface="Century Gothic"/>
              </a:rPr>
              <a:t>l</a:t>
            </a:r>
            <a:r>
              <a:rPr lang="es-PR" spc="0" dirty="0" smtClean="0">
                <a:latin typeface="+mj-lt"/>
                <a:cs typeface="Century Gothic"/>
              </a:rPr>
              <a:t> </a:t>
            </a:r>
            <a:r>
              <a:rPr lang="es-PR" spc="0" dirty="0" err="1" smtClean="0">
                <a:latin typeface="+mj-lt"/>
                <a:cs typeface="Century Gothic"/>
              </a:rPr>
              <a:t>Education</a:t>
            </a:r>
            <a:r>
              <a:rPr lang="es-PR" spc="0" dirty="0" smtClean="0">
                <a:latin typeface="+mj-lt"/>
                <a:cs typeface="Century Gothic"/>
              </a:rPr>
              <a:t> </a:t>
            </a:r>
            <a:r>
              <a:rPr lang="es-PR" spc="0" dirty="0" err="1" smtClean="0">
                <a:latin typeface="+mj-lt"/>
                <a:cs typeface="Century Gothic"/>
              </a:rPr>
              <a:t>Association</a:t>
            </a:r>
            <a:endParaRPr dirty="0">
              <a:latin typeface="+mj-lt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58900" y="6324599"/>
            <a:ext cx="7023100" cy="3048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4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s</a:t>
            </a:r>
            <a:endParaRPr sz="1200" dirty="0">
              <a:latin typeface="Century Gothic"/>
              <a:cs typeface="Century Gothic"/>
            </a:endParaRPr>
          </a:p>
        </p:txBody>
      </p:sp>
      <p:pic>
        <p:nvPicPr>
          <p:cNvPr id="16" name="Picture 15" descr="caep-log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152400"/>
            <a:ext cx="2438400" cy="16786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9400" y="4038600"/>
            <a:ext cx="342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2800" dirty="0" smtClean="0"/>
              <a:t>Rebeca Orama, UPRM</a:t>
            </a:r>
            <a:endParaRPr lang="es-P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83554" y="684718"/>
            <a:ext cx="2231745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-3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2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52514" y="2642422"/>
            <a:ext cx="7029703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6400800"/>
            <a:ext cx="342900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of Educator 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01276" y="6439233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 dirty="0">
              <a:latin typeface="Century Gothic"/>
              <a:cs typeface="Century Gothic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2000" y="1981200"/>
            <a:ext cx="7848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2800" dirty="0" err="1" smtClean="0"/>
              <a:t>The</a:t>
            </a:r>
            <a:r>
              <a:rPr lang="es-PR" sz="2800" dirty="0" smtClean="0"/>
              <a:t> </a:t>
            </a:r>
            <a:r>
              <a:rPr lang="es-PR" sz="2800" dirty="0" err="1" smtClean="0"/>
              <a:t>provider</a:t>
            </a:r>
            <a:r>
              <a:rPr lang="es-PR" sz="2800" dirty="0" smtClean="0"/>
              <a:t> </a:t>
            </a:r>
            <a:r>
              <a:rPr lang="es-PR" sz="2800" dirty="0" err="1" smtClean="0"/>
              <a:t>ensures</a:t>
            </a:r>
            <a:r>
              <a:rPr lang="es-PR" sz="2800" dirty="0" smtClean="0"/>
              <a:t> </a:t>
            </a:r>
            <a:r>
              <a:rPr lang="es-PR" sz="2800" dirty="0" err="1" smtClean="0"/>
              <a:t>that</a:t>
            </a:r>
            <a:r>
              <a:rPr lang="es-PR" sz="2800" dirty="0" smtClean="0"/>
              <a:t> </a:t>
            </a:r>
            <a:r>
              <a:rPr lang="es-PR" sz="2800" dirty="0" err="1" smtClean="0"/>
              <a:t>effective</a:t>
            </a:r>
            <a:r>
              <a:rPr lang="es-PR" sz="2800" dirty="0" smtClean="0"/>
              <a:t> </a:t>
            </a:r>
            <a:r>
              <a:rPr lang="es-PR" sz="2800" dirty="0" err="1" smtClean="0"/>
              <a:t>partnerships</a:t>
            </a:r>
            <a:r>
              <a:rPr lang="es-PR" sz="2800" dirty="0" smtClean="0"/>
              <a:t> and </a:t>
            </a:r>
            <a:r>
              <a:rPr lang="es-PR" sz="2800" dirty="0" err="1" smtClean="0"/>
              <a:t>high-quality</a:t>
            </a:r>
            <a:r>
              <a:rPr lang="es-PR" sz="2800" dirty="0" smtClean="0"/>
              <a:t> </a:t>
            </a:r>
            <a:r>
              <a:rPr lang="es-PR" sz="2800" dirty="0" err="1" smtClean="0"/>
              <a:t>clinical</a:t>
            </a:r>
            <a:r>
              <a:rPr lang="es-PR" sz="2800" dirty="0" smtClean="0"/>
              <a:t> </a:t>
            </a:r>
            <a:r>
              <a:rPr lang="es-PR" sz="2800" dirty="0" err="1" smtClean="0"/>
              <a:t>practice</a:t>
            </a:r>
            <a:r>
              <a:rPr lang="es-PR" sz="2800" dirty="0" smtClean="0"/>
              <a:t> are central </a:t>
            </a:r>
            <a:r>
              <a:rPr lang="es-PR" sz="2800" dirty="0" err="1" smtClean="0"/>
              <a:t>to</a:t>
            </a:r>
            <a:r>
              <a:rPr lang="es-PR" sz="2800" dirty="0" smtClean="0"/>
              <a:t> </a:t>
            </a:r>
            <a:r>
              <a:rPr lang="es-PR" sz="2800" dirty="0" err="1" smtClean="0"/>
              <a:t>preparation</a:t>
            </a:r>
            <a:r>
              <a:rPr lang="es-PR" sz="2800" dirty="0" smtClean="0"/>
              <a:t> so </a:t>
            </a:r>
            <a:r>
              <a:rPr lang="es-PR" sz="2800" dirty="0" err="1" smtClean="0"/>
              <a:t>that</a:t>
            </a:r>
            <a:r>
              <a:rPr lang="es-PR" sz="2800" dirty="0" smtClean="0"/>
              <a:t> </a:t>
            </a:r>
            <a:r>
              <a:rPr lang="es-PR" sz="2800" dirty="0" err="1" smtClean="0"/>
              <a:t>candidates</a:t>
            </a:r>
            <a:r>
              <a:rPr lang="es-PR" sz="2800" dirty="0" smtClean="0"/>
              <a:t> </a:t>
            </a:r>
            <a:r>
              <a:rPr lang="es-PR" sz="2800" dirty="0" err="1" smtClean="0"/>
              <a:t>develop</a:t>
            </a:r>
            <a:r>
              <a:rPr lang="es-PR" sz="2800" dirty="0" smtClean="0"/>
              <a:t> </a:t>
            </a:r>
            <a:r>
              <a:rPr lang="es-PR" sz="2800" dirty="0" err="1" smtClean="0"/>
              <a:t>the</a:t>
            </a:r>
            <a:r>
              <a:rPr lang="es-PR" sz="2800" dirty="0" smtClean="0"/>
              <a:t> </a:t>
            </a:r>
            <a:r>
              <a:rPr lang="es-PR" sz="2800" dirty="0" err="1" smtClean="0"/>
              <a:t>knowledge</a:t>
            </a:r>
            <a:r>
              <a:rPr lang="es-PR" sz="2800" dirty="0" smtClean="0"/>
              <a:t>, </a:t>
            </a:r>
            <a:r>
              <a:rPr lang="es-PR" sz="2800" dirty="0" err="1" smtClean="0"/>
              <a:t>skills</a:t>
            </a:r>
            <a:r>
              <a:rPr lang="es-PR" sz="2800" dirty="0" smtClean="0"/>
              <a:t>, and </a:t>
            </a:r>
            <a:r>
              <a:rPr lang="es-PR" sz="2800" dirty="0" err="1" smtClean="0"/>
              <a:t>professional</a:t>
            </a:r>
            <a:r>
              <a:rPr lang="es-PR" sz="2800" dirty="0" smtClean="0"/>
              <a:t> </a:t>
            </a:r>
            <a:r>
              <a:rPr lang="es-PR" sz="2800" dirty="0" err="1" smtClean="0"/>
              <a:t>dispositions</a:t>
            </a:r>
            <a:r>
              <a:rPr lang="es-PR" sz="2800" dirty="0" smtClean="0"/>
              <a:t> </a:t>
            </a:r>
            <a:r>
              <a:rPr lang="es-PR" sz="2800" dirty="0" err="1" smtClean="0"/>
              <a:t>necessary</a:t>
            </a:r>
            <a:r>
              <a:rPr lang="es-PR" sz="2800" dirty="0" smtClean="0"/>
              <a:t> </a:t>
            </a:r>
            <a:r>
              <a:rPr lang="es-PR" sz="2800" dirty="0" err="1" smtClean="0"/>
              <a:t>to</a:t>
            </a:r>
            <a:r>
              <a:rPr lang="es-PR" sz="2800" dirty="0" smtClean="0"/>
              <a:t> </a:t>
            </a:r>
            <a:r>
              <a:rPr lang="es-PR" sz="2800" dirty="0" err="1" smtClean="0"/>
              <a:t>demostrate</a:t>
            </a:r>
            <a:r>
              <a:rPr lang="es-PR" sz="2800" dirty="0" smtClean="0"/>
              <a:t> positive </a:t>
            </a:r>
            <a:r>
              <a:rPr lang="es-PR" sz="2800" dirty="0" err="1" smtClean="0"/>
              <a:t>impact</a:t>
            </a:r>
            <a:r>
              <a:rPr lang="es-PR" sz="2800" dirty="0" smtClean="0"/>
              <a:t> </a:t>
            </a:r>
            <a:r>
              <a:rPr lang="es-PR" sz="2800" dirty="0" err="1" smtClean="0"/>
              <a:t>on</a:t>
            </a:r>
            <a:r>
              <a:rPr lang="es-PR" sz="2800" dirty="0" smtClean="0"/>
              <a:t> </a:t>
            </a:r>
            <a:r>
              <a:rPr lang="es-PR" sz="2800" dirty="0" err="1" smtClean="0"/>
              <a:t>all</a:t>
            </a:r>
            <a:r>
              <a:rPr lang="es-PR" sz="2800" dirty="0" smtClean="0"/>
              <a:t> P-12 </a:t>
            </a:r>
            <a:r>
              <a:rPr lang="es-PR" sz="2800" dirty="0" err="1" smtClean="0"/>
              <a:t>students</a:t>
            </a:r>
            <a:r>
              <a:rPr lang="es-PR" sz="2800" dirty="0" smtClean="0"/>
              <a:t>´ </a:t>
            </a:r>
            <a:r>
              <a:rPr lang="es-PR" sz="2800" dirty="0" err="1" smtClean="0"/>
              <a:t>learning</a:t>
            </a:r>
            <a:r>
              <a:rPr lang="es-PR" sz="2800" dirty="0" smtClean="0"/>
              <a:t> and </a:t>
            </a:r>
            <a:r>
              <a:rPr lang="es-PR" sz="2800" dirty="0" err="1" smtClean="0"/>
              <a:t>development</a:t>
            </a:r>
            <a:r>
              <a:rPr lang="es-PR" sz="2800" dirty="0" smtClean="0"/>
              <a:t>.</a:t>
            </a:r>
            <a:endParaRPr lang="es-P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83554" y="684718"/>
            <a:ext cx="2312046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lang="es-PR" sz="3200" spc="-209" dirty="0" smtClean="0">
                <a:solidFill>
                  <a:srgbClr val="FEFFFF"/>
                </a:solidFill>
                <a:latin typeface="Century Gothic"/>
                <a:cs typeface="Century Gothic"/>
              </a:rPr>
              <a:t>Standard 2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1116" y="1725513"/>
            <a:ext cx="3901236" cy="13555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91439">
              <a:lnSpc>
                <a:spcPts val="3840"/>
              </a:lnSpc>
              <a:spcBef>
                <a:spcPts val="192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94138" y="2466621"/>
            <a:ext cx="3992067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1118" y="3198141"/>
            <a:ext cx="7250379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96914" y="3929661"/>
            <a:ext cx="1834692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2532" y="3929661"/>
            <a:ext cx="2860649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6410207"/>
            <a:ext cx="3657600" cy="4378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lang="x-none" sz="1200" spc="0" dirty="0" smtClean="0">
                <a:latin typeface="Times New Roman"/>
                <a:cs typeface="Times New Roman"/>
              </a:rPr>
              <a:t>  </a:t>
            </a: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 of Educator </a:t>
            </a:r>
            <a:r>
              <a:rPr sz="1200" spc="1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01276" y="6439233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3554" y="2057400"/>
            <a:ext cx="8255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3200" dirty="0" err="1" smtClean="0"/>
              <a:t>Partnership</a:t>
            </a:r>
            <a:r>
              <a:rPr lang="es-PR" sz="3200" dirty="0" smtClean="0"/>
              <a:t> </a:t>
            </a:r>
            <a:r>
              <a:rPr lang="es-PR" sz="3200" dirty="0" err="1" smtClean="0"/>
              <a:t>for</a:t>
            </a:r>
            <a:r>
              <a:rPr lang="es-PR" sz="3200" dirty="0" smtClean="0"/>
              <a:t> </a:t>
            </a:r>
            <a:r>
              <a:rPr lang="es-PR" sz="3200" dirty="0" err="1" smtClean="0"/>
              <a:t>Clinical</a:t>
            </a:r>
            <a:r>
              <a:rPr lang="es-PR" sz="3200" dirty="0" smtClean="0"/>
              <a:t> </a:t>
            </a:r>
            <a:r>
              <a:rPr lang="es-PR" sz="3200" dirty="0" err="1" smtClean="0"/>
              <a:t>Preparation</a:t>
            </a:r>
            <a:endParaRPr lang="es-PR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705408" y="2915476"/>
            <a:ext cx="753949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2800" dirty="0" err="1" smtClean="0"/>
              <a:t>Partners</a:t>
            </a:r>
            <a:r>
              <a:rPr lang="es-PR" sz="2800" dirty="0" smtClean="0"/>
              <a:t> </a:t>
            </a:r>
            <a:r>
              <a:rPr lang="es-PR" sz="2800" dirty="0" err="1" smtClean="0"/>
              <a:t>co-construct</a:t>
            </a:r>
            <a:r>
              <a:rPr lang="es-PR" sz="2800" dirty="0" smtClean="0"/>
              <a:t> </a:t>
            </a:r>
            <a:r>
              <a:rPr lang="es-PR" sz="2800" dirty="0" err="1" smtClean="0"/>
              <a:t>mutually</a:t>
            </a:r>
            <a:r>
              <a:rPr lang="es-PR" sz="2800" dirty="0" smtClean="0"/>
              <a:t> beneficial P-12 </a:t>
            </a:r>
            <a:r>
              <a:rPr lang="es-PR" sz="2800" dirty="0" err="1" smtClean="0"/>
              <a:t>school</a:t>
            </a:r>
            <a:r>
              <a:rPr lang="es-PR" sz="2800" dirty="0" smtClean="0"/>
              <a:t> and </a:t>
            </a:r>
            <a:r>
              <a:rPr lang="es-PR" sz="2800" dirty="0" err="1" smtClean="0"/>
              <a:t>community</a:t>
            </a:r>
            <a:r>
              <a:rPr lang="es-PR" sz="2800" dirty="0" smtClean="0"/>
              <a:t> </a:t>
            </a:r>
            <a:r>
              <a:rPr lang="es-PR" sz="2800" dirty="0" err="1" smtClean="0"/>
              <a:t>arrangements</a:t>
            </a:r>
            <a:r>
              <a:rPr lang="es-PR" sz="2800" dirty="0" smtClean="0"/>
              <a:t>, </a:t>
            </a:r>
            <a:r>
              <a:rPr lang="es-PR" sz="2800" dirty="0" err="1" smtClean="0"/>
              <a:t>including</a:t>
            </a:r>
            <a:r>
              <a:rPr lang="es-PR" sz="2800" dirty="0" smtClean="0"/>
              <a:t> </a:t>
            </a:r>
            <a:r>
              <a:rPr lang="es-PR" sz="2800" dirty="0" err="1" smtClean="0"/>
              <a:t>technology-based</a:t>
            </a:r>
            <a:r>
              <a:rPr lang="es-PR" sz="2800" dirty="0" smtClean="0"/>
              <a:t> </a:t>
            </a:r>
            <a:r>
              <a:rPr lang="es-PR" sz="2800" dirty="0" err="1" smtClean="0"/>
              <a:t>collaborations</a:t>
            </a:r>
            <a:r>
              <a:rPr lang="es-PR" sz="2800" dirty="0" smtClean="0"/>
              <a:t>, </a:t>
            </a:r>
            <a:r>
              <a:rPr lang="es-PR" sz="2800" dirty="0" err="1" smtClean="0"/>
              <a:t>for</a:t>
            </a:r>
            <a:r>
              <a:rPr lang="es-PR" sz="2800" dirty="0" smtClean="0"/>
              <a:t> </a:t>
            </a:r>
            <a:r>
              <a:rPr lang="es-PR" sz="2800" dirty="0" err="1" smtClean="0"/>
              <a:t>clinical</a:t>
            </a:r>
            <a:r>
              <a:rPr lang="es-PR" sz="2800" dirty="0" smtClean="0"/>
              <a:t> </a:t>
            </a:r>
            <a:r>
              <a:rPr lang="es-PR" sz="2800" dirty="0" err="1" smtClean="0"/>
              <a:t>preparation</a:t>
            </a:r>
            <a:r>
              <a:rPr lang="es-PR" sz="2800" dirty="0" smtClean="0"/>
              <a:t> and share </a:t>
            </a:r>
            <a:r>
              <a:rPr lang="es-PR" sz="2800" dirty="0" err="1" smtClean="0"/>
              <a:t>responsibility</a:t>
            </a:r>
            <a:r>
              <a:rPr lang="es-PR" sz="2800" dirty="0" smtClean="0"/>
              <a:t> </a:t>
            </a:r>
            <a:r>
              <a:rPr lang="es-PR" sz="2800" dirty="0" err="1" smtClean="0"/>
              <a:t>for</a:t>
            </a:r>
            <a:r>
              <a:rPr lang="es-PR" sz="2800" dirty="0" smtClean="0"/>
              <a:t> </a:t>
            </a:r>
            <a:r>
              <a:rPr lang="es-PR" sz="2800" dirty="0" err="1" smtClean="0"/>
              <a:t>continuous</a:t>
            </a:r>
            <a:r>
              <a:rPr lang="es-PR" sz="2800" dirty="0" smtClean="0"/>
              <a:t> </a:t>
            </a:r>
            <a:r>
              <a:rPr lang="es-PR" sz="2800" dirty="0" err="1" smtClean="0"/>
              <a:t>improvment</a:t>
            </a:r>
            <a:r>
              <a:rPr lang="es-PR" sz="2800" dirty="0" smtClean="0"/>
              <a:t> of </a:t>
            </a:r>
            <a:r>
              <a:rPr lang="es-PR" sz="2800" dirty="0" err="1" smtClean="0"/>
              <a:t>candidate</a:t>
            </a:r>
            <a:r>
              <a:rPr lang="es-PR" sz="2800" dirty="0" smtClean="0"/>
              <a:t> </a:t>
            </a:r>
            <a:r>
              <a:rPr lang="es-PR" sz="2800" dirty="0" err="1" smtClean="0"/>
              <a:t>preparation</a:t>
            </a:r>
            <a:r>
              <a:rPr lang="es-PR" sz="2800" dirty="0" smtClean="0"/>
              <a:t>.  </a:t>
            </a:r>
            <a:endParaRPr lang="es-PR" sz="2800" dirty="0"/>
          </a:p>
        </p:txBody>
      </p:sp>
    </p:spTree>
    <p:extLst>
      <p:ext uri="{BB962C8B-B14F-4D97-AF65-F5344CB8AC3E}">
        <p14:creationId xmlns:p14="http://schemas.microsoft.com/office/powerpoint/2010/main" val="696148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83554" y="684718"/>
            <a:ext cx="2231745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-3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2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52514" y="2642422"/>
            <a:ext cx="7029703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6400800"/>
            <a:ext cx="342900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of Educator 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01276" y="6439233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 dirty="0">
              <a:latin typeface="Century Gothic"/>
              <a:cs typeface="Century Gothic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2000" y="1981200"/>
            <a:ext cx="784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3200" dirty="0" err="1"/>
              <a:t>Partnership</a:t>
            </a:r>
            <a:r>
              <a:rPr lang="es-PR" sz="3200" dirty="0"/>
              <a:t> </a:t>
            </a:r>
            <a:r>
              <a:rPr lang="es-PR" sz="3200" dirty="0" err="1"/>
              <a:t>for</a:t>
            </a:r>
            <a:r>
              <a:rPr lang="es-PR" sz="3200" dirty="0"/>
              <a:t> </a:t>
            </a:r>
            <a:r>
              <a:rPr lang="es-PR" sz="3200" dirty="0" err="1"/>
              <a:t>Clinical</a:t>
            </a:r>
            <a:r>
              <a:rPr lang="es-PR" sz="3200" dirty="0"/>
              <a:t> </a:t>
            </a:r>
            <a:r>
              <a:rPr lang="es-PR" sz="3200" dirty="0" err="1"/>
              <a:t>Preparation</a:t>
            </a:r>
            <a:endParaRPr lang="es-PR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914400" y="2858322"/>
            <a:ext cx="7467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Partnerships for clinical preparation can follow a range of forms, participants, and functions. They establish mutually agreeable expectations for candidate entry, preparation, and exit; ensure that theory and practice are linked; maintain coherence across clinical and academic </a:t>
            </a:r>
            <a:r>
              <a:rPr lang="en-US" sz="2400" dirty="0" smtClean="0"/>
              <a:t>components </a:t>
            </a:r>
            <a:r>
              <a:rPr lang="en-US" sz="2400" dirty="0"/>
              <a:t>of preparation; and share accountability for candidate outcomes.</a:t>
            </a:r>
          </a:p>
        </p:txBody>
      </p:sp>
    </p:spTree>
    <p:extLst>
      <p:ext uri="{BB962C8B-B14F-4D97-AF65-F5344CB8AC3E}">
        <p14:creationId xmlns:p14="http://schemas.microsoft.com/office/powerpoint/2010/main" val="19491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83554" y="684718"/>
            <a:ext cx="1548180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-209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79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64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spc="79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ty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3554" y="1746108"/>
            <a:ext cx="3901236" cy="616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91439">
              <a:lnSpc>
                <a:spcPts val="3840"/>
              </a:lnSpc>
              <a:spcBef>
                <a:spcPts val="192"/>
              </a:spcBef>
            </a:pPr>
            <a:r>
              <a:rPr sz="3600" b="1" spc="39" dirty="0" smtClean="0">
                <a:latin typeface="+mj-lt"/>
                <a:cs typeface="Century Gothic"/>
              </a:rPr>
              <a:t>D</a:t>
            </a:r>
            <a:r>
              <a:rPr sz="3600" b="1" spc="14" dirty="0" smtClean="0">
                <a:latin typeface="+mj-lt"/>
                <a:cs typeface="Century Gothic"/>
              </a:rPr>
              <a:t>i</a:t>
            </a:r>
            <a:r>
              <a:rPr sz="3600" b="1" spc="-29" dirty="0" smtClean="0">
                <a:latin typeface="+mj-lt"/>
                <a:cs typeface="Century Gothic"/>
              </a:rPr>
              <a:t>r</a:t>
            </a:r>
            <a:r>
              <a:rPr sz="3600" b="1" spc="14" dirty="0" smtClean="0">
                <a:latin typeface="+mj-lt"/>
                <a:cs typeface="Century Gothic"/>
              </a:rPr>
              <a:t>ec</a:t>
            </a:r>
            <a:r>
              <a:rPr sz="3600" b="1" spc="-39" dirty="0" smtClean="0">
                <a:latin typeface="+mj-lt"/>
                <a:cs typeface="Century Gothic"/>
              </a:rPr>
              <a:t>t</a:t>
            </a:r>
            <a:r>
              <a:rPr sz="3600" b="1" spc="14" dirty="0" smtClean="0">
                <a:latin typeface="+mj-lt"/>
                <a:cs typeface="Century Gothic"/>
              </a:rPr>
              <a:t>io</a:t>
            </a:r>
            <a:r>
              <a:rPr sz="3600" b="1" spc="0" dirty="0" smtClean="0">
                <a:latin typeface="+mj-lt"/>
                <a:cs typeface="Century Gothic"/>
              </a:rPr>
              <a:t>ns</a:t>
            </a:r>
            <a:endParaRPr sz="3600" dirty="0" smtClean="0">
              <a:latin typeface="+mj-lt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94138" y="2466621"/>
            <a:ext cx="3992067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+mj-lt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8200" y="3198141"/>
            <a:ext cx="7463297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+mj-lt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96914" y="3929661"/>
            <a:ext cx="1834692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+mj-lt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55585" y="3929661"/>
            <a:ext cx="2334564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+mj-lt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2532" y="3929661"/>
            <a:ext cx="2860649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+mj-lt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6410207"/>
            <a:ext cx="3657600" cy="4378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lang="x-none" sz="1200" spc="0" dirty="0" smtClean="0">
                <a:latin typeface="Times New Roman"/>
                <a:cs typeface="Times New Roman"/>
              </a:rPr>
              <a:t>  </a:t>
            </a: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 of Educator </a:t>
            </a:r>
            <a:r>
              <a:rPr sz="1200" spc="1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01276" y="6439233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5800" y="2819400"/>
            <a:ext cx="76156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3200" dirty="0" err="1" smtClean="0"/>
              <a:t>Individually</a:t>
            </a:r>
            <a:r>
              <a:rPr lang="es-PR" sz="3200" dirty="0" smtClean="0"/>
              <a:t>, </a:t>
            </a:r>
            <a:r>
              <a:rPr lang="es-PR" sz="3200" dirty="0" err="1" smtClean="0"/>
              <a:t>write</a:t>
            </a:r>
            <a:r>
              <a:rPr lang="es-PR" sz="3200" dirty="0" smtClean="0"/>
              <a:t> in a </a:t>
            </a:r>
            <a:r>
              <a:rPr lang="es-PR" sz="3200" dirty="0" err="1" smtClean="0"/>
              <a:t>piece</a:t>
            </a:r>
            <a:r>
              <a:rPr lang="es-PR" sz="3200" dirty="0" smtClean="0"/>
              <a:t> of </a:t>
            </a:r>
            <a:r>
              <a:rPr lang="es-PR" sz="3200" dirty="0" err="1" smtClean="0"/>
              <a:t>paper</a:t>
            </a:r>
            <a:r>
              <a:rPr lang="es-PR" sz="3200" dirty="0" smtClean="0"/>
              <a:t> </a:t>
            </a:r>
            <a:r>
              <a:rPr lang="es-PR" sz="3200" dirty="0" err="1" smtClean="0"/>
              <a:t>the</a:t>
            </a:r>
            <a:r>
              <a:rPr lang="es-PR" sz="3200" dirty="0" smtClean="0"/>
              <a:t> </a:t>
            </a:r>
            <a:r>
              <a:rPr lang="es-PR" sz="3200" dirty="0" err="1" smtClean="0"/>
              <a:t>evidence</a:t>
            </a:r>
            <a:r>
              <a:rPr lang="es-PR" sz="3200" dirty="0" smtClean="0"/>
              <a:t> </a:t>
            </a:r>
            <a:r>
              <a:rPr lang="es-PR" sz="3200" dirty="0" err="1" smtClean="0"/>
              <a:t>available</a:t>
            </a:r>
            <a:r>
              <a:rPr lang="es-PR" sz="3200" dirty="0" smtClean="0"/>
              <a:t> </a:t>
            </a:r>
            <a:r>
              <a:rPr lang="es-PR" sz="3200" dirty="0" err="1" smtClean="0"/>
              <a:t>or</a:t>
            </a:r>
            <a:r>
              <a:rPr lang="es-PR" sz="3200" dirty="0" smtClean="0"/>
              <a:t> new </a:t>
            </a:r>
            <a:r>
              <a:rPr lang="es-PR" sz="3200" dirty="0" err="1" smtClean="0"/>
              <a:t>one</a:t>
            </a:r>
            <a:r>
              <a:rPr lang="es-PR" sz="3200" dirty="0" smtClean="0"/>
              <a:t> </a:t>
            </a:r>
            <a:r>
              <a:rPr lang="es-PR" sz="3200" dirty="0" err="1" smtClean="0"/>
              <a:t>that</a:t>
            </a:r>
            <a:r>
              <a:rPr lang="es-PR" sz="3200" dirty="0" smtClean="0"/>
              <a:t> </a:t>
            </a:r>
            <a:r>
              <a:rPr lang="es-PR" sz="3200" dirty="0" err="1" smtClean="0"/>
              <a:t>could</a:t>
            </a:r>
            <a:r>
              <a:rPr lang="es-PR" sz="3200" dirty="0" smtClean="0"/>
              <a:t> </a:t>
            </a:r>
            <a:r>
              <a:rPr lang="es-PR" sz="3200" dirty="0" err="1" smtClean="0"/>
              <a:t>support</a:t>
            </a:r>
            <a:r>
              <a:rPr lang="es-PR" sz="3200" dirty="0" smtClean="0"/>
              <a:t> </a:t>
            </a:r>
            <a:r>
              <a:rPr lang="es-PR" sz="3200" dirty="0" err="1" smtClean="0"/>
              <a:t>this</a:t>
            </a:r>
            <a:r>
              <a:rPr lang="es-PR" sz="3200" dirty="0" smtClean="0"/>
              <a:t> </a:t>
            </a:r>
            <a:r>
              <a:rPr lang="es-PR" sz="3200" dirty="0" err="1" smtClean="0"/>
              <a:t>part</a:t>
            </a:r>
            <a:r>
              <a:rPr lang="es-PR" sz="3200" dirty="0" smtClean="0"/>
              <a:t> of Standard 2.</a:t>
            </a:r>
            <a:endParaRPr lang="es-P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83554" y="684718"/>
            <a:ext cx="2231745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-3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2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52514" y="2642422"/>
            <a:ext cx="7029703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6400800"/>
            <a:ext cx="342900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of Educator 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01276" y="6439233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 dirty="0">
              <a:latin typeface="Century Gothic"/>
              <a:cs typeface="Century Gothic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4827" y="1958605"/>
            <a:ext cx="784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3200" dirty="0" err="1" smtClean="0"/>
              <a:t>Clinical</a:t>
            </a:r>
            <a:r>
              <a:rPr lang="es-PR" sz="3200" dirty="0" smtClean="0"/>
              <a:t> </a:t>
            </a:r>
            <a:r>
              <a:rPr lang="es-PR" sz="3200" dirty="0" err="1" smtClean="0"/>
              <a:t>Educators</a:t>
            </a:r>
            <a:endParaRPr lang="es-PR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914400" y="2858322"/>
            <a:ext cx="7696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2800" dirty="0" err="1" smtClean="0"/>
              <a:t>Partners</a:t>
            </a:r>
            <a:r>
              <a:rPr lang="es-PR" sz="2800" dirty="0" smtClean="0"/>
              <a:t> </a:t>
            </a:r>
            <a:r>
              <a:rPr lang="es-PR" sz="2800" dirty="0" err="1" smtClean="0"/>
              <a:t>co-select</a:t>
            </a:r>
            <a:r>
              <a:rPr lang="es-PR" sz="2800" dirty="0" smtClean="0"/>
              <a:t>, prepare, </a:t>
            </a:r>
            <a:r>
              <a:rPr lang="es-PR" sz="2800" dirty="0" err="1" smtClean="0"/>
              <a:t>evaluate</a:t>
            </a:r>
            <a:r>
              <a:rPr lang="es-PR" sz="2800" dirty="0" smtClean="0"/>
              <a:t>, </a:t>
            </a:r>
            <a:r>
              <a:rPr lang="es-PR" sz="2800" dirty="0" err="1" smtClean="0"/>
              <a:t>support</a:t>
            </a:r>
            <a:r>
              <a:rPr lang="es-PR" sz="2800" dirty="0" smtClean="0"/>
              <a:t>, and </a:t>
            </a:r>
            <a:r>
              <a:rPr lang="es-PR" sz="2800" dirty="0" err="1" smtClean="0"/>
              <a:t>retain</a:t>
            </a:r>
            <a:r>
              <a:rPr lang="es-PR" sz="2800" dirty="0" smtClean="0"/>
              <a:t> </a:t>
            </a:r>
            <a:r>
              <a:rPr lang="es-PR" sz="2800" dirty="0" err="1" smtClean="0"/>
              <a:t>high-quality</a:t>
            </a:r>
            <a:r>
              <a:rPr lang="es-PR" sz="2800" dirty="0" smtClean="0"/>
              <a:t> </a:t>
            </a:r>
            <a:r>
              <a:rPr lang="es-PR" sz="2800" dirty="0" err="1" smtClean="0"/>
              <a:t>clinical</a:t>
            </a:r>
            <a:r>
              <a:rPr lang="es-PR" sz="2800" dirty="0" smtClean="0"/>
              <a:t> </a:t>
            </a:r>
            <a:r>
              <a:rPr lang="es-PR" sz="2800" dirty="0" err="1" smtClean="0"/>
              <a:t>educators</a:t>
            </a:r>
            <a:r>
              <a:rPr lang="es-PR" sz="2800" dirty="0" smtClean="0"/>
              <a:t>, </a:t>
            </a:r>
            <a:r>
              <a:rPr lang="es-PR" sz="2800" dirty="0" err="1" smtClean="0"/>
              <a:t>both</a:t>
            </a:r>
            <a:r>
              <a:rPr lang="es-PR" sz="2800" dirty="0" smtClean="0"/>
              <a:t> </a:t>
            </a:r>
            <a:r>
              <a:rPr lang="es-PR" sz="2800" dirty="0" err="1" smtClean="0"/>
              <a:t>provider</a:t>
            </a:r>
            <a:r>
              <a:rPr lang="es-PR" sz="2800" dirty="0" smtClean="0"/>
              <a:t>- and </a:t>
            </a:r>
            <a:r>
              <a:rPr lang="es-PR" sz="2800" dirty="0" err="1" smtClean="0"/>
              <a:t>school-based</a:t>
            </a:r>
            <a:r>
              <a:rPr lang="es-PR" sz="2800" dirty="0" smtClean="0"/>
              <a:t>, </a:t>
            </a:r>
            <a:r>
              <a:rPr lang="es-PR" sz="2800" dirty="0" err="1" smtClean="0"/>
              <a:t>who</a:t>
            </a:r>
            <a:r>
              <a:rPr lang="es-PR" sz="2800" dirty="0" smtClean="0"/>
              <a:t> </a:t>
            </a:r>
            <a:r>
              <a:rPr lang="es-PR" sz="2800" dirty="0" err="1" smtClean="0"/>
              <a:t>demostrate</a:t>
            </a:r>
            <a:r>
              <a:rPr lang="es-PR" sz="2800" dirty="0" smtClean="0"/>
              <a:t> a positive </a:t>
            </a:r>
            <a:r>
              <a:rPr lang="es-PR" sz="2800" dirty="0" err="1" smtClean="0"/>
              <a:t>impact</a:t>
            </a:r>
            <a:r>
              <a:rPr lang="es-PR" sz="2800" dirty="0" smtClean="0"/>
              <a:t> </a:t>
            </a:r>
            <a:r>
              <a:rPr lang="es-PR" sz="2800" dirty="0" err="1" smtClean="0"/>
              <a:t>on</a:t>
            </a:r>
            <a:r>
              <a:rPr lang="es-PR" sz="2800" dirty="0" smtClean="0"/>
              <a:t> </a:t>
            </a:r>
            <a:r>
              <a:rPr lang="es-PR" sz="2800" dirty="0" err="1" smtClean="0"/>
              <a:t>candidates</a:t>
            </a:r>
            <a:r>
              <a:rPr lang="es-PR" sz="2800" dirty="0" smtClean="0"/>
              <a:t>´ </a:t>
            </a:r>
            <a:r>
              <a:rPr lang="es-PR" sz="2800" dirty="0" err="1" smtClean="0"/>
              <a:t>development</a:t>
            </a:r>
            <a:r>
              <a:rPr lang="es-PR" sz="2800" dirty="0" smtClean="0"/>
              <a:t> and P-12 </a:t>
            </a:r>
            <a:r>
              <a:rPr lang="es-PR" sz="2800" dirty="0" err="1" smtClean="0"/>
              <a:t>students</a:t>
            </a:r>
            <a:r>
              <a:rPr lang="es-PR" sz="2800" dirty="0" smtClean="0"/>
              <a:t> </a:t>
            </a:r>
            <a:r>
              <a:rPr lang="es-PR" sz="2800" dirty="0" err="1" smtClean="0"/>
              <a:t>learning</a:t>
            </a:r>
            <a:r>
              <a:rPr lang="es-PR" sz="2800" dirty="0" smtClean="0"/>
              <a:t> and </a:t>
            </a:r>
            <a:r>
              <a:rPr lang="es-PR" sz="2800" dirty="0" err="1" smtClean="0"/>
              <a:t>development</a:t>
            </a:r>
            <a:r>
              <a:rPr lang="es-PR" dirty="0" smtClean="0"/>
              <a:t>.</a:t>
            </a:r>
            <a:endParaRPr lang="es-PR" dirty="0"/>
          </a:p>
        </p:txBody>
      </p:sp>
    </p:spTree>
    <p:extLst>
      <p:ext uri="{BB962C8B-B14F-4D97-AF65-F5344CB8AC3E}">
        <p14:creationId xmlns:p14="http://schemas.microsoft.com/office/powerpoint/2010/main" val="346584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83554" y="684718"/>
            <a:ext cx="2231745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-3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2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52514" y="2642422"/>
            <a:ext cx="7029703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6400800"/>
            <a:ext cx="342900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of Educator 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01276" y="6439233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 dirty="0">
              <a:latin typeface="Century Gothic"/>
              <a:cs typeface="Century Gothic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7700" y="1688757"/>
            <a:ext cx="784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3200" dirty="0" err="1" smtClean="0"/>
              <a:t>Clinical</a:t>
            </a:r>
            <a:r>
              <a:rPr lang="es-PR" sz="3200" dirty="0" smtClean="0"/>
              <a:t> </a:t>
            </a:r>
            <a:r>
              <a:rPr lang="es-PR" sz="3200" dirty="0" err="1" smtClean="0"/>
              <a:t>Educators</a:t>
            </a:r>
            <a:endParaRPr lang="es-PR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2438400"/>
            <a:ext cx="78486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2800" dirty="0" smtClean="0"/>
              <a:t>In </a:t>
            </a:r>
            <a:r>
              <a:rPr lang="es-PR" sz="2800" dirty="0" err="1" smtClean="0"/>
              <a:t>collaboration</a:t>
            </a:r>
            <a:r>
              <a:rPr lang="es-PR" sz="2800" dirty="0" smtClean="0"/>
              <a:t> </a:t>
            </a:r>
            <a:r>
              <a:rPr lang="es-PR" sz="2800" dirty="0" err="1" smtClean="0"/>
              <a:t>with</a:t>
            </a:r>
            <a:r>
              <a:rPr lang="es-PR" sz="2800" dirty="0" smtClean="0"/>
              <a:t> </a:t>
            </a:r>
            <a:r>
              <a:rPr lang="es-PR" sz="2800" dirty="0" err="1" smtClean="0"/>
              <a:t>their</a:t>
            </a:r>
            <a:r>
              <a:rPr lang="es-PR" sz="2800" dirty="0" smtClean="0"/>
              <a:t> </a:t>
            </a:r>
            <a:r>
              <a:rPr lang="es-PR" sz="2800" dirty="0" err="1" smtClean="0"/>
              <a:t>partners</a:t>
            </a:r>
            <a:r>
              <a:rPr lang="es-PR" sz="2800" dirty="0" smtClean="0"/>
              <a:t>, </a:t>
            </a:r>
            <a:r>
              <a:rPr lang="es-PR" sz="2800" dirty="0" err="1" smtClean="0"/>
              <a:t>providers</a:t>
            </a:r>
            <a:r>
              <a:rPr lang="es-PR" sz="2800" dirty="0" smtClean="0"/>
              <a:t> use </a:t>
            </a:r>
            <a:r>
              <a:rPr lang="es-PR" sz="2800" dirty="0" err="1" smtClean="0"/>
              <a:t>multiple</a:t>
            </a:r>
            <a:r>
              <a:rPr lang="es-PR" sz="2800" dirty="0" smtClean="0"/>
              <a:t> </a:t>
            </a:r>
            <a:r>
              <a:rPr lang="es-PR" sz="2800" dirty="0" err="1" smtClean="0"/>
              <a:t>indicators</a:t>
            </a:r>
            <a:r>
              <a:rPr lang="es-PR" sz="2800" dirty="0" smtClean="0"/>
              <a:t> and </a:t>
            </a:r>
            <a:r>
              <a:rPr lang="es-PR" sz="2800" dirty="0" err="1" smtClean="0"/>
              <a:t>appropriate</a:t>
            </a:r>
            <a:r>
              <a:rPr lang="es-PR" sz="2800" dirty="0" smtClean="0"/>
              <a:t> </a:t>
            </a:r>
            <a:r>
              <a:rPr lang="es-PR" sz="2800" dirty="0" err="1" smtClean="0"/>
              <a:t>technology-based</a:t>
            </a:r>
            <a:r>
              <a:rPr lang="es-PR" sz="2800" dirty="0" smtClean="0"/>
              <a:t> </a:t>
            </a:r>
            <a:r>
              <a:rPr lang="es-PR" sz="2800" dirty="0" err="1" smtClean="0"/>
              <a:t>applications</a:t>
            </a:r>
            <a:r>
              <a:rPr lang="es-PR" sz="2800" dirty="0" smtClean="0"/>
              <a:t> </a:t>
            </a:r>
            <a:r>
              <a:rPr lang="es-PR" sz="2800" dirty="0" err="1" smtClean="0"/>
              <a:t>to</a:t>
            </a:r>
            <a:r>
              <a:rPr lang="es-PR" sz="2800" dirty="0" smtClean="0"/>
              <a:t> </a:t>
            </a:r>
            <a:r>
              <a:rPr lang="es-PR" sz="2800" dirty="0" err="1" smtClean="0"/>
              <a:t>establish</a:t>
            </a:r>
            <a:r>
              <a:rPr lang="es-PR" sz="2800" dirty="0" smtClean="0"/>
              <a:t>, </a:t>
            </a:r>
            <a:r>
              <a:rPr lang="es-PR" sz="2800" dirty="0" err="1" smtClean="0"/>
              <a:t>maintain</a:t>
            </a:r>
            <a:r>
              <a:rPr lang="es-PR" sz="2800" dirty="0" smtClean="0"/>
              <a:t>, and refine </a:t>
            </a:r>
            <a:r>
              <a:rPr lang="es-PR" sz="2800" dirty="0" err="1" smtClean="0"/>
              <a:t>criteria</a:t>
            </a:r>
            <a:r>
              <a:rPr lang="es-PR" sz="2800" dirty="0" smtClean="0"/>
              <a:t> </a:t>
            </a:r>
            <a:r>
              <a:rPr lang="es-PR" sz="2800" dirty="0" err="1" smtClean="0"/>
              <a:t>for</a:t>
            </a:r>
            <a:r>
              <a:rPr lang="es-PR" sz="2800" dirty="0" smtClean="0"/>
              <a:t> </a:t>
            </a:r>
            <a:r>
              <a:rPr lang="es-PR" sz="2800" dirty="0" err="1" smtClean="0"/>
              <a:t>selection</a:t>
            </a:r>
            <a:r>
              <a:rPr lang="es-PR" sz="2800" dirty="0" smtClean="0"/>
              <a:t>, </a:t>
            </a:r>
            <a:r>
              <a:rPr lang="es-PR" sz="2800" dirty="0" err="1" smtClean="0"/>
              <a:t>professional</a:t>
            </a:r>
            <a:r>
              <a:rPr lang="es-PR" sz="2800" dirty="0" smtClean="0"/>
              <a:t> </a:t>
            </a:r>
            <a:r>
              <a:rPr lang="es-PR" sz="2800" dirty="0" err="1"/>
              <a:t>development</a:t>
            </a:r>
            <a:r>
              <a:rPr lang="es-PR" sz="2800" dirty="0"/>
              <a:t>,</a:t>
            </a:r>
            <a:endParaRPr lang="es-PR" sz="2800" dirty="0" smtClean="0"/>
          </a:p>
          <a:p>
            <a:r>
              <a:rPr lang="es-PR" sz="2800" dirty="0" smtClean="0"/>
              <a:t>performance </a:t>
            </a:r>
            <a:r>
              <a:rPr lang="es-PR" sz="2800" dirty="0" err="1" smtClean="0"/>
              <a:t>evaluation</a:t>
            </a:r>
            <a:r>
              <a:rPr lang="es-PR" sz="2800" dirty="0" smtClean="0"/>
              <a:t>, </a:t>
            </a:r>
            <a:r>
              <a:rPr lang="es-PR" sz="2800" dirty="0" err="1" smtClean="0"/>
              <a:t>continuous</a:t>
            </a:r>
            <a:r>
              <a:rPr lang="es-PR" sz="2800" dirty="0" smtClean="0"/>
              <a:t> </a:t>
            </a:r>
            <a:r>
              <a:rPr lang="es-PR" sz="2800" dirty="0" err="1" smtClean="0"/>
              <a:t>improvement</a:t>
            </a:r>
            <a:r>
              <a:rPr lang="es-PR" sz="2800" dirty="0" smtClean="0"/>
              <a:t>, and </a:t>
            </a:r>
            <a:r>
              <a:rPr lang="es-PR" sz="2800" dirty="0" err="1" smtClean="0"/>
              <a:t>retention</a:t>
            </a:r>
            <a:r>
              <a:rPr lang="es-PR" sz="2800" dirty="0" smtClean="0"/>
              <a:t> of </a:t>
            </a:r>
            <a:r>
              <a:rPr lang="es-PR" sz="2800" dirty="0" err="1" smtClean="0"/>
              <a:t>clinical</a:t>
            </a:r>
            <a:r>
              <a:rPr lang="es-PR" sz="2800" dirty="0" smtClean="0"/>
              <a:t> </a:t>
            </a:r>
            <a:r>
              <a:rPr lang="es-PR" sz="2800" dirty="0" err="1" smtClean="0"/>
              <a:t>educators</a:t>
            </a:r>
            <a:r>
              <a:rPr lang="es-PR" sz="2800" dirty="0" smtClean="0"/>
              <a:t> in </a:t>
            </a:r>
            <a:r>
              <a:rPr lang="es-PR" sz="2800" dirty="0" err="1" smtClean="0"/>
              <a:t>all</a:t>
            </a:r>
            <a:r>
              <a:rPr lang="es-PR" sz="2800" dirty="0" smtClean="0"/>
              <a:t> </a:t>
            </a:r>
            <a:r>
              <a:rPr lang="es-PR" sz="2800" dirty="0" err="1" smtClean="0"/>
              <a:t>clinical</a:t>
            </a:r>
            <a:r>
              <a:rPr lang="es-PR" sz="2800" dirty="0" smtClean="0"/>
              <a:t> </a:t>
            </a:r>
            <a:r>
              <a:rPr lang="es-PR" sz="2800" dirty="0" err="1" smtClean="0"/>
              <a:t>placement</a:t>
            </a:r>
            <a:r>
              <a:rPr lang="es-PR" sz="2800" dirty="0" smtClean="0"/>
              <a:t> </a:t>
            </a:r>
            <a:r>
              <a:rPr lang="es-PR" sz="2800" dirty="0" err="1" smtClean="0"/>
              <a:t>settings</a:t>
            </a:r>
            <a:r>
              <a:rPr lang="es-PR" sz="2800" dirty="0" smtClean="0"/>
              <a:t>. </a:t>
            </a:r>
            <a:endParaRPr lang="es-PR" dirty="0"/>
          </a:p>
        </p:txBody>
      </p:sp>
    </p:spTree>
    <p:extLst>
      <p:ext uri="{BB962C8B-B14F-4D97-AF65-F5344CB8AC3E}">
        <p14:creationId xmlns:p14="http://schemas.microsoft.com/office/powerpoint/2010/main" val="8267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83554" y="684718"/>
            <a:ext cx="1548180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-209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79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64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spc="79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ty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94138" y="2466621"/>
            <a:ext cx="3992067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8200" y="3198140"/>
            <a:ext cx="7463297" cy="17548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96914" y="3929661"/>
            <a:ext cx="1834692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55585" y="3929661"/>
            <a:ext cx="2334564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2532" y="3929661"/>
            <a:ext cx="2860649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6410207"/>
            <a:ext cx="3657600" cy="4378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lang="x-none" sz="1200" spc="0" dirty="0" smtClean="0">
                <a:latin typeface="Times New Roman"/>
                <a:cs typeface="Times New Roman"/>
              </a:rPr>
              <a:t>  </a:t>
            </a: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 of Educator </a:t>
            </a:r>
            <a:r>
              <a:rPr sz="1200" spc="1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01276" y="6439233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38200" y="2967335"/>
            <a:ext cx="6858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Individually, write in a piece of paper the evidence available or new one that could support this part of Standard 2.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96914" y="1828800"/>
            <a:ext cx="362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3600" dirty="0" err="1"/>
              <a:t>Directions</a:t>
            </a:r>
            <a:endParaRPr lang="es-PR" sz="3600" dirty="0"/>
          </a:p>
        </p:txBody>
      </p:sp>
    </p:spTree>
    <p:extLst>
      <p:ext uri="{BB962C8B-B14F-4D97-AF65-F5344CB8AC3E}">
        <p14:creationId xmlns:p14="http://schemas.microsoft.com/office/powerpoint/2010/main" val="379729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83554" y="684718"/>
            <a:ext cx="2231745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-3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2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52514" y="2642422"/>
            <a:ext cx="7029703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6400800"/>
            <a:ext cx="342900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of Educator 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01276" y="6439233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 dirty="0">
              <a:latin typeface="Century Gothic"/>
              <a:cs typeface="Century Gothic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2000" y="1981200"/>
            <a:ext cx="784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2800" dirty="0" err="1" smtClean="0"/>
              <a:t>Clinical</a:t>
            </a:r>
            <a:r>
              <a:rPr lang="es-PR" sz="2800" dirty="0" smtClean="0"/>
              <a:t> </a:t>
            </a:r>
            <a:r>
              <a:rPr lang="es-PR" sz="2800" dirty="0" err="1" smtClean="0"/>
              <a:t>Experiences</a:t>
            </a:r>
            <a:endParaRPr lang="es-PR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914400" y="2858322"/>
            <a:ext cx="7696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2800" dirty="0" err="1" smtClean="0"/>
              <a:t>The</a:t>
            </a:r>
            <a:r>
              <a:rPr lang="es-PR" sz="2800" dirty="0" smtClean="0"/>
              <a:t> </a:t>
            </a:r>
            <a:r>
              <a:rPr lang="es-PR" sz="2800" dirty="0" err="1" smtClean="0"/>
              <a:t>provider</a:t>
            </a:r>
            <a:r>
              <a:rPr lang="es-PR" sz="2800" dirty="0" smtClean="0"/>
              <a:t> </a:t>
            </a:r>
            <a:r>
              <a:rPr lang="es-PR" sz="2800" dirty="0" err="1" smtClean="0"/>
              <a:t>works</a:t>
            </a:r>
            <a:r>
              <a:rPr lang="es-PR" sz="2800" dirty="0" smtClean="0"/>
              <a:t> </a:t>
            </a:r>
            <a:r>
              <a:rPr lang="es-PR" sz="2800" dirty="0" err="1" smtClean="0"/>
              <a:t>with</a:t>
            </a:r>
            <a:r>
              <a:rPr lang="es-PR" sz="2800" dirty="0" smtClean="0"/>
              <a:t> </a:t>
            </a:r>
            <a:r>
              <a:rPr lang="es-PR" sz="2800" dirty="0" err="1" smtClean="0"/>
              <a:t>partners</a:t>
            </a:r>
            <a:r>
              <a:rPr lang="es-PR" sz="2800" dirty="0" smtClean="0"/>
              <a:t> </a:t>
            </a:r>
            <a:r>
              <a:rPr lang="es-PR" sz="2800" dirty="0" err="1" smtClean="0"/>
              <a:t>to</a:t>
            </a:r>
            <a:r>
              <a:rPr lang="es-PR" sz="2800" dirty="0" smtClean="0"/>
              <a:t> </a:t>
            </a:r>
            <a:r>
              <a:rPr lang="es-PR" sz="2800" dirty="0" err="1" smtClean="0"/>
              <a:t>design</a:t>
            </a:r>
            <a:r>
              <a:rPr lang="es-PR" sz="2800" dirty="0" smtClean="0"/>
              <a:t> </a:t>
            </a:r>
            <a:r>
              <a:rPr lang="es-PR" sz="2800" dirty="0" err="1" smtClean="0"/>
              <a:t>clinical</a:t>
            </a:r>
            <a:r>
              <a:rPr lang="es-PR" sz="2800" dirty="0" smtClean="0"/>
              <a:t> </a:t>
            </a:r>
            <a:r>
              <a:rPr lang="es-PR" sz="2800" dirty="0" err="1" smtClean="0"/>
              <a:t>experiences</a:t>
            </a:r>
            <a:r>
              <a:rPr lang="es-PR" sz="2800" dirty="0" smtClean="0"/>
              <a:t> of </a:t>
            </a:r>
            <a:r>
              <a:rPr lang="es-PR" sz="2800" dirty="0" err="1" smtClean="0"/>
              <a:t>sufficient</a:t>
            </a:r>
            <a:r>
              <a:rPr lang="es-PR" sz="2800" dirty="0" smtClean="0"/>
              <a:t> </a:t>
            </a:r>
            <a:r>
              <a:rPr lang="es-PR" sz="2800" dirty="0" err="1" smtClean="0"/>
              <a:t>depth</a:t>
            </a:r>
            <a:r>
              <a:rPr lang="es-PR" sz="2800" dirty="0" smtClean="0"/>
              <a:t>, </a:t>
            </a:r>
            <a:r>
              <a:rPr lang="es-PR" sz="2800" dirty="0" err="1" smtClean="0"/>
              <a:t>breadth</a:t>
            </a:r>
            <a:r>
              <a:rPr lang="es-PR" sz="2800" dirty="0" smtClean="0"/>
              <a:t>, </a:t>
            </a:r>
            <a:r>
              <a:rPr lang="es-PR" sz="2800" dirty="0" err="1" smtClean="0"/>
              <a:t>diversity</a:t>
            </a:r>
            <a:r>
              <a:rPr lang="es-PR" sz="2800" dirty="0" smtClean="0"/>
              <a:t>, </a:t>
            </a:r>
            <a:r>
              <a:rPr lang="es-PR" sz="2800" dirty="0" err="1" smtClean="0"/>
              <a:t>coherence</a:t>
            </a:r>
            <a:r>
              <a:rPr lang="es-PR" sz="2800" dirty="0" smtClean="0"/>
              <a:t>, and </a:t>
            </a:r>
            <a:r>
              <a:rPr lang="es-PR" sz="2800" dirty="0" err="1" smtClean="0"/>
              <a:t>duration</a:t>
            </a:r>
            <a:r>
              <a:rPr lang="es-PR" sz="2800" dirty="0" smtClean="0"/>
              <a:t> </a:t>
            </a:r>
            <a:r>
              <a:rPr lang="es-PR" sz="2800" dirty="0" err="1" smtClean="0"/>
              <a:t>to</a:t>
            </a:r>
            <a:r>
              <a:rPr lang="es-PR" sz="2800" dirty="0" smtClean="0"/>
              <a:t> </a:t>
            </a:r>
            <a:r>
              <a:rPr lang="es-PR" sz="2800" dirty="0" err="1" smtClean="0"/>
              <a:t>ensure</a:t>
            </a:r>
            <a:r>
              <a:rPr lang="es-PR" sz="2800" dirty="0" smtClean="0"/>
              <a:t> </a:t>
            </a:r>
            <a:r>
              <a:rPr lang="es-PR" sz="2800" dirty="0" err="1" smtClean="0"/>
              <a:t>that</a:t>
            </a:r>
            <a:r>
              <a:rPr lang="es-PR" sz="2800" dirty="0" smtClean="0"/>
              <a:t> </a:t>
            </a:r>
            <a:r>
              <a:rPr lang="es-PR" sz="2800" dirty="0" err="1" smtClean="0"/>
              <a:t>candidates</a:t>
            </a:r>
            <a:r>
              <a:rPr lang="es-PR" sz="2800" dirty="0" smtClean="0"/>
              <a:t> </a:t>
            </a:r>
            <a:r>
              <a:rPr lang="es-PR" sz="2800" dirty="0" err="1" smtClean="0"/>
              <a:t>demostrate</a:t>
            </a:r>
            <a:r>
              <a:rPr lang="es-PR" sz="2800" dirty="0" smtClean="0"/>
              <a:t> </a:t>
            </a:r>
            <a:r>
              <a:rPr lang="es-PR" sz="2800" dirty="0" err="1" smtClean="0"/>
              <a:t>their</a:t>
            </a:r>
            <a:r>
              <a:rPr lang="es-PR" sz="2800" dirty="0" smtClean="0"/>
              <a:t> </a:t>
            </a:r>
            <a:r>
              <a:rPr lang="es-PR" sz="2800" dirty="0" err="1" smtClean="0"/>
              <a:t>developing</a:t>
            </a:r>
            <a:r>
              <a:rPr lang="es-PR" sz="2800" dirty="0" smtClean="0"/>
              <a:t> </a:t>
            </a:r>
            <a:r>
              <a:rPr lang="es-PR" sz="2800" dirty="0" err="1" smtClean="0"/>
              <a:t>effectiveness</a:t>
            </a:r>
            <a:r>
              <a:rPr lang="es-PR" sz="2800" dirty="0" smtClean="0"/>
              <a:t> and positive </a:t>
            </a:r>
            <a:r>
              <a:rPr lang="es-PR" sz="2800" dirty="0" err="1" smtClean="0"/>
              <a:t>impact</a:t>
            </a:r>
            <a:r>
              <a:rPr lang="es-PR" sz="2800" dirty="0" smtClean="0"/>
              <a:t> </a:t>
            </a:r>
            <a:r>
              <a:rPr lang="es-PR" sz="2800" dirty="0" err="1" smtClean="0"/>
              <a:t>on</a:t>
            </a:r>
            <a:r>
              <a:rPr lang="es-PR" sz="2800" dirty="0" smtClean="0"/>
              <a:t> </a:t>
            </a:r>
            <a:r>
              <a:rPr lang="es-PR" sz="2800" dirty="0" err="1" smtClean="0"/>
              <a:t>all</a:t>
            </a:r>
            <a:r>
              <a:rPr lang="es-PR" sz="2800" dirty="0" smtClean="0"/>
              <a:t> </a:t>
            </a:r>
            <a:r>
              <a:rPr lang="es-PR" sz="2800" dirty="0" err="1" smtClean="0"/>
              <a:t>students´learning</a:t>
            </a:r>
            <a:r>
              <a:rPr lang="es-PR" sz="2800" dirty="0" smtClean="0"/>
              <a:t> and </a:t>
            </a:r>
            <a:r>
              <a:rPr lang="es-PR" sz="2800" dirty="0" err="1" smtClean="0"/>
              <a:t>development</a:t>
            </a:r>
            <a:r>
              <a:rPr lang="es-PR" sz="2800" dirty="0" smtClean="0"/>
              <a:t>. </a:t>
            </a:r>
            <a:endParaRPr lang="es-PR" dirty="0"/>
          </a:p>
        </p:txBody>
      </p:sp>
    </p:spTree>
    <p:extLst>
      <p:ext uri="{BB962C8B-B14F-4D97-AF65-F5344CB8AC3E}">
        <p14:creationId xmlns:p14="http://schemas.microsoft.com/office/powerpoint/2010/main" val="154829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83554" y="684718"/>
            <a:ext cx="2231745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-3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2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52514" y="2642422"/>
            <a:ext cx="7029703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6400800"/>
            <a:ext cx="342900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of Educator 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01276" y="6439233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 dirty="0">
              <a:latin typeface="Century Gothic"/>
              <a:cs typeface="Century Gothic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3554" y="1676400"/>
            <a:ext cx="802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3200" dirty="0" err="1" smtClean="0"/>
              <a:t>Clinical</a:t>
            </a:r>
            <a:r>
              <a:rPr lang="es-PR" sz="3200" dirty="0" smtClean="0"/>
              <a:t> </a:t>
            </a:r>
            <a:r>
              <a:rPr lang="es-PR" sz="3200" dirty="0" err="1" smtClean="0"/>
              <a:t>Experience</a:t>
            </a:r>
            <a:endParaRPr lang="es-PR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57167" y="2399270"/>
            <a:ext cx="782966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2800" dirty="0" err="1" smtClean="0"/>
              <a:t>Clinical</a:t>
            </a:r>
            <a:r>
              <a:rPr lang="es-PR" sz="2800" dirty="0" smtClean="0"/>
              <a:t> </a:t>
            </a:r>
            <a:r>
              <a:rPr lang="es-PR" sz="2800" dirty="0" err="1" smtClean="0"/>
              <a:t>experiences</a:t>
            </a:r>
            <a:r>
              <a:rPr lang="es-PR" sz="2800" dirty="0" smtClean="0"/>
              <a:t>, </a:t>
            </a:r>
            <a:r>
              <a:rPr lang="es-PR" sz="2800" dirty="0" err="1" smtClean="0"/>
              <a:t>including</a:t>
            </a:r>
            <a:r>
              <a:rPr lang="es-PR" sz="2800" dirty="0" smtClean="0"/>
              <a:t> </a:t>
            </a:r>
            <a:r>
              <a:rPr lang="es-PR" sz="2800" dirty="0" err="1" smtClean="0"/>
              <a:t>technology-enhanced</a:t>
            </a:r>
            <a:r>
              <a:rPr lang="es-PR" sz="2800" dirty="0" smtClean="0"/>
              <a:t> </a:t>
            </a:r>
            <a:r>
              <a:rPr lang="es-PR" sz="2800" dirty="0" err="1" smtClean="0"/>
              <a:t>learning</a:t>
            </a:r>
            <a:r>
              <a:rPr lang="es-PR" sz="2800" dirty="0" smtClean="0"/>
              <a:t> </a:t>
            </a:r>
            <a:r>
              <a:rPr lang="es-PR" sz="2800" dirty="0" err="1" smtClean="0"/>
              <a:t>opportunities</a:t>
            </a:r>
            <a:r>
              <a:rPr lang="es-PR" sz="2800" dirty="0" smtClean="0"/>
              <a:t>, are </a:t>
            </a:r>
            <a:r>
              <a:rPr lang="es-PR" sz="2800" dirty="0" err="1" smtClean="0"/>
              <a:t>structured</a:t>
            </a:r>
            <a:r>
              <a:rPr lang="es-PR" sz="2800" dirty="0" smtClean="0"/>
              <a:t> </a:t>
            </a:r>
            <a:r>
              <a:rPr lang="es-PR" sz="2800" dirty="0" err="1" smtClean="0"/>
              <a:t>to</a:t>
            </a:r>
            <a:r>
              <a:rPr lang="es-PR" sz="2800" dirty="0" smtClean="0"/>
              <a:t> </a:t>
            </a:r>
            <a:r>
              <a:rPr lang="es-PR" sz="2800" dirty="0" err="1" smtClean="0"/>
              <a:t>have</a:t>
            </a:r>
            <a:r>
              <a:rPr lang="es-PR" sz="2800" dirty="0" smtClean="0"/>
              <a:t> </a:t>
            </a:r>
            <a:r>
              <a:rPr lang="es-PR" sz="2800" dirty="0" err="1" smtClean="0"/>
              <a:t>multiple</a:t>
            </a:r>
            <a:r>
              <a:rPr lang="es-PR" sz="2800" dirty="0" smtClean="0"/>
              <a:t> performance-</a:t>
            </a:r>
            <a:r>
              <a:rPr lang="es-PR" sz="2800" dirty="0" err="1" smtClean="0"/>
              <a:t>based</a:t>
            </a:r>
            <a:r>
              <a:rPr lang="es-PR" sz="2800" dirty="0" smtClean="0"/>
              <a:t> </a:t>
            </a:r>
            <a:r>
              <a:rPr lang="es-PR" sz="2800" dirty="0" err="1" smtClean="0"/>
              <a:t>assessments</a:t>
            </a:r>
            <a:r>
              <a:rPr lang="es-PR" sz="2800" dirty="0" smtClean="0"/>
              <a:t> at </a:t>
            </a:r>
            <a:r>
              <a:rPr lang="es-PR" sz="2800" dirty="0" err="1" smtClean="0"/>
              <a:t>key</a:t>
            </a:r>
            <a:r>
              <a:rPr lang="es-PR" sz="2800" dirty="0" smtClean="0"/>
              <a:t> </a:t>
            </a:r>
            <a:r>
              <a:rPr lang="es-PR" sz="2800" dirty="0" err="1" smtClean="0"/>
              <a:t>points</a:t>
            </a:r>
            <a:r>
              <a:rPr lang="es-PR" sz="2800" dirty="0" smtClean="0"/>
              <a:t> </a:t>
            </a:r>
            <a:r>
              <a:rPr lang="es-PR" sz="2800" dirty="0" err="1" smtClean="0"/>
              <a:t>within</a:t>
            </a:r>
            <a:r>
              <a:rPr lang="es-PR" sz="2800" dirty="0" smtClean="0"/>
              <a:t> </a:t>
            </a:r>
            <a:r>
              <a:rPr lang="es-PR" sz="2800" dirty="0" err="1" smtClean="0"/>
              <a:t>the</a:t>
            </a:r>
            <a:r>
              <a:rPr lang="es-PR" sz="2800" dirty="0" smtClean="0"/>
              <a:t> </a:t>
            </a:r>
            <a:r>
              <a:rPr lang="es-PR" sz="2800" dirty="0" err="1" smtClean="0"/>
              <a:t>program</a:t>
            </a:r>
            <a:r>
              <a:rPr lang="es-PR" sz="2800" dirty="0" smtClean="0"/>
              <a:t> </a:t>
            </a:r>
            <a:r>
              <a:rPr lang="es-PR" sz="2800" dirty="0" err="1" smtClean="0"/>
              <a:t>to</a:t>
            </a:r>
            <a:r>
              <a:rPr lang="es-PR" sz="2800" dirty="0" smtClean="0"/>
              <a:t> </a:t>
            </a:r>
            <a:r>
              <a:rPr lang="es-PR" sz="2800" dirty="0" err="1" smtClean="0"/>
              <a:t>demostate</a:t>
            </a:r>
            <a:r>
              <a:rPr lang="es-PR" sz="2800" dirty="0" smtClean="0"/>
              <a:t> </a:t>
            </a:r>
            <a:r>
              <a:rPr lang="es-PR" sz="2800" dirty="0" err="1" smtClean="0"/>
              <a:t>canditates</a:t>
            </a:r>
            <a:r>
              <a:rPr lang="es-PR" sz="2800" dirty="0" smtClean="0"/>
              <a:t>´ </a:t>
            </a:r>
            <a:r>
              <a:rPr lang="es-PR" sz="2800" dirty="0" err="1" smtClean="0"/>
              <a:t>development</a:t>
            </a:r>
            <a:r>
              <a:rPr lang="es-PR" sz="2800" dirty="0" smtClean="0"/>
              <a:t> of </a:t>
            </a:r>
            <a:r>
              <a:rPr lang="es-PR" sz="2800" dirty="0" err="1" smtClean="0"/>
              <a:t>the</a:t>
            </a:r>
            <a:r>
              <a:rPr lang="es-PR" sz="2800" dirty="0" smtClean="0"/>
              <a:t> </a:t>
            </a:r>
            <a:r>
              <a:rPr lang="es-PR" sz="2800" dirty="0" err="1" smtClean="0"/>
              <a:t>knowledge</a:t>
            </a:r>
            <a:r>
              <a:rPr lang="es-PR" sz="2800" dirty="0" smtClean="0"/>
              <a:t>, </a:t>
            </a:r>
            <a:r>
              <a:rPr lang="es-PR" sz="2800" dirty="0" err="1" smtClean="0"/>
              <a:t>skills</a:t>
            </a:r>
            <a:r>
              <a:rPr lang="es-PR" sz="2800" dirty="0" smtClean="0"/>
              <a:t>, and </a:t>
            </a:r>
            <a:r>
              <a:rPr lang="es-PR" sz="2800" dirty="0" err="1" smtClean="0"/>
              <a:t>professional</a:t>
            </a:r>
            <a:r>
              <a:rPr lang="es-PR" sz="2800" dirty="0" smtClean="0"/>
              <a:t> </a:t>
            </a:r>
            <a:r>
              <a:rPr lang="es-PR" sz="2800" dirty="0" err="1" smtClean="0"/>
              <a:t>dispositions</a:t>
            </a:r>
            <a:r>
              <a:rPr lang="es-PR" sz="2800" dirty="0" smtClean="0"/>
              <a:t>, as </a:t>
            </a:r>
            <a:r>
              <a:rPr lang="es-PR" sz="2800" dirty="0" err="1" smtClean="0"/>
              <a:t>delineated</a:t>
            </a:r>
            <a:r>
              <a:rPr lang="es-PR" sz="2800" dirty="0" smtClean="0"/>
              <a:t> in Standard 1, </a:t>
            </a:r>
            <a:r>
              <a:rPr lang="es-PR" sz="2800" dirty="0" err="1" smtClean="0"/>
              <a:t>that</a:t>
            </a:r>
            <a:r>
              <a:rPr lang="es-PR" sz="2800" dirty="0" smtClean="0"/>
              <a:t> are </a:t>
            </a:r>
            <a:r>
              <a:rPr lang="es-PR" sz="2800" dirty="0" err="1" smtClean="0"/>
              <a:t>associated</a:t>
            </a:r>
            <a:r>
              <a:rPr lang="es-PR" sz="2800" dirty="0" smtClean="0"/>
              <a:t> </a:t>
            </a:r>
            <a:r>
              <a:rPr lang="es-PR" sz="2800" dirty="0" err="1" smtClean="0"/>
              <a:t>with</a:t>
            </a:r>
            <a:r>
              <a:rPr lang="es-PR" sz="2800" dirty="0" smtClean="0"/>
              <a:t> a positive </a:t>
            </a:r>
            <a:r>
              <a:rPr lang="es-PR" sz="2800" dirty="0" err="1" smtClean="0"/>
              <a:t>impact</a:t>
            </a:r>
            <a:r>
              <a:rPr lang="es-PR" sz="2800" dirty="0" smtClean="0"/>
              <a:t> </a:t>
            </a:r>
            <a:r>
              <a:rPr lang="es-PR" sz="2800" dirty="0" err="1" smtClean="0"/>
              <a:t>on</a:t>
            </a:r>
            <a:r>
              <a:rPr lang="es-PR" sz="2800" dirty="0" smtClean="0"/>
              <a:t> </a:t>
            </a:r>
            <a:r>
              <a:rPr lang="es-PR" sz="2800" dirty="0" err="1" smtClean="0"/>
              <a:t>the</a:t>
            </a:r>
            <a:r>
              <a:rPr lang="es-PR" sz="2800" dirty="0" smtClean="0"/>
              <a:t> </a:t>
            </a:r>
            <a:r>
              <a:rPr lang="es-PR" sz="2800" dirty="0" err="1" smtClean="0"/>
              <a:t>learning</a:t>
            </a:r>
            <a:r>
              <a:rPr lang="es-PR" sz="2800" dirty="0" smtClean="0"/>
              <a:t> and </a:t>
            </a:r>
            <a:r>
              <a:rPr lang="es-PR" sz="2800" dirty="0" err="1" smtClean="0"/>
              <a:t>develpment</a:t>
            </a:r>
            <a:r>
              <a:rPr lang="es-PR" sz="2800" dirty="0" smtClean="0"/>
              <a:t> of </a:t>
            </a:r>
            <a:r>
              <a:rPr lang="es-PR" sz="2800" dirty="0" err="1" smtClean="0"/>
              <a:t>all</a:t>
            </a:r>
            <a:r>
              <a:rPr lang="es-PR" sz="2800" dirty="0" smtClean="0"/>
              <a:t> P-12 </a:t>
            </a:r>
            <a:r>
              <a:rPr lang="es-PR" sz="2800" dirty="0" err="1" smtClean="0"/>
              <a:t>students</a:t>
            </a:r>
            <a:r>
              <a:rPr lang="es-PR" sz="2800" dirty="0" smtClean="0"/>
              <a:t>.</a:t>
            </a:r>
            <a:endParaRPr lang="es-PR" sz="2800" dirty="0"/>
          </a:p>
        </p:txBody>
      </p:sp>
    </p:spTree>
    <p:extLst>
      <p:ext uri="{BB962C8B-B14F-4D97-AF65-F5344CB8AC3E}">
        <p14:creationId xmlns:p14="http://schemas.microsoft.com/office/powerpoint/2010/main" val="154829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83554" y="684718"/>
            <a:ext cx="1548180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-209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79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64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spc="79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ty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94138" y="2466621"/>
            <a:ext cx="3992067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8200" y="3198140"/>
            <a:ext cx="7463297" cy="17548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96914" y="3929661"/>
            <a:ext cx="1834692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55585" y="3929661"/>
            <a:ext cx="2334564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2532" y="3929661"/>
            <a:ext cx="2860649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6410207"/>
            <a:ext cx="3657600" cy="4378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lang="x-none" sz="1200" spc="0" dirty="0" smtClean="0">
                <a:latin typeface="Times New Roman"/>
                <a:cs typeface="Times New Roman"/>
              </a:rPr>
              <a:t>  </a:t>
            </a: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 of Educator </a:t>
            </a:r>
            <a:r>
              <a:rPr sz="1200" spc="1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01276" y="6439233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38200" y="2967335"/>
            <a:ext cx="6858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With a partner(s), </a:t>
            </a:r>
            <a:r>
              <a:rPr lang="en-US" sz="3200" dirty="0"/>
              <a:t>write in a piece of paper the evidence available or new one that could support this part of Standard 2.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96914" y="1828800"/>
            <a:ext cx="362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3600" dirty="0" err="1"/>
              <a:t>Directions</a:t>
            </a:r>
            <a:endParaRPr lang="es-PR" sz="3600" dirty="0"/>
          </a:p>
        </p:txBody>
      </p:sp>
    </p:spTree>
    <p:extLst>
      <p:ext uri="{BB962C8B-B14F-4D97-AF65-F5344CB8AC3E}">
        <p14:creationId xmlns:p14="http://schemas.microsoft.com/office/powerpoint/2010/main" val="110417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83554" y="684718"/>
            <a:ext cx="1935480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-3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64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spc="79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3554" y="1747572"/>
            <a:ext cx="3607446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spc="-29" dirty="0" smtClean="0">
                <a:latin typeface="+mj-lt"/>
                <a:cs typeface="Century Gothic"/>
              </a:rPr>
              <a:t>S</a:t>
            </a:r>
            <a:r>
              <a:rPr sz="3600" spc="-19" dirty="0" smtClean="0">
                <a:latin typeface="+mj-lt"/>
                <a:cs typeface="Century Gothic"/>
              </a:rPr>
              <a:t>e</a:t>
            </a:r>
            <a:r>
              <a:rPr sz="3600" spc="-34" dirty="0" smtClean="0">
                <a:latin typeface="+mj-lt"/>
                <a:cs typeface="Century Gothic"/>
              </a:rPr>
              <a:t>ss</a:t>
            </a:r>
            <a:r>
              <a:rPr sz="3600" spc="0" dirty="0" smtClean="0">
                <a:latin typeface="+mj-lt"/>
                <a:cs typeface="Century Gothic"/>
              </a:rPr>
              <a:t>i</a:t>
            </a:r>
            <a:r>
              <a:rPr sz="3600" spc="-39" dirty="0" smtClean="0">
                <a:latin typeface="+mj-lt"/>
                <a:cs typeface="Century Gothic"/>
              </a:rPr>
              <a:t>o</a:t>
            </a:r>
            <a:r>
              <a:rPr sz="3600" spc="0" dirty="0" smtClean="0">
                <a:latin typeface="+mj-lt"/>
                <a:cs typeface="Century Gothic"/>
              </a:rPr>
              <a:t>n</a:t>
            </a:r>
            <a:r>
              <a:rPr lang="es-PR" sz="3600" spc="0" dirty="0" smtClean="0">
                <a:latin typeface="+mj-lt"/>
                <a:cs typeface="Century Gothic"/>
              </a:rPr>
              <a:t> </a:t>
            </a:r>
            <a:r>
              <a:rPr lang="es-PR" sz="3600" spc="0" dirty="0" err="1" smtClean="0">
                <a:latin typeface="+mj-lt"/>
                <a:cs typeface="Century Gothic"/>
              </a:rPr>
              <a:t>findings</a:t>
            </a:r>
            <a:endParaRPr sz="3600" dirty="0">
              <a:latin typeface="+mj-lt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674" y="6400800"/>
            <a:ext cx="358140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 of Educator</a:t>
            </a:r>
            <a:r>
              <a:rPr sz="1200" spc="1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01276" y="6439233"/>
            <a:ext cx="1765271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409655" y="6439720"/>
            <a:ext cx="3307994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0"/>
              </a:lnSpc>
              <a:spcBef>
                <a:spcPts val="67"/>
              </a:spcBef>
            </a:pPr>
            <a:r>
              <a:rPr sz="1200" u="sng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>
              <a:latin typeface="Century Gothic"/>
              <a:cs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14045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83554" y="684718"/>
            <a:ext cx="3383889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79" dirty="0" smtClean="0">
                <a:solidFill>
                  <a:srgbClr val="FEFFFF"/>
                </a:solidFill>
                <a:latin typeface="Century Gothic"/>
                <a:cs typeface="Century Gothic"/>
              </a:rPr>
              <a:t>l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f</a:t>
            </a:r>
            <a:r>
              <a:rPr sz="3200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-</a:t>
            </a: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y</a:t>
            </a:r>
            <a:r>
              <a:rPr sz="3200" spc="-200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spc="-14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3554" y="1752600"/>
            <a:ext cx="779844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3200" b="1" spc="29" dirty="0" smtClean="0">
                <a:latin typeface="+mj-lt"/>
                <a:cs typeface="Century Gothic"/>
              </a:rPr>
              <a:t>Y</a:t>
            </a:r>
            <a:r>
              <a:rPr sz="3200" b="1" spc="-14" dirty="0" smtClean="0">
                <a:latin typeface="+mj-lt"/>
                <a:cs typeface="Century Gothic"/>
              </a:rPr>
              <a:t>o</a:t>
            </a:r>
            <a:r>
              <a:rPr sz="3200" b="1" spc="0" dirty="0" smtClean="0">
                <a:latin typeface="+mj-lt"/>
                <a:cs typeface="Century Gothic"/>
              </a:rPr>
              <a:t>ur</a:t>
            </a:r>
            <a:r>
              <a:rPr sz="3200" b="1" spc="-79" dirty="0" smtClean="0">
                <a:latin typeface="+mj-lt"/>
                <a:cs typeface="Century Gothic"/>
              </a:rPr>
              <a:t> </a:t>
            </a:r>
            <a:r>
              <a:rPr sz="3200" b="1" spc="29" dirty="0" smtClean="0">
                <a:latin typeface="+mj-lt"/>
                <a:cs typeface="Century Gothic"/>
              </a:rPr>
              <a:t>S</a:t>
            </a:r>
            <a:r>
              <a:rPr sz="3200" b="1" spc="-14" dirty="0" smtClean="0">
                <a:latin typeface="+mj-lt"/>
                <a:cs typeface="Century Gothic"/>
              </a:rPr>
              <a:t>el</a:t>
            </a:r>
            <a:r>
              <a:rPr sz="3200" b="1" spc="-25" dirty="0" smtClean="0">
                <a:latin typeface="+mj-lt"/>
                <a:cs typeface="Century Gothic"/>
              </a:rPr>
              <a:t>f</a:t>
            </a:r>
            <a:r>
              <a:rPr sz="3200" b="1" spc="29" dirty="0" smtClean="0">
                <a:latin typeface="+mj-lt"/>
                <a:cs typeface="Century Gothic"/>
              </a:rPr>
              <a:t>-</a:t>
            </a:r>
            <a:r>
              <a:rPr sz="3200" b="1" spc="-14" dirty="0" smtClean="0">
                <a:latin typeface="+mj-lt"/>
                <a:cs typeface="Century Gothic"/>
              </a:rPr>
              <a:t>s</a:t>
            </a:r>
            <a:r>
              <a:rPr sz="3200" b="1" spc="0" dirty="0" smtClean="0">
                <a:latin typeface="+mj-lt"/>
                <a:cs typeface="Century Gothic"/>
              </a:rPr>
              <a:t>tu</a:t>
            </a:r>
            <a:r>
              <a:rPr sz="3200" b="1" spc="14" dirty="0" smtClean="0">
                <a:latin typeface="+mj-lt"/>
                <a:cs typeface="Century Gothic"/>
              </a:rPr>
              <a:t>d</a:t>
            </a:r>
            <a:r>
              <a:rPr sz="3200" b="1" spc="0" dirty="0" smtClean="0">
                <a:latin typeface="+mj-lt"/>
                <a:cs typeface="Century Gothic"/>
              </a:rPr>
              <a:t>y</a:t>
            </a:r>
            <a:r>
              <a:rPr sz="3200" b="1" spc="19" dirty="0" smtClean="0">
                <a:latin typeface="+mj-lt"/>
                <a:cs typeface="Century Gothic"/>
              </a:rPr>
              <a:t> </a:t>
            </a:r>
            <a:r>
              <a:rPr sz="3200" b="1" spc="-29" dirty="0" smtClean="0">
                <a:latin typeface="+mj-lt"/>
                <a:cs typeface="Century Gothic"/>
              </a:rPr>
              <a:t>R</a:t>
            </a:r>
            <a:r>
              <a:rPr sz="3200" b="1" spc="-14" dirty="0" smtClean="0">
                <a:latin typeface="+mj-lt"/>
                <a:cs typeface="Century Gothic"/>
              </a:rPr>
              <a:t>e</a:t>
            </a:r>
            <a:r>
              <a:rPr sz="3200" b="1" spc="14" dirty="0" smtClean="0">
                <a:latin typeface="+mj-lt"/>
                <a:cs typeface="Century Gothic"/>
              </a:rPr>
              <a:t>p</a:t>
            </a:r>
            <a:r>
              <a:rPr sz="3200" b="1" spc="-14" dirty="0" smtClean="0">
                <a:latin typeface="+mj-lt"/>
                <a:cs typeface="Century Gothic"/>
              </a:rPr>
              <a:t>o</a:t>
            </a:r>
            <a:r>
              <a:rPr sz="3200" b="1" spc="29" dirty="0" smtClean="0">
                <a:latin typeface="+mj-lt"/>
                <a:cs typeface="Century Gothic"/>
              </a:rPr>
              <a:t>r</a:t>
            </a:r>
            <a:r>
              <a:rPr sz="3200" b="1" spc="0" dirty="0" smtClean="0">
                <a:latin typeface="+mj-lt"/>
                <a:cs typeface="Century Gothic"/>
              </a:rPr>
              <a:t>t</a:t>
            </a:r>
            <a:r>
              <a:rPr sz="3200" b="1" spc="-29" dirty="0" smtClean="0">
                <a:latin typeface="+mj-lt"/>
                <a:cs typeface="Century Gothic"/>
              </a:rPr>
              <a:t> </a:t>
            </a:r>
            <a:r>
              <a:rPr sz="3200" b="1" spc="-14" dirty="0" smtClean="0">
                <a:latin typeface="+mj-lt"/>
                <a:cs typeface="Century Gothic"/>
              </a:rPr>
              <a:t>s</a:t>
            </a:r>
            <a:r>
              <a:rPr sz="3200" b="1" spc="0" dirty="0" smtClean="0">
                <a:latin typeface="+mj-lt"/>
                <a:cs typeface="Century Gothic"/>
              </a:rPr>
              <a:t>t</a:t>
            </a:r>
            <a:r>
              <a:rPr sz="3200" b="1" spc="14" dirty="0" smtClean="0">
                <a:latin typeface="+mj-lt"/>
                <a:cs typeface="Century Gothic"/>
              </a:rPr>
              <a:t>a</a:t>
            </a:r>
            <a:r>
              <a:rPr sz="3200" b="1" spc="29" dirty="0" smtClean="0">
                <a:latin typeface="+mj-lt"/>
                <a:cs typeface="Century Gothic"/>
              </a:rPr>
              <a:t>r</a:t>
            </a:r>
            <a:r>
              <a:rPr sz="3200" b="1" spc="0" dirty="0" smtClean="0">
                <a:latin typeface="+mj-lt"/>
                <a:cs typeface="Century Gothic"/>
              </a:rPr>
              <a:t>ts</a:t>
            </a:r>
            <a:r>
              <a:rPr sz="3200" b="1" spc="-44" dirty="0" smtClean="0">
                <a:latin typeface="+mj-lt"/>
                <a:cs typeface="Century Gothic"/>
              </a:rPr>
              <a:t> </a:t>
            </a:r>
            <a:r>
              <a:rPr sz="3200" b="1" spc="0" dirty="0" smtClean="0">
                <a:latin typeface="+mj-lt"/>
                <a:cs typeface="Century Gothic"/>
              </a:rPr>
              <a:t>w</a:t>
            </a:r>
            <a:r>
              <a:rPr sz="3200" b="1" spc="-14" dirty="0" smtClean="0">
                <a:latin typeface="+mj-lt"/>
                <a:cs typeface="Century Gothic"/>
              </a:rPr>
              <a:t>i</a:t>
            </a:r>
            <a:r>
              <a:rPr sz="3200" b="1" spc="0" dirty="0" smtClean="0">
                <a:latin typeface="+mj-lt"/>
                <a:cs typeface="Century Gothic"/>
              </a:rPr>
              <a:t>th</a:t>
            </a:r>
            <a:r>
              <a:rPr sz="3200" b="1" spc="50" dirty="0" smtClean="0">
                <a:latin typeface="+mj-lt"/>
                <a:cs typeface="Century Gothic"/>
              </a:rPr>
              <a:t> </a:t>
            </a:r>
            <a:r>
              <a:rPr sz="3200" b="1" spc="-14" dirty="0" smtClean="0">
                <a:latin typeface="+mj-lt"/>
                <a:cs typeface="Century Gothic"/>
              </a:rPr>
              <a:t>e</a:t>
            </a:r>
            <a:r>
              <a:rPr sz="3200" b="1" spc="14" dirty="0" smtClean="0">
                <a:latin typeface="+mj-lt"/>
                <a:cs typeface="Century Gothic"/>
              </a:rPr>
              <a:t>v</a:t>
            </a:r>
            <a:r>
              <a:rPr sz="3200" b="1" spc="-14" dirty="0" smtClean="0">
                <a:latin typeface="+mj-lt"/>
                <a:cs typeface="Century Gothic"/>
              </a:rPr>
              <a:t>i</a:t>
            </a:r>
            <a:r>
              <a:rPr sz="3200" b="1" spc="14" dirty="0" smtClean="0">
                <a:latin typeface="+mj-lt"/>
                <a:cs typeface="Century Gothic"/>
              </a:rPr>
              <a:t>d</a:t>
            </a:r>
            <a:r>
              <a:rPr sz="3200" b="1" spc="-14" dirty="0" smtClean="0">
                <a:latin typeface="+mj-lt"/>
                <a:cs typeface="Century Gothic"/>
              </a:rPr>
              <a:t>e</a:t>
            </a:r>
            <a:r>
              <a:rPr sz="3200" b="1" spc="0" dirty="0" smtClean="0">
                <a:latin typeface="+mj-lt"/>
                <a:cs typeface="Century Gothic"/>
              </a:rPr>
              <a:t>n</a:t>
            </a:r>
            <a:r>
              <a:rPr sz="3200" b="1" spc="-14" dirty="0" smtClean="0">
                <a:latin typeface="+mj-lt"/>
                <a:cs typeface="Century Gothic"/>
              </a:rPr>
              <a:t>ce</a:t>
            </a:r>
            <a:r>
              <a:rPr sz="3600" b="1" spc="-14" dirty="0" smtClean="0">
                <a:latin typeface="+mj-lt"/>
                <a:cs typeface="Century Gothic"/>
              </a:rPr>
              <a:t>.</a:t>
            </a:r>
            <a:endParaRPr sz="3600" dirty="0">
              <a:latin typeface="+mj-lt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40551" y="2603323"/>
            <a:ext cx="7688451" cy="28191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356">
              <a:lnSpc>
                <a:spcPts val="2585"/>
              </a:lnSpc>
              <a:spcBef>
                <a:spcPts val="129"/>
              </a:spcBef>
            </a:pPr>
            <a:r>
              <a:rPr sz="2400" spc="-64" dirty="0" smtClean="0">
                <a:latin typeface="+mj-lt"/>
                <a:cs typeface="Century Gothic"/>
              </a:rPr>
              <a:t>W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-39" dirty="0" smtClean="0">
                <a:latin typeface="+mj-lt"/>
                <a:cs typeface="Century Gothic"/>
              </a:rPr>
              <a:t>a</a:t>
            </a:r>
            <a:r>
              <a:rPr sz="2400" spc="0" dirty="0" smtClean="0">
                <a:latin typeface="+mj-lt"/>
                <a:cs typeface="Century Gothic"/>
              </a:rPr>
              <a:t>t</a:t>
            </a:r>
            <a:r>
              <a:rPr sz="2400" spc="44" dirty="0" smtClean="0">
                <a:latin typeface="+mj-lt"/>
                <a:cs typeface="Century Gothic"/>
              </a:rPr>
              <a:t> 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0" dirty="0" smtClean="0">
                <a:latin typeface="+mj-lt"/>
                <a:cs typeface="Century Gothic"/>
              </a:rPr>
              <a:t>s</a:t>
            </a:r>
            <a:r>
              <a:rPr sz="2400" spc="-75" dirty="0" smtClean="0">
                <a:latin typeface="+mj-lt"/>
                <a:cs typeface="Century Gothic"/>
              </a:rPr>
              <a:t> 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0" dirty="0" smtClean="0">
                <a:latin typeface="+mj-lt"/>
                <a:cs typeface="Century Gothic"/>
              </a:rPr>
              <a:t>s</a:t>
            </a:r>
            <a:r>
              <a:rPr sz="2400" spc="-75" dirty="0" smtClean="0">
                <a:latin typeface="+mj-lt"/>
                <a:cs typeface="Century Gothic"/>
              </a:rPr>
              <a:t> 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0" dirty="0" smtClean="0">
                <a:latin typeface="+mj-lt"/>
                <a:cs typeface="Century Gothic"/>
              </a:rPr>
              <a:t>m</a:t>
            </a:r>
            <a:r>
              <a:rPr sz="2400" spc="-34" dirty="0" smtClean="0">
                <a:latin typeface="+mj-lt"/>
                <a:cs typeface="Century Gothic"/>
              </a:rPr>
              <a:t> </a:t>
            </a:r>
            <a:r>
              <a:rPr sz="2400" spc="29" dirty="0" smtClean="0">
                <a:latin typeface="+mj-lt"/>
                <a:cs typeface="Century Gothic"/>
              </a:rPr>
              <a:t>o</a:t>
            </a:r>
            <a:r>
              <a:rPr sz="2400" spc="0" dirty="0" smtClean="0">
                <a:latin typeface="+mj-lt"/>
                <a:cs typeface="Century Gothic"/>
              </a:rPr>
              <a:t>f</a:t>
            </a:r>
            <a:r>
              <a:rPr sz="2400" spc="24" dirty="0" smtClean="0">
                <a:latin typeface="+mj-lt"/>
                <a:cs typeface="Century Gothic"/>
              </a:rPr>
              <a:t> 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29" dirty="0" smtClean="0">
                <a:latin typeface="+mj-lt"/>
                <a:cs typeface="Century Gothic"/>
              </a:rPr>
              <a:t>v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34" dirty="0" smtClean="0">
                <a:latin typeface="+mj-lt"/>
                <a:cs typeface="Century Gothic"/>
              </a:rPr>
              <a:t>d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-25" dirty="0" smtClean="0">
                <a:latin typeface="+mj-lt"/>
                <a:cs typeface="Century Gothic"/>
              </a:rPr>
              <a:t>n</a:t>
            </a:r>
            <a:r>
              <a:rPr sz="2400" spc="-34" dirty="0" smtClean="0">
                <a:latin typeface="+mj-lt"/>
                <a:cs typeface="Century Gothic"/>
              </a:rPr>
              <a:t>c</a:t>
            </a:r>
            <a:r>
              <a:rPr sz="2400" spc="-39" dirty="0" smtClean="0">
                <a:latin typeface="+mj-lt"/>
                <a:cs typeface="Century Gothic"/>
              </a:rPr>
              <a:t>e?</a:t>
            </a:r>
            <a:endParaRPr sz="2400" dirty="0">
              <a:latin typeface="+mj-lt"/>
              <a:cs typeface="Century Gothic"/>
            </a:endParaRPr>
          </a:p>
          <a:p>
            <a:pPr marL="12700">
              <a:lnSpc>
                <a:spcPts val="2880"/>
              </a:lnSpc>
              <a:spcBef>
                <a:spcPts val="621"/>
              </a:spcBef>
            </a:pPr>
            <a:r>
              <a:rPr sz="2400" spc="-39" dirty="0" smtClean="0">
                <a:latin typeface="+mj-lt"/>
                <a:cs typeface="Century Gothic"/>
              </a:rPr>
              <a:t>H</a:t>
            </a:r>
            <a:r>
              <a:rPr sz="2400" spc="29" dirty="0" smtClean="0">
                <a:latin typeface="+mj-lt"/>
                <a:cs typeface="Century Gothic"/>
              </a:rPr>
              <a:t>o</a:t>
            </a:r>
            <a:r>
              <a:rPr sz="2400" spc="0" dirty="0" smtClean="0">
                <a:latin typeface="+mj-lt"/>
                <a:cs typeface="Century Gothic"/>
              </a:rPr>
              <a:t>w</a:t>
            </a:r>
            <a:r>
              <a:rPr sz="2400" spc="-94" dirty="0" smtClean="0">
                <a:latin typeface="+mj-lt"/>
                <a:cs typeface="Century Gothic"/>
              </a:rPr>
              <a:t> </a:t>
            </a:r>
            <a:r>
              <a:rPr sz="2400" spc="-75" dirty="0" smtClean="0">
                <a:latin typeface="+mj-lt"/>
                <a:cs typeface="Century Gothic"/>
              </a:rPr>
              <a:t>w</a:t>
            </a:r>
            <a:r>
              <a:rPr sz="2400" spc="-39" dirty="0" smtClean="0">
                <a:latin typeface="+mj-lt"/>
                <a:cs typeface="Century Gothic"/>
              </a:rPr>
              <a:t>a</a:t>
            </a:r>
            <a:r>
              <a:rPr sz="2400" spc="0" dirty="0" smtClean="0">
                <a:latin typeface="+mj-lt"/>
                <a:cs typeface="Century Gothic"/>
              </a:rPr>
              <a:t>s</a:t>
            </a:r>
            <a:r>
              <a:rPr sz="2400" spc="164" dirty="0" smtClean="0">
                <a:latin typeface="+mj-lt"/>
                <a:cs typeface="Century Gothic"/>
              </a:rPr>
              <a:t> 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0" dirty="0" smtClean="0">
                <a:latin typeface="+mj-lt"/>
                <a:cs typeface="Century Gothic"/>
              </a:rPr>
              <a:t>e</a:t>
            </a:r>
            <a:r>
              <a:rPr sz="2400" spc="14" dirty="0" smtClean="0">
                <a:latin typeface="+mj-lt"/>
                <a:cs typeface="Century Gothic"/>
              </a:rPr>
              <a:t> </a:t>
            </a:r>
            <a:r>
              <a:rPr sz="2400" spc="-34" dirty="0" smtClean="0">
                <a:latin typeface="+mj-lt"/>
                <a:cs typeface="Century Gothic"/>
              </a:rPr>
              <a:t>q</a:t>
            </a:r>
            <a:r>
              <a:rPr sz="2400" spc="-19" dirty="0" smtClean="0">
                <a:latin typeface="+mj-lt"/>
                <a:cs typeface="Century Gothic"/>
              </a:rPr>
              <a:t>u</a:t>
            </a:r>
            <a:r>
              <a:rPr sz="2400" spc="-39" dirty="0" smtClean="0">
                <a:latin typeface="+mj-lt"/>
                <a:cs typeface="Century Gothic"/>
              </a:rPr>
              <a:t>a</a:t>
            </a:r>
            <a:r>
              <a:rPr sz="2400" spc="0" dirty="0" smtClean="0">
                <a:latin typeface="+mj-lt"/>
                <a:cs typeface="Century Gothic"/>
              </a:rPr>
              <a:t>l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0" dirty="0" smtClean="0">
                <a:latin typeface="+mj-lt"/>
                <a:cs typeface="Century Gothic"/>
              </a:rPr>
              <a:t>y</a:t>
            </a:r>
            <a:r>
              <a:rPr sz="2400" spc="54" dirty="0" smtClean="0">
                <a:latin typeface="+mj-lt"/>
                <a:cs typeface="Century Gothic"/>
              </a:rPr>
              <a:t> </a:t>
            </a:r>
            <a:r>
              <a:rPr sz="2400" spc="29" dirty="0" smtClean="0">
                <a:latin typeface="+mj-lt"/>
                <a:cs typeface="Century Gothic"/>
              </a:rPr>
              <a:t>o</a:t>
            </a:r>
            <a:r>
              <a:rPr sz="2400" spc="0" dirty="0" smtClean="0">
                <a:latin typeface="+mj-lt"/>
                <a:cs typeface="Century Gothic"/>
              </a:rPr>
              <a:t>f</a:t>
            </a:r>
            <a:r>
              <a:rPr sz="2400" spc="-54" dirty="0" smtClean="0">
                <a:latin typeface="+mj-lt"/>
                <a:cs typeface="Century Gothic"/>
              </a:rPr>
              <a:t> 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0" dirty="0" smtClean="0">
                <a:latin typeface="+mj-lt"/>
                <a:cs typeface="Century Gothic"/>
              </a:rPr>
              <a:t>e</a:t>
            </a:r>
            <a:r>
              <a:rPr sz="2400" spc="14" dirty="0" smtClean="0">
                <a:latin typeface="+mj-lt"/>
                <a:cs typeface="Century Gothic"/>
              </a:rPr>
              <a:t> 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29" dirty="0" smtClean="0">
                <a:latin typeface="+mj-lt"/>
                <a:cs typeface="Century Gothic"/>
              </a:rPr>
              <a:t>v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34" dirty="0" smtClean="0">
                <a:latin typeface="+mj-lt"/>
                <a:cs typeface="Century Gothic"/>
              </a:rPr>
              <a:t>d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-25" dirty="0" smtClean="0">
                <a:latin typeface="+mj-lt"/>
                <a:cs typeface="Century Gothic"/>
              </a:rPr>
              <a:t>n</a:t>
            </a:r>
            <a:r>
              <a:rPr sz="2400" spc="-34" dirty="0" smtClean="0">
                <a:latin typeface="+mj-lt"/>
                <a:cs typeface="Century Gothic"/>
              </a:rPr>
              <a:t>c</a:t>
            </a:r>
            <a:r>
              <a:rPr sz="2400" spc="0" dirty="0" smtClean="0">
                <a:latin typeface="+mj-lt"/>
                <a:cs typeface="Century Gothic"/>
              </a:rPr>
              <a:t>e</a:t>
            </a:r>
            <a:r>
              <a:rPr sz="2400" spc="14" dirty="0" smtClean="0">
                <a:latin typeface="+mj-lt"/>
                <a:cs typeface="Century Gothic"/>
              </a:rPr>
              <a:t> </a:t>
            </a:r>
            <a:r>
              <a:rPr sz="2400" spc="34" dirty="0" smtClean="0">
                <a:latin typeface="+mj-lt"/>
                <a:cs typeface="Century Gothic"/>
              </a:rPr>
              <a:t>d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0" dirty="0" smtClean="0">
                <a:latin typeface="+mj-lt"/>
                <a:cs typeface="Century Gothic"/>
              </a:rPr>
              <a:t>r</a:t>
            </a:r>
            <a:r>
              <a:rPr sz="2400" spc="-9" dirty="0" smtClean="0">
                <a:latin typeface="+mj-lt"/>
                <a:cs typeface="Century Gothic"/>
              </a:rPr>
              <a:t>m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-25" dirty="0" smtClean="0">
                <a:latin typeface="+mj-lt"/>
                <a:cs typeface="Century Gothic"/>
              </a:rPr>
              <a:t>n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0" dirty="0" smtClean="0">
                <a:latin typeface="+mj-lt"/>
                <a:cs typeface="Century Gothic"/>
              </a:rPr>
              <a:t>d</a:t>
            </a:r>
            <a:r>
              <a:rPr sz="2400" spc="94" dirty="0" smtClean="0">
                <a:latin typeface="+mj-lt"/>
                <a:cs typeface="Century Gothic"/>
              </a:rPr>
              <a:t> </a:t>
            </a:r>
            <a:r>
              <a:rPr sz="2400" spc="29" dirty="0" smtClean="0">
                <a:latin typeface="+mj-lt"/>
                <a:cs typeface="Century Gothic"/>
              </a:rPr>
              <a:t>o</a:t>
            </a:r>
            <a:r>
              <a:rPr sz="2400" spc="0" dirty="0" smtClean="0">
                <a:latin typeface="+mj-lt"/>
                <a:cs typeface="Century Gothic"/>
              </a:rPr>
              <a:t>r </a:t>
            </a:r>
            <a:r>
              <a:rPr sz="2400" spc="-39" dirty="0" smtClean="0">
                <a:latin typeface="+mj-lt"/>
                <a:cs typeface="Century Gothic"/>
              </a:rPr>
              <a:t>a</a:t>
            </a:r>
            <a:r>
              <a:rPr sz="2400" spc="29" dirty="0" smtClean="0">
                <a:latin typeface="+mj-lt"/>
                <a:cs typeface="Century Gothic"/>
              </a:rPr>
              <a:t>ss</a:t>
            </a:r>
            <a:r>
              <a:rPr sz="2400" spc="-19" dirty="0" smtClean="0">
                <a:latin typeface="+mj-lt"/>
                <a:cs typeface="Century Gothic"/>
              </a:rPr>
              <a:t>u</a:t>
            </a:r>
            <a:r>
              <a:rPr sz="2400" spc="0" dirty="0" smtClean="0">
                <a:latin typeface="+mj-lt"/>
                <a:cs typeface="Century Gothic"/>
              </a:rPr>
              <a:t>r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34" dirty="0" smtClean="0">
                <a:latin typeface="+mj-lt"/>
                <a:cs typeface="Century Gothic"/>
              </a:rPr>
              <a:t>d</a:t>
            </a:r>
            <a:r>
              <a:rPr sz="2400" spc="0" dirty="0" smtClean="0">
                <a:latin typeface="+mj-lt"/>
                <a:cs typeface="Century Gothic"/>
              </a:rPr>
              <a:t>?</a:t>
            </a:r>
            <a:endParaRPr sz="2400" dirty="0">
              <a:latin typeface="+mj-lt"/>
              <a:cs typeface="Century Gothic"/>
            </a:endParaRPr>
          </a:p>
          <a:p>
            <a:pPr marL="12700" marR="200558">
              <a:lnSpc>
                <a:spcPts val="2880"/>
              </a:lnSpc>
              <a:spcBef>
                <a:spcPts val="559"/>
              </a:spcBef>
            </a:pPr>
            <a:r>
              <a:rPr sz="2400" spc="-64" dirty="0" smtClean="0">
                <a:latin typeface="+mj-lt"/>
                <a:cs typeface="Century Gothic"/>
              </a:rPr>
              <a:t>W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-39" dirty="0" smtClean="0">
                <a:latin typeface="+mj-lt"/>
                <a:cs typeface="Century Gothic"/>
              </a:rPr>
              <a:t>a</a:t>
            </a:r>
            <a:r>
              <a:rPr sz="2400" spc="0" dirty="0" smtClean="0">
                <a:latin typeface="+mj-lt"/>
                <a:cs typeface="Century Gothic"/>
              </a:rPr>
              <a:t>t</a:t>
            </a:r>
            <a:r>
              <a:rPr sz="2400" spc="44" dirty="0" smtClean="0">
                <a:latin typeface="+mj-lt"/>
                <a:cs typeface="Century Gothic"/>
              </a:rPr>
              <a:t> </a:t>
            </a:r>
            <a:r>
              <a:rPr sz="2400" spc="-34" dirty="0" smtClean="0">
                <a:latin typeface="+mj-lt"/>
                <a:cs typeface="Century Gothic"/>
              </a:rPr>
              <a:t>c</a:t>
            </a:r>
            <a:r>
              <a:rPr sz="2400" spc="0" dirty="0" smtClean="0">
                <a:latin typeface="+mj-lt"/>
                <a:cs typeface="Century Gothic"/>
              </a:rPr>
              <a:t>r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0" dirty="0" smtClean="0">
                <a:latin typeface="+mj-lt"/>
                <a:cs typeface="Century Gothic"/>
              </a:rPr>
              <a:t>r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0" dirty="0" smtClean="0">
                <a:latin typeface="+mj-lt"/>
                <a:cs typeface="Century Gothic"/>
              </a:rPr>
              <a:t>a</a:t>
            </a:r>
            <a:r>
              <a:rPr sz="2400" spc="-59" dirty="0" smtClean="0">
                <a:latin typeface="+mj-lt"/>
                <a:cs typeface="Century Gothic"/>
              </a:rPr>
              <a:t> </a:t>
            </a:r>
            <a:r>
              <a:rPr sz="2400" spc="29" dirty="0" smtClean="0">
                <a:latin typeface="+mj-lt"/>
                <a:cs typeface="Century Gothic"/>
              </a:rPr>
              <a:t>o</a:t>
            </a:r>
            <a:r>
              <a:rPr sz="2400" spc="0" dirty="0" smtClean="0">
                <a:latin typeface="+mj-lt"/>
                <a:cs typeface="Century Gothic"/>
              </a:rPr>
              <a:t>f</a:t>
            </a:r>
            <a:r>
              <a:rPr sz="2400" spc="-54" dirty="0" smtClean="0">
                <a:latin typeface="+mj-lt"/>
                <a:cs typeface="Century Gothic"/>
              </a:rPr>
              <a:t> </a:t>
            </a:r>
            <a:r>
              <a:rPr sz="2400" spc="29" dirty="0" smtClean="0">
                <a:latin typeface="+mj-lt"/>
                <a:cs typeface="Century Gothic"/>
              </a:rPr>
              <a:t>s</a:t>
            </a:r>
            <a:r>
              <a:rPr sz="2400" spc="-19" dirty="0" smtClean="0">
                <a:latin typeface="+mj-lt"/>
                <a:cs typeface="Century Gothic"/>
              </a:rPr>
              <a:t>u</a:t>
            </a:r>
            <a:r>
              <a:rPr sz="2400" spc="-34" dirty="0" smtClean="0">
                <a:latin typeface="+mj-lt"/>
                <a:cs typeface="Century Gothic"/>
              </a:rPr>
              <a:t>cc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29" dirty="0" smtClean="0">
                <a:latin typeface="+mj-lt"/>
                <a:cs typeface="Century Gothic"/>
              </a:rPr>
              <a:t>s</a:t>
            </a:r>
            <a:r>
              <a:rPr sz="2400" spc="0" dirty="0" smtClean="0">
                <a:latin typeface="+mj-lt"/>
                <a:cs typeface="Century Gothic"/>
              </a:rPr>
              <a:t>s</a:t>
            </a:r>
            <a:r>
              <a:rPr sz="2400" spc="84" dirty="0" smtClean="0">
                <a:latin typeface="+mj-lt"/>
                <a:cs typeface="Century Gothic"/>
              </a:rPr>
              <a:t> 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-39" dirty="0" smtClean="0">
                <a:latin typeface="+mj-lt"/>
                <a:cs typeface="Century Gothic"/>
              </a:rPr>
              <a:t>a</a:t>
            </a:r>
            <a:r>
              <a:rPr sz="2400" spc="29" dirty="0" smtClean="0">
                <a:latin typeface="+mj-lt"/>
                <a:cs typeface="Century Gothic"/>
              </a:rPr>
              <a:t>v</a:t>
            </a:r>
            <a:r>
              <a:rPr sz="2400" spc="0" dirty="0" smtClean="0">
                <a:latin typeface="+mj-lt"/>
                <a:cs typeface="Century Gothic"/>
              </a:rPr>
              <a:t>e</a:t>
            </a:r>
            <a:r>
              <a:rPr sz="2400" spc="14" dirty="0" smtClean="0">
                <a:latin typeface="+mj-lt"/>
                <a:cs typeface="Century Gothic"/>
              </a:rPr>
              <a:t> </a:t>
            </a:r>
            <a:r>
              <a:rPr sz="2400" spc="-34" dirty="0" smtClean="0">
                <a:latin typeface="+mj-lt"/>
                <a:cs typeface="Century Gothic"/>
              </a:rPr>
              <a:t>b</a:t>
            </a:r>
            <a:r>
              <a:rPr sz="2400" spc="-39" dirty="0" smtClean="0">
                <a:latin typeface="+mj-lt"/>
                <a:cs typeface="Century Gothic"/>
              </a:rPr>
              <a:t>ee</a:t>
            </a:r>
            <a:r>
              <a:rPr sz="2400" spc="0" dirty="0" smtClean="0">
                <a:latin typeface="+mj-lt"/>
                <a:cs typeface="Century Gothic"/>
              </a:rPr>
              <a:t>n</a:t>
            </a:r>
            <a:r>
              <a:rPr sz="2400" spc="114" dirty="0" smtClean="0">
                <a:latin typeface="+mj-lt"/>
                <a:cs typeface="Century Gothic"/>
              </a:rPr>
              <a:t> 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29" dirty="0" smtClean="0">
                <a:latin typeface="+mj-lt"/>
                <a:cs typeface="Century Gothic"/>
              </a:rPr>
              <a:t>s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-39" dirty="0" smtClean="0">
                <a:latin typeface="+mj-lt"/>
                <a:cs typeface="Century Gothic"/>
              </a:rPr>
              <a:t>a</a:t>
            </a:r>
            <a:r>
              <a:rPr sz="2400" spc="-34" dirty="0" smtClean="0">
                <a:latin typeface="+mj-lt"/>
                <a:cs typeface="Century Gothic"/>
              </a:rPr>
              <a:t>b</a:t>
            </a:r>
            <a:r>
              <a:rPr sz="2400" spc="0" dirty="0" smtClean="0">
                <a:latin typeface="+mj-lt"/>
                <a:cs typeface="Century Gothic"/>
              </a:rPr>
              <a:t>l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29" dirty="0" smtClean="0">
                <a:latin typeface="+mj-lt"/>
                <a:cs typeface="Century Gothic"/>
              </a:rPr>
              <a:t>s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0" dirty="0" smtClean="0">
                <a:latin typeface="+mj-lt"/>
                <a:cs typeface="Century Gothic"/>
              </a:rPr>
              <a:t>d</a:t>
            </a:r>
            <a:r>
              <a:rPr sz="2400" spc="94" dirty="0" smtClean="0">
                <a:latin typeface="+mj-lt"/>
                <a:cs typeface="Century Gothic"/>
              </a:rPr>
              <a:t> </a:t>
            </a:r>
            <a:r>
              <a:rPr sz="2400" spc="29" dirty="0" smtClean="0">
                <a:latin typeface="+mj-lt"/>
                <a:cs typeface="Century Gothic"/>
              </a:rPr>
              <a:t>o</a:t>
            </a:r>
            <a:r>
              <a:rPr sz="2400" spc="0" dirty="0" smtClean="0">
                <a:latin typeface="+mj-lt"/>
                <a:cs typeface="Century Gothic"/>
              </a:rPr>
              <a:t>n 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0" dirty="0" smtClean="0">
                <a:latin typeface="+mj-lt"/>
                <a:cs typeface="Century Gothic"/>
              </a:rPr>
              <a:t>e</a:t>
            </a:r>
            <a:r>
              <a:rPr sz="2400" spc="-59" dirty="0" smtClean="0">
                <a:latin typeface="+mj-lt"/>
                <a:cs typeface="Century Gothic"/>
              </a:rPr>
              <a:t> </a:t>
            </a:r>
            <a:r>
              <a:rPr sz="2400" spc="-9" dirty="0" smtClean="0">
                <a:latin typeface="+mj-lt"/>
                <a:cs typeface="Century Gothic"/>
              </a:rPr>
              <a:t>m</a:t>
            </a:r>
            <a:r>
              <a:rPr sz="2400" spc="-39" dirty="0" smtClean="0">
                <a:latin typeface="+mj-lt"/>
                <a:cs typeface="Century Gothic"/>
              </a:rPr>
              <a:t>ea</a:t>
            </a:r>
            <a:r>
              <a:rPr sz="2400" spc="29" dirty="0" smtClean="0">
                <a:latin typeface="+mj-lt"/>
                <a:cs typeface="Century Gothic"/>
              </a:rPr>
              <a:t>s</a:t>
            </a:r>
            <a:r>
              <a:rPr sz="2400" spc="-19" dirty="0" smtClean="0">
                <a:latin typeface="+mj-lt"/>
                <a:cs typeface="Century Gothic"/>
              </a:rPr>
              <a:t>u</a:t>
            </a:r>
            <a:r>
              <a:rPr sz="2400" spc="0" dirty="0" smtClean="0">
                <a:latin typeface="+mj-lt"/>
                <a:cs typeface="Century Gothic"/>
              </a:rPr>
              <a:t>r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0" dirty="0" smtClean="0">
                <a:latin typeface="+mj-lt"/>
                <a:cs typeface="Century Gothic"/>
              </a:rPr>
              <a:t>,</a:t>
            </a:r>
            <a:r>
              <a:rPr sz="2400" spc="194" dirty="0" smtClean="0">
                <a:latin typeface="+mj-lt"/>
                <a:cs typeface="Century Gothic"/>
              </a:rPr>
              <a:t> </a:t>
            </a:r>
            <a:r>
              <a:rPr sz="2400" spc="-39" dirty="0" smtClean="0">
                <a:latin typeface="+mj-lt"/>
                <a:cs typeface="Century Gothic"/>
              </a:rPr>
              <a:t>a</a:t>
            </a:r>
            <a:r>
              <a:rPr sz="2400" spc="-25" dirty="0" smtClean="0">
                <a:latin typeface="+mj-lt"/>
                <a:cs typeface="Century Gothic"/>
              </a:rPr>
              <a:t>n</a:t>
            </a:r>
            <a:r>
              <a:rPr sz="2400" spc="0" dirty="0" smtClean="0">
                <a:latin typeface="+mj-lt"/>
                <a:cs typeface="Century Gothic"/>
              </a:rPr>
              <a:t>d</a:t>
            </a:r>
            <a:r>
              <a:rPr sz="2400" spc="14" dirty="0" smtClean="0">
                <a:latin typeface="+mj-lt"/>
                <a:cs typeface="Century Gothic"/>
              </a:rPr>
              <a:t> 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29" dirty="0" smtClean="0">
                <a:latin typeface="+mj-lt"/>
                <a:cs typeface="Century Gothic"/>
              </a:rPr>
              <a:t>o</a:t>
            </a:r>
            <a:r>
              <a:rPr sz="2400" spc="-75" dirty="0" smtClean="0">
                <a:latin typeface="+mj-lt"/>
                <a:cs typeface="Century Gothic"/>
              </a:rPr>
              <a:t>w</a:t>
            </a:r>
            <a:r>
              <a:rPr sz="2400" spc="0" dirty="0" smtClean="0">
                <a:latin typeface="+mj-lt"/>
                <a:cs typeface="Century Gothic"/>
              </a:rPr>
              <a:t>?</a:t>
            </a:r>
            <a:endParaRPr sz="2400" dirty="0">
              <a:latin typeface="+mj-lt"/>
              <a:cs typeface="Century Gothic"/>
            </a:endParaRPr>
          </a:p>
          <a:p>
            <a:pPr marL="12700" marR="43356">
              <a:lnSpc>
                <a:spcPct val="102172"/>
              </a:lnSpc>
              <a:spcBef>
                <a:spcPts val="305"/>
              </a:spcBef>
            </a:pPr>
            <a:r>
              <a:rPr sz="2400" spc="-64" dirty="0" smtClean="0">
                <a:latin typeface="+mj-lt"/>
                <a:cs typeface="Century Gothic"/>
              </a:rPr>
              <a:t>W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-39" dirty="0" smtClean="0">
                <a:latin typeface="+mj-lt"/>
                <a:cs typeface="Century Gothic"/>
              </a:rPr>
              <a:t>a</a:t>
            </a:r>
            <a:r>
              <a:rPr sz="2400" spc="0" dirty="0" smtClean="0">
                <a:latin typeface="+mj-lt"/>
                <a:cs typeface="Century Gothic"/>
              </a:rPr>
              <a:t>t</a:t>
            </a:r>
            <a:r>
              <a:rPr sz="2400" spc="44" dirty="0" smtClean="0">
                <a:latin typeface="+mj-lt"/>
                <a:cs typeface="Century Gothic"/>
              </a:rPr>
              <a:t> </a:t>
            </a:r>
            <a:r>
              <a:rPr sz="2400" spc="34" dirty="0" smtClean="0">
                <a:latin typeface="+mj-lt"/>
                <a:cs typeface="Century Gothic"/>
              </a:rPr>
              <a:t>d</a:t>
            </a:r>
            <a:r>
              <a:rPr sz="2400" spc="29" dirty="0" smtClean="0">
                <a:latin typeface="+mj-lt"/>
                <a:cs typeface="Century Gothic"/>
              </a:rPr>
              <a:t>o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0" dirty="0" smtClean="0">
                <a:latin typeface="+mj-lt"/>
                <a:cs typeface="Century Gothic"/>
              </a:rPr>
              <a:t>s</a:t>
            </a:r>
            <a:r>
              <a:rPr sz="2400" spc="4" dirty="0" smtClean="0">
                <a:latin typeface="+mj-lt"/>
                <a:cs typeface="Century Gothic"/>
              </a:rPr>
              <a:t> 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0" dirty="0" smtClean="0">
                <a:latin typeface="+mj-lt"/>
                <a:cs typeface="Century Gothic"/>
              </a:rPr>
              <a:t>e</a:t>
            </a:r>
            <a:r>
              <a:rPr sz="2400" spc="14" dirty="0" smtClean="0">
                <a:latin typeface="+mj-lt"/>
                <a:cs typeface="Century Gothic"/>
              </a:rPr>
              <a:t> </a:t>
            </a:r>
            <a:r>
              <a:rPr sz="2400" spc="0" dirty="0" smtClean="0">
                <a:latin typeface="+mj-lt"/>
                <a:cs typeface="Century Gothic"/>
              </a:rPr>
              <a:t>r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-34" dirty="0" smtClean="0">
                <a:latin typeface="+mj-lt"/>
                <a:cs typeface="Century Gothic"/>
              </a:rPr>
              <a:t>p</a:t>
            </a:r>
            <a:r>
              <a:rPr sz="2400" spc="29" dirty="0" smtClean="0">
                <a:latin typeface="+mj-lt"/>
                <a:cs typeface="Century Gothic"/>
              </a:rPr>
              <a:t>o</a:t>
            </a:r>
            <a:r>
              <a:rPr sz="2400" spc="0" dirty="0" smtClean="0">
                <a:latin typeface="+mj-lt"/>
                <a:cs typeface="Century Gothic"/>
              </a:rPr>
              <a:t>r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0" dirty="0" smtClean="0">
                <a:latin typeface="+mj-lt"/>
                <a:cs typeface="Century Gothic"/>
              </a:rPr>
              <a:t>d</a:t>
            </a:r>
            <a:r>
              <a:rPr sz="2400" spc="94" dirty="0" smtClean="0">
                <a:latin typeface="+mj-lt"/>
                <a:cs typeface="Century Gothic"/>
              </a:rPr>
              <a:t> 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29" dirty="0" smtClean="0">
                <a:latin typeface="+mj-lt"/>
                <a:cs typeface="Century Gothic"/>
              </a:rPr>
              <a:t>v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34" dirty="0" smtClean="0">
                <a:latin typeface="+mj-lt"/>
                <a:cs typeface="Century Gothic"/>
              </a:rPr>
              <a:t>d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-25" dirty="0" smtClean="0">
                <a:latin typeface="+mj-lt"/>
                <a:cs typeface="Century Gothic"/>
              </a:rPr>
              <a:t>n</a:t>
            </a:r>
            <a:r>
              <a:rPr sz="2400" spc="-34" dirty="0" smtClean="0">
                <a:latin typeface="+mj-lt"/>
                <a:cs typeface="Century Gothic"/>
              </a:rPr>
              <a:t>c</a:t>
            </a:r>
            <a:r>
              <a:rPr sz="2400" spc="0" dirty="0" smtClean="0">
                <a:latin typeface="+mj-lt"/>
                <a:cs typeface="Century Gothic"/>
              </a:rPr>
              <a:t>e</a:t>
            </a:r>
            <a:r>
              <a:rPr sz="2400" spc="14" dirty="0" smtClean="0">
                <a:latin typeface="+mj-lt"/>
                <a:cs typeface="Century Gothic"/>
              </a:rPr>
              <a:t> </a:t>
            </a:r>
            <a:r>
              <a:rPr sz="2400" spc="-9" dirty="0" smtClean="0">
                <a:latin typeface="+mj-lt"/>
                <a:cs typeface="Century Gothic"/>
              </a:rPr>
              <a:t>m</a:t>
            </a:r>
            <a:r>
              <a:rPr sz="2400" spc="-39" dirty="0" smtClean="0">
                <a:latin typeface="+mj-lt"/>
                <a:cs typeface="Century Gothic"/>
              </a:rPr>
              <a:t>ea</a:t>
            </a:r>
            <a:r>
              <a:rPr sz="2400" spc="-25" dirty="0" smtClean="0">
                <a:latin typeface="+mj-lt"/>
                <a:cs typeface="Century Gothic"/>
              </a:rPr>
              <a:t>n</a:t>
            </a:r>
            <a:r>
              <a:rPr sz="2400" spc="0" dirty="0" smtClean="0">
                <a:latin typeface="+mj-lt"/>
                <a:cs typeface="Century Gothic"/>
              </a:rPr>
              <a:t>?</a:t>
            </a:r>
            <a:endParaRPr sz="2400" dirty="0">
              <a:latin typeface="+mj-lt"/>
              <a:cs typeface="Century Gothic"/>
            </a:endParaRPr>
          </a:p>
          <a:p>
            <a:pPr marL="12700" marR="684">
              <a:lnSpc>
                <a:spcPct val="102172"/>
              </a:lnSpc>
              <a:spcBef>
                <a:spcPts val="578"/>
              </a:spcBef>
            </a:pPr>
            <a:r>
              <a:rPr sz="2400" spc="-39" dirty="0" smtClean="0">
                <a:latin typeface="+mj-lt"/>
                <a:cs typeface="Century Gothic"/>
              </a:rPr>
              <a:t>H</a:t>
            </a:r>
            <a:r>
              <a:rPr sz="2400" spc="29" dirty="0" smtClean="0">
                <a:latin typeface="+mj-lt"/>
                <a:cs typeface="Century Gothic"/>
              </a:rPr>
              <a:t>o</a:t>
            </a:r>
            <a:r>
              <a:rPr sz="2400" spc="0" dirty="0" smtClean="0">
                <a:latin typeface="+mj-lt"/>
                <a:cs typeface="Century Gothic"/>
              </a:rPr>
              <a:t>w</a:t>
            </a:r>
            <a:r>
              <a:rPr sz="2400" spc="-94" dirty="0" smtClean="0">
                <a:latin typeface="+mj-lt"/>
                <a:cs typeface="Century Gothic"/>
              </a:rPr>
              <a:t> 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0" dirty="0" smtClean="0">
                <a:latin typeface="+mj-lt"/>
                <a:cs typeface="Century Gothic"/>
              </a:rPr>
              <a:t>s</a:t>
            </a:r>
            <a:r>
              <a:rPr sz="2400" spc="-75" dirty="0" smtClean="0">
                <a:latin typeface="+mj-lt"/>
                <a:cs typeface="Century Gothic"/>
              </a:rPr>
              <a:t> 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-25" dirty="0" smtClean="0">
                <a:latin typeface="+mj-lt"/>
                <a:cs typeface="Century Gothic"/>
              </a:rPr>
              <a:t>h</a:t>
            </a:r>
            <a:r>
              <a:rPr sz="2400" spc="0" dirty="0" smtClean="0">
                <a:latin typeface="+mj-lt"/>
                <a:cs typeface="Century Gothic"/>
              </a:rPr>
              <a:t>e</a:t>
            </a:r>
            <a:r>
              <a:rPr sz="2400" spc="94" dirty="0" smtClean="0">
                <a:latin typeface="+mj-lt"/>
                <a:cs typeface="Century Gothic"/>
              </a:rPr>
              <a:t> 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29" dirty="0" smtClean="0">
                <a:latin typeface="+mj-lt"/>
                <a:cs typeface="Century Gothic"/>
              </a:rPr>
              <a:t>v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34" dirty="0" smtClean="0">
                <a:latin typeface="+mj-lt"/>
                <a:cs typeface="Century Gothic"/>
              </a:rPr>
              <a:t>d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-25" dirty="0" smtClean="0">
                <a:latin typeface="+mj-lt"/>
                <a:cs typeface="Century Gothic"/>
              </a:rPr>
              <a:t>n</a:t>
            </a:r>
            <a:r>
              <a:rPr sz="2400" spc="-34" dirty="0" smtClean="0">
                <a:latin typeface="+mj-lt"/>
                <a:cs typeface="Century Gothic"/>
              </a:rPr>
              <a:t>c</a:t>
            </a:r>
            <a:r>
              <a:rPr sz="2400" spc="0" dirty="0" smtClean="0">
                <a:latin typeface="+mj-lt"/>
                <a:cs typeface="Century Gothic"/>
              </a:rPr>
              <a:t>e</a:t>
            </a:r>
            <a:r>
              <a:rPr sz="2400" spc="-59" dirty="0" smtClean="0">
                <a:latin typeface="+mj-lt"/>
                <a:cs typeface="Century Gothic"/>
              </a:rPr>
              <a:t> </a:t>
            </a:r>
            <a:r>
              <a:rPr sz="2400" spc="-19" dirty="0" smtClean="0">
                <a:latin typeface="+mj-lt"/>
                <a:cs typeface="Century Gothic"/>
              </a:rPr>
              <a:t>u</a:t>
            </a:r>
            <a:r>
              <a:rPr sz="2400" spc="29" dirty="0" smtClean="0">
                <a:latin typeface="+mj-lt"/>
                <a:cs typeface="Century Gothic"/>
              </a:rPr>
              <a:t>s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0" dirty="0" smtClean="0">
                <a:latin typeface="+mj-lt"/>
                <a:cs typeface="Century Gothic"/>
              </a:rPr>
              <a:t>d</a:t>
            </a:r>
            <a:r>
              <a:rPr sz="2400" spc="94" dirty="0" smtClean="0">
                <a:latin typeface="+mj-lt"/>
                <a:cs typeface="Century Gothic"/>
              </a:rPr>
              <a:t> 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0" dirty="0" smtClean="0">
                <a:latin typeface="+mj-lt"/>
                <a:cs typeface="Century Gothic"/>
              </a:rPr>
              <a:t>o</a:t>
            </a:r>
            <a:r>
              <a:rPr sz="2400" spc="4" dirty="0" smtClean="0">
                <a:latin typeface="+mj-lt"/>
                <a:cs typeface="Century Gothic"/>
              </a:rPr>
              <a:t> </a:t>
            </a:r>
            <a:r>
              <a:rPr sz="2400" spc="29" dirty="0" smtClean="0">
                <a:latin typeface="+mj-lt"/>
                <a:cs typeface="Century Gothic"/>
              </a:rPr>
              <a:t>s</a:t>
            </a:r>
            <a:r>
              <a:rPr sz="2400" spc="-19" dirty="0" smtClean="0">
                <a:latin typeface="+mj-lt"/>
                <a:cs typeface="Century Gothic"/>
              </a:rPr>
              <a:t>u</a:t>
            </a:r>
            <a:r>
              <a:rPr sz="2400" spc="-34" dirty="0" smtClean="0">
                <a:latin typeface="+mj-lt"/>
                <a:cs typeface="Century Gothic"/>
              </a:rPr>
              <a:t>pp</a:t>
            </a:r>
            <a:r>
              <a:rPr sz="2400" spc="29" dirty="0" smtClean="0">
                <a:latin typeface="+mj-lt"/>
                <a:cs typeface="Century Gothic"/>
              </a:rPr>
              <a:t>o</a:t>
            </a:r>
            <a:r>
              <a:rPr sz="2400" spc="0" dirty="0" smtClean="0">
                <a:latin typeface="+mj-lt"/>
                <a:cs typeface="Century Gothic"/>
              </a:rPr>
              <a:t>rt</a:t>
            </a:r>
            <a:r>
              <a:rPr sz="2400" spc="44" dirty="0" smtClean="0">
                <a:latin typeface="+mj-lt"/>
                <a:cs typeface="Century Gothic"/>
              </a:rPr>
              <a:t> 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-9" dirty="0" smtClean="0">
                <a:latin typeface="+mj-lt"/>
                <a:cs typeface="Century Gothic"/>
              </a:rPr>
              <a:t>m</a:t>
            </a:r>
            <a:r>
              <a:rPr sz="2400" spc="-34" dirty="0" smtClean="0">
                <a:latin typeface="+mj-lt"/>
                <a:cs typeface="Century Gothic"/>
              </a:rPr>
              <a:t>p</a:t>
            </a:r>
            <a:r>
              <a:rPr sz="2400" spc="0" dirty="0" smtClean="0">
                <a:latin typeface="+mj-lt"/>
                <a:cs typeface="Century Gothic"/>
              </a:rPr>
              <a:t>r</a:t>
            </a:r>
            <a:r>
              <a:rPr sz="2400" spc="29" dirty="0" smtClean="0">
                <a:latin typeface="+mj-lt"/>
                <a:cs typeface="Century Gothic"/>
              </a:rPr>
              <a:t>ov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-9" dirty="0" smtClean="0">
                <a:latin typeface="+mj-lt"/>
                <a:cs typeface="Century Gothic"/>
              </a:rPr>
              <a:t>m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-25" dirty="0" smtClean="0">
                <a:latin typeface="+mj-lt"/>
                <a:cs typeface="Century Gothic"/>
              </a:rPr>
              <a:t>n</a:t>
            </a:r>
            <a:r>
              <a:rPr sz="2400" spc="-14" dirty="0" smtClean="0">
                <a:latin typeface="+mj-lt"/>
                <a:cs typeface="Century Gothic"/>
              </a:rPr>
              <a:t>t</a:t>
            </a:r>
            <a:r>
              <a:rPr sz="2400" spc="0" dirty="0" smtClean="0">
                <a:latin typeface="+mj-lt"/>
                <a:cs typeface="Century Gothic"/>
              </a:rPr>
              <a:t>?</a:t>
            </a:r>
            <a:endParaRPr sz="2400" dirty="0">
              <a:latin typeface="+mj-lt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2400" y="6400800"/>
            <a:ext cx="350520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Arial"/>
                <a:cs typeface="Arial"/>
              </a:rPr>
              <a:t>the </a:t>
            </a:r>
            <a:r>
              <a:rPr sz="1200" spc="0" dirty="0" smtClean="0">
                <a:latin typeface="Times New Roman"/>
                <a:cs typeface="Times New Roman"/>
              </a:rPr>
              <a:t>Accreditation  of Educator </a:t>
            </a:r>
            <a:r>
              <a:rPr lang="x-none" sz="1200" spc="115" dirty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733800" y="6477000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2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object 45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0" y="6172200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endParaRPr lang="en-US" sz="800" dirty="0" smtClean="0">
              <a:latin typeface="Times New Roman"/>
              <a:cs typeface="Times New Roman"/>
            </a:endParaRPr>
          </a:p>
          <a:p>
            <a:pPr marL="12700" indent="5937">
              <a:lnSpc>
                <a:spcPct val="97358"/>
              </a:lnSpc>
              <a:spcBef>
                <a:spcPts val="10"/>
              </a:spcBef>
            </a:pPr>
            <a:endParaRPr lang="en-US" sz="800" dirty="0">
              <a:latin typeface="Times New Roman"/>
              <a:cs typeface="Times New Roman"/>
            </a:endParaRPr>
          </a:p>
          <a:p>
            <a:pPr marL="12700" indent="5937">
              <a:lnSpc>
                <a:spcPct val="97358"/>
              </a:lnSpc>
              <a:spcBef>
                <a:spcPts val="10"/>
              </a:spcBef>
            </a:pPr>
            <a:endParaRPr lang="en-US" sz="800" dirty="0" smtClean="0">
              <a:latin typeface="Times New Roman"/>
              <a:cs typeface="Times New Roman"/>
            </a:endParaRPr>
          </a:p>
          <a:p>
            <a:pPr marL="12700" indent="5937">
              <a:lnSpc>
                <a:spcPct val="97358"/>
              </a:lnSpc>
              <a:spcBef>
                <a:spcPts val="10"/>
              </a:spcBef>
            </a:pPr>
            <a:endParaRPr lang="en-US" sz="1200" dirty="0">
              <a:latin typeface="Times New Roman"/>
              <a:cs typeface="Times New Roman"/>
            </a:endParaRPr>
          </a:p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lang="en-US" sz="1200" dirty="0" smtClean="0">
                <a:latin typeface="Times New Roman"/>
                <a:cs typeface="Times New Roman"/>
              </a:rPr>
              <a:t> </a:t>
            </a:r>
            <a:r>
              <a:rPr lang="en-US" sz="1200" dirty="0" smtClean="0">
                <a:latin typeface="Times New Roman"/>
                <a:cs typeface="Times New Roman"/>
              </a:rPr>
              <a:t> </a:t>
            </a:r>
            <a:r>
              <a:rPr lang="en-US" sz="1200" dirty="0" smtClean="0">
                <a:latin typeface="Times New Roman"/>
                <a:cs typeface="Times New Roman"/>
              </a:rPr>
              <a:t>Council</a:t>
            </a:r>
            <a:r>
              <a:rPr lang="en-US" sz="1200" spc="39" dirty="0" smtClean="0">
                <a:latin typeface="Times New Roman"/>
                <a:cs typeface="Times New Roman"/>
              </a:rPr>
              <a:t> </a:t>
            </a:r>
            <a:r>
              <a:rPr lang="en-US" sz="1200" dirty="0">
                <a:latin typeface="Times New Roman"/>
                <a:cs typeface="Times New Roman"/>
              </a:rPr>
              <a:t>for</a:t>
            </a:r>
            <a:r>
              <a:rPr lang="en-US" sz="1200" spc="130" dirty="0">
                <a:latin typeface="Times New Roman"/>
                <a:cs typeface="Times New Roman"/>
              </a:rPr>
              <a:t> </a:t>
            </a:r>
            <a:r>
              <a:rPr lang="en-US" sz="1200" b="1" dirty="0">
                <a:latin typeface="Arial"/>
                <a:cs typeface="Arial"/>
              </a:rPr>
              <a:t>the </a:t>
            </a:r>
            <a:r>
              <a:rPr lang="en-US" sz="1200" dirty="0">
                <a:latin typeface="Times New Roman"/>
                <a:cs typeface="Times New Roman"/>
              </a:rPr>
              <a:t>Accreditation  of Educator </a:t>
            </a:r>
            <a:r>
              <a:rPr lang="en-US" sz="1200" spc="115" dirty="0">
                <a:latin typeface="Times New Roman"/>
                <a:cs typeface="Times New Roman"/>
              </a:rPr>
              <a:t> </a:t>
            </a:r>
            <a:r>
              <a:rPr lang="en-US" sz="1200" dirty="0">
                <a:latin typeface="Times New Roman"/>
                <a:cs typeface="Times New Roman"/>
              </a:rPr>
              <a:t>Preparation</a:t>
            </a:r>
          </a:p>
        </p:txBody>
      </p:sp>
      <p:sp>
        <p:nvSpPr>
          <p:cNvPr id="43" name="object 43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583554" y="684718"/>
            <a:ext cx="1935480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-34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64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spc="79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83554" y="1719403"/>
            <a:ext cx="398844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3200" spc="-94" dirty="0" smtClean="0">
                <a:latin typeface="+mj-lt"/>
                <a:cs typeface="Century Gothic"/>
              </a:rPr>
              <a:t>A</a:t>
            </a:r>
            <a:r>
              <a:rPr sz="3200" spc="34" dirty="0" smtClean="0">
                <a:latin typeface="+mj-lt"/>
                <a:cs typeface="Century Gothic"/>
              </a:rPr>
              <a:t>dd</a:t>
            </a:r>
            <a:r>
              <a:rPr sz="3200" spc="79" dirty="0" smtClean="0">
                <a:latin typeface="+mj-lt"/>
                <a:cs typeface="Century Gothic"/>
              </a:rPr>
              <a:t>i</a:t>
            </a:r>
            <a:r>
              <a:rPr sz="3200" spc="-14" dirty="0" smtClean="0">
                <a:latin typeface="+mj-lt"/>
                <a:cs typeface="Century Gothic"/>
              </a:rPr>
              <a:t>t</a:t>
            </a:r>
            <a:r>
              <a:rPr sz="3200" spc="79" dirty="0" smtClean="0">
                <a:latin typeface="+mj-lt"/>
                <a:cs typeface="Century Gothic"/>
              </a:rPr>
              <a:t>i</a:t>
            </a:r>
            <a:r>
              <a:rPr sz="3200" spc="29" dirty="0" smtClean="0">
                <a:latin typeface="+mj-lt"/>
                <a:cs typeface="Century Gothic"/>
              </a:rPr>
              <a:t>o</a:t>
            </a:r>
            <a:r>
              <a:rPr sz="3200" spc="-25" dirty="0" smtClean="0">
                <a:latin typeface="+mj-lt"/>
                <a:cs typeface="Century Gothic"/>
              </a:rPr>
              <a:t>n</a:t>
            </a:r>
            <a:r>
              <a:rPr sz="3200" spc="-39" dirty="0" smtClean="0">
                <a:latin typeface="+mj-lt"/>
                <a:cs typeface="Century Gothic"/>
              </a:rPr>
              <a:t>a</a:t>
            </a:r>
            <a:r>
              <a:rPr sz="3200" spc="0" dirty="0" smtClean="0">
                <a:latin typeface="+mj-lt"/>
                <a:cs typeface="Century Gothic"/>
              </a:rPr>
              <a:t>l</a:t>
            </a:r>
            <a:r>
              <a:rPr sz="3200" spc="-179" dirty="0" smtClean="0">
                <a:latin typeface="+mj-lt"/>
                <a:cs typeface="Century Gothic"/>
              </a:rPr>
              <a:t> </a:t>
            </a:r>
            <a:r>
              <a:rPr sz="3200" spc="-39" dirty="0" smtClean="0">
                <a:latin typeface="+mj-lt"/>
                <a:cs typeface="Century Gothic"/>
              </a:rPr>
              <a:t>e</a:t>
            </a:r>
            <a:r>
              <a:rPr sz="3200" spc="29" dirty="0" smtClean="0">
                <a:latin typeface="+mj-lt"/>
                <a:cs typeface="Century Gothic"/>
              </a:rPr>
              <a:t>v</a:t>
            </a:r>
            <a:r>
              <a:rPr sz="3200" spc="79" dirty="0" smtClean="0">
                <a:latin typeface="+mj-lt"/>
                <a:cs typeface="Century Gothic"/>
              </a:rPr>
              <a:t>i</a:t>
            </a:r>
            <a:r>
              <a:rPr sz="3200" spc="34" dirty="0" smtClean="0">
                <a:latin typeface="+mj-lt"/>
                <a:cs typeface="Century Gothic"/>
              </a:rPr>
              <a:t>d</a:t>
            </a:r>
            <a:r>
              <a:rPr sz="3200" spc="-39" dirty="0" smtClean="0">
                <a:latin typeface="+mj-lt"/>
                <a:cs typeface="Century Gothic"/>
              </a:rPr>
              <a:t>e</a:t>
            </a:r>
            <a:r>
              <a:rPr sz="3200" spc="-25" dirty="0" smtClean="0">
                <a:latin typeface="+mj-lt"/>
                <a:cs typeface="Century Gothic"/>
              </a:rPr>
              <a:t>n</a:t>
            </a:r>
            <a:r>
              <a:rPr sz="3200" spc="-34" dirty="0" smtClean="0">
                <a:latin typeface="+mj-lt"/>
                <a:cs typeface="Century Gothic"/>
              </a:rPr>
              <a:t>c</a:t>
            </a:r>
            <a:r>
              <a:rPr sz="3200" spc="0" dirty="0" smtClean="0">
                <a:latin typeface="+mj-lt"/>
                <a:cs typeface="Century Gothic"/>
              </a:rPr>
              <a:t>e</a:t>
            </a:r>
            <a:endParaRPr sz="3200" dirty="0">
              <a:latin typeface="+mj-lt"/>
              <a:cs typeface="Century Gothic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963758" y="1719403"/>
            <a:ext cx="213224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3200" spc="79" dirty="0" smtClean="0">
                <a:latin typeface="+mj-lt"/>
                <a:cs typeface="Century Gothic"/>
              </a:rPr>
              <a:t>i</a:t>
            </a:r>
            <a:r>
              <a:rPr sz="3200" spc="34" dirty="0" smtClean="0">
                <a:latin typeface="+mj-lt"/>
                <a:cs typeface="Century Gothic"/>
              </a:rPr>
              <a:t>d</a:t>
            </a:r>
            <a:r>
              <a:rPr sz="3200" spc="-39" dirty="0" smtClean="0">
                <a:latin typeface="+mj-lt"/>
                <a:cs typeface="Century Gothic"/>
              </a:rPr>
              <a:t>ea</a:t>
            </a:r>
            <a:r>
              <a:rPr sz="3200" spc="29" dirty="0" smtClean="0">
                <a:latin typeface="+mj-lt"/>
                <a:cs typeface="Century Gothic"/>
              </a:rPr>
              <a:t>s</a:t>
            </a:r>
            <a:r>
              <a:rPr sz="3200" spc="0" dirty="0" smtClean="0">
                <a:latin typeface="+mj-lt"/>
                <a:cs typeface="Century Gothic"/>
              </a:rPr>
              <a:t>!</a:t>
            </a:r>
            <a:endParaRPr sz="3200" dirty="0">
              <a:latin typeface="+mj-lt"/>
              <a:cs typeface="Century Gothic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019800" y="1828800"/>
            <a:ext cx="1447800" cy="381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endParaRPr sz="1200" dirty="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315200" y="1828800"/>
            <a:ext cx="106680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endParaRPr sz="1200" dirty="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 flipH="1">
            <a:off x="7086600" y="2057400"/>
            <a:ext cx="212537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endParaRPr sz="1200" dirty="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83554" y="3794474"/>
            <a:ext cx="2616846" cy="4260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-94" dirty="0" smtClean="0">
                <a:latin typeface="+mj-lt"/>
                <a:cs typeface="Century Gothic"/>
              </a:rPr>
              <a:t>A</a:t>
            </a:r>
            <a:r>
              <a:rPr sz="2400" spc="-34" dirty="0" smtClean="0">
                <a:latin typeface="+mj-lt"/>
                <a:cs typeface="Century Gothic"/>
              </a:rPr>
              <a:t>pp</a:t>
            </a:r>
            <a:r>
              <a:rPr sz="2400" spc="-39" dirty="0" smtClean="0">
                <a:latin typeface="+mj-lt"/>
                <a:cs typeface="Century Gothic"/>
              </a:rPr>
              <a:t>e</a:t>
            </a:r>
            <a:r>
              <a:rPr sz="2400" spc="-25" dirty="0" smtClean="0">
                <a:latin typeface="+mj-lt"/>
                <a:cs typeface="Century Gothic"/>
              </a:rPr>
              <a:t>n</a:t>
            </a:r>
            <a:r>
              <a:rPr sz="2400" spc="34" dirty="0" smtClean="0">
                <a:latin typeface="+mj-lt"/>
                <a:cs typeface="Century Gothic"/>
              </a:rPr>
              <a:t>d</a:t>
            </a:r>
            <a:r>
              <a:rPr sz="2400" spc="79" dirty="0" smtClean="0">
                <a:latin typeface="+mj-lt"/>
                <a:cs typeface="Century Gothic"/>
              </a:rPr>
              <a:t>i</a:t>
            </a:r>
            <a:r>
              <a:rPr sz="2400" spc="0" dirty="0" smtClean="0">
                <a:latin typeface="+mj-lt"/>
                <a:cs typeface="Century Gothic"/>
              </a:rPr>
              <a:t>x</a:t>
            </a:r>
            <a:endParaRPr sz="2400" dirty="0">
              <a:latin typeface="+mj-lt"/>
              <a:cs typeface="Century Gothic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891977" y="3794472"/>
            <a:ext cx="1316429" cy="4260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latin typeface="+mj-lt"/>
                <a:cs typeface="Century Gothic"/>
              </a:rPr>
              <a:t>D</a:t>
            </a:r>
            <a:endParaRPr sz="2400" dirty="0">
              <a:latin typeface="+mj-lt"/>
              <a:cs typeface="Century Gothic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276600" y="2590800"/>
            <a:ext cx="275874" cy="114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10"/>
              </a:spcBef>
            </a:pPr>
            <a:endParaRPr sz="700" dirty="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733800" y="2590800"/>
            <a:ext cx="390814" cy="114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10"/>
              </a:spcBef>
            </a:pPr>
            <a:endParaRPr sz="700" dirty="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67200" y="2590800"/>
            <a:ext cx="552323" cy="114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10"/>
              </a:spcBef>
            </a:pPr>
            <a:endParaRPr sz="700" dirty="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953000" y="2590800"/>
            <a:ext cx="1209952" cy="114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10"/>
              </a:spcBef>
            </a:pPr>
            <a:endParaRPr sz="700" dirty="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3554" y="2647950"/>
            <a:ext cx="7722246" cy="9042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637">
              <a:lnSpc>
                <a:spcPct val="95825"/>
              </a:lnSpc>
              <a:spcBef>
                <a:spcPts val="10"/>
              </a:spcBef>
            </a:pPr>
            <a:r>
              <a:rPr sz="2800" dirty="0" smtClean="0">
                <a:solidFill>
                  <a:srgbClr val="89898C"/>
                </a:solidFill>
                <a:latin typeface="+mj-lt"/>
                <a:cs typeface="Arial"/>
              </a:rPr>
              <a:t>C</a:t>
            </a:r>
            <a:r>
              <a:rPr sz="2800" dirty="0" smtClean="0">
                <a:solidFill>
                  <a:srgbClr val="6B696E"/>
                </a:solidFill>
                <a:latin typeface="+mj-lt"/>
                <a:cs typeface="Arial"/>
              </a:rPr>
              <a:t>A</a:t>
            </a:r>
            <a:r>
              <a:rPr sz="2800" dirty="0" smtClean="0">
                <a:solidFill>
                  <a:srgbClr val="7B797E"/>
                </a:solidFill>
                <a:latin typeface="+mj-lt"/>
                <a:cs typeface="Arial"/>
              </a:rPr>
              <a:t>E</a:t>
            </a:r>
            <a:r>
              <a:rPr sz="2800" dirty="0" smtClean="0">
                <a:solidFill>
                  <a:srgbClr val="6B696E"/>
                </a:solidFill>
                <a:latin typeface="+mj-lt"/>
                <a:cs typeface="Arial"/>
              </a:rPr>
              <a:t>P</a:t>
            </a:r>
            <a:r>
              <a:rPr sz="2800" spc="-134" dirty="0" smtClean="0">
                <a:solidFill>
                  <a:srgbClr val="6B696E"/>
                </a:solidFill>
                <a:latin typeface="+mj-lt"/>
                <a:cs typeface="Arial"/>
              </a:rPr>
              <a:t> 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20</a:t>
            </a:r>
            <a:r>
              <a:rPr sz="2800" spc="0" dirty="0" smtClean="0">
                <a:solidFill>
                  <a:srgbClr val="6B696E"/>
                </a:solidFill>
                <a:latin typeface="+mj-lt"/>
                <a:cs typeface="Arial"/>
              </a:rPr>
              <a:t>1</a:t>
            </a:r>
            <a:r>
              <a:rPr sz="2800" spc="0" dirty="0" smtClean="0">
                <a:solidFill>
                  <a:srgbClr val="89898C"/>
                </a:solidFill>
                <a:latin typeface="+mj-lt"/>
                <a:cs typeface="Arial"/>
              </a:rPr>
              <a:t>3</a:t>
            </a:r>
            <a:r>
              <a:rPr sz="2800" spc="-114" dirty="0" smtClean="0">
                <a:solidFill>
                  <a:srgbClr val="89898C"/>
                </a:solidFill>
                <a:latin typeface="+mj-lt"/>
                <a:cs typeface="Arial"/>
              </a:rPr>
              <a:t> 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St</a:t>
            </a:r>
            <a:r>
              <a:rPr sz="2800" spc="0" dirty="0" smtClean="0">
                <a:solidFill>
                  <a:srgbClr val="6B696E"/>
                </a:solidFill>
                <a:latin typeface="+mj-lt"/>
                <a:cs typeface="Arial"/>
              </a:rPr>
              <a:t>an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d</a:t>
            </a:r>
            <a:r>
              <a:rPr sz="2800" spc="0" dirty="0" smtClean="0">
                <a:solidFill>
                  <a:srgbClr val="6B696E"/>
                </a:solidFill>
                <a:latin typeface="+mj-lt"/>
                <a:cs typeface="Arial"/>
              </a:rPr>
              <a:t>ard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s</a:t>
            </a:r>
            <a:r>
              <a:rPr sz="2800" spc="-64" dirty="0" smtClean="0">
                <a:solidFill>
                  <a:srgbClr val="7B797E"/>
                </a:solidFill>
                <a:latin typeface="+mj-lt"/>
                <a:cs typeface="Arial"/>
              </a:rPr>
              <a:t> </a:t>
            </a:r>
            <a:r>
              <a:rPr sz="2800" spc="0" dirty="0" smtClean="0">
                <a:solidFill>
                  <a:srgbClr val="6B696E"/>
                </a:solidFill>
                <a:latin typeface="+mj-lt"/>
                <a:cs typeface="Arial"/>
              </a:rPr>
              <a:t>f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o</a:t>
            </a:r>
            <a:r>
              <a:rPr sz="2800" spc="0" dirty="0" smtClean="0">
                <a:solidFill>
                  <a:srgbClr val="6B696E"/>
                </a:solidFill>
                <a:latin typeface="+mj-lt"/>
                <a:cs typeface="Arial"/>
              </a:rPr>
              <a:t>r</a:t>
            </a:r>
            <a:endParaRPr sz="2800" dirty="0">
              <a:latin typeface="+mj-lt"/>
              <a:cs typeface="Arial"/>
            </a:endParaRPr>
          </a:p>
          <a:p>
            <a:pPr marL="12700" marR="15333">
              <a:lnSpc>
                <a:spcPct val="95825"/>
              </a:lnSpc>
              <a:spcBef>
                <a:spcPts val="130"/>
              </a:spcBef>
            </a:pP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Ac</a:t>
            </a:r>
            <a:r>
              <a:rPr sz="2800" spc="0" dirty="0" smtClean="0">
                <a:solidFill>
                  <a:srgbClr val="89898C"/>
                </a:solidFill>
                <a:latin typeface="+mj-lt"/>
                <a:cs typeface="Arial"/>
              </a:rPr>
              <a:t>c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r</a:t>
            </a:r>
            <a:r>
              <a:rPr sz="2800" spc="0" dirty="0" smtClean="0">
                <a:solidFill>
                  <a:srgbClr val="89898C"/>
                </a:solidFill>
                <a:latin typeface="+mj-lt"/>
                <a:cs typeface="Arial"/>
              </a:rPr>
              <a:t>e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di</a:t>
            </a:r>
            <a:r>
              <a:rPr sz="2800" spc="0" dirty="0" smtClean="0">
                <a:solidFill>
                  <a:srgbClr val="89898C"/>
                </a:solidFill>
                <a:latin typeface="+mj-lt"/>
                <a:cs typeface="Arial"/>
              </a:rPr>
              <a:t>t</a:t>
            </a:r>
            <a:r>
              <a:rPr sz="2800" spc="0" dirty="0" smtClean="0">
                <a:solidFill>
                  <a:srgbClr val="6B696E"/>
                </a:solidFill>
                <a:latin typeface="+mj-lt"/>
                <a:cs typeface="Arial"/>
              </a:rPr>
              <a:t>a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tion </a:t>
            </a:r>
            <a:r>
              <a:rPr sz="2800" spc="9" dirty="0" smtClean="0">
                <a:solidFill>
                  <a:srgbClr val="7B797E"/>
                </a:solidFill>
                <a:latin typeface="+mj-lt"/>
                <a:cs typeface="Arial"/>
              </a:rPr>
              <a:t> 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o</a:t>
            </a:r>
            <a:r>
              <a:rPr sz="2800" spc="0" dirty="0" smtClean="0">
                <a:solidFill>
                  <a:srgbClr val="6B696E"/>
                </a:solidFill>
                <a:latin typeface="+mj-lt"/>
                <a:cs typeface="Arial"/>
              </a:rPr>
              <a:t>f</a:t>
            </a:r>
            <a:r>
              <a:rPr lang="es-PR" sz="2800" dirty="0">
                <a:latin typeface="+mj-lt"/>
                <a:cs typeface="Arial"/>
              </a:rPr>
              <a:t> 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Edu</a:t>
            </a:r>
            <a:r>
              <a:rPr sz="2800" spc="0" dirty="0" smtClean="0">
                <a:solidFill>
                  <a:srgbClr val="89898C"/>
                </a:solidFill>
                <a:latin typeface="+mj-lt"/>
                <a:cs typeface="Arial"/>
              </a:rPr>
              <a:t>c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ator </a:t>
            </a:r>
            <a:r>
              <a:rPr sz="2800" spc="0" dirty="0" smtClean="0">
                <a:solidFill>
                  <a:srgbClr val="6B696E"/>
                </a:solidFill>
                <a:latin typeface="+mj-lt"/>
                <a:cs typeface="Arial"/>
              </a:rPr>
              <a:t>Pr</a:t>
            </a:r>
            <a:r>
              <a:rPr sz="2800" spc="0" dirty="0" smtClean="0">
                <a:solidFill>
                  <a:srgbClr val="89898C"/>
                </a:solidFill>
                <a:latin typeface="+mj-lt"/>
                <a:cs typeface="Arial"/>
              </a:rPr>
              <a:t>e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para</a:t>
            </a:r>
            <a:r>
              <a:rPr sz="2800" spc="0" dirty="0" smtClean="0">
                <a:solidFill>
                  <a:srgbClr val="6B696E"/>
                </a:solidFill>
                <a:latin typeface="+mj-lt"/>
                <a:cs typeface="Arial"/>
              </a:rPr>
              <a:t>ti</a:t>
            </a:r>
            <a:r>
              <a:rPr sz="2800" spc="0" dirty="0" smtClean="0">
                <a:solidFill>
                  <a:srgbClr val="7B797E"/>
                </a:solidFill>
                <a:latin typeface="+mj-lt"/>
                <a:cs typeface="Arial"/>
              </a:rPr>
              <a:t>o</a:t>
            </a:r>
            <a:r>
              <a:rPr sz="2800" spc="0" dirty="0" smtClean="0">
                <a:solidFill>
                  <a:srgbClr val="6B696E"/>
                </a:solidFill>
                <a:latin typeface="+mj-lt"/>
                <a:cs typeface="Arial"/>
              </a:rPr>
              <a:t>n</a:t>
            </a:r>
            <a:endParaRPr sz="2800" dirty="0">
              <a:latin typeface="+mj-lt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7200" y="2514600"/>
            <a:ext cx="7620000" cy="2133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450">
              <a:lnSpc>
                <a:spcPts val="1839"/>
              </a:lnSpc>
              <a:spcBef>
                <a:spcPts val="92"/>
              </a:spcBef>
            </a:pPr>
            <a:r>
              <a:rPr lang="x-none" sz="1700" b="1" spc="0" smtClean="0">
                <a:solidFill>
                  <a:srgbClr val="040207"/>
                </a:solidFill>
                <a:latin typeface="Arial"/>
                <a:cs typeface="Arial"/>
              </a:rPr>
              <a:t>        </a:t>
            </a:r>
            <a:endParaRPr sz="1700" dirty="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 flipH="1">
            <a:off x="6172200" y="3581400"/>
            <a:ext cx="613546" cy="4261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endParaRPr sz="1600" dirty="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05200" y="4114800"/>
            <a:ext cx="746003" cy="3700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925"/>
              </a:lnSpc>
              <a:spcBef>
                <a:spcPts val="96"/>
              </a:spcBef>
            </a:pPr>
            <a:endParaRPr sz="700" dirty="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29000" y="4572000"/>
            <a:ext cx="1069516" cy="2271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0">
              <a:lnSpc>
                <a:spcPts val="804"/>
              </a:lnSpc>
              <a:spcBef>
                <a:spcPts val="10"/>
              </a:spcBef>
            </a:pPr>
            <a:endParaRPr sz="7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10000" y="6400800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endParaRPr lang="x-none" sz="1200" spc="-14" dirty="0" smtClean="0">
              <a:solidFill>
                <a:srgbClr val="397D59"/>
              </a:solidFill>
              <a:latin typeface="Century Gothic"/>
              <a:cs typeface="Century Gothic"/>
            </a:endParaRPr>
          </a:p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lang="x-none" sz="1000" spc="-14" dirty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0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0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0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0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0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0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0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0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0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0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0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0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0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0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0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0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0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0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0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0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0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0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0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0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10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0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0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0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0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0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0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0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0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0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0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0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r>
              <a:rPr sz="10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0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0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0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0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0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0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0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0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0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0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0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0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0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0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0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0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0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10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pda</a:t>
            </a:r>
            <a:r>
              <a:rPr sz="10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0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0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s</a:t>
            </a:r>
            <a:endParaRPr sz="1000" dirty="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1358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0" y="1417320"/>
                </a:moveTo>
                <a:lnTo>
                  <a:pt x="9144000" y="1417320"/>
                </a:lnTo>
                <a:lnTo>
                  <a:pt x="9144000" y="0"/>
                </a:lnTo>
                <a:lnTo>
                  <a:pt x="0" y="0"/>
                </a:lnTo>
                <a:lnTo>
                  <a:pt x="0" y="141732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6169601"/>
            <a:ext cx="9144000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824535" y="6602056"/>
            <a:ext cx="30479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11430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83554" y="684718"/>
            <a:ext cx="2231745" cy="431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spc="34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29" dirty="0" smtClean="0">
                <a:solidFill>
                  <a:srgbClr val="FEFFFF"/>
                </a:solidFill>
                <a:latin typeface="Century Gothic"/>
                <a:cs typeface="Century Gothic"/>
              </a:rPr>
              <a:t>nd</a:t>
            </a:r>
            <a:r>
              <a:rPr sz="3200" spc="-25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spc="-3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2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10000" y="762000"/>
            <a:ext cx="3276600" cy="381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9"/>
              </a:lnSpc>
              <a:spcBef>
                <a:spcPts val="92"/>
              </a:spcBef>
            </a:pPr>
            <a:endParaRPr sz="1700" dirty="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867400" y="762000"/>
            <a:ext cx="2463967" cy="2462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9"/>
              </a:lnSpc>
              <a:spcBef>
                <a:spcPts val="92"/>
              </a:spcBef>
            </a:pPr>
            <a:endParaRPr sz="1700" dirty="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334000" y="990600"/>
            <a:ext cx="2036498" cy="381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39"/>
              </a:lnSpc>
              <a:spcBef>
                <a:spcPts val="92"/>
              </a:spcBef>
            </a:pPr>
            <a:endParaRPr sz="1700" dirty="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6274" y="1728793"/>
            <a:ext cx="5873126" cy="557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endParaRPr sz="2800" dirty="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029200" y="1447800"/>
            <a:ext cx="3735271" cy="73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824">
              <a:lnSpc>
                <a:spcPts val="919"/>
              </a:lnSpc>
              <a:spcBef>
                <a:spcPts val="46"/>
              </a:spcBef>
            </a:pPr>
            <a:endParaRPr sz="8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6244" y="4574171"/>
            <a:ext cx="3234527" cy="2264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05"/>
              </a:lnSpc>
              <a:spcBef>
                <a:spcPts val="100"/>
              </a:spcBef>
            </a:pPr>
            <a:r>
              <a:rPr sz="185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85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cc</a:t>
            </a:r>
            <a:r>
              <a:rPr sz="185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re</a:t>
            </a:r>
            <a:r>
              <a:rPr sz="185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d</a:t>
            </a:r>
            <a:r>
              <a:rPr sz="1850" u="sng" spc="2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i</a:t>
            </a:r>
            <a:r>
              <a:rPr sz="185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850" u="sng" spc="-5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850" u="sng" spc="-6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850" u="sng" spc="2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i</a:t>
            </a:r>
            <a:r>
              <a:rPr sz="185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85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850" u="sng" spc="-7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@</a:t>
            </a:r>
            <a:r>
              <a:rPr sz="185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850" u="sng" spc="-5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85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850" u="sng" spc="-5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185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185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850" u="sng" spc="-6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850" u="sng" spc="-2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85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85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185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g</a:t>
            </a:r>
            <a:endParaRPr sz="185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200" y="6293638"/>
            <a:ext cx="3525076" cy="3221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5937">
              <a:lnSpc>
                <a:spcPct val="97358"/>
              </a:lnSpc>
              <a:spcBef>
                <a:spcPts val="10"/>
              </a:spcBef>
            </a:pPr>
            <a:r>
              <a:rPr sz="1200" spc="0" dirty="0" smtClean="0">
                <a:latin typeface="Times New Roman"/>
                <a:cs typeface="Times New Roman"/>
              </a:rPr>
              <a:t>Council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for</a:t>
            </a:r>
            <a:r>
              <a:rPr sz="1200" spc="13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the Accreditation  </a:t>
            </a:r>
            <a:r>
              <a:rPr sz="1200" spc="5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of Educator </a:t>
            </a:r>
            <a:r>
              <a:rPr sz="1200" spc="1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Preparation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01276" y="6439233"/>
            <a:ext cx="5116445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NN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5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-2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28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w</a:t>
            </a:r>
            <a:r>
              <a:rPr sz="1200" u="sng" spc="-20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u="sng" spc="4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12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n</a:t>
            </a:r>
            <a:r>
              <a:rPr sz="12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12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o</a:t>
            </a:r>
            <a:r>
              <a:rPr sz="1200" u="sng" spc="3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r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4"/>
              </a:rPr>
              <a:t>|</a:t>
            </a:r>
            <a:r>
              <a:rPr sz="1200" spc="-94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109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-209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3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-10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@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P</a:t>
            </a:r>
            <a:r>
              <a:rPr sz="1200" spc="-9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u</a:t>
            </a:r>
            <a:r>
              <a:rPr sz="1200" spc="-19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pda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t</a:t>
            </a:r>
            <a:r>
              <a:rPr sz="1200" spc="19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85800" y="2007397"/>
            <a:ext cx="6172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 CAEP Evidence Guide describes perspectives on the use of data in </a:t>
            </a:r>
            <a:r>
              <a:rPr lang="en-US" dirty="0" smtClean="0"/>
              <a:t>educator preparation </a:t>
            </a:r>
            <a:r>
              <a:rPr lang="en-US" dirty="0"/>
              <a:t>and accreditation as a "culture of evidence" that influences opportunities and </a:t>
            </a:r>
            <a:r>
              <a:rPr lang="en-US" dirty="0" smtClean="0"/>
              <a:t>expectations </a:t>
            </a:r>
            <a:r>
              <a:rPr lang="en-US" dirty="0"/>
              <a:t>for both educator preparation providers and CAEP itself.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Evidence Guide </a:t>
            </a:r>
            <a:r>
              <a:rPr lang="en-US" dirty="0" smtClean="0"/>
              <a:t>also </a:t>
            </a:r>
            <a:r>
              <a:rPr lang="en-US" dirty="0"/>
              <a:t>provides guidance for EPPs on assuring the quality of evidence as well as the </a:t>
            </a:r>
            <a:r>
              <a:rPr lang="en-US" dirty="0" smtClean="0"/>
              <a:t>design of </a:t>
            </a:r>
            <a:r>
              <a:rPr lang="en-US" dirty="0"/>
              <a:t>data collection, analysis, and reporting.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75128" y="1447800"/>
            <a:ext cx="7197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R" sz="2400" b="1" dirty="0">
                <a:latin typeface="+mj-lt"/>
              </a:rPr>
              <a:t>Guide </a:t>
            </a:r>
            <a:r>
              <a:rPr lang="es-PR" sz="2400" b="1" dirty="0" err="1">
                <a:latin typeface="+mj-lt"/>
              </a:rPr>
              <a:t>to</a:t>
            </a:r>
            <a:r>
              <a:rPr lang="es-PR" sz="2400" b="1" dirty="0">
                <a:latin typeface="+mj-lt"/>
              </a:rPr>
              <a:t> </a:t>
            </a:r>
            <a:r>
              <a:rPr lang="es-PR" sz="2400" b="1" dirty="0" err="1" smtClean="0">
                <a:latin typeface="+mj-lt"/>
              </a:rPr>
              <a:t>Self-study</a:t>
            </a:r>
            <a:r>
              <a:rPr lang="es-PR" sz="2400" b="1" dirty="0" smtClean="0">
                <a:latin typeface="+mj-lt"/>
              </a:rPr>
              <a:t> </a:t>
            </a:r>
            <a:r>
              <a:rPr lang="es-PR" sz="2400" b="1" dirty="0" err="1" smtClean="0">
                <a:solidFill>
                  <a:srgbClr val="040408"/>
                </a:solidFill>
                <a:latin typeface="+mj-lt"/>
                <a:cs typeface="Arial"/>
              </a:rPr>
              <a:t>Reports</a:t>
            </a:r>
            <a:r>
              <a:rPr lang="es-PR" sz="2400" b="1" dirty="0" smtClean="0">
                <a:solidFill>
                  <a:srgbClr val="040408"/>
                </a:solidFill>
                <a:latin typeface="+mj-lt"/>
                <a:cs typeface="Arial"/>
              </a:rPr>
              <a:t> </a:t>
            </a:r>
            <a:r>
              <a:rPr lang="es-PR" sz="2400" b="1" dirty="0">
                <a:solidFill>
                  <a:srgbClr val="040408"/>
                </a:solidFill>
                <a:latin typeface="+mj-lt"/>
                <a:cs typeface="Arial"/>
              </a:rPr>
              <a:t>and</a:t>
            </a:r>
            <a:r>
              <a:rPr lang="es-PR" sz="2400" b="1" spc="269" dirty="0">
                <a:solidFill>
                  <a:srgbClr val="040408"/>
                </a:solidFill>
                <a:latin typeface="+mj-lt"/>
                <a:cs typeface="Arial"/>
              </a:rPr>
              <a:t> </a:t>
            </a:r>
            <a:r>
              <a:rPr lang="es-PR" sz="2400" b="1" dirty="0" err="1">
                <a:solidFill>
                  <a:srgbClr val="040408"/>
                </a:solidFill>
                <a:latin typeface="+mj-lt"/>
                <a:cs typeface="Arial"/>
              </a:rPr>
              <a:t>Evidence</a:t>
            </a:r>
            <a:endParaRPr lang="es-PR" sz="2400" dirty="0">
              <a:latin typeface="+mj-lt"/>
              <a:cs typeface="Arial"/>
            </a:endParaRPr>
          </a:p>
          <a:p>
            <a:endParaRPr lang="es-PR" dirty="0">
              <a:latin typeface="Arial"/>
              <a:cs typeface="Arial"/>
            </a:endParaRPr>
          </a:p>
          <a:p>
            <a:endParaRPr lang="es-P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</TotalTime>
  <Words>895</Words>
  <Application>Microsoft Office PowerPoint</Application>
  <PresentationFormat>On-screen Show (4:3)</PresentationFormat>
  <Paragraphs>93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Dra Orama</dc:creator>
  <cp:lastModifiedBy>Dra. Rebeca Orama</cp:lastModifiedBy>
  <cp:revision>19</cp:revision>
  <cp:lastPrinted>2014-05-27T19:35:42Z</cp:lastPrinted>
  <dcterms:modified xsi:type="dcterms:W3CDTF">2014-05-27T21:06:51Z</dcterms:modified>
</cp:coreProperties>
</file>