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7" r:id="rId3"/>
    <p:sldId id="256" r:id="rId4"/>
    <p:sldId id="259" r:id="rId5"/>
    <p:sldId id="257" r:id="rId6"/>
    <p:sldId id="258" r:id="rId7"/>
    <p:sldId id="260" r:id="rId8"/>
    <p:sldId id="263" r:id="rId9"/>
    <p:sldId id="261" r:id="rId10"/>
    <p:sldId id="262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80" r:id="rId19"/>
    <p:sldId id="281" r:id="rId20"/>
    <p:sldId id="271" r:id="rId21"/>
    <p:sldId id="273" r:id="rId22"/>
    <p:sldId id="274" r:id="rId23"/>
    <p:sldId id="284" r:id="rId24"/>
    <p:sldId id="279" r:id="rId25"/>
    <p:sldId id="278" r:id="rId26"/>
    <p:sldId id="285" r:id="rId27"/>
    <p:sldId id="276" r:id="rId28"/>
    <p:sldId id="286" r:id="rId29"/>
    <p:sldId id="283" r:id="rId30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1" d="100"/>
          <a:sy n="71" d="100"/>
        </p:scale>
        <p:origin x="-1480" y="-11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slide" Target="slides/slide21.xml"/><Relationship Id="rId24" Type="http://schemas.openxmlformats.org/officeDocument/2006/relationships/slide" Target="slides/slide22.xml"/><Relationship Id="rId25" Type="http://schemas.openxmlformats.org/officeDocument/2006/relationships/slide" Target="slides/slide23.xml"/><Relationship Id="rId26" Type="http://schemas.openxmlformats.org/officeDocument/2006/relationships/slide" Target="slides/slide24.xml"/><Relationship Id="rId27" Type="http://schemas.openxmlformats.org/officeDocument/2006/relationships/slide" Target="slides/slide25.xml"/><Relationship Id="rId28" Type="http://schemas.openxmlformats.org/officeDocument/2006/relationships/slide" Target="slides/slide26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30" Type="http://schemas.openxmlformats.org/officeDocument/2006/relationships/slide" Target="slides/slide28.xml"/><Relationship Id="rId31" Type="http://schemas.openxmlformats.org/officeDocument/2006/relationships/printerSettings" Target="printerSettings/printerSettings1.bin"/><Relationship Id="rId32" Type="http://schemas.openxmlformats.org/officeDocument/2006/relationships/presProps" Target="presProps.xml"/><Relationship Id="rId9" Type="http://schemas.openxmlformats.org/officeDocument/2006/relationships/slide" Target="slides/slide7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33" Type="http://schemas.openxmlformats.org/officeDocument/2006/relationships/viewProps" Target="viewProps.xml"/><Relationship Id="rId34" Type="http://schemas.openxmlformats.org/officeDocument/2006/relationships/theme" Target="theme/theme1.xml"/><Relationship Id="rId35" Type="http://schemas.openxmlformats.org/officeDocument/2006/relationships/tableStyles" Target="tableStyles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s-ES_tradn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s-ES_tradn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2C14C-9B68-4DBB-9708-D6610C53AEC4}" type="datetimeFigureOut">
              <a:rPr lang="es-ES_tradnl" smtClean="0"/>
              <a:t>3/17/15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A1255-4308-4484-B7F0-0B4B9D0072EA}" type="slidenum">
              <a:rPr lang="es-ES_tradnl" smtClean="0"/>
              <a:t>‹#›</a:t>
            </a:fld>
            <a:endParaRPr lang="es-ES_tradnl"/>
          </a:p>
        </p:txBody>
      </p:sp>
      <p:sp>
        <p:nvSpPr>
          <p:cNvPr id="7" name="Rectangle 6"/>
          <p:cNvSpPr/>
          <p:nvPr userDrawn="1"/>
        </p:nvSpPr>
        <p:spPr>
          <a:xfrm>
            <a:off x="2076450" y="9525"/>
            <a:ext cx="10115550" cy="6858000"/>
          </a:xfrm>
          <a:prstGeom prst="rect">
            <a:avLst/>
          </a:prstGeom>
          <a:solidFill>
            <a:srgbClr val="F3F4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500" t="-556" r="32930" b="27223"/>
          <a:stretch/>
        </p:blipFill>
        <p:spPr>
          <a:xfrm>
            <a:off x="9525" y="-66675"/>
            <a:ext cx="2066925" cy="6863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08006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2C14C-9B68-4DBB-9708-D6610C53AEC4}" type="datetimeFigureOut">
              <a:rPr lang="es-ES_tradnl" smtClean="0"/>
              <a:t>3/17/15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A1255-4308-4484-B7F0-0B4B9D0072EA}" type="slidenum">
              <a:rPr lang="es-ES_tradnl" smtClean="0"/>
              <a:t>‹#›</a:t>
            </a:fld>
            <a:endParaRPr lang="es-ES_tradnl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500" t="-556" r="32930" b="27223"/>
          <a:stretch/>
        </p:blipFill>
        <p:spPr>
          <a:xfrm>
            <a:off x="9525" y="-66675"/>
            <a:ext cx="1545737" cy="6863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18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s-ES_tradn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2C14C-9B68-4DBB-9708-D6610C53AEC4}" type="datetimeFigureOut">
              <a:rPr lang="es-ES_tradnl" smtClean="0"/>
              <a:t>3/17/15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A1255-4308-4484-B7F0-0B4B9D0072EA}" type="slidenum">
              <a:rPr lang="es-ES_tradnl" smtClean="0"/>
              <a:t>‹#›</a:t>
            </a:fld>
            <a:endParaRPr lang="es-ES_tradnl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500" t="-556" r="32930" b="27223"/>
          <a:stretch/>
        </p:blipFill>
        <p:spPr>
          <a:xfrm>
            <a:off x="9525" y="-66675"/>
            <a:ext cx="2066925" cy="6863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7944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ES_tradn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_tradn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_tradnl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2C14C-9B68-4DBB-9708-D6610C53AEC4}" type="datetimeFigureOut">
              <a:rPr lang="es-ES_tradnl" smtClean="0"/>
              <a:t>3/17/15</a:t>
            </a:fld>
            <a:endParaRPr lang="es-ES_trad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A1255-4308-4484-B7F0-0B4B9D0072EA}" type="slidenum">
              <a:rPr lang="es-ES_tradnl" smtClean="0"/>
              <a:t>‹#›</a:t>
            </a:fld>
            <a:endParaRPr lang="es-ES_tradnl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500" t="-556" r="32930" b="27223"/>
          <a:stretch/>
        </p:blipFill>
        <p:spPr>
          <a:xfrm>
            <a:off x="9525" y="-66675"/>
            <a:ext cx="2066925" cy="6863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7400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s-ES_tradn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_tradn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_tradnl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2C14C-9B68-4DBB-9708-D6610C53AEC4}" type="datetimeFigureOut">
              <a:rPr lang="es-ES_tradnl" smtClean="0"/>
              <a:t>3/17/15</a:t>
            </a:fld>
            <a:endParaRPr lang="es-ES_tradn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A1255-4308-4484-B7F0-0B4B9D0072EA}" type="slidenum">
              <a:rPr lang="es-ES_tradnl" smtClean="0"/>
              <a:t>‹#›</a:t>
            </a:fld>
            <a:endParaRPr lang="es-ES_tradnl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500" t="-556" r="32930" b="27223"/>
          <a:stretch/>
        </p:blipFill>
        <p:spPr>
          <a:xfrm>
            <a:off x="9525" y="-66675"/>
            <a:ext cx="2066925" cy="6863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999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ES_tradn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2C14C-9B68-4DBB-9708-D6610C53AEC4}" type="datetimeFigureOut">
              <a:rPr lang="es-ES_tradnl" smtClean="0"/>
              <a:t>3/17/15</a:t>
            </a:fld>
            <a:endParaRPr lang="es-ES_trad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A1255-4308-4484-B7F0-0B4B9D0072EA}" type="slidenum">
              <a:rPr lang="es-ES_tradnl" smtClean="0"/>
              <a:t>‹#›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924199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2C14C-9B68-4DBB-9708-D6610C53AEC4}" type="datetimeFigureOut">
              <a:rPr lang="es-ES_tradnl" smtClean="0"/>
              <a:t>3/17/15</a:t>
            </a:fld>
            <a:endParaRPr lang="es-ES_tradn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A1255-4308-4484-B7F0-0B4B9D0072EA}" type="slidenum">
              <a:rPr lang="es-ES_tradnl" smtClean="0"/>
              <a:t>‹#›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4774129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s-ES_tradn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_tradn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2C14C-9B68-4DBB-9708-D6610C53AEC4}" type="datetimeFigureOut">
              <a:rPr lang="es-ES_tradnl" smtClean="0"/>
              <a:t>3/17/15</a:t>
            </a:fld>
            <a:endParaRPr lang="es-ES_trad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A1255-4308-4484-B7F0-0B4B9D0072EA}" type="slidenum">
              <a:rPr lang="es-ES_tradnl" smtClean="0"/>
              <a:t>‹#›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944638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s-ES_tradn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2C14C-9B68-4DBB-9708-D6610C53AEC4}" type="datetimeFigureOut">
              <a:rPr lang="es-ES_tradnl" smtClean="0"/>
              <a:t>3/17/15</a:t>
            </a:fld>
            <a:endParaRPr lang="es-ES_trad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A1255-4308-4484-B7F0-0B4B9D0072EA}" type="slidenum">
              <a:rPr lang="es-ES_tradnl" smtClean="0"/>
              <a:t>‹#›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30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ES_tradn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_tradn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2C14C-9B68-4DBB-9708-D6610C53AEC4}" type="datetimeFigureOut">
              <a:rPr lang="es-ES_tradnl" smtClean="0"/>
              <a:t>3/17/15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A1255-4308-4484-B7F0-0B4B9D0072EA}" type="slidenum">
              <a:rPr lang="es-ES_tradnl" smtClean="0"/>
              <a:t>‹#›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9947804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s-ES_tradn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_tradn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2C14C-9B68-4DBB-9708-D6610C53AEC4}" type="datetimeFigureOut">
              <a:rPr lang="es-ES_tradnl" smtClean="0"/>
              <a:t>3/17/15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A1255-4308-4484-B7F0-0B4B9D0072EA}" type="slidenum">
              <a:rPr lang="es-ES_tradnl" smtClean="0"/>
              <a:t>‹#›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043022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s-ES_tradn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s-ES_tradn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828C4-9154-4828-8785-9DD4910E9D59}" type="datetimeFigureOut">
              <a:rPr lang="es-ES_tradnl" smtClean="0"/>
              <a:t>3/17/15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9F90-1480-4C09-9F67-1E4F2D68E7E9}" type="slidenum">
              <a:rPr lang="es-ES_tradnl" smtClean="0"/>
              <a:t>‹#›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96104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ES_tradn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_tradn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828C4-9154-4828-8785-9DD4910E9D59}" type="datetimeFigureOut">
              <a:rPr lang="es-ES_tradnl" smtClean="0"/>
              <a:t>3/17/15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9F90-1480-4C09-9F67-1E4F2D68E7E9}" type="slidenum">
              <a:rPr lang="es-ES_tradnl" smtClean="0"/>
              <a:t>‹#›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5457567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s-ES_tradn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828C4-9154-4828-8785-9DD4910E9D59}" type="datetimeFigureOut">
              <a:rPr lang="es-ES_tradnl" smtClean="0"/>
              <a:t>3/17/15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9F90-1480-4C09-9F67-1E4F2D68E7E9}" type="slidenum">
              <a:rPr lang="es-ES_tradnl" smtClean="0"/>
              <a:t>‹#›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2848680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ES_tradn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_tradn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_tradnl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828C4-9154-4828-8785-9DD4910E9D59}" type="datetimeFigureOut">
              <a:rPr lang="es-ES_tradnl" smtClean="0"/>
              <a:t>3/17/15</a:t>
            </a:fld>
            <a:endParaRPr lang="es-ES_trad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9F90-1480-4C09-9F67-1E4F2D68E7E9}" type="slidenum">
              <a:rPr lang="es-ES_tradnl" smtClean="0"/>
              <a:t>‹#›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705527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s-ES_tradn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_tradn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_tradnl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828C4-9154-4828-8785-9DD4910E9D59}" type="datetimeFigureOut">
              <a:rPr lang="es-ES_tradnl" smtClean="0"/>
              <a:t>3/17/15</a:t>
            </a:fld>
            <a:endParaRPr lang="es-ES_tradn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9F90-1480-4C09-9F67-1E4F2D68E7E9}" type="slidenum">
              <a:rPr lang="es-ES_tradnl" smtClean="0"/>
              <a:t>‹#›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10540485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ES_tradn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828C4-9154-4828-8785-9DD4910E9D59}" type="datetimeFigureOut">
              <a:rPr lang="es-ES_tradnl" smtClean="0"/>
              <a:t>3/17/15</a:t>
            </a:fld>
            <a:endParaRPr lang="es-ES_trad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9F90-1480-4C09-9F67-1E4F2D68E7E9}" type="slidenum">
              <a:rPr lang="es-ES_tradnl" smtClean="0"/>
              <a:t>‹#›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5091634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828C4-9154-4828-8785-9DD4910E9D59}" type="datetimeFigureOut">
              <a:rPr lang="es-ES_tradnl" smtClean="0"/>
              <a:t>3/17/15</a:t>
            </a:fld>
            <a:endParaRPr lang="es-ES_tradn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9F90-1480-4C09-9F67-1E4F2D68E7E9}" type="slidenum">
              <a:rPr lang="es-ES_tradnl" smtClean="0"/>
              <a:t>‹#›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6131014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s-ES_tradn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_tradn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828C4-9154-4828-8785-9DD4910E9D59}" type="datetimeFigureOut">
              <a:rPr lang="es-ES_tradnl" smtClean="0"/>
              <a:t>3/17/15</a:t>
            </a:fld>
            <a:endParaRPr lang="es-ES_trad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9F90-1480-4C09-9F67-1E4F2D68E7E9}" type="slidenum">
              <a:rPr lang="es-ES_tradnl" smtClean="0"/>
              <a:t>‹#›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23337159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s-ES_tradn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828C4-9154-4828-8785-9DD4910E9D59}" type="datetimeFigureOut">
              <a:rPr lang="es-ES_tradnl" smtClean="0"/>
              <a:t>3/17/15</a:t>
            </a:fld>
            <a:endParaRPr lang="es-ES_trad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9F90-1480-4C09-9F67-1E4F2D68E7E9}" type="slidenum">
              <a:rPr lang="es-ES_tradnl" smtClean="0"/>
              <a:t>‹#›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10613189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ES_tradn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_tradn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828C4-9154-4828-8785-9DD4910E9D59}" type="datetimeFigureOut">
              <a:rPr lang="es-ES_tradnl" smtClean="0"/>
              <a:t>3/17/15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9F90-1480-4C09-9F67-1E4F2D68E7E9}" type="slidenum">
              <a:rPr lang="es-ES_tradnl" smtClean="0"/>
              <a:t>‹#›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9248995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s-ES_tradn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_tradn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828C4-9154-4828-8785-9DD4910E9D59}" type="datetimeFigureOut">
              <a:rPr lang="es-ES_tradnl" smtClean="0"/>
              <a:t>3/17/15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9F90-1480-4C09-9F67-1E4F2D68E7E9}" type="slidenum">
              <a:rPr lang="es-ES_tradnl" smtClean="0"/>
              <a:t>‹#›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1387954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s-ES_tradn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_tradn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42C14C-9B68-4DBB-9708-D6610C53AEC4}" type="datetimeFigureOut">
              <a:rPr lang="es-ES_tradnl" smtClean="0"/>
              <a:t>3/17/15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1A1255-4308-4484-B7F0-0B4B9D0072EA}" type="slidenum">
              <a:rPr lang="es-ES_tradnl" smtClean="0"/>
              <a:t>‹#›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50846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s-ES_tradn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_tradn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5828C4-9154-4828-8785-9DD4910E9D59}" type="datetimeFigureOut">
              <a:rPr lang="es-ES_tradnl" smtClean="0"/>
              <a:t>3/17/15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E29F90-1480-4C09-9F67-1E4F2D68E7E9}" type="slidenum">
              <a:rPr lang="es-ES_tradnl" smtClean="0"/>
              <a:t>‹#›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9190260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slide" Target="slide9.xml"/><Relationship Id="rId20" Type="http://schemas.openxmlformats.org/officeDocument/2006/relationships/slide" Target="slide22.xml"/><Relationship Id="rId21" Type="http://schemas.openxmlformats.org/officeDocument/2006/relationships/slide" Target="slide24.xml"/><Relationship Id="rId22" Type="http://schemas.openxmlformats.org/officeDocument/2006/relationships/slide" Target="slide23.xml"/><Relationship Id="rId23" Type="http://schemas.openxmlformats.org/officeDocument/2006/relationships/slide" Target="slide26.xml"/><Relationship Id="rId24" Type="http://schemas.openxmlformats.org/officeDocument/2006/relationships/slide" Target="slide28.xml"/><Relationship Id="rId25" Type="http://schemas.openxmlformats.org/officeDocument/2006/relationships/hyperlink" Target="EEA%20Y%20SEA%20%20PRESUPUESTO%202015-2016.pptx" TargetMode="External"/><Relationship Id="rId10" Type="http://schemas.openxmlformats.org/officeDocument/2006/relationships/slide" Target="slide10.xml"/><Relationship Id="rId11" Type="http://schemas.openxmlformats.org/officeDocument/2006/relationships/slide" Target="slide11.xml"/><Relationship Id="rId12" Type="http://schemas.openxmlformats.org/officeDocument/2006/relationships/slide" Target="slide12.xml"/><Relationship Id="rId13" Type="http://schemas.openxmlformats.org/officeDocument/2006/relationships/slide" Target="slide13.xml"/><Relationship Id="rId14" Type="http://schemas.openxmlformats.org/officeDocument/2006/relationships/slide" Target="slide14.xml"/><Relationship Id="rId15" Type="http://schemas.openxmlformats.org/officeDocument/2006/relationships/slide" Target="slide15.xml"/><Relationship Id="rId16" Type="http://schemas.openxmlformats.org/officeDocument/2006/relationships/slide" Target="slide16.xml"/><Relationship Id="rId17" Type="http://schemas.openxmlformats.org/officeDocument/2006/relationships/hyperlink" Target="Tabla%208_v2.xlsx" TargetMode="External"/><Relationship Id="rId18" Type="http://schemas.openxmlformats.org/officeDocument/2006/relationships/slide" Target="slide17.xml"/><Relationship Id="rId19" Type="http://schemas.openxmlformats.org/officeDocument/2006/relationships/slide" Target="slide19.xml"/><Relationship Id="rId1" Type="http://schemas.openxmlformats.org/officeDocument/2006/relationships/slideLayout" Target="../slideLayouts/slideLayout4.xml"/><Relationship Id="rId2" Type="http://schemas.openxmlformats.org/officeDocument/2006/relationships/slide" Target="slide2.xml"/><Relationship Id="rId3" Type="http://schemas.openxmlformats.org/officeDocument/2006/relationships/slide" Target="slide3.xml"/><Relationship Id="rId4" Type="http://schemas.openxmlformats.org/officeDocument/2006/relationships/slide" Target="slide4.xml"/><Relationship Id="rId5" Type="http://schemas.openxmlformats.org/officeDocument/2006/relationships/slide" Target="slide5.xml"/><Relationship Id="rId6" Type="http://schemas.openxmlformats.org/officeDocument/2006/relationships/slide" Target="slide6.xml"/><Relationship Id="rId7" Type="http://schemas.openxmlformats.org/officeDocument/2006/relationships/slide" Target="slide7.xml"/><Relationship Id="rId8" Type="http://schemas.openxmlformats.org/officeDocument/2006/relationships/slide" Target="slide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slide" Target="sl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4" Type="http://schemas.openxmlformats.org/officeDocument/2006/relationships/slide" Target="slide7.xml"/><Relationship Id="rId5" Type="http://schemas.openxmlformats.org/officeDocument/2006/relationships/slide" Target="slide9.xml"/><Relationship Id="rId6" Type="http://schemas.openxmlformats.org/officeDocument/2006/relationships/slide" Target="slide6.xml"/><Relationship Id="rId7" Type="http://schemas.openxmlformats.org/officeDocument/2006/relationships/slide" Target="slide10.xml"/><Relationship Id="rId8" Type="http://schemas.openxmlformats.org/officeDocument/2006/relationships/slide" Target="slide1.xml"/><Relationship Id="rId1" Type="http://schemas.openxmlformats.org/officeDocument/2006/relationships/slideLayout" Target="../slideLayouts/slideLayout2.xml"/><Relationship Id="rId2" Type="http://schemas.openxmlformats.org/officeDocument/2006/relationships/slide" Target="slide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slide" Target="slide3.xml"/><Relationship Id="rId3" Type="http://schemas.openxmlformats.org/officeDocument/2006/relationships/slide" Target="slid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slide" Target="slide3.xml"/><Relationship Id="rId3" Type="http://schemas.openxmlformats.org/officeDocument/2006/relationships/slide" Target="slid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slide" Target="slide3.xml"/><Relationship Id="rId3" Type="http://schemas.openxmlformats.org/officeDocument/2006/relationships/slide" Target="slid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slide" Target="slide3.xml"/><Relationship Id="rId3" Type="http://schemas.openxmlformats.org/officeDocument/2006/relationships/slide" Target="slid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slide" Target="slide3.xml"/><Relationship Id="rId3" Type="http://schemas.openxmlformats.org/officeDocument/2006/relationships/slide" Target="slide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slide" Target="slide3.xml"/><Relationship Id="rId3" Type="http://schemas.openxmlformats.org/officeDocument/2006/relationships/slide" Target="slide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slide" Target="slide3.xml"/><Relationship Id="rId3" Type="http://schemas.openxmlformats.org/officeDocument/2006/relationships/slide" Target="slide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slide" Target="slide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Tabla%201%20y%202_listo_sin%200%20creditos.xlsx" TargetMode="External"/><Relationship Id="rId3" Type="http://schemas.openxmlformats.org/officeDocument/2006/relationships/slide" Target="slide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Tabla%201%20y%202_listo_sin%200%20creditos.xlsx" TargetMode="External"/><Relationship Id="rId3" Type="http://schemas.openxmlformats.org/officeDocument/2006/relationships/slide" Target="slide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Tabla%201%20y%202_listo_sin%200%20creditos.xlsx" TargetMode="External"/><Relationship Id="rId3" Type="http://schemas.openxmlformats.org/officeDocument/2006/relationships/slide" Target="slide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slide" Target="slide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Tabla%203%20Informe%20Equivalencia%20Tarea%20Acad%C3%A9mica(con%20ayudantia).xlsx" TargetMode="External"/><Relationship Id="rId3" Type="http://schemas.openxmlformats.org/officeDocument/2006/relationships/slide" Target="slide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Tabla%204%20An%C3%A1lisis%20Facultad%20Disponible%20para%20la%20Ense%C3%B1anza%20(tabla%201%20y%202_listo).xlsx" TargetMode="External"/><Relationship Id="rId4" Type="http://schemas.openxmlformats.org/officeDocument/2006/relationships/hyperlink" Target="Tabla%203%20Informe%20Equivalencia%20Tarea%20Acad%C3%A9mica(con%20ayudantia).xlsx" TargetMode="External"/><Relationship Id="rId1" Type="http://schemas.openxmlformats.org/officeDocument/2006/relationships/slideLayout" Target="../slideLayouts/slideLayout2.xml"/><Relationship Id="rId2" Type="http://schemas.openxmlformats.org/officeDocument/2006/relationships/slide" Target="slide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Tabla%204%20An%C3%A1lisis%20Facultad%20Disponible%20para%20la%20Ense%C3%B1anza%20(tabla%201%20y%202_listo).xlsx" TargetMode="External"/><Relationship Id="rId3" Type="http://schemas.openxmlformats.org/officeDocument/2006/relationships/slide" Target="slide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slide" Target="slide1.xml"/><Relationship Id="rId3" Type="http://schemas.openxmlformats.org/officeDocument/2006/relationships/hyperlink" Target="Tabla%207_Matricula%20por%20programa.xlsx" TargetMode="Externa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slide" Target="slide1.xml"/><Relationship Id="rId3" Type="http://schemas.openxmlformats.org/officeDocument/2006/relationships/hyperlink" Target="Tabla%207_Matricula%20por%20programa.xlsx" TargetMode="Externa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slide" Target="slide1.xml"/><Relationship Id="rId3" Type="http://schemas.openxmlformats.org/officeDocument/2006/relationships/hyperlink" Target="Tabla%207_Matricula%20por%20programa.xlsx" TargetMode="Externa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slide" Target="slide1.xml"/><Relationship Id="rId3" Type="http://schemas.openxmlformats.org/officeDocument/2006/relationships/hyperlink" Target="Datos%20Estudiantes%20atendidos%20por%20departamento_Estudiantes%20contabilizados%20mas%20de%20una%20vez.xlsx" TargetMode="Externa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slide" Target="slide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slide" Target="slide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slide" Target="slide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slide" Target="slide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hyperlink" Target="Proyectos%20de%20mejoras%20permanentes%20pendientes%20de%20asignaci%C3%B3n%20de%20fondos_150130.xlsx" TargetMode="External"/><Relationship Id="rId3" Type="http://schemas.openxmlformats.org/officeDocument/2006/relationships/slide" Target="slide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hyperlink" Target="Tablas%2015%20y%2016%20Distribuci%C3%B3n%20Presupuesto.xlsx" TargetMode="External"/><Relationship Id="rId3" Type="http://schemas.openxmlformats.org/officeDocument/2006/relationships/slide" Target="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16182" y="0"/>
            <a:ext cx="9237617" cy="1325563"/>
          </a:xfrm>
        </p:spPr>
        <p:txBody>
          <a:bodyPr/>
          <a:lstStyle/>
          <a:p>
            <a:r>
              <a:rPr lang="en-US" dirty="0" err="1" smtClean="0"/>
              <a:t>Tabla</a:t>
            </a:r>
            <a:r>
              <a:rPr lang="en-US" dirty="0" smtClean="0"/>
              <a:t> de </a:t>
            </a:r>
            <a:r>
              <a:rPr lang="en-US" dirty="0" err="1" smtClean="0"/>
              <a:t>Contenido</a:t>
            </a:r>
            <a:endParaRPr lang="es-PR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71646" y="1325563"/>
            <a:ext cx="4362995" cy="5203574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000" dirty="0" err="1">
                <a:hlinkClick r:id="rId2" action="ppaction://hlinksldjump"/>
              </a:rPr>
              <a:t>Perfil</a:t>
            </a:r>
            <a:r>
              <a:rPr lang="en-US" sz="2000" dirty="0">
                <a:hlinkClick r:id="rId2" action="ppaction://hlinksldjump"/>
              </a:rPr>
              <a:t> del </a:t>
            </a:r>
            <a:r>
              <a:rPr lang="en-US" sz="2000" dirty="0" err="1">
                <a:hlinkClick r:id="rId2" action="ppaction://hlinksldjump"/>
              </a:rPr>
              <a:t>Recinto</a:t>
            </a:r>
            <a:endParaRPr lang="en-US" sz="20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000" dirty="0" err="1" smtClean="0">
                <a:hlinkClick r:id="rId3" action="ppaction://hlinksldjump"/>
              </a:rPr>
              <a:t>Organigrama</a:t>
            </a:r>
            <a:endParaRPr lang="en-US" sz="2000" dirty="0" smtClean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000" dirty="0" err="1" smtClean="0">
                <a:hlinkClick r:id="rId4" action="ppaction://hlinksldjump"/>
              </a:rPr>
              <a:t>Desglose</a:t>
            </a:r>
            <a:r>
              <a:rPr lang="en-US" sz="2000" dirty="0" smtClean="0">
                <a:hlinkClick r:id="rId4" action="ppaction://hlinksldjump"/>
              </a:rPr>
              <a:t> </a:t>
            </a:r>
            <a:r>
              <a:rPr lang="en-US" sz="2000" dirty="0" err="1" smtClean="0">
                <a:hlinkClick r:id="rId4" action="ppaction://hlinksldjump"/>
              </a:rPr>
              <a:t>presupuesto</a:t>
            </a:r>
            <a:r>
              <a:rPr lang="en-US" sz="2000" dirty="0" smtClean="0">
                <a:hlinkClick r:id="rId4" action="ppaction://hlinksldjump"/>
              </a:rPr>
              <a:t> </a:t>
            </a:r>
            <a:r>
              <a:rPr lang="en-US" sz="2000" dirty="0" err="1" smtClean="0">
                <a:hlinkClick r:id="rId4" action="ppaction://hlinksldjump"/>
              </a:rPr>
              <a:t>por</a:t>
            </a:r>
            <a:r>
              <a:rPr lang="en-US" sz="2000" dirty="0" smtClean="0">
                <a:hlinkClick r:id="rId4" action="ppaction://hlinksldjump"/>
              </a:rPr>
              <a:t> </a:t>
            </a:r>
            <a:r>
              <a:rPr lang="en-US" sz="2000" dirty="0" err="1" smtClean="0">
                <a:hlinkClick r:id="rId4" action="ppaction://hlinksldjump"/>
              </a:rPr>
              <a:t>Unidad</a:t>
            </a:r>
            <a:endParaRPr lang="en-US" sz="2000" dirty="0" smtClean="0"/>
          </a:p>
          <a:p>
            <a:pPr marL="457200" lvl="1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600" dirty="0" err="1" smtClean="0">
                <a:hlinkClick r:id="rId4" action="ppaction://hlinksldjump"/>
              </a:rPr>
              <a:t>Rectoría</a:t>
            </a:r>
            <a:endParaRPr lang="en-US" sz="1600" dirty="0" smtClean="0"/>
          </a:p>
          <a:p>
            <a:pPr marL="457200" lvl="1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600" dirty="0" err="1" smtClean="0">
                <a:hlinkClick r:id="rId5" action="ppaction://hlinksldjump"/>
              </a:rPr>
              <a:t>Decanato</a:t>
            </a:r>
            <a:r>
              <a:rPr lang="en-US" sz="1600" dirty="0" smtClean="0">
                <a:hlinkClick r:id="rId5" action="ppaction://hlinksldjump"/>
              </a:rPr>
              <a:t> </a:t>
            </a:r>
            <a:r>
              <a:rPr lang="en-US" sz="1600" dirty="0" err="1" smtClean="0">
                <a:hlinkClick r:id="rId5" action="ppaction://hlinksldjump"/>
              </a:rPr>
              <a:t>Administración</a:t>
            </a:r>
            <a:endParaRPr lang="en-US" sz="1600" dirty="0" smtClean="0"/>
          </a:p>
          <a:p>
            <a:pPr marL="457200" lvl="1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600" dirty="0" err="1" smtClean="0">
                <a:hlinkClick r:id="rId6" action="ppaction://hlinksldjump"/>
              </a:rPr>
              <a:t>Decanato</a:t>
            </a:r>
            <a:r>
              <a:rPr lang="en-US" sz="1600" dirty="0" smtClean="0">
                <a:hlinkClick r:id="rId6" action="ppaction://hlinksldjump"/>
              </a:rPr>
              <a:t> </a:t>
            </a:r>
            <a:r>
              <a:rPr lang="en-US" sz="1600" dirty="0" err="1" smtClean="0">
                <a:hlinkClick r:id="rId6" action="ppaction://hlinksldjump"/>
              </a:rPr>
              <a:t>Asuntos</a:t>
            </a:r>
            <a:r>
              <a:rPr lang="en-US" sz="1600" dirty="0" smtClean="0">
                <a:hlinkClick r:id="rId6" action="ppaction://hlinksldjump"/>
              </a:rPr>
              <a:t> </a:t>
            </a:r>
            <a:r>
              <a:rPr lang="en-US" sz="1600" dirty="0" err="1" smtClean="0">
                <a:hlinkClick r:id="rId6" action="ppaction://hlinksldjump"/>
              </a:rPr>
              <a:t>Académicos</a:t>
            </a:r>
            <a:endParaRPr lang="en-US" sz="1600" dirty="0" smtClean="0"/>
          </a:p>
          <a:p>
            <a:pPr marL="457200" lvl="1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600" dirty="0" err="1" smtClean="0">
                <a:hlinkClick r:id="rId7" action="ppaction://hlinksldjump"/>
              </a:rPr>
              <a:t>Decanato</a:t>
            </a:r>
            <a:r>
              <a:rPr lang="en-US" sz="1600" dirty="0" smtClean="0">
                <a:hlinkClick r:id="rId7" action="ppaction://hlinksldjump"/>
              </a:rPr>
              <a:t> </a:t>
            </a:r>
            <a:r>
              <a:rPr lang="en-US" sz="1600" dirty="0" err="1" smtClean="0">
                <a:hlinkClick r:id="rId7" action="ppaction://hlinksldjump"/>
              </a:rPr>
              <a:t>Estudiantes</a:t>
            </a:r>
            <a:endParaRPr lang="en-US" sz="1600" dirty="0" smtClean="0"/>
          </a:p>
          <a:p>
            <a:pPr marL="457200" lvl="1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600" dirty="0" err="1" smtClean="0">
                <a:hlinkClick r:id="rId8" action="ppaction://hlinksldjump"/>
              </a:rPr>
              <a:t>Facultad</a:t>
            </a:r>
            <a:r>
              <a:rPr lang="en-US" sz="1600" dirty="0" smtClean="0">
                <a:hlinkClick r:id="rId8" action="ppaction://hlinksldjump"/>
              </a:rPr>
              <a:t> de </a:t>
            </a:r>
            <a:r>
              <a:rPr lang="en-US" sz="1600" dirty="0" err="1" smtClean="0">
                <a:hlinkClick r:id="rId8" action="ppaction://hlinksldjump"/>
              </a:rPr>
              <a:t>Artes</a:t>
            </a:r>
            <a:r>
              <a:rPr lang="en-US" sz="1600" dirty="0" smtClean="0">
                <a:hlinkClick r:id="rId8" action="ppaction://hlinksldjump"/>
              </a:rPr>
              <a:t> y </a:t>
            </a:r>
            <a:r>
              <a:rPr lang="en-US" sz="1600" dirty="0" err="1" smtClean="0">
                <a:hlinkClick r:id="rId8" action="ppaction://hlinksldjump"/>
              </a:rPr>
              <a:t>Ciencias</a:t>
            </a:r>
            <a:endParaRPr lang="en-US" sz="1600" dirty="0" smtClean="0"/>
          </a:p>
          <a:p>
            <a:pPr marL="457200" lvl="1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600" dirty="0" err="1" smtClean="0">
                <a:hlinkClick r:id="rId9" action="ppaction://hlinksldjump"/>
              </a:rPr>
              <a:t>Facultad</a:t>
            </a:r>
            <a:r>
              <a:rPr lang="en-US" sz="1600" dirty="0" smtClean="0">
                <a:hlinkClick r:id="rId9" action="ppaction://hlinksldjump"/>
              </a:rPr>
              <a:t> de </a:t>
            </a:r>
            <a:r>
              <a:rPr lang="en-US" sz="1600" dirty="0" err="1" smtClean="0">
                <a:hlinkClick r:id="rId9" action="ppaction://hlinksldjump"/>
              </a:rPr>
              <a:t>Ciencias</a:t>
            </a:r>
            <a:r>
              <a:rPr lang="en-US" sz="1600" dirty="0" smtClean="0">
                <a:hlinkClick r:id="rId9" action="ppaction://hlinksldjump"/>
              </a:rPr>
              <a:t> </a:t>
            </a:r>
            <a:r>
              <a:rPr lang="en-US" sz="1600" dirty="0" err="1" smtClean="0">
                <a:hlinkClick r:id="rId9" action="ppaction://hlinksldjump"/>
              </a:rPr>
              <a:t>Agrícolas</a:t>
            </a:r>
            <a:endParaRPr lang="en-US" sz="1600" dirty="0" smtClean="0"/>
          </a:p>
          <a:p>
            <a:pPr marL="457200" lvl="1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600" dirty="0" err="1" smtClean="0">
                <a:hlinkClick r:id="rId10" action="ppaction://hlinksldjump"/>
              </a:rPr>
              <a:t>Facultad</a:t>
            </a:r>
            <a:r>
              <a:rPr lang="en-US" sz="1600" dirty="0" smtClean="0">
                <a:hlinkClick r:id="rId10" action="ppaction://hlinksldjump"/>
              </a:rPr>
              <a:t> de </a:t>
            </a:r>
            <a:r>
              <a:rPr lang="en-US" sz="1600" dirty="0" err="1" smtClean="0">
                <a:hlinkClick r:id="rId10" action="ppaction://hlinksldjump"/>
              </a:rPr>
              <a:t>Ingeniería</a:t>
            </a:r>
            <a:endParaRPr lang="en-US" sz="1600" dirty="0" smtClean="0"/>
          </a:p>
          <a:p>
            <a:pPr marL="457200" lvl="1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600" dirty="0" err="1" smtClean="0"/>
              <a:t>Facultad</a:t>
            </a:r>
            <a:r>
              <a:rPr lang="en-US" sz="1600" dirty="0" smtClean="0"/>
              <a:t> de </a:t>
            </a:r>
            <a:r>
              <a:rPr lang="en-US" sz="1600" dirty="0" err="1" smtClean="0"/>
              <a:t>Administración</a:t>
            </a:r>
            <a:r>
              <a:rPr lang="en-US" sz="1600" dirty="0" smtClean="0"/>
              <a:t> de </a:t>
            </a:r>
            <a:r>
              <a:rPr lang="en-US" sz="1600" dirty="0" err="1" smtClean="0"/>
              <a:t>Empresas</a:t>
            </a:r>
            <a:endParaRPr lang="en-US" sz="1600" dirty="0" smtClean="0"/>
          </a:p>
          <a:p>
            <a:pPr marL="0" indent="0">
              <a:buNone/>
            </a:pPr>
            <a:r>
              <a:rPr lang="en-US" sz="2000" dirty="0" err="1" smtClean="0">
                <a:hlinkClick r:id="rId11" action="ppaction://hlinksldjump"/>
              </a:rPr>
              <a:t>Requerimientos</a:t>
            </a:r>
            <a:r>
              <a:rPr lang="en-US" sz="2000" dirty="0" smtClean="0">
                <a:hlinkClick r:id="rId11" action="ppaction://hlinksldjump"/>
              </a:rPr>
              <a:t> de </a:t>
            </a:r>
            <a:r>
              <a:rPr lang="en-US" sz="2000" dirty="0" err="1" smtClean="0">
                <a:hlinkClick r:id="rId11" action="ppaction://hlinksldjump"/>
              </a:rPr>
              <a:t>Facultad</a:t>
            </a:r>
            <a:r>
              <a:rPr lang="en-US" sz="2000" dirty="0" smtClean="0">
                <a:hlinkClick r:id="rId11" action="ppaction://hlinksldjump"/>
              </a:rPr>
              <a:t> para </a:t>
            </a:r>
            <a:r>
              <a:rPr lang="en-US" sz="2000" dirty="0" err="1" smtClean="0">
                <a:hlinkClick r:id="rId11" action="ppaction://hlinksldjump"/>
              </a:rPr>
              <a:t>cubrir</a:t>
            </a:r>
            <a:r>
              <a:rPr lang="en-US" sz="2000" dirty="0" smtClean="0">
                <a:hlinkClick r:id="rId11" action="ppaction://hlinksldjump"/>
              </a:rPr>
              <a:t> </a:t>
            </a:r>
            <a:r>
              <a:rPr lang="en-US" sz="2000" dirty="0" err="1" smtClean="0">
                <a:hlinkClick r:id="rId11" action="ppaction://hlinksldjump"/>
              </a:rPr>
              <a:t>necesidades</a:t>
            </a:r>
            <a:r>
              <a:rPr lang="en-US" sz="2000" dirty="0" smtClean="0">
                <a:hlinkClick r:id="rId11" action="ppaction://hlinksldjump"/>
              </a:rPr>
              <a:t> de </a:t>
            </a:r>
            <a:r>
              <a:rPr lang="en-US" sz="2000" dirty="0" err="1" smtClean="0">
                <a:hlinkClick r:id="rId11" action="ppaction://hlinksldjump"/>
              </a:rPr>
              <a:t>enseñanza</a:t>
            </a:r>
            <a:r>
              <a:rPr lang="en-US" sz="2000" dirty="0" smtClean="0">
                <a:hlinkClick r:id="rId11" action="ppaction://hlinksldjump"/>
              </a:rPr>
              <a:t> –</a:t>
            </a:r>
            <a:r>
              <a:rPr lang="en-US" sz="1600" dirty="0" smtClean="0">
                <a:hlinkClick r:id="rId11" action="ppaction://hlinksldjump"/>
              </a:rPr>
              <a:t> </a:t>
            </a:r>
            <a:r>
              <a:rPr lang="en-US" sz="1600" dirty="0" err="1" smtClean="0">
                <a:hlinkClick r:id="rId11" action="ppaction://hlinksldjump"/>
              </a:rPr>
              <a:t>Matrícula</a:t>
            </a:r>
            <a:endParaRPr lang="en-US" sz="1600" dirty="0" smtClean="0"/>
          </a:p>
          <a:p>
            <a:pPr marL="457200" lvl="1" indent="0">
              <a:buNone/>
            </a:pPr>
            <a:r>
              <a:rPr lang="en-US" sz="1600" dirty="0" err="1" smtClean="0">
                <a:hlinkClick r:id="rId12" action="ppaction://hlinksldjump"/>
              </a:rPr>
              <a:t>Cursos</a:t>
            </a:r>
            <a:r>
              <a:rPr lang="en-US" sz="1600" dirty="0" smtClean="0">
                <a:hlinkClick r:id="rId12" action="ppaction://hlinksldjump"/>
              </a:rPr>
              <a:t> </a:t>
            </a:r>
            <a:r>
              <a:rPr lang="en-US" sz="1600" dirty="0" err="1" smtClean="0">
                <a:hlinkClick r:id="rId12" action="ppaction://hlinksldjump"/>
              </a:rPr>
              <a:t>Subgraduados</a:t>
            </a:r>
            <a:endParaRPr lang="en-US" sz="1600" dirty="0" smtClean="0"/>
          </a:p>
          <a:p>
            <a:pPr marL="457200" lvl="1" indent="0">
              <a:buNone/>
            </a:pPr>
            <a:r>
              <a:rPr lang="en-US" sz="1600" dirty="0" err="1" smtClean="0">
                <a:hlinkClick r:id="rId13" action="ppaction://hlinksldjump"/>
              </a:rPr>
              <a:t>Cursos</a:t>
            </a:r>
            <a:r>
              <a:rPr lang="en-US" sz="1600" dirty="0" smtClean="0">
                <a:hlinkClick r:id="rId13" action="ppaction://hlinksldjump"/>
              </a:rPr>
              <a:t> </a:t>
            </a:r>
            <a:r>
              <a:rPr lang="en-US" sz="1600" dirty="0" err="1" smtClean="0">
                <a:hlinkClick r:id="rId13" action="ppaction://hlinksldjump"/>
              </a:rPr>
              <a:t>Graduados</a:t>
            </a:r>
            <a:endParaRPr lang="en-US" sz="1600" dirty="0" smtClean="0"/>
          </a:p>
          <a:p>
            <a:pPr marL="457200" lvl="1" indent="0">
              <a:buNone/>
            </a:pPr>
            <a:r>
              <a:rPr lang="en-US" sz="1600" dirty="0" err="1" smtClean="0">
                <a:hlinkClick r:id="rId14" action="ppaction://hlinksldjump"/>
              </a:rPr>
              <a:t>Resumen</a:t>
            </a:r>
            <a:endParaRPr lang="en-US" sz="1600" dirty="0" smtClean="0"/>
          </a:p>
          <a:p>
            <a:pPr marL="0" indent="0">
              <a:buNone/>
            </a:pPr>
            <a:endParaRPr lang="es-PR" sz="20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41029" y="1325564"/>
            <a:ext cx="4273730" cy="46656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 err="1">
                <a:hlinkClick r:id="rId15" action="ppaction://hlinksldjump"/>
              </a:rPr>
              <a:t>Requerimientos</a:t>
            </a:r>
            <a:r>
              <a:rPr lang="en-US" sz="2000" dirty="0">
                <a:hlinkClick r:id="rId15" action="ppaction://hlinksldjump"/>
              </a:rPr>
              <a:t> de </a:t>
            </a:r>
            <a:r>
              <a:rPr lang="en-US" sz="2000" dirty="0" err="1">
                <a:hlinkClick r:id="rId15" action="ppaction://hlinksldjump"/>
              </a:rPr>
              <a:t>Facultad</a:t>
            </a:r>
            <a:r>
              <a:rPr lang="en-US" sz="2000" dirty="0">
                <a:hlinkClick r:id="rId15" action="ppaction://hlinksldjump"/>
              </a:rPr>
              <a:t> para </a:t>
            </a:r>
            <a:r>
              <a:rPr lang="en-US" sz="2000" dirty="0" err="1">
                <a:hlinkClick r:id="rId15" action="ppaction://hlinksldjump"/>
              </a:rPr>
              <a:t>cubrir</a:t>
            </a:r>
            <a:r>
              <a:rPr lang="en-US" sz="2000" dirty="0">
                <a:hlinkClick r:id="rId15" action="ppaction://hlinksldjump"/>
              </a:rPr>
              <a:t> </a:t>
            </a:r>
            <a:r>
              <a:rPr lang="en-US" sz="2000" dirty="0" err="1">
                <a:hlinkClick r:id="rId15" action="ppaction://hlinksldjump"/>
              </a:rPr>
              <a:t>necesidades</a:t>
            </a:r>
            <a:r>
              <a:rPr lang="en-US" sz="2000" dirty="0">
                <a:hlinkClick r:id="rId15" action="ppaction://hlinksldjump"/>
              </a:rPr>
              <a:t> de </a:t>
            </a:r>
            <a:r>
              <a:rPr lang="en-US" sz="2000" dirty="0" err="1">
                <a:hlinkClick r:id="rId15" action="ppaction://hlinksldjump"/>
              </a:rPr>
              <a:t>enseñanza</a:t>
            </a:r>
            <a:r>
              <a:rPr lang="en-US" sz="2000" dirty="0">
                <a:hlinkClick r:id="rId15" action="ppaction://hlinksldjump"/>
              </a:rPr>
              <a:t> – </a:t>
            </a:r>
            <a:r>
              <a:rPr lang="en-US" sz="1600" dirty="0" err="1" smtClean="0">
                <a:hlinkClick r:id="rId15" action="ppaction://hlinksldjump"/>
              </a:rPr>
              <a:t>Gesta</a:t>
            </a:r>
            <a:endParaRPr lang="en-US" sz="1600" dirty="0"/>
          </a:p>
          <a:p>
            <a:pPr marL="457200" lvl="1" indent="0">
              <a:buNone/>
            </a:pPr>
            <a:r>
              <a:rPr lang="en-US" sz="1600" dirty="0" err="1" smtClean="0">
                <a:hlinkClick r:id="rId16" action="ppaction://hlinksldjump"/>
              </a:rPr>
              <a:t>Informe</a:t>
            </a:r>
            <a:r>
              <a:rPr lang="en-US" sz="1600" dirty="0" smtClean="0">
                <a:hlinkClick r:id="rId16" action="ppaction://hlinksldjump"/>
              </a:rPr>
              <a:t> </a:t>
            </a:r>
            <a:r>
              <a:rPr lang="en-US" sz="1600" dirty="0" err="1" smtClean="0">
                <a:hlinkClick r:id="rId16" action="ppaction://hlinksldjump"/>
              </a:rPr>
              <a:t>Equivalencias</a:t>
            </a:r>
            <a:r>
              <a:rPr lang="en-US" sz="1600" dirty="0" smtClean="0">
                <a:hlinkClick r:id="rId16" action="ppaction://hlinksldjump"/>
              </a:rPr>
              <a:t> </a:t>
            </a:r>
            <a:r>
              <a:rPr lang="en-US" sz="1600" dirty="0" err="1" smtClean="0">
                <a:hlinkClick r:id="rId16" action="ppaction://hlinksldjump"/>
              </a:rPr>
              <a:t>Tarea</a:t>
            </a:r>
            <a:r>
              <a:rPr lang="en-US" sz="1600" dirty="0" smtClean="0">
                <a:hlinkClick r:id="rId16" action="ppaction://hlinksldjump"/>
              </a:rPr>
              <a:t> </a:t>
            </a:r>
            <a:r>
              <a:rPr lang="en-US" sz="1600" dirty="0" err="1" smtClean="0">
                <a:hlinkClick r:id="rId16" action="ppaction://hlinksldjump"/>
              </a:rPr>
              <a:t>Académica</a:t>
            </a:r>
            <a:endParaRPr lang="en-US" sz="1600" dirty="0" smtClean="0">
              <a:hlinkClick r:id="rId17" action="ppaction://hlinkfile"/>
            </a:endParaRPr>
          </a:p>
          <a:p>
            <a:pPr marL="457200" lvl="1" indent="0">
              <a:buNone/>
            </a:pPr>
            <a:r>
              <a:rPr lang="en-US" sz="1600" dirty="0" err="1">
                <a:hlinkClick r:id="rId18" action="ppaction://hlinksldjump"/>
              </a:rPr>
              <a:t>Análisis</a:t>
            </a:r>
            <a:r>
              <a:rPr lang="en-US" sz="1600" dirty="0">
                <a:hlinkClick r:id="rId18" action="ppaction://hlinksldjump"/>
              </a:rPr>
              <a:t> </a:t>
            </a:r>
            <a:r>
              <a:rPr lang="en-US" sz="1600" dirty="0" err="1">
                <a:hlinkClick r:id="rId18" action="ppaction://hlinksldjump"/>
              </a:rPr>
              <a:t>Facultad</a:t>
            </a:r>
            <a:r>
              <a:rPr lang="en-US" sz="1600" dirty="0">
                <a:hlinkClick r:id="rId18" action="ppaction://hlinksldjump"/>
              </a:rPr>
              <a:t> </a:t>
            </a:r>
            <a:r>
              <a:rPr lang="en-US" sz="1600" dirty="0" err="1">
                <a:hlinkClick r:id="rId18" action="ppaction://hlinksldjump"/>
              </a:rPr>
              <a:t>Disponible</a:t>
            </a:r>
            <a:r>
              <a:rPr lang="en-US" sz="1600" dirty="0">
                <a:hlinkClick r:id="rId18" action="ppaction://hlinksldjump"/>
              </a:rPr>
              <a:t> para </a:t>
            </a:r>
            <a:r>
              <a:rPr lang="en-US" sz="1600" dirty="0" err="1">
                <a:hlinkClick r:id="rId18" action="ppaction://hlinksldjump"/>
              </a:rPr>
              <a:t>Enseñanza</a:t>
            </a:r>
            <a:endParaRPr lang="en-US" sz="1600" dirty="0">
              <a:hlinkClick r:id="rId17" action="ppaction://hlinkfile"/>
            </a:endParaRPr>
          </a:p>
          <a:p>
            <a:pPr marL="0" indent="0">
              <a:buNone/>
            </a:pPr>
            <a:r>
              <a:rPr lang="en-US" sz="2000" dirty="0" err="1" smtClean="0">
                <a:hlinkClick r:id="rId19" action="ppaction://hlinksldjump"/>
              </a:rPr>
              <a:t>Matrícula</a:t>
            </a:r>
            <a:r>
              <a:rPr lang="en-US" sz="2000" dirty="0" smtClean="0">
                <a:hlinkClick r:id="rId19" action="ppaction://hlinksldjump"/>
              </a:rPr>
              <a:t> </a:t>
            </a:r>
            <a:r>
              <a:rPr lang="en-US" sz="2000" dirty="0" err="1">
                <a:hlinkClick r:id="rId19" action="ppaction://hlinksldjump"/>
              </a:rPr>
              <a:t>por</a:t>
            </a:r>
            <a:r>
              <a:rPr lang="en-US" sz="2000" dirty="0">
                <a:hlinkClick r:id="rId19" action="ppaction://hlinksldjump"/>
              </a:rPr>
              <a:t> </a:t>
            </a:r>
            <a:r>
              <a:rPr lang="en-US" sz="2000" dirty="0" err="1">
                <a:hlinkClick r:id="rId19" action="ppaction://hlinksldjump"/>
              </a:rPr>
              <a:t>programa</a:t>
            </a:r>
            <a:endParaRPr lang="en-US" sz="2000" dirty="0"/>
          </a:p>
          <a:p>
            <a:pPr marL="0" indent="0">
              <a:buNone/>
            </a:pPr>
            <a:r>
              <a:rPr lang="en-US" sz="2000" dirty="0" err="1" smtClean="0">
                <a:hlinkClick r:id="rId20" action="ppaction://hlinksldjump"/>
              </a:rPr>
              <a:t>Estudiantes</a:t>
            </a:r>
            <a:r>
              <a:rPr lang="en-US" sz="2000" dirty="0" smtClean="0">
                <a:hlinkClick r:id="rId20" action="ppaction://hlinksldjump"/>
              </a:rPr>
              <a:t> </a:t>
            </a:r>
            <a:r>
              <a:rPr lang="en-US" sz="2000" dirty="0" err="1">
                <a:hlinkClick r:id="rId20" action="ppaction://hlinksldjump"/>
              </a:rPr>
              <a:t>Atendidos</a:t>
            </a:r>
            <a:r>
              <a:rPr lang="en-US" sz="2000" dirty="0">
                <a:hlinkClick r:id="rId20" action="ppaction://hlinksldjump"/>
              </a:rPr>
              <a:t> </a:t>
            </a:r>
            <a:r>
              <a:rPr lang="en-US" sz="2000" dirty="0" err="1">
                <a:hlinkClick r:id="rId20" action="ppaction://hlinksldjump"/>
              </a:rPr>
              <a:t>por</a:t>
            </a:r>
            <a:r>
              <a:rPr lang="en-US" sz="2000" dirty="0">
                <a:hlinkClick r:id="rId20" action="ppaction://hlinksldjump"/>
              </a:rPr>
              <a:t> </a:t>
            </a:r>
            <a:r>
              <a:rPr lang="en-US" sz="2000" dirty="0" err="1">
                <a:hlinkClick r:id="rId20" action="ppaction://hlinksldjump"/>
              </a:rPr>
              <a:t>programa</a:t>
            </a:r>
            <a:endParaRPr lang="en-US" sz="2000" dirty="0"/>
          </a:p>
          <a:p>
            <a:pPr marL="0" indent="0">
              <a:buNone/>
            </a:pPr>
            <a:r>
              <a:rPr lang="en-US" sz="2000" dirty="0" err="1" smtClean="0">
                <a:hlinkClick r:id="rId17" action="ppaction://hlinkfile"/>
              </a:rPr>
              <a:t>Tasas</a:t>
            </a:r>
            <a:r>
              <a:rPr lang="en-US" sz="2000" dirty="0" smtClean="0">
                <a:hlinkClick r:id="rId17" action="ppaction://hlinkfile"/>
              </a:rPr>
              <a:t> de </a:t>
            </a:r>
            <a:r>
              <a:rPr lang="en-US" sz="2000" dirty="0" err="1" smtClean="0">
                <a:hlinkClick r:id="rId17" action="ppaction://hlinkfile"/>
              </a:rPr>
              <a:t>retención</a:t>
            </a:r>
            <a:endParaRPr lang="en-US" sz="2000" dirty="0" smtClean="0"/>
          </a:p>
          <a:p>
            <a:pPr marL="0" indent="0">
              <a:buNone/>
            </a:pPr>
            <a:r>
              <a:rPr lang="en-US" sz="2000" dirty="0" err="1" smtClean="0">
                <a:hlinkClick r:id="rId21" action="ppaction://hlinksldjump"/>
              </a:rPr>
              <a:t>Servicios</a:t>
            </a:r>
            <a:r>
              <a:rPr lang="en-US" sz="2000" dirty="0" smtClean="0">
                <a:hlinkClick r:id="rId21" action="ppaction://hlinksldjump"/>
              </a:rPr>
              <a:t> al </a:t>
            </a:r>
            <a:r>
              <a:rPr lang="en-US" sz="2000" dirty="0" err="1" smtClean="0">
                <a:hlinkClick r:id="rId21" action="ppaction://hlinksldjump"/>
              </a:rPr>
              <a:t>Estudiante</a:t>
            </a:r>
            <a:endParaRPr lang="en-US" sz="2000" dirty="0" smtClean="0"/>
          </a:p>
          <a:p>
            <a:pPr marL="0" indent="0">
              <a:buNone/>
            </a:pPr>
            <a:r>
              <a:rPr lang="en-US" sz="2000" dirty="0" err="1" smtClean="0">
                <a:hlinkClick r:id="rId22" action="ppaction://hlinksldjump"/>
              </a:rPr>
              <a:t>Otras</a:t>
            </a:r>
            <a:r>
              <a:rPr lang="en-US" sz="2000" dirty="0" smtClean="0">
                <a:hlinkClick r:id="rId22" action="ppaction://hlinksldjump"/>
              </a:rPr>
              <a:t> </a:t>
            </a:r>
            <a:r>
              <a:rPr lang="en-US" sz="2000" dirty="0" err="1" smtClean="0">
                <a:hlinkClick r:id="rId22" action="ppaction://hlinksldjump"/>
              </a:rPr>
              <a:t>Necesidades</a:t>
            </a:r>
            <a:r>
              <a:rPr lang="en-US" sz="2000" dirty="0" smtClean="0">
                <a:hlinkClick r:id="rId22" action="ppaction://hlinksldjump"/>
              </a:rPr>
              <a:t> No </a:t>
            </a:r>
            <a:r>
              <a:rPr lang="en-US" sz="2000" dirty="0" err="1" smtClean="0">
                <a:hlinkClick r:id="rId22" action="ppaction://hlinksldjump"/>
              </a:rPr>
              <a:t>Cubiertas</a:t>
            </a:r>
            <a:endParaRPr lang="en-US" sz="2000" dirty="0" smtClean="0"/>
          </a:p>
          <a:p>
            <a:pPr marL="457200" lvl="1" indent="0">
              <a:buNone/>
            </a:pPr>
            <a:r>
              <a:rPr lang="en-US" sz="1600" dirty="0">
                <a:hlinkClick r:id="rId23" action="ppaction://hlinksldjump"/>
              </a:rPr>
              <a:t>Personal</a:t>
            </a:r>
            <a:endParaRPr lang="en-US" sz="1600" dirty="0"/>
          </a:p>
          <a:p>
            <a:pPr marL="457200" lvl="1" indent="0">
              <a:buNone/>
            </a:pPr>
            <a:r>
              <a:rPr lang="en-US" sz="1600" dirty="0" err="1">
                <a:hlinkClick r:id="rId21" action="ppaction://hlinksldjump"/>
              </a:rPr>
              <a:t>Proyectos</a:t>
            </a:r>
            <a:r>
              <a:rPr lang="en-US" sz="1600" dirty="0">
                <a:hlinkClick r:id="rId21" action="ppaction://hlinksldjump"/>
              </a:rPr>
              <a:t> </a:t>
            </a:r>
            <a:r>
              <a:rPr lang="en-US" sz="1600" dirty="0" err="1">
                <a:hlinkClick r:id="rId21" action="ppaction://hlinksldjump"/>
              </a:rPr>
              <a:t>pendientes</a:t>
            </a:r>
            <a:endParaRPr lang="en-US" sz="1600" dirty="0"/>
          </a:p>
          <a:p>
            <a:pPr marL="0" indent="0">
              <a:buNone/>
            </a:pPr>
            <a:r>
              <a:rPr lang="en-US" sz="2000" dirty="0" err="1" smtClean="0">
                <a:hlinkClick r:id="rId24" action="ppaction://hlinksldjump"/>
              </a:rPr>
              <a:t>Impacto</a:t>
            </a:r>
            <a:r>
              <a:rPr lang="en-US" sz="2000" dirty="0" smtClean="0">
                <a:hlinkClick r:id="rId24" action="ppaction://hlinksldjump"/>
              </a:rPr>
              <a:t> del </a:t>
            </a:r>
            <a:r>
              <a:rPr lang="en-US" sz="2000" dirty="0" err="1" smtClean="0">
                <a:hlinkClick r:id="rId24" action="ppaction://hlinksldjump"/>
              </a:rPr>
              <a:t>Ajuste</a:t>
            </a:r>
            <a:r>
              <a:rPr lang="en-US" sz="2000" dirty="0" smtClean="0">
                <a:hlinkClick r:id="rId24" action="ppaction://hlinksldjump"/>
              </a:rPr>
              <a:t> </a:t>
            </a:r>
            <a:r>
              <a:rPr lang="en-US" sz="2000" dirty="0" err="1" smtClean="0">
                <a:hlinkClick r:id="rId24" action="ppaction://hlinksldjump"/>
              </a:rPr>
              <a:t>por</a:t>
            </a:r>
            <a:r>
              <a:rPr lang="en-US" sz="2000" dirty="0" smtClean="0">
                <a:hlinkClick r:id="rId24" action="ppaction://hlinksldjump"/>
              </a:rPr>
              <a:t> </a:t>
            </a:r>
            <a:r>
              <a:rPr lang="en-US" sz="2000" dirty="0" err="1" smtClean="0">
                <a:hlinkClick r:id="rId24" action="ppaction://hlinksldjump"/>
              </a:rPr>
              <a:t>Unidad</a:t>
            </a:r>
            <a:endParaRPr lang="en-US" sz="2000" dirty="0" smtClean="0"/>
          </a:p>
          <a:p>
            <a:pPr marL="0" indent="0">
              <a:buNone/>
            </a:pPr>
            <a:r>
              <a:rPr lang="en-US" sz="2000" dirty="0">
                <a:hlinkClick r:id="rId25" action="ppaction://hlinkpres?slideindex=1&amp;slidetitle="/>
              </a:rPr>
              <a:t>E</a:t>
            </a:r>
            <a:r>
              <a:rPr lang="en-US" sz="2000" dirty="0" smtClean="0">
                <a:hlinkClick r:id="rId25" action="ppaction://hlinkpres?slideindex=1&amp;slidetitle="/>
              </a:rPr>
              <a:t>EA y SEA</a:t>
            </a:r>
            <a:endParaRPr lang="en-US" sz="2000" dirty="0" smtClean="0"/>
          </a:p>
          <a:p>
            <a:pPr marL="457200" lvl="1" indent="0">
              <a:buNone/>
            </a:pPr>
            <a:endParaRPr lang="en-US" sz="1600" dirty="0" smtClean="0"/>
          </a:p>
          <a:p>
            <a:pPr marL="457200" lvl="1" indent="0">
              <a:buNone/>
            </a:pPr>
            <a:endParaRPr lang="en-US" sz="1600" dirty="0" smtClean="0"/>
          </a:p>
          <a:p>
            <a:pPr marL="0" indent="0">
              <a:buNone/>
            </a:pPr>
            <a:endParaRPr lang="en-US" sz="2000" dirty="0" smtClean="0"/>
          </a:p>
          <a:p>
            <a:pPr marL="0" indent="0">
              <a:buNone/>
            </a:pPr>
            <a:endParaRPr lang="es-PR" sz="2000" dirty="0"/>
          </a:p>
        </p:txBody>
      </p:sp>
    </p:spTree>
    <p:extLst>
      <p:ext uri="{BB962C8B-B14F-4D97-AF65-F5344CB8AC3E}">
        <p14:creationId xmlns:p14="http://schemas.microsoft.com/office/powerpoint/2010/main" val="26744777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7071360" y="1105989"/>
            <a:ext cx="4833257" cy="47548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PR"/>
          </a:p>
        </p:txBody>
      </p:sp>
      <p:sp>
        <p:nvSpPr>
          <p:cNvPr id="2" name="Rounded Rectangle 1"/>
          <p:cNvSpPr/>
          <p:nvPr/>
        </p:nvSpPr>
        <p:spPr>
          <a:xfrm>
            <a:off x="2194663" y="1105989"/>
            <a:ext cx="4491752" cy="548640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PR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2149230" y="68141"/>
            <a:ext cx="9274908" cy="1325563"/>
          </a:xfrm>
        </p:spPr>
        <p:txBody>
          <a:bodyPr/>
          <a:lstStyle/>
          <a:p>
            <a:r>
              <a:rPr lang="en-US" b="1" dirty="0" err="1" smtClean="0">
                <a:solidFill>
                  <a:schemeClr val="accent6">
                    <a:lumMod val="50000"/>
                  </a:schemeClr>
                </a:solidFill>
              </a:rPr>
              <a:t>Perfil</a:t>
            </a:r>
            <a:r>
              <a:rPr lang="en-US" b="1" dirty="0" smtClean="0">
                <a:solidFill>
                  <a:schemeClr val="accent6">
                    <a:lumMod val="50000"/>
                  </a:schemeClr>
                </a:solidFill>
              </a:rPr>
              <a:t> del </a:t>
            </a:r>
            <a:r>
              <a:rPr lang="en-US" b="1" dirty="0" err="1" smtClean="0">
                <a:solidFill>
                  <a:schemeClr val="accent6">
                    <a:lumMod val="50000"/>
                  </a:schemeClr>
                </a:solidFill>
              </a:rPr>
              <a:t>Recinto</a:t>
            </a:r>
            <a:endParaRPr lang="en-US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5" name="Content Placeholder 14"/>
          <p:cNvSpPr>
            <a:spLocks noGrp="1"/>
          </p:cNvSpPr>
          <p:nvPr>
            <p:ph sz="half" idx="2"/>
          </p:nvPr>
        </p:nvSpPr>
        <p:spPr>
          <a:xfrm>
            <a:off x="2384936" y="4552381"/>
            <a:ext cx="4534877" cy="811026"/>
          </a:xfrm>
        </p:spPr>
        <p:txBody>
          <a:bodyPr>
            <a:noAutofit/>
          </a:bodyPr>
          <a:lstStyle/>
          <a:p>
            <a:r>
              <a:rPr lang="en-US" sz="1800" b="1" dirty="0" err="1" smtClean="0">
                <a:solidFill>
                  <a:schemeClr val="accent6">
                    <a:lumMod val="75000"/>
                  </a:schemeClr>
                </a:solidFill>
              </a:rPr>
              <a:t>Grados</a:t>
            </a:r>
            <a:r>
              <a:rPr lang="en-US" sz="18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800" b="1" dirty="0" err="1" smtClean="0">
                <a:solidFill>
                  <a:schemeClr val="accent6">
                    <a:lumMod val="75000"/>
                  </a:schemeClr>
                </a:solidFill>
              </a:rPr>
              <a:t>conferidos</a:t>
            </a:r>
            <a:r>
              <a:rPr lang="en-US" sz="1800" b="1" dirty="0" smtClean="0">
                <a:solidFill>
                  <a:schemeClr val="accent6">
                    <a:lumMod val="75000"/>
                  </a:schemeClr>
                </a:solidFill>
              </a:rPr>
              <a:t>  ………</a:t>
            </a:r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</a:rPr>
              <a:t>………      1, 853</a:t>
            </a:r>
          </a:p>
          <a:p>
            <a:pPr marL="457200" lvl="1" indent="0">
              <a:buNone/>
            </a:pPr>
            <a:r>
              <a:rPr lang="en-US" sz="1200" dirty="0" err="1" smtClean="0">
                <a:solidFill>
                  <a:schemeClr val="accent6">
                    <a:lumMod val="75000"/>
                  </a:schemeClr>
                </a:solidFill>
              </a:rPr>
              <a:t>Subgraduados</a:t>
            </a:r>
            <a:r>
              <a:rPr lang="en-US" sz="1200" dirty="0" smtClean="0">
                <a:solidFill>
                  <a:schemeClr val="accent6">
                    <a:lumMod val="75000"/>
                  </a:schemeClr>
                </a:solidFill>
              </a:rPr>
              <a:t>  ………..………  1, 674</a:t>
            </a:r>
          </a:p>
          <a:p>
            <a:pPr marL="457200" lvl="1" indent="0">
              <a:buNone/>
            </a:pPr>
            <a:r>
              <a:rPr lang="en-US" sz="1200" dirty="0" err="1" smtClean="0">
                <a:solidFill>
                  <a:schemeClr val="accent6">
                    <a:lumMod val="75000"/>
                  </a:schemeClr>
                </a:solidFill>
              </a:rPr>
              <a:t>Graduados</a:t>
            </a:r>
            <a:r>
              <a:rPr lang="en-US" sz="1200" dirty="0" smtClean="0">
                <a:solidFill>
                  <a:schemeClr val="accent6">
                    <a:lumMod val="75000"/>
                  </a:schemeClr>
                </a:solidFill>
              </a:rPr>
              <a:t>   …………………......    179      </a:t>
            </a:r>
          </a:p>
          <a:p>
            <a:pPr marL="457200" lvl="1" indent="0">
              <a:buNone/>
            </a:pPr>
            <a:endParaRPr lang="en-US" sz="1200" dirty="0" smtClean="0"/>
          </a:p>
          <a:p>
            <a:pPr marL="914400" lvl="2" indent="0">
              <a:buNone/>
            </a:pPr>
            <a:endParaRPr lang="en-US" sz="1200" dirty="0"/>
          </a:p>
          <a:p>
            <a:pPr marL="914400" lvl="2" indent="0">
              <a:buNone/>
            </a:pPr>
            <a:r>
              <a:rPr lang="en-US" sz="1200" dirty="0" smtClean="0"/>
              <a:t>					</a:t>
            </a:r>
            <a:endParaRPr lang="en-US" sz="1200" dirty="0"/>
          </a:p>
        </p:txBody>
      </p:sp>
      <p:sp>
        <p:nvSpPr>
          <p:cNvPr id="16" name="Content Placeholder 15"/>
          <p:cNvSpPr txBox="1">
            <a:spLocks noGrp="1"/>
          </p:cNvSpPr>
          <p:nvPr>
            <p:ph sz="half" idx="1"/>
          </p:nvPr>
        </p:nvSpPr>
        <p:spPr>
          <a:xfrm>
            <a:off x="2385924" y="1300058"/>
            <a:ext cx="3918162" cy="31290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0"/>
              </a:spcBef>
            </a:pPr>
            <a:r>
              <a:rPr lang="en-US" sz="1800" b="1" dirty="0" err="1" smtClean="0">
                <a:solidFill>
                  <a:schemeClr val="accent6">
                    <a:lumMod val="75000"/>
                  </a:schemeClr>
                </a:solidFill>
              </a:rPr>
              <a:t>Decanatos</a:t>
            </a:r>
            <a:r>
              <a:rPr lang="en-US" sz="18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</a:rPr>
              <a:t>……………</a:t>
            </a:r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</a:rPr>
              <a:t>……</a:t>
            </a:r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</a:rPr>
              <a:t>…………….        7</a:t>
            </a:r>
            <a:endParaRPr lang="en-US" sz="18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 smtClean="0">
                <a:solidFill>
                  <a:schemeClr val="accent6">
                    <a:lumMod val="75000"/>
                  </a:schemeClr>
                </a:solidFill>
              </a:rPr>
              <a:t>              </a:t>
            </a:r>
            <a:r>
              <a:rPr lang="en-US" sz="1200" dirty="0" err="1" smtClean="0">
                <a:solidFill>
                  <a:schemeClr val="accent6">
                    <a:lumMod val="75000"/>
                  </a:schemeClr>
                </a:solidFill>
              </a:rPr>
              <a:t>Facultades</a:t>
            </a:r>
            <a:r>
              <a:rPr lang="en-US" sz="1200" dirty="0" smtClean="0">
                <a:solidFill>
                  <a:schemeClr val="accent6">
                    <a:lumMod val="75000"/>
                  </a:schemeClr>
                </a:solidFill>
              </a:rPr>
              <a:t> ………...........       4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200" dirty="0" smtClean="0">
                <a:solidFill>
                  <a:schemeClr val="accent6">
                    <a:lumMod val="75000"/>
                  </a:schemeClr>
                </a:solidFill>
              </a:rPr>
              <a:t>                     </a:t>
            </a:r>
            <a:r>
              <a:rPr lang="en-US" sz="1200" dirty="0" err="1" smtClean="0">
                <a:solidFill>
                  <a:schemeClr val="accent6">
                    <a:lumMod val="75000"/>
                  </a:schemeClr>
                </a:solidFill>
              </a:rPr>
              <a:t>Servicios</a:t>
            </a:r>
            <a:r>
              <a:rPr lang="en-US" sz="1200" dirty="0" smtClean="0">
                <a:solidFill>
                  <a:schemeClr val="accent6">
                    <a:lumMod val="75000"/>
                  </a:schemeClr>
                </a:solidFill>
              </a:rPr>
              <a:t> ……………….……       3</a:t>
            </a:r>
          </a:p>
          <a:p>
            <a:r>
              <a:rPr lang="en-US" sz="1800" b="1" dirty="0" err="1" smtClean="0">
                <a:solidFill>
                  <a:schemeClr val="accent6">
                    <a:lumMod val="75000"/>
                  </a:schemeClr>
                </a:solidFill>
              </a:rPr>
              <a:t>Número</a:t>
            </a:r>
            <a:r>
              <a:rPr lang="en-US" sz="1800" b="1" dirty="0" smtClean="0">
                <a:solidFill>
                  <a:schemeClr val="accent6">
                    <a:lumMod val="75000"/>
                  </a:schemeClr>
                </a:solidFill>
              </a:rPr>
              <a:t> de </a:t>
            </a:r>
            <a:r>
              <a:rPr lang="en-US" sz="1800" b="1" dirty="0" err="1" smtClean="0">
                <a:solidFill>
                  <a:schemeClr val="accent6">
                    <a:lumMod val="75000"/>
                  </a:schemeClr>
                </a:solidFill>
              </a:rPr>
              <a:t>Programas</a:t>
            </a:r>
            <a:r>
              <a:rPr lang="en-US" sz="18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800" b="1" dirty="0" smtClean="0">
                <a:solidFill>
                  <a:schemeClr val="accent6">
                    <a:lumMod val="75000"/>
                  </a:schemeClr>
                </a:solidFill>
              </a:rPr>
              <a:t>……</a:t>
            </a:r>
            <a:r>
              <a:rPr lang="en-US" sz="1800" b="1" dirty="0" smtClean="0">
                <a:solidFill>
                  <a:schemeClr val="accent6">
                    <a:lumMod val="75000"/>
                  </a:schemeClr>
                </a:solidFill>
              </a:rPr>
              <a:t>……    </a:t>
            </a:r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</a:rPr>
              <a:t>101</a:t>
            </a:r>
            <a:r>
              <a:rPr lang="en-US" sz="1600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800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sz="12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200" dirty="0" smtClean="0">
                <a:solidFill>
                  <a:schemeClr val="accent6">
                    <a:lumMod val="75000"/>
                  </a:schemeClr>
                </a:solidFill>
              </a:rPr>
              <a:t>    </a:t>
            </a:r>
            <a:r>
              <a:rPr lang="en-US" sz="1200" dirty="0" err="1" smtClean="0">
                <a:solidFill>
                  <a:schemeClr val="accent6">
                    <a:lumMod val="75000"/>
                  </a:schemeClr>
                </a:solidFill>
              </a:rPr>
              <a:t>Subgraduados</a:t>
            </a:r>
            <a:r>
              <a:rPr lang="en-US" sz="1200" dirty="0" smtClean="0">
                <a:solidFill>
                  <a:schemeClr val="accent6">
                    <a:lumMod val="75000"/>
                  </a:schemeClr>
                </a:solidFill>
              </a:rPr>
              <a:t> …………...        59</a:t>
            </a:r>
          </a:p>
          <a:p>
            <a:pPr marL="457200" lvl="1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2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200" dirty="0" smtClean="0">
                <a:solidFill>
                  <a:schemeClr val="accent6">
                    <a:lumMod val="75000"/>
                  </a:schemeClr>
                </a:solidFill>
              </a:rPr>
              <a:t>    </a:t>
            </a:r>
            <a:r>
              <a:rPr lang="en-US" sz="1200" dirty="0" err="1" smtClean="0">
                <a:solidFill>
                  <a:schemeClr val="accent6">
                    <a:lumMod val="75000"/>
                  </a:schemeClr>
                </a:solidFill>
              </a:rPr>
              <a:t>Graduados</a:t>
            </a:r>
            <a:r>
              <a:rPr lang="en-US" sz="1200" dirty="0" smtClean="0">
                <a:solidFill>
                  <a:schemeClr val="accent6">
                    <a:lumMod val="75000"/>
                  </a:schemeClr>
                </a:solidFill>
              </a:rPr>
              <a:t> ………………..         42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800" dirty="0">
                <a:solidFill>
                  <a:schemeClr val="accent6">
                    <a:lumMod val="75000"/>
                  </a:schemeClr>
                </a:solidFill>
              </a:rPr>
              <a:t>	</a:t>
            </a:r>
            <a:r>
              <a:rPr lang="en-US" sz="1200" dirty="0" err="1" smtClean="0">
                <a:solidFill>
                  <a:schemeClr val="accent6">
                    <a:lumMod val="75000"/>
                  </a:schemeClr>
                </a:solidFill>
              </a:rPr>
              <a:t>Maestrías</a:t>
            </a:r>
            <a:r>
              <a:rPr lang="en-US" sz="1200" dirty="0" smtClean="0">
                <a:solidFill>
                  <a:schemeClr val="accent6">
                    <a:lumMod val="75000"/>
                  </a:schemeClr>
                </a:solidFill>
              </a:rPr>
              <a:t> ……… 37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200" dirty="0">
                <a:solidFill>
                  <a:schemeClr val="accent6">
                    <a:lumMod val="75000"/>
                  </a:schemeClr>
                </a:solidFill>
              </a:rPr>
              <a:t>	</a:t>
            </a:r>
            <a:r>
              <a:rPr lang="en-US" sz="1200" dirty="0" err="1" smtClean="0">
                <a:solidFill>
                  <a:schemeClr val="accent6">
                    <a:lumMod val="75000"/>
                  </a:schemeClr>
                </a:solidFill>
              </a:rPr>
              <a:t>Doctorados</a:t>
            </a:r>
            <a:r>
              <a:rPr lang="en-US" sz="1200" dirty="0" smtClean="0">
                <a:solidFill>
                  <a:schemeClr val="accent6">
                    <a:lumMod val="75000"/>
                  </a:schemeClr>
                </a:solidFill>
              </a:rPr>
              <a:t> ……   5 </a:t>
            </a:r>
          </a:p>
          <a:p>
            <a:r>
              <a:rPr lang="en-US" sz="1800" b="1" dirty="0" err="1" smtClean="0">
                <a:solidFill>
                  <a:schemeClr val="accent6">
                    <a:lumMod val="75000"/>
                  </a:schemeClr>
                </a:solidFill>
              </a:rPr>
              <a:t>Matrícula</a:t>
            </a:r>
            <a:r>
              <a:rPr lang="en-US" sz="1800" b="1" dirty="0" smtClean="0">
                <a:solidFill>
                  <a:schemeClr val="accent6">
                    <a:lumMod val="75000"/>
                  </a:schemeClr>
                </a:solidFill>
              </a:rPr>
              <a:t> Total ……</a:t>
            </a:r>
            <a:r>
              <a:rPr lang="en-US" sz="1800" b="1" dirty="0" smtClean="0">
                <a:solidFill>
                  <a:schemeClr val="accent6">
                    <a:lumMod val="75000"/>
                  </a:schemeClr>
                </a:solidFill>
              </a:rPr>
              <a:t>……</a:t>
            </a:r>
            <a:r>
              <a:rPr lang="en-US" sz="1800" b="1" dirty="0" smtClean="0">
                <a:solidFill>
                  <a:schemeClr val="accent6">
                    <a:lumMod val="75000"/>
                  </a:schemeClr>
                </a:solidFill>
              </a:rPr>
              <a:t>………. </a:t>
            </a:r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</a:rPr>
              <a:t>12, 130</a:t>
            </a:r>
          </a:p>
          <a:p>
            <a:pPr marL="457200" lvl="1" indent="0">
              <a:buNone/>
            </a:pPr>
            <a:r>
              <a:rPr lang="en-US" sz="14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400" dirty="0" smtClean="0">
                <a:solidFill>
                  <a:schemeClr val="accent6">
                    <a:lumMod val="75000"/>
                  </a:schemeClr>
                </a:solidFill>
              </a:rPr>
              <a:t>   </a:t>
            </a:r>
            <a:r>
              <a:rPr lang="en-US" sz="1200" dirty="0" err="1" smtClean="0">
                <a:solidFill>
                  <a:schemeClr val="accent6">
                    <a:lumMod val="75000"/>
                  </a:schemeClr>
                </a:solidFill>
              </a:rPr>
              <a:t>Subgraduada</a:t>
            </a:r>
            <a:r>
              <a:rPr lang="en-US" sz="1200" dirty="0" smtClean="0">
                <a:solidFill>
                  <a:schemeClr val="accent6">
                    <a:lumMod val="75000"/>
                  </a:schemeClr>
                </a:solidFill>
              </a:rPr>
              <a:t> ………….  11, 113</a:t>
            </a:r>
          </a:p>
          <a:p>
            <a:pPr marL="457200" lvl="1" indent="0">
              <a:buNone/>
            </a:pPr>
            <a:r>
              <a:rPr lang="en-US" sz="12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200" dirty="0" smtClean="0">
                <a:solidFill>
                  <a:schemeClr val="accent6">
                    <a:lumMod val="75000"/>
                  </a:schemeClr>
                </a:solidFill>
              </a:rPr>
              <a:t>    </a:t>
            </a:r>
            <a:r>
              <a:rPr lang="en-US" sz="1200" dirty="0" err="1" smtClean="0">
                <a:solidFill>
                  <a:schemeClr val="accent6">
                    <a:lumMod val="75000"/>
                  </a:schemeClr>
                </a:solidFill>
              </a:rPr>
              <a:t>Maestría</a:t>
            </a:r>
            <a:r>
              <a:rPr lang="en-US" sz="1200" dirty="0" smtClean="0">
                <a:solidFill>
                  <a:schemeClr val="accent6">
                    <a:lumMod val="75000"/>
                  </a:schemeClr>
                </a:solidFill>
              </a:rPr>
              <a:t> …………………      833</a:t>
            </a:r>
          </a:p>
          <a:p>
            <a:pPr marL="457200" lvl="1" indent="0">
              <a:buNone/>
            </a:pPr>
            <a:r>
              <a:rPr lang="en-US" sz="12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200" dirty="0" smtClean="0">
                <a:solidFill>
                  <a:schemeClr val="accent6">
                    <a:lumMod val="75000"/>
                  </a:schemeClr>
                </a:solidFill>
              </a:rPr>
              <a:t>    PhD ………………………..      164    </a:t>
            </a:r>
            <a:r>
              <a:rPr lang="en-US" sz="1200" dirty="0" smtClean="0">
                <a:solidFill>
                  <a:schemeClr val="bg1"/>
                </a:solidFill>
              </a:rPr>
              <a:t>997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886367" y="6135752"/>
            <a:ext cx="47868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1" dirty="0" err="1" smtClean="0">
                <a:solidFill>
                  <a:schemeClr val="accent6">
                    <a:lumMod val="75000"/>
                  </a:schemeClr>
                </a:solidFill>
              </a:rPr>
              <a:t>Presupuesto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2000" b="1" dirty="0" err="1" smtClean="0">
                <a:solidFill>
                  <a:schemeClr val="accent6">
                    <a:lumMod val="75000"/>
                  </a:schemeClr>
                </a:solidFill>
              </a:rPr>
              <a:t>recurrente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</a:rPr>
              <a:t>: $151, 875, 924</a:t>
            </a:r>
            <a:endParaRPr lang="en-US" sz="2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" name="Content Placeholder 15"/>
          <p:cNvSpPr txBox="1">
            <a:spLocks/>
          </p:cNvSpPr>
          <p:nvPr/>
        </p:nvSpPr>
        <p:spPr>
          <a:xfrm>
            <a:off x="7191744" y="1300058"/>
            <a:ext cx="4481484" cy="2819746"/>
          </a:xfrm>
          <a:prstGeom prst="rect">
            <a:avLst/>
          </a:prstGeom>
          <a:noFill/>
        </p:spPr>
        <p:txBody>
          <a:bodyPr vert="horz" wrap="square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b="1" dirty="0">
                <a:solidFill>
                  <a:schemeClr val="accent6">
                    <a:lumMod val="75000"/>
                  </a:schemeClr>
                </a:solidFill>
              </a:rPr>
              <a:t>Plazas de </a:t>
            </a:r>
            <a:r>
              <a:rPr lang="en-US" sz="1800" b="1" dirty="0" err="1">
                <a:solidFill>
                  <a:schemeClr val="accent6">
                    <a:lumMod val="75000"/>
                  </a:schemeClr>
                </a:solidFill>
              </a:rPr>
              <a:t>empleados</a:t>
            </a:r>
            <a:r>
              <a:rPr lang="en-US" sz="18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800" b="1" dirty="0" err="1">
                <a:solidFill>
                  <a:schemeClr val="accent6">
                    <a:lumMod val="75000"/>
                  </a:schemeClr>
                </a:solidFill>
              </a:rPr>
              <a:t>regulares</a:t>
            </a:r>
            <a:r>
              <a:rPr lang="en-US" sz="18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</a:rPr>
              <a:t>……...  1, 833 </a:t>
            </a:r>
          </a:p>
          <a:p>
            <a:pPr marL="457200" lvl="1" indent="0">
              <a:buNone/>
            </a:pPr>
            <a:r>
              <a:rPr lang="en-US" sz="1400" b="1" dirty="0" err="1">
                <a:solidFill>
                  <a:schemeClr val="accent6">
                    <a:lumMod val="75000"/>
                  </a:schemeClr>
                </a:solidFill>
              </a:rPr>
              <a:t>Profesores</a:t>
            </a:r>
            <a:r>
              <a:rPr lang="en-US" sz="1400" b="1" dirty="0">
                <a:solidFill>
                  <a:schemeClr val="accent6">
                    <a:lumMod val="75000"/>
                  </a:schemeClr>
                </a:solidFill>
              </a:rPr>
              <a:t>:</a:t>
            </a:r>
          </a:p>
          <a:p>
            <a:pPr marL="914400" lvl="2" indent="0">
              <a:buNone/>
            </a:pPr>
            <a:r>
              <a:rPr lang="en-US" sz="1200" dirty="0" err="1">
                <a:solidFill>
                  <a:schemeClr val="accent6">
                    <a:lumMod val="75000"/>
                  </a:schemeClr>
                </a:solidFill>
              </a:rPr>
              <a:t>Ocupadas</a:t>
            </a:r>
            <a:r>
              <a:rPr lang="en-US" sz="1200" dirty="0">
                <a:solidFill>
                  <a:schemeClr val="accent6">
                    <a:lumMod val="75000"/>
                  </a:schemeClr>
                </a:solidFill>
              </a:rPr>
              <a:t> ………………………………….. 640</a:t>
            </a:r>
          </a:p>
          <a:p>
            <a:pPr marL="914400" lvl="2" indent="0">
              <a:buNone/>
            </a:pPr>
            <a:r>
              <a:rPr lang="en-US" sz="1200" dirty="0" err="1">
                <a:solidFill>
                  <a:schemeClr val="accent6">
                    <a:lumMod val="75000"/>
                  </a:schemeClr>
                </a:solidFill>
              </a:rPr>
              <a:t>Vacantes</a:t>
            </a:r>
            <a:r>
              <a:rPr lang="en-US" sz="1200" dirty="0">
                <a:solidFill>
                  <a:schemeClr val="accent6">
                    <a:lumMod val="75000"/>
                  </a:schemeClr>
                </a:solidFill>
              </a:rPr>
              <a:t> …………………………………….   33    </a:t>
            </a:r>
          </a:p>
          <a:p>
            <a:pPr marL="457200" lvl="1" indent="0">
              <a:buNone/>
            </a:pPr>
            <a:r>
              <a:rPr lang="en-US" sz="1400" b="1" dirty="0">
                <a:solidFill>
                  <a:schemeClr val="accent6">
                    <a:lumMod val="75000"/>
                  </a:schemeClr>
                </a:solidFill>
              </a:rPr>
              <a:t>No  </a:t>
            </a:r>
            <a:r>
              <a:rPr lang="en-US" sz="1400" b="1" dirty="0" err="1">
                <a:solidFill>
                  <a:schemeClr val="accent6">
                    <a:lumMod val="75000"/>
                  </a:schemeClr>
                </a:solidFill>
              </a:rPr>
              <a:t>docentes</a:t>
            </a:r>
            <a:endParaRPr lang="en-US" sz="1400" b="1" dirty="0">
              <a:solidFill>
                <a:schemeClr val="accent6">
                  <a:lumMod val="75000"/>
                </a:schemeClr>
              </a:solidFill>
            </a:endParaRPr>
          </a:p>
          <a:p>
            <a:pPr marL="914400" lvl="2" indent="0">
              <a:buNone/>
            </a:pPr>
            <a:r>
              <a:rPr lang="en-US" sz="1200" dirty="0" err="1">
                <a:solidFill>
                  <a:schemeClr val="accent6">
                    <a:lumMod val="75000"/>
                  </a:schemeClr>
                </a:solidFill>
              </a:rPr>
              <a:t>Ocupadas</a:t>
            </a:r>
            <a:r>
              <a:rPr lang="en-US" sz="1200" dirty="0">
                <a:solidFill>
                  <a:schemeClr val="accent6">
                    <a:lumMod val="75000"/>
                  </a:schemeClr>
                </a:solidFill>
              </a:rPr>
              <a:t> ……………………………...... 1058</a:t>
            </a:r>
          </a:p>
          <a:p>
            <a:pPr marL="914400" lvl="2" indent="0">
              <a:buNone/>
            </a:pPr>
            <a:r>
              <a:rPr lang="en-US" sz="1200" dirty="0" err="1">
                <a:solidFill>
                  <a:schemeClr val="accent6">
                    <a:lumMod val="75000"/>
                  </a:schemeClr>
                </a:solidFill>
              </a:rPr>
              <a:t>Vacantes</a:t>
            </a:r>
            <a:r>
              <a:rPr lang="en-US" sz="1200" dirty="0">
                <a:solidFill>
                  <a:schemeClr val="accent6">
                    <a:lumMod val="75000"/>
                  </a:schemeClr>
                </a:solidFill>
              </a:rPr>
              <a:t> …………………………… ……..  102</a:t>
            </a:r>
          </a:p>
          <a:p>
            <a:r>
              <a:rPr lang="en-US" sz="1600" b="1" dirty="0" err="1" smtClean="0">
                <a:solidFill>
                  <a:schemeClr val="accent6">
                    <a:lumMod val="75000"/>
                  </a:schemeClr>
                </a:solidFill>
              </a:rPr>
              <a:t>Investigación</a:t>
            </a:r>
            <a:endParaRPr lang="en-US" sz="1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457200" lvl="1" indent="0">
              <a:buNone/>
            </a:pPr>
            <a:r>
              <a:rPr lang="en-US" sz="1200" dirty="0" err="1" smtClean="0">
                <a:solidFill>
                  <a:schemeClr val="accent6">
                    <a:lumMod val="75000"/>
                  </a:schemeClr>
                </a:solidFill>
              </a:rPr>
              <a:t>Número</a:t>
            </a:r>
            <a:r>
              <a:rPr lang="en-US" sz="1200" dirty="0" smtClean="0">
                <a:solidFill>
                  <a:schemeClr val="accent6">
                    <a:lumMod val="75000"/>
                  </a:schemeClr>
                </a:solidFill>
              </a:rPr>
              <a:t> de </a:t>
            </a:r>
            <a:r>
              <a:rPr lang="en-US" sz="1200" dirty="0" err="1" smtClean="0">
                <a:solidFill>
                  <a:schemeClr val="accent6">
                    <a:lumMod val="75000"/>
                  </a:schemeClr>
                </a:solidFill>
              </a:rPr>
              <a:t>Propuestas</a:t>
            </a:r>
            <a:r>
              <a:rPr lang="en-US" sz="1200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200" dirty="0" err="1" smtClean="0">
                <a:solidFill>
                  <a:schemeClr val="accent6">
                    <a:lumMod val="75000"/>
                  </a:schemeClr>
                </a:solidFill>
              </a:rPr>
              <a:t>Nuevas</a:t>
            </a:r>
            <a:r>
              <a:rPr lang="en-US" sz="1200" dirty="0" smtClean="0">
                <a:solidFill>
                  <a:schemeClr val="accent6">
                    <a:lumMod val="75000"/>
                  </a:schemeClr>
                </a:solidFill>
              </a:rPr>
              <a:t> 2013-2014  …………………...  145</a:t>
            </a:r>
          </a:p>
          <a:p>
            <a:pPr marL="457200" lvl="1" indent="0">
              <a:buNone/>
            </a:pPr>
            <a:r>
              <a:rPr lang="en-US" sz="1200" dirty="0" err="1" smtClean="0">
                <a:solidFill>
                  <a:schemeClr val="accent6">
                    <a:lumMod val="75000"/>
                  </a:schemeClr>
                </a:solidFill>
              </a:rPr>
              <a:t>Fondos</a:t>
            </a:r>
            <a:r>
              <a:rPr lang="en-US" sz="1200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200" dirty="0" err="1" smtClean="0">
                <a:solidFill>
                  <a:schemeClr val="accent6">
                    <a:lumMod val="75000"/>
                  </a:schemeClr>
                </a:solidFill>
              </a:rPr>
              <a:t>Solicitados</a:t>
            </a:r>
            <a:r>
              <a:rPr lang="en-US" sz="1200" dirty="0" smtClean="0">
                <a:solidFill>
                  <a:schemeClr val="accent6">
                    <a:lumMod val="75000"/>
                  </a:schemeClr>
                </a:solidFill>
              </a:rPr>
              <a:t>  ………………………………………..  $ 51, 542, 536 </a:t>
            </a:r>
          </a:p>
          <a:p>
            <a:pPr marL="457200" lvl="1" indent="0">
              <a:buNone/>
            </a:pPr>
            <a:r>
              <a:rPr lang="en-US" sz="1200" dirty="0" err="1" smtClean="0">
                <a:solidFill>
                  <a:schemeClr val="accent6">
                    <a:lumMod val="75000"/>
                  </a:schemeClr>
                </a:solidFill>
              </a:rPr>
              <a:t>Fondos</a:t>
            </a:r>
            <a:r>
              <a:rPr lang="en-US" sz="1200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200" dirty="0" err="1" smtClean="0">
                <a:solidFill>
                  <a:schemeClr val="accent6">
                    <a:lumMod val="75000"/>
                  </a:schemeClr>
                </a:solidFill>
              </a:rPr>
              <a:t>Nuevos</a:t>
            </a:r>
            <a:r>
              <a:rPr lang="en-US" sz="1200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200" dirty="0" err="1" smtClean="0">
                <a:solidFill>
                  <a:schemeClr val="accent6">
                    <a:lumMod val="75000"/>
                  </a:schemeClr>
                </a:solidFill>
              </a:rPr>
              <a:t>Activos</a:t>
            </a:r>
            <a:r>
              <a:rPr lang="en-US" sz="1200" dirty="0" smtClean="0">
                <a:solidFill>
                  <a:schemeClr val="accent6">
                    <a:lumMod val="75000"/>
                  </a:schemeClr>
                </a:solidFill>
              </a:rPr>
              <a:t>     ………………….............   $ 18, 734, 215     </a:t>
            </a:r>
            <a:endParaRPr lang="en-US" sz="12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004890" y="6545196"/>
            <a:ext cx="111921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err="1" smtClean="0">
                <a:hlinkClick r:id="rId2" action="ppaction://hlinksldjump"/>
              </a:rPr>
              <a:t>Tabla</a:t>
            </a:r>
            <a:r>
              <a:rPr lang="en-US" sz="1100" dirty="0" smtClean="0">
                <a:hlinkClick r:id="rId2" action="ppaction://hlinksldjump"/>
              </a:rPr>
              <a:t> </a:t>
            </a:r>
            <a:r>
              <a:rPr lang="en-US" sz="1100" dirty="0" err="1" smtClean="0">
                <a:hlinkClick r:id="rId2" action="ppaction://hlinksldjump"/>
              </a:rPr>
              <a:t>Contenido</a:t>
            </a:r>
            <a:endParaRPr lang="es-PR" sz="1100" dirty="0"/>
          </a:p>
        </p:txBody>
      </p:sp>
      <p:sp>
        <p:nvSpPr>
          <p:cNvPr id="11" name="Content Placeholder 14"/>
          <p:cNvSpPr txBox="1">
            <a:spLocks/>
          </p:cNvSpPr>
          <p:nvPr/>
        </p:nvSpPr>
        <p:spPr>
          <a:xfrm>
            <a:off x="2384936" y="5363407"/>
            <a:ext cx="4301479" cy="99492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sz="1800" b="1" dirty="0" err="1" smtClean="0">
                <a:solidFill>
                  <a:schemeClr val="accent6">
                    <a:lumMod val="75000"/>
                  </a:schemeClr>
                </a:solidFill>
              </a:rPr>
              <a:t>Instalaciones</a:t>
            </a:r>
            <a:r>
              <a:rPr lang="en-US" sz="18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800" b="1" dirty="0" err="1" smtClean="0">
                <a:solidFill>
                  <a:schemeClr val="accent6">
                    <a:lumMod val="75000"/>
                  </a:schemeClr>
                </a:solidFill>
              </a:rPr>
              <a:t>Físicas</a:t>
            </a:r>
            <a:r>
              <a:rPr lang="en-US" sz="1800" b="1" dirty="0" smtClean="0">
                <a:solidFill>
                  <a:schemeClr val="accent6">
                    <a:lumMod val="75000"/>
                  </a:schemeClr>
                </a:solidFill>
              </a:rPr>
              <a:t>……</a:t>
            </a:r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</a:rPr>
              <a:t>……    2,133,316 pc 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</a:rPr>
              <a:t>          </a:t>
            </a:r>
            <a:r>
              <a:rPr lang="en-US" sz="1200" b="1" dirty="0" err="1" smtClean="0">
                <a:solidFill>
                  <a:schemeClr val="accent6">
                    <a:lumMod val="75000"/>
                  </a:schemeClr>
                </a:solidFill>
              </a:rPr>
              <a:t>Edificios</a:t>
            </a:r>
            <a:r>
              <a:rPr lang="en-US" sz="1200" b="1" dirty="0" smtClean="0">
                <a:solidFill>
                  <a:schemeClr val="accent6">
                    <a:lumMod val="75000"/>
                  </a:schemeClr>
                </a:solidFill>
              </a:rPr>
              <a:t> …………………..…  2,060,760 pc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2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200" b="1" dirty="0" smtClean="0">
                <a:solidFill>
                  <a:schemeClr val="accent6">
                    <a:lumMod val="75000"/>
                  </a:schemeClr>
                </a:solidFill>
              </a:rPr>
              <a:t>             </a:t>
            </a:r>
            <a:r>
              <a:rPr lang="en-US" sz="1200" b="1" dirty="0" err="1" smtClean="0">
                <a:solidFill>
                  <a:schemeClr val="accent6">
                    <a:lumMod val="75000"/>
                  </a:schemeClr>
                </a:solidFill>
              </a:rPr>
              <a:t>Otras</a:t>
            </a:r>
            <a:r>
              <a:rPr lang="en-US" sz="12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200" b="1" dirty="0" err="1" smtClean="0">
                <a:solidFill>
                  <a:schemeClr val="accent6">
                    <a:lumMod val="75000"/>
                  </a:schemeClr>
                </a:solidFill>
              </a:rPr>
              <a:t>Instalaciones</a:t>
            </a:r>
            <a:r>
              <a:rPr lang="en-US" sz="1200" b="1" dirty="0" smtClean="0">
                <a:solidFill>
                  <a:schemeClr val="accent6">
                    <a:lumMod val="75000"/>
                  </a:schemeClr>
                </a:solidFill>
              </a:rPr>
              <a:t>  …….        72,556 pc</a:t>
            </a:r>
            <a:endParaRPr lang="en-US" sz="1200" dirty="0" smtClean="0"/>
          </a:p>
          <a:p>
            <a:pPr marL="914400" lvl="2" indent="0">
              <a:buFont typeface="Arial" panose="020B0604020202020204" pitchFamily="34" charset="0"/>
              <a:buNone/>
            </a:pPr>
            <a:r>
              <a:rPr lang="en-US" sz="1200" dirty="0" smtClean="0"/>
              <a:t>					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4207453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7236210" y="6165664"/>
            <a:ext cx="4216635" cy="515926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PR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274637" y="106644"/>
            <a:ext cx="11463337" cy="6670675"/>
          </a:xfrm>
          <a:prstGeom prst="rect">
            <a:avLst/>
          </a:prstGeom>
          <a:noFill/>
          <a:ln w="38100" cmpd="dbl" algn="ctr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      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Line 3"/>
          <p:cNvSpPr>
            <a:spLocks noChangeShapeType="1"/>
          </p:cNvSpPr>
          <p:nvPr/>
        </p:nvSpPr>
        <p:spPr bwMode="auto">
          <a:xfrm>
            <a:off x="2468511" y="2745123"/>
            <a:ext cx="120179" cy="0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Line 4"/>
          <p:cNvSpPr>
            <a:spLocks noChangeShapeType="1"/>
          </p:cNvSpPr>
          <p:nvPr/>
        </p:nvSpPr>
        <p:spPr bwMode="auto">
          <a:xfrm>
            <a:off x="3959519" y="2208614"/>
            <a:ext cx="7951" cy="3700214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Line 5"/>
          <p:cNvSpPr>
            <a:spLocks noChangeShapeType="1"/>
          </p:cNvSpPr>
          <p:nvPr/>
        </p:nvSpPr>
        <p:spPr bwMode="auto">
          <a:xfrm>
            <a:off x="759031" y="3838330"/>
            <a:ext cx="171455" cy="0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Line 7"/>
          <p:cNvSpPr>
            <a:spLocks noChangeShapeType="1"/>
          </p:cNvSpPr>
          <p:nvPr/>
        </p:nvSpPr>
        <p:spPr bwMode="auto">
          <a:xfrm>
            <a:off x="8141110" y="5006913"/>
            <a:ext cx="342909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Line 8"/>
          <p:cNvSpPr>
            <a:spLocks noChangeShapeType="1"/>
          </p:cNvSpPr>
          <p:nvPr/>
        </p:nvSpPr>
        <p:spPr bwMode="auto">
          <a:xfrm>
            <a:off x="8131585" y="4692604"/>
            <a:ext cx="342909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Line 9"/>
          <p:cNvSpPr>
            <a:spLocks noChangeShapeType="1"/>
          </p:cNvSpPr>
          <p:nvPr/>
        </p:nvSpPr>
        <p:spPr bwMode="auto">
          <a:xfrm>
            <a:off x="8131585" y="4425918"/>
            <a:ext cx="342909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Line 10"/>
          <p:cNvSpPr>
            <a:spLocks noChangeShapeType="1"/>
          </p:cNvSpPr>
          <p:nvPr/>
        </p:nvSpPr>
        <p:spPr bwMode="auto">
          <a:xfrm>
            <a:off x="8141110" y="4083036"/>
            <a:ext cx="342909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Line 11"/>
          <p:cNvSpPr>
            <a:spLocks noChangeShapeType="1"/>
          </p:cNvSpPr>
          <p:nvPr/>
        </p:nvSpPr>
        <p:spPr bwMode="auto">
          <a:xfrm>
            <a:off x="8131585" y="3647174"/>
            <a:ext cx="342909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Line 12"/>
          <p:cNvSpPr>
            <a:spLocks noChangeShapeType="1"/>
          </p:cNvSpPr>
          <p:nvPr/>
        </p:nvSpPr>
        <p:spPr bwMode="auto">
          <a:xfrm>
            <a:off x="763162" y="2416249"/>
            <a:ext cx="171455" cy="0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Line 13"/>
          <p:cNvSpPr>
            <a:spLocks noChangeShapeType="1"/>
          </p:cNvSpPr>
          <p:nvPr/>
        </p:nvSpPr>
        <p:spPr bwMode="auto">
          <a:xfrm>
            <a:off x="6645644" y="2673410"/>
            <a:ext cx="114303" cy="0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" name="Line 14"/>
          <p:cNvSpPr>
            <a:spLocks noChangeShapeType="1"/>
          </p:cNvSpPr>
          <p:nvPr/>
        </p:nvSpPr>
        <p:spPr bwMode="auto">
          <a:xfrm>
            <a:off x="10417648" y="4797374"/>
            <a:ext cx="57152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Line 15"/>
          <p:cNvSpPr>
            <a:spLocks noChangeShapeType="1"/>
          </p:cNvSpPr>
          <p:nvPr/>
        </p:nvSpPr>
        <p:spPr bwMode="auto">
          <a:xfrm>
            <a:off x="10417648" y="4387820"/>
            <a:ext cx="57152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" name="Line 16"/>
          <p:cNvSpPr>
            <a:spLocks noChangeShapeType="1"/>
          </p:cNvSpPr>
          <p:nvPr/>
        </p:nvSpPr>
        <p:spPr bwMode="auto">
          <a:xfrm>
            <a:off x="10417648" y="3978267"/>
            <a:ext cx="57152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" name="Line 17"/>
          <p:cNvSpPr>
            <a:spLocks noChangeShapeType="1"/>
          </p:cNvSpPr>
          <p:nvPr/>
        </p:nvSpPr>
        <p:spPr bwMode="auto">
          <a:xfrm>
            <a:off x="10417648" y="3540140"/>
            <a:ext cx="57152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2" name="Line 18"/>
          <p:cNvSpPr>
            <a:spLocks noChangeShapeType="1"/>
          </p:cNvSpPr>
          <p:nvPr/>
        </p:nvSpPr>
        <p:spPr bwMode="auto">
          <a:xfrm>
            <a:off x="10417648" y="3035341"/>
            <a:ext cx="57152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" name="Line 19"/>
          <p:cNvSpPr>
            <a:spLocks noChangeShapeType="1"/>
          </p:cNvSpPr>
          <p:nvPr/>
        </p:nvSpPr>
        <p:spPr bwMode="auto">
          <a:xfrm>
            <a:off x="10417648" y="2568641"/>
            <a:ext cx="57152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4" name="Line 20"/>
          <p:cNvSpPr>
            <a:spLocks noChangeShapeType="1"/>
          </p:cNvSpPr>
          <p:nvPr/>
        </p:nvSpPr>
        <p:spPr bwMode="auto">
          <a:xfrm>
            <a:off x="10417648" y="1797156"/>
            <a:ext cx="0" cy="300021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6" name="Line 22"/>
          <p:cNvSpPr>
            <a:spLocks noChangeShapeType="1"/>
          </p:cNvSpPr>
          <p:nvPr/>
        </p:nvSpPr>
        <p:spPr bwMode="auto">
          <a:xfrm>
            <a:off x="2474052" y="4173059"/>
            <a:ext cx="114303" cy="0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7" name="Line 23"/>
          <p:cNvSpPr>
            <a:spLocks noChangeShapeType="1"/>
          </p:cNvSpPr>
          <p:nvPr/>
        </p:nvSpPr>
        <p:spPr bwMode="auto">
          <a:xfrm>
            <a:off x="2470403" y="2478144"/>
            <a:ext cx="114303" cy="0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8" name="Line 24"/>
          <p:cNvSpPr>
            <a:spLocks noChangeShapeType="1"/>
          </p:cNvSpPr>
          <p:nvPr/>
        </p:nvSpPr>
        <p:spPr bwMode="auto">
          <a:xfrm>
            <a:off x="2485794" y="3826110"/>
            <a:ext cx="114303" cy="0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9" name="Line 25"/>
          <p:cNvSpPr>
            <a:spLocks noChangeShapeType="1"/>
          </p:cNvSpPr>
          <p:nvPr/>
        </p:nvSpPr>
        <p:spPr bwMode="auto">
          <a:xfrm>
            <a:off x="2473578" y="3360390"/>
            <a:ext cx="114303" cy="0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" name="Line 26"/>
          <p:cNvSpPr>
            <a:spLocks noChangeShapeType="1"/>
          </p:cNvSpPr>
          <p:nvPr/>
        </p:nvSpPr>
        <p:spPr bwMode="auto">
          <a:xfrm>
            <a:off x="2473578" y="3036583"/>
            <a:ext cx="114303" cy="0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1" name="Line 27"/>
          <p:cNvSpPr>
            <a:spLocks noChangeShapeType="1"/>
          </p:cNvSpPr>
          <p:nvPr/>
        </p:nvSpPr>
        <p:spPr bwMode="auto">
          <a:xfrm>
            <a:off x="2473643" y="1931121"/>
            <a:ext cx="3819" cy="2684861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2" name="Line 28"/>
          <p:cNvSpPr>
            <a:spLocks noChangeShapeType="1"/>
          </p:cNvSpPr>
          <p:nvPr/>
        </p:nvSpPr>
        <p:spPr bwMode="auto">
          <a:xfrm>
            <a:off x="751411" y="4466075"/>
            <a:ext cx="171455" cy="0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3" name="Line 29"/>
          <p:cNvSpPr>
            <a:spLocks noChangeShapeType="1"/>
          </p:cNvSpPr>
          <p:nvPr/>
        </p:nvSpPr>
        <p:spPr bwMode="auto">
          <a:xfrm>
            <a:off x="763162" y="5122273"/>
            <a:ext cx="171455" cy="0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4" name="Line 30"/>
          <p:cNvSpPr>
            <a:spLocks noChangeShapeType="1"/>
          </p:cNvSpPr>
          <p:nvPr/>
        </p:nvSpPr>
        <p:spPr bwMode="auto">
          <a:xfrm flipV="1">
            <a:off x="763162" y="4136313"/>
            <a:ext cx="171455" cy="0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5" name="Line 31"/>
          <p:cNvSpPr>
            <a:spLocks noChangeShapeType="1"/>
          </p:cNvSpPr>
          <p:nvPr/>
        </p:nvSpPr>
        <p:spPr bwMode="auto">
          <a:xfrm>
            <a:off x="763162" y="3505066"/>
            <a:ext cx="171455" cy="0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6" name="Line 32"/>
          <p:cNvSpPr>
            <a:spLocks noChangeShapeType="1"/>
          </p:cNvSpPr>
          <p:nvPr/>
        </p:nvSpPr>
        <p:spPr bwMode="auto">
          <a:xfrm>
            <a:off x="759116" y="2911523"/>
            <a:ext cx="171455" cy="0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7" name="Line 33"/>
          <p:cNvSpPr>
            <a:spLocks noChangeShapeType="1"/>
          </p:cNvSpPr>
          <p:nvPr/>
        </p:nvSpPr>
        <p:spPr bwMode="auto">
          <a:xfrm>
            <a:off x="768641" y="2635312"/>
            <a:ext cx="171455" cy="0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8" name="Line 34"/>
          <p:cNvSpPr>
            <a:spLocks noChangeShapeType="1"/>
          </p:cNvSpPr>
          <p:nvPr/>
        </p:nvSpPr>
        <p:spPr bwMode="auto">
          <a:xfrm>
            <a:off x="6645644" y="5799953"/>
            <a:ext cx="114303" cy="0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9" name="Line 35"/>
          <p:cNvSpPr>
            <a:spLocks noChangeShapeType="1"/>
          </p:cNvSpPr>
          <p:nvPr/>
        </p:nvSpPr>
        <p:spPr bwMode="auto">
          <a:xfrm>
            <a:off x="6645644" y="5578383"/>
            <a:ext cx="114303" cy="0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0" name="Line 36"/>
          <p:cNvSpPr>
            <a:spLocks noChangeShapeType="1"/>
          </p:cNvSpPr>
          <p:nvPr/>
        </p:nvSpPr>
        <p:spPr bwMode="auto">
          <a:xfrm>
            <a:off x="6645644" y="5321221"/>
            <a:ext cx="114303" cy="0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1" name="Line 37"/>
          <p:cNvSpPr>
            <a:spLocks noChangeShapeType="1"/>
          </p:cNvSpPr>
          <p:nvPr/>
        </p:nvSpPr>
        <p:spPr bwMode="auto">
          <a:xfrm>
            <a:off x="6645644" y="5016437"/>
            <a:ext cx="114303" cy="0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2" name="Line 38"/>
          <p:cNvSpPr>
            <a:spLocks noChangeShapeType="1"/>
          </p:cNvSpPr>
          <p:nvPr/>
        </p:nvSpPr>
        <p:spPr bwMode="auto">
          <a:xfrm>
            <a:off x="6645644" y="4759276"/>
            <a:ext cx="114303" cy="0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3" name="Line 39"/>
          <p:cNvSpPr>
            <a:spLocks noChangeShapeType="1"/>
          </p:cNvSpPr>
          <p:nvPr/>
        </p:nvSpPr>
        <p:spPr bwMode="auto">
          <a:xfrm>
            <a:off x="6645644" y="4568786"/>
            <a:ext cx="114303" cy="0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4" name="Line 40"/>
          <p:cNvSpPr>
            <a:spLocks noChangeShapeType="1"/>
          </p:cNvSpPr>
          <p:nvPr/>
        </p:nvSpPr>
        <p:spPr bwMode="auto">
          <a:xfrm>
            <a:off x="6645644" y="4302100"/>
            <a:ext cx="114303" cy="0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5" name="Line 41"/>
          <p:cNvSpPr>
            <a:spLocks noChangeShapeType="1"/>
          </p:cNvSpPr>
          <p:nvPr/>
        </p:nvSpPr>
        <p:spPr bwMode="auto">
          <a:xfrm>
            <a:off x="6645644" y="4006840"/>
            <a:ext cx="114303" cy="0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6" name="Line 42"/>
          <p:cNvSpPr>
            <a:spLocks noChangeShapeType="1"/>
          </p:cNvSpPr>
          <p:nvPr/>
        </p:nvSpPr>
        <p:spPr bwMode="auto">
          <a:xfrm>
            <a:off x="6645644" y="3768728"/>
            <a:ext cx="114303" cy="0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7" name="Line 43"/>
          <p:cNvSpPr>
            <a:spLocks noChangeShapeType="1"/>
          </p:cNvSpPr>
          <p:nvPr/>
        </p:nvSpPr>
        <p:spPr bwMode="auto">
          <a:xfrm>
            <a:off x="6645644" y="3444895"/>
            <a:ext cx="114303" cy="0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8" name="Line 44"/>
          <p:cNvSpPr>
            <a:spLocks noChangeShapeType="1"/>
          </p:cNvSpPr>
          <p:nvPr/>
        </p:nvSpPr>
        <p:spPr bwMode="auto">
          <a:xfrm>
            <a:off x="6645644" y="3216307"/>
            <a:ext cx="114303" cy="0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9" name="Line 45"/>
          <p:cNvSpPr>
            <a:spLocks noChangeShapeType="1"/>
          </p:cNvSpPr>
          <p:nvPr/>
        </p:nvSpPr>
        <p:spPr bwMode="auto">
          <a:xfrm>
            <a:off x="6645644" y="2930572"/>
            <a:ext cx="114303" cy="0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0" name="Line 46"/>
          <p:cNvSpPr>
            <a:spLocks noChangeShapeType="1"/>
          </p:cNvSpPr>
          <p:nvPr/>
        </p:nvSpPr>
        <p:spPr bwMode="auto">
          <a:xfrm>
            <a:off x="6645644" y="2482920"/>
            <a:ext cx="114303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1" name="Line 47"/>
          <p:cNvSpPr>
            <a:spLocks noChangeShapeType="1"/>
          </p:cNvSpPr>
          <p:nvPr/>
        </p:nvSpPr>
        <p:spPr bwMode="auto">
          <a:xfrm>
            <a:off x="6314386" y="451664"/>
            <a:ext cx="0" cy="132034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2" name="Text Box 48"/>
          <p:cNvSpPr txBox="1">
            <a:spLocks noChangeArrowheads="1"/>
          </p:cNvSpPr>
          <p:nvPr/>
        </p:nvSpPr>
        <p:spPr bwMode="auto">
          <a:xfrm>
            <a:off x="5477764" y="435843"/>
            <a:ext cx="1409739" cy="285735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PR" altLang="en-US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Oficina del Rector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3" name="Text Box 49"/>
          <p:cNvSpPr txBox="1">
            <a:spLocks noChangeArrowheads="1"/>
          </p:cNvSpPr>
          <p:nvPr/>
        </p:nvSpPr>
        <p:spPr bwMode="auto">
          <a:xfrm>
            <a:off x="7135574" y="689775"/>
            <a:ext cx="1343062" cy="342882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Senado </a:t>
            </a:r>
            <a:r>
              <a:rPr kumimoji="0" lang="es-PR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Académico y Junta Adm.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4" name="Line 50"/>
          <p:cNvSpPr>
            <a:spLocks noChangeShapeType="1"/>
          </p:cNvSpPr>
          <p:nvPr/>
        </p:nvSpPr>
        <p:spPr bwMode="auto">
          <a:xfrm flipH="1">
            <a:off x="1034206" y="1133814"/>
            <a:ext cx="9783311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5" name="Line 51"/>
          <p:cNvSpPr>
            <a:spLocks noChangeShapeType="1"/>
          </p:cNvSpPr>
          <p:nvPr/>
        </p:nvSpPr>
        <p:spPr bwMode="auto">
          <a:xfrm flipH="1">
            <a:off x="2058708" y="1142230"/>
            <a:ext cx="0" cy="171441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6" name="Line 52"/>
          <p:cNvSpPr>
            <a:spLocks noChangeShapeType="1"/>
          </p:cNvSpPr>
          <p:nvPr/>
        </p:nvSpPr>
        <p:spPr bwMode="auto">
          <a:xfrm flipH="1">
            <a:off x="4407291" y="1124341"/>
            <a:ext cx="0" cy="144882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7" name="Line 53"/>
          <p:cNvSpPr>
            <a:spLocks noChangeShapeType="1"/>
          </p:cNvSpPr>
          <p:nvPr/>
        </p:nvSpPr>
        <p:spPr bwMode="auto">
          <a:xfrm>
            <a:off x="5810596" y="1133814"/>
            <a:ext cx="0" cy="140963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8" name="Line 54"/>
          <p:cNvSpPr>
            <a:spLocks noChangeShapeType="1"/>
          </p:cNvSpPr>
          <p:nvPr/>
        </p:nvSpPr>
        <p:spPr bwMode="auto">
          <a:xfrm>
            <a:off x="6910234" y="1124341"/>
            <a:ext cx="0" cy="139377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9" name="Line 55"/>
          <p:cNvSpPr>
            <a:spLocks noChangeShapeType="1"/>
          </p:cNvSpPr>
          <p:nvPr/>
        </p:nvSpPr>
        <p:spPr bwMode="auto">
          <a:xfrm>
            <a:off x="7714590" y="1133814"/>
            <a:ext cx="0" cy="171441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0" name="Line 56"/>
          <p:cNvSpPr>
            <a:spLocks noChangeShapeType="1"/>
          </p:cNvSpPr>
          <p:nvPr/>
        </p:nvSpPr>
        <p:spPr bwMode="auto">
          <a:xfrm>
            <a:off x="8538604" y="1142230"/>
            <a:ext cx="0" cy="171441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1" name="Line 57"/>
          <p:cNvSpPr>
            <a:spLocks noChangeShapeType="1"/>
          </p:cNvSpPr>
          <p:nvPr/>
        </p:nvSpPr>
        <p:spPr bwMode="auto">
          <a:xfrm>
            <a:off x="10804761" y="1132292"/>
            <a:ext cx="662" cy="136932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2" name="Line 58"/>
          <p:cNvSpPr>
            <a:spLocks noChangeShapeType="1"/>
          </p:cNvSpPr>
          <p:nvPr/>
        </p:nvSpPr>
        <p:spPr bwMode="auto">
          <a:xfrm flipH="1">
            <a:off x="759031" y="1797156"/>
            <a:ext cx="5829461" cy="0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3" name="Line 59"/>
          <p:cNvSpPr>
            <a:spLocks noChangeShapeType="1"/>
          </p:cNvSpPr>
          <p:nvPr/>
        </p:nvSpPr>
        <p:spPr bwMode="auto">
          <a:xfrm flipH="1">
            <a:off x="5445461" y="1797156"/>
            <a:ext cx="4972187" cy="0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4" name="Line 60"/>
          <p:cNvSpPr>
            <a:spLocks noChangeShapeType="1"/>
          </p:cNvSpPr>
          <p:nvPr/>
        </p:nvSpPr>
        <p:spPr bwMode="auto">
          <a:xfrm>
            <a:off x="759116" y="1797156"/>
            <a:ext cx="0" cy="171441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5" name="Text Box 61"/>
          <p:cNvSpPr txBox="1">
            <a:spLocks noChangeArrowheads="1"/>
          </p:cNvSpPr>
          <p:nvPr/>
        </p:nvSpPr>
        <p:spPr bwMode="auto">
          <a:xfrm>
            <a:off x="6588492" y="1968597"/>
            <a:ext cx="1371638" cy="228588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hlinkClick r:id="rId2" action="ppaction://hlinksldjump"/>
              </a:rPr>
              <a:t>Colegio</a:t>
            </a:r>
            <a:r>
              <a:rPr kumimoji="0" lang="en-US" altLang="en-US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hlinkClick r:id="rId2" action="ppaction://hlinksldjump"/>
              </a:rPr>
              <a:t> de </a:t>
            </a:r>
            <a:r>
              <a:rPr kumimoji="0" lang="en-US" altLang="en-US" sz="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hlinkClick r:id="rId2" action="ppaction://hlinksldjump"/>
              </a:rPr>
              <a:t>Artes</a:t>
            </a:r>
            <a:r>
              <a:rPr kumimoji="0" lang="en-US" altLang="en-US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hlinkClick r:id="rId2" action="ppaction://hlinksldjump"/>
              </a:rPr>
              <a:t> y </a:t>
            </a:r>
            <a:r>
              <a:rPr kumimoji="0" lang="en-US" altLang="en-US" sz="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hlinkClick r:id="rId2" action="ppaction://hlinksldjump"/>
              </a:rPr>
              <a:t>Ciencias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6" name="Line 62"/>
          <p:cNvSpPr>
            <a:spLocks noChangeShapeType="1"/>
          </p:cNvSpPr>
          <p:nvPr/>
        </p:nvSpPr>
        <p:spPr bwMode="auto">
          <a:xfrm>
            <a:off x="3959519" y="1797156"/>
            <a:ext cx="0" cy="628617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7" name="Line 64"/>
          <p:cNvSpPr>
            <a:spLocks noChangeShapeType="1"/>
          </p:cNvSpPr>
          <p:nvPr/>
        </p:nvSpPr>
        <p:spPr bwMode="auto">
          <a:xfrm>
            <a:off x="8931707" y="1797156"/>
            <a:ext cx="0" cy="171441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8" name="Line 65"/>
          <p:cNvSpPr>
            <a:spLocks noChangeShapeType="1"/>
          </p:cNvSpPr>
          <p:nvPr/>
        </p:nvSpPr>
        <p:spPr bwMode="auto">
          <a:xfrm>
            <a:off x="759031" y="1801326"/>
            <a:ext cx="5" cy="3874567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9" name="Text Box 66"/>
          <p:cNvSpPr txBox="1">
            <a:spLocks noChangeArrowheads="1"/>
          </p:cNvSpPr>
          <p:nvPr/>
        </p:nvSpPr>
        <p:spPr bwMode="auto">
          <a:xfrm>
            <a:off x="849521" y="2321004"/>
            <a:ext cx="1200183" cy="171441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Edificios y Terrenos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0" name="Text Box 67"/>
          <p:cNvSpPr txBox="1">
            <a:spLocks noChangeArrowheads="1"/>
          </p:cNvSpPr>
          <p:nvPr/>
        </p:nvSpPr>
        <p:spPr bwMode="auto">
          <a:xfrm>
            <a:off x="849521" y="2806753"/>
            <a:ext cx="1200183" cy="190490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Compras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Finanzas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1" name="Text Box 68"/>
          <p:cNvSpPr txBox="1">
            <a:spLocks noChangeArrowheads="1"/>
          </p:cNvSpPr>
          <p:nvPr/>
        </p:nvSpPr>
        <p:spPr bwMode="auto">
          <a:xfrm>
            <a:off x="853305" y="3370634"/>
            <a:ext cx="1200183" cy="214623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Propiedad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2" name="Text Box 69"/>
          <p:cNvSpPr txBox="1">
            <a:spLocks noChangeArrowheads="1"/>
          </p:cNvSpPr>
          <p:nvPr/>
        </p:nvSpPr>
        <p:spPr bwMode="auto">
          <a:xfrm>
            <a:off x="1394578" y="1263718"/>
            <a:ext cx="1310253" cy="351094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Centro de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Tecnologías de Información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3" name="Text Box 70"/>
          <p:cNvSpPr txBox="1">
            <a:spLocks noChangeArrowheads="1"/>
          </p:cNvSpPr>
          <p:nvPr/>
        </p:nvSpPr>
        <p:spPr bwMode="auto">
          <a:xfrm>
            <a:off x="7312412" y="1263718"/>
            <a:ext cx="800122" cy="342882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Oficina de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Asesoría Legal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4" name="Text Box 71"/>
          <p:cNvSpPr txBox="1">
            <a:spLocks noChangeArrowheads="1"/>
          </p:cNvSpPr>
          <p:nvPr/>
        </p:nvSpPr>
        <p:spPr bwMode="auto">
          <a:xfrm>
            <a:off x="5161868" y="1255618"/>
            <a:ext cx="1308209" cy="342882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Oficina</a:t>
            </a:r>
            <a:r>
              <a:rPr kumimoji="0" lang="en-US" altLang="en-US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de  </a:t>
            </a:r>
            <a:r>
              <a:rPr kumimoji="0" lang="es-PR" altLang="en-US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Investigación</a:t>
            </a:r>
            <a:r>
              <a:rPr kumimoji="0" lang="en-US" altLang="en-US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Institucional</a:t>
            </a:r>
            <a:r>
              <a:rPr kumimoji="0" lang="en-US" altLang="en-US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y </a:t>
            </a:r>
            <a:r>
              <a:rPr kumimoji="0" lang="es-PR" altLang="en-US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Planificación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5" name="Text Box 72"/>
          <p:cNvSpPr txBox="1">
            <a:spLocks noChangeArrowheads="1"/>
          </p:cNvSpPr>
          <p:nvPr/>
        </p:nvSpPr>
        <p:spPr bwMode="auto">
          <a:xfrm>
            <a:off x="6572774" y="1271930"/>
            <a:ext cx="666768" cy="342882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Prensa y            Publicaciones 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6" name="Text Box 73"/>
          <p:cNvSpPr txBox="1">
            <a:spLocks noChangeArrowheads="1"/>
          </p:cNvSpPr>
          <p:nvPr/>
        </p:nvSpPr>
        <p:spPr bwMode="auto">
          <a:xfrm>
            <a:off x="8198869" y="1271930"/>
            <a:ext cx="679469" cy="342882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Oficina de   Presupuesto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7" name="Text Box 74"/>
          <p:cNvSpPr txBox="1">
            <a:spLocks noChangeArrowheads="1"/>
          </p:cNvSpPr>
          <p:nvPr/>
        </p:nvSpPr>
        <p:spPr bwMode="auto">
          <a:xfrm>
            <a:off x="8976158" y="1263718"/>
            <a:ext cx="1104931" cy="342882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Oficina de la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Procuradora Estudiantil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8" name="Text Box 76"/>
          <p:cNvSpPr txBox="1">
            <a:spLocks noChangeArrowheads="1"/>
          </p:cNvSpPr>
          <p:nvPr/>
        </p:nvSpPr>
        <p:spPr bwMode="auto">
          <a:xfrm>
            <a:off x="626015" y="1911450"/>
            <a:ext cx="1331740" cy="230744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hlinkClick r:id="rId3" action="ppaction://hlinksldjump"/>
              </a:rPr>
              <a:t>Decanato</a:t>
            </a:r>
            <a:r>
              <a:rPr kumimoji="0" lang="en-US" altLang="en-US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hlinkClick r:id="rId3" action="ppaction://hlinksldjump"/>
              </a:rPr>
              <a:t> de </a:t>
            </a:r>
            <a:r>
              <a:rPr kumimoji="0" lang="es-DO" altLang="en-US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hlinkClick r:id="rId3" action="ppaction://hlinksldjump"/>
              </a:rPr>
              <a:t>Administración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9" name="Text Box 77"/>
          <p:cNvSpPr txBox="1">
            <a:spLocks noChangeArrowheads="1"/>
          </p:cNvSpPr>
          <p:nvPr/>
        </p:nvSpPr>
        <p:spPr bwMode="auto">
          <a:xfrm>
            <a:off x="3845216" y="1911450"/>
            <a:ext cx="800122" cy="342882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hlinkClick r:id="rId4" action="ppaction://hlinksldjump"/>
              </a:rPr>
              <a:t>Decanato</a:t>
            </a:r>
            <a:r>
              <a:rPr kumimoji="0" lang="en-US" altLang="en-US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hlinkClick r:id="rId4" action="ppaction://hlinksldjump"/>
              </a:rPr>
              <a:t> de </a:t>
            </a:r>
            <a:r>
              <a:rPr kumimoji="0" lang="en-US" altLang="en-US" sz="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hlinkClick r:id="rId4" action="ppaction://hlinksldjump"/>
              </a:rPr>
              <a:t>Estudiantes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0" name="Text Box 78"/>
          <p:cNvSpPr txBox="1">
            <a:spLocks noChangeArrowheads="1"/>
          </p:cNvSpPr>
          <p:nvPr/>
        </p:nvSpPr>
        <p:spPr bwMode="auto">
          <a:xfrm>
            <a:off x="5178753" y="1911450"/>
            <a:ext cx="1304961" cy="342882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Colegio de </a:t>
            </a:r>
            <a:r>
              <a:rPr kumimoji="0" lang="es-EC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Administración</a:t>
            </a: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de Empresas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1" name="Text Box 79"/>
          <p:cNvSpPr txBox="1">
            <a:spLocks noChangeArrowheads="1"/>
          </p:cNvSpPr>
          <p:nvPr/>
        </p:nvSpPr>
        <p:spPr bwMode="auto">
          <a:xfrm>
            <a:off x="8474494" y="1968597"/>
            <a:ext cx="914425" cy="342882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hlinkClick r:id="rId5" action="ppaction://hlinksldjump"/>
              </a:rPr>
              <a:t>Colegio</a:t>
            </a:r>
            <a:r>
              <a:rPr kumimoji="0" lang="en-US" altLang="en-US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hlinkClick r:id="rId5" action="ppaction://hlinksldjump"/>
              </a:rPr>
              <a:t> de </a:t>
            </a:r>
            <a:r>
              <a:rPr kumimoji="0" lang="en-US" altLang="en-US" sz="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hlinkClick r:id="rId5" action="ppaction://hlinksldjump"/>
              </a:rPr>
              <a:t>Ciencias</a:t>
            </a:r>
            <a:r>
              <a:rPr kumimoji="0" lang="en-US" altLang="en-US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hlinkClick r:id="rId5" action="ppaction://hlinksldjump"/>
              </a:rPr>
              <a:t> </a:t>
            </a:r>
            <a:r>
              <a:rPr kumimoji="0" lang="es-PR" altLang="en-US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hlinkClick r:id="rId5" action="ppaction://hlinksldjump"/>
              </a:rPr>
              <a:t>Agrícolas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2" name="Text Box 80"/>
          <p:cNvSpPr txBox="1">
            <a:spLocks noChangeArrowheads="1"/>
          </p:cNvSpPr>
          <p:nvPr/>
        </p:nvSpPr>
        <p:spPr bwMode="auto">
          <a:xfrm>
            <a:off x="858472" y="4700003"/>
            <a:ext cx="1200183" cy="185770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HN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Tránsito</a:t>
            </a: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y Vigilancia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3" name="Text Box 81"/>
          <p:cNvSpPr txBox="1">
            <a:spLocks noChangeArrowheads="1"/>
          </p:cNvSpPr>
          <p:nvPr/>
        </p:nvSpPr>
        <p:spPr bwMode="auto">
          <a:xfrm>
            <a:off x="849521" y="2549592"/>
            <a:ext cx="1200183" cy="200015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Enlace con Personal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4" name="Text Box 82"/>
          <p:cNvSpPr txBox="1">
            <a:spLocks noChangeArrowheads="1"/>
          </p:cNvSpPr>
          <p:nvPr/>
        </p:nvSpPr>
        <p:spPr bwMode="auto">
          <a:xfrm>
            <a:off x="2587882" y="2901182"/>
            <a:ext cx="1200183" cy="349232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Centro de Enriquecimiento Profesional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5" name="Text Box 83"/>
          <p:cNvSpPr txBox="1">
            <a:spLocks noChangeArrowheads="1"/>
          </p:cNvSpPr>
          <p:nvPr/>
        </p:nvSpPr>
        <p:spPr bwMode="auto">
          <a:xfrm>
            <a:off x="2593758" y="3300798"/>
            <a:ext cx="1257335" cy="361931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Ciencias Militares/Estudios Aeroespacioales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6" name="Text Box 84"/>
          <p:cNvSpPr txBox="1">
            <a:spLocks noChangeArrowheads="1"/>
          </p:cNvSpPr>
          <p:nvPr/>
        </p:nvSpPr>
        <p:spPr bwMode="auto">
          <a:xfrm>
            <a:off x="2606145" y="4368771"/>
            <a:ext cx="1209708" cy="452059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SV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División</a:t>
            </a: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de </a:t>
            </a:r>
            <a:r>
              <a:rPr kumimoji="0" lang="es-EC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Educación</a:t>
            </a: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Continua y Estudios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Profesionales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7" name="Text Box 85"/>
          <p:cNvSpPr txBox="1">
            <a:spLocks noChangeArrowheads="1"/>
          </p:cNvSpPr>
          <p:nvPr/>
        </p:nvSpPr>
        <p:spPr bwMode="auto">
          <a:xfrm>
            <a:off x="2587882" y="2631227"/>
            <a:ext cx="1200183" cy="216271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Biblioteca General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8" name="Text Box 86"/>
          <p:cNvSpPr txBox="1">
            <a:spLocks noChangeArrowheads="1"/>
          </p:cNvSpPr>
          <p:nvPr/>
        </p:nvSpPr>
        <p:spPr bwMode="auto">
          <a:xfrm>
            <a:off x="2608846" y="3740154"/>
            <a:ext cx="1212884" cy="228588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Estudios Graduados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9" name="Text Box 87"/>
          <p:cNvSpPr txBox="1">
            <a:spLocks noChangeArrowheads="1"/>
          </p:cNvSpPr>
          <p:nvPr/>
        </p:nvSpPr>
        <p:spPr bwMode="auto">
          <a:xfrm>
            <a:off x="2608846" y="4093366"/>
            <a:ext cx="1207007" cy="199209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Oficina del Registrador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0" name="Text Box 88"/>
          <p:cNvSpPr txBox="1">
            <a:spLocks noChangeArrowheads="1"/>
          </p:cNvSpPr>
          <p:nvPr/>
        </p:nvSpPr>
        <p:spPr bwMode="auto">
          <a:xfrm>
            <a:off x="6702795" y="2368626"/>
            <a:ext cx="1085880" cy="171441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PR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Biología 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1" name="Text Box 89"/>
          <p:cNvSpPr txBox="1">
            <a:spLocks noChangeArrowheads="1"/>
          </p:cNvSpPr>
          <p:nvPr/>
        </p:nvSpPr>
        <p:spPr bwMode="auto">
          <a:xfrm>
            <a:off x="6702795" y="2816278"/>
            <a:ext cx="1066830" cy="171441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Ciencias Marinas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2" name="Text Box 90"/>
          <p:cNvSpPr txBox="1">
            <a:spLocks noChangeArrowheads="1"/>
          </p:cNvSpPr>
          <p:nvPr/>
        </p:nvSpPr>
        <p:spPr bwMode="auto">
          <a:xfrm>
            <a:off x="6702795" y="3121062"/>
            <a:ext cx="1085880" cy="171441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Ciencias Sociales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3" name="Text Box 91"/>
          <p:cNvSpPr txBox="1">
            <a:spLocks noChangeArrowheads="1"/>
          </p:cNvSpPr>
          <p:nvPr/>
        </p:nvSpPr>
        <p:spPr bwMode="auto">
          <a:xfrm>
            <a:off x="6702795" y="3387748"/>
            <a:ext cx="1085880" cy="171441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PR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Economía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4" name="Text Box 92"/>
          <p:cNvSpPr txBox="1">
            <a:spLocks noChangeArrowheads="1"/>
          </p:cNvSpPr>
          <p:nvPr/>
        </p:nvSpPr>
        <p:spPr bwMode="auto">
          <a:xfrm>
            <a:off x="6702795" y="3654434"/>
            <a:ext cx="1085880" cy="171441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PR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Educación</a:t>
            </a: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kumimoji="0" lang="es-HN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Física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5" name="Text Box 93"/>
          <p:cNvSpPr txBox="1">
            <a:spLocks noChangeArrowheads="1"/>
          </p:cNvSpPr>
          <p:nvPr/>
        </p:nvSpPr>
        <p:spPr bwMode="auto">
          <a:xfrm>
            <a:off x="6702795" y="3930644"/>
            <a:ext cx="1085880" cy="171441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BO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Enfermería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6" name="Text Box 94"/>
          <p:cNvSpPr txBox="1">
            <a:spLocks noChangeArrowheads="1"/>
          </p:cNvSpPr>
          <p:nvPr/>
        </p:nvSpPr>
        <p:spPr bwMode="auto">
          <a:xfrm>
            <a:off x="6702795" y="4206855"/>
            <a:ext cx="1085880" cy="171441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Estudios </a:t>
            </a:r>
            <a:r>
              <a:rPr kumimoji="0" lang="es-HN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Hispánicos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7" name="Text Box 95"/>
          <p:cNvSpPr txBox="1">
            <a:spLocks noChangeArrowheads="1"/>
          </p:cNvSpPr>
          <p:nvPr/>
        </p:nvSpPr>
        <p:spPr bwMode="auto">
          <a:xfrm>
            <a:off x="6702795" y="4454492"/>
            <a:ext cx="1085880" cy="190490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CL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Física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8" name="Text Box 96"/>
          <p:cNvSpPr txBox="1">
            <a:spLocks noChangeArrowheads="1"/>
          </p:cNvSpPr>
          <p:nvPr/>
        </p:nvSpPr>
        <p:spPr bwMode="auto">
          <a:xfrm>
            <a:off x="6702795" y="4702129"/>
            <a:ext cx="1085880" cy="171441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DO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Geología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9" name="Text Box 97"/>
          <p:cNvSpPr txBox="1">
            <a:spLocks noChangeArrowheads="1"/>
          </p:cNvSpPr>
          <p:nvPr/>
        </p:nvSpPr>
        <p:spPr bwMode="auto">
          <a:xfrm>
            <a:off x="6702795" y="4959290"/>
            <a:ext cx="1085880" cy="200015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Humanidades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0" name="Text Box 98"/>
          <p:cNvSpPr txBox="1">
            <a:spLocks noChangeArrowheads="1"/>
          </p:cNvSpPr>
          <p:nvPr/>
        </p:nvSpPr>
        <p:spPr bwMode="auto">
          <a:xfrm>
            <a:off x="6702795" y="5206927"/>
            <a:ext cx="1085880" cy="180966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PR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Inglés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1" name="Text Box 99"/>
          <p:cNvSpPr txBox="1">
            <a:spLocks noChangeArrowheads="1"/>
          </p:cNvSpPr>
          <p:nvPr/>
        </p:nvSpPr>
        <p:spPr bwMode="auto">
          <a:xfrm>
            <a:off x="6702795" y="5464089"/>
            <a:ext cx="1085880" cy="209539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PR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Matemáticas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2" name="Text Box 100"/>
          <p:cNvSpPr txBox="1">
            <a:spLocks noChangeArrowheads="1"/>
          </p:cNvSpPr>
          <p:nvPr/>
        </p:nvSpPr>
        <p:spPr bwMode="auto">
          <a:xfrm>
            <a:off x="6702795" y="5730775"/>
            <a:ext cx="1085880" cy="180966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PR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Química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3" name="Line 101"/>
          <p:cNvSpPr>
            <a:spLocks noChangeShapeType="1"/>
          </p:cNvSpPr>
          <p:nvPr/>
        </p:nvSpPr>
        <p:spPr bwMode="auto">
          <a:xfrm flipH="1">
            <a:off x="8131585" y="2997243"/>
            <a:ext cx="0" cy="2028719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4" name="Text Box 102"/>
          <p:cNvSpPr txBox="1">
            <a:spLocks noChangeArrowheads="1"/>
          </p:cNvSpPr>
          <p:nvPr/>
        </p:nvSpPr>
        <p:spPr bwMode="auto">
          <a:xfrm>
            <a:off x="9503223" y="2540067"/>
            <a:ext cx="685819" cy="457176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PR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Estación</a:t>
            </a: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Experimental </a:t>
            </a:r>
            <a:r>
              <a:rPr kumimoji="0" lang="es-PR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Agrícola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5" name="Text Box 103"/>
          <p:cNvSpPr txBox="1">
            <a:spLocks noChangeArrowheads="1"/>
          </p:cNvSpPr>
          <p:nvPr/>
        </p:nvSpPr>
        <p:spPr bwMode="auto">
          <a:xfrm>
            <a:off x="8703101" y="2540067"/>
            <a:ext cx="742971" cy="457176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Servicio de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PR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Extensión</a:t>
            </a: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PR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Agrícola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6" name="Text Box 104"/>
          <p:cNvSpPr txBox="1">
            <a:spLocks noChangeArrowheads="1"/>
          </p:cNvSpPr>
          <p:nvPr/>
        </p:nvSpPr>
        <p:spPr bwMode="auto">
          <a:xfrm>
            <a:off x="8417343" y="3873497"/>
            <a:ext cx="1200183" cy="342882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PR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Economía Agrícola</a:t>
            </a: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y </a:t>
            </a:r>
            <a:r>
              <a:rPr kumimoji="0" lang="es-PR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Sociología</a:t>
            </a: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Rural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7" name="Text Box 105"/>
          <p:cNvSpPr txBox="1">
            <a:spLocks noChangeArrowheads="1"/>
          </p:cNvSpPr>
          <p:nvPr/>
        </p:nvSpPr>
        <p:spPr bwMode="auto">
          <a:xfrm>
            <a:off x="8417343" y="4273526"/>
            <a:ext cx="1200183" cy="228588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PR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Educación</a:t>
            </a: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kumimoji="0" lang="es-PR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Agrícola</a:t>
            </a: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8" name="Text Box 106"/>
          <p:cNvSpPr txBox="1">
            <a:spLocks noChangeArrowheads="1"/>
          </p:cNvSpPr>
          <p:nvPr/>
        </p:nvSpPr>
        <p:spPr bwMode="auto">
          <a:xfrm>
            <a:off x="8417343" y="4559261"/>
            <a:ext cx="1200183" cy="180966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Ciencias Animal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9" name="Text Box 107"/>
          <p:cNvSpPr txBox="1">
            <a:spLocks noChangeArrowheads="1"/>
          </p:cNvSpPr>
          <p:nvPr/>
        </p:nvSpPr>
        <p:spPr bwMode="auto">
          <a:xfrm>
            <a:off x="8417343" y="4825947"/>
            <a:ext cx="1200183" cy="352407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PR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Ingeniería</a:t>
            </a: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kumimoji="0" lang="es-PR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Agrícola y Biosistemas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0" name="Text Box 108"/>
          <p:cNvSpPr txBox="1">
            <a:spLocks noChangeArrowheads="1"/>
          </p:cNvSpPr>
          <p:nvPr/>
        </p:nvSpPr>
        <p:spPr bwMode="auto">
          <a:xfrm>
            <a:off x="8417343" y="3463944"/>
            <a:ext cx="1200183" cy="361931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Ciencia  y </a:t>
            </a:r>
            <a:r>
              <a:rPr kumimoji="0" lang="es-PR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Tecnología</a:t>
            </a: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de Alimentos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1" name="Line 109"/>
          <p:cNvSpPr>
            <a:spLocks noChangeShapeType="1"/>
          </p:cNvSpPr>
          <p:nvPr/>
        </p:nvSpPr>
        <p:spPr bwMode="auto">
          <a:xfrm>
            <a:off x="6645644" y="2197185"/>
            <a:ext cx="0" cy="3600261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2" name="Text Box 110"/>
          <p:cNvSpPr txBox="1">
            <a:spLocks noChangeArrowheads="1"/>
          </p:cNvSpPr>
          <p:nvPr/>
        </p:nvSpPr>
        <p:spPr bwMode="auto">
          <a:xfrm>
            <a:off x="10465274" y="2408629"/>
            <a:ext cx="857274" cy="342882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PR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Ingeniería </a:t>
            </a: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Civil y Agrimensura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3" name="Text Box 111"/>
          <p:cNvSpPr txBox="1">
            <a:spLocks noChangeArrowheads="1"/>
          </p:cNvSpPr>
          <p:nvPr/>
        </p:nvSpPr>
        <p:spPr bwMode="auto">
          <a:xfrm>
            <a:off x="10465274" y="2825802"/>
            <a:ext cx="857274" cy="457176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PR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Ingeniería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PR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Eléctrica</a:t>
            </a: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y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Computadoras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4" name="Text Box 112"/>
          <p:cNvSpPr txBox="1">
            <a:spLocks noChangeArrowheads="1"/>
          </p:cNvSpPr>
          <p:nvPr/>
        </p:nvSpPr>
        <p:spPr bwMode="auto">
          <a:xfrm>
            <a:off x="10465274" y="3359174"/>
            <a:ext cx="857274" cy="352407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PR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Ingeniería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General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5" name="Text Box 113"/>
          <p:cNvSpPr txBox="1">
            <a:spLocks noChangeArrowheads="1"/>
          </p:cNvSpPr>
          <p:nvPr/>
        </p:nvSpPr>
        <p:spPr bwMode="auto">
          <a:xfrm>
            <a:off x="10465274" y="3797301"/>
            <a:ext cx="857274" cy="342882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PR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Ingeniería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Industrial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6" name="Text Box 114"/>
          <p:cNvSpPr txBox="1">
            <a:spLocks noChangeArrowheads="1"/>
          </p:cNvSpPr>
          <p:nvPr/>
        </p:nvSpPr>
        <p:spPr bwMode="auto">
          <a:xfrm>
            <a:off x="10465274" y="4206855"/>
            <a:ext cx="857274" cy="342882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PR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Ingeniería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PR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Mecánica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7" name="Text Box 115"/>
          <p:cNvSpPr txBox="1">
            <a:spLocks noChangeArrowheads="1"/>
          </p:cNvSpPr>
          <p:nvPr/>
        </p:nvSpPr>
        <p:spPr bwMode="auto">
          <a:xfrm>
            <a:off x="10465274" y="4635457"/>
            <a:ext cx="857274" cy="342882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PR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Ingeniería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PR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Química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8" name="Line 116"/>
          <p:cNvSpPr>
            <a:spLocks noChangeShapeType="1"/>
          </p:cNvSpPr>
          <p:nvPr/>
        </p:nvSpPr>
        <p:spPr bwMode="auto">
          <a:xfrm flipV="1">
            <a:off x="3978865" y="3168683"/>
            <a:ext cx="100655" cy="1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9" name="Line 117"/>
          <p:cNvSpPr>
            <a:spLocks noChangeShapeType="1"/>
          </p:cNvSpPr>
          <p:nvPr/>
        </p:nvSpPr>
        <p:spPr bwMode="auto">
          <a:xfrm>
            <a:off x="3958848" y="4041916"/>
            <a:ext cx="106725" cy="1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0" name="Line 118"/>
          <p:cNvSpPr>
            <a:spLocks noChangeShapeType="1"/>
          </p:cNvSpPr>
          <p:nvPr/>
        </p:nvSpPr>
        <p:spPr bwMode="auto">
          <a:xfrm>
            <a:off x="3966344" y="4810059"/>
            <a:ext cx="107479" cy="1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1" name="Line 119"/>
          <p:cNvSpPr>
            <a:spLocks noChangeShapeType="1"/>
          </p:cNvSpPr>
          <p:nvPr/>
        </p:nvSpPr>
        <p:spPr bwMode="auto">
          <a:xfrm>
            <a:off x="3959519" y="5464089"/>
            <a:ext cx="114303" cy="0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2" name="Line 120"/>
          <p:cNvSpPr>
            <a:spLocks noChangeShapeType="1"/>
          </p:cNvSpPr>
          <p:nvPr/>
        </p:nvSpPr>
        <p:spPr bwMode="auto">
          <a:xfrm>
            <a:off x="3950727" y="2572856"/>
            <a:ext cx="114303" cy="0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3" name="Line 121"/>
          <p:cNvSpPr>
            <a:spLocks noChangeShapeType="1"/>
          </p:cNvSpPr>
          <p:nvPr/>
        </p:nvSpPr>
        <p:spPr bwMode="auto">
          <a:xfrm>
            <a:off x="3959518" y="3592173"/>
            <a:ext cx="114304" cy="0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4" name="Text Box 122"/>
          <p:cNvSpPr txBox="1">
            <a:spLocks noChangeArrowheads="1"/>
          </p:cNvSpPr>
          <p:nvPr/>
        </p:nvSpPr>
        <p:spPr bwMode="auto">
          <a:xfrm>
            <a:off x="1392501" y="119127"/>
            <a:ext cx="2651254" cy="8476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1" i="1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ndalus" panose="02020603050405020304" pitchFamily="18" charset="-78"/>
              </a:rPr>
              <a:t>Universidad de Puerto Rico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1" i="1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ndalus" panose="02020603050405020304" pitchFamily="18" charset="-78"/>
              </a:rPr>
              <a:t>Recinto Universitario de Mayagüez                 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1" i="1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ndalus" panose="02020603050405020304" pitchFamily="18" charset="-78"/>
              </a:rPr>
              <a:t>Estructura  Organizacional-Presupuestaria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100" b="1" i="1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Andalus" panose="02020603050405020304" pitchFamily="18" charset="-7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5" name="Text Box 123"/>
          <p:cNvSpPr txBox="1">
            <a:spLocks noChangeArrowheads="1"/>
          </p:cNvSpPr>
          <p:nvPr/>
        </p:nvSpPr>
        <p:spPr bwMode="auto">
          <a:xfrm>
            <a:off x="6702795" y="2597214"/>
            <a:ext cx="1085880" cy="171441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PR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Biotecnología Industrial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6" name="Line 124"/>
          <p:cNvSpPr>
            <a:spLocks noChangeShapeType="1"/>
          </p:cNvSpPr>
          <p:nvPr/>
        </p:nvSpPr>
        <p:spPr bwMode="auto">
          <a:xfrm>
            <a:off x="8931707" y="2311479"/>
            <a:ext cx="0" cy="114294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7" name="Line 125"/>
          <p:cNvSpPr>
            <a:spLocks noChangeShapeType="1"/>
          </p:cNvSpPr>
          <p:nvPr/>
        </p:nvSpPr>
        <p:spPr bwMode="auto">
          <a:xfrm flipH="1" flipV="1">
            <a:off x="8131585" y="2425773"/>
            <a:ext cx="1543093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8" name="Line 126"/>
          <p:cNvSpPr>
            <a:spLocks noChangeShapeType="1"/>
          </p:cNvSpPr>
          <p:nvPr/>
        </p:nvSpPr>
        <p:spPr bwMode="auto">
          <a:xfrm>
            <a:off x="9617526" y="2825802"/>
            <a:ext cx="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9" name="Line 127"/>
          <p:cNvSpPr>
            <a:spLocks noChangeShapeType="1"/>
          </p:cNvSpPr>
          <p:nvPr/>
        </p:nvSpPr>
        <p:spPr bwMode="auto">
          <a:xfrm>
            <a:off x="9674677" y="2425773"/>
            <a:ext cx="0" cy="114294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0" name="Line 128"/>
          <p:cNvSpPr>
            <a:spLocks noChangeShapeType="1"/>
          </p:cNvSpPr>
          <p:nvPr/>
        </p:nvSpPr>
        <p:spPr bwMode="auto">
          <a:xfrm>
            <a:off x="8131585" y="2425773"/>
            <a:ext cx="0" cy="114294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1" name="Line 129"/>
          <p:cNvSpPr>
            <a:spLocks noChangeShapeType="1"/>
          </p:cNvSpPr>
          <p:nvPr/>
        </p:nvSpPr>
        <p:spPr bwMode="auto">
          <a:xfrm>
            <a:off x="8931707" y="2425773"/>
            <a:ext cx="0" cy="114294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2" name="Text Box 130"/>
          <p:cNvSpPr txBox="1">
            <a:spLocks noChangeArrowheads="1"/>
          </p:cNvSpPr>
          <p:nvPr/>
        </p:nvSpPr>
        <p:spPr bwMode="auto">
          <a:xfrm>
            <a:off x="7902978" y="2540067"/>
            <a:ext cx="742971" cy="457176"/>
          </a:xfrm>
          <a:prstGeom prst="rect">
            <a:avLst/>
          </a:prstGeom>
          <a:noFill/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Facultad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de Ciencias Agrícolas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33" name="Line 131"/>
          <p:cNvSpPr>
            <a:spLocks noChangeShapeType="1"/>
          </p:cNvSpPr>
          <p:nvPr/>
        </p:nvSpPr>
        <p:spPr bwMode="auto">
          <a:xfrm>
            <a:off x="8303040" y="2997243"/>
            <a:ext cx="0" cy="171441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4" name="Line 132"/>
          <p:cNvSpPr>
            <a:spLocks noChangeShapeType="1"/>
          </p:cNvSpPr>
          <p:nvPr/>
        </p:nvSpPr>
        <p:spPr bwMode="auto">
          <a:xfrm>
            <a:off x="8303040" y="3168684"/>
            <a:ext cx="114303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5" name="Text Box 133"/>
          <p:cNvSpPr txBox="1">
            <a:spLocks noChangeArrowheads="1"/>
          </p:cNvSpPr>
          <p:nvPr/>
        </p:nvSpPr>
        <p:spPr bwMode="auto">
          <a:xfrm>
            <a:off x="8417343" y="3074698"/>
            <a:ext cx="1200183" cy="352407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PR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Cultivos y Ciencias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PR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Agroambientales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36" name="Line 135"/>
          <p:cNvSpPr>
            <a:spLocks noChangeShapeType="1"/>
          </p:cNvSpPr>
          <p:nvPr/>
        </p:nvSpPr>
        <p:spPr bwMode="auto">
          <a:xfrm>
            <a:off x="892385" y="5434662"/>
            <a:ext cx="0" cy="164509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7" name="Line 136"/>
          <p:cNvSpPr>
            <a:spLocks noChangeShapeType="1"/>
          </p:cNvSpPr>
          <p:nvPr/>
        </p:nvSpPr>
        <p:spPr bwMode="auto">
          <a:xfrm>
            <a:off x="1398684" y="5143499"/>
            <a:ext cx="0" cy="285735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8" name="Line 137"/>
          <p:cNvSpPr>
            <a:spLocks noChangeShapeType="1"/>
          </p:cNvSpPr>
          <p:nvPr/>
        </p:nvSpPr>
        <p:spPr bwMode="auto">
          <a:xfrm>
            <a:off x="2056162" y="5432193"/>
            <a:ext cx="574" cy="201966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9" name="Text Box 138"/>
          <p:cNvSpPr txBox="1">
            <a:spLocks noChangeArrowheads="1"/>
          </p:cNvSpPr>
          <p:nvPr/>
        </p:nvSpPr>
        <p:spPr bwMode="auto">
          <a:xfrm>
            <a:off x="1740776" y="5535604"/>
            <a:ext cx="628667" cy="344349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Sección de Impresos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0" name="Text Box 139"/>
          <p:cNvSpPr txBox="1">
            <a:spLocks noChangeArrowheads="1"/>
          </p:cNvSpPr>
          <p:nvPr/>
        </p:nvSpPr>
        <p:spPr bwMode="auto">
          <a:xfrm>
            <a:off x="765607" y="5604385"/>
            <a:ext cx="442743" cy="223618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Librería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1" name="Line 140"/>
          <p:cNvSpPr>
            <a:spLocks noChangeShapeType="1"/>
          </p:cNvSpPr>
          <p:nvPr/>
        </p:nvSpPr>
        <p:spPr bwMode="auto">
          <a:xfrm>
            <a:off x="900795" y="5436478"/>
            <a:ext cx="1143032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2" name="Line 141"/>
          <p:cNvSpPr>
            <a:spLocks noChangeShapeType="1"/>
          </p:cNvSpPr>
          <p:nvPr/>
        </p:nvSpPr>
        <p:spPr bwMode="auto">
          <a:xfrm flipV="1">
            <a:off x="2474596" y="1797156"/>
            <a:ext cx="0" cy="457176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3" name="Text Box 142"/>
          <p:cNvSpPr txBox="1">
            <a:spLocks noChangeArrowheads="1"/>
          </p:cNvSpPr>
          <p:nvPr/>
        </p:nvSpPr>
        <p:spPr bwMode="auto">
          <a:xfrm>
            <a:off x="2368800" y="1911450"/>
            <a:ext cx="1133506" cy="342882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hlinkClick r:id="rId6" action="ppaction://hlinksldjump"/>
              </a:rPr>
              <a:t>Decanato</a:t>
            </a:r>
            <a:r>
              <a:rPr kumimoji="0" lang="en-US" altLang="en-US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hlinkClick r:id="rId6" action="ppaction://hlinksldjump"/>
              </a:rPr>
              <a:t> de </a:t>
            </a:r>
            <a:r>
              <a:rPr kumimoji="0" lang="en-US" altLang="en-US" sz="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hlinkClick r:id="rId6" action="ppaction://hlinksldjump"/>
              </a:rPr>
              <a:t>Asuntos</a:t>
            </a:r>
            <a:endParaRPr kumimoji="0" lang="en-US" altLang="en-US" sz="8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  <a:hlinkClick r:id="rId6" action="ppaction://hlinksldjump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hlinkClick r:id="rId6" action="ppaction://hlinksldjump"/>
              </a:rPr>
              <a:t> </a:t>
            </a:r>
            <a:r>
              <a:rPr kumimoji="0" lang="es-MX" altLang="en-US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hlinkClick r:id="rId6" action="ppaction://hlinksldjump"/>
              </a:rPr>
              <a:t>Académicos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4" name="Text Box 143"/>
          <p:cNvSpPr txBox="1">
            <a:spLocks noChangeArrowheads="1"/>
          </p:cNvSpPr>
          <p:nvPr/>
        </p:nvSpPr>
        <p:spPr bwMode="auto">
          <a:xfrm>
            <a:off x="841901" y="3984316"/>
            <a:ext cx="1200183" cy="339635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Salud y Seguridad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Ocupacional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5" name="Line 144"/>
          <p:cNvSpPr>
            <a:spLocks noChangeShapeType="1"/>
          </p:cNvSpPr>
          <p:nvPr/>
        </p:nvSpPr>
        <p:spPr bwMode="auto">
          <a:xfrm flipV="1">
            <a:off x="759031" y="4791481"/>
            <a:ext cx="99661" cy="3609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6" name="Text Box 145"/>
          <p:cNvSpPr txBox="1">
            <a:spLocks noChangeArrowheads="1"/>
          </p:cNvSpPr>
          <p:nvPr/>
        </p:nvSpPr>
        <p:spPr bwMode="auto">
          <a:xfrm>
            <a:off x="2587882" y="2367716"/>
            <a:ext cx="1200183" cy="207139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Admisiones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7" name="Text Box 146"/>
          <p:cNvSpPr txBox="1">
            <a:spLocks noChangeArrowheads="1"/>
          </p:cNvSpPr>
          <p:nvPr/>
        </p:nvSpPr>
        <p:spPr bwMode="auto">
          <a:xfrm>
            <a:off x="655381" y="1274776"/>
            <a:ext cx="642935" cy="340035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Actividades </a:t>
            </a:r>
            <a:r>
              <a:rPr kumimoji="0" lang="es-PR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Atléticas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8" name="Text Box 147"/>
          <p:cNvSpPr txBox="1">
            <a:spLocks noChangeArrowheads="1"/>
          </p:cNvSpPr>
          <p:nvPr/>
        </p:nvSpPr>
        <p:spPr bwMode="auto">
          <a:xfrm>
            <a:off x="4081774" y="4262580"/>
            <a:ext cx="971577" cy="212382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Colocaciones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9" name="Text Box 148"/>
          <p:cNvSpPr txBox="1">
            <a:spLocks noChangeArrowheads="1"/>
          </p:cNvSpPr>
          <p:nvPr/>
        </p:nvSpPr>
        <p:spPr bwMode="auto">
          <a:xfrm>
            <a:off x="4088598" y="2361413"/>
            <a:ext cx="971577" cy="488877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Actividades Sociales y Culturales -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Ex-alumnos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0" name="Text Box 149"/>
          <p:cNvSpPr txBox="1">
            <a:spLocks noChangeArrowheads="1"/>
          </p:cNvSpPr>
          <p:nvPr/>
        </p:nvSpPr>
        <p:spPr bwMode="auto">
          <a:xfrm>
            <a:off x="4065573" y="4606884"/>
            <a:ext cx="971577" cy="460351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Consejería y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Servicios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Psicológicos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1" name="Text Box 150"/>
          <p:cNvSpPr txBox="1">
            <a:spLocks noChangeArrowheads="1"/>
          </p:cNvSpPr>
          <p:nvPr/>
        </p:nvSpPr>
        <p:spPr bwMode="auto">
          <a:xfrm>
            <a:off x="4080131" y="3919124"/>
            <a:ext cx="971577" cy="206837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Calidad de Vida 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2" name="Text Box 151"/>
          <p:cNvSpPr txBox="1">
            <a:spLocks noChangeArrowheads="1"/>
          </p:cNvSpPr>
          <p:nvPr/>
        </p:nvSpPr>
        <p:spPr bwMode="auto">
          <a:xfrm>
            <a:off x="4088598" y="3484442"/>
            <a:ext cx="971577" cy="204014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Banda y Orquesta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3" name="Text Box 152"/>
          <p:cNvSpPr txBox="1">
            <a:spLocks noChangeArrowheads="1"/>
          </p:cNvSpPr>
          <p:nvPr/>
        </p:nvSpPr>
        <p:spPr bwMode="auto">
          <a:xfrm>
            <a:off x="4088598" y="2990277"/>
            <a:ext cx="971577" cy="337764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Asistencia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AR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Económica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4" name="Text Box 153"/>
          <p:cNvSpPr txBox="1">
            <a:spLocks noChangeArrowheads="1"/>
          </p:cNvSpPr>
          <p:nvPr/>
        </p:nvSpPr>
        <p:spPr bwMode="auto">
          <a:xfrm>
            <a:off x="4065030" y="5157425"/>
            <a:ext cx="963232" cy="699410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Programas de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Intercambio y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Servicios a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Estudiantes                 Internacionales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5" name="Text Box 154"/>
          <p:cNvSpPr txBox="1">
            <a:spLocks noChangeArrowheads="1"/>
          </p:cNvSpPr>
          <p:nvPr/>
        </p:nvSpPr>
        <p:spPr bwMode="auto">
          <a:xfrm>
            <a:off x="2768276" y="1263718"/>
            <a:ext cx="971577" cy="339089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Centro de Desarrollo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Pre-escolar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6" name="Text Box 155"/>
          <p:cNvSpPr txBox="1">
            <a:spLocks noChangeArrowheads="1"/>
          </p:cNvSpPr>
          <p:nvPr/>
        </p:nvSpPr>
        <p:spPr bwMode="auto">
          <a:xfrm>
            <a:off x="849521" y="3691558"/>
            <a:ext cx="1200183" cy="190490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Recursos Humanos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7" name="Text Box 156"/>
          <p:cNvSpPr txBox="1">
            <a:spLocks noChangeArrowheads="1"/>
          </p:cNvSpPr>
          <p:nvPr/>
        </p:nvSpPr>
        <p:spPr bwMode="auto">
          <a:xfrm>
            <a:off x="860741" y="5025950"/>
            <a:ext cx="1200183" cy="176448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HN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Empresas Universitarias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8" name="Text Box 157"/>
          <p:cNvSpPr txBox="1">
            <a:spLocks noChangeArrowheads="1"/>
          </p:cNvSpPr>
          <p:nvPr/>
        </p:nvSpPr>
        <p:spPr bwMode="auto">
          <a:xfrm>
            <a:off x="859146" y="4399137"/>
            <a:ext cx="1162082" cy="171728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Servicios Auxiliares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9" name="Text Box 158"/>
          <p:cNvSpPr txBox="1">
            <a:spLocks noChangeArrowheads="1"/>
          </p:cNvSpPr>
          <p:nvPr/>
        </p:nvSpPr>
        <p:spPr bwMode="auto">
          <a:xfrm>
            <a:off x="4073823" y="5920766"/>
            <a:ext cx="969934" cy="244898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Servicios </a:t>
            </a:r>
            <a:r>
              <a:rPr kumimoji="0" lang="es-EC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Médicos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0" name="Line 159"/>
          <p:cNvSpPr>
            <a:spLocks noChangeShapeType="1"/>
          </p:cNvSpPr>
          <p:nvPr/>
        </p:nvSpPr>
        <p:spPr bwMode="auto">
          <a:xfrm flipV="1">
            <a:off x="6323607" y="869831"/>
            <a:ext cx="814783" cy="0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1" name="Line 160"/>
          <p:cNvSpPr>
            <a:spLocks noChangeShapeType="1"/>
          </p:cNvSpPr>
          <p:nvPr/>
        </p:nvSpPr>
        <p:spPr bwMode="auto">
          <a:xfrm>
            <a:off x="3277932" y="1124341"/>
            <a:ext cx="0" cy="132106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2" name="Text Box 161"/>
          <p:cNvSpPr txBox="1">
            <a:spLocks noChangeArrowheads="1"/>
          </p:cNvSpPr>
          <p:nvPr/>
        </p:nvSpPr>
        <p:spPr bwMode="auto">
          <a:xfrm>
            <a:off x="847615" y="3072141"/>
            <a:ext cx="1200183" cy="190489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Finanzas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3" name="Line 162"/>
          <p:cNvSpPr>
            <a:spLocks noChangeShapeType="1"/>
          </p:cNvSpPr>
          <p:nvPr/>
        </p:nvSpPr>
        <p:spPr bwMode="auto">
          <a:xfrm>
            <a:off x="766830" y="3166054"/>
            <a:ext cx="81695" cy="0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4" name="Line 163"/>
          <p:cNvSpPr>
            <a:spLocks noChangeShapeType="1"/>
          </p:cNvSpPr>
          <p:nvPr/>
        </p:nvSpPr>
        <p:spPr bwMode="auto">
          <a:xfrm>
            <a:off x="3958848" y="4368771"/>
            <a:ext cx="106725" cy="0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5" name="Line 164"/>
          <p:cNvSpPr>
            <a:spLocks noChangeShapeType="1"/>
          </p:cNvSpPr>
          <p:nvPr/>
        </p:nvSpPr>
        <p:spPr bwMode="auto">
          <a:xfrm>
            <a:off x="2482311" y="4615982"/>
            <a:ext cx="101603" cy="0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6" name="Text Box 165"/>
          <p:cNvSpPr txBox="1">
            <a:spLocks noChangeArrowheads="1"/>
          </p:cNvSpPr>
          <p:nvPr/>
        </p:nvSpPr>
        <p:spPr bwMode="auto">
          <a:xfrm>
            <a:off x="2608846" y="4943982"/>
            <a:ext cx="1196866" cy="476660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Programa de Preparación de Maestro de Escuela Secundaria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7" name="Line 167"/>
          <p:cNvSpPr>
            <a:spLocks noChangeShapeType="1"/>
          </p:cNvSpPr>
          <p:nvPr/>
        </p:nvSpPr>
        <p:spPr bwMode="auto">
          <a:xfrm>
            <a:off x="9543441" y="1126786"/>
            <a:ext cx="662" cy="136932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8" name="Line 169"/>
          <p:cNvSpPr>
            <a:spLocks noChangeShapeType="1"/>
          </p:cNvSpPr>
          <p:nvPr/>
        </p:nvSpPr>
        <p:spPr bwMode="auto">
          <a:xfrm>
            <a:off x="3967471" y="6052396"/>
            <a:ext cx="114303" cy="0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9" name="Line 170"/>
          <p:cNvSpPr>
            <a:spLocks noChangeShapeType="1"/>
          </p:cNvSpPr>
          <p:nvPr/>
        </p:nvSpPr>
        <p:spPr bwMode="auto">
          <a:xfrm>
            <a:off x="3965217" y="6391566"/>
            <a:ext cx="114303" cy="0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0" name="Line 171"/>
          <p:cNvSpPr>
            <a:spLocks noChangeShapeType="1"/>
          </p:cNvSpPr>
          <p:nvPr/>
        </p:nvSpPr>
        <p:spPr bwMode="auto">
          <a:xfrm>
            <a:off x="3967471" y="5876817"/>
            <a:ext cx="0" cy="499577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1" name="Text Box 172"/>
          <p:cNvSpPr txBox="1">
            <a:spLocks noChangeArrowheads="1"/>
          </p:cNvSpPr>
          <p:nvPr/>
        </p:nvSpPr>
        <p:spPr bwMode="auto">
          <a:xfrm>
            <a:off x="3828168" y="1255618"/>
            <a:ext cx="1232007" cy="342882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Oficina de  Mejoramiento Contínuo y Avalúo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72" name="Line 173"/>
          <p:cNvSpPr>
            <a:spLocks noChangeShapeType="1"/>
          </p:cNvSpPr>
          <p:nvPr/>
        </p:nvSpPr>
        <p:spPr bwMode="auto">
          <a:xfrm>
            <a:off x="1051139" y="1133814"/>
            <a:ext cx="0" cy="140963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3" name="Text Box 48"/>
          <p:cNvSpPr txBox="1">
            <a:spLocks noChangeArrowheads="1"/>
          </p:cNvSpPr>
          <p:nvPr/>
        </p:nvSpPr>
        <p:spPr bwMode="auto">
          <a:xfrm>
            <a:off x="5477763" y="436089"/>
            <a:ext cx="1409739" cy="285735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PR" altLang="en-US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hlinkClick r:id="rId7" action="ppaction://hlinksldjump"/>
              </a:rPr>
              <a:t>Oficina del Rector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74" name="Text Box 49"/>
          <p:cNvSpPr txBox="1">
            <a:spLocks noChangeArrowheads="1"/>
          </p:cNvSpPr>
          <p:nvPr/>
        </p:nvSpPr>
        <p:spPr bwMode="auto">
          <a:xfrm>
            <a:off x="7135573" y="690021"/>
            <a:ext cx="1343062" cy="342882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Senado </a:t>
            </a:r>
            <a:r>
              <a:rPr kumimoji="0" lang="es-PR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Académico y Junta Adm.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75" name="Line 50"/>
          <p:cNvSpPr>
            <a:spLocks noChangeShapeType="1"/>
          </p:cNvSpPr>
          <p:nvPr/>
        </p:nvSpPr>
        <p:spPr bwMode="auto">
          <a:xfrm flipH="1">
            <a:off x="1034205" y="1134060"/>
            <a:ext cx="9783311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6" name="Line 51"/>
          <p:cNvSpPr>
            <a:spLocks noChangeShapeType="1"/>
          </p:cNvSpPr>
          <p:nvPr/>
        </p:nvSpPr>
        <p:spPr bwMode="auto">
          <a:xfrm flipH="1">
            <a:off x="2058707" y="1142476"/>
            <a:ext cx="0" cy="171441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7" name="Line 52"/>
          <p:cNvSpPr>
            <a:spLocks noChangeShapeType="1"/>
          </p:cNvSpPr>
          <p:nvPr/>
        </p:nvSpPr>
        <p:spPr bwMode="auto">
          <a:xfrm flipH="1">
            <a:off x="4407290" y="1124587"/>
            <a:ext cx="0" cy="144882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8" name="Line 53"/>
          <p:cNvSpPr>
            <a:spLocks noChangeShapeType="1"/>
          </p:cNvSpPr>
          <p:nvPr/>
        </p:nvSpPr>
        <p:spPr bwMode="auto">
          <a:xfrm>
            <a:off x="5810595" y="1134060"/>
            <a:ext cx="0" cy="140963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9" name="Line 54"/>
          <p:cNvSpPr>
            <a:spLocks noChangeShapeType="1"/>
          </p:cNvSpPr>
          <p:nvPr/>
        </p:nvSpPr>
        <p:spPr bwMode="auto">
          <a:xfrm>
            <a:off x="6910233" y="1124587"/>
            <a:ext cx="0" cy="139377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0" name="Line 55"/>
          <p:cNvSpPr>
            <a:spLocks noChangeShapeType="1"/>
          </p:cNvSpPr>
          <p:nvPr/>
        </p:nvSpPr>
        <p:spPr bwMode="auto">
          <a:xfrm>
            <a:off x="7714589" y="1134060"/>
            <a:ext cx="0" cy="171441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1" name="Line 56"/>
          <p:cNvSpPr>
            <a:spLocks noChangeShapeType="1"/>
          </p:cNvSpPr>
          <p:nvPr/>
        </p:nvSpPr>
        <p:spPr bwMode="auto">
          <a:xfrm>
            <a:off x="8538603" y="1142476"/>
            <a:ext cx="0" cy="171441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2" name="Line 57"/>
          <p:cNvSpPr>
            <a:spLocks noChangeShapeType="1"/>
          </p:cNvSpPr>
          <p:nvPr/>
        </p:nvSpPr>
        <p:spPr bwMode="auto">
          <a:xfrm>
            <a:off x="10804760" y="1132538"/>
            <a:ext cx="662" cy="136932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3" name="Text Box 69"/>
          <p:cNvSpPr txBox="1">
            <a:spLocks noChangeArrowheads="1"/>
          </p:cNvSpPr>
          <p:nvPr/>
        </p:nvSpPr>
        <p:spPr bwMode="auto">
          <a:xfrm>
            <a:off x="1394577" y="1263964"/>
            <a:ext cx="1310253" cy="351094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Centro de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Tecnologías de Información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4" name="Text Box 70"/>
          <p:cNvSpPr txBox="1">
            <a:spLocks noChangeArrowheads="1"/>
          </p:cNvSpPr>
          <p:nvPr/>
        </p:nvSpPr>
        <p:spPr bwMode="auto">
          <a:xfrm>
            <a:off x="7312411" y="1263964"/>
            <a:ext cx="800122" cy="342882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Oficina de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Asesoría Legal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5" name="Text Box 71"/>
          <p:cNvSpPr txBox="1">
            <a:spLocks noChangeArrowheads="1"/>
          </p:cNvSpPr>
          <p:nvPr/>
        </p:nvSpPr>
        <p:spPr bwMode="auto">
          <a:xfrm>
            <a:off x="5161867" y="1255864"/>
            <a:ext cx="1308209" cy="342882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Oficina</a:t>
            </a:r>
            <a:r>
              <a:rPr kumimoji="0" lang="en-US" altLang="en-US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de  </a:t>
            </a:r>
            <a:r>
              <a:rPr kumimoji="0" lang="es-PR" altLang="en-US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Investigación</a:t>
            </a:r>
            <a:r>
              <a:rPr kumimoji="0" lang="en-US" altLang="en-US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Institucional</a:t>
            </a:r>
            <a:r>
              <a:rPr kumimoji="0" lang="en-US" altLang="en-US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y </a:t>
            </a:r>
            <a:r>
              <a:rPr kumimoji="0" lang="es-PR" altLang="en-US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Planificación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6" name="Text Box 72"/>
          <p:cNvSpPr txBox="1">
            <a:spLocks noChangeArrowheads="1"/>
          </p:cNvSpPr>
          <p:nvPr/>
        </p:nvSpPr>
        <p:spPr bwMode="auto">
          <a:xfrm>
            <a:off x="6572773" y="1272176"/>
            <a:ext cx="666768" cy="342882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Prensa y            Publicaciones 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7" name="Text Box 73"/>
          <p:cNvSpPr txBox="1">
            <a:spLocks noChangeArrowheads="1"/>
          </p:cNvSpPr>
          <p:nvPr/>
        </p:nvSpPr>
        <p:spPr bwMode="auto">
          <a:xfrm>
            <a:off x="8198868" y="1272176"/>
            <a:ext cx="679469" cy="342882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Oficina de   Presupuesto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8" name="Text Box 74"/>
          <p:cNvSpPr txBox="1">
            <a:spLocks noChangeArrowheads="1"/>
          </p:cNvSpPr>
          <p:nvPr/>
        </p:nvSpPr>
        <p:spPr bwMode="auto">
          <a:xfrm>
            <a:off x="8976157" y="1263964"/>
            <a:ext cx="1104931" cy="342882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Oficina de la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Procuradora Estudiantil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9" name="Text Box 146"/>
          <p:cNvSpPr txBox="1">
            <a:spLocks noChangeArrowheads="1"/>
          </p:cNvSpPr>
          <p:nvPr/>
        </p:nvSpPr>
        <p:spPr bwMode="auto">
          <a:xfrm>
            <a:off x="655380" y="1275022"/>
            <a:ext cx="642935" cy="340035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Actividades </a:t>
            </a:r>
            <a:r>
              <a:rPr kumimoji="0" lang="es-PR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Atléticas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90" name="Text Box 154"/>
          <p:cNvSpPr txBox="1">
            <a:spLocks noChangeArrowheads="1"/>
          </p:cNvSpPr>
          <p:nvPr/>
        </p:nvSpPr>
        <p:spPr bwMode="auto">
          <a:xfrm>
            <a:off x="2768275" y="1263964"/>
            <a:ext cx="971577" cy="339089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Centro de Desarrollo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Pre-escolar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91" name="Line 159"/>
          <p:cNvSpPr>
            <a:spLocks noChangeShapeType="1"/>
          </p:cNvSpPr>
          <p:nvPr/>
        </p:nvSpPr>
        <p:spPr bwMode="auto">
          <a:xfrm flipV="1">
            <a:off x="6323606" y="870077"/>
            <a:ext cx="814783" cy="0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2" name="Line 160"/>
          <p:cNvSpPr>
            <a:spLocks noChangeShapeType="1"/>
          </p:cNvSpPr>
          <p:nvPr/>
        </p:nvSpPr>
        <p:spPr bwMode="auto">
          <a:xfrm>
            <a:off x="3277931" y="1124587"/>
            <a:ext cx="0" cy="132106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3" name="Line 167"/>
          <p:cNvSpPr>
            <a:spLocks noChangeShapeType="1"/>
          </p:cNvSpPr>
          <p:nvPr/>
        </p:nvSpPr>
        <p:spPr bwMode="auto">
          <a:xfrm>
            <a:off x="9543440" y="1127032"/>
            <a:ext cx="662" cy="136932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4" name="Text Box 172"/>
          <p:cNvSpPr txBox="1">
            <a:spLocks noChangeArrowheads="1"/>
          </p:cNvSpPr>
          <p:nvPr/>
        </p:nvSpPr>
        <p:spPr bwMode="auto">
          <a:xfrm>
            <a:off x="3828167" y="1255864"/>
            <a:ext cx="1232007" cy="342882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Oficina de  Mejoramiento Contínuo y Avalúo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95" name="Line 173"/>
          <p:cNvSpPr>
            <a:spLocks noChangeShapeType="1"/>
          </p:cNvSpPr>
          <p:nvPr/>
        </p:nvSpPr>
        <p:spPr bwMode="auto">
          <a:xfrm>
            <a:off x="1051138" y="1134060"/>
            <a:ext cx="0" cy="140963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6" name="TextBox 195"/>
          <p:cNvSpPr txBox="1"/>
          <p:nvPr/>
        </p:nvSpPr>
        <p:spPr>
          <a:xfrm>
            <a:off x="5316598" y="4736997"/>
            <a:ext cx="107689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/>
              <a:t>PD: 40</a:t>
            </a:r>
          </a:p>
          <a:p>
            <a:r>
              <a:rPr lang="en-US" sz="1100" dirty="0" smtClean="0"/>
              <a:t>PND: 14</a:t>
            </a:r>
          </a:p>
          <a:p>
            <a:r>
              <a:rPr lang="en-US" sz="1100" dirty="0" smtClean="0"/>
              <a:t>P: $5,165,592</a:t>
            </a:r>
            <a:endParaRPr lang="en-US" sz="1100" dirty="0"/>
          </a:p>
        </p:txBody>
      </p:sp>
      <p:sp>
        <p:nvSpPr>
          <p:cNvPr id="197" name="TextBox 196"/>
          <p:cNvSpPr txBox="1"/>
          <p:nvPr/>
        </p:nvSpPr>
        <p:spPr>
          <a:xfrm>
            <a:off x="1571992" y="5908828"/>
            <a:ext cx="142979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/>
              <a:t>PD: 1</a:t>
            </a:r>
          </a:p>
          <a:p>
            <a:r>
              <a:rPr lang="en-US" sz="1100" dirty="0" smtClean="0"/>
              <a:t>PND: 474</a:t>
            </a:r>
          </a:p>
          <a:p>
            <a:r>
              <a:rPr lang="en-US" sz="1100" dirty="0" smtClean="0"/>
              <a:t>P: $23,786,600</a:t>
            </a:r>
            <a:endParaRPr lang="en-US" sz="1100" dirty="0"/>
          </a:p>
        </p:txBody>
      </p:sp>
      <p:sp>
        <p:nvSpPr>
          <p:cNvPr id="198" name="TextBox 197"/>
          <p:cNvSpPr txBox="1"/>
          <p:nvPr/>
        </p:nvSpPr>
        <p:spPr>
          <a:xfrm>
            <a:off x="2557030" y="5533176"/>
            <a:ext cx="142979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/>
              <a:t>PD: 29</a:t>
            </a:r>
          </a:p>
          <a:p>
            <a:r>
              <a:rPr lang="en-US" sz="1100" dirty="0" smtClean="0"/>
              <a:t>PND: 80</a:t>
            </a:r>
          </a:p>
          <a:p>
            <a:r>
              <a:rPr lang="en-US" sz="1100" dirty="0" smtClean="0"/>
              <a:t>P: $10,073,436.63</a:t>
            </a:r>
            <a:endParaRPr lang="en-US" sz="1100" dirty="0"/>
          </a:p>
        </p:txBody>
      </p:sp>
      <p:sp>
        <p:nvSpPr>
          <p:cNvPr id="199" name="TextBox 198"/>
          <p:cNvSpPr txBox="1"/>
          <p:nvPr/>
        </p:nvSpPr>
        <p:spPr>
          <a:xfrm>
            <a:off x="8368441" y="5240784"/>
            <a:ext cx="131704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/>
              <a:t>PD: 38</a:t>
            </a:r>
          </a:p>
          <a:p>
            <a:r>
              <a:rPr lang="en-US" sz="1100" dirty="0" smtClean="0"/>
              <a:t>PND: 51</a:t>
            </a:r>
          </a:p>
          <a:p>
            <a:r>
              <a:rPr lang="en-US" sz="1100" dirty="0" smtClean="0"/>
              <a:t>P: $8,184,289.10</a:t>
            </a:r>
            <a:endParaRPr lang="en-US" sz="1100" dirty="0"/>
          </a:p>
        </p:txBody>
      </p:sp>
      <p:sp>
        <p:nvSpPr>
          <p:cNvPr id="200" name="TextBox 199"/>
          <p:cNvSpPr txBox="1"/>
          <p:nvPr/>
        </p:nvSpPr>
        <p:spPr>
          <a:xfrm>
            <a:off x="5086788" y="5923730"/>
            <a:ext cx="131704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/>
              <a:t>PD: 15</a:t>
            </a:r>
          </a:p>
          <a:p>
            <a:r>
              <a:rPr lang="en-US" sz="1100" dirty="0" smtClean="0"/>
              <a:t>PND: 60</a:t>
            </a:r>
          </a:p>
          <a:p>
            <a:r>
              <a:rPr lang="en-US" sz="1100" dirty="0" smtClean="0"/>
              <a:t>P: $5,389,772.96</a:t>
            </a:r>
            <a:endParaRPr lang="en-US" sz="1100" dirty="0"/>
          </a:p>
        </p:txBody>
      </p:sp>
      <p:sp>
        <p:nvSpPr>
          <p:cNvPr id="201" name="TextBox 200"/>
          <p:cNvSpPr txBox="1"/>
          <p:nvPr/>
        </p:nvSpPr>
        <p:spPr>
          <a:xfrm>
            <a:off x="4571657" y="454497"/>
            <a:ext cx="143554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/>
              <a:t>PD: 4</a:t>
            </a:r>
          </a:p>
          <a:p>
            <a:r>
              <a:rPr lang="en-US" sz="1100" dirty="0" smtClean="0"/>
              <a:t>PND: 119</a:t>
            </a:r>
          </a:p>
          <a:p>
            <a:r>
              <a:rPr lang="en-US" sz="1100" dirty="0" smtClean="0"/>
              <a:t>P: $23,558,790</a:t>
            </a:r>
            <a:endParaRPr lang="en-US" sz="1100" dirty="0"/>
          </a:p>
        </p:txBody>
      </p:sp>
      <p:sp>
        <p:nvSpPr>
          <p:cNvPr id="202" name="Text Box 75"/>
          <p:cNvSpPr txBox="1">
            <a:spLocks noChangeArrowheads="1"/>
          </p:cNvSpPr>
          <p:nvPr/>
        </p:nvSpPr>
        <p:spPr bwMode="auto">
          <a:xfrm>
            <a:off x="10224285" y="1252024"/>
            <a:ext cx="1339252" cy="326400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Centro de </a:t>
            </a:r>
            <a:r>
              <a:rPr kumimoji="0" lang="es-PR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Investigación</a:t>
            </a: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y  Desarrollo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03" name="Text Box 166"/>
          <p:cNvSpPr txBox="1">
            <a:spLocks noChangeArrowheads="1"/>
          </p:cNvSpPr>
          <p:nvPr/>
        </p:nvSpPr>
        <p:spPr bwMode="auto">
          <a:xfrm>
            <a:off x="4065573" y="6223812"/>
            <a:ext cx="978401" cy="296317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Complejo Natatorio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cxnSp>
        <p:nvCxnSpPr>
          <p:cNvPr id="205" name="Straight Connector 204"/>
          <p:cNvCxnSpPr/>
          <p:nvPr/>
        </p:nvCxnSpPr>
        <p:spPr>
          <a:xfrm>
            <a:off x="5759795" y="1796903"/>
            <a:ext cx="0" cy="11012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7" name="Straight Connector 206"/>
          <p:cNvCxnSpPr>
            <a:endCxn id="65" idx="0"/>
          </p:cNvCxnSpPr>
          <p:nvPr/>
        </p:nvCxnSpPr>
        <p:spPr>
          <a:xfrm>
            <a:off x="7274311" y="1796903"/>
            <a:ext cx="0" cy="17169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8" name="Text Box 63"/>
          <p:cNvSpPr txBox="1">
            <a:spLocks noChangeArrowheads="1"/>
          </p:cNvSpPr>
          <p:nvPr/>
        </p:nvSpPr>
        <p:spPr bwMode="auto">
          <a:xfrm>
            <a:off x="10224285" y="1980026"/>
            <a:ext cx="1257335" cy="228588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hlinkClick r:id="rId7" action="ppaction://hlinksldjump"/>
              </a:rPr>
              <a:t>Colegio</a:t>
            </a:r>
            <a:r>
              <a:rPr kumimoji="0" lang="en-US" altLang="en-US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hlinkClick r:id="rId7" action="ppaction://hlinksldjump"/>
              </a:rPr>
              <a:t> de </a:t>
            </a:r>
            <a:r>
              <a:rPr kumimoji="0" lang="es-PR" altLang="en-US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hlinkClick r:id="rId7" action="ppaction://hlinksldjump"/>
              </a:rPr>
              <a:t>Ingeniería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09" name="TextBox 208"/>
          <p:cNvSpPr txBox="1"/>
          <p:nvPr/>
        </p:nvSpPr>
        <p:spPr>
          <a:xfrm>
            <a:off x="10349404" y="5110835"/>
            <a:ext cx="131704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/>
              <a:t>PD: 174</a:t>
            </a:r>
          </a:p>
          <a:p>
            <a:r>
              <a:rPr lang="en-US" sz="1100" dirty="0" smtClean="0"/>
              <a:t>PND: 94</a:t>
            </a:r>
          </a:p>
          <a:p>
            <a:r>
              <a:rPr lang="en-US" sz="1100" dirty="0" smtClean="0"/>
              <a:t>P: $26,538,098.55</a:t>
            </a:r>
            <a:endParaRPr lang="en-US" sz="1100" dirty="0"/>
          </a:p>
        </p:txBody>
      </p:sp>
      <p:sp>
        <p:nvSpPr>
          <p:cNvPr id="210" name="TextBox 209"/>
          <p:cNvSpPr txBox="1"/>
          <p:nvPr/>
        </p:nvSpPr>
        <p:spPr>
          <a:xfrm>
            <a:off x="7236210" y="6158370"/>
            <a:ext cx="42420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 smtClean="0"/>
              <a:t>Resumen</a:t>
            </a:r>
            <a:r>
              <a:rPr lang="en-US" sz="1400" dirty="0" smtClean="0"/>
              <a:t> </a:t>
            </a:r>
            <a:r>
              <a:rPr lang="en-US" sz="1400" dirty="0" err="1" smtClean="0"/>
              <a:t>Recinto</a:t>
            </a:r>
            <a:r>
              <a:rPr lang="en-US" sz="1400" dirty="0" smtClean="0"/>
              <a:t>:</a:t>
            </a:r>
          </a:p>
          <a:p>
            <a:r>
              <a:rPr lang="en-US" sz="1400" dirty="0" smtClean="0"/>
              <a:t>    PD: 640       PND: 1058      </a:t>
            </a:r>
            <a:r>
              <a:rPr lang="en-US" sz="1400" dirty="0" err="1" smtClean="0"/>
              <a:t>Presupuesto</a:t>
            </a:r>
            <a:r>
              <a:rPr lang="en-US" sz="1400" dirty="0" smtClean="0"/>
              <a:t>: $151,875,924 </a:t>
            </a:r>
            <a:endParaRPr lang="en-US" sz="1400" dirty="0"/>
          </a:p>
        </p:txBody>
      </p:sp>
      <p:cxnSp>
        <p:nvCxnSpPr>
          <p:cNvPr id="212" name="Straight Connector 211"/>
          <p:cNvCxnSpPr>
            <a:stCxn id="86" idx="2"/>
            <a:endCxn id="166" idx="0"/>
          </p:cNvCxnSpPr>
          <p:nvPr/>
        </p:nvCxnSpPr>
        <p:spPr>
          <a:xfrm flipH="1">
            <a:off x="3207279" y="4820830"/>
            <a:ext cx="3720" cy="1231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4" name="Line 22"/>
          <p:cNvSpPr>
            <a:spLocks noChangeShapeType="1"/>
          </p:cNvSpPr>
          <p:nvPr/>
        </p:nvSpPr>
        <p:spPr bwMode="auto">
          <a:xfrm>
            <a:off x="5201988" y="4241840"/>
            <a:ext cx="114303" cy="0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5" name="Line 23"/>
          <p:cNvSpPr>
            <a:spLocks noChangeShapeType="1"/>
          </p:cNvSpPr>
          <p:nvPr/>
        </p:nvSpPr>
        <p:spPr bwMode="auto">
          <a:xfrm>
            <a:off x="5198339" y="2546925"/>
            <a:ext cx="114303" cy="0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6" name="Line 24"/>
          <p:cNvSpPr>
            <a:spLocks noChangeShapeType="1"/>
          </p:cNvSpPr>
          <p:nvPr/>
        </p:nvSpPr>
        <p:spPr bwMode="auto">
          <a:xfrm>
            <a:off x="5213730" y="3894891"/>
            <a:ext cx="114303" cy="0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7" name="Line 25"/>
          <p:cNvSpPr>
            <a:spLocks noChangeShapeType="1"/>
          </p:cNvSpPr>
          <p:nvPr/>
        </p:nvSpPr>
        <p:spPr bwMode="auto">
          <a:xfrm>
            <a:off x="5201514" y="3429171"/>
            <a:ext cx="114303" cy="0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8" name="Line 26"/>
          <p:cNvSpPr>
            <a:spLocks noChangeShapeType="1"/>
          </p:cNvSpPr>
          <p:nvPr/>
        </p:nvSpPr>
        <p:spPr bwMode="auto">
          <a:xfrm>
            <a:off x="5201514" y="3105364"/>
            <a:ext cx="114303" cy="0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3" name="Line 3"/>
          <p:cNvSpPr>
            <a:spLocks noChangeShapeType="1"/>
          </p:cNvSpPr>
          <p:nvPr/>
        </p:nvSpPr>
        <p:spPr bwMode="auto">
          <a:xfrm>
            <a:off x="6706333" y="2813904"/>
            <a:ext cx="120179" cy="0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9" name="Text Box 82"/>
          <p:cNvSpPr txBox="1">
            <a:spLocks noChangeArrowheads="1"/>
          </p:cNvSpPr>
          <p:nvPr/>
        </p:nvSpPr>
        <p:spPr bwMode="auto">
          <a:xfrm>
            <a:off x="5262653" y="2969963"/>
            <a:ext cx="1200183" cy="349232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Estudios</a:t>
            </a:r>
            <a:r>
              <a:rPr kumimoji="0" lang="en-US" altLang="en-US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kumimoji="0" lang="en-US" altLang="en-US" sz="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Organizacionales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20" name="Text Box 83"/>
          <p:cNvSpPr txBox="1">
            <a:spLocks noChangeArrowheads="1"/>
          </p:cNvSpPr>
          <p:nvPr/>
        </p:nvSpPr>
        <p:spPr bwMode="auto">
          <a:xfrm>
            <a:off x="5268529" y="3369580"/>
            <a:ext cx="1257335" cy="222594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Administracion</a:t>
            </a:r>
            <a:r>
              <a:rPr kumimoji="0" lang="en-US" altLang="en-US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de </a:t>
            </a:r>
            <a:r>
              <a:rPr kumimoji="0" lang="en-US" altLang="en-US" sz="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Oficinas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21" name="Text Box 84"/>
          <p:cNvSpPr txBox="1">
            <a:spLocks noChangeArrowheads="1"/>
          </p:cNvSpPr>
          <p:nvPr/>
        </p:nvSpPr>
        <p:spPr bwMode="auto">
          <a:xfrm>
            <a:off x="5280916" y="4437552"/>
            <a:ext cx="1209708" cy="247211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Gerencia</a:t>
            </a:r>
            <a:r>
              <a:rPr kumimoji="0" lang="en-US" altLang="en-US" sz="8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Industrial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22" name="Text Box 85"/>
          <p:cNvSpPr txBox="1">
            <a:spLocks noChangeArrowheads="1"/>
          </p:cNvSpPr>
          <p:nvPr/>
        </p:nvSpPr>
        <p:spPr bwMode="auto">
          <a:xfrm>
            <a:off x="5262653" y="2700008"/>
            <a:ext cx="1200183" cy="216271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Mercadeo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23" name="Text Box 86"/>
          <p:cNvSpPr txBox="1">
            <a:spLocks noChangeArrowheads="1"/>
          </p:cNvSpPr>
          <p:nvPr/>
        </p:nvSpPr>
        <p:spPr bwMode="auto">
          <a:xfrm>
            <a:off x="5296210" y="3712884"/>
            <a:ext cx="1212884" cy="345837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Sistemas</a:t>
            </a:r>
            <a:r>
              <a:rPr kumimoji="0" lang="en-US" altLang="en-US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de </a:t>
            </a:r>
            <a:r>
              <a:rPr kumimoji="0" lang="en-US" altLang="en-US" sz="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Informacion</a:t>
            </a:r>
            <a:r>
              <a:rPr kumimoji="0" lang="en-US" altLang="en-US" sz="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Comp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24" name="Text Box 87"/>
          <p:cNvSpPr txBox="1">
            <a:spLocks noChangeArrowheads="1"/>
          </p:cNvSpPr>
          <p:nvPr/>
        </p:nvSpPr>
        <p:spPr bwMode="auto">
          <a:xfrm>
            <a:off x="5283617" y="4162147"/>
            <a:ext cx="1207007" cy="199209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Finanzas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26" name="Line 164"/>
          <p:cNvSpPr>
            <a:spLocks noChangeShapeType="1"/>
          </p:cNvSpPr>
          <p:nvPr/>
        </p:nvSpPr>
        <p:spPr bwMode="auto">
          <a:xfrm>
            <a:off x="5210247" y="4684763"/>
            <a:ext cx="101603" cy="0"/>
          </a:xfrm>
          <a:prstGeom prst="lin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25" name="Text Box 145"/>
          <p:cNvSpPr txBox="1">
            <a:spLocks noChangeArrowheads="1"/>
          </p:cNvSpPr>
          <p:nvPr/>
        </p:nvSpPr>
        <p:spPr bwMode="auto">
          <a:xfrm>
            <a:off x="5262653" y="2436497"/>
            <a:ext cx="1200183" cy="207139"/>
          </a:xfrm>
          <a:prstGeom prst="rect">
            <a:avLst/>
          </a:prstGeom>
          <a:solidFill>
            <a:srgbClr val="FFFFFF"/>
          </a:solidFill>
          <a:ln w="9525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Contabilidad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cxnSp>
        <p:nvCxnSpPr>
          <p:cNvPr id="228" name="Straight Connector 227"/>
          <p:cNvCxnSpPr>
            <a:endCxn id="226" idx="0"/>
          </p:cNvCxnSpPr>
          <p:nvPr/>
        </p:nvCxnSpPr>
        <p:spPr>
          <a:xfrm flipH="1">
            <a:off x="5210247" y="2254332"/>
            <a:ext cx="3483" cy="243043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9043659" y="217710"/>
            <a:ext cx="240918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*No se </a:t>
            </a:r>
            <a:r>
              <a:rPr lang="en-US" sz="1600" dirty="0" err="1" smtClean="0"/>
              <a:t>incluyen</a:t>
            </a:r>
            <a:r>
              <a:rPr lang="en-US" sz="1600" dirty="0" smtClean="0"/>
              <a:t> SEA y EEA </a:t>
            </a:r>
            <a:endParaRPr lang="es-PR" sz="1600" dirty="0"/>
          </a:p>
        </p:txBody>
      </p:sp>
      <p:sp>
        <p:nvSpPr>
          <p:cNvPr id="227" name="TextBox 226"/>
          <p:cNvSpPr txBox="1"/>
          <p:nvPr/>
        </p:nvSpPr>
        <p:spPr>
          <a:xfrm>
            <a:off x="1598911" y="6526194"/>
            <a:ext cx="111921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err="1" smtClean="0">
                <a:hlinkClick r:id="rId8" action="ppaction://hlinksldjump"/>
              </a:rPr>
              <a:t>Tabla</a:t>
            </a:r>
            <a:r>
              <a:rPr lang="en-US" sz="1100" dirty="0" smtClean="0">
                <a:hlinkClick r:id="rId8" action="ppaction://hlinksldjump"/>
              </a:rPr>
              <a:t> </a:t>
            </a:r>
            <a:r>
              <a:rPr lang="en-US" sz="1100" dirty="0" err="1" smtClean="0">
                <a:hlinkClick r:id="rId8" action="ppaction://hlinksldjump"/>
              </a:rPr>
              <a:t>Contenido</a:t>
            </a:r>
            <a:endParaRPr lang="es-PR" sz="1100" dirty="0"/>
          </a:p>
        </p:txBody>
      </p:sp>
    </p:spTree>
    <p:extLst>
      <p:ext uri="{BB962C8B-B14F-4D97-AF65-F5344CB8AC3E}">
        <p14:creationId xmlns:p14="http://schemas.microsoft.com/office/powerpoint/2010/main" val="31399398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1192055"/>
              </p:ext>
            </p:extLst>
          </p:nvPr>
        </p:nvGraphicFramePr>
        <p:xfrm>
          <a:off x="2555631" y="1352709"/>
          <a:ext cx="8354645" cy="4227475"/>
        </p:xfrm>
        <a:graphic>
          <a:graphicData uri="http://schemas.openxmlformats.org/drawingml/2006/table">
            <a:tbl>
              <a:tblPr firstRow="1" bandRow="1">
                <a:tableStyleId>{68D230F3-CF80-4859-8CE7-A43EE81993B5}</a:tableStyleId>
              </a:tblPr>
              <a:tblGrid>
                <a:gridCol w="997569"/>
                <a:gridCol w="3471544"/>
                <a:gridCol w="837957"/>
                <a:gridCol w="1057423"/>
                <a:gridCol w="1990152"/>
              </a:tblGrid>
              <a:tr h="385378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 err="1">
                          <a:effectLst/>
                        </a:rPr>
                        <a:t>Facultad</a:t>
                      </a:r>
                      <a:endParaRPr lang="en-US" sz="14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 err="1">
                          <a:effectLst/>
                        </a:rPr>
                        <a:t>Departamentos</a:t>
                      </a:r>
                      <a:endParaRPr lang="en-US" sz="14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PD</a:t>
                      </a:r>
                      <a:endParaRPr lang="en-US" sz="14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PND</a:t>
                      </a:r>
                      <a:endParaRPr lang="en-US" sz="14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 err="1">
                          <a:effectLst/>
                        </a:rPr>
                        <a:t>Presupuesto</a:t>
                      </a:r>
                      <a:endParaRPr lang="en-US" sz="14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64866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 err="1" smtClean="0">
                          <a:effectLst/>
                        </a:rPr>
                        <a:t>Rectoría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2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11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</a:rPr>
                        <a:t>$1,093,480.60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31623"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 err="1">
                          <a:effectLst/>
                        </a:rPr>
                        <a:t>Presupuesto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9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</a:rPr>
                        <a:t>$590,620.50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1775"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 err="1">
                          <a:effectLst/>
                        </a:rPr>
                        <a:t>Senado</a:t>
                      </a:r>
                      <a:r>
                        <a:rPr lang="en-US" sz="1400" u="none" strike="noStrike" dirty="0">
                          <a:effectLst/>
                        </a:rPr>
                        <a:t> y Junta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7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</a:rPr>
                        <a:t>$398,364.15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35531"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 err="1">
                          <a:effectLst/>
                        </a:rPr>
                        <a:t>Investigacion</a:t>
                      </a:r>
                      <a:r>
                        <a:rPr lang="en-US" sz="1400" u="none" strike="noStrike" dirty="0">
                          <a:effectLst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</a:rPr>
                        <a:t>Institucional</a:t>
                      </a:r>
                      <a:r>
                        <a:rPr lang="en-US" sz="1400" u="none" strike="noStrike" dirty="0">
                          <a:effectLst/>
                        </a:rPr>
                        <a:t> y </a:t>
                      </a:r>
                      <a:r>
                        <a:rPr lang="en-US" sz="1400" u="none" strike="noStrike" dirty="0" err="1">
                          <a:effectLst/>
                        </a:rPr>
                        <a:t>Planificacion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5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</a:rPr>
                        <a:t>$408,769.34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31623"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 err="1">
                          <a:effectLst/>
                        </a:rPr>
                        <a:t>Tecnologia</a:t>
                      </a:r>
                      <a:r>
                        <a:rPr lang="en-US" sz="1400" u="none" strike="noStrike" dirty="0">
                          <a:effectLst/>
                        </a:rPr>
                        <a:t> de </a:t>
                      </a:r>
                      <a:r>
                        <a:rPr lang="en-US" sz="1400" u="none" strike="noStrike" dirty="0" err="1">
                          <a:effectLst/>
                        </a:rPr>
                        <a:t>Informacion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 smtClean="0">
                          <a:effectLst/>
                        </a:rPr>
                        <a:t>28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</a:rPr>
                        <a:t>$1,716,651.48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48678"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 err="1">
                          <a:effectLst/>
                        </a:rPr>
                        <a:t>MuSA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</a:rPr>
                        <a:t>$168,357.00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43654"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 err="1">
                          <a:effectLst/>
                        </a:rPr>
                        <a:t>Procuradora</a:t>
                      </a:r>
                      <a:r>
                        <a:rPr lang="en-US" sz="1400" u="none" strike="noStrike" dirty="0">
                          <a:effectLst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</a:rPr>
                        <a:t>Estudiantil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2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</a:rPr>
                        <a:t>$115,243.50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43653"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 err="1">
                          <a:effectLst/>
                        </a:rPr>
                        <a:t>Prensa</a:t>
                      </a:r>
                      <a:r>
                        <a:rPr lang="en-US" sz="1400" u="none" strike="noStrike" dirty="0">
                          <a:effectLst/>
                        </a:rPr>
                        <a:t> y </a:t>
                      </a:r>
                      <a:r>
                        <a:rPr lang="en-US" sz="1400" u="none" strike="noStrike" dirty="0" err="1">
                          <a:effectLst/>
                        </a:rPr>
                        <a:t>Relaciones</a:t>
                      </a:r>
                      <a:r>
                        <a:rPr lang="en-US" sz="1400" u="none" strike="noStrike" dirty="0">
                          <a:effectLst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</a:rPr>
                        <a:t>Publicas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12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</a:rPr>
                        <a:t>$561,868.64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1775"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 err="1">
                          <a:effectLst/>
                        </a:rPr>
                        <a:t>Actividades</a:t>
                      </a:r>
                      <a:r>
                        <a:rPr lang="en-US" sz="1400" u="none" strike="noStrike" dirty="0">
                          <a:effectLst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</a:rPr>
                        <a:t>Atleticas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6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</a:rPr>
                        <a:t>$676,255.00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31623"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>
                          <a:effectLst/>
                        </a:rPr>
                        <a:t>Centro de </a:t>
                      </a:r>
                      <a:r>
                        <a:rPr lang="es-ES" sz="1400" u="none" strike="noStrike" dirty="0" err="1">
                          <a:effectLst/>
                        </a:rPr>
                        <a:t>Investigacion</a:t>
                      </a:r>
                      <a:r>
                        <a:rPr lang="es-ES" sz="1400" u="none" strike="noStrike" dirty="0">
                          <a:effectLst/>
                        </a:rPr>
                        <a:t> y Desarrollo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</a:rPr>
                        <a:t>$2,045,095.70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43653"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>
                          <a:effectLst/>
                        </a:rPr>
                        <a:t>Centro de </a:t>
                      </a:r>
                      <a:r>
                        <a:rPr lang="en-US" sz="1400" u="none" strike="noStrike" dirty="0" err="1">
                          <a:effectLst/>
                        </a:rPr>
                        <a:t>Cuidado</a:t>
                      </a:r>
                      <a:r>
                        <a:rPr lang="en-US" sz="1400" u="none" strike="noStrike" dirty="0">
                          <a:effectLst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</a:rPr>
                        <a:t>Diurno</a:t>
                      </a:r>
                      <a:r>
                        <a:rPr lang="en-US" sz="1400" u="none" strike="noStrike" dirty="0">
                          <a:effectLst/>
                        </a:rPr>
                        <a:t> y </a:t>
                      </a:r>
                      <a:r>
                        <a:rPr lang="en-US" sz="1400" u="none" strike="noStrike" dirty="0" err="1">
                          <a:effectLst/>
                        </a:rPr>
                        <a:t>Preescolar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6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</a:rPr>
                        <a:t>$323,941.50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31623"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</a:rPr>
                        <a:t>Avaluo Institucional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</a:rPr>
                        <a:t>$65,349.03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35531"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</a:rPr>
                        <a:t>Asuntos Legales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</a:rPr>
                        <a:t>$372,601.80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31623"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</a:rPr>
                        <a:t>Cuentas Generales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</a:rPr>
                        <a:t>$15,022,192.14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64866"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u="none" strike="noStrike" dirty="0">
                          <a:effectLst/>
                        </a:rPr>
                        <a:t>Total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 smtClean="0">
                          <a:effectLst/>
                        </a:rPr>
                        <a:t>119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u="none" strike="noStrike" dirty="0">
                          <a:effectLst/>
                        </a:rPr>
                        <a:t>$23,558,790.38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985107" y="573426"/>
            <a:ext cx="46637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err="1" smtClean="0"/>
              <a:t>Desglose</a:t>
            </a:r>
            <a:r>
              <a:rPr lang="en-US" sz="2800" dirty="0" smtClean="0"/>
              <a:t> </a:t>
            </a:r>
            <a:r>
              <a:rPr lang="en-US" sz="2800" dirty="0" err="1" smtClean="0"/>
              <a:t>Presupuesto</a:t>
            </a:r>
            <a:r>
              <a:rPr lang="en-US" sz="2800" dirty="0" smtClean="0"/>
              <a:t> </a:t>
            </a:r>
            <a:r>
              <a:rPr lang="en-US" sz="2800" dirty="0" err="1" smtClean="0"/>
              <a:t>Rectoría</a:t>
            </a:r>
            <a:endParaRPr lang="en-US" sz="2800" dirty="0"/>
          </a:p>
        </p:txBody>
      </p:sp>
      <p:sp>
        <p:nvSpPr>
          <p:cNvPr id="2" name="TextBox 1"/>
          <p:cNvSpPr txBox="1"/>
          <p:nvPr/>
        </p:nvSpPr>
        <p:spPr>
          <a:xfrm>
            <a:off x="10249989" y="5634446"/>
            <a:ext cx="68961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err="1" smtClean="0">
                <a:hlinkClick r:id="rId2" action="ppaction://hlinksldjump"/>
              </a:rPr>
              <a:t>Regresar</a:t>
            </a:r>
            <a:endParaRPr lang="es-PR" sz="1100" dirty="0"/>
          </a:p>
        </p:txBody>
      </p:sp>
      <p:sp>
        <p:nvSpPr>
          <p:cNvPr id="9" name="TextBox 8"/>
          <p:cNvSpPr txBox="1"/>
          <p:nvPr/>
        </p:nvSpPr>
        <p:spPr>
          <a:xfrm>
            <a:off x="1598911" y="6526194"/>
            <a:ext cx="111921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err="1" smtClean="0">
                <a:hlinkClick r:id="rId3" action="ppaction://hlinksldjump"/>
              </a:rPr>
              <a:t>Tabla</a:t>
            </a:r>
            <a:r>
              <a:rPr lang="en-US" sz="1100" dirty="0" smtClean="0">
                <a:hlinkClick r:id="rId3" action="ppaction://hlinksldjump"/>
              </a:rPr>
              <a:t> </a:t>
            </a:r>
            <a:r>
              <a:rPr lang="en-US" sz="1100" dirty="0" err="1" smtClean="0">
                <a:hlinkClick r:id="rId3" action="ppaction://hlinksldjump"/>
              </a:rPr>
              <a:t>Contenido</a:t>
            </a:r>
            <a:endParaRPr lang="es-PR" sz="1100" dirty="0"/>
          </a:p>
        </p:txBody>
      </p:sp>
    </p:spTree>
    <p:extLst>
      <p:ext uri="{BB962C8B-B14F-4D97-AF65-F5344CB8AC3E}">
        <p14:creationId xmlns:p14="http://schemas.microsoft.com/office/powerpoint/2010/main" val="40530255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data:image/jpeg;base64,/9j/4AAQSkZJRgABAQAAAQABAAD/2wCEAAkGBxQQEBQUEBQUFhQWFRUVGBcUFBQXFBQVFBQWFxQWFBUYHSggGBolHRQVITEhJSkrLi4uFx8zODMsNyguLisBCgoKDg0OGxAQGywkICQsLCwsLCwsNC0sLCwsLCwsNCwsLCwsLCwsLCwsLCwsLCwsNCwsLCwsLCwsLCwsLCwsLP/AABEIAKkBKwMBIgACEQEDEQH/xAAcAAABBQEBAQAAAAAAAAAAAAACAQQFBgcDAAj/xABCEAABAwIEAwYEAwYFAQkAAAABAAIRAwQFEiExBkFREyJhcYGRBzJCoVKx0RQVYnKSwSMzouHwUxZDRIKTstLT8f/EABoBAAIDAQEAAAAAAAAAAAAAAAAEAgMFAQb/xAAqEQACAgEEAQQABwEBAAAAAAAAAQIDEQQSITETBTJBUSJhgZGhsdFCFP/aAAwDAQACEQMRAD8A0nsilLCNwoNuOid1J2uNNMCQllqEMOljoIgE6ovZU2hdDaBXKxMqcGMwiCOrTDeZQNcOqN8Tm1hBEEoA6rzngcpQ7Ed2MUI4XJt2ByXG7xRrGyVB2okq2PKUHmu7qHTVUm64uFMOMbFo88xgJ9acVtdzjXqq1qEWvTSxnBZISgLjZ4nSrjRwkGDB5jknRZ6piM1LoXlBx7BhKm95dCk2Tr0HVMmcQ0f+8Jp+Lh3fVzZDR4uhcdkU8Z5KnbBPa3ySsJYQ0arXtDmOa5p2LSC0+RGi6QpkwYXoRQvQgAYSQjhQ1vxRaPeWCs0OmBnlrXdC1x7pnlqpKMpdIi5RXbJaEkLxqCJJEea5Ou6Y+oKtzivksUJPpHQhJCbOxKmOf3XGrjVMcwoO6KJqib+B6UhUL+/ml0SntPEweQUVeib08kOyEJC5NvmnfRd2PYdipq2LK3VJHMoSurwORQFTTT6INNdnMoSjKErpwAoSjKEoAAoUZQoAy4PKVtw5uxKesw/8JHuuow88wsvBqZONtjFVh0c73Vrw3jIQBV91XP3f4LnVsJXU5R6OPbLsvNxjlJ7Za4Jp+82ciqU7D3j5VxFZzNHSuuciPjj8Gg08SBG66svx1VBt77xK71MSLYMyjyMPGaH+10niH6Soy4wN7n9xzalB4hwLstSmeTmcj4gkKpU8dJ0KnMN4lDRGy7vjL3HNkocxKrxJhVS1GSrJHaAh+U5XNDXEEnYGdPMKDbeakztrpzWrt4qam9zjlrUkVKNJ/wDOxh19R/yFFwh8MYhqJYw4mdYNi1aiA4yCSXEHSZJIPqrpgvHBe9tMNl7thMAeLugUnX4MsrhssDqROs03d2TrIa6R6CFHYZwS6xNR7T2znaBwEOayBIy9Z6ToB4ru2ceUUarU1+Ny25fwiRxS/NR0ny02UNcVUteqo+vVVPfLPJZbeWN6rnU3F9F76T/xU3Fsn+IDR/rK7WPxJurd2S5Yyu0fUP8ADqR1kDKfLKPNMbiooLGKeZst3H5K6E5R6ZdCco9M3PhvHqV/Q7ahmAzFrmvADmuEEtMEjYg6dVKQs74W4xw2wsqNFtR5cGg1Io1ZNVwmo492N52J0AV+w+8ZcUmVaLg6m8BzXCdQfA6g+BT8ZJrs04TTXY3x1rzbVRSBLywgAb66HL4xMeKyA4RcPa5/YVcokuJpuAA57jX0V+4k41/Z6vZ0WNeWmHFxMEg95rY6aguOx0gwYnqGO0H24rmo0U8snM4S082kfi5QtKmyzTwzt9wrdXXfPG7oxm3vatMRTqOA/DMt9Gnb0XeliddzgDUYwH6nZyB6NBKbVSC4kCByHTwXgE5foqLuZR5+12K6fX30cQlx9PlFvw/g6vWaKgv6bgf+mwub5TmGvmAm/EeGGxaIe6s8iYjKN46nxUHh17UoPz0XuY7nGxHRw2cPNaJjFs6tb0KlVoD4bnAGgziee2vLxWJrdAqI5ibmj9SnfPEzLxjNVjgX0m66DK4zPTXRPKvGgpjvB7fNp/spzH8FBpO05SI3B5EeKy3G8Ue5pY5ve+UnTlzWbFZeDYzFrODQsP4jdVcMxyz8rPqdz1P0j7q1YTcuIl/zSJjlMmPsscHEIBpuiHsLTHWNx6hbFhNHsaLi8yR36hP1VX/SPBogeiMNdkLUscHS6xfK6AdlP2tcVGBw5hUCsC50lTfD+IZDlcdFKm3bLnpit1SlHjtFoKAo0JWgZ4BQlGUJQABQoyhQBUBYN5A+66MtiNifVTAsndPuEQsHeHukfG/oc8i+yJDXcx7LqGDonzsOd0TatbObyMocWuzqkmc+xEaJld4cHawneRw814VamwDfWT+SiSS+iCfhMHwK5uwp0R7FWGpWjcCfCY9E1r3xjRk+sf2UWok4uRF0LZo0qANP8RgHxadiirUKTRJe2Pc+wXG+varoaBlzODdJJUVfUS0kTMEc55qt4GIwb7ZIVsVtGfM54jmGGPbf7JbenQudbesx/OAYcPNp1HqFWrltCoagqvcCGy0NHdLtIDzvrroPsoSjbQ8P7RzSDPczB0fzAiFJJNck/Fjo16zxGpRYGmdNlNWXEgJA1840KyscTV3ZWMdqSBJaDp6yrPhVKuaNSpWe1gGjSGgF7ugA8Duuxk49CuojGuDnMlOKbhhrksjVrS6NsxmfWMqr1aquVS8YHZMwzbxIzHxjdcKtRRfLyeUm1KbaWMgXFaBqnnDXC1ziINVhbSoAkBzwSapBghgHIbF3XkdYYYVhj8Qu2WzCQ09+q4fRSae8R4mQB4kcpW8WlqyjTbTptDWMaGtaNg0CAExTVu5YzRSpcvo+bcXszRruouBFVrspYAS4nllaNTO4jeVr/D5qYZg1MVu7WPaZWnUsdVe97ZH8LSXEeBCvHZiZgT1jX3VB+JtCuSx4aTQazUjUMcXHMXdAQGa7aeKe0emi7Umyc4eGDlHllDuauZxOvqZMeJ5nxXDIJmBPWNfdKSvBeoZjIIIgr5gXALKlFr7io8Oe0ODaeUBocJElwMn29VUMXs/2e4q0iZ7N0T1BAc0+cOCWhqITk4xfQxKicIqTXY94Vwz9pumMI7o77/5W8vUwPVadjcdg+eUH1zBVnhukMPpOdWH+LUgkAF2RoGjTHOSSf9lK/vtlVsTLXacoIKw9dqoWTaT64NvRaScIKTXYxqua5ve2hZbj3CFS4qvqUixuYyGmSRHWOZ6LTrp9BwyQC3b5iD5aGUtDD6IjKwx/O6PzWQpPOUbCaiuTGMC4ZrnFLelWYcucVC4AlhZT75k8hoBr+ILab2nm02YNfFxPM+CkLS3awHI0Nnfck+pTe5p66mVOUm1yV7uXghH2++ibsolplTr4ATGsFUzsWyZwi7zNyncKQKqtpVyO0Vno1cwlOaezK2sUvrw9yFKAroUBTIuAUKMoUAIEQQhEEAEERaCIOoSBEEANn4cw9R5H9ULsLB2cR6BPgiCg64v4J+SX2Rf7kH4j/T/uujcDZzJ9gpIIwueKH0d8svsg8XwNpt3in84BLSeROhOg6ErN7jh2qzVpOnNbMFE4lgYqd6mcruh+U+XRVW055iMUalx4bMzoYN2jQazgHDeenIj/AJyT0cNCoBkaXeLWk/2VysuHnF3+MG5R47+ysVraint6DkFVChvvgss1WOijcLcDBtXta7NBs125PWEw46qG3rOztIYdKeVphw5BkDU+HVaiEQVz08cYM7U51HuZSPhvw5ktKj7ug3tLmoXltVjS4Ug0NpseHDTZzoO2fqjx/wCHtOqC60d2T/wOl1In/wBzPSR4K7BEFb44tYZDxxcdrRVuAOFP3dRd2pa+4qnNUcyS0AfIxhIBLRqZIElxVqXglCkkksImkksI9CQhEvLp0rGMcD2txJDTSefqpQAT4sPd+wVWq/DauHwytSLPxOD2uA/kAIP9QWoJExDVWwWEyiemqm8tEHjd/wDsFlma3OWNZTaCYBdo1peeTeZ9gsvwrtLq+pl3fqPqio4wBOXvHTYABsR0AC2a6t21WOZUaHNcILTsQonCeGLe1qGpRa4OLcozPLg0Eycs66wNypVXRhCSa5ZG2mUpxw+EVvE7e9MxSedeRYfycVDMwm6El1GoJMxlOnstUKErOenT+TTWrkvhGO1baq109k7MAdSx3dJc06mNNipKzxGqwaySVpxVYxXg9lZ2ZtR9PWYbP2II08FTLTY9pYtWpe4jbXGnH5lxucVlylRwnkYctVz38s4aB5SBOvUkqBuMPc1xDhBG4JM/lqoTrkuyUbIN8DyndzuiDgVFFhHNFTuCFVgs7JSo0QhtMXNMwUwdcSE0qOkrmWuUdwnwy+21w2o2Wn/ZdCqrhV3kIAVio3rXJyGoTXInPT4fB1KFedWb4rwqNVnniV+GQgRBCEQVxUGEQQhEEAGEQQhEEAEEYQBGEAEEQQhEEAEEUoQlfsq7p7K5S+kzq7GlS8c3k0+7f1Q0cZaXtY5paXEAEQ4Sdh1+y5XCZ4Rl/ajnjNl/w56z3o/iiPQleZ0XqOpsvjW5LDfyhqdUVHOCwXFw2mJeQB1K50sTou2qs/qAPsU04ie0USDvIgc1UWBO+oery0t2xRTWPvkhXSpxyaIxwIkEEeCMKH4ZpxSJ6uP2AUwFqaS930xsaxn4KZx2yaFXl5VT4g8SVMPo030WsLnvy98EgANJ2BGuyvnJRW5lmnonfYqodvotSZ4xXfTt6z6Lc1RtN7mN/E8NJaI56rIanxXvRsy3/of/APNcHfFu+/Bbf+nU/wDsVH/prZqP0LVweWl+5WKPFF+257QXNY1S6IzEtcSYDez+WPCF9HWjnmmw1AA8taXgTAcQMwE8plfMVfFKjro3PdbV7Xtu60BoeHZgQ3pIV6ofGG5EZ6NA7SQKg05wMyhVao53Ma9R0Flu3xRX5/4bOUKWm8OaCNiAR5ESkTh5sEpClKQoAAqNxux7an3fnbqPHq0+f5wpIoSuNZWDqeHkoFWnO4IP2XDsVdb/AAttQ5h3Xc9ND5+PioO6wSqPlaD5OA+xhKSqaG42xZAVmmNEwa8g6qerWrmaPaR5iP8A9TOraqmUC+MwLWXKRNz2Y1cJUO6kRsmtVhUcYO5TJg4wZ3Xb99KsuJC8KijhneDUQiCEIgtYygwiCAIwgAwiCAIwgAgjCALpTEnwXG8AEGlKENe8DBJGyg7jiZv0keHRLy1GBmGnlLosAKSodFX7Ti+i/mAQSCCRoQpCxxIXGbs9YjbbWefoldXqN1Eox5bWDr08ocsS4UTdtB31U9+y5pkwBueXlPNQN+WhxDXZo8IXlrtFfVDfOOEXxknwiPrvQ00FV2qWmUhIsRdMNuGUrZpcRHuSSToANSU8tbxtTaQejon7EqnW51EjWNNOXh4Kaw899kdVs6f1y2E6qFBKPEX9v4yusC06FhyyWBUT4v2xdZMcPoqtOxM5gWwI5yQr0mOMYvStKfaXD8jJDZgnU7aAEr11kVKDTI6K6dOohZWstPhfZi9P4dXr6HbFjW6Zuzc49sG9SyIB55ZnwnRUu4plpIOhBIPgRoQvpqvjVBlA3Bqs7KJzhwIPg3qfDdfNeK3Ha1ajwIzvc+OmZxMfdI3VQhjaes9M12o1Sm7l0+OMfp+gwcglE9cyVBDM3yfTfB1x2uHWjyZJoUpPUhoafuCpYqp/Cmvnwm3n6e1b7VXx9iFbCtOHMUeG1Edtsl+b/sEoSiKEqRSCUJRFCUACUBRFCUAc6jA4Q4AjodQo6vg1J06Fv8pP5GQpMoCuOKfZ1Sa6K3dcPOH+W4O8HaH32/JQ13YOZ87S38vQ7FXsoHDqqpUxfRbG6S7M4rW6b/s5V/ucJpP+mD1bp9tvsmX/AGdp/if/AKf0VL08i1XxJcIwgCIJwUDCIIAjCADCIIAiCAOrGyYXWuQ0QEVJuUa7lNbxpdslrZ54RfXH5ZBY7cENJE6bwsi4gxJ1OoadMnK5xe06yMx7zPKfzC2ergRfr2zmHkQAfcHQri7CbO3qCu5jH12jR5A7pO5a3Zp0338UntbeX0aNd8YLjllO4O4CJi5xDMAQC2hJa50bOq8x/Lv16K9sxFtNuWk1rWDYNAAHkAoLGsZdV0YSB4KEqYmKAJqunmGjVx8gjdh/hOPdZzP9ibxHG6kEAEiSRBAAnUzJTaxc9zS9+7uXQcln2N8R1n5X04a2RDYBiT9XVXPCrmrUY0vc3lMN5cyNUnrYXXQ2Q6Oyg4roeVHapaJkqar8KVPoqsP8zS37glcrPh+u2qzO1uUOBLmvBEAydDB+yyJelalPDg/7F/ND7LTXw9r6bWHTKBlI3BAhFY2Ip6zmPWIj0TmV6V656Kh2RscVuj0xHfLGM8BSs5+M1Uijbt5F7j7NgfmtFlVXj3hZ+I06Yp1GMdTcT3wSCHCOW2ytvi5VtIe9Lvro1cLLOEs/0zB6hTWoVpTvhHcn/wARQ/pqfomOJfCq5pMLjXoOPJoFSSfZILTzXaPVW+taSbxGX8P/AAr/AApwjVxHtHNcGU6cBzyMxLjqGtbIk9dREhMuIOG6lqSQe0YNyAQQOpbrp4grVfhrYvtbSrRqFpd2rnnKSRDmMDZnxa5ccZsj2kn5SHA9CCPvyVm1JZMazXWOx4fHwQHw34lrMoNoUXN0c90FoMyZOu/JadhvELKkNqjs3/6CfA8vI+6xXAKIssRAOlNwe5vQTpl9Mx+y1Dsm1G6Rqpqco9GddBTk5P5LlKEqo2OJVLV2V0updObfFpP5bK0W9w2o0OYQ5p5j8j0PgmYWKYlODidChKUoSrCAhQFEUJQAJQlKUJQAJQlEUBQAhQpSkQAARBCEQQAYRBAEQQAYTu1pczty8U3t6eZwHv5J9UeAq7JY4JwjkGo5Mri6y+KG7uvFQF7iO4G6TlIbjEcXeKGdTHgFD311nOiY3VyXHn7FPMDs3V6gbByCC8nTT8I8Tt7lQim3gsbSWSocVY+aB7KgAasS5x2pjoOrtfRQmB3T65e6rOkROszMmeey2684bsn03tqUKIYe88hoYe6D3i9sEQC7WeZWI2roqFjNG/LoZAGYxr5KV1excl2msVmcANw6pVa7XuycoA6bFXbALqAGPBa6ACD5aFPcFwuQG02hx33geAnkru7h+3c1gqU2uczXNqHSfm1BBjw20C5XTKfKO3amMPwtEpQfma09QD7hdVzY0NAA0AAAHQDZFK0jGYcpZQSllABSvIZXpQArnQJKo/F2N65W+SuzhIgqDq8K276md4e7Wcpd3fsJ+6puhKSwi+icIPMircF0a5rOrmG0ILHF5jMSRAb1gxrtqVacTsA6TErlxLRz020GANpiC4N0EN+RgA2E6+gXelW7eiC094d10byP13S8ko/hGHNze/ozji+xY9rsuj2GQR9J8T/ZN+CMeq1CabhlDDDnO6/haOZVjx/CycxGgI9vIcvNUB1Y21WNgXD8wqky+KUlg1wUw9hPt1KgnXFS2qSxxb1HI+Y5qY4ee6owPfo2O63mf4nfooTid3eKk3jlFKXO1lxwXExcU80Q4bjl5hPiqnwXXGTzdHvEK1lO1S3RyxOyO2WBChKUlCVYVglCURQlAAlCUpQlACFClKFAAhEEARBABhEEAXWizM4D/kIAfWoyszHc/kovEL6J1XbFrzK3TbZUu/vy4mCkLbMsdqrwjvfYkToCoercEpHA80VGgXeSrRc/yEoAkwNT6wPNaJhNmKNFrOcAu8XHf9PRV/h3DgX5o7rSD5kbfqrUCm6I/IpfL/kyb4ocR16ly+0oyKdINzD/AKjnMFSX9WgObA6gkzpEbg+Bns2gyajyHE8958gFrWIYFQrl7nsGdzDTLxMwWkAxsSJ5qP4awB9Ak1spI2LTIcOuo05+6rsplKfPQ3Vqq4V4Sw1/I84Vw11GkDUMudqNMpAO0jrHtPiVOyglKmoRUVhGdObnJyYcpZQyvSpEQ5SyglLKAClelDK9KAClelDK9KAILGq+VrjE81nmD8Xi3vg5xIpVHClUB+mTAf4ZSfYlaTittLHLDuL8PyVXPGxmfNZ8uJcmpQlKDRuGKWkgqgcQ4Dm1A2M+3NXjg/EP2vDraqTJNINcer6fcf8AdpUdxDXDQQAuTSXJVW2ngZ8NYm3L2ZJzgcwfso7iOpqVEBzmPzNJErriNznbJ3VbllFu3DyTPCFXQjxB9lfJWacLVu/C0ag6WjyTmnfGBPULk6FCSvEoSmRcQoSlKEoAQoSlJQlACFClKFAAhEEARBABhO7XutLvT9f7JmEOJ3wpU45wqbpbYltUdzIjiS65dVX6dOdV67ujVfJXWntoke3kefCwK2lPOPPZTWE4K5wDqpgHUBu5HIknb7pjRpZ3NbG7gPSdf7q4BMU1qXLF7rHHhHrekGNDWiAP+arsFzBRApwUDBRBc0UoAOUoKCUoKAOkr0oZXpQAcpZQSvSgA5XpQyvIAKUkpJSSgDncNbldP4d/L/ZYnxrVADv4jAW2V2gtObaDPlGqzfjjhKZqMkCPlP0jwSd6e7Jo6Kaw0yZ+E0/uuDyq1AB0BynT3J9U6xi1zFMfhXi2e2dauYGuoCQ4HSo1znEuI5EE6+Y22VjvKUgqMllEJNxseTP72jEjxURXMK0YtbGSq1dt3S2MMvTyOsBrZXjzWnWDpphZDYPy1B5rVcHqSweQTenfItqFwSBQleJQkpwTPFCSvFCSgDxQlKUJQAhQpShQAIShCEQQB0p7qscTXUugFWZnPyVJx/8AzEjqX+LA7plxkZ0TKkaI0TG2T+mqolkiTwhs1meEn/Sf1CswKrmB/wCb/wCV35hWIJ2j2id3uCCIFAEQVxUECilAEQQAQKWUKVABSllClQAUr0oUqAFlLKEJUAelelIV5AHiVGcSVHOpNYxhc5xI0EwI59OXspJeUJx3LBOue2WSm4Lgb7K4bUyyHd15bJEO325A5T6K1XTNV2KGvuFVKtRWEWu1zeWV7FaCpGMUIdp6rQMT2VIxvdKTXIzUyEp6ELSOGLiWN8o+yzcc1euEfkb5hSqeJBcswLWUhKUoStEzhCUJKUoSgBChJSlCgBCkSoUA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sp>
        <p:nvSpPr>
          <p:cNvPr id="11" name="AutoShape 10" descr="data:image/jpeg;base64,/9j/4AAQSkZJRgABAQAAAQABAAD/2wCEAAkGBxQSEhUUExQVFhUXGBgYFxgYGBUWHBcYFhcXFxcVFxgaHCggGB0lHBQYITEhJSkrLi4uFx8zODMsNygtLiwBCgoKDg0OGxAQGy8lICUsLCwsLCwsLDQsLCwsLCwsLCwsLCwsLCwsLCwsLCwsLCwsLCwsNCwsLCwsLCwsLCwsLP/AABEIAMIBAwMBIgACEQEDEQH/xAAcAAABBQEBAQAAAAAAAAAAAAAFAAMEBgcCAQj/xABJEAABAwIEAwUFBQUFBAsBAAABAAIRAyEEEjFBBVFhBiJxgZETMqGx0QdCcsHwFCNSguEzYpKy8RVTosIWJDRDVGNzk6PS0xf/xAAaAQACAwEBAAAAAAAAAAAAAAABBQIDBAAG/8QAMBEAAgIBAwIEAwgDAQAAAAAAAAECEQMEEjEhQRMyUWEFFCIVM3GBkaGx8EJS4SP/2gAMAwEAAhEDEQA/ADbkR4Ljv2dxeG5jlI5akfRc4TBPr1Ibcm5J0HUlWfB9labffcXnl7o+vxVjZBJger2lrvMNIb+ESfjKTMFiKt8rnH+J8/8ANb0CuOHwdOn7jGt8APmn1Gw7SqUuyz3f2lQDoBP0CMcO4HSokOALnDQk6eA0RNJC2GhJJJrFVcjHO/haT6CUAgziFdlYOpwSA4CRuWwT6G3kUPxHEGYOk4ifwiCSdA0SodTiA9mfZubmgkEHUm5d1kkqn4ytWzZqxlou0DTxM3lM8elXcwyzPsXLCdosS4hwFFzTct7wIHR+hPi1WuliGuaHTAIBvA12PVY7jcXNN2QxN+UQQVJ7Mceqj91VPfaMzXbObPvDnrdQ1OmjVx6E8WWXDLvxh01nR0+SzviNWtRrvp1WPyv91+UlvNpmIuCj+L4q58AOhzvuNguMWkzMDeSI+SAcUw1Z7xTp1nObnafZvdmy5bdx0Tcg205Rol2p0DhHxE7Heg+JpyWJqu36F0xbjfX3p+IXDnEpnifH6FNhL3gAyRa5AP3RqboA77SsIBlb7UzuKYHrJlYttjDxYxVOkWIrxVGt9oND7tOq7/CPzUOt9ojRpQd5uA/JR2SfYL1OJcsvUJQs2q/aS/7tJg8S4/modT7RsSdBSb/IT83IrFMreuxI1QrhZHU7c4o/94B4NCiVe1mKdrXqeUD5I+DID+IY1wmbPHVckhYhV49XOtasf53fVRK2Oc7VzyeryUfAkD7Rj6G34/EAMJDmyLgFwbMGYnaYQ7A8botpNdVqUqZfL8oqB0Z+9HMm/JYu6qd7+KbzxoAPJSWD3Kn8Sd9I/ubFiu3WDZ99z/wtPzMBPcA7SjGOeKTC1rNXPIuTsGtmfMhYvnJV/wDsyqOzOYCAHAlxiTbQN2GlzdDJiUY2iWDWzyZEnx7GgPB/j9GgfMn5JiphQ73n1D/Pk/yBqedp6fNdSs9jjagZW4NQcINIO/GXv/zuKG1sA2nORrWt5AAfJWJxUTFUMwWnT59kupi1mjWSHTkrhf0KSlOwsE+J+aSZ+NAQPTZF2Nj7P4drKDC0QXAFx5kokofB/wCwpfgb8lMVDKxJLh9QDUwoVXirZhveO8aDxO3zRjBy4RFyS5CC8LkJdjydSB0bdQ+JYsgBokSrY4JN0QlmSVh12IaN0zWxTSCCJBEEcwUBwojxRDZTeBRZBZWynHslRp1HODq2QmQzOIb4GJTnsD3muhzW6H7waR94b+IVgxbJVR7W0HsZ7Zr3tyRmy/w7lw3i3lKYY5WurMk11A+J9kXHK7Kb911pHQ6IfhKjbtPvslzefM5TyIEEKQ7jAgOGQkXAd7MtqjkHuFnenWNUN47xM18RRFCke80EgNh1Ik6mOmxU5tUGKdlnwFV4k06bXzdxzBro2FxceaA47iWXFMgwdCeTjcAdBYT1T9F9Wm0jcd0xF+ZA0j9Qqhxh5p1JcJOaTe5mdOoHyCWZcv8A5rH3v+DZix/W5/3qXTtrRBworNDSPcgiQ0PdJI8HCL80Ef2HDqIfTYW/uw+C55JOXNF/lAU3snxE1ce0OeXUS0EU/uy1ocSWzY5wSLclolepnL7atd/lKWSe2o2O8a8VSyNdv3Xc+c6zHN3PqmvaIrjcOhlSmrYuzDlhtYs68bVSabJynAmwv0n/AEUio5NRc+0TzWT/AEAC7FAnZcGmyMXdF5B5KYMOuv2dCySgyB7M9F63D9VPGHJ0BUqlg8oJe0wouRZHC2CfZwrp9nboqjrPyVeqUmhpA1PwVg7EmKzPFV5XcGX6eO3NE0lxSK8ckVjPRUeELhybxGIDUyzGiLq1YJuO5IplqcUZbJPqc1HQUlHfjWkzB9Eld8vl9DM9Zp78yNW4VXAw9I/3BA8kxieJuMhjST0sB5nVQ3t0YXBgAs1veIA0nZqgV8eWWpUHPOxcHGesCAE3x4Fzz/B5KeV/gEG0M13Ok73I8iTf5Lv9lEawB4R9ECfxXFi9R+HpDq0vMfha6PiucL2tNaoWUmAtpj95VIgFx0Y1smJ1NzAHVXbMnYr3QLJRLB7sHrqEM4nd48PLUryp2hYD36TvFuV0eVj6Sh/FOKwc3s3Opke82S9vV1MiY8LjcI44SUraBOScehPm2q6qYwtpudy0UTBYllRuZjg5p3HyPI+KQvmbzHNW7U+Svc0dUsVmEzdKu9rmkOEgiHeB1kbhC290p1lc3ESN1PagWZhx7hj8PiHtpEhhMtgn3Tt5XHkobn4nKWte5oP8PdnzbdXXtVhjmY9sm5BHSBboQRPmg+LxrKbe6JcdAbR4qqcUk230LYSbpJdSvcJxFZj6bSJAeCTBNi6DfyKjcVqHE1u7zjprqkaz8x715mYFjr80d7G8D9u7KQCXkm4kACYcfC56kgJQ6bsYK/KE/s84WG1H1CMxaMocLATG25MeQHVaRQYAxzubX+VihfC8Cyi1wYIbmMdQ3ugnnOWfNSXUnua4CYyu+SxSnc7HmPFtwbbMoxOCApZ3CZMN/Mqu16N9IV0xzwaVNvIuHxH0QDG0dLbroTd0VZcOPapbutIH4TAhyfPDYU/gTAXXtaYRTFURzAVibIShBq0AqXDfJSW8NHNFqVIEWhP/ALOIRtldR7IBuwYG0pwYUcgidah+vNPDDiNESHPAJbheQXFbD7HQo17DootdgkfrcKSRU20+oFxeFACl9mXZarfxD5qTjMP3ZUThVnhVS7o1xVJM0xeABcOcuHVFisfpOjqqAQhGLbl5og6omXiVswapw6dhfqtAsvXuBHVCvETOFCS3/Ow9BT9mz9UWfF40UacffdzNx/VVrHcUqOEZ3+pUbiWPFR5Lyf1yQmti720CcUIEh/H4t2SMxk7m6nfZ7xPNTfRMSwlwMQXAm5PMz+SrnEsVI5J3sdhS0Pr3EdxvWYLvHQDzXX1DXRmkilJ2up1TJFyJ6G/kqPU7RvaC1uQTuBdDKPECHkvl7uZJ+C5ysiol9/YG587CWP8A4m2zdHt0KIHBvBa6WzvY3+NlW+GcaJaNRykT80Yp8atDmgjoYQe7sBL1GMYyHnrfndQKjgZmekJ/FcRZVcINxIO3gASoXtA2z8w6wfjllTXACPxTEZaZLrZRM9BqSs24jxbO4uBknTw2V97VPaMPUMZgabmwCCCXAgeayei2Sl+tbbUTZpels0f7Oew9XHg1ajvZ0Zs6Jc6IHdBtHVazwvsfTwbXHDkueR986na4FvRd9hSxuCohgAGWB/Kcv5fFHmkzr48lidcGxTcX0KjheHloDXWgRfYCxJXON4hlblYLXEne3JTuP1mNe8k7D1j5qpVsbJlLcktjpHoNPjeaG5rpXBQamJyvynRxkeOn68V1jYIt4rnimE9oCNINjyQwOqxDotvuVqikxLOTuh/hFSXyARtfWyNVaYJkjRDuEM7wR6rhiYAa4+AJRZKN/kN0cPAUqnQJ8NzsPE7LtlIsEvkAbm2isHCWMytqVAGg3psPwe4bnccrb6XYMMsrop1GWGLjkq+A4LiQ576uXK8g0wWPIaBtJg6Aecoj+wuzACLwJJIHjoVZOJYxpaW84+BF0GxFYEWDnHTugmDynQFacunSkorqZceodXwDsfh6lL3qZjmLj1Q14LyCWRCsFHjwP7uoDOneBBPKQdPHQoXiHsFcUZIlheDEixILTdQzYIwjui+nf2LceaWSW2S6/wAkHGslqD4T30expptBBqD4fVAPaU2mfaNt1HmsLXcY7+Il7/arLw4sKk1O2tLQNqHyA+ZUKt2yjSmfNw/ILAsGV9h1L4jp419Vl+diJXJqxus9q9sqkWpt9SVGf2wrbBg9T+amtNlK5fFdP7mjmuOaSzP/AKU1/wC56H6pKfy2X1KPtTB6MJnih2dP69E4ziU6gfJFH9nQE2/gYGpXqmp+x5HdAGV6+YIjwjEltBzQfvk+EtH0Ud/DGt/1XeBoBoeGjXKY9Qgrvqc6o9fUPKfNejOIOWw6otw/g7jd1kb/ANmANLcsyIO2qs2shuSB2GqyAVOp1UHbmouLHbFEKbkQEoZbaW/UFTG1ARzI2+iFNG4TtOp+pUkQI/G+HPxLAxjg10gySQIE92Rpqs74zw+ph67qb4kGxBkOGsgq09u3NNEvBIdmaLGARMXA11VCFUvNySeZJO39Ep1l+L7UMMDj4dJdTUuwH2itwlM0MS1xpg5mPbBLCdWlu4PS91cOIfazgQ3929zndWOAHjaXHosK4TgjWc9u7W5v+Jo/NRK3dcW8iR6LK+penTtmlY7t3h3uJc+of5Dc80KrdtqP3WVD1ho/NUQkrrLZUfLwu2bF8QzqO2LpfgWsdoaTiZBbPgfknqfaXCs/7ovP4W+tyqaAF7iKBABkEHcfmNlZ4aMyzSLrW7chzTTp0vZhwy5pAyjnAH5ozX49VqOZTwz6FR7oEF28TsY2Nt9Fl7aVplvhIn0XdGsWEFpuDPoQ4aciAfJS2ohvZp2FxhrYmnTcA8NvUIEAEXiPHqjvFcSG1GnTumfAKicDrOZWySAcvvfxEHMHHmTJ9FO43xMkhkS6w3m5s31KZ6eUceJsxZYueSg5w/EuxL7TH3jyGwHUqw1XgNyiBAsI0hA+zzPZtaLSbu/EdvLTyRTFV23B3kaLThhtVvl8lGSW50uCDxSi2uzKbHY7tPP+izvtPLqTQ/3qLi1w5teRld5ER/MFe21w45X2/hcNfAzqq32uphpJcQ7NTc2WtjTQPne4jwQz41KLZPFJp0Z/bYL2F6aSlmgkpvIGZeFPU6Urz2RB0XHHrHDIRvIhNhO1WXXgYuCcpJzKkuONCHGv42vaeoJ+IXY4jTdo4JirjjvThRalVjtWhOrYvpE2tUEWEn4eiEVMRUY7M0wRuOq9q0m/dJHgVArGoNHSOqrlIlGIewHayo0gPE9VbuDdpKVY5T3X8jv1B3WUVK7t2jyUng2GfWqSZAbpfc6AIQzu65OniVWa7xfhbaoBmCN+YVefQfRdFQd3Z2oPnt5onwrG1KbA2r327Hfz6KbUxAP3mwdj8oK10ZuAQ42lCcbiZsCi+Pw8tPsy0HlNvLkq5i6T26gjmoysmgH2me4tY0e6ST4kW/NCOEUc1WOjvg0ox2hYZZyAgeOunmEL4RVDMQ0vOUXaTyzNLZPSSk+d3kYwxKoosPYzDRiqo/8AJJHiKlL6prtFwwNGfcuPop72swdT2zaraxqUhDWi2Rxa4vLtxNMAeKY7V4knDNcWQKgDh3gTfmItqqSzsVJpBdbcH6p/EUob5KFgz32zzj1sjnE6PcJ6H5LgAEOT9Ebgxz3+G6iLSvsx7ZYShFDHYai5v3K/smFzb+7VJEuH97UbonFGw+GFVwaC1rzoCRlP/wBT8FJx3AatBodUa3K7QhzXazGhkaLen/aDwZoIDqUR9ymD/lCo3FMTlzVWg1qGZvs35RIafdzN2cTKKjZFyopNSo6GVGkEloa0RvBEddVO7N4dz64dVDhkLYzCCXSI9NfReY7E1Aadd4JLnS4WERaLaSAiWDxNSpWY5zHNiCbiIPeHzWjBG5pdivK6iWZ9DJUdGhcSPEmfzRxrg5ozeqYxFC06XaZ8RCbr0Zs4kR1jzsU4YvQNxuHa6W3kGxiI5KA81ZFOo1tSmRBkbH8+qseGwjibNBbzk8ucqc3hQEkm8ePxK7odZmPajsS7DtFajmfSMZmm7qc6T/E3rqN0KfgnezzBriL3DTHqtjrUwRB1Nr3tvCVLDtIvJtHvOiB0mNliyaKMnadGmOpklTVmAnCuGi9p1IMELZ+O9nqFdsZQxwHdc0RHQjQjosvxnD8rnMeIc0wfqOixZ9PLF7o04sqmDKuHzDu36fRRfYuzBsEk6ACSSdgBqVNfhywyESxPC6gYx1elUY1wDmVQ0wOTsw92/OCsxclboABqSulOq+Bno4Cu7erVpS9/V5DhJ2mJMXuvEN0fUs+Xy/6hek9lYGO64e802IPh+YUTE8OOymcawQYwVaQhzDcDdu4TOGxgqMzAr0D9GJvdATE4V4/0Q+rmHNWSvUQ2vWHJVTjEtjJgGoXnorn2LwgFIONySfUEj6KtVn9FbOxJzUntOzpHmL/JQwRSmHK3sLOCOQUR1S5UprYCh1WrU+TOhjEO8PMKE4ggtIBafh1Cfqu2TVRtp5IMKKfx6g5tXUFp93w0uJsbIXgcM19XK8uAOb3QCSQ0kASYuQAifECS93ifnCA1qxbUMbEEdLC4SLI90m0NMaqtxoHEzg24ag8Co8spikGPDWlpZJBdHvTOyp2OxzqpvoLAbAcl7iuL1K4Ae4GLCzW+ZgXN1HAVavuWZNm76OPc5o0hmFtx81Z+N0v3X65FBcHgqjz3Gk5bkwbf1srRx2k51KzTM7A7A9ESBRKlEBe0qIIUx+DeRZpPgJ+AuuqWBqAe4/8Awu+iJxCqUQOa2P7IsFSrUKlN16bYFRtyXF8nMTsO4IjTL4rKzw6oR7rv8JVy+z7ibsHiP3jXClVAbUMHuxJY/rBPo4rk6A0Wn7ReAYajkp0BlkSW3IDZO51Mz6eCqLcUSaYnV1x+GZWs9qqFOrR7xaagHcIvmn7ttZ18lWOF9lmBwfVALtQNh43umulScLX5mLPJ7upKw9Q1KYDWk6d491tt5Nz5AqWzhsXqHMf+H0+qI04Gi6JWrcZ6I2WLAemi4qEp5zeVv1yTNZzN3AFFMFEWoN9PquadWLFdvrs5ymn1p0EBSOOK1VUjt3gCC2u38D/iWn5j0Vzc1c0qmVwMAgHcAj0NlXmh4kHEsxy2STMs4Nhf2jEUqJOUPe1pMTAJ1g6rdavCXGn7LIHNylpENgtJdYjlBTJ7M/ug+ixwe51F7M8OFNtF4918EtzMnu6W6o9iC1oaGjNTu0nMcwM+9Lt55kbcwkW2mMrTRk+O+yisXuNGsWUzdrTLsoInLMXgyktUrcTaDH7UxmndcWSLDWfXzXilt9iW5rv+5mmMZIcP1a6pjAaFd7Puu7wG0E7eYKur5Kq/abB5mh+haYnoefSYTvJxaFUOaPcRUEXQ5uHdUJyNLuu3mdPJQKeGdaZB2cNvEbhHcBx4iGVgBye2zT1cNlizZJpWkaccI3yV/Fse15Y5ve5C+ukRrqrl2TLmMyvaWkaHmCZ9R9EGfXpnF03tc1wsDvBMgH4hWYsvmzQR5+Su0quO8rzuntCtWpAlxsqxxXE1apIYSxv93U+f0TuP4pMAA+HLoobalR3QepVspJlcY0Q/9lP3qO/xFReM4GpTp5w95aLOEk2O5R6lQi8yeZuvMeZovbYS0i+lxqeiqnBOLLIyaaK3jB3neJ+ZVex7f3h8vkjWJxgLiRJEmNb9UOqPDjMJOjew9wLjeCpUaQq0abqjQQ4uoh51JBkiCeqs9LtpSAhjcsxGWmxu0geizsNaNh6BcvqN5/FGwUX/ABXbSi8Q8PdvdjD8yh57U4caUtf/ACqap9bE5t/RMe1C62dSL3S7YtGjHjwbTHyK6/6XB33X+eT6qlU6s5iNmym24p0GIXWzqRdx2oa50ZTP8v5Kbw7FOxD8rGjqbWCoWFqOdNyCS0CLG50Hqtb4LQyMGRgEgaWgbSdSdyTzWnTYPFlb4RTmyKC6chnAUvZtA1gRJO3IDYdFMp1ZsFEbT0LpH6+CdD81h6JukkqRgfUlZium1eaZomNfjsm6lcHQrqAO1XgqOabSuZSCITlzRyTRT5TTnInDTio5vZOvcmqZ7yJxRe2WNq0qoMvyPaI/ePABbZzYmOXqqsMQ95ytzEnRoLnE+Dd/RbRwjhVDEVvZYhjXt7xbmAMOAJtOlgrtgOytCk390PZyPuMpMPnDYPmkerjsytLv1GOB7odTC8L9mPEKrA/2bG5hMPqBrh+IbHokt/p8FbF6lTzI+MCElk+ouMpw+JY+4IQrF1QbCDseSgNovYZamHsc28EDcax4L0TkKtoM4hRfSd3SSw6dP7qivxNrhGKtUEEHTdCcUwD9b7BZZ9LdmiJ5WqHukDKHARedTM9FcKVbMxpnUKm45oFNjQZLbdRE6ov2dxWank3bp4H+qp0mZeRk8+P/ACDAhPNaouV3JO06h3WxMzHTjsLqJxO1Nx06lEmtCZxnDamIaaVNmZzgcrSYkxYuPIEyegQzdMcn7MMOskirdm+C1uIVxQoam7nR3abAb1HfkNyVpfZn7KcKHVG4l9Sq6m5oloNJhD25hAkk6gTbfkrN2K7PU+G4UNpkOqvAdUqf7x4MZG8h3oAOmuqJ8JxLC6tUaZFmjYfuwTpqT3tV5+WVdhmkfNXavgr8JiqtBwdDHHITPepkyx/WWxfnKDr6K+0/sW7HUG1sOP8ArFEQG71qYkmmeomWzzI3Xz3VGoIgiQQQQQZgjmCOqthK0RY0CnWRy/Vv15pkBP0Xes6+ghTAeGoWyB4H6LqjefA/C6ZIRjs5wV+Jecha1rILnOmL7ADUm6MYuTpcgbSVsf7J4QPq5jo0T+vl5rScNjHm4ORnxPn+aC0uG0KLabKclzGnOTEPqFxLnnciMrQNg3dSH13Jvp4bIJPkw5ZbpdCzOxtMAF79dhc+imDGNgFosdFSaeslWDgleQWm/JX2VNBP9oJNwIXlbukEDofDmnWUwREQVw4bFSAe+C8hRqFXKcjv5SpDnrjj0OTVSouMy4qOsuOGi6U3N0mOuk83XHDmDxGSs1/JwPlv8JWq06wKyKqNPRabwnHZ6VN3NrZ8csH4hKviSpxl+Rt0ju0FM/gkon7W0Wn5LxK/Gj6mujE8uqHkOebaSjlSkxw1SNIAL1G0T2VbFcFa0uMEggkEkkA8iEHOG7wB6fFW3i5Dm5RqSNOcoUWta4NMwCOU66g/luk2sjsyUvxGGne6NsDYjD953LMfmpPDmZHg7aHz/rCkY+lBkQWkugjczceIt8OaiSeSzRk000aKTtMONeXGGyT4kJ04Qi7nnwk/orrg3tXywBpIsCTExAj5IsOB1n+9Tf5QR5kJtHNja5/UXvHNPgDMqR7pcfMpqv2lqYXNUpZTUBDBmGYDMCXE35Nj+borPiuyOI/Z6j6bRnAlrd3DeNgYkjnCpOL7O1MlMOc1gGZ7i7N7ziByv3Wi07lZdTni1si79S7FifmkFMD9pmLe32ZZSN9g5vvGCfe6g+QUzC/am+jI/ZWEZhIa8tBcwRm90zMD/Cq3w/hHs3k52OGQu3jvCAN+Y8E9Q4A1oLquIpZCCX5c2wIAa3LLiJ1j6pdtjfBr7F3w324sHvYN3WKo/NipvbntLw/iDjWZhq+HxJiXNNNzKkf7xsi/94X0mUAxvAHMYHtLiwmAXMdT6ic3TcWQqpQcNj5XViSINjJTlLVviPmkaVzE9LJ2lQILCWkaHQ3vqPl5KQBYOg178r6jaTd3ODnAeTQSVp2C4bQwzGjDPc9r2tc6o6RncRdwbHdaLADp1WZswhdVDDbM4N5WcYlaxXAgRoLAdOS26KFycvQz6mVJRIr8CYmfNNNpka+E9eR5KeyrBg2Gx28yucZTczvwCDZw5jZMjIQ3U7a/kvKdYsNjBT7mAiWXG43HRNUhLoRoFlh4bxF7md4Ty/qpofm1EHbqhuBaCNwRve46qd7S3vE+QUgHGMZmAOh+RXmHq5hfUWPiuw4naQfK6hl4BzDTR3TlPgiAfJXLykSvFwRprbrx+q9cbym8Qbrjjyq63gfmrx2Yq/8AVWzsT6Bxn5hUHNr5Lmt29dw8Np+wbVa6XSXuYRJEiwPKVg+IQ3Yvwf8Aw1aSVZDVjhAbybpLKv8A+zH/AMG3/wB4/wD5pJH4IytEJlM84C6xc5YHx6BSTUosE5sx6XQnFY/Me6I8V6a6Ql5ItZxZtc6E7cz8fimsK8OcJAkXvP3b8+i5xdQucA64PrM2T+DohocebS29tQSb+XxSjW0sl+qGGmTcBttEjUBzTq3Y9RyI56pmtggyHTmYbAjmL5TycOq8qEmoWhhJLjpl3PivcdUqYd+Q0g9jh3wHDa4gwQHA6G/mCVmtFu1nLsY6hVbUbluAcp/hgAyOUmFqHZvtdgntAqVhRf8AebUOW/R2jvH4LKuJ8NexjXjMWOgB5EOJy+7Ub9wi/d0tIUKkx7ZJ90xEi9v0VNpSRBWmfQ1HtPgT3WV6bptOYeG+uqxbtfUD8TiPZvHsmvIZE3GsiNb/ACCG4Vkude2s30DRmtb/AFKZrvDnuySTJsOQ0mPkulGKSo6LbZLpPc2l3puQ0c4DdRGlz/wqOaYb968fraU/xJxAaARLe6fxAQQ2bRc+qGUcKHEkOJNiNOd5E/qVVHiyxk0VS62YhviSOlkwykTmkPm0Re0xPTyT5w5BYCXAOmLtAj8/6qbTYAcwmwy7EA3tI679UbADaGEIG4aLZrOMkxtbdPjCOktjMQCG827GQZidfiiFThh9nLncyKYvEx0nU69UsNSDACxriXdQdY0bKIBrDcJpuMVHRJBaYMt3ID40RypUIJaDP6BTWA4VUP8AaAgTIBMXFwRl8+iex1DKJBJjny6Lfo4ZIu66GXPODVdyXhqgIg6qWKIc0tGkeI/oqjU4iBzHimv9tPYQWPsNROvQplvSM21hq7TI13Gx6L0VRmBtex6FdUa7arQ9psdeh3UPildtJpdqdh1U7pWRqywYfbX9eCJUxaSJQLs/jHOptFQDPGyMBy7lAHiSdiomJpw6Ys6xTj8VFjfp9UqlQPZpBF/TkigMaY+R4c104qN7SDKeBXHDbym6pSrOTNaoBr5DmuOPJGZ3gql2qwT6tSl7NpeX5mta25JEG3x9FY21HFxsBbmT+S5r1QxmYwMpEOyl2UkxNtNdVn1SvEy7C6mig1eD4hpLTRqgjUZHH5BJahR4gxzQW1HEG85tf/jKSRWxmAA5M1QkE5Myn4qINYw4eXzR6kxwaJylsEmdSSCZ56AIHidR4WVk4bRzUWSTtpEyQG+VpSzXxVJm3Syq0ccNwzPae1DAJJgEzAm2u/NLiVFjQ92hENE96M03a0nUR8VLOGIfAaQ2CABtb+krzjGAc1lMFrpJcbi0E2LfglCdu+xapXK7K/Qrva45Htex1nMdbMJ0IsZ3kXB0KY41RDsjm2ZoGknMx1zleDqJkh2/QqbieFkHKRLrd1sk3PKJnolxfgeIotY+pTqCmHtGZ0WJ2F5vHgtEOS2clQsQKdKlTaxpl0SRfUNc/wCIaoeGpUcvtMuXJbcd+5adNpny6q58N7G18RTp1A1pplgjvgHQB1otp8E3xjsVjG0/7EPgl37stOoG1ibACw2QkpBi4lFc0HR8jlIK4FEjRxHhAt8Oafq4QyQWGRYgi4I5jZRqNMTuPAwutktsexNpv5ySLAtAIiBO9v8ARS6eKa1zCHODQCDOotaIEkobiaZkQSLdDO68pve3Ug2ttfyK7egeHYYwjCHAurOcORdr1JA2tqpGBw7HFmctJkkBsZRGwI6HpobQhDqjyHSwkCzbtMjqPMaKR2cOaq45Yhp9T58gVdp6nkS9yjKtsGyz54Ebtt6fUKLiTIXNXE3JjkD1jQ/GPMLgG8bajqF6JioCY3hYJJ5oViOGHmfgriacpl+HBCrlBMmpNFRwVWpRBa0xeSI97xhTKRGIpvc7MxzJkd2LNJBkkWNh0vqp2IwfqhFXCOaXtBMGTHNpuB4LPkxTqoMthON/UW/JlyuGwCJiqXe7uqlw7i1RlPLXGa0Bw1HKRv4ojhuLjRpF9ATE/ValJUUbWHPYR4/JKlXgw66h0OKAmHW8U7iiNbAdSApoA7Vo3jmmWPLbFJuLDm27xHLdRsUahGw8Pqj7gHsRU5aqMwQ4jU2ufNe0KgcI3TT395p5y38/yK6zqPT7/kuG1HhrvZkB8WJ084XNZ8PCWEdcWnS2k9JVeRXFonB00z3uffZhS7cllS552fCSVbE1cxinabe5psLt208kl52hvaBzF6NfRJJegFIzxIaef5KwcFcfZUBOrzPqEklg1vk/M06fzBDFXIJuZ3UWvXcY7zraXNrxbkkkki+8Zox+YvXZek0UGuDQHOu4gCXHmTuoH2n/APYD/wCpT/zJJJguCC5CHYKq79npCTHs9JP+8era491JJcyRj3av/tdb8X/I1VrF0xIsPQc0kllfmNMfKRcaIjw/MqOdAkku7HRH8Ae95FEezvv+vySSWnR/fr+9inU/dMI4gW8nfJy4Z7rfxfT6r1JPkKR1v5fRdfUpJInEaqLqBWHfp+B+SSS4JzWCD1Bap5/NJJVTJxJuAvre291YeHUxlNh6JJKcSMhyl7yfO6SStRBg1n9qVxX2/EPzXqSiEYr++F1hPeH63XiShIkiZiDDiBYSvUkl50an/9k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sp>
        <p:nvSpPr>
          <p:cNvPr id="15" name="AutoShape 12" descr="data:image/jpeg;base64,/9j/4AAQSkZJRgABAQAAAQABAAD/2wCEAAkGBxQSEhUUExQVFhUXGBgYFxgYGBUWHBcYFhcXFxcVFxgaHCggGB0lHBQYITEhJSkrLi4uFx8zODMsNygtLiwBCgoKDg0OGxAQGy8lICUsLCwsLCwsLDQsLCwsLCwsLCwsLCwsLCwsLCwsLCwsLCwsLCwsNCwsLCwsLCwsLCwsLP/AABEIAMIBAwMBIgACEQEDEQH/xAAcAAABBQEBAQAAAAAAAAAAAAAFAAMEBgcCAQj/xABJEAABAwIEAwUFBQUFBAsBAAABAAIRAyEEEjFBBVFhBiJxgZETMqGx0QdCcsHwFCNSguEzYpKy8RVTosIWJDRDVGNzk6PS0xf/xAAaAQACAwEBAAAAAAAAAAAAAAABBQIDBAAG/8QAMBEAAgIBAwIEAwgDAQAAAAAAAAECEQMEEjEhQRMyUWEFFCIVM3GBkaGx8EJS4SP/2gAMAwEAAhEDEQA/ADbkR4Ljv2dxeG5jlI5akfRc4TBPr1Ibcm5J0HUlWfB9labffcXnl7o+vxVjZBJger2lrvMNIb+ESfjKTMFiKt8rnH+J8/8ANb0CuOHwdOn7jGt8APmn1Gw7SqUuyz3f2lQDoBP0CMcO4HSokOALnDQk6eA0RNJC2GhJJJrFVcjHO/haT6CUAgziFdlYOpwSA4CRuWwT6G3kUPxHEGYOk4ifwiCSdA0SodTiA9mfZubmgkEHUm5d1kkqn4ytWzZqxlou0DTxM3lM8elXcwyzPsXLCdosS4hwFFzTct7wIHR+hPi1WuliGuaHTAIBvA12PVY7jcXNN2QxN+UQQVJ7Mceqj91VPfaMzXbObPvDnrdQ1OmjVx6E8WWXDLvxh01nR0+SzviNWtRrvp1WPyv91+UlvNpmIuCj+L4q58AOhzvuNguMWkzMDeSI+SAcUw1Z7xTp1nObnafZvdmy5bdx0Tcg205Rol2p0DhHxE7Heg+JpyWJqu36F0xbjfX3p+IXDnEpnifH6FNhL3gAyRa5AP3RqboA77SsIBlb7UzuKYHrJlYttjDxYxVOkWIrxVGt9oND7tOq7/CPzUOt9ojRpQd5uA/JR2SfYL1OJcsvUJQs2q/aS/7tJg8S4/modT7RsSdBSb/IT83IrFMreuxI1QrhZHU7c4o/94B4NCiVe1mKdrXqeUD5I+DID+IY1wmbPHVckhYhV49XOtasf53fVRK2Oc7VzyeryUfAkD7Rj6G34/EAMJDmyLgFwbMGYnaYQ7A8botpNdVqUqZfL8oqB0Z+9HMm/JYu6qd7+KbzxoAPJSWD3Kn8Sd9I/ubFiu3WDZ99z/wtPzMBPcA7SjGOeKTC1rNXPIuTsGtmfMhYvnJV/wDsyqOzOYCAHAlxiTbQN2GlzdDJiUY2iWDWzyZEnx7GgPB/j9GgfMn5JiphQ73n1D/Pk/yBqedp6fNdSs9jjagZW4NQcINIO/GXv/zuKG1sA2nORrWt5AAfJWJxUTFUMwWnT59kupi1mjWSHTkrhf0KSlOwsE+J+aSZ+NAQPTZF2Nj7P4drKDC0QXAFx5kokofB/wCwpfgb8lMVDKxJLh9QDUwoVXirZhveO8aDxO3zRjBy4RFyS5CC8LkJdjydSB0bdQ+JYsgBokSrY4JN0QlmSVh12IaN0zWxTSCCJBEEcwUBwojxRDZTeBRZBZWynHslRp1HODq2QmQzOIb4GJTnsD3muhzW6H7waR94b+IVgxbJVR7W0HsZ7Zr3tyRmy/w7lw3i3lKYY5WurMk11A+J9kXHK7Kb911pHQ6IfhKjbtPvslzefM5TyIEEKQ7jAgOGQkXAd7MtqjkHuFnenWNUN47xM18RRFCke80EgNh1Ik6mOmxU5tUGKdlnwFV4k06bXzdxzBro2FxceaA47iWXFMgwdCeTjcAdBYT1T9F9Wm0jcd0xF+ZA0j9Qqhxh5p1JcJOaTe5mdOoHyCWZcv8A5rH3v+DZix/W5/3qXTtrRBworNDSPcgiQ0PdJI8HCL80Ef2HDqIfTYW/uw+C55JOXNF/lAU3snxE1ce0OeXUS0EU/uy1ocSWzY5wSLclolepnL7atd/lKWSe2o2O8a8VSyNdv3Xc+c6zHN3PqmvaIrjcOhlSmrYuzDlhtYs68bVSabJynAmwv0n/AEUio5NRc+0TzWT/AEAC7FAnZcGmyMXdF5B5KYMOuv2dCySgyB7M9F63D9VPGHJ0BUqlg8oJe0wouRZHC2CfZwrp9nboqjrPyVeqUmhpA1PwVg7EmKzPFV5XcGX6eO3NE0lxSK8ckVjPRUeELhybxGIDUyzGiLq1YJuO5IplqcUZbJPqc1HQUlHfjWkzB9Eld8vl9DM9Zp78yNW4VXAw9I/3BA8kxieJuMhjST0sB5nVQ3t0YXBgAs1veIA0nZqgV8eWWpUHPOxcHGesCAE3x4Fzz/B5KeV/gEG0M13Ok73I8iTf5Lv9lEawB4R9ECfxXFi9R+HpDq0vMfha6PiucL2tNaoWUmAtpj95VIgFx0Y1smJ1NzAHVXbMnYr3QLJRLB7sHrqEM4nd48PLUryp2hYD36TvFuV0eVj6Sh/FOKwc3s3Opke82S9vV1MiY8LjcI44SUraBOScehPm2q6qYwtpudy0UTBYllRuZjg5p3HyPI+KQvmbzHNW7U+Svc0dUsVmEzdKu9rmkOEgiHeB1kbhC290p1lc3ESN1PagWZhx7hj8PiHtpEhhMtgn3Tt5XHkobn4nKWte5oP8PdnzbdXXtVhjmY9sm5BHSBboQRPmg+LxrKbe6JcdAbR4qqcUk230LYSbpJdSvcJxFZj6bSJAeCTBNi6DfyKjcVqHE1u7zjprqkaz8x715mYFjr80d7G8D9u7KQCXkm4kACYcfC56kgJQ6bsYK/KE/s84WG1H1CMxaMocLATG25MeQHVaRQYAxzubX+VihfC8Cyi1wYIbmMdQ3ugnnOWfNSXUnua4CYyu+SxSnc7HmPFtwbbMoxOCApZ3CZMN/Mqu16N9IV0xzwaVNvIuHxH0QDG0dLbroTd0VZcOPapbutIH4TAhyfPDYU/gTAXXtaYRTFURzAVibIShBq0AqXDfJSW8NHNFqVIEWhP/ALOIRtldR7IBuwYG0pwYUcgidah+vNPDDiNESHPAJbheQXFbD7HQo17DootdgkfrcKSRU20+oFxeFACl9mXZarfxD5qTjMP3ZUThVnhVS7o1xVJM0xeABcOcuHVFisfpOjqqAQhGLbl5og6omXiVswapw6dhfqtAsvXuBHVCvETOFCS3/Ow9BT9mz9UWfF40UacffdzNx/VVrHcUqOEZ3+pUbiWPFR5Lyf1yQmti720CcUIEh/H4t2SMxk7m6nfZ7xPNTfRMSwlwMQXAm5PMz+SrnEsVI5J3sdhS0Pr3EdxvWYLvHQDzXX1DXRmkilJ2up1TJFyJ6G/kqPU7RvaC1uQTuBdDKPECHkvl7uZJ+C5ysiol9/YG587CWP8A4m2zdHt0KIHBvBa6WzvY3+NlW+GcaJaNRykT80Yp8atDmgjoYQe7sBL1GMYyHnrfndQKjgZmekJ/FcRZVcINxIO3gASoXtA2z8w6wfjllTXACPxTEZaZLrZRM9BqSs24jxbO4uBknTw2V97VPaMPUMZgabmwCCCXAgeayei2Sl+tbbUTZpels0f7Oew9XHg1ajvZ0Zs6Jc6IHdBtHVazwvsfTwbXHDkueR986na4FvRd9hSxuCohgAGWB/Kcv5fFHmkzr48lidcGxTcX0KjheHloDXWgRfYCxJXON4hlblYLXEne3JTuP1mNe8k7D1j5qpVsbJlLcktjpHoNPjeaG5rpXBQamJyvynRxkeOn68V1jYIt4rnimE9oCNINjyQwOqxDotvuVqikxLOTuh/hFSXyARtfWyNVaYJkjRDuEM7wR6rhiYAa4+AJRZKN/kN0cPAUqnQJ8NzsPE7LtlIsEvkAbm2isHCWMytqVAGg3psPwe4bnccrb6XYMMsrop1GWGLjkq+A4LiQ576uXK8g0wWPIaBtJg6Aecoj+wuzACLwJJIHjoVZOJYxpaW84+BF0GxFYEWDnHTugmDynQFacunSkorqZceodXwDsfh6lL3qZjmLj1Q14LyCWRCsFHjwP7uoDOneBBPKQdPHQoXiHsFcUZIlheDEixILTdQzYIwjui+nf2LceaWSW2S6/wAkHGslqD4T30expptBBqD4fVAPaU2mfaNt1HmsLXcY7+Il7/arLw4sKk1O2tLQNqHyA+ZUKt2yjSmfNw/ILAsGV9h1L4jp419Vl+diJXJqxus9q9sqkWpt9SVGf2wrbBg9T+amtNlK5fFdP7mjmuOaSzP/AKU1/wC56H6pKfy2X1KPtTB6MJnih2dP69E4ziU6gfJFH9nQE2/gYGpXqmp+x5HdAGV6+YIjwjEltBzQfvk+EtH0Ud/DGt/1XeBoBoeGjXKY9Qgrvqc6o9fUPKfNejOIOWw6otw/g7jd1kb/ANmANLcsyIO2qs2shuSB2GqyAVOp1UHbmouLHbFEKbkQEoZbaW/UFTG1ARzI2+iFNG4TtOp+pUkQI/G+HPxLAxjg10gySQIE92Rpqs74zw+ph67qb4kGxBkOGsgq09u3NNEvBIdmaLGARMXA11VCFUvNySeZJO39Ep1l+L7UMMDj4dJdTUuwH2itwlM0MS1xpg5mPbBLCdWlu4PS91cOIfazgQ3929zndWOAHjaXHosK4TgjWc9u7W5v+Jo/NRK3dcW8iR6LK+penTtmlY7t3h3uJc+of5Dc80KrdtqP3WVD1ho/NUQkrrLZUfLwu2bF8QzqO2LpfgWsdoaTiZBbPgfknqfaXCs/7ovP4W+tyqaAF7iKBABkEHcfmNlZ4aMyzSLrW7chzTTp0vZhwy5pAyjnAH5ozX49VqOZTwz6FR7oEF28TsY2Nt9Fl7aVplvhIn0XdGsWEFpuDPoQ4aciAfJS2ohvZp2FxhrYmnTcA8NvUIEAEXiPHqjvFcSG1GnTumfAKicDrOZWySAcvvfxEHMHHmTJ9FO43xMkhkS6w3m5s31KZ6eUceJsxZYueSg5w/EuxL7TH3jyGwHUqw1XgNyiBAsI0hA+zzPZtaLSbu/EdvLTyRTFV23B3kaLThhtVvl8lGSW50uCDxSi2uzKbHY7tPP+izvtPLqTQ/3qLi1w5teRld5ER/MFe21w45X2/hcNfAzqq32uphpJcQ7NTc2WtjTQPne4jwQz41KLZPFJp0Z/bYL2F6aSlmgkpvIGZeFPU6Urz2RB0XHHrHDIRvIhNhO1WXXgYuCcpJzKkuONCHGv42vaeoJ+IXY4jTdo4JirjjvThRalVjtWhOrYvpE2tUEWEn4eiEVMRUY7M0wRuOq9q0m/dJHgVArGoNHSOqrlIlGIewHayo0gPE9VbuDdpKVY5T3X8jv1B3WUVK7t2jyUng2GfWqSZAbpfc6AIQzu65OniVWa7xfhbaoBmCN+YVefQfRdFQd3Z2oPnt5onwrG1KbA2r327Hfz6KbUxAP3mwdj8oK10ZuAQ42lCcbiZsCi+Pw8tPsy0HlNvLkq5i6T26gjmoysmgH2me4tY0e6ST4kW/NCOEUc1WOjvg0ox2hYZZyAgeOunmEL4RVDMQ0vOUXaTyzNLZPSSk+d3kYwxKoosPYzDRiqo/8AJJHiKlL6prtFwwNGfcuPop72swdT2zaraxqUhDWi2Rxa4vLtxNMAeKY7V4knDNcWQKgDh3gTfmItqqSzsVJpBdbcH6p/EUob5KFgz32zzj1sjnE6PcJ6H5LgAEOT9Ebgxz3+G6iLSvsx7ZYShFDHYai5v3K/smFzb+7VJEuH97UbonFGw+GFVwaC1rzoCRlP/wBT8FJx3AatBodUa3K7QhzXazGhkaLen/aDwZoIDqUR9ymD/lCo3FMTlzVWg1qGZvs35RIafdzN2cTKKjZFyopNSo6GVGkEloa0RvBEddVO7N4dz64dVDhkLYzCCXSI9NfReY7E1Aadd4JLnS4WERaLaSAiWDxNSpWY5zHNiCbiIPeHzWjBG5pdivK6iWZ9DJUdGhcSPEmfzRxrg5ozeqYxFC06XaZ8RCbr0Zs4kR1jzsU4YvQNxuHa6W3kGxiI5KA81ZFOo1tSmRBkbH8+qseGwjibNBbzk8ucqc3hQEkm8ePxK7odZmPajsS7DtFajmfSMZmm7qc6T/E3rqN0KfgnezzBriL3DTHqtjrUwRB1Nr3tvCVLDtIvJtHvOiB0mNliyaKMnadGmOpklTVmAnCuGi9p1IMELZ+O9nqFdsZQxwHdc0RHQjQjosvxnD8rnMeIc0wfqOixZ9PLF7o04sqmDKuHzDu36fRRfYuzBsEk6ACSSdgBqVNfhywyESxPC6gYx1elUY1wDmVQ0wOTsw92/OCsxclboABqSulOq+Bno4Cu7erVpS9/V5DhJ2mJMXuvEN0fUs+Xy/6hek9lYGO64e802IPh+YUTE8OOymcawQYwVaQhzDcDdu4TOGxgqMzAr0D9GJvdATE4V4/0Q+rmHNWSvUQ2vWHJVTjEtjJgGoXnorn2LwgFIONySfUEj6KtVn9FbOxJzUntOzpHmL/JQwRSmHK3sLOCOQUR1S5UprYCh1WrU+TOhjEO8PMKE4ggtIBafh1Cfqu2TVRtp5IMKKfx6g5tXUFp93w0uJsbIXgcM19XK8uAOb3QCSQ0kASYuQAifECS93ifnCA1qxbUMbEEdLC4SLI90m0NMaqtxoHEzg24ag8Co8spikGPDWlpZJBdHvTOyp2OxzqpvoLAbAcl7iuL1K4Ae4GLCzW+ZgXN1HAVavuWZNm76OPc5o0hmFtx81Z+N0v3X65FBcHgqjz3Gk5bkwbf1srRx2k51KzTM7A7A9ESBRKlEBe0qIIUx+DeRZpPgJ+AuuqWBqAe4/8Awu+iJxCqUQOa2P7IsFSrUKlN16bYFRtyXF8nMTsO4IjTL4rKzw6oR7rv8JVy+z7ibsHiP3jXClVAbUMHuxJY/rBPo4rk6A0Wn7ReAYajkp0BlkSW3IDZO51Mz6eCqLcUSaYnV1x+GZWs9qqFOrR7xaagHcIvmn7ttZ18lWOF9lmBwfVALtQNh43umulScLX5mLPJ7upKw9Q1KYDWk6d491tt5Nz5AqWzhsXqHMf+H0+qI04Gi6JWrcZ6I2WLAemi4qEp5zeVv1yTNZzN3AFFMFEWoN9PquadWLFdvrs5ymn1p0EBSOOK1VUjt3gCC2u38D/iWn5j0Vzc1c0qmVwMAgHcAj0NlXmh4kHEsxy2STMs4Nhf2jEUqJOUPe1pMTAJ1g6rdavCXGn7LIHNylpENgtJdYjlBTJ7M/ug+ixwe51F7M8OFNtF4918EtzMnu6W6o9iC1oaGjNTu0nMcwM+9Lt55kbcwkW2mMrTRk+O+yisXuNGsWUzdrTLsoInLMXgyktUrcTaDH7UxmndcWSLDWfXzXilt9iW5rv+5mmMZIcP1a6pjAaFd7Puu7wG0E7eYKur5Kq/abB5mh+haYnoefSYTvJxaFUOaPcRUEXQ5uHdUJyNLuu3mdPJQKeGdaZB2cNvEbhHcBx4iGVgBye2zT1cNlizZJpWkaccI3yV/Fse15Y5ve5C+ukRrqrl2TLmMyvaWkaHmCZ9R9EGfXpnF03tc1wsDvBMgH4hWYsvmzQR5+Su0quO8rzuntCtWpAlxsqxxXE1apIYSxv93U+f0TuP4pMAA+HLoobalR3QepVspJlcY0Q/9lP3qO/xFReM4GpTp5w95aLOEk2O5R6lQi8yeZuvMeZovbYS0i+lxqeiqnBOLLIyaaK3jB3neJ+ZVex7f3h8vkjWJxgLiRJEmNb9UOqPDjMJOjew9wLjeCpUaQq0abqjQQ4uoh51JBkiCeqs9LtpSAhjcsxGWmxu0geizsNaNh6BcvqN5/FGwUX/ABXbSi8Q8PdvdjD8yh57U4caUtf/ACqap9bE5t/RMe1C62dSL3S7YtGjHjwbTHyK6/6XB33X+eT6qlU6s5iNmym24p0GIXWzqRdx2oa50ZTP8v5Kbw7FOxD8rGjqbWCoWFqOdNyCS0CLG50Hqtb4LQyMGRgEgaWgbSdSdyTzWnTYPFlb4RTmyKC6chnAUvZtA1gRJO3IDYdFMp1ZsFEbT0LpH6+CdD81h6JukkqRgfUlZium1eaZomNfjsm6lcHQrqAO1XgqOabSuZSCITlzRyTRT5TTnInDTio5vZOvcmqZ7yJxRe2WNq0qoMvyPaI/ePABbZzYmOXqqsMQ95ytzEnRoLnE+Dd/RbRwjhVDEVvZYhjXt7xbmAMOAJtOlgrtgOytCk390PZyPuMpMPnDYPmkerjsytLv1GOB7odTC8L9mPEKrA/2bG5hMPqBrh+IbHokt/p8FbF6lTzI+MCElk+ouMpw+JY+4IQrF1QbCDseSgNovYZamHsc28EDcax4L0TkKtoM4hRfSd3SSw6dP7qivxNrhGKtUEEHTdCcUwD9b7BZZ9LdmiJ5WqHukDKHARedTM9FcKVbMxpnUKm45oFNjQZLbdRE6ov2dxWank3bp4H+qp0mZeRk8+P/ACDAhPNaouV3JO06h3WxMzHTjsLqJxO1Nx06lEmtCZxnDamIaaVNmZzgcrSYkxYuPIEyegQzdMcn7MMOskirdm+C1uIVxQoam7nR3abAb1HfkNyVpfZn7KcKHVG4l9Sq6m5oloNJhD25hAkk6gTbfkrN2K7PU+G4UNpkOqvAdUqf7x4MZG8h3oAOmuqJ8JxLC6tUaZFmjYfuwTpqT3tV5+WVdhmkfNXavgr8JiqtBwdDHHITPepkyx/WWxfnKDr6K+0/sW7HUG1sOP8ArFEQG71qYkmmeomWzzI3Xz3VGoIgiQQQQQZgjmCOqthK0RY0CnWRy/Vv15pkBP0Xes6+ghTAeGoWyB4H6LqjefA/C6ZIRjs5wV+Jecha1rILnOmL7ADUm6MYuTpcgbSVsf7J4QPq5jo0T+vl5rScNjHm4ORnxPn+aC0uG0KLabKclzGnOTEPqFxLnnciMrQNg3dSH13Jvp4bIJPkw5ZbpdCzOxtMAF79dhc+imDGNgFosdFSaeslWDgleQWm/JX2VNBP9oJNwIXlbukEDofDmnWUwREQVw4bFSAe+C8hRqFXKcjv5SpDnrjj0OTVSouMy4qOsuOGi6U3N0mOuk83XHDmDxGSs1/JwPlv8JWq06wKyKqNPRabwnHZ6VN3NrZ8csH4hKviSpxl+Rt0ju0FM/gkon7W0Wn5LxK/Gj6mujE8uqHkOebaSjlSkxw1SNIAL1G0T2VbFcFa0uMEggkEkkA8iEHOG7wB6fFW3i5Dm5RqSNOcoUWta4NMwCOU66g/luk2sjsyUvxGGne6NsDYjD953LMfmpPDmZHg7aHz/rCkY+lBkQWkugjczceIt8OaiSeSzRk000aKTtMONeXGGyT4kJ04Qi7nnwk/orrg3tXywBpIsCTExAj5IsOB1n+9Tf5QR5kJtHNja5/UXvHNPgDMqR7pcfMpqv2lqYXNUpZTUBDBmGYDMCXE35Nj+borPiuyOI/Z6j6bRnAlrd3DeNgYkjnCpOL7O1MlMOc1gGZ7i7N7ziByv3Wi07lZdTni1si79S7FifmkFMD9pmLe32ZZSN9g5vvGCfe6g+QUzC/am+jI/ZWEZhIa8tBcwRm90zMD/Cq3w/hHs3k52OGQu3jvCAN+Y8E9Q4A1oLquIpZCCX5c2wIAa3LLiJ1j6pdtjfBr7F3w324sHvYN3WKo/NipvbntLw/iDjWZhq+HxJiXNNNzKkf7xsi/94X0mUAxvAHMYHtLiwmAXMdT6ic3TcWQqpQcNj5XViSINjJTlLVviPmkaVzE9LJ2lQILCWkaHQ3vqPl5KQBYOg178r6jaTd3ODnAeTQSVp2C4bQwzGjDPc9r2tc6o6RncRdwbHdaLADp1WZswhdVDDbM4N5WcYlaxXAgRoLAdOS26KFycvQz6mVJRIr8CYmfNNNpka+E9eR5KeyrBg2Gx28yucZTczvwCDZw5jZMjIQ3U7a/kvKdYsNjBT7mAiWXG43HRNUhLoRoFlh4bxF7md4Ty/qpofm1EHbqhuBaCNwRve46qd7S3vE+QUgHGMZmAOh+RXmHq5hfUWPiuw4naQfK6hl4BzDTR3TlPgiAfJXLykSvFwRprbrx+q9cbym8Qbrjjyq63gfmrx2Yq/8AVWzsT6Bxn5hUHNr5Lmt29dw8Np+wbVa6XSXuYRJEiwPKVg+IQ3Yvwf8Aw1aSVZDVjhAbybpLKv8A+zH/AMG3/wB4/wD5pJH4IytEJlM84C6xc5YHx6BSTUosE5sx6XQnFY/Me6I8V6a6Ql5ItZxZtc6E7cz8fimsK8OcJAkXvP3b8+i5xdQucA64PrM2T+DohocebS29tQSb+XxSjW0sl+qGGmTcBttEjUBzTq3Y9RyI56pmtggyHTmYbAjmL5TycOq8qEmoWhhJLjpl3PivcdUqYd+Q0g9jh3wHDa4gwQHA6G/mCVmtFu1nLsY6hVbUbluAcp/hgAyOUmFqHZvtdgntAqVhRf8AebUOW/R2jvH4LKuJ8NexjXjMWOgB5EOJy+7Ub9wi/d0tIUKkx7ZJ90xEi9v0VNpSRBWmfQ1HtPgT3WV6bptOYeG+uqxbtfUD8TiPZvHsmvIZE3GsiNb/ACCG4Vkude2s30DRmtb/AFKZrvDnuySTJsOQ0mPkulGKSo6LbZLpPc2l3puQ0c4DdRGlz/wqOaYb968fraU/xJxAaARLe6fxAQQ2bRc+qGUcKHEkOJNiNOd5E/qVVHiyxk0VS62YhviSOlkwykTmkPm0Re0xPTyT5w5BYCXAOmLtAj8/6qbTYAcwmwy7EA3tI679UbADaGEIG4aLZrOMkxtbdPjCOktjMQCG827GQZidfiiFThh9nLncyKYvEx0nU69UsNSDACxriXdQdY0bKIBrDcJpuMVHRJBaYMt3ID40RypUIJaDP6BTWA4VUP8AaAgTIBMXFwRl8+iex1DKJBJjny6Lfo4ZIu66GXPODVdyXhqgIg6qWKIc0tGkeI/oqjU4iBzHimv9tPYQWPsNROvQplvSM21hq7TI13Gx6L0VRmBtex6FdUa7arQ9psdeh3UPildtJpdqdh1U7pWRqywYfbX9eCJUxaSJQLs/jHOptFQDPGyMBy7lAHiSdiomJpw6Ys6xTj8VFjfp9UqlQPZpBF/TkigMaY+R4c104qN7SDKeBXHDbym6pSrOTNaoBr5DmuOPJGZ3gql2qwT6tSl7NpeX5mta25JEG3x9FY21HFxsBbmT+S5r1QxmYwMpEOyl2UkxNtNdVn1SvEy7C6mig1eD4hpLTRqgjUZHH5BJahR4gxzQW1HEG85tf/jKSRWxmAA5M1QkE5Myn4qINYw4eXzR6kxwaJylsEmdSSCZ56AIHidR4WVk4bRzUWSTtpEyQG+VpSzXxVJm3Syq0ccNwzPae1DAJJgEzAm2u/NLiVFjQ92hENE96M03a0nUR8VLOGIfAaQ2CABtb+krzjGAc1lMFrpJcbi0E2LfglCdu+xapXK7K/Qrva45Htex1nMdbMJ0IsZ3kXB0KY41RDsjm2ZoGknMx1zleDqJkh2/QqbieFkHKRLrd1sk3PKJnolxfgeIotY+pTqCmHtGZ0WJ2F5vHgtEOS2clQsQKdKlTaxpl0SRfUNc/wCIaoeGpUcvtMuXJbcd+5adNpny6q58N7G18RTp1A1pplgjvgHQB1otp8E3xjsVjG0/7EPgl37stOoG1ibACw2QkpBi4lFc0HR8jlIK4FEjRxHhAt8Oafq4QyQWGRYgi4I5jZRqNMTuPAwutktsexNpv5ySLAtAIiBO9v8ARS6eKa1zCHODQCDOotaIEkobiaZkQSLdDO68pve3Ug2ttfyK7egeHYYwjCHAurOcORdr1JA2tqpGBw7HFmctJkkBsZRGwI6HpobQhDqjyHSwkCzbtMjqPMaKR2cOaq45Yhp9T58gVdp6nkS9yjKtsGyz54Ebtt6fUKLiTIXNXE3JjkD1jQ/GPMLgG8bajqF6JioCY3hYJJ5oViOGHmfgriacpl+HBCrlBMmpNFRwVWpRBa0xeSI97xhTKRGIpvc7MxzJkd2LNJBkkWNh0vqp2IwfqhFXCOaXtBMGTHNpuB4LPkxTqoMthON/UW/JlyuGwCJiqXe7uqlw7i1RlPLXGa0Bw1HKRv4ojhuLjRpF9ATE/ValJUUbWHPYR4/JKlXgw66h0OKAmHW8U7iiNbAdSApoA7Vo3jmmWPLbFJuLDm27xHLdRsUahGw8Pqj7gHsRU5aqMwQ4jU2ufNe0KgcI3TT395p5y38/yK6zqPT7/kuG1HhrvZkB8WJ084XNZ8PCWEdcWnS2k9JVeRXFonB00z3uffZhS7cllS552fCSVbE1cxinabe5psLt208kl52hvaBzF6NfRJJegFIzxIaef5KwcFcfZUBOrzPqEklg1vk/M06fzBDFXIJuZ3UWvXcY7zraXNrxbkkkki+8Zox+YvXZek0UGuDQHOu4gCXHmTuoH2n/APYD/wCpT/zJJJguCC5CHYKq79npCTHs9JP+8era491JJcyRj3av/tdb8X/I1VrF0xIsPQc0kllfmNMfKRcaIjw/MqOdAkku7HRH8Ae95FEezvv+vySSWnR/fr+9inU/dMI4gW8nfJy4Z7rfxfT6r1JPkKR1v5fRdfUpJInEaqLqBWHfp+B+SSS4JzWCD1Bap5/NJJVTJxJuAvre291YeHUxlNh6JJKcSMhyl7yfO6SStRBg1n9qVxX2/EPzXqSiEYr++F1hPeH63XiShIkiZiDDiBYSvUkl50an/9k="/>
          <p:cNvSpPr>
            <a:spLocks noChangeAspect="1" noChangeArrowheads="1"/>
          </p:cNvSpPr>
          <p:nvPr/>
        </p:nvSpPr>
        <p:spPr bwMode="auto">
          <a:xfrm>
            <a:off x="155575" y="-1371600"/>
            <a:ext cx="38100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sp>
        <p:nvSpPr>
          <p:cNvPr id="16" name="AutoShape 18" descr="data:image/jpeg;base64,/9j/4AAQSkZJRgABAQAAAQABAAD/2wCEAAkGBxQSEhQUEhIUFBQWFBcXFxUSFRcUFxQVFhcWFxQRGBQYHCggGBolHBUVIjEhJikrLi4uFx8zODMsNygtLisBCgoKDg0OGhAQGywkHCQ3LCwsLSwsLCwsLC4sLCwsLCwsLCwsLCwtLDcsLCwsLCwsLCs1LCwsLCw1LCwsLCwsLP/AABEIALQA/AMBIgACEQEDEQH/xAAcAAEAAQUBAQAAAAAAAAAAAAAABQEDBAYHCAL/xABMEAABAwIDBQUECAIGBQ0AAAABAAIDBBEFEiEGMUFRYQcTIjJxUoGRsRQjM0JyocHRYpIkQ1OCwuEXk7Lw8RUlNDVEVGNkc4Oio9L/xAAaAQEAAwEBAQAAAAAAAAAAAAAAAQIDBAUG/8QALxEAAgECBQIEBAcBAAAAAAAAAAECAxEEEiExURRBBSJC8BOBkdEVMlJhcaHBM//aAAwDAQACEQMRAD8A7iiIgCIiAIiIAiIgCIiAIiIAiIgCIiAFaFtr2oU1A7u2g1EoJDmscAI7bw93Pot7ebAlePayFz5HE6kkuPUucXH8ygOrf6eTc/0Np9Jj+fgU9sx2y01S8sqGfRtWhry/O0l2licoy+q8/TQZdDzP59VhOda45oD27dUfIBvIHqbKM2ekLqOnJJuYIyTx8g1Wl7X4NTUjGPLamdz3EZTVFpsAXF137xuFuoQHRPpLPbb/ADBPpLPbb/MFyXAIKOoa8zd5SluTKJapri8OBJ9CLWssuXCaAbqv/wC9qajQ6gJm+034hV71vtD4hcklw6l+7Vk/+8xYElJCP+0H3Tt/ZRcHa+8HMfFVuuIHDgWhwklsdxz6H0NtVl7PNfFUwlk0ovI0EF5LXAmxDhuO9AdlREUgIiIAiIgCIiAIiIAiIgCIiAIiIAiIgCIiAt1Hkd+E/JeX8PpRJO/0B+I/yXqCoPgd+E/Jeddkow6eU/wM/wAalA1XaKmyEhavJvW87bss74rRX7yjB7E2RN8Ppj/5aP8A2AtP7VIQamhuAbR1GhF/7LgVxXAqyXuvtpQOAErwAARoBey7d2mD6+g/9Of5RK9NeZGVb/mzTZKZnsN/lCtDD2u+43+Ufss97Vm09mhe98KFtj5XFYudJaPU1yrwgD7jf5Qol9Iy/kb/AChb854cDotSxFlnqsqMH2LYDH1Kryy3NjqKyOCgpHSEMY1j231NvrCBoAmDvl+lDPGGxiWPuntdfOC7W46afFUr3SfQKbuomTPtJ4HkZdJDc2PEfkoiTIX1uWZ75DHd8ZPhiOU+Q9ddV4E9JM+qg/KmegAVVeVOzvap9BWRyZTK2TLEQ6RwDQ9zbvG/UL1UFBcqiIgCIiAIiIAiIgCIiAIiIAiIgCIiAIiICzWfZv8Awu+RXnrZB1ppOscf+JehqkeB34T8l5v2flyzP/A35uUoEdt15vitEfvW5bYzZnFaa8alGQjZMC+y/wB+a7n2ln66gP8A4c4/+MS4TgzvqT6H5r1DjGzkVYIHSl4dEDlLDbztAII47grRllaZWpHNFo5Y91rfAdfRX4phbVSGzeEtqqmoD4J44oSY2uMjDlkafG0kDVxBaRbcAsoYDeodG6jnZCCbVJqGFrgBo7uwL2JXqvHRjo0eFV8KlW7kFUVoaNFrlTLmddblW4HacRilmdEQPr/pDBb2nd2Rmc0aXtzUdieBhkjWxUskzCAXSfSAzIb+yRrYXKo/EI8GmG8IdDbcyKihFRh1NGZJI7mbxRGzhZ7SvjEIhkksBcxuubC7rNsMx4qSawMjZG03YzNludfGQTr7lhVY8Lvwu/2SvLk80mz2oqySNC7JMGirMQijnaXNbG6QAG3jZlLSbbxruXqILzT2GPtisPWCQfk1el1BYIiIAiIgCIiAIiIAiIgCIiAIiIAiIgCIsetrY4W5pZGxt5vcGj4lAXZvKfQ/JeWo6jJK70HzK7bivarh0d2tmMrt1oWl2p0Gu5cCxM2kd0A/XRSgYuMz5nFQL95UhUklYEo1RkInsBcO7N92t/Rb0O0PEGMaTOWsLbtOWN1w3Qg6aOFxcLRtn/s+e/Tn0WYIssbXZmyh8TnGMA3isfsyCTofcdOiWJJ+m2yq6Zr+6mczOTK4WabvefEbkaG6u1e2uItL2vqHNe0agBhGrcwIOXUfsoCpa0R2ZIJfA0kkeUuFy0+nrwVqWIMc9ok75t9JfbuNQdTcg9V0YhXkpcmNJ6ZeDbsYrP8AnKCZzQ6R4pbPuWmK7W5gGjQtdmIseagptr6w76gi5PBoA19NArzcfaHNkLJTM2NkeUPaIJe6+xle22a7b3yjQkDdcrWn7ufqbX9/C6wNCXqdpa0AXrA65taJzXu9coZuWK7HKp7bmtABB0e8NNuoDeKwHyAFjo2GJzTfM2Rzzu0ABGitiUAEOiDjwcXvaW6aeG3NQSbd2K/9bQcPq5dP7oXppeYuxs2xen/DIPXwfkvTqhkhERAEREAREQBERAEREAREQBERACVGY/jsFHEZaiQMZwvvcfZa3eT6LD2z2qiw6ndNLq46RsvYyPto0dOJPALzTi2LVWK1QdIc8hvkaLhkTeQH3R13lAb3tR2zTykso4+4ZuD3WfK70b5W/mfRazT7NV2IvD5XPN9c87nPPuaSf0XRNhOzZkYD5PE/i8j8mjgF1Cjw5kYs0D1QHI8C7IGNs+VznkAnXwgH0C5TiM47x1gSL2PQt0K9cVMmVpPReRK3Dcz3vbM1t3G4J43N1KBHyzAncsWobuWTVU7mlwzh2WwJH8W4LLpMNbma58gcAQco49LoDOwKMiIcze3rfRXIy0t+qce9DD3t/Ln+66+t+OvL1X3h5HdjUal/Hm4qr2F0bWPcHZGOY1zQA7K4g+I8bW09SpBbZUReaG7WhjQ9rnX+sH2j/eqSRBurRZjgCBfQaa25A719V5MoaHhoLYhHeMEXa3cTfivttS55PeuzF3G2W1hYCy3ptTj8OXy/kxqJxedfMw3GytAXNrgdXGw+JV2paWkg+48wsXvspDgbFpBHqOixknF2ZommroNu0kNe0E2tIHmzRrcXGlj+itv8R1c24vd5eSHnnc9NPQL7kxBxk73MM+bNcAAX/Du9yrBXSCTvWE95cm7Wi1zv8NrKpJtHZDpjFNrf7QabvIvT68udmMEseJU8xjcGNc4ucdBZzSL/ABsvTtNKHC4Rkl5ERQAiIgCIiAIiIAiIgCIiAK3PJla53AAn4C6uKhCA8nbY7Rz4lN38ujbWjjbqI2E3A36ncSeYWxdm2MUFL/0nvI3OsXvcwlt+AzDc0fqui4l2RUb3OMbHR3N7NcbAnkOA6KHqux0AfVTPYetnAoDpOG7S0UrR3VVA4W0tI35EqWjlDhdpBHMEEfELztX9mFUw+SGTraxKw27K11Kc0UcsRGuamkLTw1I3HipB6SqGZgtHxzZ5rj5W/wAoXMKXtHxSn8L5w62lqmGxHq4W6/BXartcrntI/orCQbFsZcdW9TYb/wAkBXBcLZL3lizvDI97mixLRmLWX9zFek2XN9APgFj9l0RfLI9oAaWxtNhvIub346fMrrX/ACZ0UA5mNmTb/JWX7K/wj4Bddp8NBNiFmzYZC3eFIOIO2U/hHwVqXZM+wPgu0fQ4b+W3vXy+gh5Kyuit0cOrsBc1tyzMBvB4Dmvqi2eZK3PGGkcdBcHkQuw4lhUeW7dCFpGJ4O+nf9Io7Zh9pCRcOHHKOW/Rdiiq0bP83P3Odt03dbcfYgG7KnkB7ldZsw7quibL11NXMvH4ZAPHGSCWdRzb1U83BWrjlCUXla1OiMlJXRzzAtnXNcCusYSyzAOiw4cNDdylKdtgqFi8iIgCIiAIiIAiIgCKl1S6A+roo6uxqnh+1mjZ0c8A/BYEe2dC42FXFf8AErqnNq6TKOcV3J+6rdYEGJxP1ZLG4dHhZjXhVaa3JUkz7VFTMl1BYo5gO8L5dTtP3QrNXiMUX2krGficB8yoSq2+w+PfVxnoy7j+SsoSeyKuSW7JGswKGTzMB9QD81GO2Ipj/VM/kb+yjJ+1agb5TM/8MR+ZssGTtgpvu09Q73MH+JarDVn6WUdaC7m4Yds9FD5GgegspIwBc3PbFF/3Ob+eP91RvbHDxpJh/fYf1Vujr/pZHUU+TpQhAWPVMutDZ2v03GmqB6Bh/wASvs7VaF29s7fWO/yKjpay3iyPjU36jajAvkwKBi7R8Od/Xub+ONw/RSNPtdQSeWrh97rfNHTmt4v6BSjyZbqdRWJYXxap2Grif5JY3fhe0/Iq8YL9VCnldy1kzlWK4C/OJ6VxiqGG/h0z+nI9DoVs+xe3Tak9zUARVA8OujZCN4F/K7oeel1NV2E8Wj8loPaHgI7v6SBle0gP4ZwdGuv7Tea7YunXShLfszmkpUvNFHXQF9gLnXZjtk6f+jVBvI0XjeTrI0b2n+Iaa8brooK4K1GVKThI66dRVI5kVREWRcIiIAitulANr68lalqrcPjoobBkqPxvGIqSF80zg1jBck8eTRzJWt7UbQOLMlLKXS5gCIWh9r8C7UArlcnZ9iGITtM8kxidmdnmkz5Mo0a0E2uTutwvfkpWupLizYKrtVnn1i7qnZwcWumfbhZgIueaxpMbiqQWyV9fI/2Bkp2+5oBJHvXKpcIq2OkidHIzuyQ9rvCGkdd3G+nNWXOngsX5spOma+tuRO5elTxNFNeS3JyToVGnqb1PgtO9xyVLmuvvnAe09C9uo9SFB1uHSRPyyOI4jKRlc3m1wHiHVY78QLmhwP8Av+6vUVbmBY7dvb/CenRetnTas9DhSktz7pY8v/HUH1WbHiMrNGySaDcHu8beIGuj27x0WLdVvewJsRYg9RucPTiuhpWKJ66koNpqtuoqZX2bc5ZD9bFwlbyc3iF84htVWSNyPqpXNy3aWOLRLH7Xh+8OKhXv19jxXBG6OQ8fwOWLVT77eHUuDf7OUeZoPsuFyuWeRdl9DeKb29+/fYyTlOpAJ5nUnrcr770Kzg9BNUv7unidK7flYL2B1FzuA3710TB+xyofY1M7IRxawd4/46AfmspYyFPgqsPKTOfuqArbqpd3w/sloI/O2SY85Hn5NsFsFHsfQxeSkhHqwOPxK5Z+J8I2jg+WeY/pY4Ee4q4HuO5rj6NJ/RerYqCJvlijb6MaPkFfDByCx/Ep9kX6OJ5PbDKd0Up9I3n9FcFJN/YTf6p//wCV6tsifiM+CejjyeVBSTf2M3+rf+y+jRS8YZffG/8AZeqbKhReJT4/sjo1yeU/op/snj+44fosumdOw+A1DT/D3rfkvTz3gb7LFmxFjVdeISl6COkS9RwCDE8RtZstaR0Eh+YV9+FYjU2zxVUnLvAQB18Wi7ZJixPlCrFDJJ5ibdVbrGtcqQ6ZP1M5/sJsTLDURz1BDMmrY2nMSSCAXHcBqustViCmDVkLgxFeVaWaR00qSpxsgiIsDUotL2v2imFI+WgtI+KUd4zKXHIw/WN09Qedr2U7tTWmKmkeGuOlvBvAOhd0suX4h9IjpY42MfBHI973PB1kdYWv0IP5KkpWNKcbm11m29NHEx8tQIS9geIo2GSUX1IcOHDeF8txuOWNsjI3SB4uHVMgaABvzB2jTfhZalhOzkUsrDNLZ5t3jYm5SW3G+Q6m4OvvWywMYyompHQxwBnij8GZndnyTtB3vDgQ/wBQs7u1zRqKWhcZjUjYzIHgxxgktoqfMxgtqe+ksCeoCxKbG31cQls9hZYdzE5zntOtnOcLMaN9n8eWikqiDu9ZnZi231lS7JE0j2IhvC1zCcOfDUyzQO72nyjOwMLGym5tCzOcoa065ydAbWKLM1d7FL730Mh80erjDCxx+9NI6d17HxtbzPNa3jmys8rH52shgIzd7UERNYbeGwOpPTktu2gxv6OwS08dNC1wIdVPDpcsnGGONoF/eRe25cR2wrZ6iQyTzyTC5yGWzdDyiBIYDot6U1HRS3JVOc05ZW0t+DCpg1okY1+cNIIcAQDvFwDqrlG7W6waVtmE33m3uG9XmT6WaPU/ovZoyahFM86pG7diZimv6r7eCeQ5Em1v3UQ2e3+SzsLoJ6mRscMZc5x00v7+g6rreIUVqc/wnfQrUPJNhqbEG24tO8G/DjdbXsV2b1FcRJITFDoe8IuXaEWY07+Gu5dF2K7LoqcB9URNJoctvA09faK6Mxlt27kF5dfGZvynVTotbkVs5s/DQxCKBmVu8k6ucfaceJUuERcDberOlBERQAipdWJqprd5UpN7BuxfXy+QDeVDVOL8GqMkqXOW0aDerMnUJ+fE2tUbUYwToFjQYe56lqbCAN6vanAi8pERmkkKzKXCCfMpuOAN3BXFSVZ9iyp8mLT0LW8FlAKqLFtvculYIiKCQiIgPiWIOBa4XBFiDuIO8KPrsPY9gjynKLZbfdy6NtdSatyt00FyosSmczxWeSmD5Mrw/PklENmPlf8A1T2O1DY3DobHgbqmOVDnQxuqO7hqIn5oHROLzHE4DMyUHeOFr66aKf2upZHszQ5nStuwBgsHNcPrBqbb7eLgtWxFoo6V2UMnf957jZkZHmDGgXkLea4sRJ042jZP9/8ADtw8YzksyJTC6iCVrnyhrXw5R3k48Ia65AAPEEbt6VOLNcA4MDmHQS1J7qEcLMZ5n36ABQmD4OK6OOWSYvaPKCNB1ZENNeZ+K2ltHHDJGSwua9hHePu6VhGhb/ANdzVnSVWUfN9X9joqLDwldavjsjXa2lEkRLmvfGy9iWmlp4yTvawXfI6+7Raph9PFVSGgkbURtd9mYIgS1/35Zg45g0aam3HcunOqJmQNDpbBgIM8jgCWt3OsL2dbf6LkWJbYCCZxpHRZC11pA12cyHfI4k3ceRd8F00sOnLlmdTGTyZdl9ffyRptfhwglmY2RkrWOyh7DcON7aczzXzDSk+Y2HJTeyuyFbiDi6GMlpN3Ty3ay5OpzHzn0v7l2TZjsipoLPqnGqk32IyRA9GX8XvPwXrKsoRS3Z48ouTOW7F7HS1z7QNsweed4uxnQe07p8V6A2W2XgoY8kQJcfPI7zvPMngOil6eBrGhrGhrRoA0AAegG5XVzVKspl4wSKWVURZlwiL5c6yAqrU9QGbysOsxGw0UJPM551W0KN9WZynbYzazFSdGqPc9zisqjw0v37lNU9C1q2c4Q0RRRlLchKfDHO3qXpsMa3qs8BVWEqspGkYJHy1gG5VVUWRcIiIAiIgCIiAIiIAqFVRARWM0XeNItcOGU3NmsadXP6mwWjjFWse2Q5XRmWRjizxHlGWX3MsCLDqukVEAe0tcLtcCCOYOhC0Gm7P3fSXGSS0LABEGaE335hzAtqsp003c1pzsmmfLKoCRraYjKBbKxhuBfRo9lo32Kl6bBJZB4ssY4EauPMnkp/D8JjhFmNA6rOVlBdyHU4I6nwaNuW7cxaLNzahoHIbgoX/Rzh3fmf6JHnJvY3LL+13e662xFcpc+GMAAAFgNwGgHSy+0RCAiIgCIiAtuesSYErOsqFoUp2IaIh1HdZNPh4GpWeGqqu6jIUUfLW2X0iLMsEREAREQBERAEREAREQBERAEREAVLIiAqiIgCIiAIiIAiIgCIiAKiIgKoiIAiIgCIiAIiIAiIgCIiAIiIAiIgP/2Q=="/>
          <p:cNvSpPr>
            <a:spLocks noChangeAspect="1" noChangeArrowheads="1"/>
          </p:cNvSpPr>
          <p:nvPr/>
        </p:nvSpPr>
        <p:spPr bwMode="auto">
          <a:xfrm>
            <a:off x="155575" y="-992798"/>
            <a:ext cx="300037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456372"/>
              </p:ext>
            </p:extLst>
          </p:nvPr>
        </p:nvGraphicFramePr>
        <p:xfrm>
          <a:off x="2821354" y="1369157"/>
          <a:ext cx="7587273" cy="4074795"/>
        </p:xfrm>
        <a:graphic>
          <a:graphicData uri="http://schemas.openxmlformats.org/drawingml/2006/table">
            <a:tbl>
              <a:tblPr firstRow="1" bandRow="1">
                <a:tableStyleId>{68D230F3-CF80-4859-8CE7-A43EE81993B5}</a:tableStyleId>
              </a:tblPr>
              <a:tblGrid>
                <a:gridCol w="1698395"/>
                <a:gridCol w="3056708"/>
                <a:gridCol w="635726"/>
                <a:gridCol w="644434"/>
                <a:gridCol w="1552010"/>
              </a:tblGrid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 err="1">
                          <a:effectLst/>
                        </a:rPr>
                        <a:t>Facultad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</a:rPr>
                        <a:t>Departamentos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PD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PND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 err="1">
                          <a:effectLst/>
                        </a:rPr>
                        <a:t>Presupuesto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 err="1" smtClean="0">
                          <a:effectLst/>
                        </a:rPr>
                        <a:t>Administración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</a:rPr>
                        <a:t>Decanato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1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$916,965.68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 err="1" smtClean="0">
                          <a:effectLst/>
                        </a:rPr>
                        <a:t>Administración</a:t>
                      </a:r>
                      <a:r>
                        <a:rPr lang="en-US" sz="1600" u="none" strike="noStrike" dirty="0" smtClean="0">
                          <a:effectLst/>
                        </a:rPr>
                        <a:t> </a:t>
                      </a:r>
                      <a:r>
                        <a:rPr lang="en-US" sz="1600" u="none" strike="noStrike" dirty="0">
                          <a:effectLst/>
                        </a:rPr>
                        <a:t>de </a:t>
                      </a:r>
                      <a:r>
                        <a:rPr lang="en-US" sz="1600" u="none" strike="noStrike" dirty="0" err="1">
                          <a:effectLst/>
                        </a:rPr>
                        <a:t>Empresas</a:t>
                      </a:r>
                      <a:r>
                        <a:rPr lang="en-US" sz="1600" u="none" strike="noStrike" dirty="0">
                          <a:effectLst/>
                        </a:rPr>
                        <a:t> </a:t>
                      </a:r>
                      <a:r>
                        <a:rPr lang="en-US" sz="1600" u="none" strike="noStrike" dirty="0" err="1">
                          <a:effectLst/>
                        </a:rPr>
                        <a:t>Universitarias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6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</a:rPr>
                        <a:t>$280,352.41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</a:rPr>
                        <a:t>Calidad Ambiental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</a:rPr>
                        <a:t>$362,025.81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</a:rPr>
                        <a:t>Edificios y Terrenos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 smtClean="0">
                          <a:effectLst/>
                        </a:rPr>
                        <a:t>274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</a:rPr>
                        <a:t>$13,146,650.16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</a:rPr>
                        <a:t>Finanzas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34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</a:rPr>
                        <a:t>$2,010,851.68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</a:rPr>
                        <a:t>Compras y Suministros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9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</a:rPr>
                        <a:t>$517,009.75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 err="1" smtClean="0">
                          <a:effectLst/>
                        </a:rPr>
                        <a:t>Librería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10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</a:rPr>
                        <a:t>$462,243.86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</a:rPr>
                        <a:t>Enlace con el Personal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</a:rPr>
                        <a:t>$327,811.56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</a:rPr>
                        <a:t>Propiedad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 smtClean="0">
                          <a:effectLst/>
                        </a:rPr>
                        <a:t>13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</a:rPr>
                        <a:t>$681,724.57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</a:rPr>
                        <a:t>Servicios Comunicaciones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6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</a:rPr>
                        <a:t>$213,894.81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 err="1" smtClean="0">
                          <a:effectLst/>
                        </a:rPr>
                        <a:t>Tránsito</a:t>
                      </a:r>
                      <a:r>
                        <a:rPr lang="en-US" sz="1600" u="none" strike="noStrike" dirty="0" smtClean="0">
                          <a:effectLst/>
                        </a:rPr>
                        <a:t> </a:t>
                      </a:r>
                      <a:r>
                        <a:rPr lang="en-US" sz="1600" u="none" strike="noStrike" dirty="0">
                          <a:effectLst/>
                        </a:rPr>
                        <a:t>y </a:t>
                      </a:r>
                      <a:r>
                        <a:rPr lang="en-US" sz="1600" u="none" strike="noStrike" dirty="0" err="1">
                          <a:effectLst/>
                        </a:rPr>
                        <a:t>Vigilancia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 smtClean="0">
                          <a:effectLst/>
                        </a:rPr>
                        <a:t>66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</a:rPr>
                        <a:t>$2,993,894.44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</a:rPr>
                        <a:t>Impresos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9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</a:rPr>
                        <a:t>$401,934.86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</a:rPr>
                        <a:t>Recursos Humanos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 smtClean="0">
                          <a:effectLst/>
                        </a:rPr>
                        <a:t>28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</a:rPr>
                        <a:t>$1,471,241.11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>
                          <a:effectLst/>
                        </a:rPr>
                        <a:t>Total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</a:rPr>
                        <a:t>1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 smtClean="0">
                          <a:effectLst/>
                        </a:rPr>
                        <a:t>474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u="none" strike="noStrike" dirty="0">
                          <a:effectLst/>
                        </a:rPr>
                        <a:t>$23,786,600.70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1985107" y="584144"/>
            <a:ext cx="71209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err="1" smtClean="0"/>
              <a:t>Desglose</a:t>
            </a:r>
            <a:r>
              <a:rPr lang="en-US" sz="2800" dirty="0" smtClean="0"/>
              <a:t> </a:t>
            </a:r>
            <a:r>
              <a:rPr lang="en-US" sz="2800" dirty="0" err="1" smtClean="0"/>
              <a:t>Presupuesto</a:t>
            </a:r>
            <a:r>
              <a:rPr lang="en-US" sz="2800" dirty="0" smtClean="0"/>
              <a:t> </a:t>
            </a:r>
            <a:r>
              <a:rPr lang="en-US" sz="2800" dirty="0" err="1" smtClean="0"/>
              <a:t>Decanato</a:t>
            </a:r>
            <a:r>
              <a:rPr lang="en-US" sz="2800" dirty="0" smtClean="0"/>
              <a:t> </a:t>
            </a:r>
            <a:r>
              <a:rPr lang="en-US" sz="2800" dirty="0" err="1" smtClean="0"/>
              <a:t>Administración</a:t>
            </a:r>
            <a:endParaRPr lang="en-US" sz="2800" dirty="0"/>
          </a:p>
        </p:txBody>
      </p:sp>
      <p:sp>
        <p:nvSpPr>
          <p:cNvPr id="8" name="TextBox 7"/>
          <p:cNvSpPr txBox="1"/>
          <p:nvPr/>
        </p:nvSpPr>
        <p:spPr>
          <a:xfrm>
            <a:off x="9675223" y="5547360"/>
            <a:ext cx="68961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err="1" smtClean="0">
                <a:hlinkClick r:id="rId2" action="ppaction://hlinksldjump"/>
              </a:rPr>
              <a:t>Regresar</a:t>
            </a:r>
            <a:endParaRPr lang="es-PR" sz="1100" dirty="0"/>
          </a:p>
        </p:txBody>
      </p:sp>
      <p:sp>
        <p:nvSpPr>
          <p:cNvPr id="12" name="TextBox 11"/>
          <p:cNvSpPr txBox="1"/>
          <p:nvPr/>
        </p:nvSpPr>
        <p:spPr>
          <a:xfrm>
            <a:off x="1598911" y="6526194"/>
            <a:ext cx="111921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err="1" smtClean="0">
                <a:hlinkClick r:id="rId3" action="ppaction://hlinksldjump"/>
              </a:rPr>
              <a:t>Tabla</a:t>
            </a:r>
            <a:r>
              <a:rPr lang="en-US" sz="1100" dirty="0" smtClean="0">
                <a:hlinkClick r:id="rId3" action="ppaction://hlinksldjump"/>
              </a:rPr>
              <a:t> </a:t>
            </a:r>
            <a:r>
              <a:rPr lang="en-US" sz="1100" dirty="0" err="1" smtClean="0">
                <a:hlinkClick r:id="rId3" action="ppaction://hlinksldjump"/>
              </a:rPr>
              <a:t>Contenido</a:t>
            </a:r>
            <a:endParaRPr lang="es-PR" sz="1100" dirty="0"/>
          </a:p>
        </p:txBody>
      </p:sp>
    </p:spTree>
    <p:extLst>
      <p:ext uri="{BB962C8B-B14F-4D97-AF65-F5344CB8AC3E}">
        <p14:creationId xmlns:p14="http://schemas.microsoft.com/office/powerpoint/2010/main" val="9638205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5676540"/>
              </p:ext>
            </p:extLst>
          </p:nvPr>
        </p:nvGraphicFramePr>
        <p:xfrm>
          <a:off x="2373197" y="1456769"/>
          <a:ext cx="8128000" cy="3011805"/>
        </p:xfrm>
        <a:graphic>
          <a:graphicData uri="http://schemas.openxmlformats.org/drawingml/2006/table">
            <a:tbl>
              <a:tblPr firstRow="1" bandRow="1">
                <a:tableStyleId>{68D230F3-CF80-4859-8CE7-A43EE81993B5}</a:tableStyleId>
              </a:tblPr>
              <a:tblGrid>
                <a:gridCol w="1625600"/>
                <a:gridCol w="2079786"/>
                <a:gridCol w="1171414"/>
                <a:gridCol w="1625600"/>
                <a:gridCol w="1625600"/>
              </a:tblGrid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 err="1">
                          <a:effectLst/>
                        </a:rPr>
                        <a:t>Facultad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</a:rPr>
                        <a:t>Departamentos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PD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PND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 err="1">
                          <a:effectLst/>
                        </a:rPr>
                        <a:t>Presupuesto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 err="1">
                          <a:effectLst/>
                        </a:rPr>
                        <a:t>Asuntos</a:t>
                      </a:r>
                      <a:r>
                        <a:rPr lang="en-US" sz="1600" u="none" strike="noStrike" dirty="0">
                          <a:effectLst/>
                        </a:rPr>
                        <a:t> </a:t>
                      </a:r>
                      <a:r>
                        <a:rPr lang="en-US" sz="1600" u="none" strike="noStrike" dirty="0" err="1" smtClean="0">
                          <a:effectLst/>
                        </a:rPr>
                        <a:t>Académicos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</a:rPr>
                        <a:t>Decanato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 smtClean="0">
                          <a:effectLst/>
                        </a:rPr>
                        <a:t>10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</a:rPr>
                        <a:t>$1,582,552.71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</a:rPr>
                        <a:t>Admisiones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</a:rPr>
                        <a:t>$287,932.75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</a:rPr>
                        <a:t>Biblioteca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14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28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</a:rPr>
                        <a:t>$5,180,067.74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Centro </a:t>
                      </a:r>
                      <a:r>
                        <a:rPr lang="en-US" sz="1600" u="none" strike="noStrike" dirty="0" err="1">
                          <a:effectLst/>
                        </a:rPr>
                        <a:t>Enriquecimiento</a:t>
                      </a:r>
                      <a:r>
                        <a:rPr lang="en-US" sz="1600" u="none" strike="noStrike" dirty="0">
                          <a:effectLst/>
                        </a:rPr>
                        <a:t> </a:t>
                      </a:r>
                      <a:r>
                        <a:rPr lang="en-US" sz="1600" u="none" strike="noStrike" dirty="0" err="1" smtClean="0">
                          <a:effectLst/>
                        </a:rPr>
                        <a:t>Profesional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</a:rPr>
                        <a:t>$58,877.75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</a:rPr>
                        <a:t>ROTC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3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</a:rPr>
                        <a:t>$171,050.06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 err="1" smtClean="0">
                          <a:effectLst/>
                        </a:rPr>
                        <a:t>Preparación</a:t>
                      </a:r>
                      <a:r>
                        <a:rPr lang="en-US" sz="1600" u="none" strike="noStrike" dirty="0" smtClean="0">
                          <a:effectLst/>
                        </a:rPr>
                        <a:t> </a:t>
                      </a:r>
                      <a:r>
                        <a:rPr lang="en-US" sz="1600" u="none" strike="noStrike" dirty="0">
                          <a:effectLst/>
                        </a:rPr>
                        <a:t>de Maestros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</a:rPr>
                        <a:t>$1,501,305.00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</a:rPr>
                        <a:t>Registrador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 smtClean="0">
                          <a:effectLst/>
                        </a:rPr>
                        <a:t>23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</a:rPr>
                        <a:t>$1,291,650.62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>
                          <a:effectLst/>
                        </a:rPr>
                        <a:t>Total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 smtClean="0">
                          <a:effectLst/>
                        </a:rPr>
                        <a:t>29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 smtClean="0">
                          <a:effectLst/>
                        </a:rPr>
                        <a:t>80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u="none" strike="noStrike" dirty="0">
                          <a:effectLst/>
                        </a:rPr>
                        <a:t>$10,073,436.63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899138" y="436063"/>
            <a:ext cx="80044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err="1" smtClean="0"/>
              <a:t>Desglose</a:t>
            </a:r>
            <a:r>
              <a:rPr lang="en-US" sz="2800" dirty="0" smtClean="0"/>
              <a:t> </a:t>
            </a:r>
            <a:r>
              <a:rPr lang="en-US" sz="2800" dirty="0" err="1" smtClean="0"/>
              <a:t>Presupuesto</a:t>
            </a:r>
            <a:r>
              <a:rPr lang="en-US" sz="2800" dirty="0" smtClean="0"/>
              <a:t> </a:t>
            </a:r>
            <a:r>
              <a:rPr lang="en-US" sz="2800" dirty="0" err="1" smtClean="0"/>
              <a:t>Decanato</a:t>
            </a:r>
            <a:r>
              <a:rPr lang="en-US" sz="2800" dirty="0" smtClean="0"/>
              <a:t> </a:t>
            </a:r>
            <a:r>
              <a:rPr lang="en-US" sz="2800" dirty="0" err="1" smtClean="0"/>
              <a:t>Asuntos</a:t>
            </a:r>
            <a:r>
              <a:rPr lang="en-US" sz="2800" dirty="0" smtClean="0"/>
              <a:t> </a:t>
            </a:r>
            <a:r>
              <a:rPr lang="en-US" sz="2800" dirty="0" err="1" smtClean="0"/>
              <a:t>Académicos</a:t>
            </a:r>
            <a:endParaRPr lang="en-US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9692639" y="4528457"/>
            <a:ext cx="68961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err="1" smtClean="0">
                <a:hlinkClick r:id="rId2" action="ppaction://hlinksldjump"/>
              </a:rPr>
              <a:t>Regresar</a:t>
            </a:r>
            <a:endParaRPr lang="es-PR" sz="1100" dirty="0"/>
          </a:p>
        </p:txBody>
      </p:sp>
      <p:sp>
        <p:nvSpPr>
          <p:cNvPr id="7" name="TextBox 6"/>
          <p:cNvSpPr txBox="1"/>
          <p:nvPr/>
        </p:nvSpPr>
        <p:spPr>
          <a:xfrm>
            <a:off x="1598911" y="6526194"/>
            <a:ext cx="111921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err="1" smtClean="0">
                <a:hlinkClick r:id="rId3" action="ppaction://hlinksldjump"/>
              </a:rPr>
              <a:t>Tabla</a:t>
            </a:r>
            <a:r>
              <a:rPr lang="en-US" sz="1100" dirty="0" smtClean="0">
                <a:hlinkClick r:id="rId3" action="ppaction://hlinksldjump"/>
              </a:rPr>
              <a:t> </a:t>
            </a:r>
            <a:r>
              <a:rPr lang="en-US" sz="1100" dirty="0" err="1" smtClean="0">
                <a:hlinkClick r:id="rId3" action="ppaction://hlinksldjump"/>
              </a:rPr>
              <a:t>Contenido</a:t>
            </a:r>
            <a:endParaRPr lang="es-PR" sz="1100" dirty="0"/>
          </a:p>
        </p:txBody>
      </p:sp>
    </p:spTree>
    <p:extLst>
      <p:ext uri="{BB962C8B-B14F-4D97-AF65-F5344CB8AC3E}">
        <p14:creationId xmlns:p14="http://schemas.microsoft.com/office/powerpoint/2010/main" val="2243257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801196"/>
              </p:ext>
            </p:extLst>
          </p:nvPr>
        </p:nvGraphicFramePr>
        <p:xfrm>
          <a:off x="2579076" y="1929680"/>
          <a:ext cx="8315567" cy="2887980"/>
        </p:xfrm>
        <a:graphic>
          <a:graphicData uri="http://schemas.openxmlformats.org/drawingml/2006/table">
            <a:tbl>
              <a:tblPr firstRow="1" bandRow="1">
                <a:tableStyleId>{68D230F3-CF80-4859-8CE7-A43EE81993B5}</a:tableStyleId>
              </a:tblPr>
              <a:tblGrid>
                <a:gridCol w="1187938"/>
                <a:gridCol w="3563815"/>
                <a:gridCol w="1187938"/>
                <a:gridCol w="1187938"/>
                <a:gridCol w="1187938"/>
              </a:tblGrid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 err="1">
                          <a:effectLst/>
                        </a:rPr>
                        <a:t>Facultad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 err="1">
                          <a:effectLst/>
                        </a:rPr>
                        <a:t>Departamentos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PD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PND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Presupuesto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</a:rPr>
                        <a:t>Estudiantes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 err="1">
                          <a:effectLst/>
                        </a:rPr>
                        <a:t>Decanato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1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10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$797,877.35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 err="1">
                          <a:effectLst/>
                        </a:rPr>
                        <a:t>Actividades</a:t>
                      </a:r>
                      <a:r>
                        <a:rPr lang="en-US" sz="1400" u="none" strike="noStrike" dirty="0">
                          <a:effectLst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</a:rPr>
                        <a:t>Sociales</a:t>
                      </a:r>
                      <a:r>
                        <a:rPr lang="en-US" sz="1400" u="none" strike="noStrike" dirty="0">
                          <a:effectLst/>
                        </a:rPr>
                        <a:t> y </a:t>
                      </a:r>
                      <a:r>
                        <a:rPr lang="en-US" sz="1400" u="none" strike="noStrike" dirty="0" err="1">
                          <a:effectLst/>
                        </a:rPr>
                        <a:t>Exalumnos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6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$306,508.57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</a:rPr>
                        <a:t>Banda y Orquesta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3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$188,660.75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 err="1">
                          <a:effectLst/>
                        </a:rPr>
                        <a:t>Asistencia</a:t>
                      </a:r>
                      <a:r>
                        <a:rPr lang="en-US" sz="1400" u="none" strike="noStrike" dirty="0">
                          <a:effectLst/>
                        </a:rPr>
                        <a:t> </a:t>
                      </a:r>
                      <a:r>
                        <a:rPr lang="en-US" sz="1400" u="none" strike="noStrike" dirty="0" err="1" smtClean="0">
                          <a:effectLst/>
                        </a:rPr>
                        <a:t>Económica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16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</a:rPr>
                        <a:t>$871,225.04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 err="1">
                          <a:effectLst/>
                        </a:rPr>
                        <a:t>Colocaciones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4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</a:rPr>
                        <a:t>$225,435.00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 err="1" smtClean="0">
                          <a:effectLst/>
                        </a:rPr>
                        <a:t>Orientación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14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2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</a:rPr>
                        <a:t>$1,408,849.25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</a:rPr>
                        <a:t>Calidad de Vida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2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</a:rPr>
                        <a:t>$75,366.00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</a:rPr>
                        <a:t>Programa Intercambio de Estudiantes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</a:rPr>
                        <a:t>$90,263.00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 err="1">
                          <a:effectLst/>
                        </a:rPr>
                        <a:t>Servicios</a:t>
                      </a:r>
                      <a:r>
                        <a:rPr lang="en-US" sz="1400" u="none" strike="noStrike" dirty="0">
                          <a:effectLst/>
                        </a:rPr>
                        <a:t> </a:t>
                      </a:r>
                      <a:r>
                        <a:rPr lang="en-US" sz="1400" u="none" strike="noStrike" dirty="0" err="1" smtClean="0">
                          <a:effectLst/>
                        </a:rPr>
                        <a:t>Médicos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 smtClean="0">
                          <a:effectLst/>
                        </a:rPr>
                        <a:t>16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</a:rPr>
                        <a:t>$1,153,768.00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</a:rPr>
                        <a:t>Natatorio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</a:rPr>
                        <a:t>$271,820.00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44180"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u="none" strike="noStrike" dirty="0">
                          <a:effectLst/>
                        </a:rPr>
                        <a:t>Total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/>
                        <a:t>15</a:t>
                      </a:r>
                      <a:endParaRPr lang="en-US" sz="1600" b="1" dirty="0"/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u="none" strike="noStrike" dirty="0">
                          <a:effectLst/>
                        </a:rPr>
                        <a:t>$5,389,772.96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899137" y="717417"/>
            <a:ext cx="66098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err="1" smtClean="0"/>
              <a:t>Desglose</a:t>
            </a:r>
            <a:r>
              <a:rPr lang="en-US" sz="2800" dirty="0" smtClean="0"/>
              <a:t> </a:t>
            </a:r>
            <a:r>
              <a:rPr lang="en-US" sz="2800" dirty="0" err="1" smtClean="0"/>
              <a:t>Presupuesto</a:t>
            </a:r>
            <a:r>
              <a:rPr lang="en-US" sz="2800" dirty="0" smtClean="0"/>
              <a:t> </a:t>
            </a:r>
            <a:r>
              <a:rPr lang="en-US" sz="2800" dirty="0" err="1" smtClean="0"/>
              <a:t>Decanato</a:t>
            </a:r>
            <a:r>
              <a:rPr lang="en-US" sz="2800" dirty="0" smtClean="0"/>
              <a:t> </a:t>
            </a:r>
            <a:r>
              <a:rPr lang="en-US" sz="2800" dirty="0" err="1" smtClean="0"/>
              <a:t>Estudiantes</a:t>
            </a:r>
            <a:endParaRPr lang="en-US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10249988" y="4902926"/>
            <a:ext cx="68961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err="1" smtClean="0">
                <a:hlinkClick r:id="rId2" action="ppaction://hlinksldjump"/>
              </a:rPr>
              <a:t>Regresar</a:t>
            </a:r>
            <a:endParaRPr lang="es-PR" sz="1100" dirty="0"/>
          </a:p>
        </p:txBody>
      </p:sp>
      <p:sp>
        <p:nvSpPr>
          <p:cNvPr id="8" name="TextBox 7"/>
          <p:cNvSpPr txBox="1"/>
          <p:nvPr/>
        </p:nvSpPr>
        <p:spPr>
          <a:xfrm>
            <a:off x="1598911" y="6526194"/>
            <a:ext cx="111921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err="1" smtClean="0">
                <a:hlinkClick r:id="rId3" action="ppaction://hlinksldjump"/>
              </a:rPr>
              <a:t>Tabla</a:t>
            </a:r>
            <a:r>
              <a:rPr lang="en-US" sz="1100" dirty="0" smtClean="0">
                <a:hlinkClick r:id="rId3" action="ppaction://hlinksldjump"/>
              </a:rPr>
              <a:t> </a:t>
            </a:r>
            <a:r>
              <a:rPr lang="en-US" sz="1100" dirty="0" err="1" smtClean="0">
                <a:hlinkClick r:id="rId3" action="ppaction://hlinksldjump"/>
              </a:rPr>
              <a:t>Contenido</a:t>
            </a:r>
            <a:endParaRPr lang="es-PR" sz="1100" dirty="0"/>
          </a:p>
        </p:txBody>
      </p:sp>
    </p:spTree>
    <p:extLst>
      <p:ext uri="{BB962C8B-B14F-4D97-AF65-F5344CB8AC3E}">
        <p14:creationId xmlns:p14="http://schemas.microsoft.com/office/powerpoint/2010/main" val="12506873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8283117"/>
              </p:ext>
            </p:extLst>
          </p:nvPr>
        </p:nvGraphicFramePr>
        <p:xfrm>
          <a:off x="2891692" y="1696589"/>
          <a:ext cx="8128000" cy="4011929"/>
        </p:xfrm>
        <a:graphic>
          <a:graphicData uri="http://schemas.openxmlformats.org/drawingml/2006/table">
            <a:tbl>
              <a:tblPr firstRow="1" bandRow="1">
                <a:tableStyleId>{68D230F3-CF80-4859-8CE7-A43EE81993B5}</a:tableStyleId>
              </a:tblPr>
              <a:tblGrid>
                <a:gridCol w="1625600"/>
                <a:gridCol w="1770297"/>
                <a:gridCol w="1480903"/>
                <a:gridCol w="1625600"/>
                <a:gridCol w="1625600"/>
              </a:tblGrid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 err="1">
                          <a:effectLst/>
                        </a:rPr>
                        <a:t>Facultad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</a:rPr>
                        <a:t>Departamentos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PD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PND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Presupuesto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</a:rPr>
                        <a:t>Artes y Ciencias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</a:rPr>
                        <a:t>Decanato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1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 smtClean="0">
                          <a:effectLst/>
                        </a:rPr>
                        <a:t>12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$2,081,820.05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 err="1" smtClean="0">
                          <a:effectLst/>
                        </a:rPr>
                        <a:t>Biología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 smtClean="0">
                          <a:effectLst/>
                        </a:rPr>
                        <a:t>34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38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$6,080,540.60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 err="1" smtClean="0">
                          <a:effectLst/>
                        </a:rPr>
                        <a:t>Biotecnología</a:t>
                      </a:r>
                      <a:r>
                        <a:rPr lang="en-US" sz="1400" u="none" strike="noStrike" dirty="0" smtClean="0">
                          <a:effectLst/>
                        </a:rPr>
                        <a:t> Industrial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2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$166,413.07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 err="1">
                          <a:effectLst/>
                        </a:rPr>
                        <a:t>Ciencias</a:t>
                      </a:r>
                      <a:r>
                        <a:rPr lang="en-US" sz="1400" u="none" strike="noStrike" dirty="0">
                          <a:effectLst/>
                        </a:rPr>
                        <a:t> Marinas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14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37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$3,664,536.12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</a:rPr>
                        <a:t>Ciencias Sociales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38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$4,174,300.02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</a:rPr>
                        <a:t>Complejo Deportivo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6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$293,105.38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 err="1" smtClean="0">
                          <a:effectLst/>
                        </a:rPr>
                        <a:t>Economía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9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3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$1,218,727.92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 err="1" smtClean="0">
                          <a:effectLst/>
                        </a:rPr>
                        <a:t>Educación</a:t>
                      </a:r>
                      <a:r>
                        <a:rPr lang="en-US" sz="1400" u="none" strike="noStrike" dirty="0" smtClean="0">
                          <a:effectLst/>
                        </a:rPr>
                        <a:t> </a:t>
                      </a:r>
                      <a:r>
                        <a:rPr lang="en-US" sz="1400" u="none" strike="noStrike" dirty="0" err="1" smtClean="0">
                          <a:effectLst/>
                        </a:rPr>
                        <a:t>Física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 smtClean="0">
                          <a:effectLst/>
                        </a:rPr>
                        <a:t>14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2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$1,899,227.79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</a:rPr>
                        <a:t>Enfermeria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14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5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$2,129,719.45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 err="1">
                          <a:effectLst/>
                        </a:rPr>
                        <a:t>Estudios</a:t>
                      </a:r>
                      <a:r>
                        <a:rPr lang="en-US" sz="1400" u="none" strike="noStrike" dirty="0">
                          <a:effectLst/>
                        </a:rPr>
                        <a:t> </a:t>
                      </a:r>
                      <a:r>
                        <a:rPr lang="en-US" sz="1400" u="none" strike="noStrike" dirty="0" err="1" smtClean="0">
                          <a:effectLst/>
                        </a:rPr>
                        <a:t>Hispánicos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24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$2,793,379.20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 err="1" smtClean="0">
                          <a:effectLst/>
                        </a:rPr>
                        <a:t>Física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 smtClean="0">
                          <a:effectLst/>
                        </a:rPr>
                        <a:t>24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4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$3,001,949.46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 err="1" smtClean="0">
                          <a:effectLst/>
                        </a:rPr>
                        <a:t>Geología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13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7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$1,844,706.77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</a:rPr>
                        <a:t>Humanidades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37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3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$4,186,639.88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 err="1" smtClean="0">
                          <a:effectLst/>
                        </a:rPr>
                        <a:t>Inglés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33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2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$3,702,168.76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 err="1" smtClean="0">
                          <a:effectLst/>
                        </a:rPr>
                        <a:t>Matemáticas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 smtClean="0">
                          <a:effectLst/>
                        </a:rPr>
                        <a:t>45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6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$5,422,435.04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 err="1" smtClean="0">
                          <a:effectLst/>
                        </a:rPr>
                        <a:t>Química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39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 smtClean="0">
                          <a:effectLst/>
                        </a:rPr>
                        <a:t>34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$6,519,673.81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u="none" strike="noStrike" dirty="0">
                          <a:effectLst/>
                        </a:rPr>
                        <a:t>Total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 smtClean="0">
                          <a:effectLst/>
                        </a:rPr>
                        <a:t>339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 smtClean="0">
                          <a:effectLst/>
                        </a:rPr>
                        <a:t>166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u="none" strike="noStrike" dirty="0">
                          <a:effectLst/>
                        </a:rPr>
                        <a:t>$49,179,343.32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899138" y="615817"/>
            <a:ext cx="72054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err="1" smtClean="0"/>
              <a:t>Desglose</a:t>
            </a:r>
            <a:r>
              <a:rPr lang="en-US" sz="2800" dirty="0" smtClean="0"/>
              <a:t> </a:t>
            </a:r>
            <a:r>
              <a:rPr lang="en-US" sz="2800" dirty="0" err="1" smtClean="0"/>
              <a:t>Presupuesto</a:t>
            </a:r>
            <a:r>
              <a:rPr lang="en-US" sz="2800" dirty="0" smtClean="0"/>
              <a:t> </a:t>
            </a:r>
            <a:r>
              <a:rPr lang="en-US" sz="2800" dirty="0" err="1" smtClean="0"/>
              <a:t>Decanato</a:t>
            </a:r>
            <a:r>
              <a:rPr lang="en-US" sz="2800" dirty="0" smtClean="0"/>
              <a:t> </a:t>
            </a:r>
            <a:r>
              <a:rPr lang="en-US" sz="2800" dirty="0" err="1" smtClean="0"/>
              <a:t>Artes</a:t>
            </a:r>
            <a:r>
              <a:rPr lang="en-US" sz="2800" dirty="0" smtClean="0"/>
              <a:t> y </a:t>
            </a:r>
            <a:r>
              <a:rPr lang="en-US" sz="2800" dirty="0" err="1" smtClean="0"/>
              <a:t>Ciencias</a:t>
            </a:r>
            <a:endParaRPr lang="en-US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10276114" y="5817326"/>
            <a:ext cx="68961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err="1" smtClean="0">
                <a:hlinkClick r:id="rId2" action="ppaction://hlinksldjump"/>
              </a:rPr>
              <a:t>Regresar</a:t>
            </a:r>
            <a:endParaRPr lang="es-PR" sz="1100" dirty="0"/>
          </a:p>
        </p:txBody>
      </p:sp>
      <p:sp>
        <p:nvSpPr>
          <p:cNvPr id="7" name="TextBox 6"/>
          <p:cNvSpPr txBox="1"/>
          <p:nvPr/>
        </p:nvSpPr>
        <p:spPr>
          <a:xfrm>
            <a:off x="1598911" y="6526194"/>
            <a:ext cx="111921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err="1" smtClean="0">
                <a:hlinkClick r:id="rId3" action="ppaction://hlinksldjump"/>
              </a:rPr>
              <a:t>Tabla</a:t>
            </a:r>
            <a:r>
              <a:rPr lang="en-US" sz="1100" dirty="0" smtClean="0">
                <a:hlinkClick r:id="rId3" action="ppaction://hlinksldjump"/>
              </a:rPr>
              <a:t> </a:t>
            </a:r>
            <a:r>
              <a:rPr lang="en-US" sz="1100" dirty="0" err="1" smtClean="0">
                <a:hlinkClick r:id="rId3" action="ppaction://hlinksldjump"/>
              </a:rPr>
              <a:t>Contenido</a:t>
            </a:r>
            <a:endParaRPr lang="es-PR" sz="1100" dirty="0"/>
          </a:p>
        </p:txBody>
      </p:sp>
    </p:spTree>
    <p:extLst>
      <p:ext uri="{BB962C8B-B14F-4D97-AF65-F5344CB8AC3E}">
        <p14:creationId xmlns:p14="http://schemas.microsoft.com/office/powerpoint/2010/main" val="38290489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3173875"/>
              </p:ext>
            </p:extLst>
          </p:nvPr>
        </p:nvGraphicFramePr>
        <p:xfrm>
          <a:off x="2506729" y="1935292"/>
          <a:ext cx="8128000" cy="2005964"/>
        </p:xfrm>
        <a:graphic>
          <a:graphicData uri="http://schemas.openxmlformats.org/drawingml/2006/table">
            <a:tbl>
              <a:tblPr firstRow="1" bandRow="1">
                <a:tableStyleId>{68D230F3-CF80-4859-8CE7-A43EE81993B5}</a:tableStyleId>
              </a:tblPr>
              <a:tblGrid>
                <a:gridCol w="1625600"/>
                <a:gridCol w="1937545"/>
                <a:gridCol w="1313655"/>
                <a:gridCol w="1625600"/>
                <a:gridCol w="1625600"/>
              </a:tblGrid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 err="1">
                          <a:effectLst/>
                        </a:rPr>
                        <a:t>Facultad</a:t>
                      </a:r>
                      <a:endParaRPr lang="en-US" sz="14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</a:rPr>
                        <a:t>Departamentos</a:t>
                      </a:r>
                      <a:endParaRPr lang="en-US" sz="14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PD</a:t>
                      </a:r>
                      <a:endParaRPr lang="en-US" sz="14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PND</a:t>
                      </a:r>
                      <a:endParaRPr lang="en-US" sz="14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Presupuesto</a:t>
                      </a:r>
                      <a:endParaRPr lang="en-US" sz="14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 err="1">
                          <a:effectLst/>
                        </a:rPr>
                        <a:t>Ciencias</a:t>
                      </a:r>
                      <a:r>
                        <a:rPr lang="en-US" sz="1400" u="none" strike="noStrike" dirty="0">
                          <a:effectLst/>
                        </a:rPr>
                        <a:t> </a:t>
                      </a:r>
                      <a:r>
                        <a:rPr lang="en-US" sz="1400" u="none" strike="noStrike" dirty="0" err="1" smtClean="0">
                          <a:effectLst/>
                        </a:rPr>
                        <a:t>Agrícolas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</a:rPr>
                        <a:t>Decanato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29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$1,766,612.30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 err="1" smtClean="0">
                          <a:effectLst/>
                        </a:rPr>
                        <a:t>Agronomía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16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11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$2,544,593.46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 err="1" smtClean="0">
                          <a:effectLst/>
                        </a:rPr>
                        <a:t>Economía</a:t>
                      </a:r>
                      <a:r>
                        <a:rPr lang="en-US" sz="1400" u="none" strike="noStrike" dirty="0" smtClean="0">
                          <a:effectLst/>
                        </a:rPr>
                        <a:t> </a:t>
                      </a:r>
                      <a:r>
                        <a:rPr lang="en-US" sz="1400" u="none" strike="noStrike" dirty="0" err="1" smtClean="0">
                          <a:effectLst/>
                        </a:rPr>
                        <a:t>Agrícola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4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2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$530,041.10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 err="1" smtClean="0">
                          <a:effectLst/>
                        </a:rPr>
                        <a:t>Educación</a:t>
                      </a:r>
                      <a:r>
                        <a:rPr lang="en-US" sz="1400" u="none" strike="noStrike" dirty="0" smtClean="0">
                          <a:effectLst/>
                        </a:rPr>
                        <a:t> </a:t>
                      </a:r>
                      <a:r>
                        <a:rPr lang="en-US" sz="1400" u="none" strike="noStrike" dirty="0" err="1" smtClean="0">
                          <a:effectLst/>
                        </a:rPr>
                        <a:t>Agrícola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2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$313,158.06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</a:rPr>
                        <a:t>Industrias Pecuarias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9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7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$2,086,278.68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 err="1" smtClean="0">
                          <a:effectLst/>
                        </a:rPr>
                        <a:t>Ingeniería</a:t>
                      </a:r>
                      <a:r>
                        <a:rPr lang="en-US" sz="1400" u="none" strike="noStrike" dirty="0" smtClean="0">
                          <a:effectLst/>
                        </a:rPr>
                        <a:t> </a:t>
                      </a:r>
                      <a:r>
                        <a:rPr lang="en-US" sz="1400" u="none" strike="noStrike" dirty="0" err="1" smtClean="0">
                          <a:effectLst/>
                        </a:rPr>
                        <a:t>Agrícola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4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3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$737,288.90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 err="1" smtClean="0">
                          <a:effectLst/>
                        </a:rPr>
                        <a:t>Tecnología</a:t>
                      </a:r>
                      <a:r>
                        <a:rPr lang="en-US" sz="1400" u="none" strike="noStrike" dirty="0" smtClean="0">
                          <a:effectLst/>
                        </a:rPr>
                        <a:t> </a:t>
                      </a:r>
                      <a:r>
                        <a:rPr lang="en-US" sz="1400" u="none" strike="noStrike" dirty="0">
                          <a:effectLst/>
                        </a:rPr>
                        <a:t>de Alimentos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2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$206,316.60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u="none" strike="noStrike" dirty="0">
                          <a:effectLst/>
                        </a:rPr>
                        <a:t>Total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effectLst/>
                        </a:rPr>
                        <a:t>37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effectLst/>
                        </a:rPr>
                        <a:t>55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u="none" strike="noStrike" dirty="0">
                          <a:effectLst/>
                        </a:rPr>
                        <a:t>$8,184,289.10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899137" y="717417"/>
            <a:ext cx="75093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err="1" smtClean="0"/>
              <a:t>Desglose</a:t>
            </a:r>
            <a:r>
              <a:rPr lang="en-US" sz="2800" dirty="0" smtClean="0"/>
              <a:t> </a:t>
            </a:r>
            <a:r>
              <a:rPr lang="en-US" sz="2800" dirty="0" err="1" smtClean="0"/>
              <a:t>Presupuesto</a:t>
            </a:r>
            <a:r>
              <a:rPr lang="en-US" sz="2800" dirty="0" smtClean="0"/>
              <a:t> </a:t>
            </a:r>
            <a:r>
              <a:rPr lang="en-US" sz="2800" dirty="0" err="1" smtClean="0"/>
              <a:t>Decanato</a:t>
            </a:r>
            <a:r>
              <a:rPr lang="en-US" sz="2800" dirty="0" smtClean="0"/>
              <a:t> </a:t>
            </a:r>
            <a:r>
              <a:rPr lang="en-US" sz="2800" dirty="0" err="1" smtClean="0"/>
              <a:t>Ciencias</a:t>
            </a:r>
            <a:r>
              <a:rPr lang="en-US" sz="2800" dirty="0" smtClean="0"/>
              <a:t> </a:t>
            </a:r>
            <a:r>
              <a:rPr lang="en-US" sz="2800" dirty="0" err="1" smtClean="0"/>
              <a:t>Agrícolas</a:t>
            </a:r>
            <a:endParaRPr lang="en-US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9953896" y="4014651"/>
            <a:ext cx="68961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err="1" smtClean="0">
                <a:hlinkClick r:id="rId2" action="ppaction://hlinksldjump"/>
              </a:rPr>
              <a:t>Regresar</a:t>
            </a:r>
            <a:endParaRPr lang="es-PR" sz="1100" dirty="0"/>
          </a:p>
        </p:txBody>
      </p:sp>
      <p:sp>
        <p:nvSpPr>
          <p:cNvPr id="7" name="TextBox 6"/>
          <p:cNvSpPr txBox="1"/>
          <p:nvPr/>
        </p:nvSpPr>
        <p:spPr>
          <a:xfrm>
            <a:off x="1598911" y="6526194"/>
            <a:ext cx="111921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err="1" smtClean="0">
                <a:hlinkClick r:id="rId3" action="ppaction://hlinksldjump"/>
              </a:rPr>
              <a:t>Tabla</a:t>
            </a:r>
            <a:r>
              <a:rPr lang="en-US" sz="1100" dirty="0" smtClean="0">
                <a:hlinkClick r:id="rId3" action="ppaction://hlinksldjump"/>
              </a:rPr>
              <a:t> </a:t>
            </a:r>
            <a:r>
              <a:rPr lang="en-US" sz="1100" dirty="0" err="1" smtClean="0">
                <a:hlinkClick r:id="rId3" action="ppaction://hlinksldjump"/>
              </a:rPr>
              <a:t>Contenido</a:t>
            </a:r>
            <a:endParaRPr lang="es-PR" sz="1100" dirty="0"/>
          </a:p>
        </p:txBody>
      </p:sp>
    </p:spTree>
    <p:extLst>
      <p:ext uri="{BB962C8B-B14F-4D97-AF65-F5344CB8AC3E}">
        <p14:creationId xmlns:p14="http://schemas.microsoft.com/office/powerpoint/2010/main" val="19894032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6726980"/>
              </p:ext>
            </p:extLst>
          </p:nvPr>
        </p:nvGraphicFramePr>
        <p:xfrm>
          <a:off x="2453807" y="1866742"/>
          <a:ext cx="8128000" cy="2468880"/>
        </p:xfrm>
        <a:graphic>
          <a:graphicData uri="http://schemas.openxmlformats.org/drawingml/2006/table">
            <a:tbl>
              <a:tblPr firstRow="1" bandRow="1">
                <a:tableStyleId>{68D230F3-CF80-4859-8CE7-A43EE81993B5}</a:tableStyleId>
              </a:tblPr>
              <a:tblGrid>
                <a:gridCol w="1625600"/>
                <a:gridCol w="1625600"/>
                <a:gridCol w="1625600"/>
                <a:gridCol w="1625600"/>
                <a:gridCol w="1625600"/>
              </a:tblGrid>
              <a:tr h="27432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 err="1">
                          <a:effectLst/>
                        </a:rPr>
                        <a:t>Facultad</a:t>
                      </a:r>
                      <a:endParaRPr lang="en-US" sz="16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 err="1">
                          <a:effectLst/>
                        </a:rPr>
                        <a:t>Departamentos</a:t>
                      </a:r>
                      <a:endParaRPr lang="en-US" sz="16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PD</a:t>
                      </a:r>
                      <a:endParaRPr lang="en-US" sz="16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PND</a:t>
                      </a:r>
                      <a:endParaRPr lang="en-US" sz="16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</a:rPr>
                        <a:t>Presupuesto</a:t>
                      </a:r>
                      <a:endParaRPr lang="en-US" sz="16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7432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 err="1" smtClean="0">
                          <a:effectLst/>
                        </a:rPr>
                        <a:t>Ingeniería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2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27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</a:rPr>
                        <a:t>$1,734,542.36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74320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</a:rPr>
                        <a:t>Civil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33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14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</a:rPr>
                        <a:t>$4,978,960.47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74320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>
                          <a:effectLst/>
                        </a:rPr>
                        <a:t>Industrial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20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5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</a:rPr>
                        <a:t>$2,597,332.37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74320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 err="1" smtClean="0">
                          <a:effectLst/>
                        </a:rPr>
                        <a:t>Eléctrica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44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13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</a:rPr>
                        <a:t>$6,405,285.11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74320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</a:rPr>
                        <a:t>General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30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9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</a:rPr>
                        <a:t>$3,934,956.71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74320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 err="1" smtClean="0">
                          <a:effectLst/>
                        </a:rPr>
                        <a:t>Mecánica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22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11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</a:rPr>
                        <a:t>$3,395,135.69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74320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 err="1" smtClean="0">
                          <a:effectLst/>
                        </a:rPr>
                        <a:t>Química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22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14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</a:rPr>
                        <a:t>$3,491,885.84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74320"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>
                          <a:effectLst/>
                        </a:rPr>
                        <a:t>Total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u="none" strike="noStrike" dirty="0">
                          <a:effectLst/>
                        </a:rPr>
                        <a:t>$26,538,098.55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899137" y="969202"/>
            <a:ext cx="66668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err="1" smtClean="0"/>
              <a:t>Desglose</a:t>
            </a:r>
            <a:r>
              <a:rPr lang="en-US" sz="2800" dirty="0" smtClean="0"/>
              <a:t> </a:t>
            </a:r>
            <a:r>
              <a:rPr lang="en-US" sz="2800" dirty="0" err="1" smtClean="0"/>
              <a:t>Presupuesto</a:t>
            </a:r>
            <a:r>
              <a:rPr lang="en-US" sz="2800" dirty="0" smtClean="0"/>
              <a:t> </a:t>
            </a:r>
            <a:r>
              <a:rPr lang="en-US" sz="2800" dirty="0" err="1" smtClean="0"/>
              <a:t>Facultad</a:t>
            </a:r>
            <a:r>
              <a:rPr lang="en-US" sz="2800" dirty="0" smtClean="0"/>
              <a:t> de </a:t>
            </a:r>
            <a:r>
              <a:rPr lang="en-US" sz="2800" dirty="0" err="1" smtClean="0"/>
              <a:t>Ingeniería</a:t>
            </a:r>
            <a:endParaRPr lang="en-US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9945189" y="4441371"/>
            <a:ext cx="68961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err="1" smtClean="0">
                <a:hlinkClick r:id="rId2" action="ppaction://hlinksldjump"/>
              </a:rPr>
              <a:t>Regresar</a:t>
            </a:r>
            <a:endParaRPr lang="es-PR" sz="1100" dirty="0"/>
          </a:p>
        </p:txBody>
      </p:sp>
      <p:sp>
        <p:nvSpPr>
          <p:cNvPr id="7" name="TextBox 6"/>
          <p:cNvSpPr txBox="1"/>
          <p:nvPr/>
        </p:nvSpPr>
        <p:spPr>
          <a:xfrm>
            <a:off x="1598911" y="6526194"/>
            <a:ext cx="111921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err="1" smtClean="0">
                <a:hlinkClick r:id="rId3" action="ppaction://hlinksldjump"/>
              </a:rPr>
              <a:t>Tabla</a:t>
            </a:r>
            <a:r>
              <a:rPr lang="en-US" sz="1100" dirty="0" smtClean="0">
                <a:hlinkClick r:id="rId3" action="ppaction://hlinksldjump"/>
              </a:rPr>
              <a:t> </a:t>
            </a:r>
            <a:r>
              <a:rPr lang="en-US" sz="1100" dirty="0" err="1" smtClean="0">
                <a:hlinkClick r:id="rId3" action="ppaction://hlinksldjump"/>
              </a:rPr>
              <a:t>Contenido</a:t>
            </a:r>
            <a:endParaRPr lang="es-PR" sz="1100" dirty="0"/>
          </a:p>
        </p:txBody>
      </p:sp>
    </p:spTree>
    <p:extLst>
      <p:ext uri="{BB962C8B-B14F-4D97-AF65-F5344CB8AC3E}">
        <p14:creationId xmlns:p14="http://schemas.microsoft.com/office/powerpoint/2010/main" val="18772768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2342894" y="1447800"/>
            <a:ext cx="8825658" cy="3329581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400" dirty="0" err="1" smtClean="0"/>
              <a:t>Requerimientos</a:t>
            </a:r>
            <a:r>
              <a:rPr lang="en-US" sz="5400" dirty="0" smtClean="0"/>
              <a:t> </a:t>
            </a:r>
            <a:r>
              <a:rPr lang="en-US" sz="5400" dirty="0" err="1" smtClean="0"/>
              <a:t>Facultad</a:t>
            </a:r>
            <a:r>
              <a:rPr lang="en-US" sz="5400" dirty="0" smtClean="0"/>
              <a:t> </a:t>
            </a:r>
            <a:r>
              <a:rPr lang="en-US" sz="5400" dirty="0" err="1" smtClean="0"/>
              <a:t>en</a:t>
            </a:r>
            <a:r>
              <a:rPr lang="en-US" sz="5400" dirty="0" smtClean="0"/>
              <a:t> base a </a:t>
            </a:r>
            <a:r>
              <a:rPr lang="en-US" sz="5400" dirty="0" err="1" smtClean="0"/>
              <a:t>las</a:t>
            </a:r>
            <a:r>
              <a:rPr lang="en-US" sz="5400" dirty="0" smtClean="0"/>
              <a:t> </a:t>
            </a:r>
            <a:r>
              <a:rPr lang="en-US" sz="5400" dirty="0" err="1" smtClean="0"/>
              <a:t>necesidades</a:t>
            </a:r>
            <a:r>
              <a:rPr lang="en-US" sz="5400" dirty="0" smtClean="0"/>
              <a:t> </a:t>
            </a:r>
            <a:r>
              <a:rPr lang="en-US" sz="5400" dirty="0" err="1" smtClean="0"/>
              <a:t>enseñanza</a:t>
            </a:r>
            <a:r>
              <a:rPr lang="en-US" sz="5400" dirty="0" smtClean="0"/>
              <a:t>  </a:t>
            </a:r>
            <a:endParaRPr lang="en-US" sz="5400" dirty="0"/>
          </a:p>
        </p:txBody>
      </p:sp>
      <p:sp>
        <p:nvSpPr>
          <p:cNvPr id="3" name="Subtitle 2"/>
          <p:cNvSpPr txBox="1">
            <a:spLocks/>
          </p:cNvSpPr>
          <p:nvPr/>
        </p:nvSpPr>
        <p:spPr>
          <a:xfrm>
            <a:off x="2467939" y="3894242"/>
            <a:ext cx="8825658" cy="43071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dirty="0" err="1" smtClean="0"/>
              <a:t>Según</a:t>
            </a:r>
            <a:r>
              <a:rPr lang="en-US" sz="2000" dirty="0" smtClean="0"/>
              <a:t> </a:t>
            </a:r>
            <a:r>
              <a:rPr lang="en-US" sz="2000" dirty="0" err="1"/>
              <a:t>d</a:t>
            </a:r>
            <a:r>
              <a:rPr lang="en-US" sz="2000" dirty="0" err="1" smtClean="0"/>
              <a:t>atos</a:t>
            </a:r>
            <a:r>
              <a:rPr lang="en-US" sz="2000" dirty="0" smtClean="0"/>
              <a:t> de </a:t>
            </a:r>
            <a:r>
              <a:rPr lang="en-US" sz="2000" dirty="0" err="1" smtClean="0"/>
              <a:t>matrícula</a:t>
            </a:r>
            <a:endParaRPr lang="en-US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1634467" y="6509784"/>
            <a:ext cx="111921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err="1" smtClean="0">
                <a:hlinkClick r:id="rId2" action="ppaction://hlinksldjump"/>
              </a:rPr>
              <a:t>Tabla</a:t>
            </a:r>
            <a:r>
              <a:rPr lang="en-US" sz="1100" dirty="0" smtClean="0">
                <a:hlinkClick r:id="rId2" action="ppaction://hlinksldjump"/>
              </a:rPr>
              <a:t> </a:t>
            </a:r>
            <a:r>
              <a:rPr lang="en-US" sz="1100" dirty="0" err="1" smtClean="0">
                <a:hlinkClick r:id="rId2" action="ppaction://hlinksldjump"/>
              </a:rPr>
              <a:t>Contenido</a:t>
            </a:r>
            <a:endParaRPr lang="es-PR" sz="1100" dirty="0"/>
          </a:p>
        </p:txBody>
      </p:sp>
    </p:spTree>
    <p:extLst>
      <p:ext uri="{BB962C8B-B14F-4D97-AF65-F5344CB8AC3E}">
        <p14:creationId xmlns:p14="http://schemas.microsoft.com/office/powerpoint/2010/main" val="18237259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9513941"/>
              </p:ext>
            </p:extLst>
          </p:nvPr>
        </p:nvGraphicFramePr>
        <p:xfrm>
          <a:off x="2071074" y="1587175"/>
          <a:ext cx="9475721" cy="1718072"/>
        </p:xfrm>
        <a:graphic>
          <a:graphicData uri="http://schemas.openxmlformats.org/drawingml/2006/table">
            <a:tbl>
              <a:tblPr firstRow="1" bandRow="1">
                <a:tableStyleId>{68D230F3-CF80-4859-8CE7-A43EE81993B5}</a:tableStyleId>
              </a:tblPr>
              <a:tblGrid>
                <a:gridCol w="2563448"/>
                <a:gridCol w="726831"/>
                <a:gridCol w="1070709"/>
                <a:gridCol w="664307"/>
                <a:gridCol w="897031"/>
                <a:gridCol w="1184465"/>
                <a:gridCol w="1184465"/>
                <a:gridCol w="1184465"/>
              </a:tblGrid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 err="1">
                          <a:effectLst/>
                        </a:rPr>
                        <a:t>Facultad</a:t>
                      </a:r>
                      <a:endParaRPr lang="en-US" sz="1200" b="0" i="0" u="none" strike="noStrike" dirty="0"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err="1">
                          <a:effectLst/>
                        </a:rPr>
                        <a:t>Cursos</a:t>
                      </a:r>
                      <a:r>
                        <a:rPr lang="en-US" sz="1200" u="none" strike="noStrike" dirty="0">
                          <a:effectLst/>
                        </a:rPr>
                        <a:t> </a:t>
                      </a:r>
                      <a:r>
                        <a:rPr lang="en-US" sz="1200" u="none" strike="noStrike" dirty="0" err="1">
                          <a:effectLst/>
                        </a:rPr>
                        <a:t>Ofrecidos</a:t>
                      </a:r>
                      <a:endParaRPr lang="en-US" sz="1200" b="0" i="0" u="none" strike="noStrike" dirty="0"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err="1" smtClean="0">
                          <a:effectLst/>
                        </a:rPr>
                        <a:t>Número</a:t>
                      </a:r>
                      <a:r>
                        <a:rPr lang="en-US" sz="1200" u="none" strike="noStrike" dirty="0" smtClean="0">
                          <a:effectLst/>
                        </a:rPr>
                        <a:t> de </a:t>
                      </a:r>
                      <a:r>
                        <a:rPr lang="en-US" sz="1200" u="none" strike="noStrike" dirty="0" err="1" smtClean="0">
                          <a:effectLst/>
                        </a:rPr>
                        <a:t>Secciones</a:t>
                      </a:r>
                      <a:endParaRPr lang="en-US" sz="1200" b="0" i="0" u="none" strike="noStrike" dirty="0"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Oferta</a:t>
                      </a:r>
                      <a:endParaRPr lang="en-US" sz="1200" b="0" i="0" u="none" strike="noStrike"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err="1">
                          <a:effectLst/>
                        </a:rPr>
                        <a:t>Matrícula</a:t>
                      </a:r>
                      <a:endParaRPr lang="en-US" sz="1200" b="0" i="0" u="none" strike="noStrike" dirty="0"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err="1">
                          <a:effectLst/>
                        </a:rPr>
                        <a:t>Estudiantes</a:t>
                      </a:r>
                      <a:r>
                        <a:rPr lang="en-US" sz="1200" u="none" strike="noStrike" dirty="0">
                          <a:effectLst/>
                        </a:rPr>
                        <a:t> </a:t>
                      </a:r>
                      <a:r>
                        <a:rPr lang="en-US" sz="1200" u="none" strike="noStrike" dirty="0" err="1">
                          <a:effectLst/>
                        </a:rPr>
                        <a:t>por</a:t>
                      </a:r>
                      <a:r>
                        <a:rPr lang="en-US" sz="1200" u="none" strike="noStrike" dirty="0">
                          <a:effectLst/>
                        </a:rPr>
                        <a:t> </a:t>
                      </a:r>
                      <a:r>
                        <a:rPr lang="en-US" sz="1200" u="none" strike="noStrike" dirty="0" err="1" smtClean="0">
                          <a:effectLst/>
                        </a:rPr>
                        <a:t>Sección</a:t>
                      </a:r>
                      <a:endParaRPr lang="en-US" sz="1200" b="0" i="0" u="none" strike="noStrike" dirty="0"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err="1">
                          <a:effectLst/>
                        </a:rPr>
                        <a:t>Estudiantes</a:t>
                      </a:r>
                      <a:r>
                        <a:rPr lang="en-US" sz="1200" u="none" strike="noStrike" dirty="0">
                          <a:effectLst/>
                        </a:rPr>
                        <a:t> </a:t>
                      </a:r>
                      <a:r>
                        <a:rPr lang="en-US" sz="1200" u="none" strike="noStrike" dirty="0" err="1" smtClean="0">
                          <a:effectLst/>
                        </a:rPr>
                        <a:t>horas_crédito</a:t>
                      </a:r>
                      <a:endParaRPr lang="en-US" sz="1200" b="0" i="0" u="none" strike="noStrike" dirty="0"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 Facultad requerida</a:t>
                      </a:r>
                      <a:endParaRPr lang="en-US" sz="1200" b="0" i="0" u="none" strike="noStrike"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u="none" strike="noStrike">
                          <a:effectLst/>
                        </a:rPr>
                        <a:t>Facultad de Administración de Empresas</a:t>
                      </a:r>
                      <a:endParaRPr lang="es-ES" sz="1200" b="0" i="0" u="none" strike="noStrike"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46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115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3340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3151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25.29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9802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29.58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u="none" strike="noStrike">
                          <a:effectLst/>
                        </a:rPr>
                        <a:t>Facultad de Artes y Ciencias - Artes</a:t>
                      </a:r>
                      <a:endParaRPr lang="es-ES" sz="1200" b="0" i="0" u="none" strike="noStrike"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209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714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21413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20133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24.32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56493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164.00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u="none" strike="noStrike">
                          <a:effectLst/>
                        </a:rPr>
                        <a:t>Facultad de Artes y Ciencias - Ciencias</a:t>
                      </a:r>
                      <a:endParaRPr lang="es-ES" sz="1200" b="0" i="0" u="none" strike="noStrike"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145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685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20640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19338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22.95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64401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192.00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>
                          <a:effectLst/>
                        </a:rPr>
                        <a:t>Facultad de Ciencias Agrícolas</a:t>
                      </a:r>
                      <a:endParaRPr lang="en-US" sz="1200" b="0" i="0" u="none" strike="noStrike"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66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185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3752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3668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18.28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11229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47.08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>
                          <a:effectLst/>
                        </a:rPr>
                        <a:t>Facultad de Ingeniería</a:t>
                      </a:r>
                      <a:endParaRPr lang="en-US" sz="1200" b="0" i="0" u="none" strike="noStrike"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155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391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9842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8634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20.73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26072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99.42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 err="1">
                          <a:effectLst/>
                        </a:rPr>
                        <a:t>Decanato</a:t>
                      </a:r>
                      <a:r>
                        <a:rPr lang="en-US" sz="1200" u="none" strike="noStrike" dirty="0">
                          <a:effectLst/>
                        </a:rPr>
                        <a:t> de </a:t>
                      </a:r>
                      <a:r>
                        <a:rPr lang="en-US" sz="1200" u="none" strike="noStrike" dirty="0" err="1">
                          <a:effectLst/>
                        </a:rPr>
                        <a:t>Asuntos</a:t>
                      </a:r>
                      <a:r>
                        <a:rPr lang="en-US" sz="1200" u="none" strike="noStrike" dirty="0">
                          <a:effectLst/>
                        </a:rPr>
                        <a:t> </a:t>
                      </a:r>
                      <a:r>
                        <a:rPr lang="en-US" sz="1200" u="none" strike="noStrike" dirty="0" err="1" smtClean="0">
                          <a:effectLst/>
                        </a:rPr>
                        <a:t>Académicos</a:t>
                      </a:r>
                      <a:endParaRPr lang="en-US" sz="1200" b="0" i="0" u="none" strike="noStrike" dirty="0"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39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smtClean="0">
                          <a:effectLst/>
                        </a:rPr>
                        <a:t>127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3746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3154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14.85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5174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20.83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u="none" strike="noStrike" dirty="0">
                          <a:effectLst/>
                        </a:rPr>
                        <a:t>Grand Total</a:t>
                      </a:r>
                      <a:endParaRPr lang="en-US" sz="1200" b="1" i="0" u="none" strike="noStrike" dirty="0"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660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2217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62733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58078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22.08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173171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552.92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019" marR="9019" marT="9019" marB="0" anchor="b"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953846" y="395849"/>
            <a:ext cx="60876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err="1" smtClean="0">
                <a:solidFill>
                  <a:schemeClr val="accent6">
                    <a:lumMod val="75000"/>
                  </a:schemeClr>
                </a:solidFill>
              </a:rPr>
              <a:t>Cátedra</a:t>
            </a:r>
            <a:r>
              <a:rPr lang="en-US" sz="3600" dirty="0" smtClean="0">
                <a:solidFill>
                  <a:schemeClr val="accent6">
                    <a:lumMod val="75000"/>
                  </a:schemeClr>
                </a:solidFill>
              </a:rPr>
              <a:t> – </a:t>
            </a:r>
            <a:r>
              <a:rPr lang="en-US" sz="3600" dirty="0" err="1" smtClean="0">
                <a:solidFill>
                  <a:schemeClr val="accent6">
                    <a:lumMod val="75000"/>
                  </a:schemeClr>
                </a:solidFill>
              </a:rPr>
              <a:t>Cursos</a:t>
            </a:r>
            <a:r>
              <a:rPr lang="en-US" sz="3600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3600" dirty="0" err="1" smtClean="0">
                <a:solidFill>
                  <a:schemeClr val="accent6">
                    <a:lumMod val="75000"/>
                  </a:schemeClr>
                </a:solidFill>
              </a:rPr>
              <a:t>Subgraduados</a:t>
            </a:r>
            <a:endParaRPr lang="en-US" sz="36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24186" y="1237734"/>
            <a:ext cx="251498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err="1" smtClean="0"/>
              <a:t>Subgraduados</a:t>
            </a:r>
            <a:r>
              <a:rPr lang="en-US" sz="1600" dirty="0" smtClean="0"/>
              <a:t> - </a:t>
            </a:r>
            <a:r>
              <a:rPr lang="en-US" sz="1600" dirty="0" err="1" smtClean="0"/>
              <a:t>Conferencia</a:t>
            </a:r>
            <a:endParaRPr lang="en-US" sz="1600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8215842"/>
              </p:ext>
            </p:extLst>
          </p:nvPr>
        </p:nvGraphicFramePr>
        <p:xfrm>
          <a:off x="2024186" y="3973093"/>
          <a:ext cx="9550400" cy="1721424"/>
        </p:xfrm>
        <a:graphic>
          <a:graphicData uri="http://schemas.openxmlformats.org/drawingml/2006/table">
            <a:tbl>
              <a:tblPr firstRow="1" bandRow="1">
                <a:tableStyleId>{68D230F3-CF80-4859-8CE7-A43EE81993B5}</a:tableStyleId>
              </a:tblPr>
              <a:tblGrid>
                <a:gridCol w="2625969"/>
                <a:gridCol w="828430"/>
                <a:gridCol w="937846"/>
                <a:gridCol w="742462"/>
                <a:gridCol w="945662"/>
                <a:gridCol w="1227016"/>
                <a:gridCol w="1305169"/>
                <a:gridCol w="937846"/>
              </a:tblGrid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 err="1">
                          <a:effectLst/>
                        </a:rPr>
                        <a:t>Facultad</a:t>
                      </a:r>
                      <a:endParaRPr lang="en-US" sz="1200" b="0" i="0" u="none" strike="noStrike" dirty="0"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err="1">
                          <a:effectLst/>
                        </a:rPr>
                        <a:t>Cursos</a:t>
                      </a:r>
                      <a:r>
                        <a:rPr lang="en-US" sz="1200" u="none" strike="noStrike" dirty="0">
                          <a:effectLst/>
                        </a:rPr>
                        <a:t> </a:t>
                      </a:r>
                      <a:r>
                        <a:rPr lang="en-US" sz="1200" u="none" strike="noStrike" dirty="0" err="1">
                          <a:effectLst/>
                        </a:rPr>
                        <a:t>Ofrecidos</a:t>
                      </a:r>
                      <a:endParaRPr lang="en-US" sz="1200" b="0" i="0" u="none" strike="noStrike" dirty="0"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err="1" smtClean="0">
                          <a:effectLst/>
                        </a:rPr>
                        <a:t>Número</a:t>
                      </a:r>
                      <a:r>
                        <a:rPr lang="en-US" sz="1200" u="none" strike="noStrike" dirty="0" smtClean="0">
                          <a:effectLst/>
                        </a:rPr>
                        <a:t> </a:t>
                      </a:r>
                      <a:r>
                        <a:rPr lang="en-US" sz="1200" u="none" strike="noStrike" dirty="0">
                          <a:effectLst/>
                        </a:rPr>
                        <a:t>de </a:t>
                      </a:r>
                      <a:r>
                        <a:rPr lang="en-US" sz="1200" u="none" strike="noStrike" dirty="0" err="1">
                          <a:effectLst/>
                        </a:rPr>
                        <a:t>Secciones</a:t>
                      </a:r>
                      <a:endParaRPr lang="en-US" sz="1200" b="0" i="0" u="none" strike="noStrike" dirty="0"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err="1">
                          <a:effectLst/>
                        </a:rPr>
                        <a:t>Oferta</a:t>
                      </a:r>
                      <a:endParaRPr lang="en-US" sz="1200" b="0" i="0" u="none" strike="noStrike" dirty="0"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err="1" smtClean="0">
                          <a:effectLst/>
                        </a:rPr>
                        <a:t>Matrícula</a:t>
                      </a:r>
                      <a:endParaRPr lang="en-US" sz="1200" b="0" i="0" u="none" strike="noStrike" dirty="0"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err="1">
                          <a:effectLst/>
                        </a:rPr>
                        <a:t>Estudiantes</a:t>
                      </a:r>
                      <a:r>
                        <a:rPr lang="en-US" sz="1200" u="none" strike="noStrike" dirty="0">
                          <a:effectLst/>
                        </a:rPr>
                        <a:t> </a:t>
                      </a:r>
                      <a:r>
                        <a:rPr lang="en-US" sz="1200" u="none" strike="noStrike" dirty="0" err="1">
                          <a:effectLst/>
                        </a:rPr>
                        <a:t>por</a:t>
                      </a:r>
                      <a:r>
                        <a:rPr lang="en-US" sz="1200" u="none" strike="noStrike" dirty="0">
                          <a:effectLst/>
                        </a:rPr>
                        <a:t> </a:t>
                      </a:r>
                      <a:r>
                        <a:rPr lang="en-US" sz="1200" u="none" strike="noStrike" dirty="0" err="1" smtClean="0">
                          <a:effectLst/>
                        </a:rPr>
                        <a:t>Sección</a:t>
                      </a:r>
                      <a:endParaRPr lang="en-US" sz="1200" b="0" i="0" u="none" strike="noStrike" dirty="0"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err="1">
                          <a:effectLst/>
                        </a:rPr>
                        <a:t>Estudiantes</a:t>
                      </a:r>
                      <a:r>
                        <a:rPr lang="en-US" sz="1200" u="none" strike="noStrike" dirty="0">
                          <a:effectLst/>
                        </a:rPr>
                        <a:t> </a:t>
                      </a:r>
                      <a:r>
                        <a:rPr lang="en-US" sz="1200" u="none" strike="noStrike" dirty="0" err="1" smtClean="0">
                          <a:effectLst/>
                        </a:rPr>
                        <a:t>horas_crédito</a:t>
                      </a:r>
                      <a:endParaRPr lang="en-US" sz="1200" b="0" i="0" u="none" strike="noStrike" dirty="0"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 Facultad requerida</a:t>
                      </a:r>
                      <a:endParaRPr lang="en-US" sz="1200" b="0" i="0" u="none" strike="noStrike"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u="none" strike="noStrike">
                          <a:effectLst/>
                        </a:rPr>
                        <a:t>Facultad de Administración de Empresas</a:t>
                      </a:r>
                      <a:endParaRPr lang="es-ES" sz="1200" b="0" i="0" u="none" strike="noStrike"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10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13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204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134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9.43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305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2.00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u="none" strike="noStrike">
                          <a:effectLst/>
                        </a:rPr>
                        <a:t>Facultad de Artes y Ciencias - Artes</a:t>
                      </a:r>
                      <a:endParaRPr lang="es-ES" sz="1200" b="0" i="0" u="none" strike="noStrike"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24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46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456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382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8.89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944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7.67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u="none" strike="noStrike">
                          <a:effectLst/>
                        </a:rPr>
                        <a:t>Facultad de Artes y Ciencias - Ciencias</a:t>
                      </a:r>
                      <a:endParaRPr lang="es-ES" sz="1200" b="0" i="0" u="none" strike="noStrike"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46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332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4005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3665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9.73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3788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29.67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>
                          <a:effectLst/>
                        </a:rPr>
                        <a:t>Facultad de Ciencias Agrícolas</a:t>
                      </a:r>
                      <a:endParaRPr lang="en-US" sz="1200" b="0" i="0" u="none" strike="noStrike"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23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74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503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479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6.15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523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7.00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>
                          <a:effectLst/>
                        </a:rPr>
                        <a:t>Facultad de Ingeniería</a:t>
                      </a:r>
                      <a:endParaRPr lang="en-US" sz="1200" b="0" i="0" u="none" strike="noStrike"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42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189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1938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1499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9.89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1718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17.50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 err="1">
                          <a:effectLst/>
                        </a:rPr>
                        <a:t>Decanato</a:t>
                      </a:r>
                      <a:r>
                        <a:rPr lang="en-US" sz="1200" u="none" strike="noStrike" dirty="0">
                          <a:effectLst/>
                        </a:rPr>
                        <a:t> de </a:t>
                      </a:r>
                      <a:r>
                        <a:rPr lang="en-US" sz="1200" u="none" strike="noStrike" dirty="0" err="1">
                          <a:effectLst/>
                        </a:rPr>
                        <a:t>Asuntos</a:t>
                      </a:r>
                      <a:r>
                        <a:rPr lang="en-US" sz="1200" u="none" strike="noStrike" dirty="0">
                          <a:effectLst/>
                        </a:rPr>
                        <a:t> </a:t>
                      </a:r>
                      <a:r>
                        <a:rPr lang="en-US" sz="1200" u="none" strike="noStrike" dirty="0" err="1" smtClean="0">
                          <a:effectLst/>
                        </a:rPr>
                        <a:t>Académicos</a:t>
                      </a:r>
                      <a:endParaRPr lang="en-US" sz="1200" b="0" i="0" u="none" strike="noStrike" dirty="0"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13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31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307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147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3.35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259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7.58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u="none" strike="noStrike" dirty="0">
                          <a:effectLst/>
                        </a:rPr>
                        <a:t>Grand Total</a:t>
                      </a:r>
                      <a:endParaRPr lang="en-US" sz="1200" b="1" i="0" u="none" strike="noStrike" dirty="0"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158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685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7413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6306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8.58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7537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71.42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438" marR="9438" marT="9438" marB="0" anchor="b"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024186" y="3617518"/>
            <a:ext cx="284359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err="1" smtClean="0"/>
              <a:t>Subgraduados</a:t>
            </a:r>
            <a:r>
              <a:rPr lang="en-US" sz="1600" dirty="0" smtClean="0"/>
              <a:t> – No </a:t>
            </a:r>
            <a:r>
              <a:rPr lang="en-US" sz="1600" dirty="0" err="1" smtClean="0"/>
              <a:t>Conferencia</a:t>
            </a:r>
            <a:endParaRPr lang="en-US" sz="1600" dirty="0"/>
          </a:p>
        </p:txBody>
      </p:sp>
      <p:sp>
        <p:nvSpPr>
          <p:cNvPr id="7" name="TextBox 6"/>
          <p:cNvSpPr txBox="1"/>
          <p:nvPr/>
        </p:nvSpPr>
        <p:spPr>
          <a:xfrm>
            <a:off x="10241281" y="6139538"/>
            <a:ext cx="1576251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200" dirty="0" err="1" smtClean="0"/>
              <a:t>Número</a:t>
            </a:r>
            <a:r>
              <a:rPr lang="en-US" sz="1200" dirty="0" smtClean="0"/>
              <a:t> de </a:t>
            </a:r>
            <a:r>
              <a:rPr lang="en-US" sz="1200" dirty="0" err="1" smtClean="0"/>
              <a:t>Profesores</a:t>
            </a:r>
            <a:r>
              <a:rPr lang="en-US" sz="1200" dirty="0" smtClean="0"/>
              <a:t> </a:t>
            </a:r>
            <a:r>
              <a:rPr lang="en-US" sz="1200" dirty="0" err="1" smtClean="0"/>
              <a:t>Equivalentes</a:t>
            </a:r>
            <a:endParaRPr lang="es-PR" sz="1200" dirty="0"/>
          </a:p>
        </p:txBody>
      </p:sp>
      <p:sp>
        <p:nvSpPr>
          <p:cNvPr id="8" name="Right Arrow 7"/>
          <p:cNvSpPr/>
          <p:nvPr/>
        </p:nvSpPr>
        <p:spPr>
          <a:xfrm rot="16200000">
            <a:off x="11007637" y="5756357"/>
            <a:ext cx="278674" cy="278677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R"/>
          </a:p>
        </p:txBody>
      </p:sp>
      <p:sp>
        <p:nvSpPr>
          <p:cNvPr id="9" name="TextBox 8"/>
          <p:cNvSpPr txBox="1"/>
          <p:nvPr/>
        </p:nvSpPr>
        <p:spPr>
          <a:xfrm>
            <a:off x="2024186" y="5816958"/>
            <a:ext cx="82266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err="1" smtClean="0">
                <a:hlinkClick r:id="rId2" action="ppaction://hlinkfile"/>
              </a:rPr>
              <a:t>Ver</a:t>
            </a:r>
            <a:r>
              <a:rPr lang="en-US" sz="1100" dirty="0" smtClean="0">
                <a:hlinkClick r:id="rId2" action="ppaction://hlinkfile"/>
              </a:rPr>
              <a:t> </a:t>
            </a:r>
            <a:r>
              <a:rPr lang="en-US" sz="1100" dirty="0" err="1" smtClean="0">
                <a:hlinkClick r:id="rId2" action="ppaction://hlinkfile"/>
              </a:rPr>
              <a:t>Detalle</a:t>
            </a:r>
            <a:endParaRPr lang="es-PR" sz="1100" dirty="0"/>
          </a:p>
        </p:txBody>
      </p:sp>
      <p:sp>
        <p:nvSpPr>
          <p:cNvPr id="11" name="TextBox 10"/>
          <p:cNvSpPr txBox="1"/>
          <p:nvPr/>
        </p:nvSpPr>
        <p:spPr>
          <a:xfrm>
            <a:off x="1598911" y="6526194"/>
            <a:ext cx="111921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err="1" smtClean="0">
                <a:hlinkClick r:id="rId3" action="ppaction://hlinksldjump"/>
              </a:rPr>
              <a:t>Tabla</a:t>
            </a:r>
            <a:r>
              <a:rPr lang="en-US" sz="1100" dirty="0" smtClean="0">
                <a:hlinkClick r:id="rId3" action="ppaction://hlinksldjump"/>
              </a:rPr>
              <a:t> </a:t>
            </a:r>
            <a:r>
              <a:rPr lang="en-US" sz="1100" dirty="0" err="1" smtClean="0">
                <a:hlinkClick r:id="rId3" action="ppaction://hlinksldjump"/>
              </a:rPr>
              <a:t>Contenido</a:t>
            </a:r>
            <a:endParaRPr lang="es-PR" sz="1100" dirty="0"/>
          </a:p>
        </p:txBody>
      </p:sp>
    </p:spTree>
    <p:extLst>
      <p:ext uri="{BB962C8B-B14F-4D97-AF65-F5344CB8AC3E}">
        <p14:creationId xmlns:p14="http://schemas.microsoft.com/office/powerpoint/2010/main" val="3823414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17181" y="626180"/>
            <a:ext cx="48895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err="1">
                <a:solidFill>
                  <a:schemeClr val="accent6">
                    <a:lumMod val="75000"/>
                  </a:schemeClr>
                </a:solidFill>
              </a:rPr>
              <a:t>Cátedra</a:t>
            </a:r>
            <a:r>
              <a:rPr lang="en-US" sz="3200" dirty="0">
                <a:solidFill>
                  <a:schemeClr val="accent6">
                    <a:lumMod val="75000"/>
                  </a:schemeClr>
                </a:solidFill>
              </a:rPr>
              <a:t> – </a:t>
            </a:r>
            <a:r>
              <a:rPr lang="en-US" sz="3200" dirty="0" err="1">
                <a:solidFill>
                  <a:schemeClr val="accent6">
                    <a:lumMod val="75000"/>
                  </a:schemeClr>
                </a:solidFill>
              </a:rPr>
              <a:t>Cursos</a:t>
            </a:r>
            <a:r>
              <a:rPr lang="en-US" sz="32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3200" dirty="0" err="1" smtClean="0">
                <a:solidFill>
                  <a:schemeClr val="accent6">
                    <a:lumMod val="75000"/>
                  </a:schemeClr>
                </a:solidFill>
              </a:rPr>
              <a:t>Graduados</a:t>
            </a:r>
            <a:endParaRPr lang="en-US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7958325"/>
              </p:ext>
            </p:extLst>
          </p:nvPr>
        </p:nvGraphicFramePr>
        <p:xfrm>
          <a:off x="2117181" y="1759111"/>
          <a:ext cx="9605896" cy="1720688"/>
        </p:xfrm>
        <a:graphic>
          <a:graphicData uri="http://schemas.openxmlformats.org/drawingml/2006/table">
            <a:tbl>
              <a:tblPr firstRow="1" bandRow="1">
                <a:tableStyleId>{68D230F3-CF80-4859-8CE7-A43EE81993B5}</a:tableStyleId>
              </a:tblPr>
              <a:tblGrid>
                <a:gridCol w="2658019"/>
                <a:gridCol w="836246"/>
                <a:gridCol w="984739"/>
                <a:gridCol w="734646"/>
                <a:gridCol w="790035"/>
                <a:gridCol w="1468611"/>
                <a:gridCol w="932863"/>
                <a:gridCol w="1200737"/>
              </a:tblGrid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 err="1">
                          <a:effectLst/>
                        </a:rPr>
                        <a:t>Facultad</a:t>
                      </a:r>
                      <a:endParaRPr lang="en-US" sz="1200" b="0" i="0" u="none" strike="noStrike" dirty="0"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err="1">
                          <a:effectLst/>
                        </a:rPr>
                        <a:t>Cursos</a:t>
                      </a:r>
                      <a:r>
                        <a:rPr lang="en-US" sz="1200" u="none" strike="noStrike" dirty="0">
                          <a:effectLst/>
                        </a:rPr>
                        <a:t> </a:t>
                      </a:r>
                      <a:r>
                        <a:rPr lang="en-US" sz="1200" u="none" strike="noStrike" dirty="0" err="1">
                          <a:effectLst/>
                        </a:rPr>
                        <a:t>Ofrecidos</a:t>
                      </a:r>
                      <a:endParaRPr lang="en-US" sz="1200" b="0" i="0" u="none" strike="noStrike" dirty="0"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err="1">
                          <a:effectLst/>
                        </a:rPr>
                        <a:t>Numero</a:t>
                      </a:r>
                      <a:r>
                        <a:rPr lang="en-US" sz="1200" u="none" strike="noStrike" dirty="0">
                          <a:effectLst/>
                        </a:rPr>
                        <a:t> de </a:t>
                      </a:r>
                      <a:r>
                        <a:rPr lang="en-US" sz="1200" u="none" strike="noStrike" dirty="0" err="1">
                          <a:effectLst/>
                        </a:rPr>
                        <a:t>Secciones</a:t>
                      </a:r>
                      <a:endParaRPr lang="en-US" sz="1200" b="0" i="0" u="none" strike="noStrike" dirty="0"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Oferta</a:t>
                      </a:r>
                      <a:endParaRPr lang="en-US" sz="1200" b="0" i="0" u="none" strike="noStrike"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Matricula</a:t>
                      </a:r>
                      <a:endParaRPr lang="en-US" sz="1200" b="0" i="0" u="none" strike="noStrike"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Promedio Estudiantes por Seccion</a:t>
                      </a:r>
                      <a:endParaRPr lang="en-US" sz="1200" b="0" i="0" u="none" strike="noStrike"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Estudiantes horas_credito</a:t>
                      </a:r>
                      <a:endParaRPr lang="en-US" sz="1200" b="0" i="0" u="none" strike="noStrike"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Facultad requerida</a:t>
                      </a:r>
                      <a:endParaRPr lang="en-US" sz="1200" b="0" i="0" u="none" strike="noStrike"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u="none" strike="noStrike" dirty="0">
                          <a:effectLst/>
                        </a:rPr>
                        <a:t>Facultad de Administración de Empresas</a:t>
                      </a:r>
                      <a:endParaRPr lang="es-ES" sz="1200" b="0" i="0" u="none" strike="noStrike" dirty="0"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12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12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210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142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11.83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426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3.00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u="none" strike="noStrike" dirty="0">
                          <a:effectLst/>
                        </a:rPr>
                        <a:t>Facultad de Artes y Ciencias - Artes</a:t>
                      </a:r>
                      <a:endParaRPr lang="es-ES" sz="1200" b="0" i="0" u="none" strike="noStrike" dirty="0"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14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17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163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128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7.35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322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3.75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</a:tr>
              <a:tr h="11511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u="none" strike="noStrike" dirty="0">
                          <a:effectLst/>
                        </a:rPr>
                        <a:t>Facultad de Artes y Ciencias - Ciencias</a:t>
                      </a:r>
                      <a:endParaRPr lang="es-ES" sz="1200" b="0" i="0" u="none" strike="noStrike" dirty="0"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44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46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458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274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6.13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760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11.00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 err="1">
                          <a:effectLst/>
                        </a:rPr>
                        <a:t>Facultad</a:t>
                      </a:r>
                      <a:r>
                        <a:rPr lang="en-US" sz="1200" u="none" strike="noStrike" dirty="0">
                          <a:effectLst/>
                        </a:rPr>
                        <a:t> de </a:t>
                      </a:r>
                      <a:r>
                        <a:rPr lang="en-US" sz="1200" u="none" strike="noStrike" dirty="0" err="1">
                          <a:effectLst/>
                        </a:rPr>
                        <a:t>Ciencias</a:t>
                      </a:r>
                      <a:r>
                        <a:rPr lang="en-US" sz="1200" u="none" strike="noStrike" dirty="0">
                          <a:effectLst/>
                        </a:rPr>
                        <a:t> </a:t>
                      </a:r>
                      <a:r>
                        <a:rPr lang="en-US" sz="1200" u="none" strike="noStrike" dirty="0" err="1">
                          <a:effectLst/>
                        </a:rPr>
                        <a:t>Agrícolas</a:t>
                      </a:r>
                      <a:endParaRPr lang="en-US" sz="1200" b="0" i="0" u="none" strike="noStrike" dirty="0"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21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21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180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163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7.76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487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5.08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 err="1">
                          <a:effectLst/>
                        </a:rPr>
                        <a:t>Facultad</a:t>
                      </a:r>
                      <a:r>
                        <a:rPr lang="en-US" sz="1200" u="none" strike="noStrike" dirty="0">
                          <a:effectLst/>
                        </a:rPr>
                        <a:t> de </a:t>
                      </a:r>
                      <a:r>
                        <a:rPr lang="en-US" sz="1200" u="none" strike="noStrike" dirty="0" err="1">
                          <a:effectLst/>
                        </a:rPr>
                        <a:t>Ingeniería</a:t>
                      </a:r>
                      <a:endParaRPr lang="en-US" sz="1200" b="0" i="0" u="none" strike="noStrike" dirty="0"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47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54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649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370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7.37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1028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11.67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 err="1">
                          <a:effectLst/>
                        </a:rPr>
                        <a:t>Decanato</a:t>
                      </a:r>
                      <a:r>
                        <a:rPr lang="en-US" sz="1200" u="none" strike="noStrike" dirty="0">
                          <a:effectLst/>
                        </a:rPr>
                        <a:t> de </a:t>
                      </a:r>
                      <a:r>
                        <a:rPr lang="en-US" sz="1200" u="none" strike="noStrike" dirty="0" err="1">
                          <a:effectLst/>
                        </a:rPr>
                        <a:t>Asuntos</a:t>
                      </a:r>
                      <a:r>
                        <a:rPr lang="en-US" sz="1200" u="none" strike="noStrike" dirty="0">
                          <a:effectLst/>
                        </a:rPr>
                        <a:t> </a:t>
                      </a:r>
                      <a:r>
                        <a:rPr lang="en-US" sz="1200" u="none" strike="noStrike" dirty="0" err="1" smtClean="0">
                          <a:effectLst/>
                        </a:rPr>
                        <a:t>Académicos</a:t>
                      </a:r>
                      <a:endParaRPr lang="en-US" sz="1200" b="0" i="0" u="none" strike="noStrike" dirty="0"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1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2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50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42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21.00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42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0.17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u="none" strike="noStrike" dirty="0">
                          <a:effectLst/>
                        </a:rPr>
                        <a:t>Grand Total</a:t>
                      </a:r>
                      <a:endParaRPr lang="en-US" sz="1200" b="1" i="0" u="none" strike="noStrike" dirty="0"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139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152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1710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1119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7.52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3065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34.67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346" marR="9346" marT="9346" marB="0" anchor="b"/>
                </a:tc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2117181" y="1329135"/>
            <a:ext cx="25021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/>
              <a:t>Graduados</a:t>
            </a:r>
            <a:r>
              <a:rPr lang="en-US" dirty="0" smtClean="0"/>
              <a:t> </a:t>
            </a:r>
            <a:r>
              <a:rPr lang="en-US" dirty="0"/>
              <a:t>- </a:t>
            </a:r>
            <a:r>
              <a:rPr lang="en-US" dirty="0" err="1"/>
              <a:t>Conferencia</a:t>
            </a:r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4332644"/>
              </p:ext>
            </p:extLst>
          </p:nvPr>
        </p:nvGraphicFramePr>
        <p:xfrm>
          <a:off x="2117181" y="4017760"/>
          <a:ext cx="9598080" cy="1719256"/>
        </p:xfrm>
        <a:graphic>
          <a:graphicData uri="http://schemas.openxmlformats.org/drawingml/2006/table">
            <a:tbl>
              <a:tblPr firstRow="1" bandRow="1">
                <a:tableStyleId>{68D230F3-CF80-4859-8CE7-A43EE81993B5}</a:tableStyleId>
              </a:tblPr>
              <a:tblGrid>
                <a:gridCol w="2626757"/>
                <a:gridCol w="867508"/>
                <a:gridCol w="961292"/>
                <a:gridCol w="765908"/>
                <a:gridCol w="781539"/>
                <a:gridCol w="1719384"/>
                <a:gridCol w="969108"/>
                <a:gridCol w="906584"/>
              </a:tblGrid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 err="1">
                          <a:effectLst/>
                        </a:rPr>
                        <a:t>Facultad</a:t>
                      </a:r>
                      <a:endParaRPr lang="en-US" sz="1200" b="0" i="0" u="none" strike="noStrike" dirty="0"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err="1">
                          <a:effectLst/>
                        </a:rPr>
                        <a:t>Cursos</a:t>
                      </a:r>
                      <a:r>
                        <a:rPr lang="en-US" sz="1200" u="none" strike="noStrike" dirty="0">
                          <a:effectLst/>
                        </a:rPr>
                        <a:t> </a:t>
                      </a:r>
                      <a:r>
                        <a:rPr lang="en-US" sz="1200" u="none" strike="noStrike" dirty="0" err="1">
                          <a:effectLst/>
                        </a:rPr>
                        <a:t>Ofrecidos</a:t>
                      </a:r>
                      <a:endParaRPr lang="en-US" sz="1200" b="0" i="0" u="none" strike="noStrike" dirty="0"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err="1">
                          <a:effectLst/>
                        </a:rPr>
                        <a:t>Numero</a:t>
                      </a:r>
                      <a:r>
                        <a:rPr lang="en-US" sz="1200" u="none" strike="noStrike" dirty="0">
                          <a:effectLst/>
                        </a:rPr>
                        <a:t> de </a:t>
                      </a:r>
                      <a:r>
                        <a:rPr lang="en-US" sz="1200" u="none" strike="noStrike" dirty="0" err="1">
                          <a:effectLst/>
                        </a:rPr>
                        <a:t>Secciones</a:t>
                      </a:r>
                      <a:endParaRPr lang="en-US" sz="1200" b="0" i="0" u="none" strike="noStrike" dirty="0"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err="1">
                          <a:effectLst/>
                        </a:rPr>
                        <a:t>Oferta</a:t>
                      </a:r>
                      <a:endParaRPr lang="en-US" sz="1200" b="0" i="0" u="none" strike="noStrike" dirty="0"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err="1">
                          <a:effectLst/>
                        </a:rPr>
                        <a:t>Matricula</a:t>
                      </a:r>
                      <a:endParaRPr lang="en-US" sz="1200" b="0" i="0" u="none" strike="noStrike" dirty="0"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err="1">
                          <a:effectLst/>
                        </a:rPr>
                        <a:t>Promedio</a:t>
                      </a:r>
                      <a:r>
                        <a:rPr lang="en-US" sz="1200" u="none" strike="noStrike" dirty="0">
                          <a:effectLst/>
                        </a:rPr>
                        <a:t> </a:t>
                      </a:r>
                      <a:r>
                        <a:rPr lang="en-US" sz="1200" u="none" strike="noStrike" dirty="0" err="1">
                          <a:effectLst/>
                        </a:rPr>
                        <a:t>Estudiantes</a:t>
                      </a:r>
                      <a:r>
                        <a:rPr lang="en-US" sz="1200" u="none" strike="noStrike" dirty="0">
                          <a:effectLst/>
                        </a:rPr>
                        <a:t> </a:t>
                      </a:r>
                      <a:r>
                        <a:rPr lang="en-US" sz="1200" u="none" strike="noStrike" dirty="0" err="1">
                          <a:effectLst/>
                        </a:rPr>
                        <a:t>por</a:t>
                      </a:r>
                      <a:r>
                        <a:rPr lang="en-US" sz="1200" u="none" strike="noStrike" dirty="0">
                          <a:effectLst/>
                        </a:rPr>
                        <a:t> </a:t>
                      </a:r>
                      <a:r>
                        <a:rPr lang="en-US" sz="1200" u="none" strike="noStrike" dirty="0" err="1">
                          <a:effectLst/>
                        </a:rPr>
                        <a:t>Seccion</a:t>
                      </a:r>
                      <a:endParaRPr lang="en-US" sz="1200" b="0" i="0" u="none" strike="noStrike" dirty="0"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Estudiantes horas_credito</a:t>
                      </a:r>
                      <a:endParaRPr lang="en-US" sz="1200" b="0" i="0" u="none" strike="noStrike"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Facultad requerida</a:t>
                      </a:r>
                      <a:endParaRPr lang="en-US" sz="1200" b="0" i="0" u="none" strike="noStrike"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u="none" strike="noStrike" dirty="0">
                          <a:effectLst/>
                        </a:rPr>
                        <a:t>Facultad de Administración de Empresas</a:t>
                      </a:r>
                      <a:endParaRPr lang="es-ES" sz="1200" b="0" i="0" u="none" strike="noStrike" dirty="0"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2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22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22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22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1.00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38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3.17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u="none" strike="noStrike" dirty="0">
                          <a:effectLst/>
                        </a:rPr>
                        <a:t>Facultad de Artes y Ciencias - Artes</a:t>
                      </a:r>
                      <a:endParaRPr lang="es-ES" sz="1200" b="0" i="0" u="none" strike="noStrike" dirty="0"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9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42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136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117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7.29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225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4.00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u="none" strike="noStrike" dirty="0">
                          <a:effectLst/>
                        </a:rPr>
                        <a:t>Facultad de Artes y Ciencias - Ciencias</a:t>
                      </a:r>
                      <a:endParaRPr lang="es-ES" sz="1200" b="0" i="0" u="none" strike="noStrike" dirty="0"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25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204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512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322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2.73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322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17.00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 err="1">
                          <a:effectLst/>
                        </a:rPr>
                        <a:t>Facultad</a:t>
                      </a:r>
                      <a:r>
                        <a:rPr lang="en-US" sz="1200" u="none" strike="noStrike" dirty="0">
                          <a:effectLst/>
                        </a:rPr>
                        <a:t> de </a:t>
                      </a:r>
                      <a:r>
                        <a:rPr lang="en-US" sz="1200" u="none" strike="noStrike" dirty="0" err="1">
                          <a:effectLst/>
                        </a:rPr>
                        <a:t>Ciencias</a:t>
                      </a:r>
                      <a:r>
                        <a:rPr lang="en-US" sz="1200" u="none" strike="noStrike" dirty="0">
                          <a:effectLst/>
                        </a:rPr>
                        <a:t> </a:t>
                      </a:r>
                      <a:r>
                        <a:rPr lang="en-US" sz="1200" u="none" strike="noStrike" dirty="0" err="1">
                          <a:effectLst/>
                        </a:rPr>
                        <a:t>Agrícolas</a:t>
                      </a:r>
                      <a:endParaRPr lang="en-US" sz="1200" b="0" i="0" u="none" strike="noStrike" dirty="0"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20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73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163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154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2.50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154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6.08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 err="1">
                          <a:effectLst/>
                        </a:rPr>
                        <a:t>Facultad</a:t>
                      </a:r>
                      <a:r>
                        <a:rPr lang="en-US" sz="1200" u="none" strike="noStrike" dirty="0">
                          <a:effectLst/>
                        </a:rPr>
                        <a:t> de </a:t>
                      </a:r>
                      <a:r>
                        <a:rPr lang="en-US" sz="1200" u="none" strike="noStrike" dirty="0" err="1">
                          <a:effectLst/>
                        </a:rPr>
                        <a:t>Ingeniería</a:t>
                      </a:r>
                      <a:endParaRPr lang="en-US" sz="1200" b="0" i="0" u="none" strike="noStrike" dirty="0"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21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139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409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289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3.92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295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11.75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 err="1">
                          <a:effectLst/>
                        </a:rPr>
                        <a:t>Decanato</a:t>
                      </a:r>
                      <a:r>
                        <a:rPr lang="en-US" sz="1200" u="none" strike="noStrike" dirty="0">
                          <a:effectLst/>
                        </a:rPr>
                        <a:t> de </a:t>
                      </a:r>
                      <a:r>
                        <a:rPr lang="en-US" sz="1200" u="none" strike="noStrike" dirty="0" err="1">
                          <a:effectLst/>
                        </a:rPr>
                        <a:t>Asuntos</a:t>
                      </a:r>
                      <a:r>
                        <a:rPr lang="en-US" sz="1200" u="none" strike="noStrike" dirty="0">
                          <a:effectLst/>
                        </a:rPr>
                        <a:t> </a:t>
                      </a:r>
                      <a:r>
                        <a:rPr lang="en-US" sz="1200" u="none" strike="noStrike" dirty="0" err="1" smtClean="0">
                          <a:effectLst/>
                        </a:rPr>
                        <a:t>Académicos</a:t>
                      </a:r>
                      <a:endParaRPr lang="en-US" sz="1200" b="0" i="0" u="none" strike="noStrike" dirty="0"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2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3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8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8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2.50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8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0.25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u="none" strike="noStrike" dirty="0">
                          <a:effectLst/>
                        </a:rPr>
                        <a:t>Grand Total</a:t>
                      </a:r>
                      <a:endParaRPr lang="en-US" sz="1200" b="1" i="0" u="none" strike="noStrike" dirty="0"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79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483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1250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912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3.46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1042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42.25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167" marR="9167" marT="9167" marB="0" anchor="b"/>
                </a:tc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2117181" y="3591689"/>
            <a:ext cx="28708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/>
              <a:t>Graduados</a:t>
            </a:r>
            <a:r>
              <a:rPr lang="en-US" dirty="0" smtClean="0"/>
              <a:t> – No </a:t>
            </a:r>
            <a:r>
              <a:rPr lang="en-US" dirty="0" err="1" smtClean="0"/>
              <a:t>Conferencia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0371910" y="6209212"/>
            <a:ext cx="1576251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200" dirty="0" err="1" smtClean="0"/>
              <a:t>Número</a:t>
            </a:r>
            <a:r>
              <a:rPr lang="en-US" sz="1200" dirty="0" smtClean="0"/>
              <a:t> de </a:t>
            </a:r>
            <a:r>
              <a:rPr lang="en-US" sz="1200" dirty="0" err="1" smtClean="0"/>
              <a:t>Profesores</a:t>
            </a:r>
            <a:r>
              <a:rPr lang="en-US" sz="1200" dirty="0" smtClean="0"/>
              <a:t> </a:t>
            </a:r>
            <a:r>
              <a:rPr lang="en-US" sz="1200" dirty="0" err="1" smtClean="0"/>
              <a:t>Equivalentes</a:t>
            </a:r>
            <a:endParaRPr lang="es-PR" sz="1200" dirty="0"/>
          </a:p>
        </p:txBody>
      </p:sp>
      <p:sp>
        <p:nvSpPr>
          <p:cNvPr id="8" name="Right Arrow 7"/>
          <p:cNvSpPr/>
          <p:nvPr/>
        </p:nvSpPr>
        <p:spPr>
          <a:xfrm rot="16200000">
            <a:off x="11138266" y="5826031"/>
            <a:ext cx="278674" cy="278677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R"/>
          </a:p>
        </p:txBody>
      </p:sp>
      <p:sp>
        <p:nvSpPr>
          <p:cNvPr id="9" name="TextBox 8"/>
          <p:cNvSpPr txBox="1"/>
          <p:nvPr/>
        </p:nvSpPr>
        <p:spPr>
          <a:xfrm>
            <a:off x="2024186" y="5816958"/>
            <a:ext cx="82266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err="1" smtClean="0">
                <a:hlinkClick r:id="rId2" action="ppaction://hlinkfile"/>
              </a:rPr>
              <a:t>Ver</a:t>
            </a:r>
            <a:r>
              <a:rPr lang="en-US" sz="1100" dirty="0" smtClean="0">
                <a:hlinkClick r:id="rId2" action="ppaction://hlinkfile"/>
              </a:rPr>
              <a:t> </a:t>
            </a:r>
            <a:r>
              <a:rPr lang="en-US" sz="1100" dirty="0" err="1" smtClean="0">
                <a:hlinkClick r:id="rId2" action="ppaction://hlinkfile"/>
              </a:rPr>
              <a:t>Detalle</a:t>
            </a:r>
            <a:endParaRPr lang="es-PR" sz="1100" dirty="0"/>
          </a:p>
        </p:txBody>
      </p:sp>
      <p:sp>
        <p:nvSpPr>
          <p:cNvPr id="11" name="TextBox 10"/>
          <p:cNvSpPr txBox="1"/>
          <p:nvPr/>
        </p:nvSpPr>
        <p:spPr>
          <a:xfrm>
            <a:off x="1598911" y="6526194"/>
            <a:ext cx="111921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err="1" smtClean="0">
                <a:hlinkClick r:id="rId3" action="ppaction://hlinksldjump"/>
              </a:rPr>
              <a:t>Tabla</a:t>
            </a:r>
            <a:r>
              <a:rPr lang="en-US" sz="1100" dirty="0" smtClean="0">
                <a:hlinkClick r:id="rId3" action="ppaction://hlinksldjump"/>
              </a:rPr>
              <a:t> </a:t>
            </a:r>
            <a:r>
              <a:rPr lang="en-US" sz="1100" dirty="0" err="1" smtClean="0">
                <a:hlinkClick r:id="rId3" action="ppaction://hlinksldjump"/>
              </a:rPr>
              <a:t>Contenido</a:t>
            </a:r>
            <a:endParaRPr lang="es-PR" sz="1100" dirty="0"/>
          </a:p>
        </p:txBody>
      </p:sp>
    </p:spTree>
    <p:extLst>
      <p:ext uri="{BB962C8B-B14F-4D97-AF65-F5344CB8AC3E}">
        <p14:creationId xmlns:p14="http://schemas.microsoft.com/office/powerpoint/2010/main" val="36390959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9387614"/>
              </p:ext>
            </p:extLst>
          </p:nvPr>
        </p:nvGraphicFramePr>
        <p:xfrm>
          <a:off x="2016370" y="1985759"/>
          <a:ext cx="9558216" cy="1914525"/>
        </p:xfrm>
        <a:graphic>
          <a:graphicData uri="http://schemas.openxmlformats.org/drawingml/2006/table">
            <a:tbl>
              <a:tblPr firstRow="1" bandRow="1">
                <a:tableStyleId>{68D230F3-CF80-4859-8CE7-A43EE81993B5}</a:tableStyleId>
              </a:tblPr>
              <a:tblGrid>
                <a:gridCol w="2922954"/>
                <a:gridCol w="789354"/>
                <a:gridCol w="773723"/>
                <a:gridCol w="828431"/>
                <a:gridCol w="609600"/>
                <a:gridCol w="719015"/>
                <a:gridCol w="1039446"/>
                <a:gridCol w="984739"/>
                <a:gridCol w="890954"/>
              </a:tblGrid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 err="1">
                          <a:effectLst/>
                        </a:rPr>
                        <a:t>Facultad</a:t>
                      </a:r>
                      <a:endParaRPr lang="en-US" sz="1200" b="1" i="0" u="none" strike="noStrike" dirty="0">
                        <a:solidFill>
                          <a:srgbClr val="FFFFFF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err="1">
                          <a:effectLst/>
                        </a:rPr>
                        <a:t>Cursos</a:t>
                      </a:r>
                      <a:r>
                        <a:rPr lang="en-US" sz="1200" u="none" strike="noStrike" dirty="0">
                          <a:effectLst/>
                        </a:rPr>
                        <a:t> </a:t>
                      </a:r>
                      <a:r>
                        <a:rPr lang="en-US" sz="1200" u="none" strike="noStrike" dirty="0" err="1">
                          <a:effectLst/>
                        </a:rPr>
                        <a:t>Ofrecidos</a:t>
                      </a:r>
                      <a:endParaRPr lang="en-US" sz="1200" b="1" i="0" u="none" strike="noStrike" dirty="0">
                        <a:solidFill>
                          <a:srgbClr val="FFFFFF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Créditos distintos</a:t>
                      </a:r>
                      <a:endParaRPr lang="en-US" sz="1200" b="1" i="0" u="none" strike="noStrike">
                        <a:solidFill>
                          <a:srgbClr val="FFFFFF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Número de Secciones</a:t>
                      </a:r>
                      <a:endParaRPr lang="en-US" sz="1200" b="1" i="0" u="none" strike="noStrike">
                        <a:solidFill>
                          <a:srgbClr val="FFFFFF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Oferta</a:t>
                      </a:r>
                      <a:endParaRPr lang="en-US" sz="1200" b="1" i="0" u="none" strike="noStrike">
                        <a:solidFill>
                          <a:srgbClr val="FFFFFF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Matrícula</a:t>
                      </a:r>
                      <a:endParaRPr lang="en-US" sz="1200" b="1" i="0" u="none" strike="noStrike">
                        <a:solidFill>
                          <a:srgbClr val="FFFFFF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Estudiantes por Seccion</a:t>
                      </a:r>
                      <a:endParaRPr lang="en-US" sz="1200" b="1" i="0" u="none" strike="noStrike">
                        <a:solidFill>
                          <a:srgbClr val="FFFFFF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Estudiantes horas_credito</a:t>
                      </a:r>
                      <a:endParaRPr lang="en-US" sz="1200" b="1" i="0" u="none" strike="noStrike">
                        <a:solidFill>
                          <a:srgbClr val="FFFFFF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 Facultad requerida</a:t>
                      </a:r>
                      <a:endParaRPr lang="en-US" sz="1200" b="1" i="0" u="none" strike="noStrike">
                        <a:solidFill>
                          <a:srgbClr val="FFFFFF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u="none" strike="noStrike">
                          <a:effectLst/>
                        </a:rPr>
                        <a:t>Facultad de Administración de Empresas</a:t>
                      </a:r>
                      <a:endParaRPr lang="es-ES" sz="12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70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197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162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3776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3449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20.02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10571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37.75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u="none" strike="noStrike">
                          <a:effectLst/>
                        </a:rPr>
                        <a:t>Facultad de Artes y Ciencias - Artes</a:t>
                      </a:r>
                      <a:endParaRPr lang="es-ES" sz="12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256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698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819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22168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20760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21.34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57984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179.42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u="none" strike="noStrike">
                          <a:effectLst/>
                        </a:rPr>
                        <a:t>Facultad de Artes y Ciencias - Ciencias</a:t>
                      </a:r>
                      <a:endParaRPr lang="es-ES" sz="12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260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670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1267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25615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23599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15.82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69271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249.67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>
                          <a:effectLst/>
                        </a:rPr>
                        <a:t>Facultad de Ciencias Agrícolas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130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309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353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4598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4464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12.01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12393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65.25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 err="1">
                          <a:effectLst/>
                        </a:rPr>
                        <a:t>Facultad</a:t>
                      </a:r>
                      <a:r>
                        <a:rPr lang="en-US" sz="1200" u="none" strike="noStrike" dirty="0">
                          <a:effectLst/>
                        </a:rPr>
                        <a:t> de </a:t>
                      </a:r>
                      <a:r>
                        <a:rPr lang="en-US" sz="1200" u="none" strike="noStrike" dirty="0" err="1">
                          <a:effectLst/>
                        </a:rPr>
                        <a:t>Ingeniería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265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679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773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12838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10792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15.31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29113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140.33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>
                          <a:effectLst/>
                        </a:rPr>
                        <a:t>Decanato de Asuntos Academicos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55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160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163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4111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3351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11.79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5483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28.83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u="none" strike="noStrike" dirty="0">
                          <a:effectLst/>
                        </a:rPr>
                        <a:t>Grand Total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1036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2713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3537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73106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66415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16.65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184815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701.25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2117181" y="918567"/>
            <a:ext cx="70473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err="1" smtClean="0">
                <a:solidFill>
                  <a:schemeClr val="accent6">
                    <a:lumMod val="75000"/>
                  </a:schemeClr>
                </a:solidFill>
              </a:rPr>
              <a:t>Resumen</a:t>
            </a:r>
            <a:r>
              <a:rPr lang="en-US" sz="3200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3200" dirty="0" err="1" smtClean="0">
                <a:solidFill>
                  <a:schemeClr val="accent6">
                    <a:lumMod val="75000"/>
                  </a:schemeClr>
                </a:solidFill>
              </a:rPr>
              <a:t>Necesidades</a:t>
            </a:r>
            <a:r>
              <a:rPr lang="en-US" sz="3200" dirty="0" smtClean="0">
                <a:solidFill>
                  <a:schemeClr val="accent6">
                    <a:lumMod val="75000"/>
                  </a:schemeClr>
                </a:solidFill>
              </a:rPr>
              <a:t> de </a:t>
            </a:r>
            <a:r>
              <a:rPr lang="en-US" sz="3200" dirty="0" err="1" smtClean="0">
                <a:solidFill>
                  <a:schemeClr val="accent6">
                    <a:lumMod val="75000"/>
                  </a:schemeClr>
                </a:solidFill>
              </a:rPr>
              <a:t>Cátedra</a:t>
            </a:r>
            <a:r>
              <a:rPr lang="en-US" sz="3200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3200" dirty="0">
                <a:solidFill>
                  <a:schemeClr val="accent6">
                    <a:lumMod val="75000"/>
                  </a:schemeClr>
                </a:solidFill>
              </a:rPr>
              <a:t>– </a:t>
            </a:r>
            <a:r>
              <a:rPr lang="en-US" sz="3200" dirty="0" smtClean="0">
                <a:solidFill>
                  <a:schemeClr val="accent6">
                    <a:lumMod val="75000"/>
                  </a:schemeClr>
                </a:solidFill>
              </a:rPr>
              <a:t>RUM</a:t>
            </a:r>
            <a:endParaRPr lang="en-US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258698" y="4371703"/>
            <a:ext cx="1576251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200" dirty="0" err="1" smtClean="0"/>
              <a:t>Número</a:t>
            </a:r>
            <a:r>
              <a:rPr lang="en-US" sz="1200" dirty="0" smtClean="0"/>
              <a:t> de </a:t>
            </a:r>
            <a:r>
              <a:rPr lang="en-US" sz="1200" dirty="0" err="1" smtClean="0"/>
              <a:t>Profesores</a:t>
            </a:r>
            <a:r>
              <a:rPr lang="en-US" sz="1200" dirty="0" smtClean="0"/>
              <a:t> </a:t>
            </a:r>
            <a:r>
              <a:rPr lang="en-US" sz="1200" dirty="0" err="1" smtClean="0"/>
              <a:t>Equivalentes</a:t>
            </a:r>
            <a:endParaRPr lang="es-PR" sz="1200" dirty="0"/>
          </a:p>
        </p:txBody>
      </p:sp>
      <p:sp>
        <p:nvSpPr>
          <p:cNvPr id="5" name="Right Arrow 4"/>
          <p:cNvSpPr/>
          <p:nvPr/>
        </p:nvSpPr>
        <p:spPr>
          <a:xfrm rot="16200000">
            <a:off x="11025054" y="3988522"/>
            <a:ext cx="278674" cy="278677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R"/>
          </a:p>
        </p:txBody>
      </p:sp>
      <p:sp>
        <p:nvSpPr>
          <p:cNvPr id="6" name="TextBox 5"/>
          <p:cNvSpPr txBox="1"/>
          <p:nvPr/>
        </p:nvSpPr>
        <p:spPr>
          <a:xfrm>
            <a:off x="2006768" y="3997055"/>
            <a:ext cx="82266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err="1" smtClean="0">
                <a:hlinkClick r:id="rId2" action="ppaction://hlinkfile"/>
              </a:rPr>
              <a:t>Ver</a:t>
            </a:r>
            <a:r>
              <a:rPr lang="en-US" sz="1100" dirty="0" smtClean="0">
                <a:hlinkClick r:id="rId2" action="ppaction://hlinkfile"/>
              </a:rPr>
              <a:t> </a:t>
            </a:r>
            <a:r>
              <a:rPr lang="en-US" sz="1100" dirty="0" err="1" smtClean="0">
                <a:hlinkClick r:id="rId2" action="ppaction://hlinkfile"/>
              </a:rPr>
              <a:t>Detalle</a:t>
            </a:r>
            <a:endParaRPr lang="es-PR" sz="1100" dirty="0"/>
          </a:p>
        </p:txBody>
      </p:sp>
      <p:sp>
        <p:nvSpPr>
          <p:cNvPr id="8" name="TextBox 7"/>
          <p:cNvSpPr txBox="1"/>
          <p:nvPr/>
        </p:nvSpPr>
        <p:spPr>
          <a:xfrm>
            <a:off x="1598911" y="6526194"/>
            <a:ext cx="111921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err="1" smtClean="0">
                <a:hlinkClick r:id="rId3" action="ppaction://hlinksldjump"/>
              </a:rPr>
              <a:t>Tabla</a:t>
            </a:r>
            <a:r>
              <a:rPr lang="en-US" sz="1100" dirty="0" smtClean="0">
                <a:hlinkClick r:id="rId3" action="ppaction://hlinksldjump"/>
              </a:rPr>
              <a:t> </a:t>
            </a:r>
            <a:r>
              <a:rPr lang="en-US" sz="1100" dirty="0" err="1" smtClean="0">
                <a:hlinkClick r:id="rId3" action="ppaction://hlinksldjump"/>
              </a:rPr>
              <a:t>Contenido</a:t>
            </a:r>
            <a:endParaRPr lang="es-PR" sz="1100" dirty="0"/>
          </a:p>
        </p:txBody>
      </p:sp>
    </p:spTree>
    <p:extLst>
      <p:ext uri="{BB962C8B-B14F-4D97-AF65-F5344CB8AC3E}">
        <p14:creationId xmlns:p14="http://schemas.microsoft.com/office/powerpoint/2010/main" val="15410303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2236443" y="1398349"/>
            <a:ext cx="8825658" cy="138999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400" dirty="0" err="1" smtClean="0"/>
              <a:t>Requerimientos</a:t>
            </a:r>
            <a:r>
              <a:rPr lang="en-US" sz="5400" dirty="0" smtClean="0"/>
              <a:t> </a:t>
            </a:r>
            <a:r>
              <a:rPr lang="en-US" sz="5400" dirty="0" err="1" smtClean="0"/>
              <a:t>Facultad</a:t>
            </a:r>
            <a:r>
              <a:rPr lang="en-US" sz="5400" dirty="0" smtClean="0"/>
              <a:t> </a:t>
            </a:r>
            <a:r>
              <a:rPr lang="en-US" sz="5400" dirty="0" err="1" smtClean="0"/>
              <a:t>en</a:t>
            </a:r>
            <a:r>
              <a:rPr lang="en-US" sz="5400" dirty="0" smtClean="0"/>
              <a:t> base a </a:t>
            </a:r>
            <a:r>
              <a:rPr lang="en-US" sz="5400" dirty="0" err="1" smtClean="0"/>
              <a:t>las</a:t>
            </a:r>
            <a:r>
              <a:rPr lang="en-US" sz="5400" dirty="0" smtClean="0"/>
              <a:t> </a:t>
            </a:r>
            <a:r>
              <a:rPr lang="en-US" sz="5400" dirty="0" err="1" smtClean="0"/>
              <a:t>necesidades</a:t>
            </a:r>
            <a:r>
              <a:rPr lang="en-US" sz="5400" dirty="0" smtClean="0"/>
              <a:t> </a:t>
            </a:r>
            <a:r>
              <a:rPr lang="en-US" sz="5400" dirty="0" err="1" smtClean="0"/>
              <a:t>enseñanza</a:t>
            </a:r>
            <a:r>
              <a:rPr lang="en-US" sz="5400" dirty="0" smtClean="0"/>
              <a:t>  </a:t>
            </a:r>
            <a:endParaRPr lang="en-US" sz="5400" dirty="0"/>
          </a:p>
        </p:txBody>
      </p:sp>
      <p:sp>
        <p:nvSpPr>
          <p:cNvPr id="3" name="Subtitle 2"/>
          <p:cNvSpPr txBox="1">
            <a:spLocks/>
          </p:cNvSpPr>
          <p:nvPr/>
        </p:nvSpPr>
        <p:spPr>
          <a:xfrm>
            <a:off x="2338043" y="3908606"/>
            <a:ext cx="8825658" cy="86142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dirty="0" err="1" smtClean="0"/>
              <a:t>Según</a:t>
            </a:r>
            <a:r>
              <a:rPr lang="en-US" sz="2400" dirty="0" smtClean="0"/>
              <a:t> </a:t>
            </a:r>
            <a:r>
              <a:rPr lang="en-US" sz="2400" dirty="0" err="1"/>
              <a:t>d</a:t>
            </a:r>
            <a:r>
              <a:rPr lang="en-US" sz="2400" dirty="0" err="1" smtClean="0"/>
              <a:t>atos</a:t>
            </a:r>
            <a:r>
              <a:rPr lang="en-US" sz="2400" dirty="0" smtClean="0"/>
              <a:t> </a:t>
            </a:r>
            <a:r>
              <a:rPr lang="en-US" sz="2400" dirty="0" err="1" smtClean="0"/>
              <a:t>datos</a:t>
            </a:r>
            <a:r>
              <a:rPr lang="en-US" sz="2400" dirty="0" smtClean="0"/>
              <a:t> </a:t>
            </a:r>
            <a:r>
              <a:rPr lang="en-US" sz="2400" dirty="0" err="1"/>
              <a:t>G</a:t>
            </a:r>
            <a:r>
              <a:rPr lang="en-US" sz="2400" dirty="0" err="1" smtClean="0"/>
              <a:t>esta</a:t>
            </a:r>
            <a:endParaRPr lang="en-US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1598911" y="6526194"/>
            <a:ext cx="111921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err="1" smtClean="0">
                <a:hlinkClick r:id="rId2" action="ppaction://hlinksldjump"/>
              </a:rPr>
              <a:t>Tabla</a:t>
            </a:r>
            <a:r>
              <a:rPr lang="en-US" sz="1100" dirty="0" smtClean="0">
                <a:hlinkClick r:id="rId2" action="ppaction://hlinksldjump"/>
              </a:rPr>
              <a:t> </a:t>
            </a:r>
            <a:r>
              <a:rPr lang="en-US" sz="1100" dirty="0" err="1" smtClean="0">
                <a:hlinkClick r:id="rId2" action="ppaction://hlinksldjump"/>
              </a:rPr>
              <a:t>Contenido</a:t>
            </a:r>
            <a:endParaRPr lang="es-PR" sz="1100" dirty="0"/>
          </a:p>
        </p:txBody>
      </p:sp>
    </p:spTree>
    <p:extLst>
      <p:ext uri="{BB962C8B-B14F-4D97-AF65-F5344CB8AC3E}">
        <p14:creationId xmlns:p14="http://schemas.microsoft.com/office/powerpoint/2010/main" val="33916552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68534" y="519025"/>
            <a:ext cx="861293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err="1" smtClean="0">
                <a:solidFill>
                  <a:schemeClr val="accent6">
                    <a:lumMod val="50000"/>
                  </a:schemeClr>
                </a:solidFill>
              </a:rPr>
              <a:t>Informe</a:t>
            </a:r>
            <a:r>
              <a:rPr lang="en-US" sz="28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6">
                    <a:lumMod val="50000"/>
                  </a:schemeClr>
                </a:solidFill>
              </a:rPr>
              <a:t>Equivalencia</a:t>
            </a:r>
            <a:r>
              <a:rPr lang="en-US" sz="28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6">
                    <a:lumMod val="50000"/>
                  </a:schemeClr>
                </a:solidFill>
              </a:rPr>
              <a:t>Tarea</a:t>
            </a:r>
            <a:r>
              <a:rPr lang="en-US" sz="28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6">
                    <a:lumMod val="50000"/>
                  </a:schemeClr>
                </a:solidFill>
              </a:rPr>
              <a:t>Académica</a:t>
            </a:r>
            <a:r>
              <a:rPr lang="en-US" sz="2800" dirty="0" smtClean="0">
                <a:solidFill>
                  <a:schemeClr val="accent6">
                    <a:lumMod val="50000"/>
                  </a:schemeClr>
                </a:solidFill>
              </a:rPr>
              <a:t> (</a:t>
            </a:r>
            <a:r>
              <a:rPr lang="en-US" sz="2800" dirty="0" err="1" smtClean="0">
                <a:solidFill>
                  <a:schemeClr val="accent6">
                    <a:lumMod val="50000"/>
                  </a:schemeClr>
                </a:solidFill>
              </a:rPr>
              <a:t>Resumen</a:t>
            </a:r>
            <a:r>
              <a:rPr lang="en-US" sz="28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6">
                    <a:lumMod val="50000"/>
                  </a:schemeClr>
                </a:solidFill>
              </a:rPr>
              <a:t>Tabla</a:t>
            </a:r>
            <a:r>
              <a:rPr lang="en-US" sz="2800" dirty="0" smtClean="0">
                <a:solidFill>
                  <a:schemeClr val="accent6">
                    <a:lumMod val="50000"/>
                  </a:schemeClr>
                </a:solidFill>
              </a:rPr>
              <a:t> 3) </a:t>
            </a:r>
          </a:p>
          <a:p>
            <a:endParaRPr lang="en-US" sz="2800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en-US" sz="2800" dirty="0" smtClean="0">
              <a:solidFill>
                <a:schemeClr val="accent6">
                  <a:lumMod val="50000"/>
                </a:schemeClr>
              </a:solidFill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781691"/>
              </p:ext>
            </p:extLst>
          </p:nvPr>
        </p:nvGraphicFramePr>
        <p:xfrm>
          <a:off x="2158519" y="1396073"/>
          <a:ext cx="9428855" cy="3639512"/>
        </p:xfrm>
        <a:graphic>
          <a:graphicData uri="http://schemas.openxmlformats.org/drawingml/2006/table">
            <a:tbl>
              <a:tblPr firstRow="1" bandRow="1">
                <a:tableStyleId>{68D230F3-CF80-4859-8CE7-A43EE81993B5}</a:tableStyleId>
              </a:tblPr>
              <a:tblGrid>
                <a:gridCol w="1558990"/>
                <a:gridCol w="1573973"/>
                <a:gridCol w="1573973"/>
                <a:gridCol w="1713575"/>
                <a:gridCol w="1740365"/>
                <a:gridCol w="1267979"/>
              </a:tblGrid>
              <a:tr h="722275"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Facultad</a:t>
                      </a:r>
                      <a:endParaRPr lang="en-US" sz="16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Presupuesto</a:t>
                      </a:r>
                      <a:endParaRPr lang="en-US" sz="16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ETC </a:t>
                      </a:r>
                      <a:r>
                        <a:rPr lang="en-US" sz="1600" dirty="0" err="1" smtClean="0"/>
                        <a:t>Enseñanza</a:t>
                      </a:r>
                      <a:endParaRPr lang="en-US" sz="16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ETC </a:t>
                      </a:r>
                      <a:r>
                        <a:rPr lang="en-US" sz="1600" dirty="0" err="1" smtClean="0"/>
                        <a:t>Investigación</a:t>
                      </a:r>
                      <a:endParaRPr lang="en-US" sz="16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ETC </a:t>
                      </a:r>
                      <a:r>
                        <a:rPr lang="en-US" sz="1600" dirty="0" err="1" smtClean="0"/>
                        <a:t>Administración</a:t>
                      </a:r>
                      <a:endParaRPr lang="en-US" sz="16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ETC Total</a:t>
                      </a:r>
                      <a:endParaRPr lang="en-US" sz="1600" dirty="0">
                        <a:latin typeface="+mn-lt"/>
                      </a:endParaRPr>
                    </a:p>
                  </a:txBody>
                  <a:tcPr/>
                </a:tc>
              </a:tr>
              <a:tr h="266101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 err="1">
                          <a:effectLst/>
                          <a:latin typeface="Cambria" panose="02040503050406030204" pitchFamily="18" charset="0"/>
                        </a:rPr>
                        <a:t>Ingeniería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  <a:latin typeface="Cambria" panose="02040503050406030204" pitchFamily="18" charset="0"/>
                        </a:rPr>
                        <a:t>$24,803,556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 smtClean="0">
                          <a:effectLst/>
                          <a:latin typeface="Cambria" panose="02040503050406030204" pitchFamily="18" charset="0"/>
                        </a:rPr>
                        <a:t>165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PR" sz="1600" b="0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30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PR" sz="1600" b="0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37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P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233</a:t>
                      </a:r>
                      <a:endParaRPr lang="es-PR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0" marR="0" marT="0" marB="0" anchor="b"/>
                </a:tc>
              </a:tr>
              <a:tr h="300746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 err="1">
                          <a:effectLst/>
                          <a:latin typeface="Cambria" panose="02040503050406030204" pitchFamily="18" charset="0"/>
                        </a:rPr>
                        <a:t>Artes</a:t>
                      </a:r>
                      <a:r>
                        <a:rPr lang="en-US" sz="1600" u="none" strike="noStrike" dirty="0">
                          <a:effectLst/>
                          <a:latin typeface="Cambria" panose="02040503050406030204" pitchFamily="18" charset="0"/>
                        </a:rPr>
                        <a:t> y </a:t>
                      </a:r>
                      <a:r>
                        <a:rPr lang="en-US" sz="1600" u="none" strike="noStrike" dirty="0" err="1">
                          <a:effectLst/>
                          <a:latin typeface="Cambria" panose="02040503050406030204" pitchFamily="18" charset="0"/>
                        </a:rPr>
                        <a:t>Ciencias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  <a:latin typeface="Cambria" panose="02040503050406030204" pitchFamily="18" charset="0"/>
                        </a:rPr>
                        <a:t>$46,638,005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 smtClean="0">
                          <a:effectLst/>
                          <a:latin typeface="Cambria" panose="02040503050406030204" pitchFamily="18" charset="0"/>
                        </a:rPr>
                        <a:t>471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PR" sz="1600" b="0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23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PR" sz="1600" b="0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55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P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549</a:t>
                      </a:r>
                      <a:endParaRPr lang="es-PR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0" marR="0" marT="0" marB="0" anchor="b"/>
                </a:tc>
              </a:tr>
              <a:tr h="532203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  <a:latin typeface="Cambria" panose="02040503050406030204" pitchFamily="18" charset="0"/>
                        </a:rPr>
                        <a:t>Administración de Empresas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  <a:latin typeface="Cambria" panose="02040503050406030204" pitchFamily="18" charset="0"/>
                        </a:rPr>
                        <a:t>$5,165,592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 smtClean="0">
                          <a:effectLst/>
                          <a:latin typeface="Cambria" panose="02040503050406030204" pitchFamily="18" charset="0"/>
                        </a:rPr>
                        <a:t>35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PR" sz="1600" b="0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PR" sz="1600" b="0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P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42</a:t>
                      </a:r>
                      <a:endParaRPr lang="es-PR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0" marR="0" marT="0" marB="0" anchor="b"/>
                </a:tc>
              </a:tr>
              <a:tr h="266101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  <a:latin typeface="Cambria" panose="02040503050406030204" pitchFamily="18" charset="0"/>
                        </a:rPr>
                        <a:t>Ciencias Agrícolas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  <a:latin typeface="Cambria" panose="02040503050406030204" pitchFamily="18" charset="0"/>
                        </a:rPr>
                        <a:t>$6,417,677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50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PR" sz="1600" b="0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19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PR" sz="1600" b="0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12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P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81</a:t>
                      </a:r>
                      <a:endParaRPr lang="es-PR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0" marR="0" marT="0" marB="0" anchor="b"/>
                </a:tc>
              </a:tr>
              <a:tr h="532203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  <a:latin typeface="Cambria" panose="02040503050406030204" pitchFamily="18" charset="0"/>
                        </a:rPr>
                        <a:t>Asuntos Académicos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  <a:latin typeface="Cambria" panose="02040503050406030204" pitchFamily="18" charset="0"/>
                        </a:rPr>
                        <a:t>$6,681,373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 smtClean="0">
                          <a:effectLst/>
                          <a:latin typeface="Cambria" panose="02040503050406030204" pitchFamily="18" charset="0"/>
                        </a:rPr>
                        <a:t>11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PR" sz="1600" b="0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PR" sz="1600" b="0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14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P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11</a:t>
                      </a:r>
                      <a:endParaRPr lang="es-PR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0" marR="0" marT="0" marB="0" anchor="b"/>
                </a:tc>
              </a:tr>
              <a:tr h="532203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  <a:latin typeface="Cambria" panose="02040503050406030204" pitchFamily="18" charset="0"/>
                        </a:rPr>
                        <a:t>Decanato de Estudiantes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  <a:latin typeface="Cambria" panose="02040503050406030204" pitchFamily="18" charset="0"/>
                        </a:rPr>
                        <a:t>$1,408,849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  <a:latin typeface="Cambria" panose="02040503050406030204" pitchFamily="18" charset="0"/>
                        </a:rPr>
                        <a:t>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PR" sz="1600" b="0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PR" sz="1600" b="0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15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P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15</a:t>
                      </a:r>
                    </a:p>
                  </a:txBody>
                  <a:tcPr marL="0" marR="0" marT="0" marB="0" anchor="b"/>
                </a:tc>
              </a:tr>
              <a:tr h="266101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>
                          <a:effectLst/>
                          <a:latin typeface="Cambria" panose="02040503050406030204" pitchFamily="18" charset="0"/>
                        </a:rPr>
                        <a:t>GRAN TOTAL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u="none" strike="noStrike" dirty="0">
                          <a:effectLst/>
                          <a:latin typeface="Cambria" panose="02040503050406030204" pitchFamily="18" charset="0"/>
                        </a:rPr>
                        <a:t>$91,115,052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1600" b="1" u="none" strike="noStrike" dirty="0" smtClean="0">
                          <a:effectLst/>
                          <a:latin typeface="Cambria" panose="02040503050406030204" pitchFamily="18" charset="0"/>
                        </a:rPr>
                        <a:t>732.04 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P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 73.09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P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 139.13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P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s-P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944.23 </a:t>
                      </a:r>
                      <a:endParaRPr lang="es-PR" sz="1600" b="1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0189029" y="5391522"/>
            <a:ext cx="1438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>
                <a:hlinkClick r:id="rId2" action="ppaction://hlinkfile"/>
              </a:rPr>
              <a:t>Ver</a:t>
            </a:r>
            <a:r>
              <a:rPr lang="en-US" sz="1200" dirty="0" smtClean="0">
                <a:hlinkClick r:id="rId2" action="ppaction://hlinkfile"/>
              </a:rPr>
              <a:t> </a:t>
            </a:r>
            <a:r>
              <a:rPr lang="en-US" sz="1200" dirty="0" err="1" smtClean="0">
                <a:hlinkClick r:id="rId2" action="ppaction://hlinkfile"/>
              </a:rPr>
              <a:t>Detalle</a:t>
            </a:r>
            <a:r>
              <a:rPr lang="en-US" sz="1200" dirty="0" smtClean="0">
                <a:hlinkClick r:id="rId2" action="ppaction://hlinkfile"/>
              </a:rPr>
              <a:t> (</a:t>
            </a:r>
            <a:r>
              <a:rPr lang="en-US" sz="1200" dirty="0" err="1" smtClean="0">
                <a:hlinkClick r:id="rId2" action="ppaction://hlinkfile"/>
              </a:rPr>
              <a:t>Tabla</a:t>
            </a:r>
            <a:r>
              <a:rPr lang="en-US" sz="1200" dirty="0" smtClean="0">
                <a:hlinkClick r:id="rId2" action="ppaction://hlinkfile"/>
              </a:rPr>
              <a:t> 3)</a:t>
            </a:r>
            <a:endParaRPr lang="es-PR" sz="1200" dirty="0"/>
          </a:p>
        </p:txBody>
      </p:sp>
      <p:sp>
        <p:nvSpPr>
          <p:cNvPr id="6" name="TextBox 5"/>
          <p:cNvSpPr txBox="1"/>
          <p:nvPr/>
        </p:nvSpPr>
        <p:spPr>
          <a:xfrm>
            <a:off x="1598911" y="6526194"/>
            <a:ext cx="111921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err="1" smtClean="0">
                <a:hlinkClick r:id="rId3" action="ppaction://hlinksldjump"/>
              </a:rPr>
              <a:t>Tabla</a:t>
            </a:r>
            <a:r>
              <a:rPr lang="en-US" sz="1100" dirty="0" smtClean="0">
                <a:hlinkClick r:id="rId3" action="ppaction://hlinksldjump"/>
              </a:rPr>
              <a:t> </a:t>
            </a:r>
            <a:r>
              <a:rPr lang="en-US" sz="1100" dirty="0" err="1" smtClean="0">
                <a:hlinkClick r:id="rId3" action="ppaction://hlinksldjump"/>
              </a:rPr>
              <a:t>Contenido</a:t>
            </a:r>
            <a:endParaRPr lang="es-PR" sz="1100" dirty="0"/>
          </a:p>
        </p:txBody>
      </p:sp>
    </p:spTree>
    <p:extLst>
      <p:ext uri="{BB962C8B-B14F-4D97-AF65-F5344CB8AC3E}">
        <p14:creationId xmlns:p14="http://schemas.microsoft.com/office/powerpoint/2010/main" val="2871833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7421866"/>
              </p:ext>
            </p:extLst>
          </p:nvPr>
        </p:nvGraphicFramePr>
        <p:xfrm>
          <a:off x="1922818" y="1852430"/>
          <a:ext cx="9759664" cy="2690612"/>
        </p:xfrm>
        <a:graphic>
          <a:graphicData uri="http://schemas.openxmlformats.org/drawingml/2006/table">
            <a:tbl>
              <a:tblPr firstRow="1" bandRow="1">
                <a:tableStyleId>{68D230F3-CF80-4859-8CE7-A43EE81993B5}</a:tableStyleId>
              </a:tblPr>
              <a:tblGrid>
                <a:gridCol w="2116919"/>
                <a:gridCol w="1269242"/>
                <a:gridCol w="1009934"/>
                <a:gridCol w="982639"/>
                <a:gridCol w="1023582"/>
                <a:gridCol w="1146412"/>
                <a:gridCol w="1255594"/>
                <a:gridCol w="955342"/>
              </a:tblGrid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 smtClean="0">
                          <a:effectLst/>
                        </a:rPr>
                        <a:t>FACULTAD </a:t>
                      </a:r>
                      <a:r>
                        <a:rPr lang="es-ES" sz="1400" u="none" strike="noStrike" dirty="0">
                          <a:effectLst/>
                        </a:rPr>
                        <a:t>EQUIVALENTE REQUERIDA </a:t>
                      </a:r>
                      <a:r>
                        <a:rPr lang="es-ES" sz="1400" u="none" strike="noStrike" dirty="0" smtClean="0">
                          <a:effectLst/>
                        </a:rPr>
                        <a:t>PARA </a:t>
                      </a:r>
                      <a:r>
                        <a:rPr lang="es-ES" sz="1400" u="none" strike="noStrike" dirty="0">
                          <a:effectLst/>
                        </a:rPr>
                        <a:t>ENSEÑANZA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 err="1">
                          <a:effectLst/>
                        </a:rPr>
                        <a:t>Decanato</a:t>
                      </a:r>
                      <a:r>
                        <a:rPr lang="en-US" sz="1400" u="none" strike="noStrike" dirty="0">
                          <a:effectLst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</a:rPr>
                        <a:t>Asuntos</a:t>
                      </a:r>
                      <a:r>
                        <a:rPr lang="en-US" sz="1400" u="none" strike="noStrike" dirty="0">
                          <a:effectLst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</a:rPr>
                        <a:t>Académicos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 err="1">
                          <a:effectLst/>
                        </a:rPr>
                        <a:t>Decanato</a:t>
                      </a:r>
                      <a:r>
                        <a:rPr lang="en-US" sz="1400" u="none" strike="noStrike" dirty="0">
                          <a:effectLst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</a:rPr>
                        <a:t>Estudiantes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u="none" strike="noStrike" dirty="0">
                          <a:effectLst/>
                        </a:rPr>
                        <a:t>Facultad de Artes y Ciencias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 err="1">
                          <a:effectLst/>
                        </a:rPr>
                        <a:t>Facultad</a:t>
                      </a:r>
                      <a:r>
                        <a:rPr lang="en-US" sz="1400" u="none" strike="noStrike" dirty="0">
                          <a:effectLst/>
                        </a:rPr>
                        <a:t> de </a:t>
                      </a:r>
                      <a:r>
                        <a:rPr lang="en-US" sz="1400" u="none" strike="noStrike" dirty="0" err="1">
                          <a:effectLst/>
                        </a:rPr>
                        <a:t>Ingeniería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 err="1">
                          <a:effectLst/>
                        </a:rPr>
                        <a:t>Facultad</a:t>
                      </a:r>
                      <a:r>
                        <a:rPr lang="en-US" sz="1400" u="none" strike="noStrike" dirty="0">
                          <a:effectLst/>
                        </a:rPr>
                        <a:t> de </a:t>
                      </a:r>
                      <a:r>
                        <a:rPr lang="en-US" sz="1400" u="none" strike="noStrike" dirty="0" err="1">
                          <a:effectLst/>
                        </a:rPr>
                        <a:t>Ciencias</a:t>
                      </a:r>
                      <a:r>
                        <a:rPr lang="en-US" sz="1400" u="none" strike="noStrike" dirty="0">
                          <a:effectLst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</a:rPr>
                        <a:t>Agrícolas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u="none" strike="noStrike" dirty="0">
                          <a:effectLst/>
                        </a:rPr>
                        <a:t>Facultad de Administración de Empresas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TOTAL RECINTO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500472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>
                          <a:effectLst/>
                        </a:rPr>
                        <a:t>Total de </a:t>
                      </a:r>
                      <a:r>
                        <a:rPr lang="en-US" sz="1400" u="none" strike="noStrike" dirty="0" err="1">
                          <a:effectLst/>
                        </a:rPr>
                        <a:t>Cursos</a:t>
                      </a:r>
                      <a:r>
                        <a:rPr lang="en-US" sz="1400" u="none" strike="noStrike" dirty="0">
                          <a:effectLst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</a:rPr>
                        <a:t>Ofrecidos</a:t>
                      </a:r>
                      <a:r>
                        <a:rPr lang="en-US" sz="1400" u="none" strike="noStrike" dirty="0">
                          <a:effectLst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</a:rPr>
                        <a:t>este</a:t>
                      </a:r>
                      <a:r>
                        <a:rPr lang="en-US" sz="1400" u="none" strike="noStrike" dirty="0">
                          <a:effectLst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</a:rPr>
                        <a:t>Semestre</a:t>
                      </a:r>
                      <a:r>
                        <a:rPr lang="en-US" sz="1400" u="none" strike="noStrike" dirty="0">
                          <a:effectLst/>
                        </a:rPr>
                        <a:t>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34.00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7.00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527.00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269.00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129.00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71.00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1037.00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9525" marR="9525" marT="9525" marB="0" anchor="b"/>
                </a:tc>
              </a:tr>
              <a:tr h="514604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</a:rPr>
                        <a:t>Total de Secciones Ofrecidas este Semestre                                                                                             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72.00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61.00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2098.00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785.00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342.00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163.00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3521.00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9525" marR="9525" marT="9525" marB="0" anchor="b"/>
                </a:tc>
              </a:tr>
              <a:tr h="655092">
                <a:tc>
                  <a:txBody>
                    <a:bodyPr/>
                    <a:lstStyle/>
                    <a:p>
                      <a:pPr algn="l" fontAlgn="ctr"/>
                      <a:r>
                        <a:rPr lang="es-ES" sz="1400" b="1" u="none" strike="noStrike" dirty="0">
                          <a:effectLst/>
                        </a:rPr>
                        <a:t>Total Facultad Requerida para la Enseñanza           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effectLst/>
                        </a:rPr>
                        <a:t>20.00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effectLst/>
                        </a:rPr>
                        <a:t>5.08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effectLst/>
                        </a:rPr>
                        <a:t>431.58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effectLst/>
                        </a:rPr>
                        <a:t>143.08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effectLst/>
                        </a:rPr>
                        <a:t>64.34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effectLst/>
                        </a:rPr>
                        <a:t>37.83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>
                          <a:effectLst/>
                        </a:rPr>
                        <a:t>701.92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Cambria"/>
                      </a:endParaRP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700463" y="834189"/>
            <a:ext cx="905812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 smtClean="0">
                <a:solidFill>
                  <a:schemeClr val="accent6">
                    <a:lumMod val="50000"/>
                  </a:schemeClr>
                </a:solidFill>
              </a:rPr>
              <a:t>Análisis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3200" dirty="0" err="1" smtClean="0">
                <a:solidFill>
                  <a:schemeClr val="accent6">
                    <a:lumMod val="50000"/>
                  </a:schemeClr>
                </a:solidFill>
              </a:rPr>
              <a:t>Facultad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3200" dirty="0" err="1" smtClean="0">
                <a:solidFill>
                  <a:schemeClr val="accent6">
                    <a:lumMod val="50000"/>
                  </a:schemeClr>
                </a:solidFill>
              </a:rPr>
              <a:t>Disponible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</a:rPr>
              <a:t> para </a:t>
            </a:r>
            <a:r>
              <a:rPr lang="en-US" sz="3200" dirty="0" err="1" smtClean="0">
                <a:solidFill>
                  <a:schemeClr val="accent6">
                    <a:lumMod val="50000"/>
                  </a:schemeClr>
                </a:solidFill>
              </a:rPr>
              <a:t>Enseñanza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</a:rPr>
              <a:t> – </a:t>
            </a:r>
            <a:r>
              <a:rPr lang="en-US" sz="3200" dirty="0" err="1" smtClean="0">
                <a:solidFill>
                  <a:schemeClr val="accent6">
                    <a:lumMod val="50000"/>
                  </a:schemeClr>
                </a:solidFill>
              </a:rPr>
              <a:t>Tabla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</a:rPr>
              <a:t> 4</a:t>
            </a:r>
            <a:endParaRPr lang="es-PR" sz="32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98911" y="6526194"/>
            <a:ext cx="111921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err="1" smtClean="0">
                <a:hlinkClick r:id="rId2" action="ppaction://hlinksldjump"/>
              </a:rPr>
              <a:t>Tabla</a:t>
            </a:r>
            <a:r>
              <a:rPr lang="en-US" sz="1100" dirty="0" smtClean="0">
                <a:hlinkClick r:id="rId2" action="ppaction://hlinksldjump"/>
              </a:rPr>
              <a:t> </a:t>
            </a:r>
            <a:r>
              <a:rPr lang="en-US" sz="1100" dirty="0" err="1" smtClean="0">
                <a:hlinkClick r:id="rId2" action="ppaction://hlinksldjump"/>
              </a:rPr>
              <a:t>Contenido</a:t>
            </a:r>
            <a:endParaRPr lang="es-PR" sz="1100" dirty="0"/>
          </a:p>
        </p:txBody>
      </p:sp>
      <p:sp>
        <p:nvSpPr>
          <p:cNvPr id="6" name="TextBox 5"/>
          <p:cNvSpPr txBox="1"/>
          <p:nvPr/>
        </p:nvSpPr>
        <p:spPr>
          <a:xfrm>
            <a:off x="10189029" y="6380000"/>
            <a:ext cx="1438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>
                <a:hlinkClick r:id="rId3" action="ppaction://hlinkfile"/>
              </a:rPr>
              <a:t>Ver</a:t>
            </a:r>
            <a:r>
              <a:rPr lang="en-US" sz="1200" dirty="0" smtClean="0">
                <a:hlinkClick r:id="rId3" action="ppaction://hlinkfile"/>
              </a:rPr>
              <a:t> </a:t>
            </a:r>
            <a:r>
              <a:rPr lang="en-US" sz="1200" dirty="0" err="1" smtClean="0">
                <a:hlinkClick r:id="rId3" action="ppaction://hlinkfile"/>
              </a:rPr>
              <a:t>Detalle</a:t>
            </a:r>
            <a:r>
              <a:rPr lang="en-US" sz="1200" dirty="0" smtClean="0">
                <a:hlinkClick r:id="rId3" action="ppaction://hlinkfile"/>
              </a:rPr>
              <a:t> (</a:t>
            </a:r>
            <a:r>
              <a:rPr lang="en-US" sz="1200" dirty="0" err="1" smtClean="0">
                <a:hlinkClick r:id="rId3" action="ppaction://hlinkfile"/>
              </a:rPr>
              <a:t>Tabla</a:t>
            </a:r>
            <a:r>
              <a:rPr lang="en-US" sz="1200" dirty="0" smtClean="0">
                <a:hlinkClick r:id="rId3" action="ppaction://hlinkfile"/>
              </a:rPr>
              <a:t> 4</a:t>
            </a:r>
            <a:r>
              <a:rPr lang="en-US" sz="1200" dirty="0" smtClean="0">
                <a:hlinkClick r:id="rId4" action="ppaction://hlinkfile"/>
              </a:rPr>
              <a:t>)</a:t>
            </a:r>
            <a:endParaRPr lang="es-PR" sz="1200" dirty="0"/>
          </a:p>
        </p:txBody>
      </p:sp>
    </p:spTree>
    <p:extLst>
      <p:ext uri="{BB962C8B-B14F-4D97-AF65-F5344CB8AC3E}">
        <p14:creationId xmlns:p14="http://schemas.microsoft.com/office/powerpoint/2010/main" val="17952282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0003155"/>
              </p:ext>
            </p:extLst>
          </p:nvPr>
        </p:nvGraphicFramePr>
        <p:xfrm>
          <a:off x="1749303" y="1623776"/>
          <a:ext cx="10167584" cy="4600574"/>
        </p:xfrm>
        <a:graphic>
          <a:graphicData uri="http://schemas.openxmlformats.org/drawingml/2006/table">
            <a:tbl>
              <a:tblPr firstRow="1" bandRow="1">
                <a:tableStyleId>{68D230F3-CF80-4859-8CE7-A43EE81993B5}</a:tableStyleId>
              </a:tblPr>
              <a:tblGrid>
                <a:gridCol w="4362739"/>
                <a:gridCol w="593558"/>
                <a:gridCol w="1035074"/>
                <a:gridCol w="832514"/>
                <a:gridCol w="941695"/>
                <a:gridCol w="719980"/>
                <a:gridCol w="866274"/>
                <a:gridCol w="815750"/>
              </a:tblGrid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es-ES" sz="1400" u="none" strike="noStrike" dirty="0">
                          <a:effectLst/>
                          <a:latin typeface="Cambria" panose="02040503050406030204" pitchFamily="18" charset="0"/>
                        </a:rPr>
                        <a:t>Total Personal Regular (Docentes con Plaza en este Recinto)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24.00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15.00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336.00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172.00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37.00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40.00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624.00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</a:tr>
              <a:tr h="274320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u="none" strike="noStrike" dirty="0" err="1">
                          <a:effectLst/>
                          <a:latin typeface="Cambria" panose="02040503050406030204" pitchFamily="18" charset="0"/>
                        </a:rPr>
                        <a:t>Menos</a:t>
                      </a:r>
                      <a:r>
                        <a:rPr lang="en-US" sz="1400" b="1" u="none" strike="noStrike" dirty="0">
                          <a:effectLst/>
                          <a:latin typeface="Cambria" panose="02040503050406030204" pitchFamily="18" charset="0"/>
                        </a:rPr>
                        <a:t>: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  <a:latin typeface="Cambria" panose="02040503050406030204" pitchFamily="18" charset="0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  <a:latin typeface="Cambria" panose="02040503050406030204" pitchFamily="18" charset="0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  <a:latin typeface="Cambria" panose="02040503050406030204" pitchFamily="18" charset="0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  <a:latin typeface="Cambria" panose="02040503050406030204" pitchFamily="18" charset="0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  <a:latin typeface="Cambria" panose="02040503050406030204" pitchFamily="18" charset="0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  <a:latin typeface="Cambria" panose="02040503050406030204" pitchFamily="18" charset="0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  <a:latin typeface="Cambria" panose="02040503050406030204" pitchFamily="18" charset="0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</a:tr>
              <a:tr h="274320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 smtClean="0">
                          <a:effectLst/>
                          <a:latin typeface="Cambria" panose="02040503050406030204" pitchFamily="18" charset="0"/>
                        </a:rPr>
                        <a:t>    </a:t>
                      </a:r>
                      <a:r>
                        <a:rPr lang="en-US" sz="1400" u="none" strike="noStrike" dirty="0" err="1" smtClean="0">
                          <a:effectLst/>
                          <a:latin typeface="Cambria" panose="02040503050406030204" pitchFamily="18" charset="0"/>
                        </a:rPr>
                        <a:t>Sustituciones</a:t>
                      </a:r>
                      <a:r>
                        <a:rPr lang="en-US" sz="1400" u="none" strike="noStrike" dirty="0" smtClean="0">
                          <a:effectLst/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de </a:t>
                      </a:r>
                      <a:r>
                        <a:rPr lang="en-US" sz="1400" u="none" strike="noStrike" dirty="0" err="1">
                          <a:effectLst/>
                          <a:latin typeface="Cambria" panose="02040503050406030204" pitchFamily="18" charset="0"/>
                        </a:rPr>
                        <a:t>Tarea</a:t>
                      </a:r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Cambria" panose="02040503050406030204" pitchFamily="18" charset="0"/>
                        </a:rPr>
                        <a:t>Investigación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0.00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0.00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  <a:latin typeface="Cambria" panose="02040503050406030204" pitchFamily="18" charset="0"/>
                        </a:rPr>
                        <a:t>22.91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  <a:latin typeface="Cambria" panose="02040503050406030204" pitchFamily="18" charset="0"/>
                        </a:rPr>
                        <a:t>30.72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18.52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  <a:latin typeface="Cambria" panose="02040503050406030204" pitchFamily="18" charset="0"/>
                        </a:rPr>
                        <a:t>1.29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73.44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</a:tr>
              <a:tr h="274320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 smtClean="0">
                          <a:effectLst/>
                          <a:latin typeface="Cambria" panose="02040503050406030204" pitchFamily="18" charset="0"/>
                        </a:rPr>
                        <a:t>    </a:t>
                      </a:r>
                      <a:r>
                        <a:rPr lang="en-US" sz="1400" u="none" strike="noStrike" dirty="0" err="1" smtClean="0">
                          <a:effectLst/>
                          <a:latin typeface="Cambria" panose="02040503050406030204" pitchFamily="18" charset="0"/>
                        </a:rPr>
                        <a:t>Sustituciones</a:t>
                      </a:r>
                      <a:r>
                        <a:rPr lang="en-US" sz="1400" u="none" strike="noStrike" dirty="0" smtClean="0">
                          <a:effectLst/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de </a:t>
                      </a:r>
                      <a:r>
                        <a:rPr lang="en-US" sz="1400" u="none" strike="noStrike" dirty="0" err="1">
                          <a:effectLst/>
                          <a:latin typeface="Cambria" panose="02040503050406030204" pitchFamily="18" charset="0"/>
                        </a:rPr>
                        <a:t>Tarea</a:t>
                      </a:r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Cambria" panose="02040503050406030204" pitchFamily="18" charset="0"/>
                        </a:rPr>
                        <a:t>Administración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14.36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15.00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54.66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  <a:latin typeface="Cambria" panose="02040503050406030204" pitchFamily="18" charset="0"/>
                        </a:rPr>
                        <a:t>35.35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 smtClean="0">
                          <a:effectLst/>
                          <a:latin typeface="Cambria" panose="02040503050406030204" pitchFamily="18" charset="0"/>
                        </a:rPr>
                        <a:t>12.92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  <a:latin typeface="Cambria" panose="02040503050406030204" pitchFamily="18" charset="0"/>
                        </a:rPr>
                        <a:t>5.85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137.14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</a:tr>
              <a:tr h="274320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 smtClean="0">
                          <a:effectLst/>
                          <a:latin typeface="Cambria" panose="02040503050406030204" pitchFamily="18" charset="0"/>
                        </a:rPr>
                        <a:t>    </a:t>
                      </a:r>
                      <a:r>
                        <a:rPr lang="en-US" sz="1400" u="none" strike="noStrike" dirty="0" err="1" smtClean="0">
                          <a:effectLst/>
                          <a:latin typeface="Cambria" panose="02040503050406030204" pitchFamily="18" charset="0"/>
                        </a:rPr>
                        <a:t>Sustituciones</a:t>
                      </a:r>
                      <a:r>
                        <a:rPr lang="en-US" sz="1400" u="none" strike="noStrike" dirty="0" smtClean="0">
                          <a:effectLst/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de </a:t>
                      </a:r>
                      <a:r>
                        <a:rPr lang="en-US" sz="1400" u="none" strike="noStrike" dirty="0" err="1">
                          <a:effectLst/>
                          <a:latin typeface="Cambria" panose="02040503050406030204" pitchFamily="18" charset="0"/>
                        </a:rPr>
                        <a:t>Tarea</a:t>
                      </a:r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Cambria" panose="02040503050406030204" pitchFamily="18" charset="0"/>
                        </a:rPr>
                        <a:t>Licencias</a:t>
                      </a:r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 y/o </a:t>
                      </a:r>
                      <a:r>
                        <a:rPr lang="en-US" sz="1400" u="none" strike="noStrike" dirty="0" err="1">
                          <a:effectLst/>
                          <a:latin typeface="Cambria" panose="02040503050406030204" pitchFamily="18" charset="0"/>
                        </a:rPr>
                        <a:t>Destaques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0.00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  <a:latin typeface="Cambria" panose="02040503050406030204" pitchFamily="18" charset="0"/>
                        </a:rPr>
                        <a:t>0.00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0.00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2.00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0.00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  <a:latin typeface="Cambria" panose="02040503050406030204" pitchFamily="18" charset="0"/>
                        </a:rPr>
                        <a:t>0.00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2.00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</a:tr>
              <a:tr h="2743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 smtClean="0">
                          <a:effectLst/>
                          <a:latin typeface="Cambria" panose="02040503050406030204" pitchFamily="18" charset="0"/>
                        </a:rPr>
                        <a:t>    ETC </a:t>
                      </a:r>
                      <a:r>
                        <a:rPr lang="es-ES" sz="1400" u="none" strike="noStrike" dirty="0">
                          <a:effectLst/>
                          <a:latin typeface="Cambria" panose="02040503050406030204" pitchFamily="18" charset="0"/>
                        </a:rPr>
                        <a:t>Profesores que Completan Carga en Otros </a:t>
                      </a:r>
                      <a:r>
                        <a:rPr lang="es-ES" sz="1400" u="none" strike="noStrike" dirty="0" smtClean="0">
                          <a:effectLst/>
                          <a:latin typeface="Cambria" panose="02040503050406030204" pitchFamily="18" charset="0"/>
                        </a:rPr>
                        <a:t>   Departamentos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0.00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  <a:latin typeface="Cambria" panose="02040503050406030204" pitchFamily="18" charset="0"/>
                        </a:rPr>
                        <a:t>0.00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  <a:latin typeface="Cambria" panose="02040503050406030204" pitchFamily="18" charset="0"/>
                        </a:rPr>
                        <a:t>0.00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0.00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0.00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  <a:latin typeface="Cambria" panose="02040503050406030204" pitchFamily="18" charset="0"/>
                        </a:rPr>
                        <a:t>0.00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0.00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</a:tr>
              <a:tr h="2743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 smtClean="0">
                          <a:effectLst/>
                          <a:latin typeface="Cambria" panose="02040503050406030204" pitchFamily="18" charset="0"/>
                        </a:rPr>
                        <a:t>    Personal </a:t>
                      </a:r>
                      <a:r>
                        <a:rPr lang="es-ES" sz="1400" u="none" strike="noStrike" dirty="0">
                          <a:effectLst/>
                          <a:latin typeface="Cambria" panose="02040503050406030204" pitchFamily="18" charset="0"/>
                        </a:rPr>
                        <a:t>Regular Disponible para Enseñanza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  <a:latin typeface="Cambria" panose="02040503050406030204" pitchFamily="18" charset="0"/>
                        </a:rPr>
                        <a:t>9.64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0.00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  <a:latin typeface="Cambria" panose="02040503050406030204" pitchFamily="18" charset="0"/>
                        </a:rPr>
                        <a:t>258.43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  <a:latin typeface="Cambria" panose="02040503050406030204" pitchFamily="18" charset="0"/>
                        </a:rPr>
                        <a:t>103.93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5</a:t>
                      </a:r>
                      <a:r>
                        <a:rPr lang="en-US" sz="1400" u="none" strike="noStrike" dirty="0" smtClean="0">
                          <a:effectLst/>
                          <a:latin typeface="Cambria" panose="02040503050406030204" pitchFamily="18" charset="0"/>
                        </a:rPr>
                        <a:t>.56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  <a:latin typeface="Cambria" panose="02040503050406030204" pitchFamily="18" charset="0"/>
                        </a:rPr>
                        <a:t>32.86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effectLst/>
                          <a:latin typeface="Cambria" panose="02040503050406030204" pitchFamily="18" charset="0"/>
                        </a:rPr>
                        <a:t>411.42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</a:tr>
              <a:tr h="2743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>
                          <a:effectLst/>
                          <a:latin typeface="Cambria" panose="02040503050406030204" pitchFamily="18" charset="0"/>
                        </a:rPr>
                        <a:t>Más Tarea Académica Ofrecida Mediante: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</a:tr>
              <a:tr h="2743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 smtClean="0">
                          <a:effectLst/>
                          <a:latin typeface="Cambria" panose="02040503050406030204" pitchFamily="18" charset="0"/>
                        </a:rPr>
                        <a:t>    Profesores </a:t>
                      </a:r>
                      <a:r>
                        <a:rPr lang="es-ES" sz="1400" u="none" strike="noStrike" dirty="0">
                          <a:effectLst/>
                          <a:latin typeface="Cambria" panose="02040503050406030204" pitchFamily="18" charset="0"/>
                        </a:rPr>
                        <a:t>de Otros que Completan Carga en este Recinto  (No C/A)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  <a:latin typeface="Cambria" panose="02040503050406030204" pitchFamily="18" charset="0"/>
                        </a:rPr>
                        <a:t>0.00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  <a:latin typeface="Cambria" panose="02040503050406030204" pitchFamily="18" charset="0"/>
                        </a:rPr>
                        <a:t>0.00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  <a:latin typeface="Cambria" panose="02040503050406030204" pitchFamily="18" charset="0"/>
                        </a:rPr>
                        <a:t>0.00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0.00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0.00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0.00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0.00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</a:tr>
              <a:tr h="274320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 smtClean="0">
                          <a:effectLst/>
                          <a:latin typeface="Cambria" panose="02040503050406030204" pitchFamily="18" charset="0"/>
                        </a:rPr>
                        <a:t>    </a:t>
                      </a:r>
                      <a:r>
                        <a:rPr lang="en-US" sz="1400" u="none" strike="noStrike" dirty="0" err="1" smtClean="0">
                          <a:effectLst/>
                          <a:latin typeface="Cambria" panose="02040503050406030204" pitchFamily="18" charset="0"/>
                        </a:rPr>
                        <a:t>Nombramientos</a:t>
                      </a:r>
                      <a:r>
                        <a:rPr lang="en-US" sz="1400" u="none" strike="noStrike" dirty="0" smtClean="0">
                          <a:effectLst/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Cambria" panose="02040503050406030204" pitchFamily="18" charset="0"/>
                        </a:rPr>
                        <a:t>Sustitutos</a:t>
                      </a:r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 o </a:t>
                      </a:r>
                      <a:r>
                        <a:rPr lang="en-US" sz="1400" u="none" strike="noStrike" dirty="0" err="1">
                          <a:effectLst/>
                          <a:latin typeface="Cambria" panose="02040503050406030204" pitchFamily="18" charset="0"/>
                        </a:rPr>
                        <a:t>Temporeros</a:t>
                      </a:r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 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  <a:latin typeface="Cambria" panose="02040503050406030204" pitchFamily="18" charset="0"/>
                        </a:rPr>
                        <a:t>0.00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  <a:latin typeface="Cambria" panose="02040503050406030204" pitchFamily="18" charset="0"/>
                        </a:rPr>
                        <a:t>0.00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  <a:latin typeface="Cambria" panose="02040503050406030204" pitchFamily="18" charset="0"/>
                        </a:rPr>
                        <a:t>0.00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0.00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0.00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0.00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0.00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</a:tr>
              <a:tr h="274320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 smtClean="0">
                          <a:effectLst/>
                          <a:latin typeface="Cambria" panose="02040503050406030204" pitchFamily="18" charset="0"/>
                        </a:rPr>
                        <a:t>    </a:t>
                      </a:r>
                      <a:r>
                        <a:rPr lang="en-US" sz="1400" u="none" strike="noStrike" dirty="0" err="1" smtClean="0">
                          <a:effectLst/>
                          <a:latin typeface="Cambria" panose="02040503050406030204" pitchFamily="18" charset="0"/>
                        </a:rPr>
                        <a:t>Contratos</a:t>
                      </a:r>
                      <a:r>
                        <a:rPr lang="en-US" sz="1400" u="none" strike="noStrike" dirty="0" smtClean="0">
                          <a:effectLst/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de </a:t>
                      </a:r>
                      <a:r>
                        <a:rPr lang="en-US" sz="1400" u="none" strike="noStrike" dirty="0" err="1">
                          <a:effectLst/>
                          <a:latin typeface="Cambria" panose="02040503050406030204" pitchFamily="18" charset="0"/>
                        </a:rPr>
                        <a:t>Servicios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2.33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0.00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42.97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7.92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3.33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2.25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 smtClean="0">
                          <a:effectLst/>
                          <a:latin typeface="Cambria" panose="02040503050406030204" pitchFamily="18" charset="0"/>
                        </a:rPr>
                        <a:t>58.80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</a:tr>
              <a:tr h="274320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 smtClean="0">
                          <a:effectLst/>
                          <a:latin typeface="Cambria" panose="02040503050406030204" pitchFamily="18" charset="0"/>
                        </a:rPr>
                        <a:t>    </a:t>
                      </a:r>
                      <a:r>
                        <a:rPr lang="en-US" sz="1400" u="none" strike="noStrike" dirty="0" err="1" smtClean="0">
                          <a:effectLst/>
                          <a:latin typeface="Cambria" panose="02040503050406030204" pitchFamily="18" charset="0"/>
                        </a:rPr>
                        <a:t>Compensaciones</a:t>
                      </a:r>
                      <a:r>
                        <a:rPr lang="en-US" sz="1400" u="none" strike="noStrike" dirty="0" smtClean="0">
                          <a:effectLst/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Cambria" panose="02040503050406030204" pitchFamily="18" charset="0"/>
                        </a:rPr>
                        <a:t>Adicionales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  <a:latin typeface="Cambria" panose="02040503050406030204" pitchFamily="18" charset="0"/>
                        </a:rPr>
                        <a:t>2.17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  <a:latin typeface="Cambria" panose="02040503050406030204" pitchFamily="18" charset="0"/>
                        </a:rPr>
                        <a:t>0.00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  <a:latin typeface="Cambria" panose="02040503050406030204" pitchFamily="18" charset="0"/>
                        </a:rPr>
                        <a:t>61.97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  <a:latin typeface="Cambria" panose="02040503050406030204" pitchFamily="18" charset="0"/>
                        </a:rPr>
                        <a:t>12.13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3.99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5.21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85.47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</a:tr>
              <a:tr h="274320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 smtClean="0">
                          <a:effectLst/>
                          <a:latin typeface="Cambria" panose="02040503050406030204" pitchFamily="18" charset="0"/>
                        </a:rPr>
                        <a:t>    </a:t>
                      </a:r>
                      <a:r>
                        <a:rPr lang="en-US" sz="1400" u="none" strike="noStrike" dirty="0" err="1" smtClean="0">
                          <a:effectLst/>
                          <a:latin typeface="Cambria" panose="02040503050406030204" pitchFamily="18" charset="0"/>
                        </a:rPr>
                        <a:t>Servicio</a:t>
                      </a:r>
                      <a:r>
                        <a:rPr lang="en-US" sz="1400" u="none" strike="noStrike" dirty="0" smtClean="0">
                          <a:effectLst/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Ad </a:t>
                      </a:r>
                      <a:r>
                        <a:rPr lang="en-US" sz="1400" u="none" strike="noStrike" dirty="0" err="1">
                          <a:effectLst/>
                          <a:latin typeface="Cambria" panose="02040503050406030204" pitchFamily="18" charset="0"/>
                        </a:rPr>
                        <a:t>Honorem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  <a:latin typeface="Cambria" panose="02040503050406030204" pitchFamily="18" charset="0"/>
                        </a:rPr>
                        <a:t>0.00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  <a:latin typeface="Cambria" panose="02040503050406030204" pitchFamily="18" charset="0"/>
                        </a:rPr>
                        <a:t>0.00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  <a:latin typeface="Cambria" panose="02040503050406030204" pitchFamily="18" charset="0"/>
                        </a:rPr>
                        <a:t>9.83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  <a:latin typeface="Cambria" panose="02040503050406030204" pitchFamily="18" charset="0"/>
                        </a:rPr>
                        <a:t>17.59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4.59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0.67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32.68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</a:tr>
              <a:tr h="274320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 smtClean="0">
                          <a:effectLst/>
                          <a:latin typeface="Cambria" panose="02040503050406030204" pitchFamily="18" charset="0"/>
                        </a:rPr>
                        <a:t>    </a:t>
                      </a:r>
                      <a:r>
                        <a:rPr lang="en-US" sz="1400" u="none" strike="noStrike" dirty="0" err="1" smtClean="0">
                          <a:effectLst/>
                          <a:latin typeface="Cambria" panose="02040503050406030204" pitchFamily="18" charset="0"/>
                        </a:rPr>
                        <a:t>Ayudantías</a:t>
                      </a:r>
                      <a:r>
                        <a:rPr lang="en-US" sz="1400" u="none" strike="noStrike" dirty="0" smtClean="0">
                          <a:effectLst/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de </a:t>
                      </a:r>
                      <a:r>
                        <a:rPr lang="en-US" sz="1400" u="none" strike="noStrike" dirty="0" err="1">
                          <a:effectLst/>
                          <a:latin typeface="Cambria" panose="02040503050406030204" pitchFamily="18" charset="0"/>
                        </a:rPr>
                        <a:t>Cátedra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  <a:latin typeface="Cambria" panose="02040503050406030204" pitchFamily="18" charset="0"/>
                        </a:rPr>
                        <a:t>0.00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  <a:latin typeface="Cambria" panose="02040503050406030204" pitchFamily="18" charset="0"/>
                        </a:rPr>
                        <a:t>0.00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  <a:latin typeface="Cambria" panose="02040503050406030204" pitchFamily="18" charset="0"/>
                        </a:rPr>
                        <a:t>127.13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  <a:latin typeface="Cambria" panose="02040503050406030204" pitchFamily="18" charset="0"/>
                        </a:rPr>
                        <a:t>37.33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20.75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0.00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Cambria" panose="02040503050406030204" pitchFamily="18" charset="0"/>
                        </a:rPr>
                        <a:t>185.21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</a:tr>
              <a:tr h="2743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>
                          <a:effectLst/>
                          <a:latin typeface="Cambria" panose="02040503050406030204" pitchFamily="18" charset="0"/>
                        </a:rPr>
                        <a:t>Total Facultad Requerida para la Enseñanza 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 smtClean="0">
                          <a:effectLst/>
                          <a:latin typeface="Cambria" panose="02040503050406030204" pitchFamily="18" charset="0"/>
                        </a:rPr>
                        <a:t>14.14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effectLst/>
                          <a:latin typeface="Cambria" panose="02040503050406030204" pitchFamily="18" charset="0"/>
                        </a:rPr>
                        <a:t>0.00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 smtClean="0">
                          <a:effectLst/>
                          <a:latin typeface="Cambria" panose="02040503050406030204" pitchFamily="18" charset="0"/>
                        </a:rPr>
                        <a:t>500.33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 smtClean="0">
                          <a:effectLst/>
                          <a:latin typeface="Cambria" panose="02040503050406030204" pitchFamily="18" charset="0"/>
                        </a:rPr>
                        <a:t>178.90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 smtClean="0">
                          <a:effectLst/>
                          <a:latin typeface="Cambria" panose="02040503050406030204" pitchFamily="18" charset="0"/>
                        </a:rPr>
                        <a:t>39.22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 smtClean="0">
                          <a:effectLst/>
                          <a:latin typeface="Cambria" panose="02040503050406030204" pitchFamily="18" charset="0"/>
                        </a:rPr>
                        <a:t>40.99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 smtClean="0">
                          <a:effectLst/>
                          <a:latin typeface="Cambria" panose="02040503050406030204" pitchFamily="18" charset="0"/>
                        </a:rPr>
                        <a:t>773.58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0122568" y="6336632"/>
            <a:ext cx="11950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>
                <a:hlinkClick r:id="rId2" action="ppaction://hlinkfile"/>
              </a:rPr>
              <a:t>Ver</a:t>
            </a:r>
            <a:r>
              <a:rPr lang="en-US" dirty="0" smtClean="0">
                <a:hlinkClick r:id="rId2" action="ppaction://hlinkfile"/>
              </a:rPr>
              <a:t> </a:t>
            </a:r>
            <a:r>
              <a:rPr lang="en-US" dirty="0" err="1" smtClean="0">
                <a:hlinkClick r:id="rId2" action="ppaction://hlinkfile"/>
              </a:rPr>
              <a:t>detalle</a:t>
            </a:r>
            <a:endParaRPr lang="es-PR" dirty="0"/>
          </a:p>
        </p:txBody>
      </p:sp>
      <p:sp>
        <p:nvSpPr>
          <p:cNvPr id="4" name="TextBox 3"/>
          <p:cNvSpPr txBox="1"/>
          <p:nvPr/>
        </p:nvSpPr>
        <p:spPr>
          <a:xfrm>
            <a:off x="1716505" y="641684"/>
            <a:ext cx="101639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err="1" smtClean="0">
                <a:solidFill>
                  <a:schemeClr val="accent6">
                    <a:lumMod val="50000"/>
                  </a:schemeClr>
                </a:solidFill>
              </a:rPr>
              <a:t>Análisis</a:t>
            </a:r>
            <a:r>
              <a:rPr lang="en-US" sz="28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6">
                    <a:lumMod val="50000"/>
                  </a:schemeClr>
                </a:solidFill>
              </a:rPr>
              <a:t>Facultad</a:t>
            </a:r>
            <a:r>
              <a:rPr lang="en-US" sz="28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6">
                    <a:lumMod val="50000"/>
                  </a:schemeClr>
                </a:solidFill>
              </a:rPr>
              <a:t>Disponible</a:t>
            </a:r>
            <a:r>
              <a:rPr lang="en-US" sz="2800" dirty="0" smtClean="0">
                <a:solidFill>
                  <a:schemeClr val="accent6">
                    <a:lumMod val="50000"/>
                  </a:schemeClr>
                </a:solidFill>
              </a:rPr>
              <a:t> para </a:t>
            </a:r>
            <a:r>
              <a:rPr lang="en-US" sz="2800" dirty="0" err="1" smtClean="0">
                <a:solidFill>
                  <a:schemeClr val="accent6">
                    <a:lumMod val="50000"/>
                  </a:schemeClr>
                </a:solidFill>
              </a:rPr>
              <a:t>Enseñanza</a:t>
            </a:r>
            <a:r>
              <a:rPr lang="en-US" sz="2800" dirty="0" smtClean="0">
                <a:solidFill>
                  <a:schemeClr val="accent6">
                    <a:lumMod val="50000"/>
                  </a:schemeClr>
                </a:solidFill>
              </a:rPr>
              <a:t> – </a:t>
            </a:r>
            <a:r>
              <a:rPr lang="en-US" sz="2800" dirty="0" err="1" smtClean="0">
                <a:solidFill>
                  <a:schemeClr val="accent6">
                    <a:lumMod val="50000"/>
                  </a:schemeClr>
                </a:solidFill>
              </a:rPr>
              <a:t>Tabla</a:t>
            </a:r>
            <a:r>
              <a:rPr lang="en-US" sz="2800" dirty="0" smtClean="0">
                <a:solidFill>
                  <a:schemeClr val="accent6">
                    <a:lumMod val="50000"/>
                  </a:schemeClr>
                </a:solidFill>
              </a:rPr>
              <a:t> 4  (</a:t>
            </a:r>
            <a:r>
              <a:rPr lang="en-US" sz="2800" dirty="0" err="1" smtClean="0">
                <a:solidFill>
                  <a:schemeClr val="accent6">
                    <a:lumMod val="50000"/>
                  </a:schemeClr>
                </a:solidFill>
              </a:rPr>
              <a:t>Continuación</a:t>
            </a:r>
            <a:r>
              <a:rPr lang="en-US" sz="2800" dirty="0" smtClean="0">
                <a:solidFill>
                  <a:schemeClr val="accent6">
                    <a:lumMod val="50000"/>
                  </a:schemeClr>
                </a:solidFill>
              </a:rPr>
              <a:t>)</a:t>
            </a:r>
            <a:endParaRPr lang="es-PR" sz="2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98911" y="6526194"/>
            <a:ext cx="111921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err="1" smtClean="0">
                <a:hlinkClick r:id="rId3" action="ppaction://hlinksldjump"/>
              </a:rPr>
              <a:t>Tabla</a:t>
            </a:r>
            <a:r>
              <a:rPr lang="en-US" sz="1100" dirty="0" smtClean="0">
                <a:hlinkClick r:id="rId3" action="ppaction://hlinksldjump"/>
              </a:rPr>
              <a:t> </a:t>
            </a:r>
            <a:r>
              <a:rPr lang="en-US" sz="1100" dirty="0" err="1" smtClean="0">
                <a:hlinkClick r:id="rId3" action="ppaction://hlinksldjump"/>
              </a:rPr>
              <a:t>Contenido</a:t>
            </a:r>
            <a:endParaRPr lang="es-PR" sz="1100" dirty="0"/>
          </a:p>
        </p:txBody>
      </p:sp>
    </p:spTree>
    <p:extLst>
      <p:ext uri="{BB962C8B-B14F-4D97-AF65-F5344CB8AC3E}">
        <p14:creationId xmlns:p14="http://schemas.microsoft.com/office/powerpoint/2010/main" val="12630903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833736" y="455761"/>
            <a:ext cx="83251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 smtClean="0">
                <a:solidFill>
                  <a:schemeClr val="accent6">
                    <a:lumMod val="50000"/>
                  </a:schemeClr>
                </a:solidFill>
              </a:rPr>
              <a:t>Estudiantes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3200" dirty="0" err="1" smtClean="0">
                <a:solidFill>
                  <a:schemeClr val="accent6">
                    <a:lumMod val="50000"/>
                  </a:schemeClr>
                </a:solidFill>
              </a:rPr>
              <a:t>matriculados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3200" dirty="0" err="1" smtClean="0">
                <a:solidFill>
                  <a:schemeClr val="accent6">
                    <a:lumMod val="50000"/>
                  </a:schemeClr>
                </a:solidFill>
              </a:rPr>
              <a:t>por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3200" dirty="0" err="1" smtClean="0">
                <a:solidFill>
                  <a:schemeClr val="accent6">
                    <a:lumMod val="50000"/>
                  </a:schemeClr>
                </a:solidFill>
              </a:rPr>
              <a:t>programa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</a:rPr>
              <a:t> – </a:t>
            </a:r>
            <a:r>
              <a:rPr lang="en-US" sz="3200" dirty="0" err="1" smtClean="0">
                <a:solidFill>
                  <a:schemeClr val="accent6">
                    <a:lumMod val="50000"/>
                  </a:schemeClr>
                </a:solidFill>
              </a:rPr>
              <a:t>Tabla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</a:rPr>
              <a:t> 7</a:t>
            </a:r>
            <a:endParaRPr lang="en-US" sz="3200" dirty="0">
              <a:solidFill>
                <a:schemeClr val="accent6">
                  <a:lumMod val="50000"/>
                </a:schemeClr>
              </a:solidFill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9593336"/>
              </p:ext>
            </p:extLst>
          </p:nvPr>
        </p:nvGraphicFramePr>
        <p:xfrm>
          <a:off x="2363275" y="1258927"/>
          <a:ext cx="8128000" cy="1914525"/>
        </p:xfrm>
        <a:graphic>
          <a:graphicData uri="http://schemas.openxmlformats.org/drawingml/2006/table">
            <a:tbl>
              <a:tblPr firstRow="1" bandRow="1">
                <a:tableStyleId>{68D230F3-CF80-4859-8CE7-A43EE81993B5}</a:tableStyleId>
              </a:tblPr>
              <a:tblGrid>
                <a:gridCol w="2032000"/>
                <a:gridCol w="2032000"/>
                <a:gridCol w="2032000"/>
                <a:gridCol w="2032000"/>
              </a:tblGrid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u="none" strike="noStrike" dirty="0" smtClean="0">
                          <a:effectLst/>
                        </a:rPr>
                        <a:t>Facultad de Administración de Empresas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smtClean="0">
                          <a:effectLst/>
                        </a:rPr>
                        <a:t>2012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smtClean="0">
                          <a:effectLst/>
                        </a:rPr>
                        <a:t>2013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smtClean="0">
                          <a:effectLst/>
                        </a:rPr>
                        <a:t>2014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+mn-lt"/>
                        </a:rPr>
                        <a:t>Adm. De </a:t>
                      </a:r>
                      <a:r>
                        <a:rPr lang="en-US" sz="1200" u="none" strike="noStrike" dirty="0" err="1">
                          <a:effectLst/>
                          <a:latin typeface="+mn-lt"/>
                        </a:rPr>
                        <a:t>Oficinas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  <a:latin typeface="+mn-lt"/>
                        </a:rPr>
                        <a:t>157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  <a:latin typeface="+mn-lt"/>
                        </a:rPr>
                        <a:t>143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  <a:latin typeface="+mn-lt"/>
                        </a:rPr>
                        <a:t>147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 err="1">
                          <a:effectLst/>
                          <a:latin typeface="+mn-lt"/>
                        </a:rPr>
                        <a:t>Contabilidad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  <a:latin typeface="+mn-lt"/>
                        </a:rPr>
                        <a:t>347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  <a:latin typeface="+mn-lt"/>
                        </a:rPr>
                        <a:t>334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  <a:latin typeface="+mn-lt"/>
                        </a:rPr>
                        <a:t>341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>
                          <a:effectLst/>
                          <a:latin typeface="+mn-lt"/>
                        </a:rPr>
                        <a:t>Estudios Organizacionales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  <a:latin typeface="+mn-lt"/>
                        </a:rPr>
                        <a:t>83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  <a:latin typeface="+mn-lt"/>
                        </a:rPr>
                        <a:t>90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  <a:latin typeface="+mn-lt"/>
                        </a:rPr>
                        <a:t>83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>
                          <a:effectLst/>
                          <a:latin typeface="+mn-lt"/>
                        </a:rPr>
                        <a:t>Finanzas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  <a:latin typeface="+mn-lt"/>
                        </a:rPr>
                        <a:t>89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  <a:latin typeface="+mn-lt"/>
                        </a:rPr>
                        <a:t>86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  <a:latin typeface="+mn-lt"/>
                        </a:rPr>
                        <a:t>93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>
                          <a:effectLst/>
                          <a:latin typeface="+mn-lt"/>
                        </a:rPr>
                        <a:t>Gerencia Industrial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  <a:latin typeface="+mn-lt"/>
                        </a:rPr>
                        <a:t>150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  <a:latin typeface="+mn-lt"/>
                        </a:rPr>
                        <a:t>132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  <a:latin typeface="+mn-lt"/>
                        </a:rPr>
                        <a:t>139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>
                          <a:effectLst/>
                          <a:latin typeface="+mn-lt"/>
                        </a:rPr>
                        <a:t>Mercadeo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  <a:latin typeface="+mn-lt"/>
                        </a:rPr>
                        <a:t>132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  <a:latin typeface="+mn-lt"/>
                        </a:rPr>
                        <a:t>148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  <a:latin typeface="+mn-lt"/>
                        </a:rPr>
                        <a:t>151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 err="1">
                          <a:effectLst/>
                          <a:latin typeface="+mn-lt"/>
                        </a:rPr>
                        <a:t>Sist</a:t>
                      </a:r>
                      <a:r>
                        <a:rPr lang="en-US" sz="1200" u="none" strike="noStrike" dirty="0">
                          <a:effectLst/>
                          <a:latin typeface="+mn-lt"/>
                        </a:rPr>
                        <a:t>. Comp </a:t>
                      </a:r>
                      <a:r>
                        <a:rPr lang="en-US" sz="1200" u="none" strike="noStrike" dirty="0" err="1">
                          <a:effectLst/>
                          <a:latin typeface="+mn-lt"/>
                        </a:rPr>
                        <a:t>Información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  <a:latin typeface="+mn-lt"/>
                        </a:rPr>
                        <a:t>162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  <a:latin typeface="+mn-lt"/>
                        </a:rPr>
                        <a:t>155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  <a:latin typeface="+mn-lt"/>
                        </a:rPr>
                        <a:t>159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Total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1120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1088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1113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1279908"/>
              </p:ext>
            </p:extLst>
          </p:nvPr>
        </p:nvGraphicFramePr>
        <p:xfrm>
          <a:off x="2328986" y="3494128"/>
          <a:ext cx="8143632" cy="2468880"/>
        </p:xfrm>
        <a:graphic>
          <a:graphicData uri="http://schemas.openxmlformats.org/drawingml/2006/table">
            <a:tbl>
              <a:tblPr firstRow="1" bandRow="1">
                <a:tableStyleId>{68D230F3-CF80-4859-8CE7-A43EE81993B5}</a:tableStyleId>
              </a:tblPr>
              <a:tblGrid>
                <a:gridCol w="2035908"/>
                <a:gridCol w="2035908"/>
                <a:gridCol w="2035908"/>
                <a:gridCol w="2035908"/>
              </a:tblGrid>
              <a:tr h="27432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 err="1">
                          <a:effectLst/>
                        </a:rPr>
                        <a:t>Facultad</a:t>
                      </a:r>
                      <a:r>
                        <a:rPr lang="en-US" sz="1200" u="none" strike="noStrike" dirty="0">
                          <a:effectLst/>
                        </a:rPr>
                        <a:t> de </a:t>
                      </a:r>
                      <a:r>
                        <a:rPr lang="en-US" sz="1200" u="none" strike="noStrike" dirty="0" err="1">
                          <a:effectLst/>
                        </a:rPr>
                        <a:t>Ingeniería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2012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smtClean="0">
                          <a:effectLst/>
                        </a:rPr>
                        <a:t>2013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smtClean="0">
                          <a:effectLst/>
                        </a:rPr>
                        <a:t>2014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</a:tr>
              <a:tr h="27432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 err="1">
                          <a:effectLst/>
                        </a:rPr>
                        <a:t>Agrimensura</a:t>
                      </a:r>
                      <a:r>
                        <a:rPr lang="en-US" sz="1200" u="none" strike="noStrike" dirty="0">
                          <a:effectLst/>
                        </a:rPr>
                        <a:t> y </a:t>
                      </a:r>
                      <a:r>
                        <a:rPr lang="en-US" sz="1200" u="none" strike="noStrike" dirty="0" err="1">
                          <a:effectLst/>
                        </a:rPr>
                        <a:t>Topografía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257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260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261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</a:tr>
              <a:tr h="27432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>
                          <a:effectLst/>
                        </a:rPr>
                        <a:t>Ingeniería Civil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691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671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611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</a:tr>
              <a:tr h="27432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>
                          <a:effectLst/>
                        </a:rPr>
                        <a:t>Ingeniería Computadoras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599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580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606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</a:tr>
              <a:tr h="27432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>
                          <a:effectLst/>
                        </a:rPr>
                        <a:t>Ingeniería Eléctrica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651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635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684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</a:tr>
              <a:tr h="27432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>
                          <a:effectLst/>
                        </a:rPr>
                        <a:t>Ingeniería Industrial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501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493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526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</a:tr>
              <a:tr h="27432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>
                          <a:effectLst/>
                        </a:rPr>
                        <a:t>Ingeniería Mecánica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772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803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838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</a:tr>
              <a:tr h="27432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 err="1">
                          <a:effectLst/>
                        </a:rPr>
                        <a:t>Ingeniería</a:t>
                      </a:r>
                      <a:r>
                        <a:rPr lang="en-US" sz="1200" u="none" strike="noStrike" dirty="0">
                          <a:effectLst/>
                        </a:rPr>
                        <a:t> </a:t>
                      </a:r>
                      <a:r>
                        <a:rPr lang="en-US" sz="1200" u="none" strike="noStrike" dirty="0" err="1">
                          <a:effectLst/>
                        </a:rPr>
                        <a:t>Química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634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593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594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</a:tr>
              <a:tr h="27432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 smtClean="0">
                          <a:effectLst/>
                        </a:rPr>
                        <a:t>Total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4105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4035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4120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598911" y="6526194"/>
            <a:ext cx="111921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err="1" smtClean="0">
                <a:hlinkClick r:id="rId2" action="ppaction://hlinksldjump"/>
              </a:rPr>
              <a:t>Tabla</a:t>
            </a:r>
            <a:r>
              <a:rPr lang="en-US" sz="1100" dirty="0" smtClean="0">
                <a:hlinkClick r:id="rId2" action="ppaction://hlinksldjump"/>
              </a:rPr>
              <a:t> </a:t>
            </a:r>
            <a:r>
              <a:rPr lang="en-US" sz="1100" dirty="0" err="1" smtClean="0">
                <a:hlinkClick r:id="rId2" action="ppaction://hlinksldjump"/>
              </a:rPr>
              <a:t>Contenido</a:t>
            </a:r>
            <a:endParaRPr lang="es-PR" sz="1100" dirty="0"/>
          </a:p>
        </p:txBody>
      </p:sp>
      <p:sp>
        <p:nvSpPr>
          <p:cNvPr id="2" name="TextBox 1"/>
          <p:cNvSpPr txBox="1"/>
          <p:nvPr/>
        </p:nvSpPr>
        <p:spPr>
          <a:xfrm>
            <a:off x="10467974" y="6427021"/>
            <a:ext cx="8699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>
                <a:hlinkClick r:id="rId3" action="ppaction://hlinkfile"/>
              </a:rPr>
              <a:t>Ver</a:t>
            </a:r>
            <a:r>
              <a:rPr lang="en-US" sz="1200" dirty="0" smtClean="0">
                <a:hlinkClick r:id="rId3" action="ppaction://hlinkfile"/>
              </a:rPr>
              <a:t> </a:t>
            </a:r>
            <a:r>
              <a:rPr lang="en-US" sz="1200" dirty="0" err="1" smtClean="0">
                <a:hlinkClick r:id="rId3" action="ppaction://hlinkfile"/>
              </a:rPr>
              <a:t>Detalle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4310263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3063817"/>
              </p:ext>
            </p:extLst>
          </p:nvPr>
        </p:nvGraphicFramePr>
        <p:xfrm>
          <a:off x="2225412" y="278956"/>
          <a:ext cx="8704857" cy="6463664"/>
        </p:xfrm>
        <a:graphic>
          <a:graphicData uri="http://schemas.openxmlformats.org/drawingml/2006/table">
            <a:tbl>
              <a:tblPr firstRow="1" bandRow="1">
                <a:tableStyleId>{68D230F3-CF80-4859-8CE7-A43EE81993B5}</a:tableStyleId>
              </a:tblPr>
              <a:tblGrid>
                <a:gridCol w="2735646"/>
                <a:gridCol w="1570255"/>
                <a:gridCol w="2199478"/>
                <a:gridCol w="2199478"/>
              </a:tblGrid>
              <a:tr h="1822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>
                          <a:effectLst/>
                        </a:rPr>
                        <a:t>Facultad de Artes y Ciencias 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 smtClean="0">
                          <a:effectLst/>
                        </a:rPr>
                        <a:t>2012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 smtClean="0">
                          <a:effectLst/>
                        </a:rPr>
                        <a:t>2013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 smtClean="0">
                          <a:effectLst/>
                        </a:rPr>
                        <a:t>2014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</a:tr>
              <a:tr h="205809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 err="1">
                          <a:effectLst/>
                        </a:rPr>
                        <a:t>Arbitraje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126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119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112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</a:tr>
              <a:tr h="205809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 err="1">
                          <a:effectLst/>
                        </a:rPr>
                        <a:t>Artes</a:t>
                      </a:r>
                      <a:r>
                        <a:rPr lang="en-US" sz="1400" u="none" strike="noStrike" dirty="0">
                          <a:effectLst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</a:rPr>
                        <a:t>Plásticas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149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142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125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</a:tr>
              <a:tr h="205809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</a:rPr>
                        <a:t>Ciencias Políticas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213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218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211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</a:tr>
              <a:tr h="205809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</a:rPr>
                        <a:t>Ciencias Sociales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218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219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239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</a:tr>
              <a:tr h="205809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</a:rPr>
                        <a:t>Economía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107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97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92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</a:tr>
              <a:tr h="205809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</a:rPr>
                        <a:t>Enseñanza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101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95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93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</a:tr>
              <a:tr h="205809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</a:rPr>
                        <a:t>Estudios Hispánicos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69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60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58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</a:tr>
              <a:tr h="205809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</a:rPr>
                        <a:t>Filosofía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27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25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25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</a:tr>
              <a:tr h="205809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</a:rPr>
                        <a:t>Historia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77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82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72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</a:tr>
              <a:tr h="205809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</a:rPr>
                        <a:t>Inglés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140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164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170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</a:tr>
              <a:tr h="205809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</a:rPr>
                        <a:t>Leng y Lit Francesa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22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23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27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</a:tr>
              <a:tr h="205809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</a:rPr>
                        <a:t>Literatura Comparada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33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29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29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</a:tr>
              <a:tr h="205809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</a:rPr>
                        <a:t>Psicología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380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355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332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</a:tr>
              <a:tr h="205809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</a:rPr>
                        <a:t>Sociología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131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138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154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</a:tr>
              <a:tr h="205809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</a:rPr>
                        <a:t>Teoría del Arte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32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24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24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</a:tr>
              <a:tr h="205809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 err="1">
                          <a:effectLst/>
                        </a:rPr>
                        <a:t>Biología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782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784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805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</a:tr>
              <a:tr h="205809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</a:rPr>
                        <a:t>Biotecnología Industrial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219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203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199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</a:tr>
              <a:tr h="205809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</a:rPr>
                        <a:t>Ciencias Computadoras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101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120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141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</a:tr>
              <a:tr h="205809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</a:rPr>
                        <a:t>Ciencias Físicas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71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72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61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</a:tr>
              <a:tr h="205809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</a:rPr>
                        <a:t>Educación Matemática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26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31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24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</a:tr>
              <a:tr h="205809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</a:rPr>
                        <a:t>Enfermería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350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343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388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</a:tr>
              <a:tr h="205809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</a:rPr>
                        <a:t>Física Teórica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97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103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89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</a:tr>
              <a:tr h="205809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</a:rPr>
                        <a:t>Geología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149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163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164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</a:tr>
              <a:tr h="205809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</a:rPr>
                        <a:t>Matemática Pura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92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81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82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</a:tr>
              <a:tr h="205809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</a:rPr>
                        <a:t>Microbiología Industrial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411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418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423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</a:tr>
              <a:tr h="205809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</a:rPr>
                        <a:t>Pre-Médica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156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148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155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</a:tr>
              <a:tr h="205809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 err="1">
                          <a:effectLst/>
                        </a:rPr>
                        <a:t>Química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282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270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273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</a:tr>
              <a:tr h="205809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u="none" strike="noStrike" dirty="0" smtClean="0">
                          <a:effectLst/>
                        </a:rPr>
                        <a:t>Total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effectLst/>
                        </a:rPr>
                        <a:t>1825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effectLst/>
                        </a:rPr>
                        <a:t>1790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effectLst/>
                        </a:rPr>
                        <a:t>1763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101605" y="6516796"/>
            <a:ext cx="111921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err="1" smtClean="0">
                <a:hlinkClick r:id="rId2" action="ppaction://hlinksldjump"/>
              </a:rPr>
              <a:t>Tabla</a:t>
            </a:r>
            <a:r>
              <a:rPr lang="en-US" sz="1100" dirty="0" smtClean="0">
                <a:hlinkClick r:id="rId2" action="ppaction://hlinksldjump"/>
              </a:rPr>
              <a:t> </a:t>
            </a:r>
            <a:r>
              <a:rPr lang="en-US" sz="1100" dirty="0" err="1" smtClean="0">
                <a:hlinkClick r:id="rId2" action="ppaction://hlinksldjump"/>
              </a:rPr>
              <a:t>Contenido</a:t>
            </a:r>
            <a:endParaRPr lang="es-PR" sz="1100" dirty="0"/>
          </a:p>
        </p:txBody>
      </p:sp>
      <p:sp>
        <p:nvSpPr>
          <p:cNvPr id="5" name="TextBox 4"/>
          <p:cNvSpPr txBox="1"/>
          <p:nvPr/>
        </p:nvSpPr>
        <p:spPr>
          <a:xfrm>
            <a:off x="11096624" y="6489528"/>
            <a:ext cx="8699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>
                <a:hlinkClick r:id="rId3" action="ppaction://hlinkfile"/>
              </a:rPr>
              <a:t>Ver</a:t>
            </a:r>
            <a:r>
              <a:rPr lang="en-US" sz="1200" dirty="0" smtClean="0">
                <a:hlinkClick r:id="rId3" action="ppaction://hlinkfile"/>
              </a:rPr>
              <a:t> </a:t>
            </a:r>
            <a:r>
              <a:rPr lang="en-US" sz="1200" dirty="0" err="1" smtClean="0">
                <a:hlinkClick r:id="rId3" action="ppaction://hlinkfile"/>
              </a:rPr>
              <a:t>Detalle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1259180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2723139"/>
              </p:ext>
            </p:extLst>
          </p:nvPr>
        </p:nvGraphicFramePr>
        <p:xfrm>
          <a:off x="2250832" y="1559638"/>
          <a:ext cx="8272791" cy="3703476"/>
        </p:xfrm>
        <a:graphic>
          <a:graphicData uri="http://schemas.openxmlformats.org/drawingml/2006/table">
            <a:tbl>
              <a:tblPr firstRow="1" bandRow="1">
                <a:tableStyleId>{68D230F3-CF80-4859-8CE7-A43EE81993B5}</a:tableStyleId>
              </a:tblPr>
              <a:tblGrid>
                <a:gridCol w="3299736"/>
                <a:gridCol w="1507958"/>
                <a:gridCol w="1812758"/>
                <a:gridCol w="1652339"/>
              </a:tblGrid>
              <a:tr h="264534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 err="1">
                          <a:effectLst/>
                        </a:rPr>
                        <a:t>Facultad</a:t>
                      </a:r>
                      <a:r>
                        <a:rPr lang="en-US" sz="1600" u="none" strike="noStrike" dirty="0">
                          <a:effectLst/>
                        </a:rPr>
                        <a:t> de </a:t>
                      </a:r>
                      <a:r>
                        <a:rPr lang="en-US" sz="1600" u="none" strike="noStrike" dirty="0" err="1">
                          <a:effectLst/>
                        </a:rPr>
                        <a:t>Ciencias</a:t>
                      </a:r>
                      <a:r>
                        <a:rPr lang="en-US" sz="1600" u="none" strike="noStrike" dirty="0">
                          <a:effectLst/>
                        </a:rPr>
                        <a:t> </a:t>
                      </a:r>
                      <a:r>
                        <a:rPr lang="en-US" sz="1600" u="none" strike="noStrike" dirty="0" err="1">
                          <a:effectLst/>
                        </a:rPr>
                        <a:t>Agrícolas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 smtClean="0">
                          <a:effectLst/>
                        </a:rPr>
                        <a:t>2012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 smtClean="0">
                          <a:effectLst/>
                        </a:rPr>
                        <a:t>2013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 smtClean="0">
                          <a:effectLst/>
                        </a:rPr>
                        <a:t>2014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</a:tr>
              <a:tr h="264534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 err="1">
                          <a:effectLst/>
                        </a:rPr>
                        <a:t>Agricultura</a:t>
                      </a:r>
                      <a:r>
                        <a:rPr lang="en-US" sz="1600" u="none" strike="noStrike" dirty="0">
                          <a:effectLst/>
                        </a:rPr>
                        <a:t> General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162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163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190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</a:tr>
              <a:tr h="264534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</a:rPr>
                        <a:t>Agronegocios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29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36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41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</a:tr>
              <a:tr h="264534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</a:rPr>
                        <a:t>Agronomía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178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174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174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</a:tr>
              <a:tr h="264534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</a:rPr>
                        <a:t>Ciencias del Suelo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26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26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19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</a:tr>
              <a:tr h="264534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</a:rPr>
                        <a:t>Economía Agrícola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24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35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39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</a:tr>
              <a:tr h="264534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</a:rPr>
                        <a:t>Educación Agrícola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40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39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50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</a:tr>
              <a:tr h="264534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</a:rPr>
                        <a:t>Extensión Agrícola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26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35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45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</a:tr>
              <a:tr h="264534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</a:rPr>
                        <a:t>Horticultura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94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83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75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</a:tr>
              <a:tr h="264534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</a:rPr>
                        <a:t>Industrias Pecuarias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268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334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363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</a:tr>
              <a:tr h="264534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</a:rPr>
                        <a:t>Pre-Veterinaria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94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72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74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</a:tr>
              <a:tr h="264534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>
                          <a:effectLst/>
                        </a:rPr>
                        <a:t>Protección de Cultivos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36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30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26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</a:tr>
              <a:tr h="264534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u="none" strike="noStrike" dirty="0" err="1">
                          <a:effectLst/>
                        </a:rPr>
                        <a:t>Tecnología</a:t>
                      </a:r>
                      <a:r>
                        <a:rPr lang="en-US" sz="1600" u="none" strike="noStrike" dirty="0">
                          <a:effectLst/>
                        </a:rPr>
                        <a:t> </a:t>
                      </a:r>
                      <a:r>
                        <a:rPr lang="en-US" sz="1600" u="none" strike="noStrike" dirty="0" err="1">
                          <a:effectLst/>
                        </a:rPr>
                        <a:t>Mecánico</a:t>
                      </a:r>
                      <a:r>
                        <a:rPr lang="en-US" sz="1600" u="none" strike="noStrike" dirty="0">
                          <a:effectLst/>
                        </a:rPr>
                        <a:t> </a:t>
                      </a:r>
                      <a:r>
                        <a:rPr lang="en-US" sz="1600" u="none" strike="noStrike" dirty="0" err="1">
                          <a:effectLst/>
                        </a:rPr>
                        <a:t>Agrícola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136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120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123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</a:tr>
              <a:tr h="264534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MS Sans Serif"/>
                        </a:rPr>
                        <a:t>Total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</a:rPr>
                        <a:t>1113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</a:rPr>
                        <a:t>1147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</a:rPr>
                        <a:t>1219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721442" y="584098"/>
            <a:ext cx="67590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 smtClean="0">
                <a:solidFill>
                  <a:schemeClr val="accent6">
                    <a:lumMod val="50000"/>
                  </a:schemeClr>
                </a:solidFill>
              </a:rPr>
              <a:t>Estudiantes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3200" dirty="0" err="1" smtClean="0">
                <a:solidFill>
                  <a:schemeClr val="accent6">
                    <a:lumMod val="50000"/>
                  </a:schemeClr>
                </a:solidFill>
              </a:rPr>
              <a:t>matriculados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3200" dirty="0" err="1" smtClean="0">
                <a:solidFill>
                  <a:schemeClr val="accent6">
                    <a:lumMod val="50000"/>
                  </a:schemeClr>
                </a:solidFill>
              </a:rPr>
              <a:t>por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3200" dirty="0" err="1" smtClean="0">
                <a:solidFill>
                  <a:schemeClr val="accent6">
                    <a:lumMod val="50000"/>
                  </a:schemeClr>
                </a:solidFill>
              </a:rPr>
              <a:t>programa</a:t>
            </a:r>
            <a:endParaRPr lang="en-US" sz="32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98911" y="6526194"/>
            <a:ext cx="111921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err="1" smtClean="0">
                <a:hlinkClick r:id="rId2" action="ppaction://hlinksldjump"/>
              </a:rPr>
              <a:t>Tabla</a:t>
            </a:r>
            <a:r>
              <a:rPr lang="en-US" sz="1100" dirty="0" smtClean="0">
                <a:hlinkClick r:id="rId2" action="ppaction://hlinksldjump"/>
              </a:rPr>
              <a:t> </a:t>
            </a:r>
            <a:r>
              <a:rPr lang="en-US" sz="1100" dirty="0" err="1" smtClean="0">
                <a:hlinkClick r:id="rId2" action="ppaction://hlinksldjump"/>
              </a:rPr>
              <a:t>Contenido</a:t>
            </a:r>
            <a:endParaRPr lang="es-PR" sz="1100" dirty="0"/>
          </a:p>
        </p:txBody>
      </p:sp>
      <p:sp>
        <p:nvSpPr>
          <p:cNvPr id="6" name="TextBox 5"/>
          <p:cNvSpPr txBox="1"/>
          <p:nvPr/>
        </p:nvSpPr>
        <p:spPr>
          <a:xfrm>
            <a:off x="10467974" y="6427021"/>
            <a:ext cx="8699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>
                <a:hlinkClick r:id="rId3" action="ppaction://hlinkfile"/>
              </a:rPr>
              <a:t>Ver</a:t>
            </a:r>
            <a:r>
              <a:rPr lang="en-US" sz="1200" dirty="0" smtClean="0">
                <a:hlinkClick r:id="rId3" action="ppaction://hlinkfile"/>
              </a:rPr>
              <a:t> </a:t>
            </a:r>
            <a:r>
              <a:rPr lang="en-US" sz="1200" dirty="0" err="1" smtClean="0">
                <a:hlinkClick r:id="rId3" action="ppaction://hlinkfile"/>
              </a:rPr>
              <a:t>Detalle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9270618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16196" y="175385"/>
            <a:ext cx="88114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solidFill>
                  <a:schemeClr val="accent6">
                    <a:lumMod val="75000"/>
                  </a:schemeClr>
                </a:solidFill>
              </a:rPr>
              <a:t>Estudiantes</a:t>
            </a: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6">
                    <a:lumMod val="75000"/>
                  </a:schemeClr>
                </a:solidFill>
              </a:rPr>
              <a:t>Atendidos</a:t>
            </a: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6">
                    <a:lumMod val="75000"/>
                  </a:schemeClr>
                </a:solidFill>
              </a:rPr>
              <a:t>por</a:t>
            </a: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6">
                    <a:lumMod val="75000"/>
                  </a:schemeClr>
                </a:solidFill>
              </a:rPr>
              <a:t>Departamento</a:t>
            </a: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</a:rPr>
              <a:t> para el primer </a:t>
            </a:r>
            <a:r>
              <a:rPr lang="en-US" sz="2800" dirty="0" err="1" smtClean="0">
                <a:solidFill>
                  <a:schemeClr val="accent6">
                    <a:lumMod val="75000"/>
                  </a:schemeClr>
                </a:solidFill>
              </a:rPr>
              <a:t>semestre</a:t>
            </a: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</a:rPr>
              <a:t> 2014-2015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5042812"/>
              </p:ext>
            </p:extLst>
          </p:nvPr>
        </p:nvGraphicFramePr>
        <p:xfrm>
          <a:off x="1840412" y="1160160"/>
          <a:ext cx="4769394" cy="5339715"/>
        </p:xfrm>
        <a:graphic>
          <a:graphicData uri="http://schemas.openxmlformats.org/drawingml/2006/table">
            <a:tbl>
              <a:tblPr firstRow="1" bandRow="1">
                <a:tableStyleId>{68D230F3-CF80-4859-8CE7-A43EE81993B5}</a:tableStyleId>
              </a:tblPr>
              <a:tblGrid>
                <a:gridCol w="3148683"/>
                <a:gridCol w="1620711"/>
              </a:tblGrid>
              <a:tr h="444353">
                <a:tc>
                  <a:txBody>
                    <a:bodyPr/>
                    <a:lstStyle/>
                    <a:p>
                      <a:r>
                        <a:rPr lang="en-US" sz="1400" dirty="0" err="1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Departamento</a:t>
                      </a:r>
                      <a:endParaRPr lang="es-PR" sz="14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err="1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Número</a:t>
                      </a:r>
                      <a:r>
                        <a:rPr lang="en-US" sz="120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 </a:t>
                      </a:r>
                      <a:r>
                        <a:rPr lang="en-US" sz="1200" baseline="0" dirty="0" err="1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Estudiantes</a:t>
                      </a:r>
                      <a:r>
                        <a:rPr lang="en-US" sz="120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 </a:t>
                      </a:r>
                      <a:r>
                        <a:rPr lang="en-US" sz="1200" baseline="0" dirty="0" err="1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atendidos</a:t>
                      </a:r>
                      <a:endParaRPr lang="es-PR" sz="12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es-PR" sz="1200" b="1" u="none" strike="noStrike" dirty="0">
                          <a:effectLst/>
                        </a:rPr>
                        <a:t>Decanato de Asuntos Académicos</a:t>
                      </a:r>
                      <a:endParaRPr lang="es-PR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PR" sz="1200" u="none" strike="noStrike">
                          <a:effectLst/>
                        </a:rPr>
                        <a:t> </a:t>
                      </a:r>
                      <a:endParaRPr lang="es-PR" sz="1200" b="1" i="0" u="none" strike="noStrike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es-PR" sz="1200" u="none" strike="noStrike" dirty="0" smtClean="0">
                          <a:effectLst/>
                        </a:rPr>
                        <a:t>    UNIV</a:t>
                      </a:r>
                      <a:endParaRPr lang="es-PR" sz="12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PR" sz="1050" b="0" i="0" u="none" strike="noStrike" dirty="0">
                          <a:effectLst/>
                          <a:latin typeface="MS Sans Serif"/>
                        </a:rPr>
                        <a:t>2405</a:t>
                      </a:r>
                    </a:p>
                  </a:txBody>
                  <a:tcPr marL="9525" marR="9525" marT="9525" marB="0" anchor="b"/>
                </a:tc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es-PR" sz="1200" b="1" u="none" strike="noStrike" dirty="0">
                          <a:effectLst/>
                        </a:rPr>
                        <a:t>División de Educación Continua y Estudios Profesionales</a:t>
                      </a:r>
                      <a:endParaRPr lang="es-PR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PR" sz="1400" u="none" strike="noStrike" dirty="0">
                          <a:effectLst/>
                        </a:rPr>
                        <a:t> </a:t>
                      </a:r>
                      <a:endParaRPr lang="es-PR" sz="14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es-PR" sz="1200" u="none" strike="noStrike" dirty="0" smtClean="0">
                          <a:effectLst/>
                        </a:rPr>
                        <a:t>    División </a:t>
                      </a:r>
                      <a:r>
                        <a:rPr lang="es-PR" sz="1200" u="none" strike="noStrike" dirty="0">
                          <a:effectLst/>
                        </a:rPr>
                        <a:t>de Educación Continua y Estudios </a:t>
                      </a:r>
                      <a:r>
                        <a:rPr lang="es-PR" sz="1200" u="none" strike="noStrike" dirty="0" smtClean="0">
                          <a:effectLst/>
                        </a:rPr>
                        <a:t>    Profesionales</a:t>
                      </a:r>
                      <a:endParaRPr lang="es-PR" sz="12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PR" sz="1050" b="0" i="0" u="none" strike="noStrike" dirty="0">
                          <a:effectLst/>
                          <a:latin typeface="MS Sans Serif"/>
                        </a:rPr>
                        <a:t>807</a:t>
                      </a:r>
                    </a:p>
                  </a:txBody>
                  <a:tcPr marL="9525" marR="9525" marT="9525" marB="0" anchor="b"/>
                </a:tc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es-PR" sz="1200" b="1" u="none" strike="noStrike" dirty="0">
                          <a:effectLst/>
                        </a:rPr>
                        <a:t>Facultad de Administración de Empresas</a:t>
                      </a:r>
                      <a:endParaRPr lang="es-PR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PR" sz="1400" u="none" strike="noStrike" dirty="0">
                          <a:effectLst/>
                        </a:rPr>
                        <a:t> </a:t>
                      </a:r>
                      <a:endParaRPr lang="es-PR" sz="14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es-PR" sz="1200" u="none" strike="noStrike" dirty="0" smtClean="0">
                          <a:effectLst/>
                        </a:rPr>
                        <a:t>    Departamento </a:t>
                      </a:r>
                      <a:r>
                        <a:rPr lang="es-PR" sz="1200" u="none" strike="noStrike" dirty="0">
                          <a:effectLst/>
                        </a:rPr>
                        <a:t>de Administración de Empresas</a:t>
                      </a:r>
                      <a:endParaRPr lang="es-PR" sz="12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PR" sz="1050" b="0" i="0" u="none" strike="noStrike" dirty="0">
                          <a:effectLst/>
                          <a:latin typeface="MS Sans Serif"/>
                        </a:rPr>
                        <a:t>2910</a:t>
                      </a:r>
                    </a:p>
                  </a:txBody>
                  <a:tcPr marL="9525" marR="9525" marT="9525" marB="0" anchor="b"/>
                </a:tc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es-PR" sz="1200" b="1" u="none" strike="noStrike" dirty="0">
                          <a:effectLst/>
                        </a:rPr>
                        <a:t>Facultad de Artes y Ciencias - Artes</a:t>
                      </a:r>
                      <a:endParaRPr lang="es-PR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PR" sz="1400" u="none" strike="noStrike" dirty="0">
                          <a:effectLst/>
                        </a:rPr>
                        <a:t> </a:t>
                      </a:r>
                      <a:endParaRPr lang="es-PR" sz="14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es-PR" sz="1200" u="none" strike="noStrike" dirty="0" smtClean="0">
                          <a:effectLst/>
                        </a:rPr>
                        <a:t>    Departamento </a:t>
                      </a:r>
                      <a:r>
                        <a:rPr lang="es-PR" sz="1200" u="none" strike="noStrike" dirty="0">
                          <a:effectLst/>
                        </a:rPr>
                        <a:t>de Ciencias Sociales</a:t>
                      </a:r>
                      <a:endParaRPr lang="es-PR" sz="12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PR" sz="1050" b="0" i="0" u="none" strike="noStrike" dirty="0">
                          <a:effectLst/>
                          <a:latin typeface="MS Sans Serif"/>
                        </a:rPr>
                        <a:t>4481</a:t>
                      </a:r>
                    </a:p>
                  </a:txBody>
                  <a:tcPr marL="9525" marR="9525" marT="9525" marB="0" anchor="b"/>
                </a:tc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es-PR" sz="1200" u="none" strike="noStrike" dirty="0" smtClean="0">
                          <a:effectLst/>
                        </a:rPr>
                        <a:t>    Departamento </a:t>
                      </a:r>
                      <a:r>
                        <a:rPr lang="es-PR" sz="1200" u="none" strike="noStrike" dirty="0">
                          <a:effectLst/>
                        </a:rPr>
                        <a:t>de Economía</a:t>
                      </a:r>
                      <a:endParaRPr lang="es-PR" sz="12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PR" sz="1050" b="0" i="0" u="none" strike="noStrike" dirty="0">
                          <a:effectLst/>
                          <a:latin typeface="MS Sans Serif"/>
                        </a:rPr>
                        <a:t>1428</a:t>
                      </a:r>
                    </a:p>
                  </a:txBody>
                  <a:tcPr marL="9525" marR="9525" marT="9525" marB="0" anchor="b"/>
                </a:tc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es-PR" sz="1200" u="none" strike="noStrike" dirty="0" smtClean="0">
                          <a:effectLst/>
                        </a:rPr>
                        <a:t>    Departamento </a:t>
                      </a:r>
                      <a:r>
                        <a:rPr lang="es-PR" sz="1200" u="none" strike="noStrike" dirty="0">
                          <a:effectLst/>
                        </a:rPr>
                        <a:t>de Educación Física</a:t>
                      </a:r>
                      <a:endParaRPr lang="es-PR" sz="12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PR" sz="1050" b="0" i="0" u="none" strike="noStrike" dirty="0">
                          <a:effectLst/>
                          <a:latin typeface="MS Sans Serif"/>
                        </a:rPr>
                        <a:t>2077</a:t>
                      </a:r>
                    </a:p>
                  </a:txBody>
                  <a:tcPr marL="9525" marR="9525" marT="9525" marB="0" anchor="b"/>
                </a:tc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es-PR" sz="1200" u="none" strike="noStrike" dirty="0" smtClean="0">
                          <a:effectLst/>
                        </a:rPr>
                        <a:t>    Departamento </a:t>
                      </a:r>
                      <a:r>
                        <a:rPr lang="es-PR" sz="1200" u="none" strike="noStrike" dirty="0">
                          <a:effectLst/>
                        </a:rPr>
                        <a:t>de Estudios Hispánicos</a:t>
                      </a:r>
                      <a:endParaRPr lang="es-PR" sz="12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PR" sz="1050" b="0" i="0" u="none" strike="noStrike" dirty="0">
                          <a:effectLst/>
                          <a:latin typeface="MS Sans Serif"/>
                        </a:rPr>
                        <a:t>2911</a:t>
                      </a:r>
                    </a:p>
                  </a:txBody>
                  <a:tcPr marL="9525" marR="9525" marT="9525" marB="0" anchor="b"/>
                </a:tc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es-PR" sz="1200" u="none" strike="noStrike" dirty="0" smtClean="0">
                          <a:effectLst/>
                        </a:rPr>
                        <a:t>    Departamento </a:t>
                      </a:r>
                      <a:r>
                        <a:rPr lang="es-PR" sz="1200" u="none" strike="noStrike" dirty="0">
                          <a:effectLst/>
                        </a:rPr>
                        <a:t>de Humanidades</a:t>
                      </a:r>
                      <a:endParaRPr lang="es-PR" sz="12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PR" sz="1050" b="0" i="0" u="none" strike="noStrike" dirty="0">
                          <a:effectLst/>
                          <a:latin typeface="MS Sans Serif"/>
                        </a:rPr>
                        <a:t>3352</a:t>
                      </a:r>
                    </a:p>
                  </a:txBody>
                  <a:tcPr marL="9525" marR="9525" marT="9525" marB="0" anchor="b"/>
                </a:tc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es-PR" sz="1200" u="none" strike="noStrike" dirty="0" smtClean="0">
                          <a:effectLst/>
                        </a:rPr>
                        <a:t>    Departamento </a:t>
                      </a:r>
                      <a:r>
                        <a:rPr lang="es-PR" sz="1200" u="none" strike="noStrike" dirty="0">
                          <a:effectLst/>
                        </a:rPr>
                        <a:t>de </a:t>
                      </a:r>
                      <a:r>
                        <a:rPr lang="es-PR" sz="1200" u="none" strike="noStrike" dirty="0" smtClean="0">
                          <a:effectLst/>
                        </a:rPr>
                        <a:t>Inglés</a:t>
                      </a:r>
                      <a:endParaRPr lang="es-PR" sz="12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PR" sz="1050" b="0" i="0" u="none" strike="noStrike" dirty="0">
                          <a:effectLst/>
                          <a:latin typeface="MS Sans Serif"/>
                        </a:rPr>
                        <a:t>3935</a:t>
                      </a:r>
                    </a:p>
                  </a:txBody>
                  <a:tcPr marL="9525" marR="9525" marT="9525" marB="0" anchor="b"/>
                </a:tc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es-PR" sz="1200" u="none" strike="noStrike" dirty="0" smtClean="0">
                          <a:effectLst/>
                        </a:rPr>
                        <a:t>    Ninguno (Cine)</a:t>
                      </a:r>
                      <a:endParaRPr lang="es-PR" sz="12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PR" sz="1050" b="0" i="0" u="none" strike="noStrike" dirty="0">
                          <a:effectLst/>
                          <a:latin typeface="MS Sans Serif"/>
                        </a:rPr>
                        <a:t>29</a:t>
                      </a:r>
                    </a:p>
                  </a:txBody>
                  <a:tcPr marL="9525" marR="9525" marT="9525" marB="0" anchor="b"/>
                </a:tc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es-PR" sz="1200" b="1" u="none" strike="noStrike" dirty="0">
                          <a:effectLst/>
                        </a:rPr>
                        <a:t>Facultad de Artes y Ciencias - Ciencias</a:t>
                      </a:r>
                      <a:endParaRPr lang="es-PR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PR" sz="1400" u="none" strike="noStrike" dirty="0">
                          <a:effectLst/>
                        </a:rPr>
                        <a:t> </a:t>
                      </a:r>
                      <a:endParaRPr lang="es-PR" sz="14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es-PR" sz="1200" u="none" strike="noStrike" dirty="0" smtClean="0">
                          <a:effectLst/>
                        </a:rPr>
                        <a:t>    Departamento </a:t>
                      </a:r>
                      <a:r>
                        <a:rPr lang="es-PR" sz="1200" u="none" strike="noStrike" dirty="0">
                          <a:effectLst/>
                        </a:rPr>
                        <a:t>de Biología</a:t>
                      </a:r>
                      <a:endParaRPr lang="es-PR" sz="12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PR" sz="1050" b="0" i="0" u="none" strike="noStrike" dirty="0">
                          <a:effectLst/>
                          <a:latin typeface="MS Sans Serif"/>
                        </a:rPr>
                        <a:t>3238</a:t>
                      </a:r>
                    </a:p>
                  </a:txBody>
                  <a:tcPr marL="9525" marR="9525" marT="9525" marB="0" anchor="b"/>
                </a:tc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es-PR" sz="1200" u="none" strike="noStrike" dirty="0" smtClean="0">
                          <a:effectLst/>
                        </a:rPr>
                        <a:t>    Departamento </a:t>
                      </a:r>
                      <a:r>
                        <a:rPr lang="es-PR" sz="1200" u="none" strike="noStrike" dirty="0">
                          <a:effectLst/>
                        </a:rPr>
                        <a:t>de Biotecnología Industrial</a:t>
                      </a:r>
                      <a:endParaRPr lang="es-PR" sz="12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PR" sz="1050" b="0" i="0" u="none" strike="noStrike" dirty="0">
                          <a:effectLst/>
                          <a:latin typeface="MS Sans Serif"/>
                        </a:rPr>
                        <a:t>79</a:t>
                      </a:r>
                    </a:p>
                  </a:txBody>
                  <a:tcPr marL="9525" marR="9525" marT="9525" marB="0" anchor="b"/>
                </a:tc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es-PR" sz="1200" u="none" strike="noStrike" dirty="0" smtClean="0">
                          <a:effectLst/>
                        </a:rPr>
                        <a:t>    Departamento </a:t>
                      </a:r>
                      <a:r>
                        <a:rPr lang="es-PR" sz="1200" u="none" strike="noStrike" dirty="0">
                          <a:effectLst/>
                        </a:rPr>
                        <a:t>de Ciencias Marinas</a:t>
                      </a:r>
                      <a:endParaRPr lang="es-PR" sz="12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PR" sz="1050" b="0" i="0" u="none" strike="noStrike" dirty="0">
                          <a:effectLst/>
                          <a:latin typeface="MS Sans Serif"/>
                        </a:rPr>
                        <a:t>105</a:t>
                      </a:r>
                    </a:p>
                  </a:txBody>
                  <a:tcPr marL="9525" marR="9525" marT="9525" marB="0" anchor="b"/>
                </a:tc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es-PR" sz="1200" u="none" strike="noStrike" dirty="0" smtClean="0">
                          <a:effectLst/>
                        </a:rPr>
                        <a:t>    Departamento </a:t>
                      </a:r>
                      <a:r>
                        <a:rPr lang="es-PR" sz="1200" u="none" strike="noStrike" dirty="0">
                          <a:effectLst/>
                        </a:rPr>
                        <a:t>de Enfermería</a:t>
                      </a:r>
                      <a:endParaRPr lang="es-PR" sz="12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PR" sz="1050" b="0" i="0" u="none" strike="noStrike" dirty="0">
                          <a:effectLst/>
                          <a:latin typeface="MS Sans Serif"/>
                        </a:rPr>
                        <a:t>278</a:t>
                      </a:r>
                    </a:p>
                  </a:txBody>
                  <a:tcPr marL="9525" marR="9525" marT="9525" marB="0" anchor="b"/>
                </a:tc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es-PR" sz="1200" u="none" strike="noStrike" dirty="0" smtClean="0">
                          <a:effectLst/>
                        </a:rPr>
                        <a:t>    Departamento </a:t>
                      </a:r>
                      <a:r>
                        <a:rPr lang="es-PR" sz="1200" u="none" strike="noStrike" dirty="0">
                          <a:effectLst/>
                        </a:rPr>
                        <a:t>de Física</a:t>
                      </a:r>
                      <a:endParaRPr lang="es-PR" sz="12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PR" sz="1050" b="0" i="0" u="none" strike="noStrike" dirty="0">
                          <a:effectLst/>
                          <a:latin typeface="MS Sans Serif"/>
                        </a:rPr>
                        <a:t>1616</a:t>
                      </a:r>
                    </a:p>
                  </a:txBody>
                  <a:tcPr marL="9525" marR="9525" marT="9525" marB="0" anchor="b"/>
                </a:tc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es-PR" sz="1200" u="none" strike="noStrike" dirty="0" smtClean="0">
                          <a:effectLst/>
                        </a:rPr>
                        <a:t>    Departamento </a:t>
                      </a:r>
                      <a:r>
                        <a:rPr lang="es-PR" sz="1200" u="none" strike="noStrike" dirty="0">
                          <a:effectLst/>
                        </a:rPr>
                        <a:t>de Geología</a:t>
                      </a:r>
                      <a:endParaRPr lang="es-PR" sz="12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PR" sz="1050" b="0" i="0" u="none" strike="noStrike" dirty="0">
                          <a:effectLst/>
                          <a:latin typeface="MS Sans Serif"/>
                        </a:rPr>
                        <a:t>595</a:t>
                      </a:r>
                    </a:p>
                  </a:txBody>
                  <a:tcPr marL="9525" marR="9525" marT="9525" marB="0" anchor="b"/>
                </a:tc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es-PR" sz="1200" u="none" strike="noStrike" dirty="0" smtClean="0">
                          <a:effectLst/>
                        </a:rPr>
                        <a:t>    Departamento </a:t>
                      </a:r>
                      <a:r>
                        <a:rPr lang="es-PR" sz="1200" u="none" strike="noStrike" dirty="0">
                          <a:effectLst/>
                        </a:rPr>
                        <a:t>de Matemáticas</a:t>
                      </a:r>
                      <a:endParaRPr lang="es-PR" sz="12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PR" sz="1050" b="0" i="0" u="none" strike="noStrike" dirty="0">
                          <a:effectLst/>
                          <a:latin typeface="MS Sans Serif"/>
                        </a:rPr>
                        <a:t>5316</a:t>
                      </a:r>
                    </a:p>
                  </a:txBody>
                  <a:tcPr marL="9525" marR="9525" marT="9525" marB="0" anchor="b"/>
                </a:tc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es-PR" sz="1200" u="none" strike="noStrike" dirty="0" smtClean="0">
                          <a:effectLst/>
                        </a:rPr>
                        <a:t>    Departamento </a:t>
                      </a:r>
                      <a:r>
                        <a:rPr lang="es-PR" sz="1200" u="none" strike="noStrike" dirty="0">
                          <a:effectLst/>
                        </a:rPr>
                        <a:t>de Química</a:t>
                      </a:r>
                      <a:endParaRPr lang="es-PR" sz="12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PR" sz="1050" b="0" i="0" u="none" strike="noStrike" dirty="0">
                          <a:effectLst/>
                          <a:latin typeface="MS Sans Serif"/>
                        </a:rPr>
                        <a:t>3178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6997137"/>
              </p:ext>
            </p:extLst>
          </p:nvPr>
        </p:nvGraphicFramePr>
        <p:xfrm>
          <a:off x="7027817" y="1151451"/>
          <a:ext cx="4336869" cy="3941445"/>
        </p:xfrm>
        <a:graphic>
          <a:graphicData uri="http://schemas.openxmlformats.org/drawingml/2006/table">
            <a:tbl>
              <a:tblPr firstRow="1" bandRow="1">
                <a:tableStyleId>{68D230F3-CF80-4859-8CE7-A43EE81993B5}</a:tableStyleId>
              </a:tblPr>
              <a:tblGrid>
                <a:gridCol w="2773909"/>
                <a:gridCol w="156296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400" dirty="0" err="1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Departamento</a:t>
                      </a:r>
                      <a:endParaRPr lang="es-PR" sz="14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err="1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Número</a:t>
                      </a:r>
                      <a:r>
                        <a:rPr lang="en-US" sz="120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 </a:t>
                      </a:r>
                      <a:r>
                        <a:rPr lang="en-US" sz="1200" baseline="0" dirty="0" err="1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Estudiantes</a:t>
                      </a:r>
                      <a:r>
                        <a:rPr lang="en-US" sz="120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 </a:t>
                      </a:r>
                      <a:r>
                        <a:rPr lang="en-US" sz="1200" baseline="0" dirty="0" err="1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atendidos</a:t>
                      </a:r>
                      <a:endParaRPr lang="es-PR" sz="12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es-P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Facultad de Ciencias Agrícolas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s-PR" sz="12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es-P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Departamento </a:t>
                      </a:r>
                      <a:r>
                        <a:rPr lang="es-P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de Agronomía y Suelos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PR" sz="1050" b="0" i="0" u="none" strike="noStrike" dirty="0">
                          <a:effectLst/>
                          <a:latin typeface="MS Sans Serif"/>
                        </a:rPr>
                        <a:t>561</a:t>
                      </a:r>
                    </a:p>
                  </a:txBody>
                  <a:tcPr marL="9525" marR="9525" marT="9525" marB="0" anchor="b"/>
                </a:tc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es-P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Ciencia </a:t>
                      </a:r>
                      <a:r>
                        <a:rPr lang="es-P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y Tecnología de Alimentos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PR" sz="1050" b="0" i="0" u="none" strike="noStrike" dirty="0">
                          <a:effectLst/>
                          <a:latin typeface="MS Sans Serif"/>
                        </a:rPr>
                        <a:t>86</a:t>
                      </a:r>
                    </a:p>
                  </a:txBody>
                  <a:tcPr marL="9525" marR="9525" marT="9525" marB="0" anchor="b"/>
                </a:tc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es-P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Departamento </a:t>
                      </a:r>
                      <a:r>
                        <a:rPr lang="es-P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de Economía Agrícola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PR" sz="1050" b="0" i="0" u="none" strike="noStrike" dirty="0">
                          <a:effectLst/>
                          <a:latin typeface="MS Sans Serif"/>
                        </a:rPr>
                        <a:t>227</a:t>
                      </a:r>
                    </a:p>
                  </a:txBody>
                  <a:tcPr marL="9525" marR="9525" marT="9525" marB="0" anchor="b"/>
                </a:tc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es-P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Departamento </a:t>
                      </a:r>
                      <a:r>
                        <a:rPr lang="es-P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de Educación Agrícola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PR" sz="1050" b="0" i="0" u="none" strike="noStrike" dirty="0">
                          <a:effectLst/>
                          <a:latin typeface="MS Sans Serif"/>
                        </a:rPr>
                        <a:t>222</a:t>
                      </a:r>
                    </a:p>
                  </a:txBody>
                  <a:tcPr marL="9525" marR="9525" marT="9525" marB="0" anchor="b"/>
                </a:tc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es-P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Departamento </a:t>
                      </a:r>
                      <a:r>
                        <a:rPr lang="es-P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de Horticultura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PR" sz="1050" b="0" i="0" u="none" strike="noStrike" dirty="0">
                          <a:effectLst/>
                          <a:latin typeface="MS Sans Serif"/>
                        </a:rPr>
                        <a:t>182</a:t>
                      </a:r>
                    </a:p>
                  </a:txBody>
                  <a:tcPr marL="9525" marR="9525" marT="9525" marB="0" anchor="b"/>
                </a:tc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es-P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Departamento </a:t>
                      </a:r>
                      <a:r>
                        <a:rPr lang="es-P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de Industrias Pecuarias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PR" sz="1050" b="0" i="0" u="none" strike="noStrike" dirty="0">
                          <a:effectLst/>
                          <a:latin typeface="MS Sans Serif"/>
                        </a:rPr>
                        <a:t>690</a:t>
                      </a:r>
                    </a:p>
                  </a:txBody>
                  <a:tcPr marL="9525" marR="9525" marT="9525" marB="0" anchor="b"/>
                </a:tc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es-P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Departamento </a:t>
                      </a:r>
                      <a:r>
                        <a:rPr lang="es-P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de Ingeniería Agrícola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PR" sz="1050" b="0" i="0" u="none" strike="noStrike" dirty="0">
                          <a:effectLst/>
                          <a:latin typeface="MS Sans Serif"/>
                        </a:rPr>
                        <a:t>118</a:t>
                      </a:r>
                    </a:p>
                  </a:txBody>
                  <a:tcPr marL="9525" marR="9525" marT="9525" marB="0" anchor="b"/>
                </a:tc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</a:t>
                      </a:r>
                      <a:r>
                        <a:rPr lang="en-US" sz="12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Programas</a:t>
                      </a:r>
                      <a:r>
                        <a:rPr lang="en-US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12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Generales</a:t>
                      </a:r>
                      <a:r>
                        <a:rPr lang="en-US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12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Ciencias</a:t>
                      </a:r>
                      <a:r>
                        <a:rPr lang="en-US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12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Agrícolas</a:t>
                      </a:r>
                      <a:endParaRPr lang="es-PR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PR" sz="1050" b="0" i="0" u="none" strike="noStrike" dirty="0">
                          <a:effectLst/>
                          <a:latin typeface="MS Sans Serif"/>
                        </a:rPr>
                        <a:t>13</a:t>
                      </a:r>
                    </a:p>
                  </a:txBody>
                  <a:tcPr marL="9525" marR="9525" marT="9525" marB="0" anchor="b"/>
                </a:tc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es-P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Departamento </a:t>
                      </a:r>
                      <a:r>
                        <a:rPr lang="es-P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de Protección de Cultivos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PR" sz="1050" b="0" i="0" u="none" strike="noStrike" dirty="0">
                          <a:effectLst/>
                          <a:latin typeface="MS Sans Serif"/>
                        </a:rPr>
                        <a:t>170</a:t>
                      </a:r>
                    </a:p>
                  </a:txBody>
                  <a:tcPr marL="9525" marR="9525" marT="9525" marB="0" anchor="b"/>
                </a:tc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es-PR" sz="1200" b="1" u="none" strike="noStrike" dirty="0">
                          <a:effectLst/>
                        </a:rPr>
                        <a:t>Facultad de Ingeniería</a:t>
                      </a:r>
                      <a:endParaRPr lang="es-PR" sz="12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PR" sz="1400" b="1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es-PR" sz="1200" u="none" strike="noStrike" dirty="0" smtClean="0">
                          <a:effectLst/>
                        </a:rPr>
                        <a:t>    Departamento </a:t>
                      </a:r>
                      <a:r>
                        <a:rPr lang="es-PR" sz="1200" u="none" strike="noStrike" dirty="0">
                          <a:effectLst/>
                        </a:rPr>
                        <a:t>de Ingeniería  Eléctrica y </a:t>
                      </a:r>
                      <a:r>
                        <a:rPr lang="es-PR" sz="1200" u="none" strike="noStrike" dirty="0" smtClean="0">
                          <a:effectLst/>
                        </a:rPr>
                        <a:t>           Computadoras</a:t>
                      </a:r>
                      <a:endParaRPr lang="es-PR" sz="12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PR" sz="1050" b="0" i="0" u="none" strike="noStrike" dirty="0">
                          <a:effectLst/>
                          <a:latin typeface="MS Sans Serif"/>
                        </a:rPr>
                        <a:t>1551</a:t>
                      </a:r>
                    </a:p>
                  </a:txBody>
                  <a:tcPr marL="9525" marR="9525" marT="9525" marB="0" anchor="b"/>
                </a:tc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es-PR" sz="1200" u="none" strike="noStrike" dirty="0" smtClean="0">
                          <a:effectLst/>
                        </a:rPr>
                        <a:t>    Departamento </a:t>
                      </a:r>
                      <a:r>
                        <a:rPr lang="es-PR" sz="1200" u="none" strike="noStrike" dirty="0">
                          <a:effectLst/>
                        </a:rPr>
                        <a:t>de Ingeniería Civil</a:t>
                      </a:r>
                      <a:endParaRPr lang="es-PR" sz="12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PR" sz="1050" b="0" i="0" u="none" strike="noStrike" dirty="0">
                          <a:effectLst/>
                          <a:latin typeface="MS Sans Serif"/>
                        </a:rPr>
                        <a:t>569</a:t>
                      </a:r>
                    </a:p>
                  </a:txBody>
                  <a:tcPr marL="9525" marR="9525" marT="9525" marB="0" anchor="b"/>
                </a:tc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es-PR" sz="1200" u="none" strike="noStrike" dirty="0" smtClean="0">
                          <a:effectLst/>
                        </a:rPr>
                        <a:t>    Departamento </a:t>
                      </a:r>
                      <a:r>
                        <a:rPr lang="es-PR" sz="1200" u="none" strike="noStrike" dirty="0">
                          <a:effectLst/>
                        </a:rPr>
                        <a:t>de Ingeniería General</a:t>
                      </a:r>
                      <a:endParaRPr lang="es-PR" sz="12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PR" sz="1050" b="0" i="0" u="none" strike="noStrike" dirty="0">
                          <a:effectLst/>
                          <a:latin typeface="MS Sans Serif"/>
                        </a:rPr>
                        <a:t>1998</a:t>
                      </a:r>
                    </a:p>
                  </a:txBody>
                  <a:tcPr marL="9525" marR="9525" marT="9525" marB="0" anchor="b"/>
                </a:tc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es-PR" sz="1200" u="none" strike="noStrike" dirty="0" smtClean="0">
                          <a:effectLst/>
                        </a:rPr>
                        <a:t>    Departamento </a:t>
                      </a:r>
                      <a:r>
                        <a:rPr lang="es-PR" sz="1200" u="none" strike="noStrike" dirty="0">
                          <a:effectLst/>
                        </a:rPr>
                        <a:t>de Ingeniería Industrial</a:t>
                      </a:r>
                      <a:endParaRPr lang="es-PR" sz="12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PR" sz="1050" b="0" i="0" u="none" strike="noStrike" dirty="0">
                          <a:effectLst/>
                          <a:latin typeface="MS Sans Serif"/>
                        </a:rPr>
                        <a:t>717</a:t>
                      </a:r>
                    </a:p>
                  </a:txBody>
                  <a:tcPr marL="9525" marR="9525" marT="9525" marB="0" anchor="b"/>
                </a:tc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es-PR" sz="1200" u="none" strike="noStrike" dirty="0" smtClean="0">
                          <a:effectLst/>
                        </a:rPr>
                        <a:t>    Departamento </a:t>
                      </a:r>
                      <a:r>
                        <a:rPr lang="es-PR" sz="1200" u="none" strike="noStrike" dirty="0">
                          <a:effectLst/>
                        </a:rPr>
                        <a:t>de Ingeniería Mecánica</a:t>
                      </a:r>
                      <a:endParaRPr lang="es-PR" sz="12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PR" sz="1050" b="0" i="0" u="none" strike="noStrike" dirty="0">
                          <a:effectLst/>
                          <a:latin typeface="MS Sans Serif"/>
                        </a:rPr>
                        <a:t>761</a:t>
                      </a:r>
                    </a:p>
                  </a:txBody>
                  <a:tcPr marL="9525" marR="9525" marT="9525" marB="0" anchor="b"/>
                </a:tc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es-PR" sz="1200" u="none" strike="noStrike" dirty="0" smtClean="0">
                          <a:effectLst/>
                        </a:rPr>
                        <a:t>    Departamento </a:t>
                      </a:r>
                      <a:r>
                        <a:rPr lang="es-PR" sz="1200" u="none" strike="noStrike" dirty="0">
                          <a:effectLst/>
                        </a:rPr>
                        <a:t>de Ingeniería Química</a:t>
                      </a:r>
                      <a:endParaRPr lang="es-PR" sz="1200" b="0" i="0" u="none" strike="noStrike" dirty="0">
                        <a:solidFill>
                          <a:srgbClr val="000000"/>
                        </a:solidFill>
                        <a:effectLst/>
                        <a:latin typeface="MS Sans Serif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PR" sz="1050" b="0" i="0" u="none" strike="noStrike" dirty="0">
                          <a:effectLst/>
                          <a:latin typeface="MS Sans Serif"/>
                        </a:rPr>
                        <a:t>443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862108" y="6596390"/>
            <a:ext cx="111921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err="1" smtClean="0">
                <a:hlinkClick r:id="rId2" action="ppaction://hlinksldjump"/>
              </a:rPr>
              <a:t>Tabla</a:t>
            </a:r>
            <a:r>
              <a:rPr lang="en-US" sz="1100" dirty="0" smtClean="0">
                <a:hlinkClick r:id="rId2" action="ppaction://hlinksldjump"/>
              </a:rPr>
              <a:t> </a:t>
            </a:r>
            <a:r>
              <a:rPr lang="en-US" sz="1100" dirty="0" err="1" smtClean="0">
                <a:hlinkClick r:id="rId2" action="ppaction://hlinksldjump"/>
              </a:rPr>
              <a:t>Contenido</a:t>
            </a:r>
            <a:endParaRPr lang="es-PR" sz="1100" dirty="0"/>
          </a:p>
        </p:txBody>
      </p:sp>
      <p:sp>
        <p:nvSpPr>
          <p:cNvPr id="6" name="TextBox 5"/>
          <p:cNvSpPr txBox="1"/>
          <p:nvPr/>
        </p:nvSpPr>
        <p:spPr>
          <a:xfrm>
            <a:off x="10467974" y="6427021"/>
            <a:ext cx="8699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>
                <a:hlinkClick r:id="rId3" action="ppaction://hlinkfile"/>
              </a:rPr>
              <a:t>Ver</a:t>
            </a:r>
            <a:r>
              <a:rPr lang="en-US" sz="1200" dirty="0" smtClean="0">
                <a:hlinkClick r:id="rId3" action="ppaction://hlinkfile"/>
              </a:rPr>
              <a:t> </a:t>
            </a:r>
            <a:r>
              <a:rPr lang="en-US" sz="1200" dirty="0" err="1" smtClean="0">
                <a:hlinkClick r:id="rId3" action="ppaction://hlinkfile"/>
              </a:rPr>
              <a:t>Detalle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8749823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88608" y="2119171"/>
            <a:ext cx="8898341" cy="1606667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</a:rPr>
              <a:t>Servicios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</a:rPr>
              <a:t> al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</a:rPr>
              <a:t>Estudiante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en-US" dirty="0" smtClean="0">
                <a:solidFill>
                  <a:schemeClr val="accent6">
                    <a:lumMod val="50000"/>
                  </a:schemeClr>
                </a:solidFill>
              </a:rPr>
            </a:br>
            <a:endParaRPr lang="es-PR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28999" y="6484095"/>
            <a:ext cx="111921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err="1" smtClean="0">
                <a:hlinkClick r:id="rId2" action="ppaction://hlinksldjump"/>
              </a:rPr>
              <a:t>Tabla</a:t>
            </a:r>
            <a:r>
              <a:rPr lang="en-US" sz="1100" dirty="0" smtClean="0">
                <a:hlinkClick r:id="rId2" action="ppaction://hlinksldjump"/>
              </a:rPr>
              <a:t> </a:t>
            </a:r>
            <a:r>
              <a:rPr lang="en-US" sz="1100" dirty="0" err="1" smtClean="0">
                <a:hlinkClick r:id="rId2" action="ppaction://hlinksldjump"/>
              </a:rPr>
              <a:t>Contenido</a:t>
            </a:r>
            <a:endParaRPr lang="es-PR" sz="1100" dirty="0"/>
          </a:p>
        </p:txBody>
      </p:sp>
    </p:spTree>
    <p:extLst>
      <p:ext uri="{BB962C8B-B14F-4D97-AF65-F5344CB8AC3E}">
        <p14:creationId xmlns:p14="http://schemas.microsoft.com/office/powerpoint/2010/main" val="20608752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8106" y="365125"/>
            <a:ext cx="9265693" cy="1325563"/>
          </a:xfrm>
        </p:spPr>
        <p:txBody>
          <a:bodyPr>
            <a:normAutofit/>
          </a:bodyPr>
          <a:lstStyle/>
          <a:p>
            <a:r>
              <a:rPr lang="en-US" sz="3000" b="1" dirty="0" err="1" smtClean="0">
                <a:solidFill>
                  <a:schemeClr val="accent6">
                    <a:lumMod val="50000"/>
                  </a:schemeClr>
                </a:solidFill>
              </a:rPr>
              <a:t>Servicios</a:t>
            </a:r>
            <a:r>
              <a:rPr lang="en-US" sz="3000" b="1" dirty="0" smtClean="0">
                <a:solidFill>
                  <a:schemeClr val="accent6">
                    <a:lumMod val="50000"/>
                  </a:schemeClr>
                </a:solidFill>
              </a:rPr>
              <a:t> al </a:t>
            </a:r>
            <a:r>
              <a:rPr lang="en-US" sz="3000" b="1" dirty="0" err="1">
                <a:solidFill>
                  <a:schemeClr val="accent6">
                    <a:lumMod val="50000"/>
                  </a:schemeClr>
                </a:solidFill>
              </a:rPr>
              <a:t>E</a:t>
            </a:r>
            <a:r>
              <a:rPr lang="en-US" sz="3000" b="1" dirty="0" err="1" smtClean="0">
                <a:solidFill>
                  <a:schemeClr val="accent6">
                    <a:lumMod val="50000"/>
                  </a:schemeClr>
                </a:solidFill>
              </a:rPr>
              <a:t>studiante</a:t>
            </a:r>
            <a:endParaRPr lang="es-PR" sz="3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4256496159"/>
              </p:ext>
            </p:extLst>
          </p:nvPr>
        </p:nvGraphicFramePr>
        <p:xfrm>
          <a:off x="2866030" y="1690688"/>
          <a:ext cx="7871380" cy="4798836"/>
        </p:xfrm>
        <a:graphic>
          <a:graphicData uri="http://schemas.openxmlformats.org/drawingml/2006/table">
            <a:tbl>
              <a:tblPr firstRow="1" bandRow="1">
                <a:tableStyleId>{68D230F3-CF80-4859-8CE7-A43EE81993B5}</a:tableStyleId>
              </a:tblPr>
              <a:tblGrid>
                <a:gridCol w="6259863"/>
                <a:gridCol w="1611517"/>
              </a:tblGrid>
              <a:tr h="409716">
                <a:tc>
                  <a:txBody>
                    <a:bodyPr/>
                    <a:lstStyle/>
                    <a:p>
                      <a:pPr algn="l"/>
                      <a:r>
                        <a:rPr lang="en-US" dirty="0" smtClean="0"/>
                        <a:t>Areas</a:t>
                      </a:r>
                      <a:endParaRPr lang="es-P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Presupuesto</a:t>
                      </a:r>
                      <a:endParaRPr lang="es-PR" dirty="0"/>
                    </a:p>
                  </a:txBody>
                  <a:tcPr/>
                </a:tc>
              </a:tr>
              <a:tr h="401693">
                <a:tc>
                  <a:txBody>
                    <a:bodyPr/>
                    <a:lstStyle/>
                    <a:p>
                      <a:r>
                        <a:rPr lang="es-PR" noProof="0" dirty="0" smtClean="0"/>
                        <a:t>Servicios</a:t>
                      </a:r>
                      <a:r>
                        <a:rPr lang="en-US" dirty="0" smtClean="0"/>
                        <a:t> Medicos (CDT)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PR" dirty="0" smtClean="0"/>
                        <a:t>Sala Urgencia/Emergencia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PR" dirty="0" smtClean="0"/>
                        <a:t>Ambulancia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PR" dirty="0" smtClean="0"/>
                        <a:t>Servicio Dental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PR" dirty="0" smtClean="0"/>
                        <a:t>Planificación Familiar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PR" dirty="0" smtClean="0"/>
                        <a:t>Apoyo vida estudiantil y Promoción Salud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PR" dirty="0" smtClean="0"/>
                        <a:t>Laboratorio Clínico</a:t>
                      </a:r>
                      <a:endParaRPr lang="es-P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$1,154,278</a:t>
                      </a:r>
                      <a:endParaRPr lang="es-PR" dirty="0"/>
                    </a:p>
                  </a:txBody>
                  <a:tcPr/>
                </a:tc>
              </a:tr>
              <a:tr h="425531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s-PR" dirty="0" smtClean="0"/>
                        <a:t>Transportación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PR" dirty="0" smtClean="0"/>
                        <a:t>El pasado año dimos 3,226 viajes de servicios a la academia y administración, incluyendo actividades atléticas.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PR" dirty="0" smtClean="0"/>
                        <a:t>Servicio de trolleys - Tenemos 5 Rutas de trolleys de 6:30 am a 9:00 pm de lunes a jueves y viernes de 6:30 a 6:30 pm,</a:t>
                      </a:r>
                      <a:r>
                        <a:rPr lang="es-PR" baseline="0" dirty="0" smtClean="0"/>
                        <a:t> a un costo aproximado de $748,451</a:t>
                      </a:r>
                      <a:endParaRPr lang="es-P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s-PR" dirty="0" smtClean="0"/>
                        <a:t>$1,295,002</a:t>
                      </a:r>
                      <a:endParaRPr lang="es-PR" dirty="0"/>
                    </a:p>
                  </a:txBody>
                  <a:tcPr/>
                </a:tc>
              </a:tr>
              <a:tr h="425531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s-PR" dirty="0" smtClean="0"/>
                        <a:t>Sistema</a:t>
                      </a:r>
                      <a:r>
                        <a:rPr lang="es-PR" baseline="0" dirty="0" smtClean="0"/>
                        <a:t> de </a:t>
                      </a:r>
                      <a:r>
                        <a:rPr lang="es-PR" dirty="0" smtClean="0"/>
                        <a:t>Biblioteca – Costo</a:t>
                      </a:r>
                      <a:r>
                        <a:rPr lang="es-PR" baseline="0" dirty="0" smtClean="0"/>
                        <a:t> de bases de datos y subscripciones a un costo aproximado de $2,000,000</a:t>
                      </a:r>
                      <a:endParaRPr lang="es-P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s-PR" dirty="0" smtClean="0"/>
                        <a:t>$5,050,596</a:t>
                      </a:r>
                      <a:endParaRPr lang="es-PR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2158519" y="6526194"/>
            <a:ext cx="111921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err="1" smtClean="0">
                <a:hlinkClick r:id="rId2" action="ppaction://hlinksldjump"/>
              </a:rPr>
              <a:t>Tabla</a:t>
            </a:r>
            <a:r>
              <a:rPr lang="en-US" sz="1100" dirty="0" smtClean="0">
                <a:hlinkClick r:id="rId2" action="ppaction://hlinksldjump"/>
              </a:rPr>
              <a:t> </a:t>
            </a:r>
            <a:r>
              <a:rPr lang="en-US" sz="1100" dirty="0" err="1" smtClean="0">
                <a:hlinkClick r:id="rId2" action="ppaction://hlinksldjump"/>
              </a:rPr>
              <a:t>Contenido</a:t>
            </a:r>
            <a:endParaRPr lang="es-PR" sz="1100" dirty="0"/>
          </a:p>
        </p:txBody>
      </p:sp>
    </p:spTree>
    <p:extLst>
      <p:ext uri="{BB962C8B-B14F-4D97-AF65-F5344CB8AC3E}">
        <p14:creationId xmlns:p14="http://schemas.microsoft.com/office/powerpoint/2010/main" val="30349417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88608" y="2119171"/>
            <a:ext cx="8898341" cy="1606667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</a:rPr>
              <a:t>Otras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</a:rPr>
              <a:t>Necesidades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</a:rPr>
              <a:t> no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</a:rPr>
              <a:t>Cubiertas</a:t>
            </a:r>
            <a:endParaRPr lang="es-PR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28999" y="6484095"/>
            <a:ext cx="111921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err="1" smtClean="0">
                <a:hlinkClick r:id="rId2" action="ppaction://hlinksldjump"/>
              </a:rPr>
              <a:t>Tabla</a:t>
            </a:r>
            <a:r>
              <a:rPr lang="en-US" sz="1100" dirty="0" smtClean="0">
                <a:hlinkClick r:id="rId2" action="ppaction://hlinksldjump"/>
              </a:rPr>
              <a:t> </a:t>
            </a:r>
            <a:r>
              <a:rPr lang="en-US" sz="1100" dirty="0" err="1" smtClean="0">
                <a:hlinkClick r:id="rId2" action="ppaction://hlinksldjump"/>
              </a:rPr>
              <a:t>Contenido</a:t>
            </a:r>
            <a:endParaRPr lang="es-PR" sz="1100" dirty="0"/>
          </a:p>
        </p:txBody>
      </p:sp>
    </p:spTree>
    <p:extLst>
      <p:ext uri="{BB962C8B-B14F-4D97-AF65-F5344CB8AC3E}">
        <p14:creationId xmlns:p14="http://schemas.microsoft.com/office/powerpoint/2010/main" val="15490459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ontent Placeholder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55881938"/>
              </p:ext>
            </p:extLst>
          </p:nvPr>
        </p:nvGraphicFramePr>
        <p:xfrm>
          <a:off x="2115405" y="1370464"/>
          <a:ext cx="8574205" cy="5029200"/>
        </p:xfrm>
        <a:graphic>
          <a:graphicData uri="http://schemas.openxmlformats.org/drawingml/2006/table">
            <a:tbl>
              <a:tblPr firstRow="1" bandRow="1">
                <a:tableStyleId>{68D230F3-CF80-4859-8CE7-A43EE81993B5}</a:tableStyleId>
              </a:tblPr>
              <a:tblGrid>
                <a:gridCol w="2552129"/>
                <a:gridCol w="1446663"/>
                <a:gridCol w="1610436"/>
                <a:gridCol w="1433015"/>
                <a:gridCol w="1531962"/>
              </a:tblGrid>
              <a:tr h="0">
                <a:tc>
                  <a:txBody>
                    <a:bodyPr/>
                    <a:lstStyle/>
                    <a:p>
                      <a:r>
                        <a:rPr lang="es-PR" sz="1800" dirty="0" smtClean="0"/>
                        <a:t>Unidad</a:t>
                      </a:r>
                      <a:endParaRPr lang="es-P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PR" sz="1800" dirty="0" smtClean="0"/>
                        <a:t>Empleados </a:t>
                      </a:r>
                    </a:p>
                    <a:p>
                      <a:r>
                        <a:rPr lang="es-PR" sz="1800" dirty="0" smtClean="0"/>
                        <a:t>mayo 2013</a:t>
                      </a:r>
                      <a:endParaRPr lang="es-P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PR" sz="1800" dirty="0" smtClean="0"/>
                        <a:t>Vacantes</a:t>
                      </a:r>
                    </a:p>
                    <a:p>
                      <a:r>
                        <a:rPr lang="es-PR" sz="1800" dirty="0" smtClean="0"/>
                        <a:t>Antes del 2008</a:t>
                      </a:r>
                      <a:endParaRPr lang="es-P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PR" sz="1800" dirty="0" smtClean="0"/>
                        <a:t>Vacantes</a:t>
                      </a:r>
                    </a:p>
                    <a:p>
                      <a:r>
                        <a:rPr lang="es-PR" sz="1800" dirty="0" smtClean="0"/>
                        <a:t>2008-2013</a:t>
                      </a:r>
                      <a:endParaRPr lang="es-P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PR" sz="1800" dirty="0" smtClean="0"/>
                        <a:t>Total de vacantes</a:t>
                      </a:r>
                      <a:endParaRPr lang="es-PR" sz="1800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s-PR" sz="1800" dirty="0" smtClean="0"/>
                        <a:t>Oficina</a:t>
                      </a:r>
                      <a:r>
                        <a:rPr lang="es-PR" sz="1800" baseline="0" dirty="0" smtClean="0"/>
                        <a:t> Decano</a:t>
                      </a:r>
                      <a:endParaRPr lang="es-P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PR" sz="1800" dirty="0" smtClean="0"/>
                        <a:t>14</a:t>
                      </a:r>
                      <a:endParaRPr lang="es-P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PR" sz="1800" dirty="0" smtClean="0"/>
                        <a:t>6</a:t>
                      </a:r>
                      <a:endParaRPr lang="es-P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PR" sz="1800" dirty="0" smtClean="0"/>
                        <a:t>3</a:t>
                      </a:r>
                      <a:endParaRPr lang="es-P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PR" sz="1800" dirty="0" smtClean="0"/>
                        <a:t>9</a:t>
                      </a:r>
                      <a:endParaRPr lang="es-PR" sz="1800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s-PR" sz="1800" dirty="0" smtClean="0"/>
                        <a:t>Empresas Univ.</a:t>
                      </a:r>
                      <a:endParaRPr lang="es-P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PR" sz="1800" dirty="0" smtClean="0"/>
                        <a:t>6</a:t>
                      </a:r>
                      <a:endParaRPr lang="es-P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PR" sz="1800" dirty="0" smtClean="0"/>
                        <a:t>1</a:t>
                      </a:r>
                      <a:endParaRPr lang="es-P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PR" sz="1800" dirty="0" smtClean="0"/>
                        <a:t>4</a:t>
                      </a:r>
                      <a:endParaRPr lang="es-P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PR" sz="1800" dirty="0" smtClean="0"/>
                        <a:t>5</a:t>
                      </a:r>
                      <a:endParaRPr lang="es-PR" sz="1800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s-PR" sz="1800" dirty="0" smtClean="0"/>
                        <a:t>Librería</a:t>
                      </a:r>
                      <a:endParaRPr lang="es-P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PR" sz="1800" dirty="0" smtClean="0"/>
                        <a:t>9</a:t>
                      </a:r>
                      <a:endParaRPr lang="es-P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PR" sz="1800" dirty="0" smtClean="0"/>
                        <a:t>0</a:t>
                      </a:r>
                      <a:endParaRPr lang="es-P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PR" sz="1800" dirty="0" smtClean="0"/>
                        <a:t>2</a:t>
                      </a:r>
                      <a:endParaRPr lang="es-P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PR" sz="1800" dirty="0" smtClean="0"/>
                        <a:t>2</a:t>
                      </a:r>
                      <a:endParaRPr lang="es-PR" sz="1800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s-PR" sz="1800" dirty="0" smtClean="0"/>
                        <a:t>Edificios &amp;</a:t>
                      </a:r>
                      <a:r>
                        <a:rPr lang="es-PR" sz="1800" baseline="0" dirty="0" smtClean="0"/>
                        <a:t> Terrenos</a:t>
                      </a:r>
                      <a:endParaRPr lang="es-P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PR" sz="1800" dirty="0" smtClean="0"/>
                        <a:t>308</a:t>
                      </a:r>
                      <a:endParaRPr lang="es-P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PR" sz="1800" dirty="0" smtClean="0"/>
                        <a:t>39</a:t>
                      </a:r>
                      <a:endParaRPr lang="es-P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PR" sz="1800" dirty="0" smtClean="0">
                          <a:solidFill>
                            <a:srgbClr val="C00000"/>
                          </a:solidFill>
                        </a:rPr>
                        <a:t>61</a:t>
                      </a:r>
                      <a:endParaRPr lang="es-PR" sz="18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PR" sz="1800" dirty="0" smtClean="0"/>
                        <a:t>100</a:t>
                      </a:r>
                      <a:endParaRPr lang="es-PR" sz="1800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s-PR" sz="1800" dirty="0" smtClean="0"/>
                        <a:t>Finanzas &amp; Compras</a:t>
                      </a:r>
                      <a:endParaRPr lang="es-P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PR" sz="1800" dirty="0" smtClean="0"/>
                        <a:t>48</a:t>
                      </a:r>
                      <a:endParaRPr lang="es-P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PR" sz="1800" dirty="0" smtClean="0"/>
                        <a:t>9</a:t>
                      </a:r>
                      <a:endParaRPr lang="es-P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PR" sz="1800" dirty="0" smtClean="0">
                          <a:solidFill>
                            <a:srgbClr val="C00000"/>
                          </a:solidFill>
                        </a:rPr>
                        <a:t>15</a:t>
                      </a:r>
                      <a:endParaRPr lang="es-PR" sz="18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PR" sz="1800" dirty="0" smtClean="0"/>
                        <a:t>24</a:t>
                      </a:r>
                      <a:endParaRPr lang="es-PR" sz="1800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s-PR" sz="1800" dirty="0" smtClean="0"/>
                        <a:t>Propiedad</a:t>
                      </a:r>
                      <a:endParaRPr lang="es-P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PR" sz="1800" dirty="0" smtClean="0"/>
                        <a:t>20</a:t>
                      </a:r>
                      <a:endParaRPr lang="es-P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PR" sz="1800" dirty="0" smtClean="0"/>
                        <a:t>1</a:t>
                      </a:r>
                      <a:endParaRPr lang="es-P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PR" sz="1800" dirty="0" smtClean="0">
                          <a:solidFill>
                            <a:srgbClr val="C00000"/>
                          </a:solidFill>
                        </a:rPr>
                        <a:t>8</a:t>
                      </a:r>
                      <a:endParaRPr lang="es-PR" sz="18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PR" sz="1800" dirty="0" smtClean="0"/>
                        <a:t>9</a:t>
                      </a:r>
                      <a:endParaRPr lang="es-PR" sz="1800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s-PR" sz="1800" dirty="0" smtClean="0"/>
                        <a:t>Recursos Humanos</a:t>
                      </a:r>
                      <a:endParaRPr lang="es-P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PR" sz="1800" dirty="0" smtClean="0"/>
                        <a:t>31</a:t>
                      </a:r>
                      <a:endParaRPr lang="es-P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PR" sz="1800" dirty="0" smtClean="0"/>
                        <a:t>4</a:t>
                      </a:r>
                      <a:endParaRPr lang="es-P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PR" sz="1800" dirty="0" smtClean="0"/>
                        <a:t>4</a:t>
                      </a:r>
                      <a:endParaRPr lang="es-P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PR" sz="1800" dirty="0" smtClean="0"/>
                        <a:t>8</a:t>
                      </a:r>
                      <a:endParaRPr lang="es-PR" sz="1800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s-PR" sz="1800" dirty="0" smtClean="0"/>
                        <a:t>Impresos</a:t>
                      </a:r>
                      <a:endParaRPr lang="es-P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PR" sz="1800" dirty="0" smtClean="0"/>
                        <a:t>11</a:t>
                      </a:r>
                      <a:endParaRPr lang="es-P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PR" sz="1800" dirty="0" smtClean="0"/>
                        <a:t>5</a:t>
                      </a:r>
                      <a:endParaRPr lang="es-P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PR" sz="1800" dirty="0" smtClean="0"/>
                        <a:t>2</a:t>
                      </a:r>
                      <a:endParaRPr lang="es-P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PR" sz="1800" dirty="0" smtClean="0"/>
                        <a:t>7</a:t>
                      </a:r>
                      <a:endParaRPr lang="es-PR" sz="1800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s-PR" sz="1800" dirty="0" smtClean="0"/>
                        <a:t>Salud y Seguridad</a:t>
                      </a:r>
                      <a:endParaRPr lang="es-P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PR" sz="1800" dirty="0" smtClean="0"/>
                        <a:t>4</a:t>
                      </a:r>
                      <a:endParaRPr lang="es-P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PR" sz="1800" dirty="0" smtClean="0"/>
                        <a:t>0</a:t>
                      </a:r>
                      <a:endParaRPr lang="es-P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PR" sz="1800" dirty="0" smtClean="0"/>
                        <a:t>1</a:t>
                      </a:r>
                      <a:endParaRPr lang="es-P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PR" sz="1800" dirty="0" smtClean="0"/>
                        <a:t>1</a:t>
                      </a:r>
                      <a:endParaRPr lang="es-PR" sz="1800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s-PR" sz="1800" dirty="0" smtClean="0"/>
                        <a:t>Comunicaciones</a:t>
                      </a:r>
                      <a:endParaRPr lang="es-P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PR" sz="1800" dirty="0" smtClean="0"/>
                        <a:t>6</a:t>
                      </a:r>
                      <a:endParaRPr lang="es-P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PR" sz="1800" dirty="0" smtClean="0"/>
                        <a:t>3</a:t>
                      </a:r>
                      <a:endParaRPr lang="es-P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PR" sz="1800" dirty="0" smtClean="0"/>
                        <a:t>3</a:t>
                      </a:r>
                      <a:endParaRPr lang="es-P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PR" sz="1800" dirty="0" smtClean="0"/>
                        <a:t>6</a:t>
                      </a:r>
                      <a:endParaRPr lang="es-PR" sz="1800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s-PR" sz="1800" dirty="0" smtClean="0"/>
                        <a:t>Transito y Vigilancia</a:t>
                      </a:r>
                      <a:endParaRPr lang="es-P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PR" sz="1800" dirty="0" smtClean="0"/>
                        <a:t>65</a:t>
                      </a:r>
                      <a:endParaRPr lang="es-P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PR" sz="1800" dirty="0" smtClean="0"/>
                        <a:t>3</a:t>
                      </a:r>
                      <a:endParaRPr lang="es-P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PR" sz="1800" dirty="0" smtClean="0">
                          <a:solidFill>
                            <a:srgbClr val="C00000"/>
                          </a:solidFill>
                        </a:rPr>
                        <a:t>14</a:t>
                      </a:r>
                      <a:endParaRPr lang="es-PR" sz="18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PR" sz="1800" dirty="0" smtClean="0"/>
                        <a:t>17</a:t>
                      </a:r>
                      <a:endParaRPr lang="es-PR" sz="1800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s-PR" sz="1800" b="1" dirty="0" smtClean="0"/>
                        <a:t>TOTAL</a:t>
                      </a:r>
                      <a:endParaRPr lang="es-PR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PR" sz="1800" b="1" dirty="0" smtClean="0"/>
                        <a:t>522</a:t>
                      </a:r>
                      <a:endParaRPr lang="es-PR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PR" sz="1800" b="1" dirty="0" smtClean="0"/>
                        <a:t>71</a:t>
                      </a:r>
                      <a:endParaRPr lang="es-PR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PR" sz="1800" b="1" dirty="0" smtClean="0"/>
                        <a:t>117</a:t>
                      </a:r>
                      <a:endParaRPr lang="es-PR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PR" sz="1800" b="1" dirty="0" smtClean="0"/>
                        <a:t>188</a:t>
                      </a:r>
                      <a:endParaRPr lang="es-PR" sz="18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577872" y="515501"/>
            <a:ext cx="8666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solidFill>
                  <a:schemeClr val="accent6">
                    <a:lumMod val="50000"/>
                  </a:schemeClr>
                </a:solidFill>
              </a:rPr>
              <a:t>Necesidades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</a:rPr>
              <a:t> de Personal: </a:t>
            </a:r>
            <a:r>
              <a:rPr lang="en-US" sz="3200" dirty="0" err="1" smtClean="0">
                <a:solidFill>
                  <a:schemeClr val="accent6">
                    <a:lumMod val="50000"/>
                  </a:schemeClr>
                </a:solidFill>
              </a:rPr>
              <a:t>Decanato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3200" dirty="0" err="1" smtClean="0">
                <a:solidFill>
                  <a:schemeClr val="accent6">
                    <a:lumMod val="50000"/>
                  </a:schemeClr>
                </a:solidFill>
              </a:rPr>
              <a:t>Administración</a:t>
            </a:r>
            <a:endParaRPr lang="es-PR" sz="32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799928" y="3043451"/>
            <a:ext cx="1282890" cy="156966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600" dirty="0" smtClean="0"/>
              <a:t>Entre 2008 y 2014 el </a:t>
            </a:r>
            <a:r>
              <a:rPr lang="en-US" sz="1600" dirty="0" err="1" smtClean="0"/>
              <a:t>pietaje</a:t>
            </a:r>
            <a:r>
              <a:rPr lang="en-US" sz="1600" dirty="0" smtClean="0"/>
              <a:t> del </a:t>
            </a:r>
            <a:r>
              <a:rPr lang="en-US" sz="1600" dirty="0" err="1" smtClean="0"/>
              <a:t>Recinto</a:t>
            </a:r>
            <a:r>
              <a:rPr lang="en-US" sz="1600" dirty="0" smtClean="0"/>
              <a:t>  </a:t>
            </a:r>
            <a:r>
              <a:rPr lang="en-US" sz="1600" dirty="0" err="1" smtClean="0"/>
              <a:t>aumentó</a:t>
            </a:r>
            <a:r>
              <a:rPr lang="en-US" sz="1600" dirty="0" smtClean="0"/>
              <a:t> </a:t>
            </a:r>
            <a:r>
              <a:rPr lang="en-US" sz="1600" dirty="0" err="1" smtClean="0"/>
              <a:t>en</a:t>
            </a:r>
            <a:r>
              <a:rPr lang="en-US" sz="1600" dirty="0" smtClean="0"/>
              <a:t> un 8.4%</a:t>
            </a:r>
            <a:endParaRPr lang="en-US" sz="1600" dirty="0"/>
          </a:p>
        </p:txBody>
      </p:sp>
      <p:sp>
        <p:nvSpPr>
          <p:cNvPr id="6" name="TextBox 5"/>
          <p:cNvSpPr txBox="1"/>
          <p:nvPr/>
        </p:nvSpPr>
        <p:spPr>
          <a:xfrm>
            <a:off x="1598911" y="6526194"/>
            <a:ext cx="111921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err="1" smtClean="0">
                <a:hlinkClick r:id="rId2" action="ppaction://hlinksldjump"/>
              </a:rPr>
              <a:t>Tabla</a:t>
            </a:r>
            <a:r>
              <a:rPr lang="en-US" sz="1100" dirty="0" smtClean="0">
                <a:hlinkClick r:id="rId2" action="ppaction://hlinksldjump"/>
              </a:rPr>
              <a:t> </a:t>
            </a:r>
            <a:r>
              <a:rPr lang="en-US" sz="1100" dirty="0" err="1" smtClean="0">
                <a:hlinkClick r:id="rId2" action="ppaction://hlinksldjump"/>
              </a:rPr>
              <a:t>Contenido</a:t>
            </a:r>
            <a:endParaRPr lang="es-PR" sz="1100" dirty="0"/>
          </a:p>
        </p:txBody>
      </p:sp>
    </p:spTree>
    <p:extLst>
      <p:ext uri="{BB962C8B-B14F-4D97-AF65-F5344CB8AC3E}">
        <p14:creationId xmlns:p14="http://schemas.microsoft.com/office/powerpoint/2010/main" val="41594989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8106" y="365125"/>
            <a:ext cx="9265693" cy="1325563"/>
          </a:xfrm>
        </p:spPr>
        <p:txBody>
          <a:bodyPr>
            <a:normAutofit/>
          </a:bodyPr>
          <a:lstStyle/>
          <a:p>
            <a:r>
              <a:rPr lang="en-US" sz="3000" b="1" dirty="0" err="1" smtClean="0">
                <a:solidFill>
                  <a:schemeClr val="accent6">
                    <a:lumMod val="50000"/>
                  </a:schemeClr>
                </a:solidFill>
              </a:rPr>
              <a:t>Proyectos</a:t>
            </a:r>
            <a:r>
              <a:rPr lang="en-US" sz="3000" b="1" dirty="0" smtClean="0">
                <a:solidFill>
                  <a:schemeClr val="accent6">
                    <a:lumMod val="50000"/>
                  </a:schemeClr>
                </a:solidFill>
              </a:rPr>
              <a:t> de </a:t>
            </a:r>
            <a:r>
              <a:rPr lang="en-US" sz="3000" b="1" dirty="0" err="1" smtClean="0">
                <a:solidFill>
                  <a:schemeClr val="accent6">
                    <a:lumMod val="50000"/>
                  </a:schemeClr>
                </a:solidFill>
              </a:rPr>
              <a:t>Mejoras</a:t>
            </a:r>
            <a:r>
              <a:rPr lang="en-US" sz="30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3000" b="1" dirty="0" err="1" smtClean="0">
                <a:solidFill>
                  <a:schemeClr val="accent6">
                    <a:lumMod val="50000"/>
                  </a:schemeClr>
                </a:solidFill>
              </a:rPr>
              <a:t>Permanentes</a:t>
            </a:r>
            <a:r>
              <a:rPr lang="en-US" sz="3000" b="1" dirty="0" smtClean="0">
                <a:solidFill>
                  <a:schemeClr val="accent6">
                    <a:lumMod val="50000"/>
                  </a:schemeClr>
                </a:solidFill>
              </a:rPr>
              <a:t> y </a:t>
            </a:r>
            <a:r>
              <a:rPr lang="en-US" sz="3000" b="1" dirty="0" err="1" smtClean="0">
                <a:solidFill>
                  <a:schemeClr val="accent6">
                    <a:lumMod val="50000"/>
                  </a:schemeClr>
                </a:solidFill>
              </a:rPr>
              <a:t>Mantenimiento</a:t>
            </a:r>
            <a:r>
              <a:rPr lang="en-US" sz="3000" b="1" dirty="0" smtClean="0">
                <a:solidFill>
                  <a:schemeClr val="accent6">
                    <a:lumMod val="50000"/>
                  </a:schemeClr>
                </a:solidFill>
              </a:rPr>
              <a:t> con </a:t>
            </a:r>
            <a:r>
              <a:rPr lang="en-US" sz="3000" b="1" dirty="0" err="1" smtClean="0">
                <a:solidFill>
                  <a:schemeClr val="accent6">
                    <a:lumMod val="50000"/>
                  </a:schemeClr>
                </a:solidFill>
              </a:rPr>
              <a:t>necesidad</a:t>
            </a:r>
            <a:r>
              <a:rPr lang="en-US" sz="3000" b="1" dirty="0" smtClean="0">
                <a:solidFill>
                  <a:schemeClr val="accent6">
                    <a:lumMod val="50000"/>
                  </a:schemeClr>
                </a:solidFill>
              </a:rPr>
              <a:t> de </a:t>
            </a:r>
            <a:r>
              <a:rPr lang="en-US" sz="3000" b="1" dirty="0" err="1" smtClean="0">
                <a:solidFill>
                  <a:schemeClr val="accent6">
                    <a:lumMod val="50000"/>
                  </a:schemeClr>
                </a:solidFill>
              </a:rPr>
              <a:t>fondos</a:t>
            </a:r>
            <a:endParaRPr lang="es-PR" sz="3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575219361"/>
              </p:ext>
            </p:extLst>
          </p:nvPr>
        </p:nvGraphicFramePr>
        <p:xfrm>
          <a:off x="2866030" y="1690688"/>
          <a:ext cx="7083188" cy="4178731"/>
        </p:xfrm>
        <a:graphic>
          <a:graphicData uri="http://schemas.openxmlformats.org/drawingml/2006/table">
            <a:tbl>
              <a:tblPr firstRow="1" bandRow="1">
                <a:tableStyleId>{68D230F3-CF80-4859-8CE7-A43EE81993B5}</a:tableStyleId>
              </a:tblPr>
              <a:tblGrid>
                <a:gridCol w="4004438"/>
                <a:gridCol w="1461102"/>
                <a:gridCol w="1617648"/>
              </a:tblGrid>
              <a:tr h="702962">
                <a:tc>
                  <a:txBody>
                    <a:bodyPr/>
                    <a:lstStyle/>
                    <a:p>
                      <a:pPr algn="l"/>
                      <a:r>
                        <a:rPr lang="en-US" dirty="0" smtClean="0"/>
                        <a:t>Area de </a:t>
                      </a:r>
                      <a:r>
                        <a:rPr lang="en-US" dirty="0" err="1" smtClean="0"/>
                        <a:t>Necesidad</a:t>
                      </a:r>
                      <a:endParaRPr lang="es-P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Necesidad</a:t>
                      </a:r>
                      <a:r>
                        <a:rPr lang="en-US" dirty="0" smtClean="0"/>
                        <a:t> Total</a:t>
                      </a:r>
                      <a:endParaRPr lang="es-P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Necesidad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Urgente</a:t>
                      </a:r>
                      <a:endParaRPr lang="es-PR" dirty="0"/>
                    </a:p>
                  </a:txBody>
                  <a:tcPr/>
                </a:tc>
              </a:tr>
              <a:tr h="401693">
                <a:tc>
                  <a:txBody>
                    <a:bodyPr/>
                    <a:lstStyle/>
                    <a:p>
                      <a:r>
                        <a:rPr lang="en-US" dirty="0" smtClean="0"/>
                        <a:t>Sistema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Eléctrico</a:t>
                      </a:r>
                      <a:endParaRPr lang="es-P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$554,895</a:t>
                      </a:r>
                      <a:endParaRPr lang="es-P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$479,206</a:t>
                      </a:r>
                      <a:endParaRPr lang="es-PR" dirty="0"/>
                    </a:p>
                  </a:txBody>
                  <a:tcPr/>
                </a:tc>
              </a:tr>
              <a:tr h="425531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Sistemas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Aire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Acondicionado</a:t>
                      </a:r>
                      <a:endParaRPr lang="es-P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$1,127,800</a:t>
                      </a:r>
                      <a:endParaRPr lang="es-P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$1,127,800</a:t>
                      </a:r>
                      <a:endParaRPr lang="es-PR" dirty="0"/>
                    </a:p>
                  </a:txBody>
                  <a:tcPr/>
                </a:tc>
              </a:tr>
              <a:tr h="401693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Problemas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Estructurales</a:t>
                      </a:r>
                      <a:endParaRPr lang="es-P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$200,000</a:t>
                      </a:r>
                      <a:endParaRPr lang="es-P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$200,000</a:t>
                      </a:r>
                      <a:endParaRPr lang="es-PR" dirty="0"/>
                    </a:p>
                  </a:txBody>
                  <a:tcPr/>
                </a:tc>
              </a:tr>
              <a:tr h="401693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Salud</a:t>
                      </a:r>
                      <a:r>
                        <a:rPr lang="en-US" baseline="0" dirty="0" smtClean="0"/>
                        <a:t> y </a:t>
                      </a:r>
                      <a:r>
                        <a:rPr lang="en-US" baseline="0" dirty="0" err="1" smtClean="0"/>
                        <a:t>Seguridad</a:t>
                      </a:r>
                      <a:endParaRPr lang="es-P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$505,220</a:t>
                      </a:r>
                      <a:endParaRPr lang="es-P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$250,495</a:t>
                      </a:r>
                      <a:endParaRPr lang="es-PR" dirty="0"/>
                    </a:p>
                  </a:txBody>
                  <a:tcPr/>
                </a:tc>
              </a:tr>
              <a:tr h="383969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Comunicaciones</a:t>
                      </a:r>
                      <a:endParaRPr lang="es-P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$6,900,000</a:t>
                      </a:r>
                      <a:endParaRPr lang="es-P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$6,900,000</a:t>
                      </a:r>
                    </a:p>
                    <a:p>
                      <a:pPr algn="r"/>
                      <a:r>
                        <a:rPr lang="en-US" dirty="0" smtClean="0"/>
                        <a:t> (</a:t>
                      </a:r>
                      <a:r>
                        <a:rPr lang="en-US" dirty="0" err="1" smtClean="0"/>
                        <a:t>por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etapas</a:t>
                      </a:r>
                      <a:r>
                        <a:rPr lang="en-US" dirty="0" smtClean="0"/>
                        <a:t>)</a:t>
                      </a:r>
                      <a:endParaRPr lang="es-PR" dirty="0"/>
                    </a:p>
                  </a:txBody>
                  <a:tcPr/>
                </a:tc>
              </a:tr>
              <a:tr h="401693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Mejoras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Terrenos</a:t>
                      </a:r>
                      <a:endParaRPr lang="es-P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$2,490,000</a:t>
                      </a:r>
                      <a:endParaRPr lang="es-P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$1,600,000</a:t>
                      </a:r>
                      <a:endParaRPr lang="es-PR" dirty="0"/>
                    </a:p>
                  </a:txBody>
                  <a:tcPr/>
                </a:tc>
              </a:tr>
              <a:tr h="401693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Remodelaciones</a:t>
                      </a:r>
                      <a:endParaRPr lang="es-P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$4,202,</a:t>
                      </a:r>
                      <a:r>
                        <a:rPr lang="en-US" baseline="0" dirty="0" smtClean="0"/>
                        <a:t>800</a:t>
                      </a:r>
                      <a:endParaRPr lang="es-P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$4,000,000</a:t>
                      </a:r>
                      <a:endParaRPr lang="es-PR" dirty="0"/>
                    </a:p>
                  </a:txBody>
                  <a:tcPr/>
                </a:tc>
              </a:tr>
              <a:tr h="401693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Nuevas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Construcciones</a:t>
                      </a:r>
                      <a:endParaRPr lang="es-P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$3,000,000</a:t>
                      </a:r>
                      <a:endParaRPr lang="es-P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$3,000,000</a:t>
                      </a:r>
                      <a:endParaRPr lang="es-PR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0948205" y="6480026"/>
            <a:ext cx="8699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>
                <a:hlinkClick r:id="rId2" action="ppaction://hlinkfile"/>
              </a:rPr>
              <a:t>Ver</a:t>
            </a:r>
            <a:r>
              <a:rPr lang="en-US" sz="1200" dirty="0" smtClean="0">
                <a:hlinkClick r:id="rId2" action="ppaction://hlinkfile"/>
              </a:rPr>
              <a:t> </a:t>
            </a:r>
            <a:r>
              <a:rPr lang="en-US" sz="1200" dirty="0" err="1" smtClean="0">
                <a:hlinkClick r:id="rId2" action="ppaction://hlinkfile"/>
              </a:rPr>
              <a:t>Detalle</a:t>
            </a:r>
            <a:endParaRPr lang="es-PR" sz="1200" dirty="0"/>
          </a:p>
        </p:txBody>
      </p:sp>
      <p:sp>
        <p:nvSpPr>
          <p:cNvPr id="7" name="TextBox 6"/>
          <p:cNvSpPr txBox="1"/>
          <p:nvPr/>
        </p:nvSpPr>
        <p:spPr>
          <a:xfrm>
            <a:off x="2158519" y="6526194"/>
            <a:ext cx="111921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err="1" smtClean="0">
                <a:hlinkClick r:id="rId3" action="ppaction://hlinksldjump"/>
              </a:rPr>
              <a:t>Tabla</a:t>
            </a:r>
            <a:r>
              <a:rPr lang="en-US" sz="1100" dirty="0" smtClean="0">
                <a:hlinkClick r:id="rId3" action="ppaction://hlinksldjump"/>
              </a:rPr>
              <a:t> </a:t>
            </a:r>
            <a:r>
              <a:rPr lang="en-US" sz="1100" dirty="0" err="1" smtClean="0">
                <a:hlinkClick r:id="rId3" action="ppaction://hlinksldjump"/>
              </a:rPr>
              <a:t>Contenido</a:t>
            </a:r>
            <a:endParaRPr lang="es-PR" sz="1100" dirty="0"/>
          </a:p>
        </p:txBody>
      </p:sp>
    </p:spTree>
    <p:extLst>
      <p:ext uri="{BB962C8B-B14F-4D97-AF65-F5344CB8AC3E}">
        <p14:creationId xmlns:p14="http://schemas.microsoft.com/office/powerpoint/2010/main" val="7130604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365213585"/>
              </p:ext>
            </p:extLst>
          </p:nvPr>
        </p:nvGraphicFramePr>
        <p:xfrm>
          <a:off x="2428462" y="1394666"/>
          <a:ext cx="9352720" cy="4493895"/>
        </p:xfrm>
        <a:graphic>
          <a:graphicData uri="http://schemas.openxmlformats.org/drawingml/2006/table">
            <a:tbl>
              <a:tblPr firstRow="1" bandRow="1">
                <a:tableStyleId>{68D230F3-CF80-4859-8CE7-A43EE81993B5}</a:tableStyleId>
              </a:tblPr>
              <a:tblGrid>
                <a:gridCol w="2090848"/>
                <a:gridCol w="2135045"/>
                <a:gridCol w="1958258"/>
                <a:gridCol w="1482293"/>
                <a:gridCol w="1686276"/>
              </a:tblGrid>
              <a:tr h="0">
                <a:tc>
                  <a:txBody>
                    <a:bodyPr/>
                    <a:lstStyle/>
                    <a:p>
                      <a:pPr algn="ctr" fontAlgn="ctr"/>
                      <a:r>
                        <a:rPr lang="es-PR" sz="1600" u="none" strike="noStrike" dirty="0">
                          <a:effectLst/>
                        </a:rPr>
                        <a:t>Programas*</a:t>
                      </a:r>
                      <a:endParaRPr lang="es-PR" sz="1600" b="1" i="0" u="none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R" sz="1600" u="none" strike="noStrike" dirty="0">
                          <a:effectLst/>
                        </a:rPr>
                        <a:t>Presupuesto Gastado y Obligado </a:t>
                      </a:r>
                      <a:r>
                        <a:rPr lang="es-PR" sz="1600" u="none" strike="noStrike" dirty="0" smtClean="0">
                          <a:effectLst/>
                        </a:rPr>
                        <a:t>Año </a:t>
                      </a:r>
                      <a:r>
                        <a:rPr lang="es-PR" sz="1600" u="none" strike="noStrike" dirty="0">
                          <a:effectLst/>
                        </a:rPr>
                        <a:t>Fiscal 2013-2014</a:t>
                      </a:r>
                      <a:endParaRPr lang="es-PR" sz="1600" b="1" i="0" u="none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R" sz="1600" u="none" strike="noStrike" dirty="0">
                          <a:effectLst/>
                        </a:rPr>
                        <a:t>Presupuesto Aprobado                           Año Fiscal 2014-2015</a:t>
                      </a:r>
                      <a:endParaRPr lang="es-PR" sz="1600" b="1" i="0" u="none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R" sz="1600" u="none" strike="noStrike" dirty="0">
                          <a:effectLst/>
                        </a:rPr>
                        <a:t>Menos Ajuste del 2%</a:t>
                      </a:r>
                      <a:endParaRPr lang="es-PR" sz="1600" b="1" i="0" u="none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R" sz="1600" u="none" strike="noStrike" dirty="0">
                          <a:effectLst/>
                        </a:rPr>
                        <a:t> Presupuesto Año Fiscal 2015-2016     </a:t>
                      </a:r>
                      <a:endParaRPr lang="es-PR" sz="1600" b="1" i="0" u="none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 fontAlgn="b"/>
                      <a:r>
                        <a:rPr lang="es-PR" sz="1600" u="none" strike="noStrike">
                          <a:effectLst/>
                        </a:rPr>
                        <a:t>Total </a:t>
                      </a:r>
                      <a:endParaRPr lang="es-PR" sz="1600" b="1" i="0" u="none" strike="noStrike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PR" sz="1600" u="dbl" strike="noStrike" dirty="0">
                          <a:effectLst/>
                        </a:rPr>
                        <a:t> $         163,326,006 </a:t>
                      </a:r>
                      <a:endParaRPr lang="es-PR" sz="1600" b="1" i="0" u="dbl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PR" sz="1600" u="dbl" strike="noStrike" dirty="0">
                          <a:effectLst/>
                        </a:rPr>
                        <a:t> $       151,889,424 </a:t>
                      </a:r>
                      <a:endParaRPr lang="es-PR" sz="1600" b="1" i="0" u="dbl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PR" sz="1600" u="dbl" strike="noStrike" dirty="0">
                          <a:effectLst/>
                        </a:rPr>
                        <a:t> $          3,037,518 </a:t>
                      </a:r>
                      <a:endParaRPr lang="es-PR" sz="1600" b="1" i="0" u="dbl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PR" sz="1600" u="dbl" strike="noStrike" dirty="0">
                          <a:effectLst/>
                        </a:rPr>
                        <a:t> $       148,851,906 </a:t>
                      </a:r>
                      <a:endParaRPr lang="es-PR" sz="1600" b="1" i="0" u="dbl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s-PR" sz="1600" u="none" strike="noStrike">
                          <a:effectLst/>
                        </a:rPr>
                        <a:t>I.  Instrucción</a:t>
                      </a:r>
                      <a:endParaRPr lang="es-PR" sz="1600" b="1" i="0" u="none" strike="noStrike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PR" sz="1600" u="none" strike="noStrike">
                          <a:effectLst/>
                        </a:rPr>
                        <a:t>83,111,504</a:t>
                      </a:r>
                      <a:endParaRPr lang="es-PR" sz="1600" b="0" i="0" u="none" strike="noStrike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PR" sz="1600" u="none" strike="noStrike">
                          <a:effectLst/>
                        </a:rPr>
                        <a:t>65,202,965</a:t>
                      </a:r>
                      <a:endParaRPr lang="es-PR" sz="1600" b="0" i="0" u="none" strike="noStrike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PR" sz="1600" u="none" strike="noStrike">
                          <a:effectLst/>
                        </a:rPr>
                        <a:t>1,710,947</a:t>
                      </a:r>
                      <a:endParaRPr lang="es-PR" sz="1600" b="0" i="0" u="none" strike="noStrike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PR" sz="1600" u="none" strike="noStrike">
                          <a:effectLst/>
                        </a:rPr>
                        <a:t>           63,492,018 </a:t>
                      </a:r>
                      <a:endParaRPr lang="es-PR" sz="1600" b="0" i="0" u="none" strike="noStrike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s-PR" sz="1600" u="none" strike="noStrike">
                          <a:effectLst/>
                        </a:rPr>
                        <a:t>II.  Investigación </a:t>
                      </a:r>
                      <a:endParaRPr lang="es-PR" sz="1600" b="1" i="0" u="none" strike="noStrike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PR" sz="1600" u="none" strike="noStrike">
                          <a:effectLst/>
                        </a:rPr>
                        <a:t>6,727,761</a:t>
                      </a:r>
                      <a:endParaRPr lang="es-PR" sz="1600" b="0" i="0" u="none" strike="noStrike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PR" sz="1600" u="none" strike="noStrike">
                          <a:effectLst/>
                        </a:rPr>
                        <a:t>18,805,041</a:t>
                      </a:r>
                      <a:endParaRPr lang="es-PR" sz="1600" b="0" i="0" u="none" strike="noStrike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PR" sz="1600" u="none" strike="noStrike">
                          <a:effectLst/>
                        </a:rPr>
                        <a:t>34,819</a:t>
                      </a:r>
                      <a:endParaRPr lang="es-PR" sz="1600" b="0" i="0" u="none" strike="noStrike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PR" sz="1600" u="none" strike="noStrike">
                          <a:effectLst/>
                        </a:rPr>
                        <a:t>           18,770,221 </a:t>
                      </a:r>
                      <a:endParaRPr lang="es-PR" sz="1600" b="0" i="0" u="none" strike="noStrike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s-PR" sz="1600" u="none" strike="noStrike">
                          <a:effectLst/>
                        </a:rPr>
                        <a:t>III.  Servicio a la Comunidad</a:t>
                      </a:r>
                      <a:endParaRPr lang="es-PR" sz="1600" b="1" i="0" u="none" strike="noStrike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PR" sz="1600" u="none" strike="noStrike">
                          <a:effectLst/>
                        </a:rPr>
                        <a:t>157,606</a:t>
                      </a:r>
                      <a:endParaRPr lang="es-PR" sz="1600" b="0" i="0" u="none" strike="noStrike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PR" sz="1600" u="none" strike="noStrike">
                          <a:effectLst/>
                        </a:rPr>
                        <a:t>252,000</a:t>
                      </a:r>
                      <a:endParaRPr lang="es-PR" sz="1600" b="0" i="0" u="none" strike="noStrike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PR" sz="1600" u="none" strike="noStrike">
                          <a:effectLst/>
                        </a:rPr>
                        <a:t> </a:t>
                      </a:r>
                      <a:endParaRPr lang="es-PR" sz="1600" b="0" i="0" u="none" strike="noStrike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PR" sz="1600" u="none" strike="noStrike">
                          <a:effectLst/>
                        </a:rPr>
                        <a:t>                252,000 </a:t>
                      </a:r>
                      <a:endParaRPr lang="es-PR" sz="1600" b="0" i="0" u="none" strike="noStrike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s-PR" sz="1600" u="none" strike="noStrike">
                          <a:effectLst/>
                        </a:rPr>
                        <a:t>IV.  Apoyo Académico</a:t>
                      </a:r>
                      <a:endParaRPr lang="es-PR" sz="1600" b="1" i="0" u="none" strike="noStrike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PR" sz="1600" u="none" strike="noStrike">
                          <a:effectLst/>
                        </a:rPr>
                        <a:t>11,698,502</a:t>
                      </a:r>
                      <a:endParaRPr lang="es-PR" sz="1600" b="0" i="0" u="none" strike="noStrike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PR" sz="1600" u="none" strike="noStrike">
                          <a:effectLst/>
                        </a:rPr>
                        <a:t>9,970,426</a:t>
                      </a:r>
                      <a:endParaRPr lang="es-PR" sz="1600" b="0" i="0" u="none" strike="noStrike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PR" sz="1600" u="none" strike="noStrike">
                          <a:effectLst/>
                        </a:rPr>
                        <a:t>201,122</a:t>
                      </a:r>
                      <a:endParaRPr lang="es-PR" sz="1600" b="0" i="0" u="none" strike="noStrike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PR" sz="1600" u="none" strike="noStrike">
                          <a:effectLst/>
                        </a:rPr>
                        <a:t>             9,769,304 </a:t>
                      </a:r>
                      <a:endParaRPr lang="es-PR" sz="1600" b="0" i="0" u="none" strike="noStrike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s-PR" sz="1600" u="none" strike="noStrike">
                          <a:effectLst/>
                        </a:rPr>
                        <a:t>V.  Servicios a Estudiantes</a:t>
                      </a:r>
                      <a:endParaRPr lang="es-PR" sz="1600" b="1" i="0" u="none" strike="noStrike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PR" sz="1600" u="none" strike="noStrike">
                          <a:effectLst/>
                        </a:rPr>
                        <a:t>7,853,184</a:t>
                      </a:r>
                      <a:endParaRPr lang="es-PR" sz="1600" b="0" i="0" u="none" strike="noStrike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PR" sz="1600" u="none" strike="noStrike">
                          <a:effectLst/>
                        </a:rPr>
                        <a:t>8,402,428</a:t>
                      </a:r>
                      <a:endParaRPr lang="es-PR" sz="1600" b="0" i="0" u="none" strike="noStrike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PR" sz="1600" u="none" strike="noStrike">
                          <a:effectLst/>
                        </a:rPr>
                        <a:t>106,375</a:t>
                      </a:r>
                      <a:endParaRPr lang="es-PR" sz="1600" b="0" i="0" u="none" strike="noStrike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PR" sz="1600" u="none" strike="noStrike">
                          <a:effectLst/>
                        </a:rPr>
                        <a:t>             8,296,054 </a:t>
                      </a:r>
                      <a:endParaRPr lang="es-PR" sz="1600" b="0" i="0" u="none" strike="noStrike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s-PR" sz="1600" u="none" strike="noStrike">
                          <a:effectLst/>
                        </a:rPr>
                        <a:t>VI.  Apoyo Institucional</a:t>
                      </a:r>
                      <a:endParaRPr lang="es-PR" sz="1600" b="1" i="0" u="none" strike="noStrike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PR" sz="1600" u="none" strike="noStrike">
                          <a:effectLst/>
                        </a:rPr>
                        <a:t>20,916,698</a:t>
                      </a:r>
                      <a:endParaRPr lang="es-PR" sz="1600" b="0" i="0" u="none" strike="noStrike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PR" sz="1600" u="none" strike="noStrike">
                          <a:effectLst/>
                        </a:rPr>
                        <a:t>15,649,492</a:t>
                      </a:r>
                      <a:endParaRPr lang="es-PR" sz="1600" b="0" i="0" u="none" strike="noStrike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PR" sz="1600" u="none" strike="noStrike">
                          <a:effectLst/>
                        </a:rPr>
                        <a:t>476,960</a:t>
                      </a:r>
                      <a:endParaRPr lang="es-PR" sz="1600" b="0" i="0" u="none" strike="noStrike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PR" sz="1600" u="none" strike="noStrike">
                          <a:effectLst/>
                        </a:rPr>
                        <a:t>           15,172,531 </a:t>
                      </a:r>
                      <a:endParaRPr lang="es-PR" sz="1600" b="0" i="0" u="none" strike="noStrike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s-PR" sz="1600" u="none" strike="noStrike">
                          <a:effectLst/>
                        </a:rPr>
                        <a:t>VII.  Operación y Mantenimiento de la Planta Física</a:t>
                      </a:r>
                      <a:endParaRPr lang="es-PR" sz="1600" b="1" i="0" u="none" strike="noStrike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PR" sz="1600" u="none" strike="noStrike">
                          <a:effectLst/>
                        </a:rPr>
                        <a:t>29,888,613</a:t>
                      </a:r>
                      <a:endParaRPr lang="es-PR" sz="1600" b="0" i="0" u="none" strike="noStrike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PR" sz="1600" u="none" strike="noStrike">
                          <a:effectLst/>
                        </a:rPr>
                        <a:t>29,840,037</a:t>
                      </a:r>
                      <a:endParaRPr lang="es-PR" sz="1600" b="0" i="0" u="none" strike="noStrike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PR" sz="1600" u="none" strike="noStrike">
                          <a:effectLst/>
                        </a:rPr>
                        <a:t>495,294</a:t>
                      </a:r>
                      <a:endParaRPr lang="es-PR" sz="1600" b="0" i="0" u="none" strike="noStrike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PR" sz="1600" u="none" strike="noStrike">
                          <a:effectLst/>
                        </a:rPr>
                        <a:t>           29,344,743 </a:t>
                      </a:r>
                      <a:endParaRPr lang="es-PR" sz="1600" b="0" i="0" u="none" strike="noStrike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s-PR" sz="1600" u="none" strike="noStrike">
                          <a:effectLst/>
                        </a:rPr>
                        <a:t>VIII.  Becas y Ayudas Económicas</a:t>
                      </a:r>
                      <a:endParaRPr lang="es-PR" sz="1600" b="1" i="0" u="none" strike="noStrike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PR" sz="1600" u="none" strike="noStrike">
                          <a:effectLst/>
                        </a:rPr>
                        <a:t>2,972,138</a:t>
                      </a:r>
                      <a:endParaRPr lang="es-PR" sz="1600" b="0" i="0" u="none" strike="noStrike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PR" sz="1600" u="none" strike="noStrike">
                          <a:effectLst/>
                        </a:rPr>
                        <a:t>3,767,035</a:t>
                      </a:r>
                      <a:endParaRPr lang="es-PR" sz="1600" b="0" i="0" u="none" strike="noStrike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PR" sz="1600" u="none" strike="noStrike">
                          <a:effectLst/>
                        </a:rPr>
                        <a:t>12,000</a:t>
                      </a:r>
                      <a:endParaRPr lang="es-PR" sz="1600" b="0" i="0" u="none" strike="noStrike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PR" sz="1600" u="none" strike="noStrike">
                          <a:effectLst/>
                        </a:rPr>
                        <a:t>             3,755,035 </a:t>
                      </a:r>
                      <a:endParaRPr lang="es-PR" sz="1600" b="0" i="0" u="none" strike="noStrike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s-PR" sz="1600" u="none" strike="noStrike">
                          <a:effectLst/>
                        </a:rPr>
                        <a:t>IX.  Empresas Auxiliares</a:t>
                      </a:r>
                      <a:endParaRPr lang="es-PR" sz="1600" b="1" i="0" u="none" strike="noStrike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PR" sz="1600" u="none" strike="noStrike">
                          <a:effectLst/>
                        </a:rPr>
                        <a:t> </a:t>
                      </a:r>
                      <a:endParaRPr lang="es-PR" sz="1600" b="1" i="0" u="none" strike="noStrike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PR" sz="1600" u="none" strike="noStrike">
                          <a:effectLst/>
                        </a:rPr>
                        <a:t> </a:t>
                      </a:r>
                      <a:endParaRPr lang="es-PR" sz="1600" b="0" i="0" u="none" strike="noStrike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PR" sz="1600" u="none" strike="noStrike">
                          <a:effectLst/>
                        </a:rPr>
                        <a:t> </a:t>
                      </a:r>
                      <a:endParaRPr lang="es-PR" sz="1600" b="0" i="0" u="none" strike="noStrike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PR" sz="1600" u="none" strike="noStrike" dirty="0">
                          <a:effectLst/>
                        </a:rPr>
                        <a:t>                          - </a:t>
                      </a:r>
                      <a:endParaRPr lang="es-PR" sz="1600" b="0" i="0" u="none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201255" y="245514"/>
            <a:ext cx="746097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solidFill>
                  <a:schemeClr val="accent6">
                    <a:lumMod val="50000"/>
                  </a:schemeClr>
                </a:solidFill>
              </a:rPr>
              <a:t>Impacto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3200" dirty="0" err="1" smtClean="0">
                <a:solidFill>
                  <a:schemeClr val="accent6">
                    <a:lumMod val="50000"/>
                  </a:schemeClr>
                </a:solidFill>
              </a:rPr>
              <a:t>en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3200" dirty="0" err="1" smtClean="0">
                <a:solidFill>
                  <a:schemeClr val="accent6">
                    <a:lumMod val="50000"/>
                  </a:schemeClr>
                </a:solidFill>
              </a:rPr>
              <a:t>cada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3200" dirty="0" err="1" smtClean="0">
                <a:solidFill>
                  <a:schemeClr val="accent6">
                    <a:lumMod val="50000"/>
                  </a:schemeClr>
                </a:solidFill>
              </a:rPr>
              <a:t>uno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</a:rPr>
              <a:t> de los </a:t>
            </a:r>
            <a:r>
              <a:rPr lang="en-US" sz="3200" dirty="0" err="1" smtClean="0">
                <a:solidFill>
                  <a:schemeClr val="accent6">
                    <a:lumMod val="50000"/>
                  </a:schemeClr>
                </a:solidFill>
              </a:rPr>
              <a:t>Programas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</a:rPr>
              <a:t> y </a:t>
            </a:r>
            <a:r>
              <a:rPr lang="en-US" sz="3200" dirty="0" err="1" smtClean="0">
                <a:solidFill>
                  <a:schemeClr val="accent6">
                    <a:lumMod val="50000"/>
                  </a:schemeClr>
                </a:solidFill>
              </a:rPr>
              <a:t>Servicios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</a:rPr>
              <a:t> – </a:t>
            </a:r>
            <a:r>
              <a:rPr lang="en-US" sz="3200" dirty="0" err="1" smtClean="0">
                <a:solidFill>
                  <a:schemeClr val="accent6">
                    <a:lumMod val="50000"/>
                  </a:schemeClr>
                </a:solidFill>
              </a:rPr>
              <a:t>Tabla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</a:rPr>
              <a:t> 16</a:t>
            </a:r>
            <a:endParaRPr lang="es-PR" sz="32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548730" y="6016487"/>
            <a:ext cx="10214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>
                <a:hlinkClick r:id="rId2" action="ppaction://hlinkfile"/>
              </a:rPr>
              <a:t>Desglose</a:t>
            </a:r>
            <a:endParaRPr lang="es-PR" dirty="0"/>
          </a:p>
        </p:txBody>
      </p:sp>
      <p:sp>
        <p:nvSpPr>
          <p:cNvPr id="8" name="TextBox 7"/>
          <p:cNvSpPr txBox="1"/>
          <p:nvPr/>
        </p:nvSpPr>
        <p:spPr>
          <a:xfrm>
            <a:off x="1598911" y="6526194"/>
            <a:ext cx="111921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err="1" smtClean="0">
                <a:hlinkClick r:id="rId3" action="ppaction://hlinksldjump"/>
              </a:rPr>
              <a:t>Tabla</a:t>
            </a:r>
            <a:r>
              <a:rPr lang="en-US" sz="1100" dirty="0" smtClean="0">
                <a:hlinkClick r:id="rId3" action="ppaction://hlinksldjump"/>
              </a:rPr>
              <a:t> </a:t>
            </a:r>
            <a:r>
              <a:rPr lang="en-US" sz="1100" dirty="0" err="1" smtClean="0">
                <a:hlinkClick r:id="rId3" action="ppaction://hlinksldjump"/>
              </a:rPr>
              <a:t>Contenido</a:t>
            </a:r>
            <a:endParaRPr lang="es-PR" sz="1100" dirty="0"/>
          </a:p>
        </p:txBody>
      </p:sp>
    </p:spTree>
    <p:extLst>
      <p:ext uri="{BB962C8B-B14F-4D97-AF65-F5344CB8AC3E}">
        <p14:creationId xmlns:p14="http://schemas.microsoft.com/office/powerpoint/2010/main" val="39614826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1192</TotalTime>
  <Words>3333</Words>
  <Application>Microsoft Macintosh PowerPoint</Application>
  <PresentationFormat>Custom</PresentationFormat>
  <Paragraphs>1642</Paragraphs>
  <Slides>28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28</vt:i4>
      </vt:variant>
    </vt:vector>
  </HeadingPairs>
  <TitlesOfParts>
    <vt:vector size="30" baseType="lpstr">
      <vt:lpstr>Office Theme</vt:lpstr>
      <vt:lpstr>Custom Design</vt:lpstr>
      <vt:lpstr>Tabla de Contenido</vt:lpstr>
      <vt:lpstr>Perfil del Recinto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Servicios al Estudiante </vt:lpstr>
      <vt:lpstr>Servicios al Estudiante</vt:lpstr>
      <vt:lpstr>Otras Necesidades no Cubiertas</vt:lpstr>
      <vt:lpstr>PowerPoint Presentation</vt:lpstr>
      <vt:lpstr>Proyectos de Mejoras Permanentes y Mantenimiento con necesidad de fondos</vt:lpstr>
      <vt:lpstr>PowerPoint Presentation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nancym</dc:creator>
  <cp:lastModifiedBy>John Fernandez van Cleve</cp:lastModifiedBy>
  <cp:revision>143</cp:revision>
  <cp:lastPrinted>2015-03-16T19:04:45Z</cp:lastPrinted>
  <dcterms:created xsi:type="dcterms:W3CDTF">2015-02-02T19:57:20Z</dcterms:created>
  <dcterms:modified xsi:type="dcterms:W3CDTF">2015-03-17T12:23:57Z</dcterms:modified>
</cp:coreProperties>
</file>