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2.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2" r:id="rId1"/>
    <p:sldMasterId id="2147483674" r:id="rId2"/>
  </p:sldMasterIdLst>
  <p:notesMasterIdLst>
    <p:notesMasterId r:id="rId22"/>
  </p:notesMasterIdLst>
  <p:sldIdLst>
    <p:sldId id="256" r:id="rId3"/>
    <p:sldId id="297" r:id="rId4"/>
    <p:sldId id="288" r:id="rId5"/>
    <p:sldId id="295" r:id="rId6"/>
    <p:sldId id="289" r:id="rId7"/>
    <p:sldId id="296" r:id="rId8"/>
    <p:sldId id="290" r:id="rId9"/>
    <p:sldId id="291" r:id="rId10"/>
    <p:sldId id="292" r:id="rId11"/>
    <p:sldId id="293" r:id="rId12"/>
    <p:sldId id="294" r:id="rId13"/>
    <p:sldId id="298" r:id="rId14"/>
    <p:sldId id="300" r:id="rId15"/>
    <p:sldId id="301" r:id="rId16"/>
    <p:sldId id="302" r:id="rId17"/>
    <p:sldId id="303" r:id="rId18"/>
    <p:sldId id="307" r:id="rId19"/>
    <p:sldId id="287" r:id="rId20"/>
    <p:sldId id="305" r:id="rId21"/>
  </p:sldIdLst>
  <p:sldSz cx="9144000" cy="6858000" type="screen4x3"/>
  <p:notesSz cx="9144000" cy="6858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clrMru>
    <a:srgbClr val="047D57"/>
    <a:srgbClr val="0D2F54"/>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558" autoAdjust="0"/>
    <p:restoredTop sz="94660"/>
  </p:normalViewPr>
  <p:slideViewPr>
    <p:cSldViewPr>
      <p:cViewPr>
        <p:scale>
          <a:sx n="72" d="100"/>
          <a:sy n="72" d="100"/>
        </p:scale>
        <p:origin x="-1242" y="-78"/>
      </p:cViewPr>
      <p:guideLst>
        <p:guide orient="horz" pos="2880"/>
        <p:guide pos="216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D5E019EA-EBBA-4FFD-AEFC-E1A6D083E346}" type="datetimeFigureOut">
              <a:rPr lang="en-US" smtClean="0"/>
              <a:pPr/>
              <a:t>5/28/2014</a:t>
            </a:fld>
            <a:endParaRPr lang="en-US"/>
          </a:p>
        </p:txBody>
      </p:sp>
      <p:sp>
        <p:nvSpPr>
          <p:cNvPr id="4" name="Slide Image Placeholder 3"/>
          <p:cNvSpPr>
            <a:spLocks noGrp="1" noRot="1" noChangeAspect="1"/>
          </p:cNvSpPr>
          <p:nvPr>
            <p:ph type="sldImg" idx="2"/>
          </p:nvPr>
        </p:nvSpPr>
        <p:spPr>
          <a:xfrm>
            <a:off x="2857500" y="514350"/>
            <a:ext cx="3429000" cy="257175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914400" y="3257550"/>
            <a:ext cx="7315200" cy="30861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6513513"/>
            <a:ext cx="3962400" cy="3429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5180013" y="6513513"/>
            <a:ext cx="3962400" cy="342900"/>
          </a:xfrm>
          <a:prstGeom prst="rect">
            <a:avLst/>
          </a:prstGeom>
        </p:spPr>
        <p:txBody>
          <a:bodyPr vert="horz" lIns="91440" tIns="45720" rIns="91440" bIns="45720" rtlCol="0" anchor="b"/>
          <a:lstStyle>
            <a:lvl1pPr algn="r">
              <a:defRPr sz="1200"/>
            </a:lvl1pPr>
          </a:lstStyle>
          <a:p>
            <a:fld id="{DAB33DDF-D823-440F-A2B1-168E6E456B5E}" type="slidenum">
              <a:rPr lang="en-US" smtClean="0"/>
              <a:pPr/>
              <a:t>‹#›</a:t>
            </a:fld>
            <a:endParaRPr lang="en-US"/>
          </a:p>
        </p:txBody>
      </p:sp>
    </p:spTree>
    <p:extLst>
      <p:ext uri="{BB962C8B-B14F-4D97-AF65-F5344CB8AC3E}">
        <p14:creationId xmlns="" xmlns:p14="http://schemas.microsoft.com/office/powerpoint/2010/main" val="10908514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eaLnBrk="1" latinLnBrk="0" hangingPunct="1"/>
            <a:fld id="{74CBEAF9-9E58-4CC8-A6FF-6DD8A58DEEA4}" type="datetimeFigureOut">
              <a:rPr lang="en-US" smtClean="0"/>
              <a:pPr eaLnBrk="1" latinLnBrk="0" hangingPunct="1"/>
              <a:t>5/28/2014</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CA15C064-DD44-4CAC-873E-2D1F54821676}" type="slidenum">
              <a:rPr kumimoji="0" lang="en-US" smtClean="0"/>
              <a:pPr/>
              <a:t>‹#›</a:t>
            </a:fld>
            <a:endParaRPr kumimoji="0" lang="en-US" dirty="0"/>
          </a:p>
        </p:txBody>
      </p:sp>
    </p:spTree>
    <p:extLst>
      <p:ext uri="{BB962C8B-B14F-4D97-AF65-F5344CB8AC3E}">
        <p14:creationId xmlns="" xmlns:p14="http://schemas.microsoft.com/office/powerpoint/2010/main" val="29412973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eaLnBrk="1" latinLnBrk="0" hangingPunct="1"/>
            <a:fld id="{74CBEAF9-9E58-4CC8-A6FF-6DD8A58DEEA4}" type="datetimeFigureOut">
              <a:rPr lang="en-US" smtClean="0"/>
              <a:pPr eaLnBrk="1" latinLnBrk="0" hangingPunct="1"/>
              <a:t>5/28/2014</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CA15C064-DD44-4CAC-873E-2D1F54821676}" type="slidenum">
              <a:rPr kumimoji="0" lang="en-US" smtClean="0"/>
              <a:pPr/>
              <a:t>‹#›</a:t>
            </a:fld>
            <a:endParaRPr kumimoji="0" lang="en-US" dirty="0"/>
          </a:p>
        </p:txBody>
      </p:sp>
    </p:spTree>
    <p:extLst>
      <p:ext uri="{BB962C8B-B14F-4D97-AF65-F5344CB8AC3E}">
        <p14:creationId xmlns="" xmlns:p14="http://schemas.microsoft.com/office/powerpoint/2010/main" val="4859769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eaLnBrk="1" latinLnBrk="0" hangingPunct="1"/>
            <a:fld id="{74CBEAF9-9E58-4CC8-A6FF-6DD8A58DEEA4}" type="datetimeFigureOut">
              <a:rPr lang="en-US" smtClean="0"/>
              <a:pPr eaLnBrk="1" latinLnBrk="0" hangingPunct="1"/>
              <a:t>5/28/2014</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CA15C064-DD44-4CAC-873E-2D1F54821676}" type="slidenum">
              <a:rPr kumimoji="0" lang="en-US" smtClean="0"/>
              <a:pPr/>
              <a:t>‹#›</a:t>
            </a:fld>
            <a:endParaRPr kumimoji="0" lang="en-US"/>
          </a:p>
        </p:txBody>
      </p:sp>
    </p:spTree>
    <p:extLst>
      <p:ext uri="{BB962C8B-B14F-4D97-AF65-F5344CB8AC3E}">
        <p14:creationId xmlns="" xmlns:p14="http://schemas.microsoft.com/office/powerpoint/2010/main" val="28907735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eaLnBrk="1" latinLnBrk="0" hangingPunct="1"/>
            <a:fld id="{74CBEAF9-9E58-4CC8-A6FF-6DD8A58DEEA4}" type="datetimeFigureOut">
              <a:rPr lang="en-US" smtClean="0"/>
              <a:pPr eaLnBrk="1" latinLnBrk="0" hangingPunct="1"/>
              <a:t>5/28/2014</a:t>
            </a:fld>
            <a:endParaRPr lang="en-US"/>
          </a:p>
        </p:txBody>
      </p:sp>
      <p:sp>
        <p:nvSpPr>
          <p:cNvPr id="6" name="Footer Placeholder 5"/>
          <p:cNvSpPr>
            <a:spLocks noGrp="1"/>
          </p:cNvSpPr>
          <p:nvPr>
            <p:ph type="ftr" sz="quarter" idx="11"/>
          </p:nvPr>
        </p:nvSpPr>
        <p:spPr/>
        <p:txBody>
          <a:bodyPr/>
          <a:lstStyle/>
          <a:p>
            <a:endParaRPr kumimoji="0" lang="en-US"/>
          </a:p>
        </p:txBody>
      </p:sp>
      <p:sp>
        <p:nvSpPr>
          <p:cNvPr id="7" name="Slide Number Placeholder 6"/>
          <p:cNvSpPr>
            <a:spLocks noGrp="1"/>
          </p:cNvSpPr>
          <p:nvPr>
            <p:ph type="sldNum" sz="quarter" idx="12"/>
          </p:nvPr>
        </p:nvSpPr>
        <p:spPr/>
        <p:txBody>
          <a:bodyPr/>
          <a:lstStyle/>
          <a:p>
            <a:fld id="{CA15C064-DD44-4CAC-873E-2D1F54821676}" type="slidenum">
              <a:rPr kumimoji="0" lang="en-US" smtClean="0"/>
              <a:pPr/>
              <a:t>‹#›</a:t>
            </a:fld>
            <a:endParaRPr kumimoji="0" lang="en-US"/>
          </a:p>
        </p:txBody>
      </p:sp>
    </p:spTree>
    <p:extLst>
      <p:ext uri="{BB962C8B-B14F-4D97-AF65-F5344CB8AC3E}">
        <p14:creationId xmlns="" xmlns:p14="http://schemas.microsoft.com/office/powerpoint/2010/main" val="40315896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eaLnBrk="1" latinLnBrk="0" hangingPunct="1"/>
            <a:fld id="{74CBEAF9-9E58-4CC8-A6FF-6DD8A58DEEA4}" type="datetimeFigureOut">
              <a:rPr lang="en-US" smtClean="0"/>
              <a:pPr eaLnBrk="1" latinLnBrk="0" hangingPunct="1"/>
              <a:t>5/28/2014</a:t>
            </a:fld>
            <a:endParaRPr lang="en-US"/>
          </a:p>
        </p:txBody>
      </p:sp>
      <p:sp>
        <p:nvSpPr>
          <p:cNvPr id="8" name="Footer Placeholder 7"/>
          <p:cNvSpPr>
            <a:spLocks noGrp="1"/>
          </p:cNvSpPr>
          <p:nvPr>
            <p:ph type="ftr" sz="quarter" idx="11"/>
          </p:nvPr>
        </p:nvSpPr>
        <p:spPr/>
        <p:txBody>
          <a:bodyPr/>
          <a:lstStyle/>
          <a:p>
            <a:endParaRPr kumimoji="0" lang="en-US"/>
          </a:p>
        </p:txBody>
      </p:sp>
      <p:sp>
        <p:nvSpPr>
          <p:cNvPr id="9" name="Slide Number Placeholder 8"/>
          <p:cNvSpPr>
            <a:spLocks noGrp="1"/>
          </p:cNvSpPr>
          <p:nvPr>
            <p:ph type="sldNum" sz="quarter" idx="12"/>
          </p:nvPr>
        </p:nvSpPr>
        <p:spPr/>
        <p:txBody>
          <a:bodyPr/>
          <a:lstStyle/>
          <a:p>
            <a:fld id="{CA15C064-DD44-4CAC-873E-2D1F54821676}" type="slidenum">
              <a:rPr kumimoji="0" lang="en-US" smtClean="0"/>
              <a:pPr/>
              <a:t>‹#›</a:t>
            </a:fld>
            <a:endParaRPr kumimoji="0" lang="en-US" dirty="0"/>
          </a:p>
        </p:txBody>
      </p:sp>
    </p:spTree>
    <p:extLst>
      <p:ext uri="{BB962C8B-B14F-4D97-AF65-F5344CB8AC3E}">
        <p14:creationId xmlns="" xmlns:p14="http://schemas.microsoft.com/office/powerpoint/2010/main" val="32043991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eaLnBrk="1" latinLnBrk="0" hangingPunct="1"/>
            <a:fld id="{74CBEAF9-9E58-4CC8-A6FF-6DD8A58DEEA4}" type="datetimeFigureOut">
              <a:rPr lang="en-US" smtClean="0"/>
              <a:pPr eaLnBrk="1" latinLnBrk="0" hangingPunct="1"/>
              <a:t>5/28/2014</a:t>
            </a:fld>
            <a:endParaRPr lang="en-US"/>
          </a:p>
        </p:txBody>
      </p:sp>
      <p:sp>
        <p:nvSpPr>
          <p:cNvPr id="4" name="Footer Placeholder 3"/>
          <p:cNvSpPr>
            <a:spLocks noGrp="1"/>
          </p:cNvSpPr>
          <p:nvPr>
            <p:ph type="ftr" sz="quarter" idx="11"/>
          </p:nvPr>
        </p:nvSpPr>
        <p:spPr/>
        <p:txBody>
          <a:bodyPr/>
          <a:lstStyle/>
          <a:p>
            <a:endParaRPr kumimoji="0" lang="en-US"/>
          </a:p>
        </p:txBody>
      </p:sp>
      <p:sp>
        <p:nvSpPr>
          <p:cNvPr id="5" name="Slide Number Placeholder 4"/>
          <p:cNvSpPr>
            <a:spLocks noGrp="1"/>
          </p:cNvSpPr>
          <p:nvPr>
            <p:ph type="sldNum" sz="quarter" idx="12"/>
          </p:nvPr>
        </p:nvSpPr>
        <p:spPr/>
        <p:txBody>
          <a:bodyPr/>
          <a:lstStyle/>
          <a:p>
            <a:fld id="{CA15C064-DD44-4CAC-873E-2D1F54821676}" type="slidenum">
              <a:rPr kumimoji="0" lang="en-US" smtClean="0"/>
              <a:pPr/>
              <a:t>‹#›</a:t>
            </a:fld>
            <a:endParaRPr kumimoji="0" lang="en-US"/>
          </a:p>
        </p:txBody>
      </p:sp>
    </p:spTree>
    <p:extLst>
      <p:ext uri="{BB962C8B-B14F-4D97-AF65-F5344CB8AC3E}">
        <p14:creationId xmlns="" xmlns:p14="http://schemas.microsoft.com/office/powerpoint/2010/main" val="27528594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eaLnBrk="1" latinLnBrk="0" hangingPunct="1"/>
            <a:fld id="{74CBEAF9-9E58-4CC8-A6FF-6DD8A58DEEA4}" type="datetimeFigureOut">
              <a:rPr lang="en-US" smtClean="0"/>
              <a:pPr eaLnBrk="1" latinLnBrk="0" hangingPunct="1"/>
              <a:t>5/28/2014</a:t>
            </a:fld>
            <a:endParaRPr lang="en-US"/>
          </a:p>
        </p:txBody>
      </p:sp>
      <p:sp>
        <p:nvSpPr>
          <p:cNvPr id="3" name="Footer Placeholder 2"/>
          <p:cNvSpPr>
            <a:spLocks noGrp="1"/>
          </p:cNvSpPr>
          <p:nvPr>
            <p:ph type="ftr" sz="quarter" idx="11"/>
          </p:nvPr>
        </p:nvSpPr>
        <p:spPr/>
        <p:txBody>
          <a:bodyPr/>
          <a:lstStyle/>
          <a:p>
            <a:endParaRPr kumimoji="0" lang="en-US"/>
          </a:p>
        </p:txBody>
      </p:sp>
      <p:sp>
        <p:nvSpPr>
          <p:cNvPr id="4" name="Slide Number Placeholder 3"/>
          <p:cNvSpPr>
            <a:spLocks noGrp="1"/>
          </p:cNvSpPr>
          <p:nvPr>
            <p:ph type="sldNum" sz="quarter" idx="12"/>
          </p:nvPr>
        </p:nvSpPr>
        <p:spPr/>
        <p:txBody>
          <a:bodyPr/>
          <a:lstStyle/>
          <a:p>
            <a:fld id="{CA15C064-DD44-4CAC-873E-2D1F54821676}" type="slidenum">
              <a:rPr kumimoji="0" lang="en-US" smtClean="0"/>
              <a:pPr/>
              <a:t>‹#›</a:t>
            </a:fld>
            <a:endParaRPr kumimoji="0" lang="en-US"/>
          </a:p>
        </p:txBody>
      </p:sp>
    </p:spTree>
    <p:extLst>
      <p:ext uri="{BB962C8B-B14F-4D97-AF65-F5344CB8AC3E}">
        <p14:creationId xmlns="" xmlns:p14="http://schemas.microsoft.com/office/powerpoint/2010/main" val="7227819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eaLnBrk="1" latinLnBrk="0" hangingPunct="1"/>
            <a:fld id="{74CBEAF9-9E58-4CC8-A6FF-6DD8A58DEEA4}" type="datetimeFigureOut">
              <a:rPr lang="en-US" smtClean="0"/>
              <a:pPr eaLnBrk="1" latinLnBrk="0" hangingPunct="1"/>
              <a:t>5/28/2014</a:t>
            </a:fld>
            <a:endParaRPr lang="en-US"/>
          </a:p>
        </p:txBody>
      </p:sp>
      <p:sp>
        <p:nvSpPr>
          <p:cNvPr id="6" name="Footer Placeholder 5"/>
          <p:cNvSpPr>
            <a:spLocks noGrp="1"/>
          </p:cNvSpPr>
          <p:nvPr>
            <p:ph type="ftr" sz="quarter" idx="11"/>
          </p:nvPr>
        </p:nvSpPr>
        <p:spPr/>
        <p:txBody>
          <a:bodyPr/>
          <a:lstStyle/>
          <a:p>
            <a:endParaRPr kumimoji="0" lang="en-US" dirty="0"/>
          </a:p>
        </p:txBody>
      </p:sp>
      <p:sp>
        <p:nvSpPr>
          <p:cNvPr id="7" name="Slide Number Placeholder 6"/>
          <p:cNvSpPr>
            <a:spLocks noGrp="1"/>
          </p:cNvSpPr>
          <p:nvPr>
            <p:ph type="sldNum" sz="quarter" idx="12"/>
          </p:nvPr>
        </p:nvSpPr>
        <p:spPr/>
        <p:txBody>
          <a:bodyPr/>
          <a:lstStyle/>
          <a:p>
            <a:fld id="{CA15C064-DD44-4CAC-873E-2D1F54821676}" type="slidenum">
              <a:rPr kumimoji="0" lang="en-US" smtClean="0"/>
              <a:pPr/>
              <a:t>‹#›</a:t>
            </a:fld>
            <a:endParaRPr kumimoji="0" lang="en-US"/>
          </a:p>
        </p:txBody>
      </p:sp>
    </p:spTree>
    <p:extLst>
      <p:ext uri="{BB962C8B-B14F-4D97-AF65-F5344CB8AC3E}">
        <p14:creationId xmlns="" xmlns:p14="http://schemas.microsoft.com/office/powerpoint/2010/main" val="27954740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eaLnBrk="1" latinLnBrk="0" hangingPunct="1"/>
            <a:fld id="{74CBEAF9-9E58-4CC8-A6FF-6DD8A58DEEA4}" type="datetimeFigureOut">
              <a:rPr lang="en-US" smtClean="0"/>
              <a:pPr eaLnBrk="1" latinLnBrk="0" hangingPunct="1"/>
              <a:t>5/28/2014</a:t>
            </a:fld>
            <a:endParaRPr lang="en-US"/>
          </a:p>
        </p:txBody>
      </p:sp>
      <p:sp>
        <p:nvSpPr>
          <p:cNvPr id="6" name="Footer Placeholder 5"/>
          <p:cNvSpPr>
            <a:spLocks noGrp="1"/>
          </p:cNvSpPr>
          <p:nvPr>
            <p:ph type="ftr" sz="quarter" idx="11"/>
          </p:nvPr>
        </p:nvSpPr>
        <p:spPr/>
        <p:txBody>
          <a:bodyPr/>
          <a:lstStyle/>
          <a:p>
            <a:endParaRPr kumimoji="0" lang="en-US"/>
          </a:p>
        </p:txBody>
      </p:sp>
      <p:sp>
        <p:nvSpPr>
          <p:cNvPr id="7" name="Slide Number Placeholder 6"/>
          <p:cNvSpPr>
            <a:spLocks noGrp="1"/>
          </p:cNvSpPr>
          <p:nvPr>
            <p:ph type="sldNum" sz="quarter" idx="12"/>
          </p:nvPr>
        </p:nvSpPr>
        <p:spPr/>
        <p:txBody>
          <a:bodyPr/>
          <a:lstStyle/>
          <a:p>
            <a:fld id="{CA15C064-DD44-4CAC-873E-2D1F54821676}" type="slidenum">
              <a:rPr kumimoji="0" lang="en-US" smtClean="0"/>
              <a:pPr/>
              <a:t>‹#›</a:t>
            </a:fld>
            <a:endParaRPr kumimoji="0" lang="en-US"/>
          </a:p>
        </p:txBody>
      </p:sp>
    </p:spTree>
    <p:extLst>
      <p:ext uri="{BB962C8B-B14F-4D97-AF65-F5344CB8AC3E}">
        <p14:creationId xmlns="" xmlns:p14="http://schemas.microsoft.com/office/powerpoint/2010/main" val="36290270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eaLnBrk="1" latinLnBrk="0" hangingPunct="1"/>
            <a:fld id="{74CBEAF9-9E58-4CC8-A6FF-6DD8A58DEEA4}" type="datetimeFigureOut">
              <a:rPr lang="en-US" smtClean="0"/>
              <a:pPr eaLnBrk="1" latinLnBrk="0" hangingPunct="1"/>
              <a:t>5/28/2014</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CA15C064-DD44-4CAC-873E-2D1F54821676}" type="slidenum">
              <a:rPr kumimoji="0" lang="en-US" smtClean="0"/>
              <a:pPr/>
              <a:t>‹#›</a:t>
            </a:fld>
            <a:endParaRPr kumimoji="0" lang="en-US"/>
          </a:p>
        </p:txBody>
      </p:sp>
    </p:spTree>
    <p:extLst>
      <p:ext uri="{BB962C8B-B14F-4D97-AF65-F5344CB8AC3E}">
        <p14:creationId xmlns="" xmlns:p14="http://schemas.microsoft.com/office/powerpoint/2010/main" val="10447074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eaLnBrk="1" latinLnBrk="0" hangingPunct="1"/>
            <a:fld id="{74CBEAF9-9E58-4CC8-A6FF-6DD8A58DEEA4}" type="datetimeFigureOut">
              <a:rPr lang="en-US" smtClean="0"/>
              <a:pPr eaLnBrk="1" latinLnBrk="0" hangingPunct="1"/>
              <a:t>5/28/2014</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CA15C064-DD44-4CAC-873E-2D1F54821676}" type="slidenum">
              <a:rPr kumimoji="0" lang="en-US" smtClean="0"/>
              <a:pPr/>
              <a:t>‹#›</a:t>
            </a:fld>
            <a:endParaRPr kumimoji="0" lang="en-US"/>
          </a:p>
        </p:txBody>
      </p:sp>
    </p:spTree>
    <p:extLst>
      <p:ext uri="{BB962C8B-B14F-4D97-AF65-F5344CB8AC3E}">
        <p14:creationId xmlns="" xmlns:p14="http://schemas.microsoft.com/office/powerpoint/2010/main" val="28012802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258202E-7CC8-4DA7-9AA5-BE732CBFA733}" type="datetimeFigureOut">
              <a:rPr lang="en-US" smtClean="0"/>
              <a:pPr/>
              <a:t>5/28/2014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F986FED-3EB3-4609-A138-EFB352549F0E}" type="slidenum">
              <a:rPr lang="en-US" smtClean="0"/>
              <a:pPr/>
              <a:t>‹#›</a:t>
            </a:fld>
            <a:endParaRPr lang="en-US"/>
          </a:p>
        </p:txBody>
      </p:sp>
    </p:spTree>
    <p:extLst>
      <p:ext uri="{BB962C8B-B14F-4D97-AF65-F5344CB8AC3E}">
        <p14:creationId xmlns="" xmlns:p14="http://schemas.microsoft.com/office/powerpoint/2010/main" val="8937576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258202E-7CC8-4DA7-9AA5-BE732CBFA733}" type="datetimeFigureOut">
              <a:rPr lang="en-US" smtClean="0"/>
              <a:pPr/>
              <a:t>5/28/2014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F986FED-3EB3-4609-A138-EFB352549F0E}" type="slidenum">
              <a:rPr lang="en-US" smtClean="0"/>
              <a:pPr/>
              <a:t>‹#›</a:t>
            </a:fld>
            <a:endParaRPr lang="en-US"/>
          </a:p>
        </p:txBody>
      </p:sp>
    </p:spTree>
    <p:extLst>
      <p:ext uri="{BB962C8B-B14F-4D97-AF65-F5344CB8AC3E}">
        <p14:creationId xmlns="" xmlns:p14="http://schemas.microsoft.com/office/powerpoint/2010/main" val="32971150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258202E-7CC8-4DA7-9AA5-BE732CBFA733}" type="datetimeFigureOut">
              <a:rPr lang="en-US" smtClean="0"/>
              <a:pPr/>
              <a:t>5/28/2014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F986FED-3EB3-4609-A138-EFB352549F0E}" type="slidenum">
              <a:rPr lang="en-US" smtClean="0"/>
              <a:pPr/>
              <a:t>‹#›</a:t>
            </a:fld>
            <a:endParaRPr lang="en-US"/>
          </a:p>
        </p:txBody>
      </p:sp>
    </p:spTree>
    <p:extLst>
      <p:ext uri="{BB962C8B-B14F-4D97-AF65-F5344CB8AC3E}">
        <p14:creationId xmlns="" xmlns:p14="http://schemas.microsoft.com/office/powerpoint/2010/main" val="282877515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258202E-7CC8-4DA7-9AA5-BE732CBFA733}" type="datetimeFigureOut">
              <a:rPr lang="en-US" smtClean="0"/>
              <a:pPr/>
              <a:t>5/28/2014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F986FED-3EB3-4609-A138-EFB352549F0E}" type="slidenum">
              <a:rPr lang="en-US" smtClean="0"/>
              <a:pPr/>
              <a:t>‹#›</a:t>
            </a:fld>
            <a:endParaRPr lang="en-US"/>
          </a:p>
        </p:txBody>
      </p:sp>
    </p:spTree>
    <p:extLst>
      <p:ext uri="{BB962C8B-B14F-4D97-AF65-F5344CB8AC3E}">
        <p14:creationId xmlns="" xmlns:p14="http://schemas.microsoft.com/office/powerpoint/2010/main" val="215781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258202E-7CC8-4DA7-9AA5-BE732CBFA733}" type="datetimeFigureOut">
              <a:rPr lang="en-US" smtClean="0"/>
              <a:pPr/>
              <a:t>5/28/2014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F986FED-3EB3-4609-A138-EFB352549F0E}" type="slidenum">
              <a:rPr lang="en-US" smtClean="0"/>
              <a:pPr/>
              <a:t>‹#›</a:t>
            </a:fld>
            <a:endParaRPr lang="en-US"/>
          </a:p>
        </p:txBody>
      </p:sp>
    </p:spTree>
    <p:extLst>
      <p:ext uri="{BB962C8B-B14F-4D97-AF65-F5344CB8AC3E}">
        <p14:creationId xmlns="" xmlns:p14="http://schemas.microsoft.com/office/powerpoint/2010/main" val="238566166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258202E-7CC8-4DA7-9AA5-BE732CBFA733}" type="datetimeFigureOut">
              <a:rPr lang="en-US" smtClean="0"/>
              <a:pPr/>
              <a:t>5/28/2014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F986FED-3EB3-4609-A138-EFB352549F0E}" type="slidenum">
              <a:rPr lang="en-US" smtClean="0"/>
              <a:pPr/>
              <a:t>‹#›</a:t>
            </a:fld>
            <a:endParaRPr lang="en-US"/>
          </a:p>
        </p:txBody>
      </p:sp>
    </p:spTree>
    <p:extLst>
      <p:ext uri="{BB962C8B-B14F-4D97-AF65-F5344CB8AC3E}">
        <p14:creationId xmlns="" xmlns:p14="http://schemas.microsoft.com/office/powerpoint/2010/main" val="39677132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258202E-7CC8-4DA7-9AA5-BE732CBFA733}" type="datetimeFigureOut">
              <a:rPr lang="en-US" smtClean="0"/>
              <a:pPr/>
              <a:t>5/28/2014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F986FED-3EB3-4609-A138-EFB352549F0E}" type="slidenum">
              <a:rPr lang="en-US" smtClean="0"/>
              <a:pPr/>
              <a:t>‹#›</a:t>
            </a:fld>
            <a:endParaRPr lang="en-US"/>
          </a:p>
        </p:txBody>
      </p:sp>
    </p:spTree>
    <p:extLst>
      <p:ext uri="{BB962C8B-B14F-4D97-AF65-F5344CB8AC3E}">
        <p14:creationId xmlns="" xmlns:p14="http://schemas.microsoft.com/office/powerpoint/2010/main" val="244157076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258202E-7CC8-4DA7-9AA5-BE732CBFA733}" type="datetimeFigureOut">
              <a:rPr lang="en-US" smtClean="0"/>
              <a:pPr/>
              <a:t>5/28/2014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F986FED-3EB3-4609-A138-EFB352549F0E}" type="slidenum">
              <a:rPr lang="en-US" smtClean="0"/>
              <a:pPr/>
              <a:t>‹#›</a:t>
            </a:fld>
            <a:endParaRPr lang="en-US"/>
          </a:p>
        </p:txBody>
      </p:sp>
    </p:spTree>
    <p:extLst>
      <p:ext uri="{BB962C8B-B14F-4D97-AF65-F5344CB8AC3E}">
        <p14:creationId xmlns="" xmlns:p14="http://schemas.microsoft.com/office/powerpoint/2010/main" val="7548920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258202E-7CC8-4DA7-9AA5-BE732CBFA733}" type="datetimeFigureOut">
              <a:rPr lang="en-US" smtClean="0"/>
              <a:pPr/>
              <a:t>5/28/2014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F986FED-3EB3-4609-A138-EFB352549F0E}" type="slidenum">
              <a:rPr lang="en-US" smtClean="0"/>
              <a:pPr/>
              <a:t>‹#›</a:t>
            </a:fld>
            <a:endParaRPr lang="en-US"/>
          </a:p>
        </p:txBody>
      </p:sp>
    </p:spTree>
    <p:extLst>
      <p:ext uri="{BB962C8B-B14F-4D97-AF65-F5344CB8AC3E}">
        <p14:creationId xmlns="" xmlns:p14="http://schemas.microsoft.com/office/powerpoint/2010/main" val="362734157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258202E-7CC8-4DA7-9AA5-BE732CBFA733}" type="datetimeFigureOut">
              <a:rPr lang="en-US" smtClean="0"/>
              <a:pPr/>
              <a:t>5/28/2014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F986FED-3EB3-4609-A138-EFB352549F0E}" type="slidenum">
              <a:rPr lang="en-US" smtClean="0"/>
              <a:pPr/>
              <a:t>‹#›</a:t>
            </a:fld>
            <a:endParaRPr lang="en-US"/>
          </a:p>
        </p:txBody>
      </p:sp>
    </p:spTree>
    <p:extLst>
      <p:ext uri="{BB962C8B-B14F-4D97-AF65-F5344CB8AC3E}">
        <p14:creationId xmlns="" xmlns:p14="http://schemas.microsoft.com/office/powerpoint/2010/main" val="123869576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258202E-7CC8-4DA7-9AA5-BE732CBFA733}" type="datetimeFigureOut">
              <a:rPr lang="en-US" smtClean="0"/>
              <a:pPr/>
              <a:t>5/28/2014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F986FED-3EB3-4609-A138-EFB352549F0E}" type="slidenum">
              <a:rPr lang="en-US" smtClean="0"/>
              <a:pPr/>
              <a:t>‹#›</a:t>
            </a:fld>
            <a:endParaRPr lang="en-US"/>
          </a:p>
        </p:txBody>
      </p:sp>
    </p:spTree>
    <p:extLst>
      <p:ext uri="{BB962C8B-B14F-4D97-AF65-F5344CB8AC3E}">
        <p14:creationId xmlns="" xmlns:p14="http://schemas.microsoft.com/office/powerpoint/2010/main" val="5370614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lgn="l" eaLnBrk="1" latinLnBrk="0" hangingPunct="1"/>
            <a:fld id="{74CBEAF9-9E58-4CC8-A6FF-6DD8A58DEEA4}" type="datetimeFigureOut">
              <a:rPr lang="en-US" smtClean="0"/>
              <a:pPr algn="l" eaLnBrk="1" latinLnBrk="0" hangingPunct="1"/>
              <a:t>5/28/2014</a:t>
            </a:fld>
            <a:endParaRPr lang="en-US" dirty="0">
              <a:solidFill>
                <a:schemeClr val="accent1">
                  <a:shade val="75000"/>
                </a:scheme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lgn="r" eaLnBrk="1" latinLnBrk="0" hangingPunct="1"/>
            <a:endParaRPr kumimoji="0" lang="en-US" dirty="0">
              <a:solidFill>
                <a:schemeClr val="accent1">
                  <a:shade val="75000"/>
                </a:scheme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15C064-DD44-4CAC-873E-2D1F54821676}" type="slidenum">
              <a:rPr kumimoji="0" lang="en-US" smtClean="0"/>
              <a:pPr/>
              <a:t>‹#›</a:t>
            </a:fld>
            <a:endParaRPr kumimoji="0" lang="en-US" dirty="0">
              <a:solidFill>
                <a:schemeClr val="accent1">
                  <a:shade val="75000"/>
                </a:schemeClr>
              </a:solidFill>
            </a:endParaRPr>
          </a:p>
        </p:txBody>
      </p:sp>
    </p:spTree>
    <p:extLst>
      <p:ext uri="{BB962C8B-B14F-4D97-AF65-F5344CB8AC3E}">
        <p14:creationId xmlns="" xmlns:p14="http://schemas.microsoft.com/office/powerpoint/2010/main" val="1132840067"/>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258202E-7CC8-4DA7-9AA5-BE732CBFA733}" type="datetimeFigureOut">
              <a:rPr lang="en-US" smtClean="0"/>
              <a:pPr/>
              <a:t>5/28/2014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986FED-3EB3-4609-A138-EFB352549F0E}" type="slidenum">
              <a:rPr lang="en-US" smtClean="0"/>
              <a:pPr/>
              <a:t>‹#›</a:t>
            </a:fld>
            <a:endParaRPr lang="en-US"/>
          </a:p>
        </p:txBody>
      </p:sp>
    </p:spTree>
    <p:extLst>
      <p:ext uri="{BB962C8B-B14F-4D97-AF65-F5344CB8AC3E}">
        <p14:creationId xmlns="" xmlns:p14="http://schemas.microsoft.com/office/powerpoint/2010/main" val="1978796511"/>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CAEPnet.org" TargetMode="External"/><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hyperlink" Target="mailto:@CAEPupdates"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hyperlink" Target="mailto:@CAEPupdates" TargetMode="External"/><Relationship Id="rId2" Type="http://schemas.openxmlformats.org/officeDocument/2006/relationships/hyperlink" Target="http://www.CAEPnet.org" TargetMode="External"/><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hyperlink" Target="mailto:@CAEPupdates" TargetMode="External"/><Relationship Id="rId2" Type="http://schemas.openxmlformats.org/officeDocument/2006/relationships/hyperlink" Target="http://www.CAEPnet.org" TargetMode="External"/><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hyperlink" Target="mailto:@CAEPupdates" TargetMode="External"/><Relationship Id="rId2" Type="http://schemas.openxmlformats.org/officeDocument/2006/relationships/hyperlink" Target="http://www.CAEPnet.org" TargetMode="External"/><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hyperlink" Target="mailto:@CAEPupdates" TargetMode="External"/><Relationship Id="rId2" Type="http://schemas.openxmlformats.org/officeDocument/2006/relationships/hyperlink" Target="http://www.CAEPnet.org" TargetMode="External"/><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3" Type="http://schemas.openxmlformats.org/officeDocument/2006/relationships/hyperlink" Target="mailto:@CAEPupdates" TargetMode="External"/><Relationship Id="rId2" Type="http://schemas.openxmlformats.org/officeDocument/2006/relationships/hyperlink" Target="http://www.CAEPnet.org" TargetMode="External"/><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3" Type="http://schemas.openxmlformats.org/officeDocument/2006/relationships/hyperlink" Target="mailto:@CAEPupdates" TargetMode="External"/><Relationship Id="rId2" Type="http://schemas.openxmlformats.org/officeDocument/2006/relationships/hyperlink" Target="http://www.CAEPnet.org" TargetMode="External"/><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9.xml.rels><?xml version="1.0" encoding="UTF-8" standalone="yes"?>
<Relationships xmlns="http://schemas.openxmlformats.org/package/2006/relationships"><Relationship Id="rId3" Type="http://schemas.openxmlformats.org/officeDocument/2006/relationships/hyperlink" Target="mailto:@CAEPupdates" TargetMode="External"/><Relationship Id="rId2" Type="http://schemas.openxmlformats.org/officeDocument/2006/relationships/hyperlink" Target="http://www.CAEPnet.org" TargetMode="External"/><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10.xml.rels><?xml version="1.0" encoding="UTF-8" standalone="yes"?>
<Relationships xmlns="http://schemas.openxmlformats.org/package/2006/relationships"><Relationship Id="rId3" Type="http://schemas.openxmlformats.org/officeDocument/2006/relationships/hyperlink" Target="mailto:@CAEPupdates" TargetMode="External"/><Relationship Id="rId2" Type="http://schemas.openxmlformats.org/officeDocument/2006/relationships/hyperlink" Target="http://www.CAEPnet.org" TargetMode="External"/><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3" Type="http://schemas.openxmlformats.org/officeDocument/2006/relationships/hyperlink" Target="mailto:@CAEPupdates" TargetMode="External"/><Relationship Id="rId2" Type="http://schemas.openxmlformats.org/officeDocument/2006/relationships/hyperlink" Target="http://www.CAEPnet.org" TargetMode="External"/><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hyperlink" Target="mailto:@CAEPupdates" TargetMode="External"/><Relationship Id="rId2" Type="http://schemas.openxmlformats.org/officeDocument/2006/relationships/hyperlink" Target="http://www.CAEPnet.org" TargetMode="External"/><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hyperlink" Target="mailto:@CAEPupdates" TargetMode="External"/><Relationship Id="rId2" Type="http://schemas.openxmlformats.org/officeDocument/2006/relationships/hyperlink" Target="http://www.CAEPnet.org" TargetMode="External"/><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18.xml.rels><?xml version="1.0" encoding="UTF-8" standalone="yes"?>
<Relationships xmlns="http://schemas.openxmlformats.org/package/2006/relationships"><Relationship Id="rId3" Type="http://schemas.openxmlformats.org/officeDocument/2006/relationships/hyperlink" Target="mailto:@CAEPupdates" TargetMode="External"/><Relationship Id="rId2" Type="http://schemas.openxmlformats.org/officeDocument/2006/relationships/hyperlink" Target="http://www.CAEPnet.org" TargetMode="External"/><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6.jpeg"/></Relationships>
</file>

<file path=ppt/slides/_rels/slide19.xml.rels><?xml version="1.0" encoding="UTF-8" standalone="yes"?>
<Relationships xmlns="http://schemas.openxmlformats.org/package/2006/relationships"><Relationship Id="rId3" Type="http://schemas.openxmlformats.org/officeDocument/2006/relationships/hyperlink" Target="mailto:@CAEPupdates" TargetMode="External"/><Relationship Id="rId2" Type="http://schemas.openxmlformats.org/officeDocument/2006/relationships/hyperlink" Target="http://www.CAEPnet.org" TargetMode="External"/><Relationship Id="rId1" Type="http://schemas.openxmlformats.org/officeDocument/2006/relationships/slideLayout" Target="../slideLayouts/slideLayout7.xml"/><Relationship Id="rId4" Type="http://schemas.openxmlformats.org/officeDocument/2006/relationships/image" Target="../media/image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0" y="0"/>
            <a:ext cx="9144000" cy="6858000"/>
          </a:xfrm>
          <a:prstGeom prst="rect">
            <a:avLst/>
          </a:prstGeom>
        </p:spPr>
      </p:pic>
      <p:sp>
        <p:nvSpPr>
          <p:cNvPr id="14" name="object 14"/>
          <p:cNvSpPr/>
          <p:nvPr/>
        </p:nvSpPr>
        <p:spPr>
          <a:xfrm>
            <a:off x="4550664" y="6593421"/>
            <a:ext cx="48767" cy="0"/>
          </a:xfrm>
          <a:custGeom>
            <a:avLst/>
            <a:gdLst/>
            <a:ahLst/>
            <a:cxnLst/>
            <a:rect l="l" t="t" r="r" b="b"/>
            <a:pathLst>
              <a:path w="48767">
                <a:moveTo>
                  <a:pt x="0" y="0"/>
                </a:moveTo>
                <a:lnTo>
                  <a:pt x="48767" y="0"/>
                </a:lnTo>
              </a:path>
            </a:pathLst>
          </a:custGeom>
          <a:ln w="10413">
            <a:solidFill>
              <a:srgbClr val="397D5A"/>
            </a:solidFill>
          </a:ln>
        </p:spPr>
        <p:txBody>
          <a:bodyPr wrap="square" lIns="0" tIns="0" rIns="0" bIns="0" rtlCol="0">
            <a:noAutofit/>
          </a:bodyPr>
          <a:lstStyle/>
          <a:p>
            <a:endParaRPr/>
          </a:p>
        </p:txBody>
      </p:sp>
      <p:sp>
        <p:nvSpPr>
          <p:cNvPr id="15" name="object 15"/>
          <p:cNvSpPr/>
          <p:nvPr/>
        </p:nvSpPr>
        <p:spPr>
          <a:xfrm>
            <a:off x="1371600" y="6299161"/>
            <a:ext cx="7772400" cy="1587"/>
          </a:xfrm>
          <a:custGeom>
            <a:avLst/>
            <a:gdLst/>
            <a:ahLst/>
            <a:cxnLst/>
            <a:rect l="l" t="t" r="r" b="b"/>
            <a:pathLst>
              <a:path w="7772400" h="1587">
                <a:moveTo>
                  <a:pt x="0" y="0"/>
                </a:moveTo>
                <a:lnTo>
                  <a:pt x="7772400" y="1587"/>
                </a:lnTo>
              </a:path>
            </a:pathLst>
          </a:custGeom>
          <a:ln w="25400">
            <a:solidFill>
              <a:srgbClr val="DDC12B"/>
            </a:solidFill>
          </a:ln>
        </p:spPr>
        <p:txBody>
          <a:bodyPr wrap="square" lIns="0" tIns="0" rIns="0" bIns="0" rtlCol="0">
            <a:noAutofit/>
          </a:bodyPr>
          <a:lstStyle/>
          <a:p>
            <a:endParaRPr/>
          </a:p>
        </p:txBody>
      </p:sp>
      <p:sp>
        <p:nvSpPr>
          <p:cNvPr id="11" name="object 11"/>
          <p:cNvSpPr/>
          <p:nvPr/>
        </p:nvSpPr>
        <p:spPr>
          <a:xfrm>
            <a:off x="1011631" y="761"/>
            <a:ext cx="1587" cy="2351151"/>
          </a:xfrm>
          <a:custGeom>
            <a:avLst/>
            <a:gdLst/>
            <a:ahLst/>
            <a:cxnLst/>
            <a:rect l="l" t="t" r="r" b="b"/>
            <a:pathLst>
              <a:path w="1587" h="2351151">
                <a:moveTo>
                  <a:pt x="0" y="2351151"/>
                </a:moveTo>
                <a:lnTo>
                  <a:pt x="1587" y="0"/>
                </a:lnTo>
              </a:path>
            </a:pathLst>
          </a:custGeom>
          <a:ln w="25400">
            <a:solidFill>
              <a:srgbClr val="DDC12B"/>
            </a:solidFill>
          </a:ln>
        </p:spPr>
        <p:txBody>
          <a:bodyPr wrap="square" lIns="0" tIns="0" rIns="0" bIns="0" rtlCol="0">
            <a:noAutofit/>
          </a:bodyPr>
          <a:lstStyle/>
          <a:p>
            <a:endParaRPr/>
          </a:p>
        </p:txBody>
      </p:sp>
      <p:sp>
        <p:nvSpPr>
          <p:cNvPr id="10" name="object 10"/>
          <p:cNvSpPr txBox="1"/>
          <p:nvPr/>
        </p:nvSpPr>
        <p:spPr>
          <a:xfrm>
            <a:off x="4439856" y="1409702"/>
            <a:ext cx="1858505" cy="304800"/>
          </a:xfrm>
          <a:prstGeom prst="rect">
            <a:avLst/>
          </a:prstGeom>
        </p:spPr>
        <p:txBody>
          <a:bodyPr wrap="square" lIns="0" tIns="0" rIns="0" bIns="0" rtlCol="0">
            <a:noAutofit/>
          </a:bodyPr>
          <a:lstStyle/>
          <a:p>
            <a:pPr marL="12700">
              <a:lnSpc>
                <a:spcPts val="2345"/>
              </a:lnSpc>
              <a:spcBef>
                <a:spcPts val="117"/>
              </a:spcBef>
            </a:pPr>
            <a:r>
              <a:rPr sz="2200" spc="0" dirty="0" smtClean="0">
                <a:latin typeface="Times New Roman"/>
                <a:cs typeface="Times New Roman"/>
              </a:rPr>
              <a:t>Council</a:t>
            </a:r>
            <a:r>
              <a:rPr sz="2200" spc="395" dirty="0" smtClean="0">
                <a:latin typeface="Times New Roman"/>
                <a:cs typeface="Times New Roman"/>
              </a:rPr>
              <a:t> </a:t>
            </a:r>
            <a:r>
              <a:rPr sz="2200" spc="0" dirty="0" smtClean="0">
                <a:latin typeface="Times New Roman"/>
                <a:cs typeface="Times New Roman"/>
              </a:rPr>
              <a:t>for</a:t>
            </a:r>
            <a:r>
              <a:rPr sz="2200" spc="385" dirty="0" smtClean="0">
                <a:latin typeface="Times New Roman"/>
                <a:cs typeface="Times New Roman"/>
              </a:rPr>
              <a:t> </a:t>
            </a:r>
            <a:r>
              <a:rPr sz="2200" spc="0" dirty="0" smtClean="0">
                <a:latin typeface="Times New Roman"/>
                <a:cs typeface="Times New Roman"/>
              </a:rPr>
              <a:t>the</a:t>
            </a:r>
            <a:endParaRPr sz="2200">
              <a:latin typeface="Times New Roman"/>
              <a:cs typeface="Times New Roman"/>
            </a:endParaRPr>
          </a:p>
        </p:txBody>
      </p:sp>
      <p:sp>
        <p:nvSpPr>
          <p:cNvPr id="9" name="object 9"/>
          <p:cNvSpPr txBox="1"/>
          <p:nvPr/>
        </p:nvSpPr>
        <p:spPr>
          <a:xfrm>
            <a:off x="4427500" y="1739215"/>
            <a:ext cx="1587775" cy="304800"/>
          </a:xfrm>
          <a:prstGeom prst="rect">
            <a:avLst/>
          </a:prstGeom>
        </p:spPr>
        <p:txBody>
          <a:bodyPr wrap="square" lIns="0" tIns="0" rIns="0" bIns="0" rtlCol="0">
            <a:noAutofit/>
          </a:bodyPr>
          <a:lstStyle/>
          <a:p>
            <a:pPr marL="12700">
              <a:lnSpc>
                <a:spcPts val="2345"/>
              </a:lnSpc>
              <a:spcBef>
                <a:spcPts val="117"/>
              </a:spcBef>
            </a:pPr>
            <a:r>
              <a:rPr sz="2200" spc="0" dirty="0" smtClean="0">
                <a:latin typeface="Times New Roman"/>
                <a:cs typeface="Times New Roman"/>
              </a:rPr>
              <a:t>Accreditation</a:t>
            </a:r>
            <a:endParaRPr sz="2200">
              <a:latin typeface="Times New Roman"/>
              <a:cs typeface="Times New Roman"/>
            </a:endParaRPr>
          </a:p>
        </p:txBody>
      </p:sp>
      <p:sp>
        <p:nvSpPr>
          <p:cNvPr id="8" name="object 8"/>
          <p:cNvSpPr txBox="1"/>
          <p:nvPr/>
        </p:nvSpPr>
        <p:spPr>
          <a:xfrm>
            <a:off x="6219229" y="1739215"/>
            <a:ext cx="300052" cy="304800"/>
          </a:xfrm>
          <a:prstGeom prst="rect">
            <a:avLst/>
          </a:prstGeom>
        </p:spPr>
        <p:txBody>
          <a:bodyPr wrap="square" lIns="0" tIns="0" rIns="0" bIns="0" rtlCol="0">
            <a:noAutofit/>
          </a:bodyPr>
          <a:lstStyle/>
          <a:p>
            <a:pPr marL="12700">
              <a:lnSpc>
                <a:spcPts val="2345"/>
              </a:lnSpc>
              <a:spcBef>
                <a:spcPts val="117"/>
              </a:spcBef>
            </a:pPr>
            <a:r>
              <a:rPr sz="2200" spc="0" dirty="0" smtClean="0">
                <a:latin typeface="Times New Roman"/>
                <a:cs typeface="Times New Roman"/>
              </a:rPr>
              <a:t>of</a:t>
            </a:r>
            <a:endParaRPr sz="2200">
              <a:latin typeface="Times New Roman"/>
              <a:cs typeface="Times New Roman"/>
            </a:endParaRPr>
          </a:p>
        </p:txBody>
      </p:sp>
      <p:sp>
        <p:nvSpPr>
          <p:cNvPr id="7" name="object 7"/>
          <p:cNvSpPr txBox="1"/>
          <p:nvPr/>
        </p:nvSpPr>
        <p:spPr>
          <a:xfrm>
            <a:off x="4452214" y="2068728"/>
            <a:ext cx="1075769" cy="304800"/>
          </a:xfrm>
          <a:prstGeom prst="rect">
            <a:avLst/>
          </a:prstGeom>
        </p:spPr>
        <p:txBody>
          <a:bodyPr wrap="square" lIns="0" tIns="0" rIns="0" bIns="0" rtlCol="0">
            <a:noAutofit/>
          </a:bodyPr>
          <a:lstStyle/>
          <a:p>
            <a:pPr marL="12700">
              <a:lnSpc>
                <a:spcPts val="2345"/>
              </a:lnSpc>
              <a:spcBef>
                <a:spcPts val="117"/>
              </a:spcBef>
            </a:pPr>
            <a:r>
              <a:rPr sz="2200" spc="0" dirty="0" smtClean="0">
                <a:latin typeface="Times New Roman"/>
                <a:cs typeface="Times New Roman"/>
              </a:rPr>
              <a:t>Educator</a:t>
            </a:r>
            <a:endParaRPr sz="2200">
              <a:latin typeface="Times New Roman"/>
              <a:cs typeface="Times New Roman"/>
            </a:endParaRPr>
          </a:p>
        </p:txBody>
      </p:sp>
      <p:sp>
        <p:nvSpPr>
          <p:cNvPr id="6" name="object 6"/>
          <p:cNvSpPr txBox="1"/>
          <p:nvPr/>
        </p:nvSpPr>
        <p:spPr>
          <a:xfrm>
            <a:off x="5671414" y="2068728"/>
            <a:ext cx="1355169" cy="304800"/>
          </a:xfrm>
          <a:prstGeom prst="rect">
            <a:avLst/>
          </a:prstGeom>
        </p:spPr>
        <p:txBody>
          <a:bodyPr wrap="square" lIns="0" tIns="0" rIns="0" bIns="0" rtlCol="0">
            <a:noAutofit/>
          </a:bodyPr>
          <a:lstStyle/>
          <a:p>
            <a:pPr marL="12700">
              <a:lnSpc>
                <a:spcPts val="2345"/>
              </a:lnSpc>
              <a:spcBef>
                <a:spcPts val="117"/>
              </a:spcBef>
            </a:pPr>
            <a:r>
              <a:rPr sz="2200" spc="0" dirty="0" smtClean="0">
                <a:latin typeface="Times New Roman"/>
                <a:cs typeface="Times New Roman"/>
              </a:rPr>
              <a:t>Preparation</a:t>
            </a:r>
            <a:endParaRPr sz="2200">
              <a:latin typeface="Times New Roman"/>
              <a:cs typeface="Times New Roman"/>
            </a:endParaRPr>
          </a:p>
        </p:txBody>
      </p:sp>
      <p:sp>
        <p:nvSpPr>
          <p:cNvPr id="5" name="object 5"/>
          <p:cNvSpPr txBox="1"/>
          <p:nvPr/>
        </p:nvSpPr>
        <p:spPr>
          <a:xfrm>
            <a:off x="1143000" y="2890706"/>
            <a:ext cx="7845426" cy="1408049"/>
          </a:xfrm>
          <a:prstGeom prst="rect">
            <a:avLst/>
          </a:prstGeom>
        </p:spPr>
        <p:txBody>
          <a:bodyPr wrap="square" lIns="0" tIns="0" rIns="0" bIns="0" rtlCol="0">
            <a:noAutofit/>
          </a:bodyPr>
          <a:lstStyle/>
          <a:p>
            <a:pPr marL="12700" marR="74741">
              <a:lnSpc>
                <a:spcPts val="3435"/>
              </a:lnSpc>
              <a:spcBef>
                <a:spcPts val="171"/>
              </a:spcBef>
            </a:pPr>
            <a:r>
              <a:rPr sz="3200" b="1" spc="0" dirty="0" smtClean="0">
                <a:solidFill>
                  <a:srgbClr val="047D57"/>
                </a:solidFill>
                <a:latin typeface="Century Gothic"/>
                <a:cs typeface="Century Gothic"/>
              </a:rPr>
              <a:t>Standa</a:t>
            </a:r>
            <a:r>
              <a:rPr sz="3200" b="1" spc="-14" dirty="0" smtClean="0">
                <a:solidFill>
                  <a:srgbClr val="047D57"/>
                </a:solidFill>
                <a:latin typeface="Century Gothic"/>
                <a:cs typeface="Century Gothic"/>
              </a:rPr>
              <a:t>r</a:t>
            </a:r>
            <a:r>
              <a:rPr sz="3200" b="1" spc="0" dirty="0" smtClean="0">
                <a:solidFill>
                  <a:srgbClr val="047D57"/>
                </a:solidFill>
                <a:latin typeface="Century Gothic"/>
                <a:cs typeface="Century Gothic"/>
              </a:rPr>
              <a:t>d</a:t>
            </a:r>
            <a:r>
              <a:rPr sz="3200" b="1" spc="14" dirty="0" smtClean="0">
                <a:solidFill>
                  <a:srgbClr val="047D57"/>
                </a:solidFill>
                <a:latin typeface="Century Gothic"/>
                <a:cs typeface="Century Gothic"/>
              </a:rPr>
              <a:t> </a:t>
            </a:r>
            <a:r>
              <a:rPr lang="en-US" sz="3200" b="1" spc="14" dirty="0" smtClean="0">
                <a:solidFill>
                  <a:srgbClr val="047D57"/>
                </a:solidFill>
                <a:latin typeface="Century Gothic"/>
                <a:cs typeface="Century Gothic"/>
              </a:rPr>
              <a:t>5</a:t>
            </a:r>
            <a:r>
              <a:rPr sz="3200" b="1" spc="0" dirty="0" smtClean="0">
                <a:solidFill>
                  <a:srgbClr val="047D57"/>
                </a:solidFill>
                <a:latin typeface="Century Gothic"/>
                <a:cs typeface="Century Gothic"/>
              </a:rPr>
              <a:t>:</a:t>
            </a:r>
            <a:r>
              <a:rPr lang="en-US" sz="3200" b="1" dirty="0" smtClean="0">
                <a:solidFill>
                  <a:srgbClr val="047D57"/>
                </a:solidFill>
                <a:latin typeface="Century Gothic"/>
                <a:cs typeface="Century Gothic"/>
              </a:rPr>
              <a:t> Provider Quality Assurance and Continuous Improvement </a:t>
            </a:r>
            <a:endParaRPr sz="3200" dirty="0">
              <a:latin typeface="Century Gothic"/>
              <a:cs typeface="Century Gothic"/>
            </a:endParaRPr>
          </a:p>
        </p:txBody>
      </p:sp>
      <p:sp>
        <p:nvSpPr>
          <p:cNvPr id="3" name="object 3"/>
          <p:cNvSpPr txBox="1"/>
          <p:nvPr/>
        </p:nvSpPr>
        <p:spPr>
          <a:xfrm>
            <a:off x="1295400" y="4495799"/>
            <a:ext cx="4324623" cy="1803361"/>
          </a:xfrm>
          <a:prstGeom prst="rect">
            <a:avLst/>
          </a:prstGeom>
        </p:spPr>
        <p:txBody>
          <a:bodyPr wrap="square" lIns="0" tIns="0" rIns="0" bIns="0" rtlCol="0">
            <a:noAutofit/>
          </a:bodyPr>
          <a:lstStyle/>
          <a:p>
            <a:pPr>
              <a:lnSpc>
                <a:spcPts val="1935"/>
              </a:lnSpc>
              <a:spcBef>
                <a:spcPts val="96"/>
              </a:spcBef>
            </a:pPr>
            <a:r>
              <a:rPr lang="en-US" dirty="0">
                <a:solidFill>
                  <a:srgbClr val="047D57"/>
                </a:solidFill>
                <a:latin typeface="Century Gothic" panose="020B0502020202020204" pitchFamily="34" charset="0"/>
                <a:cs typeface="Calibri"/>
              </a:rPr>
              <a:t>2014 </a:t>
            </a:r>
            <a:r>
              <a:rPr lang="en-US" spc="-4" dirty="0">
                <a:solidFill>
                  <a:srgbClr val="047D57"/>
                </a:solidFill>
                <a:latin typeface="Century Gothic" panose="020B0502020202020204" pitchFamily="34" charset="0"/>
                <a:cs typeface="Calibri"/>
              </a:rPr>
              <a:t>C</a:t>
            </a:r>
            <a:r>
              <a:rPr lang="en-US" dirty="0">
                <a:solidFill>
                  <a:srgbClr val="047D57"/>
                </a:solidFill>
                <a:latin typeface="Century Gothic" panose="020B0502020202020204" pitchFamily="34" charset="0"/>
                <a:cs typeface="Calibri"/>
              </a:rPr>
              <a:t>AEP</a:t>
            </a:r>
            <a:r>
              <a:rPr lang="en-US" spc="-19" dirty="0">
                <a:solidFill>
                  <a:srgbClr val="047D57"/>
                </a:solidFill>
                <a:latin typeface="Century Gothic" panose="020B0502020202020204" pitchFamily="34" charset="0"/>
                <a:cs typeface="Calibri"/>
              </a:rPr>
              <a:t> </a:t>
            </a:r>
            <a:r>
              <a:rPr lang="en-US" dirty="0">
                <a:solidFill>
                  <a:srgbClr val="047D57"/>
                </a:solidFill>
                <a:latin typeface="Century Gothic" panose="020B0502020202020204" pitchFamily="34" charset="0"/>
                <a:cs typeface="Calibri"/>
              </a:rPr>
              <a:t>–</a:t>
            </a:r>
            <a:r>
              <a:rPr lang="en-US" spc="-4" dirty="0" smtClean="0">
                <a:solidFill>
                  <a:srgbClr val="047D57"/>
                </a:solidFill>
                <a:latin typeface="Century Gothic" panose="020B0502020202020204" pitchFamily="34" charset="0"/>
                <a:cs typeface="Calibri"/>
              </a:rPr>
              <a:t>C</a:t>
            </a:r>
            <a:r>
              <a:rPr lang="en-US" dirty="0" smtClean="0">
                <a:solidFill>
                  <a:srgbClr val="047D57"/>
                </a:solidFill>
                <a:latin typeface="Century Gothic" panose="020B0502020202020204" pitchFamily="34" charset="0"/>
                <a:cs typeface="Calibri"/>
              </a:rPr>
              <a:t>on</a:t>
            </a:r>
            <a:r>
              <a:rPr lang="en-US" spc="-19" dirty="0" smtClean="0">
                <a:solidFill>
                  <a:srgbClr val="047D57"/>
                </a:solidFill>
                <a:latin typeface="Century Gothic" panose="020B0502020202020204" pitchFamily="34" charset="0"/>
                <a:cs typeface="Calibri"/>
              </a:rPr>
              <a:t>f</a:t>
            </a:r>
            <a:r>
              <a:rPr lang="en-US" spc="4" dirty="0" smtClean="0">
                <a:solidFill>
                  <a:srgbClr val="047D57"/>
                </a:solidFill>
                <a:latin typeface="Century Gothic" panose="020B0502020202020204" pitchFamily="34" charset="0"/>
                <a:cs typeface="Calibri"/>
              </a:rPr>
              <a:t>e</a:t>
            </a:r>
            <a:r>
              <a:rPr lang="en-US" spc="-4" dirty="0" smtClean="0">
                <a:solidFill>
                  <a:srgbClr val="047D57"/>
                </a:solidFill>
                <a:latin typeface="Century Gothic" panose="020B0502020202020204" pitchFamily="34" charset="0"/>
                <a:cs typeface="Calibri"/>
              </a:rPr>
              <a:t>r</a:t>
            </a:r>
            <a:r>
              <a:rPr lang="en-US" spc="4" dirty="0" smtClean="0">
                <a:solidFill>
                  <a:srgbClr val="047D57"/>
                </a:solidFill>
                <a:latin typeface="Century Gothic" panose="020B0502020202020204" pitchFamily="34" charset="0"/>
                <a:cs typeface="Calibri"/>
              </a:rPr>
              <a:t>e</a:t>
            </a:r>
            <a:r>
              <a:rPr lang="en-US" dirty="0" smtClean="0">
                <a:solidFill>
                  <a:srgbClr val="047D57"/>
                </a:solidFill>
                <a:latin typeface="Century Gothic" panose="020B0502020202020204" pitchFamily="34" charset="0"/>
                <a:cs typeface="Calibri"/>
              </a:rPr>
              <a:t>n</a:t>
            </a:r>
            <a:r>
              <a:rPr lang="en-US" spc="-14" dirty="0" smtClean="0">
                <a:solidFill>
                  <a:srgbClr val="047D57"/>
                </a:solidFill>
                <a:latin typeface="Century Gothic" panose="020B0502020202020204" pitchFamily="34" charset="0"/>
                <a:cs typeface="Calibri"/>
              </a:rPr>
              <a:t>c</a:t>
            </a:r>
            <a:r>
              <a:rPr lang="en-US" dirty="0" smtClean="0">
                <a:solidFill>
                  <a:srgbClr val="047D57"/>
                </a:solidFill>
                <a:latin typeface="Century Gothic" panose="020B0502020202020204" pitchFamily="34" charset="0"/>
                <a:cs typeface="Calibri"/>
              </a:rPr>
              <a:t>e</a:t>
            </a:r>
          </a:p>
          <a:p>
            <a:pPr>
              <a:lnSpc>
                <a:spcPts val="1935"/>
              </a:lnSpc>
              <a:spcBef>
                <a:spcPts val="96"/>
              </a:spcBef>
            </a:pPr>
            <a:r>
              <a:rPr lang="en-US" spc="-4" dirty="0" smtClean="0">
                <a:solidFill>
                  <a:srgbClr val="047D57"/>
                </a:solidFill>
                <a:latin typeface="Century Gothic" panose="020B0502020202020204" pitchFamily="34" charset="0"/>
                <a:cs typeface="Calibri"/>
              </a:rPr>
              <a:t>Nashville</a:t>
            </a:r>
            <a:r>
              <a:rPr lang="en-US" spc="-4" dirty="0">
                <a:solidFill>
                  <a:srgbClr val="047D57"/>
                </a:solidFill>
                <a:latin typeface="Century Gothic" panose="020B0502020202020204" pitchFamily="34" charset="0"/>
                <a:cs typeface="Calibri"/>
              </a:rPr>
              <a:t>, TN </a:t>
            </a:r>
          </a:p>
          <a:p>
            <a:pPr>
              <a:lnSpc>
                <a:spcPts val="1935"/>
              </a:lnSpc>
              <a:spcBef>
                <a:spcPts val="96"/>
              </a:spcBef>
            </a:pPr>
            <a:r>
              <a:rPr lang="en-US" spc="-4" dirty="0">
                <a:solidFill>
                  <a:srgbClr val="047D57"/>
                </a:solidFill>
                <a:latin typeface="Century Gothic" panose="020B0502020202020204" pitchFamily="34" charset="0"/>
                <a:cs typeface="Calibri"/>
              </a:rPr>
              <a:t>March 26-28,  2014</a:t>
            </a:r>
          </a:p>
          <a:p>
            <a:pPr marL="12700">
              <a:lnSpc>
                <a:spcPts val="1935"/>
              </a:lnSpc>
              <a:spcBef>
                <a:spcPts val="96"/>
              </a:spcBef>
            </a:pPr>
            <a:r>
              <a:rPr lang="en-US" spc="-4" dirty="0" smtClean="0">
                <a:solidFill>
                  <a:srgbClr val="047D57"/>
                </a:solidFill>
                <a:latin typeface="Century Gothic" panose="020B0502020202020204" pitchFamily="34" charset="0"/>
                <a:cs typeface="Calibri"/>
              </a:rPr>
              <a:t>P</a:t>
            </a:r>
            <a:r>
              <a:rPr lang="en-US" spc="-29" dirty="0" smtClean="0">
                <a:solidFill>
                  <a:srgbClr val="047D57"/>
                </a:solidFill>
                <a:latin typeface="Century Gothic" panose="020B0502020202020204" pitchFamily="34" charset="0"/>
                <a:cs typeface="Calibri"/>
              </a:rPr>
              <a:t>r</a:t>
            </a:r>
            <a:r>
              <a:rPr lang="en-US" spc="4" dirty="0" smtClean="0">
                <a:solidFill>
                  <a:srgbClr val="047D57"/>
                </a:solidFill>
                <a:latin typeface="Century Gothic" panose="020B0502020202020204" pitchFamily="34" charset="0"/>
                <a:cs typeface="Calibri"/>
              </a:rPr>
              <a:t>ese</a:t>
            </a:r>
            <a:r>
              <a:rPr lang="en-US" spc="-9" dirty="0" smtClean="0">
                <a:solidFill>
                  <a:srgbClr val="047D57"/>
                </a:solidFill>
                <a:latin typeface="Century Gothic" panose="020B0502020202020204" pitchFamily="34" charset="0"/>
                <a:cs typeface="Calibri"/>
              </a:rPr>
              <a:t>n</a:t>
            </a:r>
            <a:r>
              <a:rPr lang="en-US" spc="-25" dirty="0" smtClean="0">
                <a:solidFill>
                  <a:srgbClr val="047D57"/>
                </a:solidFill>
                <a:latin typeface="Century Gothic" panose="020B0502020202020204" pitchFamily="34" charset="0"/>
                <a:cs typeface="Calibri"/>
              </a:rPr>
              <a:t>t</a:t>
            </a:r>
            <a:r>
              <a:rPr lang="en-US" spc="4" dirty="0" smtClean="0">
                <a:solidFill>
                  <a:srgbClr val="047D57"/>
                </a:solidFill>
                <a:latin typeface="Century Gothic" panose="020B0502020202020204" pitchFamily="34" charset="0"/>
                <a:cs typeface="Calibri"/>
              </a:rPr>
              <a:t>e</a:t>
            </a:r>
            <a:r>
              <a:rPr lang="en-US" spc="-39" dirty="0" smtClean="0">
                <a:solidFill>
                  <a:srgbClr val="047D57"/>
                </a:solidFill>
                <a:latin typeface="Century Gothic" panose="020B0502020202020204" pitchFamily="34" charset="0"/>
                <a:cs typeface="Calibri"/>
              </a:rPr>
              <a:t>rs</a:t>
            </a:r>
            <a:r>
              <a:rPr lang="en-US" dirty="0" smtClean="0">
                <a:solidFill>
                  <a:srgbClr val="047D57"/>
                </a:solidFill>
                <a:latin typeface="Century Gothic" panose="020B0502020202020204" pitchFamily="34" charset="0"/>
                <a:cs typeface="Calibri"/>
              </a:rPr>
              <a:t>:  </a:t>
            </a:r>
            <a:r>
              <a:rPr lang="en-US" dirty="0">
                <a:solidFill>
                  <a:srgbClr val="047D57"/>
                </a:solidFill>
                <a:latin typeface="Century Gothic" panose="020B0502020202020204" pitchFamily="34" charset="0"/>
                <a:cs typeface="Century Gothic"/>
              </a:rPr>
              <a:t>Mark </a:t>
            </a:r>
            <a:r>
              <a:rPr lang="en-US" dirty="0" err="1">
                <a:solidFill>
                  <a:srgbClr val="047D57"/>
                </a:solidFill>
                <a:latin typeface="Century Gothic" panose="020B0502020202020204" pitchFamily="34" charset="0"/>
                <a:cs typeface="Century Gothic"/>
              </a:rPr>
              <a:t>LaCelle</a:t>
            </a:r>
            <a:r>
              <a:rPr lang="en-US" dirty="0">
                <a:solidFill>
                  <a:srgbClr val="047D57"/>
                </a:solidFill>
                <a:latin typeface="Century Gothic" panose="020B0502020202020204" pitchFamily="34" charset="0"/>
                <a:cs typeface="Century Gothic"/>
              </a:rPr>
              <a:t>-Peterson</a:t>
            </a:r>
          </a:p>
          <a:p>
            <a:pPr marL="12700">
              <a:lnSpc>
                <a:spcPts val="1935"/>
              </a:lnSpc>
              <a:spcBef>
                <a:spcPts val="96"/>
              </a:spcBef>
            </a:pPr>
            <a:r>
              <a:rPr lang="en-US" dirty="0">
                <a:solidFill>
                  <a:srgbClr val="047D57"/>
                </a:solidFill>
                <a:latin typeface="Century Gothic" panose="020B0502020202020204" pitchFamily="34" charset="0"/>
                <a:cs typeface="Century Gothic"/>
              </a:rPr>
              <a:t>Senior Vice President</a:t>
            </a:r>
          </a:p>
          <a:p>
            <a:pPr marL="12700">
              <a:lnSpc>
                <a:spcPts val="1935"/>
              </a:lnSpc>
              <a:spcBef>
                <a:spcPts val="96"/>
              </a:spcBef>
            </a:pPr>
            <a:r>
              <a:rPr lang="en-US" dirty="0">
                <a:solidFill>
                  <a:srgbClr val="047D57"/>
                </a:solidFill>
                <a:latin typeface="Century Gothic" panose="020B0502020202020204" pitchFamily="34" charset="0"/>
                <a:cs typeface="Century Gothic"/>
              </a:rPr>
              <a:t>Linda McKee</a:t>
            </a:r>
          </a:p>
          <a:p>
            <a:pPr marL="12700">
              <a:lnSpc>
                <a:spcPts val="1935"/>
              </a:lnSpc>
              <a:spcBef>
                <a:spcPts val="96"/>
              </a:spcBef>
            </a:pPr>
            <a:r>
              <a:rPr lang="en-US" dirty="0">
                <a:solidFill>
                  <a:srgbClr val="047D57"/>
                </a:solidFill>
                <a:latin typeface="Century Gothic" panose="020B0502020202020204" pitchFamily="34" charset="0"/>
                <a:cs typeface="Century Gothic"/>
              </a:rPr>
              <a:t>Director, Member and State Relations</a:t>
            </a:r>
          </a:p>
        </p:txBody>
      </p:sp>
      <p:sp>
        <p:nvSpPr>
          <p:cNvPr id="2" name="object 2"/>
          <p:cNvSpPr txBox="1"/>
          <p:nvPr/>
        </p:nvSpPr>
        <p:spPr>
          <a:xfrm>
            <a:off x="1359154" y="6437113"/>
            <a:ext cx="7589520" cy="365760"/>
          </a:xfrm>
          <a:prstGeom prst="rect">
            <a:avLst/>
          </a:prstGeom>
        </p:spPr>
        <p:txBody>
          <a:bodyPr wrap="square" lIns="0" tIns="0" rIns="0" bIns="0" rtlCol="0">
            <a:noAutofit/>
          </a:bodyPr>
          <a:lstStyle/>
          <a:p>
            <a:pPr marL="12700">
              <a:lnSpc>
                <a:spcPts val="1350"/>
              </a:lnSpc>
              <a:spcBef>
                <a:spcPts val="67"/>
              </a:spcBef>
            </a:pP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ONN</a:t>
            </a:r>
            <a:r>
              <a:rPr sz="1600" b="1" spc="4" dirty="0" smtClean="0">
                <a:solidFill>
                  <a:srgbClr val="397D5A"/>
                </a:solidFill>
                <a:latin typeface="Arial Narrow" panose="020B0606020202030204" pitchFamily="34" charset="0"/>
                <a:cs typeface="Arial" panose="020B0604020202020204" pitchFamily="34" charset="0"/>
              </a:rPr>
              <a:t>E</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T</a:t>
            </a:r>
            <a:r>
              <a:rPr sz="1600" b="1" spc="-4" dirty="0" smtClean="0">
                <a:solidFill>
                  <a:srgbClr val="397D5A"/>
                </a:solidFill>
                <a:latin typeface="Arial Narrow" panose="020B0606020202030204" pitchFamily="34" charset="0"/>
                <a:cs typeface="Arial" panose="020B0604020202020204" pitchFamily="34" charset="0"/>
              </a:rPr>
              <a:t> </a:t>
            </a:r>
            <a:r>
              <a:rPr sz="1600" b="1" spc="-19" dirty="0" smtClean="0">
                <a:solidFill>
                  <a:srgbClr val="397D5A"/>
                </a:solidFill>
                <a:latin typeface="Arial Narrow" panose="020B0606020202030204" pitchFamily="34" charset="0"/>
                <a:cs typeface="Arial" panose="020B0604020202020204" pitchFamily="34" charset="0"/>
              </a:rPr>
              <a:t>W</a:t>
            </a:r>
            <a:r>
              <a:rPr sz="1600" b="1" spc="29" dirty="0" smtClean="0">
                <a:solidFill>
                  <a:srgbClr val="397D5A"/>
                </a:solidFill>
                <a:latin typeface="Arial Narrow" panose="020B0606020202030204" pitchFamily="34" charset="0"/>
                <a:cs typeface="Arial" panose="020B0604020202020204" pitchFamily="34" charset="0"/>
              </a:rPr>
              <a:t>I</a:t>
            </a:r>
            <a:r>
              <a:rPr sz="1600" b="1" spc="-4" dirty="0" smtClean="0">
                <a:solidFill>
                  <a:srgbClr val="397D5A"/>
                </a:solidFill>
                <a:latin typeface="Arial Narrow" panose="020B0606020202030204" pitchFamily="34" charset="0"/>
                <a:cs typeface="Arial" panose="020B0604020202020204" pitchFamily="34" charset="0"/>
              </a:rPr>
              <a:t>T</a:t>
            </a:r>
            <a:r>
              <a:rPr sz="1600" b="1" spc="0" dirty="0" smtClean="0">
                <a:solidFill>
                  <a:srgbClr val="397D5A"/>
                </a:solidFill>
                <a:latin typeface="Arial Narrow" panose="020B0606020202030204" pitchFamily="34" charset="0"/>
                <a:cs typeface="Arial" panose="020B0604020202020204" pitchFamily="34" charset="0"/>
              </a:rPr>
              <a:t>H</a:t>
            </a:r>
            <a:r>
              <a:rPr sz="1600" b="1" spc="14" dirty="0" smtClean="0">
                <a:solidFill>
                  <a:srgbClr val="397D5A"/>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A</a:t>
            </a:r>
            <a:r>
              <a:rPr sz="1600" b="1" spc="4" dirty="0" smtClean="0">
                <a:solidFill>
                  <a:srgbClr val="397D5A"/>
                </a:solidFill>
                <a:latin typeface="Arial Narrow" panose="020B0606020202030204" pitchFamily="34" charset="0"/>
                <a:cs typeface="Arial" panose="020B0604020202020204" pitchFamily="34" charset="0"/>
              </a:rPr>
              <a:t>E</a:t>
            </a:r>
            <a:r>
              <a:rPr sz="1600" b="1" spc="0" dirty="0" smtClean="0">
                <a:solidFill>
                  <a:srgbClr val="397D5A"/>
                </a:solidFill>
                <a:latin typeface="Arial Narrow" panose="020B0606020202030204" pitchFamily="34" charset="0"/>
                <a:cs typeface="Arial" panose="020B0604020202020204" pitchFamily="34" charset="0"/>
              </a:rPr>
              <a:t>P</a:t>
            </a:r>
            <a:r>
              <a:rPr sz="1600" b="1" spc="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DDC12B"/>
                </a:solidFill>
                <a:latin typeface="Arial Narrow" panose="020B0606020202030204" pitchFamily="34" charset="0"/>
                <a:cs typeface="Arial" panose="020B0604020202020204" pitchFamily="34" charset="0"/>
              </a:rPr>
              <a:t>|  </a:t>
            </a:r>
            <a:r>
              <a:rPr sz="1600" b="1" spc="-319" dirty="0" smtClean="0">
                <a:solidFill>
                  <a:srgbClr val="0000FF"/>
                </a:solidFill>
                <a:latin typeface="Arial Narrow" panose="020B0606020202030204" pitchFamily="34" charset="0"/>
                <a:cs typeface="Arial" panose="020B0604020202020204" pitchFamily="34" charset="0"/>
              </a:rPr>
              <a:t> </a:t>
            </a:r>
            <a:r>
              <a:rPr sz="1600" b="1" u="sng" spc="9" dirty="0" smtClean="0">
                <a:solidFill>
                  <a:srgbClr val="0000FF"/>
                </a:solidFill>
                <a:latin typeface="Arial Narrow" panose="020B0606020202030204" pitchFamily="34" charset="0"/>
                <a:cs typeface="Arial" panose="020B0604020202020204" pitchFamily="34" charset="0"/>
                <a:hlinkClick r:id="rId3"/>
              </a:rPr>
              <a:t>www</a:t>
            </a:r>
            <a:r>
              <a:rPr sz="1600" b="1" u="sng" spc="-9" dirty="0" smtClean="0">
                <a:solidFill>
                  <a:srgbClr val="0000FF"/>
                </a:solidFill>
                <a:latin typeface="Arial Narrow" panose="020B0606020202030204" pitchFamily="34" charset="0"/>
                <a:cs typeface="Arial" panose="020B0604020202020204" pitchFamily="34" charset="0"/>
                <a:hlinkClick r:id="rId3"/>
              </a:rPr>
              <a:t>.</a:t>
            </a:r>
            <a:r>
              <a:rPr sz="1600" b="1" u="sng" spc="-4" dirty="0" smtClean="0">
                <a:solidFill>
                  <a:srgbClr val="0000FF"/>
                </a:solidFill>
                <a:latin typeface="Arial Narrow" panose="020B0606020202030204" pitchFamily="34" charset="0"/>
                <a:cs typeface="Arial" panose="020B0604020202020204" pitchFamily="34" charset="0"/>
                <a:hlinkClick r:id="rId3"/>
              </a:rPr>
              <a:t>C</a:t>
            </a:r>
            <a:r>
              <a:rPr sz="1600" b="1" u="sng" spc="0" dirty="0" smtClean="0">
                <a:solidFill>
                  <a:srgbClr val="0000FF"/>
                </a:solidFill>
                <a:latin typeface="Arial Narrow" panose="020B0606020202030204" pitchFamily="34" charset="0"/>
                <a:cs typeface="Arial" panose="020B0604020202020204" pitchFamily="34" charset="0"/>
                <a:hlinkClick r:id="rId3"/>
              </a:rPr>
              <a:t>A</a:t>
            </a:r>
            <a:r>
              <a:rPr sz="1600" b="1" u="sng" spc="4" dirty="0" smtClean="0">
                <a:solidFill>
                  <a:srgbClr val="0000FF"/>
                </a:solidFill>
                <a:latin typeface="Arial Narrow" panose="020B0606020202030204" pitchFamily="34" charset="0"/>
                <a:cs typeface="Arial" panose="020B0604020202020204" pitchFamily="34" charset="0"/>
                <a:hlinkClick r:id="rId3"/>
              </a:rPr>
              <a:t>E</a:t>
            </a:r>
            <a:r>
              <a:rPr sz="1600" b="1" u="sng" spc="0" dirty="0" smtClean="0">
                <a:solidFill>
                  <a:srgbClr val="0000FF"/>
                </a:solidFill>
                <a:latin typeface="Arial Narrow" panose="020B0606020202030204" pitchFamily="34" charset="0"/>
                <a:cs typeface="Arial" panose="020B0604020202020204" pitchFamily="34" charset="0"/>
                <a:hlinkClick r:id="rId3"/>
              </a:rPr>
              <a:t>Pne</a:t>
            </a:r>
            <a:r>
              <a:rPr sz="1600" b="1" u="sng" spc="-25" dirty="0" smtClean="0">
                <a:solidFill>
                  <a:srgbClr val="0000FF"/>
                </a:solidFill>
                <a:latin typeface="Arial Narrow" panose="020B0606020202030204" pitchFamily="34" charset="0"/>
                <a:cs typeface="Arial" panose="020B0604020202020204" pitchFamily="34" charset="0"/>
                <a:hlinkClick r:id="rId3"/>
              </a:rPr>
              <a:t>t</a:t>
            </a:r>
            <a:r>
              <a:rPr sz="1600" b="1" u="sng" spc="-9" dirty="0" smtClean="0">
                <a:solidFill>
                  <a:srgbClr val="0000FF"/>
                </a:solidFill>
                <a:latin typeface="Arial Narrow" panose="020B0606020202030204" pitchFamily="34" charset="0"/>
                <a:cs typeface="Arial" panose="020B0604020202020204" pitchFamily="34" charset="0"/>
                <a:hlinkClick r:id="rId3"/>
              </a:rPr>
              <a:t>.</a:t>
            </a:r>
            <a:r>
              <a:rPr sz="1600" b="1" u="sng" spc="-4" dirty="0" smtClean="0">
                <a:solidFill>
                  <a:srgbClr val="0000FF"/>
                </a:solidFill>
                <a:latin typeface="Arial Narrow" panose="020B0606020202030204" pitchFamily="34" charset="0"/>
                <a:cs typeface="Arial" panose="020B0604020202020204" pitchFamily="34" charset="0"/>
                <a:hlinkClick r:id="rId3"/>
              </a:rPr>
              <a:t>o</a:t>
            </a:r>
            <a:r>
              <a:rPr sz="1600" b="1" u="sng" spc="0" dirty="0" smtClean="0">
                <a:solidFill>
                  <a:srgbClr val="0000FF"/>
                </a:solidFill>
                <a:latin typeface="Arial Narrow" panose="020B0606020202030204" pitchFamily="34" charset="0"/>
                <a:cs typeface="Arial" panose="020B0604020202020204" pitchFamily="34" charset="0"/>
                <a:hlinkClick r:id="rId3"/>
              </a:rPr>
              <a:t>rg</a:t>
            </a:r>
            <a:r>
              <a:rPr sz="1600" b="1" spc="0" dirty="0" smtClean="0">
                <a:solidFill>
                  <a:srgbClr val="0000FF"/>
                </a:solidFill>
                <a:latin typeface="Arial Narrow" panose="020B0606020202030204" pitchFamily="34" charset="0"/>
                <a:cs typeface="Arial" panose="020B0604020202020204" pitchFamily="34" charset="0"/>
                <a:hlinkClick r:id="rId3"/>
              </a:rPr>
              <a:t> </a:t>
            </a:r>
            <a:r>
              <a:rPr sz="1600" b="1" spc="-276" dirty="0" smtClean="0">
                <a:solidFill>
                  <a:srgbClr val="DDC12B"/>
                </a:solidFill>
                <a:latin typeface="Arial Narrow" panose="020B0606020202030204" pitchFamily="34" charset="0"/>
                <a:cs typeface="Arial" panose="020B0604020202020204" pitchFamily="34" charset="0"/>
                <a:hlinkClick r:id="rId3"/>
              </a:rPr>
              <a:t> </a:t>
            </a:r>
            <a:r>
              <a:rPr sz="1600" b="1" u="sng" spc="0" dirty="0" smtClean="0">
                <a:solidFill>
                  <a:srgbClr val="DDC12B"/>
                </a:solidFill>
                <a:latin typeface="Arial Narrow" panose="020B0606020202030204" pitchFamily="34" charset="0"/>
                <a:cs typeface="Arial" panose="020B0604020202020204" pitchFamily="34" charset="0"/>
                <a:hlinkClick r:id="rId3"/>
              </a:rPr>
              <a:t>|</a:t>
            </a:r>
            <a:r>
              <a:rPr sz="1600" b="1" u="sng" spc="0" dirty="0" smtClean="0">
                <a:solidFill>
                  <a:srgbClr val="DDC12B"/>
                </a:solidFill>
                <a:latin typeface="Arial Narrow" panose="020B0606020202030204" pitchFamily="34" charset="0"/>
                <a:cs typeface="Arial" panose="020B0604020202020204" pitchFamily="34" charset="0"/>
              </a:rPr>
              <a:t> </a:t>
            </a:r>
            <a:r>
              <a:rPr sz="1600" b="1" spc="-316" dirty="0" smtClean="0">
                <a:solidFill>
                  <a:srgbClr val="DDC12B"/>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T</a:t>
            </a:r>
            <a:r>
              <a:rPr sz="1600" b="1" spc="9" dirty="0" smtClean="0">
                <a:solidFill>
                  <a:srgbClr val="397D5A"/>
                </a:solidFill>
                <a:latin typeface="Arial Narrow" panose="020B0606020202030204" pitchFamily="34" charset="0"/>
                <a:cs typeface="Arial" panose="020B0604020202020204" pitchFamily="34" charset="0"/>
              </a:rPr>
              <a:t>w</a:t>
            </a:r>
            <a:r>
              <a:rPr sz="1600" b="1" spc="0" dirty="0" smtClean="0">
                <a:solidFill>
                  <a:srgbClr val="397D5A"/>
                </a:solidFill>
                <a:latin typeface="Arial Narrow" panose="020B0606020202030204" pitchFamily="34" charset="0"/>
                <a:cs typeface="Arial" panose="020B0604020202020204" pitchFamily="34" charset="0"/>
              </a:rPr>
              <a:t>i</a:t>
            </a:r>
            <a:r>
              <a:rPr sz="1600" b="1" spc="-25" dirty="0" smtClean="0">
                <a:solidFill>
                  <a:srgbClr val="397D5A"/>
                </a:solidFill>
                <a:latin typeface="Arial Narrow" panose="020B0606020202030204" pitchFamily="34" charset="0"/>
                <a:cs typeface="Arial" panose="020B0604020202020204" pitchFamily="34" charset="0"/>
              </a:rPr>
              <a:t>tt</a:t>
            </a:r>
            <a:r>
              <a:rPr sz="1600" b="1" spc="0" dirty="0" smtClean="0">
                <a:solidFill>
                  <a:srgbClr val="397D5A"/>
                </a:solidFill>
                <a:latin typeface="Arial Narrow" panose="020B0606020202030204" pitchFamily="34" charset="0"/>
                <a:cs typeface="Arial" panose="020B0604020202020204" pitchFamily="34" charset="0"/>
              </a:rPr>
              <a:t>er:</a:t>
            </a:r>
            <a:r>
              <a:rPr sz="1600" b="1" spc="5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397D5A"/>
                </a:solidFill>
                <a:latin typeface="Arial Narrow" panose="020B0606020202030204" pitchFamily="34" charset="0"/>
                <a:cs typeface="Arial" panose="020B0604020202020204" pitchFamily="34" charset="0"/>
                <a:hlinkClick r:id="rId4"/>
              </a:rPr>
              <a:t>@CA</a:t>
            </a:r>
            <a:r>
              <a:rPr sz="1600" b="1" spc="4" dirty="0" smtClean="0">
                <a:solidFill>
                  <a:srgbClr val="397D5A"/>
                </a:solidFill>
                <a:latin typeface="Arial Narrow" panose="020B0606020202030204" pitchFamily="34" charset="0"/>
                <a:cs typeface="Arial" panose="020B0604020202020204" pitchFamily="34" charset="0"/>
                <a:hlinkClick r:id="rId4"/>
              </a:rPr>
              <a:t>E</a:t>
            </a:r>
            <a:r>
              <a:rPr sz="1600" b="1" spc="0" dirty="0" smtClean="0">
                <a:solidFill>
                  <a:srgbClr val="397D5A"/>
                </a:solidFill>
                <a:latin typeface="Arial Narrow" panose="020B0606020202030204" pitchFamily="34" charset="0"/>
                <a:cs typeface="Arial" panose="020B0604020202020204" pitchFamily="34" charset="0"/>
                <a:hlinkClick r:id="rId4"/>
              </a:rPr>
              <a:t>Pup</a:t>
            </a:r>
            <a:r>
              <a:rPr sz="1600" b="1" spc="4" dirty="0" smtClean="0">
                <a:solidFill>
                  <a:srgbClr val="397D5A"/>
                </a:solidFill>
                <a:latin typeface="Arial Narrow" panose="020B0606020202030204" pitchFamily="34" charset="0"/>
                <a:cs typeface="Arial" panose="020B0604020202020204" pitchFamily="34" charset="0"/>
                <a:hlinkClick r:id="rId4"/>
              </a:rPr>
              <a:t>d</a:t>
            </a:r>
            <a:r>
              <a:rPr sz="1600" b="1" spc="-4" dirty="0" smtClean="0">
                <a:solidFill>
                  <a:srgbClr val="397D5A"/>
                </a:solidFill>
                <a:latin typeface="Arial Narrow" panose="020B0606020202030204" pitchFamily="34" charset="0"/>
                <a:cs typeface="Arial" panose="020B0604020202020204" pitchFamily="34" charset="0"/>
                <a:hlinkClick r:id="rId4"/>
              </a:rPr>
              <a:t>a</a:t>
            </a:r>
            <a:r>
              <a:rPr sz="1600" b="1" spc="-25" dirty="0" smtClean="0">
                <a:solidFill>
                  <a:srgbClr val="397D5A"/>
                </a:solidFill>
                <a:latin typeface="Arial Narrow" panose="020B0606020202030204" pitchFamily="34" charset="0"/>
                <a:cs typeface="Arial" panose="020B0604020202020204" pitchFamily="34" charset="0"/>
                <a:hlinkClick r:id="rId4"/>
              </a:rPr>
              <a:t>t</a:t>
            </a:r>
            <a:r>
              <a:rPr sz="1600" b="1" spc="0" dirty="0" smtClean="0">
                <a:solidFill>
                  <a:srgbClr val="397D5A"/>
                </a:solidFill>
                <a:latin typeface="Arial Narrow" panose="020B0606020202030204" pitchFamily="34" charset="0"/>
                <a:cs typeface="Arial" panose="020B0604020202020204" pitchFamily="34" charset="0"/>
                <a:hlinkClick r:id="rId4"/>
              </a:rPr>
              <a:t>es</a:t>
            </a:r>
            <a:endParaRPr sz="1600" b="1" dirty="0">
              <a:latin typeface="Arial Narrow" panose="020B0606020202030204" pitchFamily="34" charset="0"/>
              <a:cs typeface="Arial" panose="020B0604020202020204" pitchFamily="34" charset="0"/>
            </a:endParaRPr>
          </a:p>
        </p:txBody>
      </p:sp>
      <p:pic>
        <p:nvPicPr>
          <p:cNvPr id="16" name="Picture 15"/>
          <p:cNvPicPr>
            <a:picLocks noChangeAspect="1"/>
          </p:cNvPicPr>
          <p:nvPr/>
        </p:nvPicPr>
        <p:blipFill>
          <a:blip r:embed="rId5">
            <a:extLst>
              <a:ext uri="{28A0092B-C50C-407E-A947-70E740481C1C}">
                <a14:useLocalDpi xmlns="" xmlns:a14="http://schemas.microsoft.com/office/drawing/2010/main" val="0"/>
              </a:ext>
            </a:extLst>
          </a:blip>
          <a:stretch>
            <a:fillRect/>
          </a:stretch>
        </p:blipFill>
        <p:spPr>
          <a:xfrm>
            <a:off x="0" y="0"/>
            <a:ext cx="7163421" cy="2362405"/>
          </a:xfrm>
          <a:prstGeom prst="rect">
            <a:avLst/>
          </a:prstGeom>
        </p:spPr>
      </p:pic>
      <p:sp>
        <p:nvSpPr>
          <p:cNvPr id="18" name="Rectangle 17"/>
          <p:cNvSpPr/>
          <p:nvPr/>
        </p:nvSpPr>
        <p:spPr>
          <a:xfrm>
            <a:off x="4038600" y="3886200"/>
            <a:ext cx="5029200" cy="1190069"/>
          </a:xfrm>
          <a:prstGeom prst="rect">
            <a:avLst/>
          </a:prstGeom>
          <a:noFill/>
          <a:ln>
            <a:noFill/>
          </a:ln>
        </p:spPr>
        <p:style>
          <a:lnRef idx="3">
            <a:schemeClr val="lt1"/>
          </a:lnRef>
          <a:fillRef idx="1">
            <a:schemeClr val="accent3"/>
          </a:fillRef>
          <a:effectRef idx="1">
            <a:schemeClr val="accent3"/>
          </a:effectRef>
          <a:fontRef idx="minor">
            <a:schemeClr val="lt1"/>
          </a:fontRef>
        </p:style>
        <p:txBody>
          <a:bodyPr wrap="square">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spcBef>
                <a:spcPts val="96"/>
              </a:spcBef>
            </a:pPr>
            <a:r>
              <a:rPr lang="en-US" sz="2800" b="1" dirty="0" smtClean="0">
                <a:solidFill>
                  <a:srgbClr val="047D57"/>
                </a:solidFill>
                <a:latin typeface="Century Gothic" panose="020B0502020202020204" pitchFamily="34" charset="0"/>
                <a:cs typeface="Calibri"/>
              </a:rPr>
              <a:t>Prof. Silvestre Colón, </a:t>
            </a:r>
            <a:r>
              <a:rPr lang="en-US" sz="2000" b="1" dirty="0" err="1" smtClean="0">
                <a:solidFill>
                  <a:srgbClr val="047D57"/>
                </a:solidFill>
                <a:latin typeface="Century Gothic" panose="020B0502020202020204" pitchFamily="34" charset="0"/>
                <a:cs typeface="Calibri"/>
              </a:rPr>
              <a:t>Capacitación</a:t>
            </a:r>
            <a:r>
              <a:rPr lang="en-US" sz="2000" b="1" dirty="0" smtClean="0">
                <a:solidFill>
                  <a:srgbClr val="047D57"/>
                </a:solidFill>
                <a:latin typeface="Century Gothic" panose="020B0502020202020204" pitchFamily="34" charset="0"/>
                <a:cs typeface="Calibri"/>
              </a:rPr>
              <a:t>  CAEP UPRM</a:t>
            </a:r>
            <a:endParaRPr lang="en-US" sz="2000" b="1" dirty="0">
              <a:latin typeface="Century Gothic" panose="020B0502020202020204" pitchFamily="34" charset="0"/>
              <a:cs typeface="Calibri"/>
            </a:endParaRPr>
          </a:p>
          <a:p>
            <a:pPr marL="162535" marR="178353" indent="-642" algn="ctr">
              <a:spcBef>
                <a:spcPts val="372"/>
              </a:spcBef>
            </a:pPr>
            <a:r>
              <a:rPr lang="en-US" sz="2000" b="1" spc="4" dirty="0" smtClean="0">
                <a:solidFill>
                  <a:srgbClr val="047D57"/>
                </a:solidFill>
                <a:latin typeface="Century Gothic" panose="020B0502020202020204" pitchFamily="34" charset="0"/>
                <a:cs typeface="Calibri"/>
              </a:rPr>
              <a:t>Rincón PR, </a:t>
            </a:r>
            <a:r>
              <a:rPr lang="en-US" sz="2000" b="1" spc="-4" dirty="0" smtClean="0">
                <a:solidFill>
                  <a:srgbClr val="047D57"/>
                </a:solidFill>
                <a:latin typeface="Century Gothic" panose="020B0502020202020204" pitchFamily="34" charset="0"/>
                <a:cs typeface="Calibri"/>
              </a:rPr>
              <a:t>M</a:t>
            </a:r>
            <a:r>
              <a:rPr lang="en-US" sz="2000" b="1" dirty="0" smtClean="0">
                <a:solidFill>
                  <a:srgbClr val="047D57"/>
                </a:solidFill>
                <a:latin typeface="Century Gothic" panose="020B0502020202020204" pitchFamily="34" charset="0"/>
                <a:cs typeface="Calibri"/>
              </a:rPr>
              <a:t>ayo 29,</a:t>
            </a:r>
            <a:r>
              <a:rPr lang="en-US" sz="2000" b="1" spc="9" dirty="0" smtClean="0">
                <a:solidFill>
                  <a:srgbClr val="047D57"/>
                </a:solidFill>
                <a:latin typeface="Century Gothic" panose="020B0502020202020204" pitchFamily="34" charset="0"/>
                <a:cs typeface="Calibri"/>
              </a:rPr>
              <a:t> </a:t>
            </a:r>
            <a:r>
              <a:rPr lang="en-US" sz="2000" b="1" dirty="0">
                <a:solidFill>
                  <a:srgbClr val="047D57"/>
                </a:solidFill>
                <a:latin typeface="Century Gothic" panose="020B0502020202020204" pitchFamily="34" charset="0"/>
                <a:cs typeface="Calibri"/>
              </a:rPr>
              <a:t>2014</a:t>
            </a:r>
            <a:endParaRPr lang="en-US" sz="2000" b="1" dirty="0">
              <a:latin typeface="Century Gothic" panose="020B0502020202020204" pitchFamily="34" charset="0"/>
              <a:cs typeface="Calibri"/>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1295400" y="381000"/>
            <a:ext cx="6664727" cy="3181350"/>
          </a:xfrm>
          <a:prstGeom prst="rect">
            <a:avLst/>
          </a:prstGeom>
          <a:noFill/>
          <a:ln w="9525">
            <a:noFill/>
            <a:miter lim="800000"/>
            <a:headEnd/>
            <a:tailEnd/>
          </a:ln>
          <a:effectLst/>
        </p:spPr>
      </p:pic>
      <p:pic>
        <p:nvPicPr>
          <p:cNvPr id="1028" name="Picture 4"/>
          <p:cNvPicPr>
            <a:picLocks noChangeAspect="1" noChangeArrowheads="1"/>
          </p:cNvPicPr>
          <p:nvPr/>
        </p:nvPicPr>
        <p:blipFill>
          <a:blip r:embed="rId3"/>
          <a:srcRect/>
          <a:stretch>
            <a:fillRect/>
          </a:stretch>
        </p:blipFill>
        <p:spPr bwMode="auto">
          <a:xfrm>
            <a:off x="1524000" y="3733800"/>
            <a:ext cx="6067425" cy="253943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object 15"/>
          <p:cNvSpPr txBox="1"/>
          <p:nvPr/>
        </p:nvSpPr>
        <p:spPr>
          <a:xfrm>
            <a:off x="606653" y="1722130"/>
            <a:ext cx="7318147" cy="3154669"/>
          </a:xfrm>
          <a:prstGeom prst="rect">
            <a:avLst/>
          </a:prstGeom>
        </p:spPr>
        <p:txBody>
          <a:bodyPr wrap="square" lIns="0" tIns="0" rIns="0" bIns="0" rtlCol="0">
            <a:noAutofit/>
          </a:bodyPr>
          <a:lstStyle/>
          <a:p>
            <a:pPr marL="355600" indent="-342900">
              <a:lnSpc>
                <a:spcPts val="2600"/>
              </a:lnSpc>
              <a:spcAft>
                <a:spcPts val="900"/>
              </a:spcAft>
              <a:buClr>
                <a:srgbClr val="DDC12E"/>
              </a:buClr>
              <a:buFont typeface="Arial" panose="020B0604020202020204" pitchFamily="34" charset="0"/>
              <a:buChar char="•"/>
            </a:pPr>
            <a:r>
              <a:rPr sz="2400" spc="0" dirty="0" smtClean="0">
                <a:latin typeface="Century Gothic"/>
                <a:cs typeface="Century Gothic"/>
              </a:rPr>
              <a:t>Ex</a:t>
            </a:r>
            <a:r>
              <a:rPr sz="2400" spc="-14" dirty="0" smtClean="0">
                <a:latin typeface="Century Gothic"/>
                <a:cs typeface="Century Gothic"/>
              </a:rPr>
              <a:t>p</a:t>
            </a:r>
            <a:r>
              <a:rPr sz="2400" spc="0" dirty="0" smtClean="0">
                <a:latin typeface="Century Gothic"/>
                <a:cs typeface="Century Gothic"/>
              </a:rPr>
              <a:t>la</a:t>
            </a:r>
            <a:r>
              <a:rPr sz="2400" spc="25" dirty="0" smtClean="0">
                <a:latin typeface="Century Gothic"/>
                <a:cs typeface="Century Gothic"/>
              </a:rPr>
              <a:t>i</a:t>
            </a:r>
            <a:r>
              <a:rPr sz="2400" spc="0" dirty="0" smtClean="0">
                <a:latin typeface="Century Gothic"/>
                <a:cs typeface="Century Gothic"/>
              </a:rPr>
              <a:t>n</a:t>
            </a:r>
            <a:r>
              <a:rPr sz="2400" spc="-39" dirty="0" smtClean="0">
                <a:latin typeface="Century Gothic"/>
                <a:cs typeface="Century Gothic"/>
              </a:rPr>
              <a:t> </a:t>
            </a:r>
            <a:r>
              <a:rPr sz="2400" spc="0" dirty="0" smtClean="0">
                <a:latin typeface="Century Gothic"/>
                <a:cs typeface="Century Gothic"/>
              </a:rPr>
              <a:t>St</a:t>
            </a:r>
            <a:r>
              <a:rPr sz="2400" spc="4" dirty="0" smtClean="0">
                <a:latin typeface="Century Gothic"/>
                <a:cs typeface="Century Gothic"/>
              </a:rPr>
              <a:t>a</a:t>
            </a:r>
            <a:r>
              <a:rPr sz="2400" spc="0" dirty="0" smtClean="0">
                <a:latin typeface="Century Gothic"/>
                <a:cs typeface="Century Gothic"/>
              </a:rPr>
              <a:t>ndard </a:t>
            </a:r>
            <a:r>
              <a:rPr lang="en-US" sz="2400" spc="0" dirty="0" smtClean="0">
                <a:latin typeface="Century Gothic"/>
                <a:cs typeface="Century Gothic"/>
              </a:rPr>
              <a:t>5</a:t>
            </a:r>
            <a:r>
              <a:rPr sz="2400" spc="0" dirty="0" smtClean="0">
                <a:latin typeface="Century Gothic"/>
                <a:cs typeface="Century Gothic"/>
              </a:rPr>
              <a:t>.</a:t>
            </a:r>
            <a:r>
              <a:rPr lang="en-US" sz="2400" spc="0" dirty="0" smtClean="0">
                <a:latin typeface="Century Gothic"/>
                <a:cs typeface="Century Gothic"/>
              </a:rPr>
              <a:t> </a:t>
            </a:r>
          </a:p>
          <a:p>
            <a:pPr marL="355600" indent="-342900">
              <a:lnSpc>
                <a:spcPts val="2600"/>
              </a:lnSpc>
              <a:spcAft>
                <a:spcPts val="900"/>
              </a:spcAft>
              <a:buClr>
                <a:srgbClr val="DDC12E"/>
              </a:buClr>
              <a:buFont typeface="Arial" panose="020B0604020202020204" pitchFamily="34" charset="0"/>
              <a:buChar char="•"/>
            </a:pPr>
            <a:endParaRPr lang="en-US" sz="2400" dirty="0">
              <a:latin typeface="Century Gothic"/>
              <a:cs typeface="Century Gothic"/>
            </a:endParaRPr>
          </a:p>
          <a:p>
            <a:pPr marL="355600" indent="-342900">
              <a:lnSpc>
                <a:spcPts val="2600"/>
              </a:lnSpc>
              <a:spcAft>
                <a:spcPts val="900"/>
              </a:spcAft>
              <a:buClr>
                <a:srgbClr val="DDC12E"/>
              </a:buClr>
              <a:buFont typeface="Arial" panose="020B0604020202020204" pitchFamily="34" charset="0"/>
              <a:buChar char="•"/>
            </a:pPr>
            <a:r>
              <a:rPr lang="en-US" sz="2400" spc="-14" dirty="0" smtClean="0">
                <a:latin typeface="Century Gothic"/>
                <a:cs typeface="Century Gothic"/>
              </a:rPr>
              <a:t>I</a:t>
            </a:r>
            <a:r>
              <a:rPr lang="en-US" sz="2400" dirty="0" smtClean="0">
                <a:latin typeface="Century Gothic"/>
                <a:cs typeface="Century Gothic"/>
              </a:rPr>
              <a:t>dent</a:t>
            </a:r>
            <a:r>
              <a:rPr lang="en-US" sz="2400" spc="25" dirty="0" smtClean="0">
                <a:latin typeface="Century Gothic"/>
                <a:cs typeface="Century Gothic"/>
              </a:rPr>
              <a:t>i</a:t>
            </a:r>
            <a:r>
              <a:rPr lang="en-US" sz="2400" dirty="0" smtClean="0">
                <a:latin typeface="Century Gothic"/>
                <a:cs typeface="Century Gothic"/>
              </a:rPr>
              <a:t>fy</a:t>
            </a:r>
            <a:r>
              <a:rPr lang="en-US" sz="2400" spc="-14" dirty="0" smtClean="0">
                <a:latin typeface="Century Gothic"/>
                <a:cs typeface="Century Gothic"/>
              </a:rPr>
              <a:t> </a:t>
            </a:r>
            <a:r>
              <a:rPr lang="en-US" sz="2400" dirty="0">
                <a:latin typeface="Century Gothic"/>
                <a:cs typeface="Century Gothic"/>
              </a:rPr>
              <a:t>and expla</a:t>
            </a:r>
            <a:r>
              <a:rPr lang="en-US" sz="2400" spc="19" dirty="0">
                <a:latin typeface="Century Gothic"/>
                <a:cs typeface="Century Gothic"/>
              </a:rPr>
              <a:t>i</a:t>
            </a:r>
            <a:r>
              <a:rPr lang="en-US" sz="2400" dirty="0">
                <a:latin typeface="Century Gothic"/>
                <a:cs typeface="Century Gothic"/>
              </a:rPr>
              <a:t>n</a:t>
            </a:r>
            <a:r>
              <a:rPr lang="en-US" sz="2400" spc="-39" dirty="0">
                <a:latin typeface="Century Gothic"/>
                <a:cs typeface="Century Gothic"/>
              </a:rPr>
              <a:t> </a:t>
            </a:r>
            <a:r>
              <a:rPr lang="en-US" sz="2400" dirty="0">
                <a:latin typeface="Century Gothic"/>
                <a:cs typeface="Century Gothic"/>
              </a:rPr>
              <a:t>components. </a:t>
            </a:r>
            <a:endParaRPr lang="en-US" sz="2400" dirty="0" smtClean="0">
              <a:latin typeface="Century Gothic"/>
              <a:cs typeface="Century Gothic"/>
            </a:endParaRPr>
          </a:p>
          <a:p>
            <a:pPr marL="355600" indent="-342900">
              <a:lnSpc>
                <a:spcPts val="2600"/>
              </a:lnSpc>
              <a:spcAft>
                <a:spcPts val="900"/>
              </a:spcAft>
              <a:buClr>
                <a:srgbClr val="DDC12E"/>
              </a:buClr>
              <a:buFont typeface="Arial" panose="020B0604020202020204" pitchFamily="34" charset="0"/>
              <a:buChar char="•"/>
            </a:pPr>
            <a:endParaRPr lang="en-US" sz="2400" dirty="0">
              <a:latin typeface="Century Gothic"/>
              <a:cs typeface="Century Gothic"/>
            </a:endParaRPr>
          </a:p>
          <a:p>
            <a:pPr marL="355600" indent="-342900">
              <a:lnSpc>
                <a:spcPts val="2600"/>
              </a:lnSpc>
              <a:spcAft>
                <a:spcPts val="900"/>
              </a:spcAft>
              <a:buClr>
                <a:srgbClr val="DDC12E"/>
              </a:buClr>
              <a:buFont typeface="Arial" panose="020B0604020202020204" pitchFamily="34" charset="0"/>
              <a:buChar char="•"/>
            </a:pPr>
            <a:r>
              <a:rPr lang="en-US" sz="2400" spc="-9" dirty="0" smtClean="0">
                <a:latin typeface="Century Gothic"/>
                <a:cs typeface="Century Gothic"/>
              </a:rPr>
              <a:t>Identify p</a:t>
            </a:r>
            <a:r>
              <a:rPr lang="en-US" sz="2400" dirty="0" smtClean="0">
                <a:latin typeface="Century Gothic"/>
                <a:cs typeface="Century Gothic"/>
              </a:rPr>
              <a:t>os</a:t>
            </a:r>
            <a:r>
              <a:rPr lang="en-US" sz="2400" spc="4" dirty="0" smtClean="0">
                <a:latin typeface="Century Gothic"/>
                <a:cs typeface="Century Gothic"/>
              </a:rPr>
              <a:t>s</a:t>
            </a:r>
            <a:r>
              <a:rPr lang="en-US" sz="2400" spc="19" dirty="0" smtClean="0">
                <a:latin typeface="Century Gothic"/>
                <a:cs typeface="Century Gothic"/>
              </a:rPr>
              <a:t>i</a:t>
            </a:r>
            <a:r>
              <a:rPr lang="en-US" sz="2400" dirty="0" smtClean="0">
                <a:latin typeface="Century Gothic"/>
                <a:cs typeface="Century Gothic"/>
              </a:rPr>
              <a:t>ble</a:t>
            </a:r>
            <a:r>
              <a:rPr lang="en-US" sz="2400" spc="-19" dirty="0" smtClean="0">
                <a:latin typeface="Century Gothic"/>
                <a:cs typeface="Century Gothic"/>
              </a:rPr>
              <a:t> </a:t>
            </a:r>
            <a:r>
              <a:rPr lang="en-US" sz="2400" dirty="0">
                <a:latin typeface="Century Gothic"/>
                <a:cs typeface="Century Gothic"/>
              </a:rPr>
              <a:t>p</a:t>
            </a:r>
            <a:r>
              <a:rPr lang="en-US" sz="2400" spc="14" dirty="0">
                <a:latin typeface="Century Gothic"/>
                <a:cs typeface="Century Gothic"/>
              </a:rPr>
              <a:t>i</a:t>
            </a:r>
            <a:r>
              <a:rPr lang="en-US" sz="2400" dirty="0">
                <a:latin typeface="Century Gothic"/>
                <a:cs typeface="Century Gothic"/>
              </a:rPr>
              <a:t>eces</a:t>
            </a:r>
            <a:r>
              <a:rPr lang="en-US" sz="2400" spc="-14" dirty="0">
                <a:latin typeface="Century Gothic"/>
                <a:cs typeface="Century Gothic"/>
              </a:rPr>
              <a:t> </a:t>
            </a:r>
            <a:r>
              <a:rPr lang="en-US" sz="2400" dirty="0">
                <a:latin typeface="Century Gothic"/>
                <a:cs typeface="Century Gothic"/>
              </a:rPr>
              <a:t>of e</a:t>
            </a:r>
            <a:r>
              <a:rPr lang="en-US" sz="2400" spc="19" dirty="0">
                <a:latin typeface="Century Gothic"/>
                <a:cs typeface="Century Gothic"/>
              </a:rPr>
              <a:t>v</a:t>
            </a:r>
            <a:r>
              <a:rPr lang="en-US" sz="2400" spc="9" dirty="0">
                <a:latin typeface="Century Gothic"/>
                <a:cs typeface="Century Gothic"/>
              </a:rPr>
              <a:t>i</a:t>
            </a:r>
            <a:r>
              <a:rPr lang="en-US" sz="2400" dirty="0">
                <a:latin typeface="Century Gothic"/>
                <a:cs typeface="Century Gothic"/>
              </a:rPr>
              <a:t>dence for the components of st</a:t>
            </a:r>
            <a:r>
              <a:rPr lang="en-US" sz="2400" spc="4" dirty="0">
                <a:latin typeface="Century Gothic"/>
                <a:cs typeface="Century Gothic"/>
              </a:rPr>
              <a:t>a</a:t>
            </a:r>
            <a:r>
              <a:rPr lang="en-US" sz="2400" dirty="0">
                <a:latin typeface="Century Gothic"/>
                <a:cs typeface="Century Gothic"/>
              </a:rPr>
              <a:t>ndard </a:t>
            </a:r>
            <a:r>
              <a:rPr lang="en-US" sz="2400" dirty="0" smtClean="0">
                <a:latin typeface="Century Gothic"/>
                <a:cs typeface="Century Gothic"/>
              </a:rPr>
              <a:t>5.</a:t>
            </a:r>
            <a:endParaRPr lang="en-US" sz="2400" dirty="0">
              <a:latin typeface="Century Gothic"/>
              <a:cs typeface="Century Gothic"/>
            </a:endParaRPr>
          </a:p>
        </p:txBody>
      </p:sp>
      <p:sp>
        <p:nvSpPr>
          <p:cNvPr id="21" name="object 21"/>
          <p:cNvSpPr/>
          <p:nvPr/>
        </p:nvSpPr>
        <p:spPr>
          <a:xfrm>
            <a:off x="0" y="1650"/>
            <a:ext cx="9144000" cy="1417320"/>
          </a:xfrm>
          <a:custGeom>
            <a:avLst/>
            <a:gdLst/>
            <a:ahLst/>
            <a:cxnLst/>
            <a:rect l="l" t="t" r="r" b="b"/>
            <a:pathLst>
              <a:path w="9144000" h="1417320">
                <a:moveTo>
                  <a:pt x="0" y="1417320"/>
                </a:moveTo>
                <a:lnTo>
                  <a:pt x="9144000" y="1417320"/>
                </a:lnTo>
                <a:lnTo>
                  <a:pt x="9144000" y="0"/>
                </a:lnTo>
                <a:lnTo>
                  <a:pt x="0" y="0"/>
                </a:lnTo>
                <a:lnTo>
                  <a:pt x="0" y="1417320"/>
                </a:lnTo>
                <a:close/>
              </a:path>
            </a:pathLst>
          </a:custGeom>
          <a:solidFill>
            <a:srgbClr val="047D57"/>
          </a:solidFill>
        </p:spPr>
        <p:txBody>
          <a:bodyPr wrap="square" lIns="0" tIns="0" rIns="0" bIns="0" rtlCol="0">
            <a:noAutofit/>
          </a:bodyPr>
          <a:lstStyle/>
          <a:p>
            <a:endParaRPr/>
          </a:p>
        </p:txBody>
      </p:sp>
      <p:sp>
        <p:nvSpPr>
          <p:cNvPr id="22" name="object 22"/>
          <p:cNvSpPr/>
          <p:nvPr/>
        </p:nvSpPr>
        <p:spPr>
          <a:xfrm>
            <a:off x="326847" y="0"/>
            <a:ext cx="0" cy="1417320"/>
          </a:xfrm>
          <a:custGeom>
            <a:avLst/>
            <a:gdLst/>
            <a:ahLst/>
            <a:cxnLst/>
            <a:rect l="l" t="t" r="r" b="b"/>
            <a:pathLst>
              <a:path h="1417320">
                <a:moveTo>
                  <a:pt x="0" y="1417320"/>
                </a:moveTo>
                <a:lnTo>
                  <a:pt x="0" y="0"/>
                </a:lnTo>
              </a:path>
            </a:pathLst>
          </a:custGeom>
          <a:ln w="25400">
            <a:solidFill>
              <a:srgbClr val="DDC12B"/>
            </a:solidFill>
          </a:ln>
        </p:spPr>
        <p:txBody>
          <a:bodyPr wrap="square" lIns="0" tIns="0" rIns="0" bIns="0" rtlCol="0">
            <a:noAutofit/>
          </a:bodyPr>
          <a:lstStyle/>
          <a:p>
            <a:endParaRPr/>
          </a:p>
        </p:txBody>
      </p:sp>
      <p:sp>
        <p:nvSpPr>
          <p:cNvPr id="19" name="object 19"/>
          <p:cNvSpPr/>
          <p:nvPr/>
        </p:nvSpPr>
        <p:spPr>
          <a:xfrm>
            <a:off x="6782434" y="6593421"/>
            <a:ext cx="48768" cy="0"/>
          </a:xfrm>
          <a:custGeom>
            <a:avLst/>
            <a:gdLst/>
            <a:ahLst/>
            <a:cxnLst/>
            <a:rect l="l" t="t" r="r" b="b"/>
            <a:pathLst>
              <a:path w="48768">
                <a:moveTo>
                  <a:pt x="0" y="0"/>
                </a:moveTo>
                <a:lnTo>
                  <a:pt x="48768" y="0"/>
                </a:lnTo>
              </a:path>
            </a:pathLst>
          </a:custGeom>
          <a:ln w="10413">
            <a:solidFill>
              <a:srgbClr val="397D5A"/>
            </a:solidFill>
          </a:ln>
        </p:spPr>
        <p:txBody>
          <a:bodyPr wrap="square" lIns="0" tIns="0" rIns="0" bIns="0" rtlCol="0">
            <a:noAutofit/>
          </a:bodyPr>
          <a:lstStyle/>
          <a:p>
            <a:endParaRPr/>
          </a:p>
        </p:txBody>
      </p:sp>
      <p:sp>
        <p:nvSpPr>
          <p:cNvPr id="17" name="object 17"/>
          <p:cNvSpPr txBox="1"/>
          <p:nvPr/>
        </p:nvSpPr>
        <p:spPr>
          <a:xfrm>
            <a:off x="583793" y="683704"/>
            <a:ext cx="1224309" cy="432612"/>
          </a:xfrm>
          <a:prstGeom prst="rect">
            <a:avLst/>
          </a:prstGeom>
        </p:spPr>
        <p:txBody>
          <a:bodyPr wrap="square" lIns="0" tIns="0" rIns="0" bIns="0" rtlCol="0">
            <a:noAutofit/>
          </a:bodyPr>
          <a:lstStyle/>
          <a:p>
            <a:pPr marL="12700">
              <a:lnSpc>
                <a:spcPts val="3404"/>
              </a:lnSpc>
              <a:spcBef>
                <a:spcPts val="170"/>
              </a:spcBef>
            </a:pPr>
            <a:r>
              <a:rPr sz="3200" spc="0" dirty="0" smtClean="0">
                <a:solidFill>
                  <a:srgbClr val="FFFFFF"/>
                </a:solidFill>
                <a:latin typeface="Century Gothic"/>
                <a:cs typeface="Century Gothic"/>
              </a:rPr>
              <a:t>Goa</a:t>
            </a:r>
            <a:r>
              <a:rPr sz="3200" spc="-14" dirty="0" smtClean="0">
                <a:solidFill>
                  <a:srgbClr val="FFFFFF"/>
                </a:solidFill>
                <a:latin typeface="Century Gothic"/>
                <a:cs typeface="Century Gothic"/>
              </a:rPr>
              <a:t>l</a:t>
            </a:r>
            <a:r>
              <a:rPr sz="3200" spc="0" dirty="0" smtClean="0">
                <a:solidFill>
                  <a:srgbClr val="FFFFFF"/>
                </a:solidFill>
                <a:latin typeface="Century Gothic"/>
                <a:cs typeface="Century Gothic"/>
              </a:rPr>
              <a:t>s</a:t>
            </a:r>
            <a:endParaRPr sz="3200">
              <a:latin typeface="Century Gothic"/>
              <a:cs typeface="Century Gothic"/>
            </a:endParaRPr>
          </a:p>
        </p:txBody>
      </p:sp>
      <p:sp>
        <p:nvSpPr>
          <p:cNvPr id="4" name="object 4"/>
          <p:cNvSpPr txBox="1"/>
          <p:nvPr/>
        </p:nvSpPr>
        <p:spPr>
          <a:xfrm>
            <a:off x="1788667" y="6307573"/>
            <a:ext cx="1411733" cy="990600"/>
          </a:xfrm>
          <a:prstGeom prst="rect">
            <a:avLst/>
          </a:prstGeom>
        </p:spPr>
        <p:txBody>
          <a:bodyPr wrap="square" lIns="0" tIns="0" rIns="0" bIns="0" rtlCol="0">
            <a:noAutofit/>
          </a:bodyPr>
          <a:lstStyle/>
          <a:p>
            <a:pPr marL="12700">
              <a:lnSpc>
                <a:spcPct val="96400"/>
              </a:lnSpc>
              <a:spcBef>
                <a:spcPts val="10"/>
              </a:spcBef>
            </a:pPr>
            <a:r>
              <a:rPr sz="1200" b="1" spc="0" dirty="0" smtClean="0">
                <a:solidFill>
                  <a:srgbClr val="397D5A"/>
                </a:solidFill>
                <a:latin typeface="Arial Narrow" panose="020B0606020202030204" pitchFamily="34" charset="0"/>
                <a:cs typeface="Times New Roman"/>
              </a:rPr>
              <a:t>Council</a:t>
            </a:r>
            <a:r>
              <a:rPr sz="1200" b="1" spc="54"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for</a:t>
            </a:r>
            <a:r>
              <a:rPr sz="1200" b="1" spc="125"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the Accreditation</a:t>
            </a:r>
            <a:r>
              <a:rPr sz="1200" b="1" spc="19"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of Educator Preparation</a:t>
            </a:r>
            <a:endParaRPr sz="1200" b="1" dirty="0">
              <a:solidFill>
                <a:srgbClr val="397D5A"/>
              </a:solidFill>
              <a:latin typeface="Arial Narrow" panose="020B0606020202030204" pitchFamily="34" charset="0"/>
              <a:cs typeface="Times New Roman"/>
            </a:endParaRPr>
          </a:p>
        </p:txBody>
      </p:sp>
      <p:sp>
        <p:nvSpPr>
          <p:cNvPr id="23" name="object 2"/>
          <p:cNvSpPr txBox="1"/>
          <p:nvPr/>
        </p:nvSpPr>
        <p:spPr>
          <a:xfrm>
            <a:off x="3581400" y="6437113"/>
            <a:ext cx="5989320" cy="365760"/>
          </a:xfrm>
          <a:prstGeom prst="rect">
            <a:avLst/>
          </a:prstGeom>
        </p:spPr>
        <p:txBody>
          <a:bodyPr wrap="square" lIns="0" tIns="0" rIns="0" bIns="0" rtlCol="0">
            <a:noAutofit/>
          </a:bodyPr>
          <a:lstStyle/>
          <a:p>
            <a:pPr marL="12700">
              <a:lnSpc>
                <a:spcPts val="1350"/>
              </a:lnSpc>
              <a:spcBef>
                <a:spcPts val="67"/>
              </a:spcBef>
            </a:pP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ONN</a:t>
            </a:r>
            <a:r>
              <a:rPr sz="1600" b="1" spc="4" dirty="0" smtClean="0">
                <a:solidFill>
                  <a:srgbClr val="397D5A"/>
                </a:solidFill>
                <a:latin typeface="Arial Narrow" panose="020B0606020202030204" pitchFamily="34" charset="0"/>
                <a:cs typeface="Arial" panose="020B0604020202020204" pitchFamily="34" charset="0"/>
              </a:rPr>
              <a:t>E</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T</a:t>
            </a:r>
            <a:r>
              <a:rPr sz="1600" b="1" spc="-4" dirty="0" smtClean="0">
                <a:solidFill>
                  <a:srgbClr val="397D5A"/>
                </a:solidFill>
                <a:latin typeface="Arial Narrow" panose="020B0606020202030204" pitchFamily="34" charset="0"/>
                <a:cs typeface="Arial" panose="020B0604020202020204" pitchFamily="34" charset="0"/>
              </a:rPr>
              <a:t> </a:t>
            </a:r>
            <a:r>
              <a:rPr sz="1600" b="1" spc="-19" dirty="0" smtClean="0">
                <a:solidFill>
                  <a:srgbClr val="397D5A"/>
                </a:solidFill>
                <a:latin typeface="Arial Narrow" panose="020B0606020202030204" pitchFamily="34" charset="0"/>
                <a:cs typeface="Arial" panose="020B0604020202020204" pitchFamily="34" charset="0"/>
              </a:rPr>
              <a:t>W</a:t>
            </a:r>
            <a:r>
              <a:rPr sz="1600" b="1" spc="29" dirty="0" smtClean="0">
                <a:solidFill>
                  <a:srgbClr val="397D5A"/>
                </a:solidFill>
                <a:latin typeface="Arial Narrow" panose="020B0606020202030204" pitchFamily="34" charset="0"/>
                <a:cs typeface="Arial" panose="020B0604020202020204" pitchFamily="34" charset="0"/>
              </a:rPr>
              <a:t>I</a:t>
            </a:r>
            <a:r>
              <a:rPr sz="1600" b="1" spc="-4" dirty="0" smtClean="0">
                <a:solidFill>
                  <a:srgbClr val="397D5A"/>
                </a:solidFill>
                <a:latin typeface="Arial Narrow" panose="020B0606020202030204" pitchFamily="34" charset="0"/>
                <a:cs typeface="Arial" panose="020B0604020202020204" pitchFamily="34" charset="0"/>
              </a:rPr>
              <a:t>T</a:t>
            </a:r>
            <a:r>
              <a:rPr sz="1600" b="1" spc="0" dirty="0" smtClean="0">
                <a:solidFill>
                  <a:srgbClr val="397D5A"/>
                </a:solidFill>
                <a:latin typeface="Arial Narrow" panose="020B0606020202030204" pitchFamily="34" charset="0"/>
                <a:cs typeface="Arial" panose="020B0604020202020204" pitchFamily="34" charset="0"/>
              </a:rPr>
              <a:t>H</a:t>
            </a:r>
            <a:r>
              <a:rPr sz="1600" b="1" spc="14" dirty="0" smtClean="0">
                <a:solidFill>
                  <a:srgbClr val="397D5A"/>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A</a:t>
            </a:r>
            <a:r>
              <a:rPr sz="1600" b="1" spc="4" dirty="0" smtClean="0">
                <a:solidFill>
                  <a:srgbClr val="397D5A"/>
                </a:solidFill>
                <a:latin typeface="Arial Narrow" panose="020B0606020202030204" pitchFamily="34" charset="0"/>
                <a:cs typeface="Arial" panose="020B0604020202020204" pitchFamily="34" charset="0"/>
              </a:rPr>
              <a:t>E</a:t>
            </a:r>
            <a:r>
              <a:rPr sz="1600" b="1" spc="0" dirty="0" smtClean="0">
                <a:solidFill>
                  <a:srgbClr val="397D5A"/>
                </a:solidFill>
                <a:latin typeface="Arial Narrow" panose="020B0606020202030204" pitchFamily="34" charset="0"/>
                <a:cs typeface="Arial" panose="020B0604020202020204" pitchFamily="34" charset="0"/>
              </a:rPr>
              <a:t>P</a:t>
            </a:r>
            <a:r>
              <a:rPr sz="1600" b="1" spc="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DDC12B"/>
                </a:solidFill>
                <a:latin typeface="Arial Narrow" panose="020B0606020202030204" pitchFamily="34" charset="0"/>
                <a:cs typeface="Arial" panose="020B0604020202020204" pitchFamily="34" charset="0"/>
              </a:rPr>
              <a:t>|  </a:t>
            </a:r>
            <a:r>
              <a:rPr sz="1600" b="1" spc="-319" dirty="0" smtClean="0">
                <a:solidFill>
                  <a:srgbClr val="0000FF"/>
                </a:solidFill>
                <a:latin typeface="Arial Narrow" panose="020B0606020202030204" pitchFamily="34" charset="0"/>
                <a:cs typeface="Arial" panose="020B0604020202020204" pitchFamily="34" charset="0"/>
              </a:rPr>
              <a:t> </a:t>
            </a:r>
            <a:r>
              <a:rPr sz="1600" b="1" u="sng" spc="9" dirty="0" smtClean="0">
                <a:solidFill>
                  <a:srgbClr val="0000FF"/>
                </a:solidFill>
                <a:latin typeface="Arial Narrow" panose="020B0606020202030204" pitchFamily="34" charset="0"/>
                <a:cs typeface="Arial" panose="020B0604020202020204" pitchFamily="34" charset="0"/>
                <a:hlinkClick r:id="rId2"/>
              </a:rPr>
              <a:t>www</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C</a:t>
            </a:r>
            <a:r>
              <a:rPr sz="1600" b="1" u="sng" spc="0" dirty="0" smtClean="0">
                <a:solidFill>
                  <a:srgbClr val="0000FF"/>
                </a:solidFill>
                <a:latin typeface="Arial Narrow" panose="020B0606020202030204" pitchFamily="34" charset="0"/>
                <a:cs typeface="Arial" panose="020B0604020202020204" pitchFamily="34" charset="0"/>
                <a:hlinkClick r:id="rId2"/>
              </a:rPr>
              <a:t>A</a:t>
            </a:r>
            <a:r>
              <a:rPr sz="1600" b="1" u="sng" spc="4" dirty="0" smtClean="0">
                <a:solidFill>
                  <a:srgbClr val="0000FF"/>
                </a:solidFill>
                <a:latin typeface="Arial Narrow" panose="020B0606020202030204" pitchFamily="34" charset="0"/>
                <a:cs typeface="Arial" panose="020B0604020202020204" pitchFamily="34" charset="0"/>
                <a:hlinkClick r:id="rId2"/>
              </a:rPr>
              <a:t>E</a:t>
            </a:r>
            <a:r>
              <a:rPr sz="1600" b="1" u="sng" spc="0" dirty="0" smtClean="0">
                <a:solidFill>
                  <a:srgbClr val="0000FF"/>
                </a:solidFill>
                <a:latin typeface="Arial Narrow" panose="020B0606020202030204" pitchFamily="34" charset="0"/>
                <a:cs typeface="Arial" panose="020B0604020202020204" pitchFamily="34" charset="0"/>
                <a:hlinkClick r:id="rId2"/>
              </a:rPr>
              <a:t>Pne</a:t>
            </a:r>
            <a:r>
              <a:rPr sz="1600" b="1" u="sng" spc="-25" dirty="0" smtClean="0">
                <a:solidFill>
                  <a:srgbClr val="0000FF"/>
                </a:solidFill>
                <a:latin typeface="Arial Narrow" panose="020B0606020202030204" pitchFamily="34" charset="0"/>
                <a:cs typeface="Arial" panose="020B0604020202020204" pitchFamily="34" charset="0"/>
                <a:hlinkClick r:id="rId2"/>
              </a:rPr>
              <a:t>t</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o</a:t>
            </a:r>
            <a:r>
              <a:rPr sz="1600" b="1" u="sng" spc="0" dirty="0" smtClean="0">
                <a:solidFill>
                  <a:srgbClr val="0000FF"/>
                </a:solidFill>
                <a:latin typeface="Arial Narrow" panose="020B0606020202030204" pitchFamily="34" charset="0"/>
                <a:cs typeface="Arial" panose="020B0604020202020204" pitchFamily="34" charset="0"/>
                <a:hlinkClick r:id="rId2"/>
              </a:rPr>
              <a:t>rg</a:t>
            </a:r>
            <a:r>
              <a:rPr sz="1600" b="1" spc="0" dirty="0" smtClean="0">
                <a:solidFill>
                  <a:srgbClr val="0000FF"/>
                </a:solidFill>
                <a:latin typeface="Arial Narrow" panose="020B0606020202030204" pitchFamily="34" charset="0"/>
                <a:cs typeface="Arial" panose="020B0604020202020204" pitchFamily="34" charset="0"/>
                <a:hlinkClick r:id="rId2"/>
              </a:rPr>
              <a:t> </a:t>
            </a:r>
            <a:r>
              <a:rPr sz="1600" b="1" spc="-276" dirty="0" smtClean="0">
                <a:solidFill>
                  <a:srgbClr val="DDC12B"/>
                </a:solidFill>
                <a:latin typeface="Arial Narrow" panose="020B0606020202030204" pitchFamily="34" charset="0"/>
                <a:cs typeface="Arial" panose="020B0604020202020204" pitchFamily="34" charset="0"/>
                <a:hlinkClick r:id="rId2"/>
              </a:rPr>
              <a:t> </a:t>
            </a:r>
            <a:r>
              <a:rPr sz="1600" b="1" u="sng" spc="0" dirty="0" smtClean="0">
                <a:solidFill>
                  <a:srgbClr val="DDC12B"/>
                </a:solidFill>
                <a:latin typeface="Arial Narrow" panose="020B0606020202030204" pitchFamily="34" charset="0"/>
                <a:cs typeface="Arial" panose="020B0604020202020204" pitchFamily="34" charset="0"/>
                <a:hlinkClick r:id="rId2"/>
              </a:rPr>
              <a:t>|</a:t>
            </a:r>
            <a:r>
              <a:rPr sz="1600" b="1" u="sng" spc="0" dirty="0" smtClean="0">
                <a:solidFill>
                  <a:srgbClr val="DDC12B"/>
                </a:solidFill>
                <a:latin typeface="Arial Narrow" panose="020B0606020202030204" pitchFamily="34" charset="0"/>
                <a:cs typeface="Arial" panose="020B0604020202020204" pitchFamily="34" charset="0"/>
              </a:rPr>
              <a:t> </a:t>
            </a:r>
            <a:r>
              <a:rPr sz="1600" b="1" spc="-316" dirty="0" smtClean="0">
                <a:solidFill>
                  <a:srgbClr val="DDC12B"/>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T</a:t>
            </a:r>
            <a:r>
              <a:rPr sz="1600" b="1" spc="9" dirty="0" smtClean="0">
                <a:solidFill>
                  <a:srgbClr val="397D5A"/>
                </a:solidFill>
                <a:latin typeface="Arial Narrow" panose="020B0606020202030204" pitchFamily="34" charset="0"/>
                <a:cs typeface="Arial" panose="020B0604020202020204" pitchFamily="34" charset="0"/>
              </a:rPr>
              <a:t>w</a:t>
            </a:r>
            <a:r>
              <a:rPr sz="1600" b="1" spc="0" dirty="0" smtClean="0">
                <a:solidFill>
                  <a:srgbClr val="397D5A"/>
                </a:solidFill>
                <a:latin typeface="Arial Narrow" panose="020B0606020202030204" pitchFamily="34" charset="0"/>
                <a:cs typeface="Arial" panose="020B0604020202020204" pitchFamily="34" charset="0"/>
              </a:rPr>
              <a:t>i</a:t>
            </a:r>
            <a:r>
              <a:rPr sz="1600" b="1" spc="-25" dirty="0" smtClean="0">
                <a:solidFill>
                  <a:srgbClr val="397D5A"/>
                </a:solidFill>
                <a:latin typeface="Arial Narrow" panose="020B0606020202030204" pitchFamily="34" charset="0"/>
                <a:cs typeface="Arial" panose="020B0604020202020204" pitchFamily="34" charset="0"/>
              </a:rPr>
              <a:t>tt</a:t>
            </a:r>
            <a:r>
              <a:rPr sz="1600" b="1" spc="0" dirty="0" smtClean="0">
                <a:solidFill>
                  <a:srgbClr val="397D5A"/>
                </a:solidFill>
                <a:latin typeface="Arial Narrow" panose="020B0606020202030204" pitchFamily="34" charset="0"/>
                <a:cs typeface="Arial" panose="020B0604020202020204" pitchFamily="34" charset="0"/>
              </a:rPr>
              <a:t>er:</a:t>
            </a:r>
            <a:r>
              <a:rPr sz="1600" b="1" spc="5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397D5A"/>
                </a:solidFill>
                <a:latin typeface="Arial Narrow" panose="020B0606020202030204" pitchFamily="34" charset="0"/>
                <a:cs typeface="Arial" panose="020B0604020202020204" pitchFamily="34" charset="0"/>
                <a:hlinkClick r:id="rId3"/>
              </a:rPr>
              <a:t>@CA</a:t>
            </a:r>
            <a:r>
              <a:rPr sz="1600" b="1" spc="4" dirty="0" smtClean="0">
                <a:solidFill>
                  <a:srgbClr val="397D5A"/>
                </a:solidFill>
                <a:latin typeface="Arial Narrow" panose="020B0606020202030204" pitchFamily="34" charset="0"/>
                <a:cs typeface="Arial" panose="020B0604020202020204" pitchFamily="34" charset="0"/>
                <a:hlinkClick r:id="rId3"/>
              </a:rPr>
              <a:t>E</a:t>
            </a:r>
            <a:r>
              <a:rPr sz="1600" b="1" spc="0" dirty="0" smtClean="0">
                <a:solidFill>
                  <a:srgbClr val="397D5A"/>
                </a:solidFill>
                <a:latin typeface="Arial Narrow" panose="020B0606020202030204" pitchFamily="34" charset="0"/>
                <a:cs typeface="Arial" panose="020B0604020202020204" pitchFamily="34" charset="0"/>
                <a:hlinkClick r:id="rId3"/>
              </a:rPr>
              <a:t>Pup</a:t>
            </a:r>
            <a:r>
              <a:rPr sz="1600" b="1" spc="4" dirty="0" smtClean="0">
                <a:solidFill>
                  <a:srgbClr val="397D5A"/>
                </a:solidFill>
                <a:latin typeface="Arial Narrow" panose="020B0606020202030204" pitchFamily="34" charset="0"/>
                <a:cs typeface="Arial" panose="020B0604020202020204" pitchFamily="34" charset="0"/>
                <a:hlinkClick r:id="rId3"/>
              </a:rPr>
              <a:t>d</a:t>
            </a:r>
            <a:r>
              <a:rPr sz="1600" b="1" spc="-4" dirty="0" smtClean="0">
                <a:solidFill>
                  <a:srgbClr val="397D5A"/>
                </a:solidFill>
                <a:latin typeface="Arial Narrow" panose="020B0606020202030204" pitchFamily="34" charset="0"/>
                <a:cs typeface="Arial" panose="020B0604020202020204" pitchFamily="34" charset="0"/>
                <a:hlinkClick r:id="rId3"/>
              </a:rPr>
              <a:t>a</a:t>
            </a:r>
            <a:r>
              <a:rPr sz="1600" b="1" spc="-25" dirty="0" smtClean="0">
                <a:solidFill>
                  <a:srgbClr val="397D5A"/>
                </a:solidFill>
                <a:latin typeface="Arial Narrow" panose="020B0606020202030204" pitchFamily="34" charset="0"/>
                <a:cs typeface="Arial" panose="020B0604020202020204" pitchFamily="34" charset="0"/>
                <a:hlinkClick r:id="rId3"/>
              </a:rPr>
              <a:t>t</a:t>
            </a:r>
            <a:r>
              <a:rPr sz="1600" b="1" spc="0" dirty="0" smtClean="0">
                <a:solidFill>
                  <a:srgbClr val="397D5A"/>
                </a:solidFill>
                <a:latin typeface="Arial Narrow" panose="020B0606020202030204" pitchFamily="34" charset="0"/>
                <a:cs typeface="Arial" panose="020B0604020202020204" pitchFamily="34" charset="0"/>
                <a:hlinkClick r:id="rId3"/>
              </a:rPr>
              <a:t>es</a:t>
            </a:r>
            <a:endParaRPr sz="1600" b="1" dirty="0">
              <a:latin typeface="Arial Narrow" panose="020B0606020202030204" pitchFamily="34" charset="0"/>
              <a:cs typeface="Arial" panose="020B0604020202020204" pitchFamily="34" charset="0"/>
            </a:endParaRPr>
          </a:p>
        </p:txBody>
      </p:sp>
      <p:pic>
        <p:nvPicPr>
          <p:cNvPr id="25" name="Picture 24"/>
          <p:cNvPicPr>
            <a:picLocks noChangeAspect="1"/>
          </p:cNvPicPr>
          <p:nvPr/>
        </p:nvPicPr>
        <p:blipFill>
          <a:blip r:embed="rId4">
            <a:clrChange>
              <a:clrFrom>
                <a:srgbClr val="FFFFFF"/>
              </a:clrFrom>
              <a:clrTo>
                <a:srgbClr val="FFFFFF">
                  <a:alpha val="0"/>
                </a:srgbClr>
              </a:clrTo>
            </a:clrChange>
            <a:extLst>
              <a:ext uri="{28A0092B-C50C-407E-A947-70E740481C1C}">
                <a14:useLocalDpi xmlns="" xmlns:a14="http://schemas.microsoft.com/office/drawing/2010/main" val="0"/>
              </a:ext>
            </a:extLst>
          </a:blip>
          <a:stretch>
            <a:fillRect/>
          </a:stretch>
        </p:blipFill>
        <p:spPr>
          <a:xfrm>
            <a:off x="304800" y="6248400"/>
            <a:ext cx="1314450" cy="457200"/>
          </a:xfrm>
          <a:prstGeom prst="rect">
            <a:avLst/>
          </a:prstGeom>
        </p:spPr>
      </p:pic>
    </p:spTree>
    <p:extLst>
      <p:ext uri="{BB962C8B-B14F-4D97-AF65-F5344CB8AC3E}">
        <p14:creationId xmlns="" xmlns:p14="http://schemas.microsoft.com/office/powerpoint/2010/main" val="419444064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object 15"/>
          <p:cNvSpPr txBox="1"/>
          <p:nvPr/>
        </p:nvSpPr>
        <p:spPr>
          <a:xfrm>
            <a:off x="606653" y="1722130"/>
            <a:ext cx="7318147" cy="4297670"/>
          </a:xfrm>
          <a:prstGeom prst="rect">
            <a:avLst/>
          </a:prstGeom>
        </p:spPr>
        <p:txBody>
          <a:bodyPr wrap="square" lIns="0" tIns="0" rIns="0" bIns="0" rtlCol="0">
            <a:noAutofit/>
          </a:bodyPr>
          <a:lstStyle/>
          <a:p>
            <a:pPr algn="just"/>
            <a:r>
              <a:rPr lang="en-US" sz="2400" dirty="0" smtClean="0"/>
              <a:t>Data and rubrics must be developed with the </a:t>
            </a:r>
            <a:r>
              <a:rPr lang="en-US" sz="2400" dirty="0"/>
              <a:t>best information that can be marshaled and </a:t>
            </a:r>
            <a:r>
              <a:rPr lang="en-US" sz="2400" dirty="0" smtClean="0"/>
              <a:t>it must be used as </a:t>
            </a:r>
            <a:r>
              <a:rPr lang="en-US" sz="2400" dirty="0"/>
              <a:t>effectively as possible</a:t>
            </a:r>
            <a:r>
              <a:rPr lang="en-US" sz="2400" dirty="0" smtClean="0"/>
              <a:t>. Evidence should show that the EPP:</a:t>
            </a:r>
            <a:endParaRPr lang="en-US" sz="2400" dirty="0"/>
          </a:p>
          <a:p>
            <a:pPr marL="457200" indent="-457200" algn="just">
              <a:buFont typeface="+mj-lt"/>
              <a:buAutoNum type="arabicPeriod"/>
            </a:pPr>
            <a:r>
              <a:rPr lang="en-US" sz="2400" dirty="0"/>
              <a:t>m</a:t>
            </a:r>
            <a:r>
              <a:rPr lang="en-US" sz="2400" dirty="0" smtClean="0"/>
              <a:t>akes decisions informed </a:t>
            </a:r>
            <a:r>
              <a:rPr lang="en-US" sz="2400" dirty="0"/>
              <a:t>by multiple </a:t>
            </a:r>
            <a:r>
              <a:rPr lang="en-US" sz="2400" dirty="0" smtClean="0"/>
              <a:t>measures.</a:t>
            </a:r>
          </a:p>
          <a:p>
            <a:pPr marL="457200" indent="-457200" algn="just">
              <a:buFont typeface="+mj-lt"/>
              <a:buAutoNum type="arabicPeriod"/>
            </a:pPr>
            <a:r>
              <a:rPr lang="en-US" sz="2400" dirty="0" smtClean="0"/>
              <a:t>judges the preparation of its completers by their </a:t>
            </a:r>
            <a:r>
              <a:rPr lang="en-US" sz="2400" dirty="0"/>
              <a:t>impact </a:t>
            </a:r>
            <a:r>
              <a:rPr lang="en-US" sz="2400" dirty="0" smtClean="0"/>
              <a:t>on </a:t>
            </a:r>
            <a:r>
              <a:rPr lang="en-US" sz="2400" dirty="0"/>
              <a:t>P‐12 student learning and </a:t>
            </a:r>
            <a:r>
              <a:rPr lang="en-US" sz="2400" dirty="0" smtClean="0"/>
              <a:t>development.</a:t>
            </a:r>
          </a:p>
          <a:p>
            <a:pPr marL="457200" indent="-457200" algn="just">
              <a:buFont typeface="+mj-lt"/>
              <a:buAutoNum type="arabicPeriod"/>
            </a:pPr>
            <a:r>
              <a:rPr lang="en-US" sz="2400" dirty="0" smtClean="0"/>
              <a:t>uses validated, reliable </a:t>
            </a:r>
            <a:r>
              <a:rPr lang="en-US" sz="2400" dirty="0"/>
              <a:t>and </a:t>
            </a:r>
            <a:r>
              <a:rPr lang="en-US" sz="2400" dirty="0" smtClean="0"/>
              <a:t>fair evidence to </a:t>
            </a:r>
            <a:r>
              <a:rPr lang="en-US" sz="2400" dirty="0"/>
              <a:t>demonstrate </a:t>
            </a:r>
            <a:r>
              <a:rPr lang="en-US" sz="2400" dirty="0" smtClean="0"/>
              <a:t>it meets CAEP standards.</a:t>
            </a:r>
          </a:p>
          <a:p>
            <a:pPr marL="457200" indent="-457200" algn="just">
              <a:buFont typeface="+mj-lt"/>
              <a:buAutoNum type="arabicPeriod"/>
            </a:pPr>
            <a:r>
              <a:rPr lang="en-US" sz="2400" dirty="0"/>
              <a:t>m</a:t>
            </a:r>
            <a:r>
              <a:rPr lang="en-US" sz="2400" dirty="0" smtClean="0"/>
              <a:t>aintains </a:t>
            </a:r>
            <a:r>
              <a:rPr lang="en-US" sz="2400" dirty="0"/>
              <a:t>quality assurance systems that support continuous monitoring of a wide range of conditions and outcomes of </a:t>
            </a:r>
            <a:r>
              <a:rPr lang="en-US" sz="2400" dirty="0" smtClean="0"/>
              <a:t>preparation, and uses </a:t>
            </a:r>
            <a:r>
              <a:rPr lang="en-US" sz="2400" dirty="0"/>
              <a:t>data to reach toward and surpass challenging </a:t>
            </a:r>
            <a:r>
              <a:rPr lang="en-US" sz="2400" dirty="0" smtClean="0"/>
              <a:t>goals.</a:t>
            </a:r>
            <a:endParaRPr lang="en-US" sz="2400" dirty="0"/>
          </a:p>
        </p:txBody>
      </p:sp>
      <p:sp>
        <p:nvSpPr>
          <p:cNvPr id="21" name="object 21"/>
          <p:cNvSpPr/>
          <p:nvPr/>
        </p:nvSpPr>
        <p:spPr>
          <a:xfrm>
            <a:off x="0" y="1650"/>
            <a:ext cx="9144000" cy="1417320"/>
          </a:xfrm>
          <a:custGeom>
            <a:avLst/>
            <a:gdLst/>
            <a:ahLst/>
            <a:cxnLst/>
            <a:rect l="l" t="t" r="r" b="b"/>
            <a:pathLst>
              <a:path w="9144000" h="1417320">
                <a:moveTo>
                  <a:pt x="0" y="1417320"/>
                </a:moveTo>
                <a:lnTo>
                  <a:pt x="9144000" y="1417320"/>
                </a:lnTo>
                <a:lnTo>
                  <a:pt x="9144000" y="0"/>
                </a:lnTo>
                <a:lnTo>
                  <a:pt x="0" y="0"/>
                </a:lnTo>
                <a:lnTo>
                  <a:pt x="0" y="1417320"/>
                </a:lnTo>
                <a:close/>
              </a:path>
            </a:pathLst>
          </a:custGeom>
          <a:solidFill>
            <a:srgbClr val="047D57"/>
          </a:solidFill>
        </p:spPr>
        <p:txBody>
          <a:bodyPr wrap="square" lIns="0" tIns="0" rIns="0" bIns="0" rtlCol="0">
            <a:noAutofit/>
          </a:bodyPr>
          <a:lstStyle/>
          <a:p>
            <a:endParaRPr/>
          </a:p>
        </p:txBody>
      </p:sp>
      <p:sp>
        <p:nvSpPr>
          <p:cNvPr id="22" name="object 22"/>
          <p:cNvSpPr/>
          <p:nvPr/>
        </p:nvSpPr>
        <p:spPr>
          <a:xfrm>
            <a:off x="326847" y="0"/>
            <a:ext cx="0" cy="1417320"/>
          </a:xfrm>
          <a:custGeom>
            <a:avLst/>
            <a:gdLst/>
            <a:ahLst/>
            <a:cxnLst/>
            <a:rect l="l" t="t" r="r" b="b"/>
            <a:pathLst>
              <a:path h="1417320">
                <a:moveTo>
                  <a:pt x="0" y="1417320"/>
                </a:moveTo>
                <a:lnTo>
                  <a:pt x="0" y="0"/>
                </a:lnTo>
              </a:path>
            </a:pathLst>
          </a:custGeom>
          <a:ln w="25400">
            <a:solidFill>
              <a:srgbClr val="DDC12B"/>
            </a:solidFill>
          </a:ln>
        </p:spPr>
        <p:txBody>
          <a:bodyPr wrap="square" lIns="0" tIns="0" rIns="0" bIns="0" rtlCol="0">
            <a:noAutofit/>
          </a:bodyPr>
          <a:lstStyle/>
          <a:p>
            <a:endParaRPr/>
          </a:p>
        </p:txBody>
      </p:sp>
      <p:sp>
        <p:nvSpPr>
          <p:cNvPr id="19" name="object 19"/>
          <p:cNvSpPr/>
          <p:nvPr/>
        </p:nvSpPr>
        <p:spPr>
          <a:xfrm>
            <a:off x="6782434" y="6593421"/>
            <a:ext cx="48768" cy="0"/>
          </a:xfrm>
          <a:custGeom>
            <a:avLst/>
            <a:gdLst/>
            <a:ahLst/>
            <a:cxnLst/>
            <a:rect l="l" t="t" r="r" b="b"/>
            <a:pathLst>
              <a:path w="48768">
                <a:moveTo>
                  <a:pt x="0" y="0"/>
                </a:moveTo>
                <a:lnTo>
                  <a:pt x="48768" y="0"/>
                </a:lnTo>
              </a:path>
            </a:pathLst>
          </a:custGeom>
          <a:ln w="10413">
            <a:solidFill>
              <a:srgbClr val="397D5A"/>
            </a:solidFill>
          </a:ln>
        </p:spPr>
        <p:txBody>
          <a:bodyPr wrap="square" lIns="0" tIns="0" rIns="0" bIns="0" rtlCol="0">
            <a:noAutofit/>
          </a:bodyPr>
          <a:lstStyle/>
          <a:p>
            <a:endParaRPr/>
          </a:p>
        </p:txBody>
      </p:sp>
      <p:sp>
        <p:nvSpPr>
          <p:cNvPr id="17" name="object 17"/>
          <p:cNvSpPr txBox="1"/>
          <p:nvPr/>
        </p:nvSpPr>
        <p:spPr>
          <a:xfrm>
            <a:off x="583793" y="683704"/>
            <a:ext cx="3988207" cy="432612"/>
          </a:xfrm>
          <a:prstGeom prst="rect">
            <a:avLst/>
          </a:prstGeom>
        </p:spPr>
        <p:txBody>
          <a:bodyPr wrap="square" lIns="0" tIns="0" rIns="0" bIns="0" rtlCol="0">
            <a:noAutofit/>
          </a:bodyPr>
          <a:lstStyle/>
          <a:p>
            <a:pPr marL="12700">
              <a:lnSpc>
                <a:spcPts val="3404"/>
              </a:lnSpc>
              <a:spcBef>
                <a:spcPts val="170"/>
              </a:spcBef>
            </a:pPr>
            <a:r>
              <a:rPr lang="en-US" sz="3200" dirty="0" smtClean="0">
                <a:solidFill>
                  <a:srgbClr val="FFFFFF"/>
                </a:solidFill>
                <a:latin typeface="Century Gothic"/>
                <a:cs typeface="Century Gothic"/>
              </a:rPr>
              <a:t>Evidence Criteria</a:t>
            </a:r>
            <a:endParaRPr sz="3200" dirty="0">
              <a:latin typeface="Century Gothic"/>
              <a:cs typeface="Century Gothic"/>
            </a:endParaRPr>
          </a:p>
        </p:txBody>
      </p:sp>
      <p:sp>
        <p:nvSpPr>
          <p:cNvPr id="4" name="object 4"/>
          <p:cNvSpPr txBox="1"/>
          <p:nvPr/>
        </p:nvSpPr>
        <p:spPr>
          <a:xfrm>
            <a:off x="1788667" y="6307573"/>
            <a:ext cx="1411733" cy="990600"/>
          </a:xfrm>
          <a:prstGeom prst="rect">
            <a:avLst/>
          </a:prstGeom>
        </p:spPr>
        <p:txBody>
          <a:bodyPr wrap="square" lIns="0" tIns="0" rIns="0" bIns="0" rtlCol="0">
            <a:noAutofit/>
          </a:bodyPr>
          <a:lstStyle/>
          <a:p>
            <a:pPr marL="12700">
              <a:lnSpc>
                <a:spcPct val="96400"/>
              </a:lnSpc>
              <a:spcBef>
                <a:spcPts val="10"/>
              </a:spcBef>
            </a:pPr>
            <a:r>
              <a:rPr sz="1200" b="1" spc="0" dirty="0" smtClean="0">
                <a:solidFill>
                  <a:srgbClr val="397D5A"/>
                </a:solidFill>
                <a:latin typeface="Arial Narrow" panose="020B0606020202030204" pitchFamily="34" charset="0"/>
                <a:cs typeface="Times New Roman"/>
              </a:rPr>
              <a:t>Council</a:t>
            </a:r>
            <a:r>
              <a:rPr sz="1200" b="1" spc="54"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for</a:t>
            </a:r>
            <a:r>
              <a:rPr sz="1200" b="1" spc="125"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the Accreditation</a:t>
            </a:r>
            <a:r>
              <a:rPr sz="1200" b="1" spc="19"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of Educator Preparation</a:t>
            </a:r>
            <a:endParaRPr sz="1200" b="1" dirty="0">
              <a:solidFill>
                <a:srgbClr val="397D5A"/>
              </a:solidFill>
              <a:latin typeface="Arial Narrow" panose="020B0606020202030204" pitchFamily="34" charset="0"/>
              <a:cs typeface="Times New Roman"/>
            </a:endParaRPr>
          </a:p>
        </p:txBody>
      </p:sp>
      <p:sp>
        <p:nvSpPr>
          <p:cNvPr id="23" name="object 2"/>
          <p:cNvSpPr txBox="1"/>
          <p:nvPr/>
        </p:nvSpPr>
        <p:spPr>
          <a:xfrm>
            <a:off x="3581400" y="6437113"/>
            <a:ext cx="5989320" cy="365760"/>
          </a:xfrm>
          <a:prstGeom prst="rect">
            <a:avLst/>
          </a:prstGeom>
        </p:spPr>
        <p:txBody>
          <a:bodyPr wrap="square" lIns="0" tIns="0" rIns="0" bIns="0" rtlCol="0">
            <a:noAutofit/>
          </a:bodyPr>
          <a:lstStyle/>
          <a:p>
            <a:pPr marL="12700">
              <a:lnSpc>
                <a:spcPts val="1350"/>
              </a:lnSpc>
              <a:spcBef>
                <a:spcPts val="67"/>
              </a:spcBef>
            </a:pP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ONN</a:t>
            </a:r>
            <a:r>
              <a:rPr sz="1600" b="1" spc="4" dirty="0" smtClean="0">
                <a:solidFill>
                  <a:srgbClr val="397D5A"/>
                </a:solidFill>
                <a:latin typeface="Arial Narrow" panose="020B0606020202030204" pitchFamily="34" charset="0"/>
                <a:cs typeface="Arial" panose="020B0604020202020204" pitchFamily="34" charset="0"/>
              </a:rPr>
              <a:t>E</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T</a:t>
            </a:r>
            <a:r>
              <a:rPr sz="1600" b="1" spc="-4" dirty="0" smtClean="0">
                <a:solidFill>
                  <a:srgbClr val="397D5A"/>
                </a:solidFill>
                <a:latin typeface="Arial Narrow" panose="020B0606020202030204" pitchFamily="34" charset="0"/>
                <a:cs typeface="Arial" panose="020B0604020202020204" pitchFamily="34" charset="0"/>
              </a:rPr>
              <a:t> </a:t>
            </a:r>
            <a:r>
              <a:rPr sz="1600" b="1" spc="-19" dirty="0" smtClean="0">
                <a:solidFill>
                  <a:srgbClr val="397D5A"/>
                </a:solidFill>
                <a:latin typeface="Arial Narrow" panose="020B0606020202030204" pitchFamily="34" charset="0"/>
                <a:cs typeface="Arial" panose="020B0604020202020204" pitchFamily="34" charset="0"/>
              </a:rPr>
              <a:t>W</a:t>
            </a:r>
            <a:r>
              <a:rPr sz="1600" b="1" spc="29" dirty="0" smtClean="0">
                <a:solidFill>
                  <a:srgbClr val="397D5A"/>
                </a:solidFill>
                <a:latin typeface="Arial Narrow" panose="020B0606020202030204" pitchFamily="34" charset="0"/>
                <a:cs typeface="Arial" panose="020B0604020202020204" pitchFamily="34" charset="0"/>
              </a:rPr>
              <a:t>I</a:t>
            </a:r>
            <a:r>
              <a:rPr sz="1600" b="1" spc="-4" dirty="0" smtClean="0">
                <a:solidFill>
                  <a:srgbClr val="397D5A"/>
                </a:solidFill>
                <a:latin typeface="Arial Narrow" panose="020B0606020202030204" pitchFamily="34" charset="0"/>
                <a:cs typeface="Arial" panose="020B0604020202020204" pitchFamily="34" charset="0"/>
              </a:rPr>
              <a:t>T</a:t>
            </a:r>
            <a:r>
              <a:rPr sz="1600" b="1" spc="0" dirty="0" smtClean="0">
                <a:solidFill>
                  <a:srgbClr val="397D5A"/>
                </a:solidFill>
                <a:latin typeface="Arial Narrow" panose="020B0606020202030204" pitchFamily="34" charset="0"/>
                <a:cs typeface="Arial" panose="020B0604020202020204" pitchFamily="34" charset="0"/>
              </a:rPr>
              <a:t>H</a:t>
            </a:r>
            <a:r>
              <a:rPr sz="1600" b="1" spc="14" dirty="0" smtClean="0">
                <a:solidFill>
                  <a:srgbClr val="397D5A"/>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A</a:t>
            </a:r>
            <a:r>
              <a:rPr sz="1600" b="1" spc="4" dirty="0" smtClean="0">
                <a:solidFill>
                  <a:srgbClr val="397D5A"/>
                </a:solidFill>
                <a:latin typeface="Arial Narrow" panose="020B0606020202030204" pitchFamily="34" charset="0"/>
                <a:cs typeface="Arial" panose="020B0604020202020204" pitchFamily="34" charset="0"/>
              </a:rPr>
              <a:t>E</a:t>
            </a:r>
            <a:r>
              <a:rPr sz="1600" b="1" spc="0" dirty="0" smtClean="0">
                <a:solidFill>
                  <a:srgbClr val="397D5A"/>
                </a:solidFill>
                <a:latin typeface="Arial Narrow" panose="020B0606020202030204" pitchFamily="34" charset="0"/>
                <a:cs typeface="Arial" panose="020B0604020202020204" pitchFamily="34" charset="0"/>
              </a:rPr>
              <a:t>P</a:t>
            </a:r>
            <a:r>
              <a:rPr sz="1600" b="1" spc="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DDC12B"/>
                </a:solidFill>
                <a:latin typeface="Arial Narrow" panose="020B0606020202030204" pitchFamily="34" charset="0"/>
                <a:cs typeface="Arial" panose="020B0604020202020204" pitchFamily="34" charset="0"/>
              </a:rPr>
              <a:t>|  </a:t>
            </a:r>
            <a:r>
              <a:rPr sz="1600" b="1" spc="-319" dirty="0" smtClean="0">
                <a:solidFill>
                  <a:srgbClr val="0000FF"/>
                </a:solidFill>
                <a:latin typeface="Arial Narrow" panose="020B0606020202030204" pitchFamily="34" charset="0"/>
                <a:cs typeface="Arial" panose="020B0604020202020204" pitchFamily="34" charset="0"/>
              </a:rPr>
              <a:t> </a:t>
            </a:r>
            <a:r>
              <a:rPr sz="1600" b="1" u="sng" spc="9" dirty="0" smtClean="0">
                <a:solidFill>
                  <a:srgbClr val="0000FF"/>
                </a:solidFill>
                <a:latin typeface="Arial Narrow" panose="020B0606020202030204" pitchFamily="34" charset="0"/>
                <a:cs typeface="Arial" panose="020B0604020202020204" pitchFamily="34" charset="0"/>
                <a:hlinkClick r:id="rId2"/>
              </a:rPr>
              <a:t>www</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C</a:t>
            </a:r>
            <a:r>
              <a:rPr sz="1600" b="1" u="sng" spc="0" dirty="0" smtClean="0">
                <a:solidFill>
                  <a:srgbClr val="0000FF"/>
                </a:solidFill>
                <a:latin typeface="Arial Narrow" panose="020B0606020202030204" pitchFamily="34" charset="0"/>
                <a:cs typeface="Arial" panose="020B0604020202020204" pitchFamily="34" charset="0"/>
                <a:hlinkClick r:id="rId2"/>
              </a:rPr>
              <a:t>A</a:t>
            </a:r>
            <a:r>
              <a:rPr sz="1600" b="1" u="sng" spc="4" dirty="0" smtClean="0">
                <a:solidFill>
                  <a:srgbClr val="0000FF"/>
                </a:solidFill>
                <a:latin typeface="Arial Narrow" panose="020B0606020202030204" pitchFamily="34" charset="0"/>
                <a:cs typeface="Arial" panose="020B0604020202020204" pitchFamily="34" charset="0"/>
                <a:hlinkClick r:id="rId2"/>
              </a:rPr>
              <a:t>E</a:t>
            </a:r>
            <a:r>
              <a:rPr sz="1600" b="1" u="sng" spc="0" dirty="0" smtClean="0">
                <a:solidFill>
                  <a:srgbClr val="0000FF"/>
                </a:solidFill>
                <a:latin typeface="Arial Narrow" panose="020B0606020202030204" pitchFamily="34" charset="0"/>
                <a:cs typeface="Arial" panose="020B0604020202020204" pitchFamily="34" charset="0"/>
                <a:hlinkClick r:id="rId2"/>
              </a:rPr>
              <a:t>Pne</a:t>
            </a:r>
            <a:r>
              <a:rPr sz="1600" b="1" u="sng" spc="-25" dirty="0" smtClean="0">
                <a:solidFill>
                  <a:srgbClr val="0000FF"/>
                </a:solidFill>
                <a:latin typeface="Arial Narrow" panose="020B0606020202030204" pitchFamily="34" charset="0"/>
                <a:cs typeface="Arial" panose="020B0604020202020204" pitchFamily="34" charset="0"/>
                <a:hlinkClick r:id="rId2"/>
              </a:rPr>
              <a:t>t</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o</a:t>
            </a:r>
            <a:r>
              <a:rPr sz="1600" b="1" u="sng" spc="0" dirty="0" smtClean="0">
                <a:solidFill>
                  <a:srgbClr val="0000FF"/>
                </a:solidFill>
                <a:latin typeface="Arial Narrow" panose="020B0606020202030204" pitchFamily="34" charset="0"/>
                <a:cs typeface="Arial" panose="020B0604020202020204" pitchFamily="34" charset="0"/>
                <a:hlinkClick r:id="rId2"/>
              </a:rPr>
              <a:t>rg</a:t>
            </a:r>
            <a:r>
              <a:rPr sz="1600" b="1" spc="0" dirty="0" smtClean="0">
                <a:solidFill>
                  <a:srgbClr val="0000FF"/>
                </a:solidFill>
                <a:latin typeface="Arial Narrow" panose="020B0606020202030204" pitchFamily="34" charset="0"/>
                <a:cs typeface="Arial" panose="020B0604020202020204" pitchFamily="34" charset="0"/>
                <a:hlinkClick r:id="rId2"/>
              </a:rPr>
              <a:t> </a:t>
            </a:r>
            <a:r>
              <a:rPr sz="1600" b="1" spc="-276" dirty="0" smtClean="0">
                <a:solidFill>
                  <a:srgbClr val="DDC12B"/>
                </a:solidFill>
                <a:latin typeface="Arial Narrow" panose="020B0606020202030204" pitchFamily="34" charset="0"/>
                <a:cs typeface="Arial" panose="020B0604020202020204" pitchFamily="34" charset="0"/>
                <a:hlinkClick r:id="rId2"/>
              </a:rPr>
              <a:t> </a:t>
            </a:r>
            <a:r>
              <a:rPr sz="1600" b="1" u="sng" spc="0" dirty="0" smtClean="0">
                <a:solidFill>
                  <a:srgbClr val="DDC12B"/>
                </a:solidFill>
                <a:latin typeface="Arial Narrow" panose="020B0606020202030204" pitchFamily="34" charset="0"/>
                <a:cs typeface="Arial" panose="020B0604020202020204" pitchFamily="34" charset="0"/>
                <a:hlinkClick r:id="rId2"/>
              </a:rPr>
              <a:t>|</a:t>
            </a:r>
            <a:r>
              <a:rPr sz="1600" b="1" u="sng" spc="0" dirty="0" smtClean="0">
                <a:solidFill>
                  <a:srgbClr val="DDC12B"/>
                </a:solidFill>
                <a:latin typeface="Arial Narrow" panose="020B0606020202030204" pitchFamily="34" charset="0"/>
                <a:cs typeface="Arial" panose="020B0604020202020204" pitchFamily="34" charset="0"/>
              </a:rPr>
              <a:t> </a:t>
            </a:r>
            <a:r>
              <a:rPr sz="1600" b="1" spc="-316" dirty="0" smtClean="0">
                <a:solidFill>
                  <a:srgbClr val="DDC12B"/>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T</a:t>
            </a:r>
            <a:r>
              <a:rPr sz="1600" b="1" spc="9" dirty="0" smtClean="0">
                <a:solidFill>
                  <a:srgbClr val="397D5A"/>
                </a:solidFill>
                <a:latin typeface="Arial Narrow" panose="020B0606020202030204" pitchFamily="34" charset="0"/>
                <a:cs typeface="Arial" panose="020B0604020202020204" pitchFamily="34" charset="0"/>
              </a:rPr>
              <a:t>w</a:t>
            </a:r>
            <a:r>
              <a:rPr sz="1600" b="1" spc="0" dirty="0" smtClean="0">
                <a:solidFill>
                  <a:srgbClr val="397D5A"/>
                </a:solidFill>
                <a:latin typeface="Arial Narrow" panose="020B0606020202030204" pitchFamily="34" charset="0"/>
                <a:cs typeface="Arial" panose="020B0604020202020204" pitchFamily="34" charset="0"/>
              </a:rPr>
              <a:t>i</a:t>
            </a:r>
            <a:r>
              <a:rPr sz="1600" b="1" spc="-25" dirty="0" smtClean="0">
                <a:solidFill>
                  <a:srgbClr val="397D5A"/>
                </a:solidFill>
                <a:latin typeface="Arial Narrow" panose="020B0606020202030204" pitchFamily="34" charset="0"/>
                <a:cs typeface="Arial" panose="020B0604020202020204" pitchFamily="34" charset="0"/>
              </a:rPr>
              <a:t>tt</a:t>
            </a:r>
            <a:r>
              <a:rPr sz="1600" b="1" spc="0" dirty="0" smtClean="0">
                <a:solidFill>
                  <a:srgbClr val="397D5A"/>
                </a:solidFill>
                <a:latin typeface="Arial Narrow" panose="020B0606020202030204" pitchFamily="34" charset="0"/>
                <a:cs typeface="Arial" panose="020B0604020202020204" pitchFamily="34" charset="0"/>
              </a:rPr>
              <a:t>er:</a:t>
            </a:r>
            <a:r>
              <a:rPr sz="1600" b="1" spc="5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397D5A"/>
                </a:solidFill>
                <a:latin typeface="Arial Narrow" panose="020B0606020202030204" pitchFamily="34" charset="0"/>
                <a:cs typeface="Arial" panose="020B0604020202020204" pitchFamily="34" charset="0"/>
                <a:hlinkClick r:id="rId3"/>
              </a:rPr>
              <a:t>@CA</a:t>
            </a:r>
            <a:r>
              <a:rPr sz="1600" b="1" spc="4" dirty="0" smtClean="0">
                <a:solidFill>
                  <a:srgbClr val="397D5A"/>
                </a:solidFill>
                <a:latin typeface="Arial Narrow" panose="020B0606020202030204" pitchFamily="34" charset="0"/>
                <a:cs typeface="Arial" panose="020B0604020202020204" pitchFamily="34" charset="0"/>
                <a:hlinkClick r:id="rId3"/>
              </a:rPr>
              <a:t>E</a:t>
            </a:r>
            <a:r>
              <a:rPr sz="1600" b="1" spc="0" dirty="0" smtClean="0">
                <a:solidFill>
                  <a:srgbClr val="397D5A"/>
                </a:solidFill>
                <a:latin typeface="Arial Narrow" panose="020B0606020202030204" pitchFamily="34" charset="0"/>
                <a:cs typeface="Arial" panose="020B0604020202020204" pitchFamily="34" charset="0"/>
                <a:hlinkClick r:id="rId3"/>
              </a:rPr>
              <a:t>Pup</a:t>
            </a:r>
            <a:r>
              <a:rPr sz="1600" b="1" spc="4" dirty="0" smtClean="0">
                <a:solidFill>
                  <a:srgbClr val="397D5A"/>
                </a:solidFill>
                <a:latin typeface="Arial Narrow" panose="020B0606020202030204" pitchFamily="34" charset="0"/>
                <a:cs typeface="Arial" panose="020B0604020202020204" pitchFamily="34" charset="0"/>
                <a:hlinkClick r:id="rId3"/>
              </a:rPr>
              <a:t>d</a:t>
            </a:r>
            <a:r>
              <a:rPr sz="1600" b="1" spc="-4" dirty="0" smtClean="0">
                <a:solidFill>
                  <a:srgbClr val="397D5A"/>
                </a:solidFill>
                <a:latin typeface="Arial Narrow" panose="020B0606020202030204" pitchFamily="34" charset="0"/>
                <a:cs typeface="Arial" panose="020B0604020202020204" pitchFamily="34" charset="0"/>
                <a:hlinkClick r:id="rId3"/>
              </a:rPr>
              <a:t>a</a:t>
            </a:r>
            <a:r>
              <a:rPr sz="1600" b="1" spc="-25" dirty="0" smtClean="0">
                <a:solidFill>
                  <a:srgbClr val="397D5A"/>
                </a:solidFill>
                <a:latin typeface="Arial Narrow" panose="020B0606020202030204" pitchFamily="34" charset="0"/>
                <a:cs typeface="Arial" panose="020B0604020202020204" pitchFamily="34" charset="0"/>
                <a:hlinkClick r:id="rId3"/>
              </a:rPr>
              <a:t>t</a:t>
            </a:r>
            <a:r>
              <a:rPr sz="1600" b="1" spc="0" dirty="0" smtClean="0">
                <a:solidFill>
                  <a:srgbClr val="397D5A"/>
                </a:solidFill>
                <a:latin typeface="Arial Narrow" panose="020B0606020202030204" pitchFamily="34" charset="0"/>
                <a:cs typeface="Arial" panose="020B0604020202020204" pitchFamily="34" charset="0"/>
                <a:hlinkClick r:id="rId3"/>
              </a:rPr>
              <a:t>es</a:t>
            </a:r>
            <a:endParaRPr sz="1600" b="1" dirty="0">
              <a:latin typeface="Arial Narrow" panose="020B0606020202030204" pitchFamily="34" charset="0"/>
              <a:cs typeface="Arial" panose="020B0604020202020204" pitchFamily="34" charset="0"/>
            </a:endParaRPr>
          </a:p>
        </p:txBody>
      </p:sp>
      <p:pic>
        <p:nvPicPr>
          <p:cNvPr id="25" name="Picture 24"/>
          <p:cNvPicPr>
            <a:picLocks noChangeAspect="1"/>
          </p:cNvPicPr>
          <p:nvPr/>
        </p:nvPicPr>
        <p:blipFill>
          <a:blip r:embed="rId4">
            <a:clrChange>
              <a:clrFrom>
                <a:srgbClr val="FFFFFF"/>
              </a:clrFrom>
              <a:clrTo>
                <a:srgbClr val="FFFFFF">
                  <a:alpha val="0"/>
                </a:srgbClr>
              </a:clrTo>
            </a:clrChange>
            <a:extLst>
              <a:ext uri="{28A0092B-C50C-407E-A947-70E740481C1C}">
                <a14:useLocalDpi xmlns="" xmlns:a14="http://schemas.microsoft.com/office/drawing/2010/main" val="0"/>
              </a:ext>
            </a:extLst>
          </a:blip>
          <a:stretch>
            <a:fillRect/>
          </a:stretch>
        </p:blipFill>
        <p:spPr>
          <a:xfrm>
            <a:off x="304800" y="6248400"/>
            <a:ext cx="1314450" cy="457200"/>
          </a:xfrm>
          <a:prstGeom prst="rect">
            <a:avLst/>
          </a:prstGeom>
        </p:spPr>
      </p:pic>
    </p:spTree>
    <p:extLst>
      <p:ext uri="{BB962C8B-B14F-4D97-AF65-F5344CB8AC3E}">
        <p14:creationId xmlns="" xmlns:p14="http://schemas.microsoft.com/office/powerpoint/2010/main" val="418899623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object 36"/>
          <p:cNvSpPr/>
          <p:nvPr/>
        </p:nvSpPr>
        <p:spPr>
          <a:xfrm>
            <a:off x="0" y="1650"/>
            <a:ext cx="9144000" cy="1417320"/>
          </a:xfrm>
          <a:custGeom>
            <a:avLst/>
            <a:gdLst/>
            <a:ahLst/>
            <a:cxnLst/>
            <a:rect l="l" t="t" r="r" b="b"/>
            <a:pathLst>
              <a:path w="9144000" h="1417320">
                <a:moveTo>
                  <a:pt x="0" y="1417320"/>
                </a:moveTo>
                <a:lnTo>
                  <a:pt x="9144000" y="1417320"/>
                </a:lnTo>
                <a:lnTo>
                  <a:pt x="9144000" y="0"/>
                </a:lnTo>
                <a:lnTo>
                  <a:pt x="0" y="0"/>
                </a:lnTo>
                <a:lnTo>
                  <a:pt x="0" y="1417320"/>
                </a:lnTo>
                <a:close/>
              </a:path>
            </a:pathLst>
          </a:custGeom>
          <a:solidFill>
            <a:srgbClr val="047D57"/>
          </a:solidFill>
        </p:spPr>
        <p:txBody>
          <a:bodyPr wrap="square" lIns="0" tIns="0" rIns="0" bIns="0" rtlCol="0">
            <a:noAutofit/>
          </a:bodyPr>
          <a:lstStyle/>
          <a:p>
            <a:endParaRPr/>
          </a:p>
        </p:txBody>
      </p:sp>
      <p:sp>
        <p:nvSpPr>
          <p:cNvPr id="37" name="object 37"/>
          <p:cNvSpPr/>
          <p:nvPr/>
        </p:nvSpPr>
        <p:spPr>
          <a:xfrm>
            <a:off x="326847" y="0"/>
            <a:ext cx="0" cy="1417320"/>
          </a:xfrm>
          <a:custGeom>
            <a:avLst/>
            <a:gdLst/>
            <a:ahLst/>
            <a:cxnLst/>
            <a:rect l="l" t="t" r="r" b="b"/>
            <a:pathLst>
              <a:path h="1417320">
                <a:moveTo>
                  <a:pt x="0" y="1417320"/>
                </a:moveTo>
                <a:lnTo>
                  <a:pt x="0" y="0"/>
                </a:lnTo>
              </a:path>
            </a:pathLst>
          </a:custGeom>
          <a:ln w="25400">
            <a:solidFill>
              <a:srgbClr val="DDC12B"/>
            </a:solidFill>
          </a:ln>
        </p:spPr>
        <p:txBody>
          <a:bodyPr wrap="square" lIns="0" tIns="0" rIns="0" bIns="0" rtlCol="0">
            <a:noAutofit/>
          </a:bodyPr>
          <a:lstStyle/>
          <a:p>
            <a:endParaRPr/>
          </a:p>
        </p:txBody>
      </p:sp>
      <p:sp>
        <p:nvSpPr>
          <p:cNvPr id="34" name="object 34"/>
          <p:cNvSpPr/>
          <p:nvPr/>
        </p:nvSpPr>
        <p:spPr>
          <a:xfrm>
            <a:off x="6782434" y="6593421"/>
            <a:ext cx="48768" cy="0"/>
          </a:xfrm>
          <a:custGeom>
            <a:avLst/>
            <a:gdLst/>
            <a:ahLst/>
            <a:cxnLst/>
            <a:rect l="l" t="t" r="r" b="b"/>
            <a:pathLst>
              <a:path w="48768">
                <a:moveTo>
                  <a:pt x="0" y="0"/>
                </a:moveTo>
                <a:lnTo>
                  <a:pt x="48768" y="0"/>
                </a:lnTo>
              </a:path>
            </a:pathLst>
          </a:custGeom>
          <a:ln w="10413">
            <a:solidFill>
              <a:srgbClr val="397D5A"/>
            </a:solidFill>
          </a:ln>
        </p:spPr>
        <p:txBody>
          <a:bodyPr wrap="square" lIns="0" tIns="0" rIns="0" bIns="0" rtlCol="0">
            <a:noAutofit/>
          </a:bodyPr>
          <a:lstStyle/>
          <a:p>
            <a:endParaRPr/>
          </a:p>
        </p:txBody>
      </p:sp>
      <p:sp>
        <p:nvSpPr>
          <p:cNvPr id="35" name="object 35"/>
          <p:cNvSpPr/>
          <p:nvPr/>
        </p:nvSpPr>
        <p:spPr>
          <a:xfrm>
            <a:off x="3624707" y="6297574"/>
            <a:ext cx="5519293" cy="1587"/>
          </a:xfrm>
          <a:custGeom>
            <a:avLst/>
            <a:gdLst/>
            <a:ahLst/>
            <a:cxnLst/>
            <a:rect l="l" t="t" r="r" b="b"/>
            <a:pathLst>
              <a:path w="5519293" h="1587">
                <a:moveTo>
                  <a:pt x="5519292" y="1587"/>
                </a:moveTo>
                <a:lnTo>
                  <a:pt x="0" y="0"/>
                </a:lnTo>
              </a:path>
              <a:path w="5519293" h="1587">
                <a:moveTo>
                  <a:pt x="0" y="1"/>
                </a:moveTo>
                <a:lnTo>
                  <a:pt x="5519292" y="1587"/>
                </a:lnTo>
              </a:path>
            </a:pathLst>
          </a:custGeom>
          <a:ln w="25400">
            <a:solidFill>
              <a:srgbClr val="DDC12B"/>
            </a:solidFill>
          </a:ln>
        </p:spPr>
        <p:txBody>
          <a:bodyPr wrap="square" lIns="0" tIns="0" rIns="0" bIns="0" rtlCol="0">
            <a:noAutofit/>
          </a:bodyPr>
          <a:lstStyle/>
          <a:p>
            <a:endParaRPr/>
          </a:p>
        </p:txBody>
      </p:sp>
      <p:sp>
        <p:nvSpPr>
          <p:cNvPr id="32" name="object 32"/>
          <p:cNvSpPr txBox="1"/>
          <p:nvPr/>
        </p:nvSpPr>
        <p:spPr>
          <a:xfrm>
            <a:off x="583793" y="228600"/>
            <a:ext cx="8103007" cy="914400"/>
          </a:xfrm>
          <a:prstGeom prst="rect">
            <a:avLst/>
          </a:prstGeom>
        </p:spPr>
        <p:txBody>
          <a:bodyPr wrap="square" lIns="0" tIns="0" rIns="0" bIns="0" rtlCol="0">
            <a:noAutofit/>
          </a:bodyPr>
          <a:lstStyle/>
          <a:p>
            <a:pPr marL="12700">
              <a:lnSpc>
                <a:spcPts val="3404"/>
              </a:lnSpc>
              <a:spcBef>
                <a:spcPts val="170"/>
              </a:spcBef>
            </a:pPr>
            <a:r>
              <a:rPr sz="3200" spc="0" dirty="0" smtClean="0">
                <a:solidFill>
                  <a:schemeClr val="bg1"/>
                </a:solidFill>
                <a:latin typeface="Century Gothic"/>
                <a:cs typeface="Century Gothic"/>
              </a:rPr>
              <a:t>St</a:t>
            </a:r>
            <a:r>
              <a:rPr sz="3200" spc="-14" dirty="0" smtClean="0">
                <a:solidFill>
                  <a:schemeClr val="bg1"/>
                </a:solidFill>
                <a:latin typeface="Century Gothic"/>
                <a:cs typeface="Century Gothic"/>
              </a:rPr>
              <a:t>a</a:t>
            </a:r>
            <a:r>
              <a:rPr sz="3200" spc="0" dirty="0" smtClean="0">
                <a:solidFill>
                  <a:schemeClr val="bg1"/>
                </a:solidFill>
                <a:latin typeface="Century Gothic"/>
                <a:cs typeface="Century Gothic"/>
              </a:rPr>
              <a:t>nda</a:t>
            </a:r>
            <a:r>
              <a:rPr sz="3200" spc="-9" dirty="0" smtClean="0">
                <a:solidFill>
                  <a:schemeClr val="bg1"/>
                </a:solidFill>
                <a:latin typeface="Century Gothic"/>
                <a:cs typeface="Century Gothic"/>
              </a:rPr>
              <a:t>r</a:t>
            </a:r>
            <a:r>
              <a:rPr sz="3200" spc="0" dirty="0" smtClean="0">
                <a:solidFill>
                  <a:schemeClr val="bg1"/>
                </a:solidFill>
                <a:latin typeface="Century Gothic"/>
                <a:cs typeface="Century Gothic"/>
              </a:rPr>
              <a:t>d </a:t>
            </a:r>
            <a:r>
              <a:rPr lang="en-US" sz="3200" spc="0" dirty="0" smtClean="0">
                <a:solidFill>
                  <a:schemeClr val="bg1"/>
                </a:solidFill>
                <a:latin typeface="Century Gothic"/>
                <a:cs typeface="Century Gothic"/>
              </a:rPr>
              <a:t>5 – </a:t>
            </a:r>
            <a:r>
              <a:rPr lang="en-US" sz="3200" dirty="0" smtClean="0">
                <a:solidFill>
                  <a:schemeClr val="bg1"/>
                </a:solidFill>
                <a:latin typeface="Century Gothic"/>
                <a:cs typeface="Century Gothic"/>
              </a:rPr>
              <a:t>Provider Quality Assurance and Continuous Improvement (part 1)</a:t>
            </a:r>
            <a:endParaRPr sz="3200" dirty="0">
              <a:solidFill>
                <a:schemeClr val="bg1"/>
              </a:solidFill>
              <a:latin typeface="Century Gothic"/>
              <a:cs typeface="Century Gothic"/>
            </a:endParaRPr>
          </a:p>
        </p:txBody>
      </p:sp>
      <p:sp>
        <p:nvSpPr>
          <p:cNvPr id="31" name="object 31"/>
          <p:cNvSpPr txBox="1"/>
          <p:nvPr/>
        </p:nvSpPr>
        <p:spPr>
          <a:xfrm>
            <a:off x="304800" y="1524000"/>
            <a:ext cx="8610600" cy="4434777"/>
          </a:xfrm>
          <a:prstGeom prst="rect">
            <a:avLst/>
          </a:prstGeom>
        </p:spPr>
        <p:txBody>
          <a:bodyPr wrap="square" lIns="0" tIns="0" rIns="0" bIns="0" rtlCol="0">
            <a:noAutofit/>
          </a:bodyPr>
          <a:lstStyle/>
          <a:p>
            <a:pPr marL="12700" marR="61036" algn="just">
              <a:buClr>
                <a:srgbClr val="DDC12E"/>
              </a:buClr>
            </a:pPr>
            <a:r>
              <a:rPr lang="en-US" sz="2600" b="1" dirty="0" smtClean="0"/>
              <a:t>The </a:t>
            </a:r>
            <a:r>
              <a:rPr lang="en-US" sz="2600" b="1" dirty="0"/>
              <a:t>provider </a:t>
            </a:r>
            <a:r>
              <a:rPr lang="en-US" sz="2600" b="1" dirty="0" smtClean="0"/>
              <a:t>maintains a quality assurance system comprised of valid data from multiple measures,  including  evidence  of  </a:t>
            </a:r>
            <a:r>
              <a:rPr lang="en-US" sz="2600" b="1" dirty="0"/>
              <a:t>candidates</a:t>
            </a:r>
            <a:r>
              <a:rPr lang="en-US" sz="2600" b="1" dirty="0" smtClean="0"/>
              <a:t>’ and  </a:t>
            </a:r>
            <a:r>
              <a:rPr lang="en-US" sz="2600" b="1" dirty="0"/>
              <a:t>completers</a:t>
            </a:r>
            <a:r>
              <a:rPr lang="en-US" sz="2600" b="1" dirty="0" smtClean="0"/>
              <a:t>’ positive impact  on  P‐12  student learning and development. The provider supports continuous improvement that is sustained and evidence‐based, and that evaluates the effectiveness of its completers. </a:t>
            </a:r>
          </a:p>
        </p:txBody>
      </p:sp>
      <p:sp>
        <p:nvSpPr>
          <p:cNvPr id="23" name="object 23"/>
          <p:cNvSpPr txBox="1"/>
          <p:nvPr/>
        </p:nvSpPr>
        <p:spPr>
          <a:xfrm>
            <a:off x="2804118" y="2432177"/>
            <a:ext cx="112670" cy="152400"/>
          </a:xfrm>
          <a:prstGeom prst="rect">
            <a:avLst/>
          </a:prstGeom>
        </p:spPr>
        <p:txBody>
          <a:bodyPr wrap="square" lIns="0" tIns="0" rIns="0" bIns="0" rtlCol="0">
            <a:noAutofit/>
          </a:bodyPr>
          <a:lstStyle/>
          <a:p>
            <a:pPr marL="25400">
              <a:lnSpc>
                <a:spcPts val="1000"/>
              </a:lnSpc>
            </a:pPr>
            <a:endParaRPr sz="1000"/>
          </a:p>
        </p:txBody>
      </p:sp>
      <p:sp>
        <p:nvSpPr>
          <p:cNvPr id="22" name="object 22"/>
          <p:cNvSpPr txBox="1"/>
          <p:nvPr/>
        </p:nvSpPr>
        <p:spPr>
          <a:xfrm>
            <a:off x="4002009" y="2432177"/>
            <a:ext cx="110682" cy="152400"/>
          </a:xfrm>
          <a:prstGeom prst="rect">
            <a:avLst/>
          </a:prstGeom>
        </p:spPr>
        <p:txBody>
          <a:bodyPr wrap="square" lIns="0" tIns="0" rIns="0" bIns="0" rtlCol="0">
            <a:noAutofit/>
          </a:bodyPr>
          <a:lstStyle/>
          <a:p>
            <a:pPr marL="25400">
              <a:lnSpc>
                <a:spcPts val="1000"/>
              </a:lnSpc>
            </a:pPr>
            <a:endParaRPr sz="1000"/>
          </a:p>
        </p:txBody>
      </p:sp>
      <p:sp>
        <p:nvSpPr>
          <p:cNvPr id="21" name="object 21"/>
          <p:cNvSpPr txBox="1"/>
          <p:nvPr/>
        </p:nvSpPr>
        <p:spPr>
          <a:xfrm>
            <a:off x="6977935" y="2432177"/>
            <a:ext cx="106404" cy="152400"/>
          </a:xfrm>
          <a:prstGeom prst="rect">
            <a:avLst/>
          </a:prstGeom>
        </p:spPr>
        <p:txBody>
          <a:bodyPr wrap="square" lIns="0" tIns="0" rIns="0" bIns="0" rtlCol="0">
            <a:noAutofit/>
          </a:bodyPr>
          <a:lstStyle/>
          <a:p>
            <a:pPr marL="25400">
              <a:lnSpc>
                <a:spcPts val="1000"/>
              </a:lnSpc>
            </a:pPr>
            <a:endParaRPr sz="1000"/>
          </a:p>
        </p:txBody>
      </p:sp>
      <p:sp>
        <p:nvSpPr>
          <p:cNvPr id="20" name="object 20"/>
          <p:cNvSpPr txBox="1"/>
          <p:nvPr/>
        </p:nvSpPr>
        <p:spPr>
          <a:xfrm>
            <a:off x="7478532" y="2432177"/>
            <a:ext cx="112815" cy="152400"/>
          </a:xfrm>
          <a:prstGeom prst="rect">
            <a:avLst/>
          </a:prstGeom>
        </p:spPr>
        <p:txBody>
          <a:bodyPr wrap="square" lIns="0" tIns="0" rIns="0" bIns="0" rtlCol="0">
            <a:noAutofit/>
          </a:bodyPr>
          <a:lstStyle/>
          <a:p>
            <a:pPr marL="25400">
              <a:lnSpc>
                <a:spcPts val="1000"/>
              </a:lnSpc>
            </a:pPr>
            <a:endParaRPr sz="1000"/>
          </a:p>
        </p:txBody>
      </p:sp>
      <p:sp>
        <p:nvSpPr>
          <p:cNvPr id="19" name="object 19"/>
          <p:cNvSpPr txBox="1"/>
          <p:nvPr/>
        </p:nvSpPr>
        <p:spPr>
          <a:xfrm>
            <a:off x="2079339" y="2919857"/>
            <a:ext cx="112522" cy="152400"/>
          </a:xfrm>
          <a:prstGeom prst="rect">
            <a:avLst/>
          </a:prstGeom>
        </p:spPr>
        <p:txBody>
          <a:bodyPr wrap="square" lIns="0" tIns="0" rIns="0" bIns="0" rtlCol="0">
            <a:noAutofit/>
          </a:bodyPr>
          <a:lstStyle/>
          <a:p>
            <a:pPr marL="25400">
              <a:lnSpc>
                <a:spcPts val="1000"/>
              </a:lnSpc>
            </a:pPr>
            <a:endParaRPr sz="1000"/>
          </a:p>
        </p:txBody>
      </p:sp>
      <p:sp>
        <p:nvSpPr>
          <p:cNvPr id="18" name="object 18"/>
          <p:cNvSpPr txBox="1"/>
          <p:nvPr/>
        </p:nvSpPr>
        <p:spPr>
          <a:xfrm>
            <a:off x="4072257" y="2919857"/>
            <a:ext cx="111012" cy="152400"/>
          </a:xfrm>
          <a:prstGeom prst="rect">
            <a:avLst/>
          </a:prstGeom>
        </p:spPr>
        <p:txBody>
          <a:bodyPr wrap="square" lIns="0" tIns="0" rIns="0" bIns="0" rtlCol="0">
            <a:noAutofit/>
          </a:bodyPr>
          <a:lstStyle/>
          <a:p>
            <a:pPr marL="25400">
              <a:lnSpc>
                <a:spcPts val="1000"/>
              </a:lnSpc>
            </a:pPr>
            <a:endParaRPr sz="1000"/>
          </a:p>
        </p:txBody>
      </p:sp>
      <p:sp>
        <p:nvSpPr>
          <p:cNvPr id="17" name="object 17"/>
          <p:cNvSpPr txBox="1"/>
          <p:nvPr/>
        </p:nvSpPr>
        <p:spPr>
          <a:xfrm>
            <a:off x="4988145" y="2919857"/>
            <a:ext cx="111074" cy="152400"/>
          </a:xfrm>
          <a:prstGeom prst="rect">
            <a:avLst/>
          </a:prstGeom>
        </p:spPr>
        <p:txBody>
          <a:bodyPr wrap="square" lIns="0" tIns="0" rIns="0" bIns="0" rtlCol="0">
            <a:noAutofit/>
          </a:bodyPr>
          <a:lstStyle/>
          <a:p>
            <a:pPr marL="25400">
              <a:lnSpc>
                <a:spcPts val="1000"/>
              </a:lnSpc>
            </a:pPr>
            <a:endParaRPr sz="1000"/>
          </a:p>
        </p:txBody>
      </p:sp>
      <p:sp>
        <p:nvSpPr>
          <p:cNvPr id="16" name="object 16"/>
          <p:cNvSpPr txBox="1"/>
          <p:nvPr/>
        </p:nvSpPr>
        <p:spPr>
          <a:xfrm>
            <a:off x="6953679" y="2919857"/>
            <a:ext cx="110092" cy="152400"/>
          </a:xfrm>
          <a:prstGeom prst="rect">
            <a:avLst/>
          </a:prstGeom>
        </p:spPr>
        <p:txBody>
          <a:bodyPr wrap="square" lIns="0" tIns="0" rIns="0" bIns="0" rtlCol="0">
            <a:noAutofit/>
          </a:bodyPr>
          <a:lstStyle/>
          <a:p>
            <a:pPr marL="25400">
              <a:lnSpc>
                <a:spcPts val="1000"/>
              </a:lnSpc>
            </a:pPr>
            <a:endParaRPr sz="1000"/>
          </a:p>
        </p:txBody>
      </p:sp>
      <p:sp>
        <p:nvSpPr>
          <p:cNvPr id="15" name="object 15"/>
          <p:cNvSpPr txBox="1"/>
          <p:nvPr/>
        </p:nvSpPr>
        <p:spPr>
          <a:xfrm>
            <a:off x="7457964" y="2919857"/>
            <a:ext cx="112815" cy="152400"/>
          </a:xfrm>
          <a:prstGeom prst="rect">
            <a:avLst/>
          </a:prstGeom>
        </p:spPr>
        <p:txBody>
          <a:bodyPr wrap="square" lIns="0" tIns="0" rIns="0" bIns="0" rtlCol="0">
            <a:noAutofit/>
          </a:bodyPr>
          <a:lstStyle/>
          <a:p>
            <a:pPr marL="25400">
              <a:lnSpc>
                <a:spcPts val="1000"/>
              </a:lnSpc>
            </a:pPr>
            <a:endParaRPr sz="1000"/>
          </a:p>
        </p:txBody>
      </p:sp>
      <p:sp>
        <p:nvSpPr>
          <p:cNvPr id="14" name="object 14"/>
          <p:cNvSpPr txBox="1"/>
          <p:nvPr/>
        </p:nvSpPr>
        <p:spPr>
          <a:xfrm>
            <a:off x="5551808" y="3894074"/>
            <a:ext cx="107762" cy="152400"/>
          </a:xfrm>
          <a:prstGeom prst="rect">
            <a:avLst/>
          </a:prstGeom>
        </p:spPr>
        <p:txBody>
          <a:bodyPr wrap="square" lIns="0" tIns="0" rIns="0" bIns="0" rtlCol="0">
            <a:noAutofit/>
          </a:bodyPr>
          <a:lstStyle/>
          <a:p>
            <a:pPr marL="25400">
              <a:lnSpc>
                <a:spcPts val="1000"/>
              </a:lnSpc>
            </a:pPr>
            <a:endParaRPr sz="1000"/>
          </a:p>
        </p:txBody>
      </p:sp>
      <p:sp>
        <p:nvSpPr>
          <p:cNvPr id="13" name="object 13"/>
          <p:cNvSpPr txBox="1"/>
          <p:nvPr/>
        </p:nvSpPr>
        <p:spPr>
          <a:xfrm>
            <a:off x="2097920" y="4383278"/>
            <a:ext cx="111031" cy="152400"/>
          </a:xfrm>
          <a:prstGeom prst="rect">
            <a:avLst/>
          </a:prstGeom>
        </p:spPr>
        <p:txBody>
          <a:bodyPr wrap="square" lIns="0" tIns="0" rIns="0" bIns="0" rtlCol="0">
            <a:noAutofit/>
          </a:bodyPr>
          <a:lstStyle/>
          <a:p>
            <a:pPr marL="25400">
              <a:lnSpc>
                <a:spcPts val="1000"/>
              </a:lnSpc>
            </a:pPr>
            <a:endParaRPr sz="1000"/>
          </a:p>
        </p:txBody>
      </p:sp>
      <p:sp>
        <p:nvSpPr>
          <p:cNvPr id="12" name="object 12"/>
          <p:cNvSpPr txBox="1"/>
          <p:nvPr/>
        </p:nvSpPr>
        <p:spPr>
          <a:xfrm>
            <a:off x="2613277" y="4383278"/>
            <a:ext cx="112854" cy="152400"/>
          </a:xfrm>
          <a:prstGeom prst="rect">
            <a:avLst/>
          </a:prstGeom>
        </p:spPr>
        <p:txBody>
          <a:bodyPr wrap="square" lIns="0" tIns="0" rIns="0" bIns="0" rtlCol="0">
            <a:noAutofit/>
          </a:bodyPr>
          <a:lstStyle/>
          <a:p>
            <a:pPr marL="25400">
              <a:lnSpc>
                <a:spcPts val="1000"/>
              </a:lnSpc>
            </a:pPr>
            <a:endParaRPr sz="1000"/>
          </a:p>
        </p:txBody>
      </p:sp>
      <p:sp>
        <p:nvSpPr>
          <p:cNvPr id="11" name="object 11"/>
          <p:cNvSpPr txBox="1"/>
          <p:nvPr/>
        </p:nvSpPr>
        <p:spPr>
          <a:xfrm>
            <a:off x="4560774" y="4383278"/>
            <a:ext cx="110785" cy="152400"/>
          </a:xfrm>
          <a:prstGeom prst="rect">
            <a:avLst/>
          </a:prstGeom>
        </p:spPr>
        <p:txBody>
          <a:bodyPr wrap="square" lIns="0" tIns="0" rIns="0" bIns="0" rtlCol="0">
            <a:noAutofit/>
          </a:bodyPr>
          <a:lstStyle/>
          <a:p>
            <a:pPr marL="25400">
              <a:lnSpc>
                <a:spcPts val="1000"/>
              </a:lnSpc>
            </a:pPr>
            <a:endParaRPr sz="1000"/>
          </a:p>
        </p:txBody>
      </p:sp>
      <p:sp>
        <p:nvSpPr>
          <p:cNvPr id="10" name="object 10"/>
          <p:cNvSpPr txBox="1"/>
          <p:nvPr/>
        </p:nvSpPr>
        <p:spPr>
          <a:xfrm>
            <a:off x="5322056" y="4383278"/>
            <a:ext cx="111642" cy="152400"/>
          </a:xfrm>
          <a:prstGeom prst="rect">
            <a:avLst/>
          </a:prstGeom>
        </p:spPr>
        <p:txBody>
          <a:bodyPr wrap="square" lIns="0" tIns="0" rIns="0" bIns="0" rtlCol="0">
            <a:noAutofit/>
          </a:bodyPr>
          <a:lstStyle/>
          <a:p>
            <a:pPr marL="25400">
              <a:lnSpc>
                <a:spcPts val="1000"/>
              </a:lnSpc>
            </a:pPr>
            <a:endParaRPr sz="1000"/>
          </a:p>
        </p:txBody>
      </p:sp>
      <p:sp>
        <p:nvSpPr>
          <p:cNvPr id="9" name="object 9"/>
          <p:cNvSpPr txBox="1"/>
          <p:nvPr/>
        </p:nvSpPr>
        <p:spPr>
          <a:xfrm>
            <a:off x="7029882" y="4383278"/>
            <a:ext cx="110388" cy="152400"/>
          </a:xfrm>
          <a:prstGeom prst="rect">
            <a:avLst/>
          </a:prstGeom>
        </p:spPr>
        <p:txBody>
          <a:bodyPr wrap="square" lIns="0" tIns="0" rIns="0" bIns="0" rtlCol="0">
            <a:noAutofit/>
          </a:bodyPr>
          <a:lstStyle/>
          <a:p>
            <a:pPr marL="25400">
              <a:lnSpc>
                <a:spcPts val="1000"/>
              </a:lnSpc>
            </a:pPr>
            <a:endParaRPr sz="1000"/>
          </a:p>
        </p:txBody>
      </p:sp>
      <p:sp>
        <p:nvSpPr>
          <p:cNvPr id="7" name="object 7"/>
          <p:cNvSpPr txBox="1"/>
          <p:nvPr/>
        </p:nvSpPr>
        <p:spPr>
          <a:xfrm>
            <a:off x="2401901" y="4869688"/>
            <a:ext cx="110279" cy="152400"/>
          </a:xfrm>
          <a:prstGeom prst="rect">
            <a:avLst/>
          </a:prstGeom>
        </p:spPr>
        <p:txBody>
          <a:bodyPr wrap="square" lIns="0" tIns="0" rIns="0" bIns="0" rtlCol="0">
            <a:noAutofit/>
          </a:bodyPr>
          <a:lstStyle/>
          <a:p>
            <a:pPr marL="25400">
              <a:lnSpc>
                <a:spcPts val="1000"/>
              </a:lnSpc>
            </a:pPr>
            <a:endParaRPr sz="1000"/>
          </a:p>
        </p:txBody>
      </p:sp>
      <p:sp>
        <p:nvSpPr>
          <p:cNvPr id="6" name="object 6"/>
          <p:cNvSpPr txBox="1"/>
          <p:nvPr/>
        </p:nvSpPr>
        <p:spPr>
          <a:xfrm>
            <a:off x="3933288" y="4869688"/>
            <a:ext cx="112863" cy="152400"/>
          </a:xfrm>
          <a:prstGeom prst="rect">
            <a:avLst/>
          </a:prstGeom>
        </p:spPr>
        <p:txBody>
          <a:bodyPr wrap="square" lIns="0" tIns="0" rIns="0" bIns="0" rtlCol="0">
            <a:noAutofit/>
          </a:bodyPr>
          <a:lstStyle/>
          <a:p>
            <a:pPr marL="25400">
              <a:lnSpc>
                <a:spcPts val="1000"/>
              </a:lnSpc>
            </a:pPr>
            <a:endParaRPr sz="1000"/>
          </a:p>
        </p:txBody>
      </p:sp>
      <p:sp>
        <p:nvSpPr>
          <p:cNvPr id="5" name="object 5"/>
          <p:cNvSpPr txBox="1"/>
          <p:nvPr/>
        </p:nvSpPr>
        <p:spPr>
          <a:xfrm>
            <a:off x="6236339" y="4869688"/>
            <a:ext cx="111786" cy="152400"/>
          </a:xfrm>
          <a:prstGeom prst="rect">
            <a:avLst/>
          </a:prstGeom>
        </p:spPr>
        <p:txBody>
          <a:bodyPr wrap="square" lIns="0" tIns="0" rIns="0" bIns="0" rtlCol="0">
            <a:noAutofit/>
          </a:bodyPr>
          <a:lstStyle/>
          <a:p>
            <a:pPr marL="25400">
              <a:lnSpc>
                <a:spcPts val="1000"/>
              </a:lnSpc>
            </a:pPr>
            <a:endParaRPr sz="1000"/>
          </a:p>
        </p:txBody>
      </p:sp>
      <p:sp>
        <p:nvSpPr>
          <p:cNvPr id="4" name="object 4"/>
          <p:cNvSpPr txBox="1"/>
          <p:nvPr/>
        </p:nvSpPr>
        <p:spPr>
          <a:xfrm>
            <a:off x="6742613" y="4869688"/>
            <a:ext cx="112899" cy="152400"/>
          </a:xfrm>
          <a:prstGeom prst="rect">
            <a:avLst/>
          </a:prstGeom>
        </p:spPr>
        <p:txBody>
          <a:bodyPr wrap="square" lIns="0" tIns="0" rIns="0" bIns="0" rtlCol="0">
            <a:noAutofit/>
          </a:bodyPr>
          <a:lstStyle/>
          <a:p>
            <a:pPr marL="25400">
              <a:lnSpc>
                <a:spcPts val="1000"/>
              </a:lnSpc>
            </a:pPr>
            <a:endParaRPr sz="1000"/>
          </a:p>
        </p:txBody>
      </p:sp>
      <p:sp>
        <p:nvSpPr>
          <p:cNvPr id="3" name="object 3"/>
          <p:cNvSpPr txBox="1"/>
          <p:nvPr/>
        </p:nvSpPr>
        <p:spPr>
          <a:xfrm>
            <a:off x="1576628" y="5357368"/>
            <a:ext cx="111074" cy="152400"/>
          </a:xfrm>
          <a:prstGeom prst="rect">
            <a:avLst/>
          </a:prstGeom>
        </p:spPr>
        <p:txBody>
          <a:bodyPr wrap="square" lIns="0" tIns="0" rIns="0" bIns="0" rtlCol="0">
            <a:noAutofit/>
          </a:bodyPr>
          <a:lstStyle/>
          <a:p>
            <a:pPr marL="25400">
              <a:lnSpc>
                <a:spcPts val="1000"/>
              </a:lnSpc>
            </a:pPr>
            <a:endParaRPr sz="1000"/>
          </a:p>
        </p:txBody>
      </p:sp>
      <p:sp>
        <p:nvSpPr>
          <p:cNvPr id="2" name="object 2"/>
          <p:cNvSpPr txBox="1"/>
          <p:nvPr/>
        </p:nvSpPr>
        <p:spPr>
          <a:xfrm>
            <a:off x="4988683" y="5357368"/>
            <a:ext cx="108569" cy="152400"/>
          </a:xfrm>
          <a:prstGeom prst="rect">
            <a:avLst/>
          </a:prstGeom>
        </p:spPr>
        <p:txBody>
          <a:bodyPr wrap="square" lIns="0" tIns="0" rIns="0" bIns="0" rtlCol="0">
            <a:noAutofit/>
          </a:bodyPr>
          <a:lstStyle/>
          <a:p>
            <a:pPr marL="25400">
              <a:lnSpc>
                <a:spcPts val="1000"/>
              </a:lnSpc>
            </a:pPr>
            <a:endParaRPr sz="1000"/>
          </a:p>
        </p:txBody>
      </p:sp>
      <p:sp>
        <p:nvSpPr>
          <p:cNvPr id="38" name="object 4"/>
          <p:cNvSpPr txBox="1"/>
          <p:nvPr/>
        </p:nvSpPr>
        <p:spPr>
          <a:xfrm>
            <a:off x="1788667" y="6307573"/>
            <a:ext cx="1411733" cy="990600"/>
          </a:xfrm>
          <a:prstGeom prst="rect">
            <a:avLst/>
          </a:prstGeom>
        </p:spPr>
        <p:txBody>
          <a:bodyPr wrap="square" lIns="0" tIns="0" rIns="0" bIns="0" rtlCol="0">
            <a:noAutofit/>
          </a:bodyPr>
          <a:lstStyle/>
          <a:p>
            <a:pPr marL="12700">
              <a:lnSpc>
                <a:spcPct val="96400"/>
              </a:lnSpc>
              <a:spcBef>
                <a:spcPts val="10"/>
              </a:spcBef>
            </a:pPr>
            <a:r>
              <a:rPr sz="1200" b="1" spc="0" dirty="0" smtClean="0">
                <a:solidFill>
                  <a:srgbClr val="397D5A"/>
                </a:solidFill>
                <a:latin typeface="Arial Narrow" panose="020B0606020202030204" pitchFamily="34" charset="0"/>
                <a:cs typeface="Times New Roman"/>
              </a:rPr>
              <a:t>Council</a:t>
            </a:r>
            <a:r>
              <a:rPr sz="1200" b="1" spc="54"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for</a:t>
            </a:r>
            <a:r>
              <a:rPr sz="1200" b="1" spc="125"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the Accreditation</a:t>
            </a:r>
            <a:r>
              <a:rPr sz="1200" b="1" spc="19"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of Educator Preparation</a:t>
            </a:r>
            <a:endParaRPr sz="1200" b="1" dirty="0">
              <a:solidFill>
                <a:srgbClr val="397D5A"/>
              </a:solidFill>
              <a:latin typeface="Arial Narrow" panose="020B0606020202030204" pitchFamily="34" charset="0"/>
              <a:cs typeface="Times New Roman"/>
            </a:endParaRPr>
          </a:p>
        </p:txBody>
      </p:sp>
      <p:sp>
        <p:nvSpPr>
          <p:cNvPr id="39" name="object 2"/>
          <p:cNvSpPr txBox="1"/>
          <p:nvPr/>
        </p:nvSpPr>
        <p:spPr>
          <a:xfrm>
            <a:off x="3581400" y="6437113"/>
            <a:ext cx="5989320" cy="365760"/>
          </a:xfrm>
          <a:prstGeom prst="rect">
            <a:avLst/>
          </a:prstGeom>
        </p:spPr>
        <p:txBody>
          <a:bodyPr wrap="square" lIns="0" tIns="0" rIns="0" bIns="0" rtlCol="0">
            <a:noAutofit/>
          </a:bodyPr>
          <a:lstStyle/>
          <a:p>
            <a:pPr marL="12700">
              <a:lnSpc>
                <a:spcPts val="1350"/>
              </a:lnSpc>
              <a:spcBef>
                <a:spcPts val="67"/>
              </a:spcBef>
            </a:pP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ONN</a:t>
            </a:r>
            <a:r>
              <a:rPr sz="1600" b="1" spc="4" dirty="0" smtClean="0">
                <a:solidFill>
                  <a:srgbClr val="397D5A"/>
                </a:solidFill>
                <a:latin typeface="Arial Narrow" panose="020B0606020202030204" pitchFamily="34" charset="0"/>
                <a:cs typeface="Arial" panose="020B0604020202020204" pitchFamily="34" charset="0"/>
              </a:rPr>
              <a:t>E</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T</a:t>
            </a:r>
            <a:r>
              <a:rPr sz="1600" b="1" spc="-4" dirty="0" smtClean="0">
                <a:solidFill>
                  <a:srgbClr val="397D5A"/>
                </a:solidFill>
                <a:latin typeface="Arial Narrow" panose="020B0606020202030204" pitchFamily="34" charset="0"/>
                <a:cs typeface="Arial" panose="020B0604020202020204" pitchFamily="34" charset="0"/>
              </a:rPr>
              <a:t> </a:t>
            </a:r>
            <a:r>
              <a:rPr sz="1600" b="1" spc="-19" dirty="0" smtClean="0">
                <a:solidFill>
                  <a:srgbClr val="397D5A"/>
                </a:solidFill>
                <a:latin typeface="Arial Narrow" panose="020B0606020202030204" pitchFamily="34" charset="0"/>
                <a:cs typeface="Arial" panose="020B0604020202020204" pitchFamily="34" charset="0"/>
              </a:rPr>
              <a:t>W</a:t>
            </a:r>
            <a:r>
              <a:rPr sz="1600" b="1" spc="29" dirty="0" smtClean="0">
                <a:solidFill>
                  <a:srgbClr val="397D5A"/>
                </a:solidFill>
                <a:latin typeface="Arial Narrow" panose="020B0606020202030204" pitchFamily="34" charset="0"/>
                <a:cs typeface="Arial" panose="020B0604020202020204" pitchFamily="34" charset="0"/>
              </a:rPr>
              <a:t>I</a:t>
            </a:r>
            <a:r>
              <a:rPr sz="1600" b="1" spc="-4" dirty="0" smtClean="0">
                <a:solidFill>
                  <a:srgbClr val="397D5A"/>
                </a:solidFill>
                <a:latin typeface="Arial Narrow" panose="020B0606020202030204" pitchFamily="34" charset="0"/>
                <a:cs typeface="Arial" panose="020B0604020202020204" pitchFamily="34" charset="0"/>
              </a:rPr>
              <a:t>T</a:t>
            </a:r>
            <a:r>
              <a:rPr sz="1600" b="1" spc="0" dirty="0" smtClean="0">
                <a:solidFill>
                  <a:srgbClr val="397D5A"/>
                </a:solidFill>
                <a:latin typeface="Arial Narrow" panose="020B0606020202030204" pitchFamily="34" charset="0"/>
                <a:cs typeface="Arial" panose="020B0604020202020204" pitchFamily="34" charset="0"/>
              </a:rPr>
              <a:t>H</a:t>
            </a:r>
            <a:r>
              <a:rPr sz="1600" b="1" spc="14" dirty="0" smtClean="0">
                <a:solidFill>
                  <a:srgbClr val="397D5A"/>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A</a:t>
            </a:r>
            <a:r>
              <a:rPr sz="1600" b="1" spc="4" dirty="0" smtClean="0">
                <a:solidFill>
                  <a:srgbClr val="397D5A"/>
                </a:solidFill>
                <a:latin typeface="Arial Narrow" panose="020B0606020202030204" pitchFamily="34" charset="0"/>
                <a:cs typeface="Arial" panose="020B0604020202020204" pitchFamily="34" charset="0"/>
              </a:rPr>
              <a:t>E</a:t>
            </a:r>
            <a:r>
              <a:rPr sz="1600" b="1" spc="0" dirty="0" smtClean="0">
                <a:solidFill>
                  <a:srgbClr val="397D5A"/>
                </a:solidFill>
                <a:latin typeface="Arial Narrow" panose="020B0606020202030204" pitchFamily="34" charset="0"/>
                <a:cs typeface="Arial" panose="020B0604020202020204" pitchFamily="34" charset="0"/>
              </a:rPr>
              <a:t>P</a:t>
            </a:r>
            <a:r>
              <a:rPr sz="1600" b="1" spc="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DDC12B"/>
                </a:solidFill>
                <a:latin typeface="Arial Narrow" panose="020B0606020202030204" pitchFamily="34" charset="0"/>
                <a:cs typeface="Arial" panose="020B0604020202020204" pitchFamily="34" charset="0"/>
              </a:rPr>
              <a:t>|  </a:t>
            </a:r>
            <a:r>
              <a:rPr sz="1600" b="1" spc="-319" dirty="0" smtClean="0">
                <a:solidFill>
                  <a:srgbClr val="0000FF"/>
                </a:solidFill>
                <a:latin typeface="Arial Narrow" panose="020B0606020202030204" pitchFamily="34" charset="0"/>
                <a:cs typeface="Arial" panose="020B0604020202020204" pitchFamily="34" charset="0"/>
              </a:rPr>
              <a:t> </a:t>
            </a:r>
            <a:r>
              <a:rPr sz="1600" b="1" u="sng" spc="9" dirty="0" smtClean="0">
                <a:solidFill>
                  <a:srgbClr val="0000FF"/>
                </a:solidFill>
                <a:latin typeface="Arial Narrow" panose="020B0606020202030204" pitchFamily="34" charset="0"/>
                <a:cs typeface="Arial" panose="020B0604020202020204" pitchFamily="34" charset="0"/>
                <a:hlinkClick r:id="rId2"/>
              </a:rPr>
              <a:t>www</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C</a:t>
            </a:r>
            <a:r>
              <a:rPr sz="1600" b="1" u="sng" spc="0" dirty="0" smtClean="0">
                <a:solidFill>
                  <a:srgbClr val="0000FF"/>
                </a:solidFill>
                <a:latin typeface="Arial Narrow" panose="020B0606020202030204" pitchFamily="34" charset="0"/>
                <a:cs typeface="Arial" panose="020B0604020202020204" pitchFamily="34" charset="0"/>
                <a:hlinkClick r:id="rId2"/>
              </a:rPr>
              <a:t>A</a:t>
            </a:r>
            <a:r>
              <a:rPr sz="1600" b="1" u="sng" spc="4" dirty="0" smtClean="0">
                <a:solidFill>
                  <a:srgbClr val="0000FF"/>
                </a:solidFill>
                <a:latin typeface="Arial Narrow" panose="020B0606020202030204" pitchFamily="34" charset="0"/>
                <a:cs typeface="Arial" panose="020B0604020202020204" pitchFamily="34" charset="0"/>
                <a:hlinkClick r:id="rId2"/>
              </a:rPr>
              <a:t>E</a:t>
            </a:r>
            <a:r>
              <a:rPr sz="1600" b="1" u="sng" spc="0" dirty="0" smtClean="0">
                <a:solidFill>
                  <a:srgbClr val="0000FF"/>
                </a:solidFill>
                <a:latin typeface="Arial Narrow" panose="020B0606020202030204" pitchFamily="34" charset="0"/>
                <a:cs typeface="Arial" panose="020B0604020202020204" pitchFamily="34" charset="0"/>
                <a:hlinkClick r:id="rId2"/>
              </a:rPr>
              <a:t>Pne</a:t>
            </a:r>
            <a:r>
              <a:rPr sz="1600" b="1" u="sng" spc="-25" dirty="0" smtClean="0">
                <a:solidFill>
                  <a:srgbClr val="0000FF"/>
                </a:solidFill>
                <a:latin typeface="Arial Narrow" panose="020B0606020202030204" pitchFamily="34" charset="0"/>
                <a:cs typeface="Arial" panose="020B0604020202020204" pitchFamily="34" charset="0"/>
                <a:hlinkClick r:id="rId2"/>
              </a:rPr>
              <a:t>t</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o</a:t>
            </a:r>
            <a:r>
              <a:rPr sz="1600" b="1" u="sng" spc="0" dirty="0" smtClean="0">
                <a:solidFill>
                  <a:srgbClr val="0000FF"/>
                </a:solidFill>
                <a:latin typeface="Arial Narrow" panose="020B0606020202030204" pitchFamily="34" charset="0"/>
                <a:cs typeface="Arial" panose="020B0604020202020204" pitchFamily="34" charset="0"/>
                <a:hlinkClick r:id="rId2"/>
              </a:rPr>
              <a:t>rg</a:t>
            </a:r>
            <a:r>
              <a:rPr sz="1600" b="1" spc="0" dirty="0" smtClean="0">
                <a:solidFill>
                  <a:srgbClr val="0000FF"/>
                </a:solidFill>
                <a:latin typeface="Arial Narrow" panose="020B0606020202030204" pitchFamily="34" charset="0"/>
                <a:cs typeface="Arial" panose="020B0604020202020204" pitchFamily="34" charset="0"/>
                <a:hlinkClick r:id="rId2"/>
              </a:rPr>
              <a:t> </a:t>
            </a:r>
            <a:r>
              <a:rPr sz="1600" b="1" spc="-276" dirty="0" smtClean="0">
                <a:solidFill>
                  <a:srgbClr val="DDC12B"/>
                </a:solidFill>
                <a:latin typeface="Arial Narrow" panose="020B0606020202030204" pitchFamily="34" charset="0"/>
                <a:cs typeface="Arial" panose="020B0604020202020204" pitchFamily="34" charset="0"/>
                <a:hlinkClick r:id="rId2"/>
              </a:rPr>
              <a:t> </a:t>
            </a:r>
            <a:r>
              <a:rPr sz="1600" b="1" u="sng" spc="0" dirty="0" smtClean="0">
                <a:solidFill>
                  <a:srgbClr val="DDC12B"/>
                </a:solidFill>
                <a:latin typeface="Arial Narrow" panose="020B0606020202030204" pitchFamily="34" charset="0"/>
                <a:cs typeface="Arial" panose="020B0604020202020204" pitchFamily="34" charset="0"/>
                <a:hlinkClick r:id="rId2"/>
              </a:rPr>
              <a:t>|</a:t>
            </a:r>
            <a:r>
              <a:rPr sz="1600" b="1" u="sng" spc="0" dirty="0" smtClean="0">
                <a:solidFill>
                  <a:srgbClr val="DDC12B"/>
                </a:solidFill>
                <a:latin typeface="Arial Narrow" panose="020B0606020202030204" pitchFamily="34" charset="0"/>
                <a:cs typeface="Arial" panose="020B0604020202020204" pitchFamily="34" charset="0"/>
              </a:rPr>
              <a:t> </a:t>
            </a:r>
            <a:r>
              <a:rPr sz="1600" b="1" spc="-316" dirty="0" smtClean="0">
                <a:solidFill>
                  <a:srgbClr val="DDC12B"/>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T</a:t>
            </a:r>
            <a:r>
              <a:rPr sz="1600" b="1" spc="9" dirty="0" smtClean="0">
                <a:solidFill>
                  <a:srgbClr val="397D5A"/>
                </a:solidFill>
                <a:latin typeface="Arial Narrow" panose="020B0606020202030204" pitchFamily="34" charset="0"/>
                <a:cs typeface="Arial" panose="020B0604020202020204" pitchFamily="34" charset="0"/>
              </a:rPr>
              <a:t>w</a:t>
            </a:r>
            <a:r>
              <a:rPr sz="1600" b="1" spc="0" dirty="0" smtClean="0">
                <a:solidFill>
                  <a:srgbClr val="397D5A"/>
                </a:solidFill>
                <a:latin typeface="Arial Narrow" panose="020B0606020202030204" pitchFamily="34" charset="0"/>
                <a:cs typeface="Arial" panose="020B0604020202020204" pitchFamily="34" charset="0"/>
              </a:rPr>
              <a:t>i</a:t>
            </a:r>
            <a:r>
              <a:rPr sz="1600" b="1" spc="-25" dirty="0" smtClean="0">
                <a:solidFill>
                  <a:srgbClr val="397D5A"/>
                </a:solidFill>
                <a:latin typeface="Arial Narrow" panose="020B0606020202030204" pitchFamily="34" charset="0"/>
                <a:cs typeface="Arial" panose="020B0604020202020204" pitchFamily="34" charset="0"/>
              </a:rPr>
              <a:t>tt</a:t>
            </a:r>
            <a:r>
              <a:rPr sz="1600" b="1" spc="0" dirty="0" smtClean="0">
                <a:solidFill>
                  <a:srgbClr val="397D5A"/>
                </a:solidFill>
                <a:latin typeface="Arial Narrow" panose="020B0606020202030204" pitchFamily="34" charset="0"/>
                <a:cs typeface="Arial" panose="020B0604020202020204" pitchFamily="34" charset="0"/>
              </a:rPr>
              <a:t>er:</a:t>
            </a:r>
            <a:r>
              <a:rPr sz="1600" b="1" spc="5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397D5A"/>
                </a:solidFill>
                <a:latin typeface="Arial Narrow" panose="020B0606020202030204" pitchFamily="34" charset="0"/>
                <a:cs typeface="Arial" panose="020B0604020202020204" pitchFamily="34" charset="0"/>
                <a:hlinkClick r:id="rId3"/>
              </a:rPr>
              <a:t>@CA</a:t>
            </a:r>
            <a:r>
              <a:rPr sz="1600" b="1" spc="4" dirty="0" smtClean="0">
                <a:solidFill>
                  <a:srgbClr val="397D5A"/>
                </a:solidFill>
                <a:latin typeface="Arial Narrow" panose="020B0606020202030204" pitchFamily="34" charset="0"/>
                <a:cs typeface="Arial" panose="020B0604020202020204" pitchFamily="34" charset="0"/>
                <a:hlinkClick r:id="rId3"/>
              </a:rPr>
              <a:t>E</a:t>
            </a:r>
            <a:r>
              <a:rPr sz="1600" b="1" spc="0" dirty="0" smtClean="0">
                <a:solidFill>
                  <a:srgbClr val="397D5A"/>
                </a:solidFill>
                <a:latin typeface="Arial Narrow" panose="020B0606020202030204" pitchFamily="34" charset="0"/>
                <a:cs typeface="Arial" panose="020B0604020202020204" pitchFamily="34" charset="0"/>
                <a:hlinkClick r:id="rId3"/>
              </a:rPr>
              <a:t>Pup</a:t>
            </a:r>
            <a:r>
              <a:rPr sz="1600" b="1" spc="4" dirty="0" smtClean="0">
                <a:solidFill>
                  <a:srgbClr val="397D5A"/>
                </a:solidFill>
                <a:latin typeface="Arial Narrow" panose="020B0606020202030204" pitchFamily="34" charset="0"/>
                <a:cs typeface="Arial" panose="020B0604020202020204" pitchFamily="34" charset="0"/>
                <a:hlinkClick r:id="rId3"/>
              </a:rPr>
              <a:t>d</a:t>
            </a:r>
            <a:r>
              <a:rPr sz="1600" b="1" spc="-4" dirty="0" smtClean="0">
                <a:solidFill>
                  <a:srgbClr val="397D5A"/>
                </a:solidFill>
                <a:latin typeface="Arial Narrow" panose="020B0606020202030204" pitchFamily="34" charset="0"/>
                <a:cs typeface="Arial" panose="020B0604020202020204" pitchFamily="34" charset="0"/>
                <a:hlinkClick r:id="rId3"/>
              </a:rPr>
              <a:t>a</a:t>
            </a:r>
            <a:r>
              <a:rPr sz="1600" b="1" spc="-25" dirty="0" smtClean="0">
                <a:solidFill>
                  <a:srgbClr val="397D5A"/>
                </a:solidFill>
                <a:latin typeface="Arial Narrow" panose="020B0606020202030204" pitchFamily="34" charset="0"/>
                <a:cs typeface="Arial" panose="020B0604020202020204" pitchFamily="34" charset="0"/>
                <a:hlinkClick r:id="rId3"/>
              </a:rPr>
              <a:t>t</a:t>
            </a:r>
            <a:r>
              <a:rPr sz="1600" b="1" spc="0" dirty="0" smtClean="0">
                <a:solidFill>
                  <a:srgbClr val="397D5A"/>
                </a:solidFill>
                <a:latin typeface="Arial Narrow" panose="020B0606020202030204" pitchFamily="34" charset="0"/>
                <a:cs typeface="Arial" panose="020B0604020202020204" pitchFamily="34" charset="0"/>
                <a:hlinkClick r:id="rId3"/>
              </a:rPr>
              <a:t>es</a:t>
            </a:r>
            <a:endParaRPr sz="1600" b="1" dirty="0">
              <a:latin typeface="Arial Narrow" panose="020B0606020202030204" pitchFamily="34" charset="0"/>
              <a:cs typeface="Arial" panose="020B0604020202020204" pitchFamily="34" charset="0"/>
            </a:endParaRPr>
          </a:p>
        </p:txBody>
      </p:sp>
      <p:pic>
        <p:nvPicPr>
          <p:cNvPr id="40" name="Picture 39"/>
          <p:cNvPicPr>
            <a:picLocks noChangeAspect="1"/>
          </p:cNvPicPr>
          <p:nvPr/>
        </p:nvPicPr>
        <p:blipFill>
          <a:blip r:embed="rId4">
            <a:clrChange>
              <a:clrFrom>
                <a:srgbClr val="FFFFFF"/>
              </a:clrFrom>
              <a:clrTo>
                <a:srgbClr val="FFFFFF">
                  <a:alpha val="0"/>
                </a:srgbClr>
              </a:clrTo>
            </a:clrChange>
            <a:extLst>
              <a:ext uri="{28A0092B-C50C-407E-A947-70E740481C1C}">
                <a14:useLocalDpi xmlns="" xmlns:a14="http://schemas.microsoft.com/office/drawing/2010/main" val="0"/>
              </a:ext>
            </a:extLst>
          </a:blip>
          <a:stretch>
            <a:fillRect/>
          </a:stretch>
        </p:blipFill>
        <p:spPr>
          <a:xfrm>
            <a:off x="304800" y="6248400"/>
            <a:ext cx="1314450" cy="457200"/>
          </a:xfrm>
          <a:prstGeom prst="rect">
            <a:avLst/>
          </a:prstGeom>
        </p:spPr>
      </p:pic>
    </p:spTree>
    <p:extLst>
      <p:ext uri="{BB962C8B-B14F-4D97-AF65-F5344CB8AC3E}">
        <p14:creationId xmlns="" xmlns:p14="http://schemas.microsoft.com/office/powerpoint/2010/main" val="411475003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object 36"/>
          <p:cNvSpPr/>
          <p:nvPr/>
        </p:nvSpPr>
        <p:spPr>
          <a:xfrm>
            <a:off x="0" y="1650"/>
            <a:ext cx="9144000" cy="1417320"/>
          </a:xfrm>
          <a:custGeom>
            <a:avLst/>
            <a:gdLst/>
            <a:ahLst/>
            <a:cxnLst/>
            <a:rect l="l" t="t" r="r" b="b"/>
            <a:pathLst>
              <a:path w="9144000" h="1417320">
                <a:moveTo>
                  <a:pt x="0" y="1417320"/>
                </a:moveTo>
                <a:lnTo>
                  <a:pt x="9144000" y="1417320"/>
                </a:lnTo>
                <a:lnTo>
                  <a:pt x="9144000" y="0"/>
                </a:lnTo>
                <a:lnTo>
                  <a:pt x="0" y="0"/>
                </a:lnTo>
                <a:lnTo>
                  <a:pt x="0" y="1417320"/>
                </a:lnTo>
                <a:close/>
              </a:path>
            </a:pathLst>
          </a:custGeom>
          <a:solidFill>
            <a:srgbClr val="047D57"/>
          </a:solidFill>
        </p:spPr>
        <p:txBody>
          <a:bodyPr wrap="square" lIns="0" tIns="0" rIns="0" bIns="0" rtlCol="0">
            <a:noAutofit/>
          </a:bodyPr>
          <a:lstStyle/>
          <a:p>
            <a:endParaRPr/>
          </a:p>
        </p:txBody>
      </p:sp>
      <p:sp>
        <p:nvSpPr>
          <p:cNvPr id="37" name="object 37"/>
          <p:cNvSpPr/>
          <p:nvPr/>
        </p:nvSpPr>
        <p:spPr>
          <a:xfrm>
            <a:off x="326847" y="0"/>
            <a:ext cx="0" cy="1417320"/>
          </a:xfrm>
          <a:custGeom>
            <a:avLst/>
            <a:gdLst/>
            <a:ahLst/>
            <a:cxnLst/>
            <a:rect l="l" t="t" r="r" b="b"/>
            <a:pathLst>
              <a:path h="1417320">
                <a:moveTo>
                  <a:pt x="0" y="1417320"/>
                </a:moveTo>
                <a:lnTo>
                  <a:pt x="0" y="0"/>
                </a:lnTo>
              </a:path>
            </a:pathLst>
          </a:custGeom>
          <a:ln w="25400">
            <a:solidFill>
              <a:srgbClr val="DDC12B"/>
            </a:solidFill>
          </a:ln>
        </p:spPr>
        <p:txBody>
          <a:bodyPr wrap="square" lIns="0" tIns="0" rIns="0" bIns="0" rtlCol="0">
            <a:noAutofit/>
          </a:bodyPr>
          <a:lstStyle/>
          <a:p>
            <a:endParaRPr/>
          </a:p>
        </p:txBody>
      </p:sp>
      <p:sp>
        <p:nvSpPr>
          <p:cNvPr id="34" name="object 34"/>
          <p:cNvSpPr/>
          <p:nvPr/>
        </p:nvSpPr>
        <p:spPr>
          <a:xfrm>
            <a:off x="6782434" y="6593421"/>
            <a:ext cx="48768" cy="0"/>
          </a:xfrm>
          <a:custGeom>
            <a:avLst/>
            <a:gdLst/>
            <a:ahLst/>
            <a:cxnLst/>
            <a:rect l="l" t="t" r="r" b="b"/>
            <a:pathLst>
              <a:path w="48768">
                <a:moveTo>
                  <a:pt x="0" y="0"/>
                </a:moveTo>
                <a:lnTo>
                  <a:pt x="48768" y="0"/>
                </a:lnTo>
              </a:path>
            </a:pathLst>
          </a:custGeom>
          <a:ln w="10413">
            <a:solidFill>
              <a:srgbClr val="397D5A"/>
            </a:solidFill>
          </a:ln>
        </p:spPr>
        <p:txBody>
          <a:bodyPr wrap="square" lIns="0" tIns="0" rIns="0" bIns="0" rtlCol="0">
            <a:noAutofit/>
          </a:bodyPr>
          <a:lstStyle/>
          <a:p>
            <a:endParaRPr/>
          </a:p>
        </p:txBody>
      </p:sp>
      <p:sp>
        <p:nvSpPr>
          <p:cNvPr id="35" name="object 35"/>
          <p:cNvSpPr/>
          <p:nvPr/>
        </p:nvSpPr>
        <p:spPr>
          <a:xfrm>
            <a:off x="3624707" y="6297574"/>
            <a:ext cx="5519293" cy="1587"/>
          </a:xfrm>
          <a:custGeom>
            <a:avLst/>
            <a:gdLst/>
            <a:ahLst/>
            <a:cxnLst/>
            <a:rect l="l" t="t" r="r" b="b"/>
            <a:pathLst>
              <a:path w="5519293" h="1587">
                <a:moveTo>
                  <a:pt x="5519292" y="1587"/>
                </a:moveTo>
                <a:lnTo>
                  <a:pt x="0" y="0"/>
                </a:lnTo>
              </a:path>
              <a:path w="5519293" h="1587">
                <a:moveTo>
                  <a:pt x="0" y="1"/>
                </a:moveTo>
                <a:lnTo>
                  <a:pt x="5519292" y="1587"/>
                </a:lnTo>
              </a:path>
            </a:pathLst>
          </a:custGeom>
          <a:ln w="25400">
            <a:solidFill>
              <a:srgbClr val="DDC12B"/>
            </a:solidFill>
          </a:ln>
        </p:spPr>
        <p:txBody>
          <a:bodyPr wrap="square" lIns="0" tIns="0" rIns="0" bIns="0" rtlCol="0">
            <a:noAutofit/>
          </a:bodyPr>
          <a:lstStyle/>
          <a:p>
            <a:endParaRPr/>
          </a:p>
        </p:txBody>
      </p:sp>
      <p:sp>
        <p:nvSpPr>
          <p:cNvPr id="32" name="object 32"/>
          <p:cNvSpPr txBox="1"/>
          <p:nvPr/>
        </p:nvSpPr>
        <p:spPr>
          <a:xfrm>
            <a:off x="583793" y="228600"/>
            <a:ext cx="8103007" cy="914400"/>
          </a:xfrm>
          <a:prstGeom prst="rect">
            <a:avLst/>
          </a:prstGeom>
        </p:spPr>
        <p:txBody>
          <a:bodyPr wrap="square" lIns="0" tIns="0" rIns="0" bIns="0" rtlCol="0">
            <a:noAutofit/>
          </a:bodyPr>
          <a:lstStyle/>
          <a:p>
            <a:pPr marL="12700">
              <a:lnSpc>
                <a:spcPts val="3404"/>
              </a:lnSpc>
              <a:spcBef>
                <a:spcPts val="170"/>
              </a:spcBef>
            </a:pPr>
            <a:r>
              <a:rPr sz="3200" spc="0" dirty="0" smtClean="0">
                <a:solidFill>
                  <a:schemeClr val="bg1"/>
                </a:solidFill>
                <a:latin typeface="Century Gothic"/>
                <a:cs typeface="Century Gothic"/>
              </a:rPr>
              <a:t>St</a:t>
            </a:r>
            <a:r>
              <a:rPr sz="3200" spc="-14" dirty="0" smtClean="0">
                <a:solidFill>
                  <a:schemeClr val="bg1"/>
                </a:solidFill>
                <a:latin typeface="Century Gothic"/>
                <a:cs typeface="Century Gothic"/>
              </a:rPr>
              <a:t>a</a:t>
            </a:r>
            <a:r>
              <a:rPr sz="3200" spc="0" dirty="0" smtClean="0">
                <a:solidFill>
                  <a:schemeClr val="bg1"/>
                </a:solidFill>
                <a:latin typeface="Century Gothic"/>
                <a:cs typeface="Century Gothic"/>
              </a:rPr>
              <a:t>nda</a:t>
            </a:r>
            <a:r>
              <a:rPr sz="3200" spc="-9" dirty="0" smtClean="0">
                <a:solidFill>
                  <a:schemeClr val="bg1"/>
                </a:solidFill>
                <a:latin typeface="Century Gothic"/>
                <a:cs typeface="Century Gothic"/>
              </a:rPr>
              <a:t>r</a:t>
            </a:r>
            <a:r>
              <a:rPr sz="3200" spc="0" dirty="0" smtClean="0">
                <a:solidFill>
                  <a:schemeClr val="bg1"/>
                </a:solidFill>
                <a:latin typeface="Century Gothic"/>
                <a:cs typeface="Century Gothic"/>
              </a:rPr>
              <a:t>d </a:t>
            </a:r>
            <a:r>
              <a:rPr lang="en-US" sz="3200" spc="0" dirty="0" smtClean="0">
                <a:solidFill>
                  <a:schemeClr val="bg1"/>
                </a:solidFill>
                <a:latin typeface="Century Gothic"/>
                <a:cs typeface="Century Gothic"/>
              </a:rPr>
              <a:t>5 – </a:t>
            </a:r>
            <a:r>
              <a:rPr lang="en-US" sz="3200" dirty="0" smtClean="0">
                <a:solidFill>
                  <a:schemeClr val="bg1"/>
                </a:solidFill>
                <a:latin typeface="Century Gothic"/>
                <a:cs typeface="Century Gothic"/>
              </a:rPr>
              <a:t>Provider Quality Assurance and Continuous Improvement  (part 2)</a:t>
            </a:r>
            <a:endParaRPr sz="3200" dirty="0">
              <a:solidFill>
                <a:schemeClr val="bg1"/>
              </a:solidFill>
              <a:latin typeface="Century Gothic"/>
              <a:cs typeface="Century Gothic"/>
            </a:endParaRPr>
          </a:p>
        </p:txBody>
      </p:sp>
      <p:sp>
        <p:nvSpPr>
          <p:cNvPr id="31" name="object 31"/>
          <p:cNvSpPr txBox="1"/>
          <p:nvPr/>
        </p:nvSpPr>
        <p:spPr>
          <a:xfrm>
            <a:off x="304800" y="1524000"/>
            <a:ext cx="8610600" cy="4434777"/>
          </a:xfrm>
          <a:prstGeom prst="rect">
            <a:avLst/>
          </a:prstGeom>
        </p:spPr>
        <p:txBody>
          <a:bodyPr wrap="square" lIns="0" tIns="0" rIns="0" bIns="0" rtlCol="0">
            <a:noAutofit/>
          </a:bodyPr>
          <a:lstStyle/>
          <a:p>
            <a:pPr marL="12700" marR="61036" algn="just">
              <a:buClr>
                <a:srgbClr val="DDC12E"/>
              </a:buClr>
            </a:pPr>
            <a:r>
              <a:rPr lang="en-US" sz="2600" b="1" dirty="0" smtClean="0"/>
              <a:t>The  provider  uses  the  results  of  inquiry  and  data  collection  to  establish  </a:t>
            </a:r>
            <a:r>
              <a:rPr lang="en-US" sz="2600" b="1" dirty="0"/>
              <a:t>priorities</a:t>
            </a:r>
            <a:r>
              <a:rPr lang="en-US" sz="2600" b="1" dirty="0" smtClean="0"/>
              <a:t>,  enhance  program elements and capacity, and test innovations to improve completers’ impact on P- 12 student learning and development</a:t>
            </a:r>
            <a:r>
              <a:rPr lang="en-US" sz="2600" b="1" dirty="0"/>
              <a:t>. </a:t>
            </a:r>
          </a:p>
        </p:txBody>
      </p:sp>
      <p:sp>
        <p:nvSpPr>
          <p:cNvPr id="23" name="object 23"/>
          <p:cNvSpPr txBox="1"/>
          <p:nvPr/>
        </p:nvSpPr>
        <p:spPr>
          <a:xfrm>
            <a:off x="2804118" y="2432177"/>
            <a:ext cx="112670" cy="152400"/>
          </a:xfrm>
          <a:prstGeom prst="rect">
            <a:avLst/>
          </a:prstGeom>
        </p:spPr>
        <p:txBody>
          <a:bodyPr wrap="square" lIns="0" tIns="0" rIns="0" bIns="0" rtlCol="0">
            <a:noAutofit/>
          </a:bodyPr>
          <a:lstStyle/>
          <a:p>
            <a:pPr marL="25400">
              <a:lnSpc>
                <a:spcPts val="1000"/>
              </a:lnSpc>
            </a:pPr>
            <a:endParaRPr sz="1000"/>
          </a:p>
        </p:txBody>
      </p:sp>
      <p:sp>
        <p:nvSpPr>
          <p:cNvPr id="22" name="object 22"/>
          <p:cNvSpPr txBox="1"/>
          <p:nvPr/>
        </p:nvSpPr>
        <p:spPr>
          <a:xfrm>
            <a:off x="4002009" y="2432177"/>
            <a:ext cx="110682" cy="152400"/>
          </a:xfrm>
          <a:prstGeom prst="rect">
            <a:avLst/>
          </a:prstGeom>
        </p:spPr>
        <p:txBody>
          <a:bodyPr wrap="square" lIns="0" tIns="0" rIns="0" bIns="0" rtlCol="0">
            <a:noAutofit/>
          </a:bodyPr>
          <a:lstStyle/>
          <a:p>
            <a:pPr marL="25400">
              <a:lnSpc>
                <a:spcPts val="1000"/>
              </a:lnSpc>
            </a:pPr>
            <a:endParaRPr sz="1000"/>
          </a:p>
        </p:txBody>
      </p:sp>
      <p:sp>
        <p:nvSpPr>
          <p:cNvPr id="21" name="object 21"/>
          <p:cNvSpPr txBox="1"/>
          <p:nvPr/>
        </p:nvSpPr>
        <p:spPr>
          <a:xfrm>
            <a:off x="6977935" y="2432177"/>
            <a:ext cx="106404" cy="152400"/>
          </a:xfrm>
          <a:prstGeom prst="rect">
            <a:avLst/>
          </a:prstGeom>
        </p:spPr>
        <p:txBody>
          <a:bodyPr wrap="square" lIns="0" tIns="0" rIns="0" bIns="0" rtlCol="0">
            <a:noAutofit/>
          </a:bodyPr>
          <a:lstStyle/>
          <a:p>
            <a:pPr marL="25400">
              <a:lnSpc>
                <a:spcPts val="1000"/>
              </a:lnSpc>
            </a:pPr>
            <a:endParaRPr sz="1000"/>
          </a:p>
        </p:txBody>
      </p:sp>
      <p:sp>
        <p:nvSpPr>
          <p:cNvPr id="20" name="object 20"/>
          <p:cNvSpPr txBox="1"/>
          <p:nvPr/>
        </p:nvSpPr>
        <p:spPr>
          <a:xfrm>
            <a:off x="7478532" y="2432177"/>
            <a:ext cx="112815" cy="152400"/>
          </a:xfrm>
          <a:prstGeom prst="rect">
            <a:avLst/>
          </a:prstGeom>
        </p:spPr>
        <p:txBody>
          <a:bodyPr wrap="square" lIns="0" tIns="0" rIns="0" bIns="0" rtlCol="0">
            <a:noAutofit/>
          </a:bodyPr>
          <a:lstStyle/>
          <a:p>
            <a:pPr marL="25400">
              <a:lnSpc>
                <a:spcPts val="1000"/>
              </a:lnSpc>
            </a:pPr>
            <a:endParaRPr sz="1000"/>
          </a:p>
        </p:txBody>
      </p:sp>
      <p:sp>
        <p:nvSpPr>
          <p:cNvPr id="19" name="object 19"/>
          <p:cNvSpPr txBox="1"/>
          <p:nvPr/>
        </p:nvSpPr>
        <p:spPr>
          <a:xfrm>
            <a:off x="2079339" y="2919857"/>
            <a:ext cx="112522" cy="152400"/>
          </a:xfrm>
          <a:prstGeom prst="rect">
            <a:avLst/>
          </a:prstGeom>
        </p:spPr>
        <p:txBody>
          <a:bodyPr wrap="square" lIns="0" tIns="0" rIns="0" bIns="0" rtlCol="0">
            <a:noAutofit/>
          </a:bodyPr>
          <a:lstStyle/>
          <a:p>
            <a:pPr marL="25400">
              <a:lnSpc>
                <a:spcPts val="1000"/>
              </a:lnSpc>
            </a:pPr>
            <a:endParaRPr sz="1000"/>
          </a:p>
        </p:txBody>
      </p:sp>
      <p:sp>
        <p:nvSpPr>
          <p:cNvPr id="18" name="object 18"/>
          <p:cNvSpPr txBox="1"/>
          <p:nvPr/>
        </p:nvSpPr>
        <p:spPr>
          <a:xfrm>
            <a:off x="4072257" y="2919857"/>
            <a:ext cx="111012" cy="152400"/>
          </a:xfrm>
          <a:prstGeom prst="rect">
            <a:avLst/>
          </a:prstGeom>
        </p:spPr>
        <p:txBody>
          <a:bodyPr wrap="square" lIns="0" tIns="0" rIns="0" bIns="0" rtlCol="0">
            <a:noAutofit/>
          </a:bodyPr>
          <a:lstStyle/>
          <a:p>
            <a:pPr marL="25400">
              <a:lnSpc>
                <a:spcPts val="1000"/>
              </a:lnSpc>
            </a:pPr>
            <a:endParaRPr sz="1000"/>
          </a:p>
        </p:txBody>
      </p:sp>
      <p:sp>
        <p:nvSpPr>
          <p:cNvPr id="17" name="object 17"/>
          <p:cNvSpPr txBox="1"/>
          <p:nvPr/>
        </p:nvSpPr>
        <p:spPr>
          <a:xfrm>
            <a:off x="4988145" y="2919857"/>
            <a:ext cx="111074" cy="152400"/>
          </a:xfrm>
          <a:prstGeom prst="rect">
            <a:avLst/>
          </a:prstGeom>
        </p:spPr>
        <p:txBody>
          <a:bodyPr wrap="square" lIns="0" tIns="0" rIns="0" bIns="0" rtlCol="0">
            <a:noAutofit/>
          </a:bodyPr>
          <a:lstStyle/>
          <a:p>
            <a:pPr marL="25400">
              <a:lnSpc>
                <a:spcPts val="1000"/>
              </a:lnSpc>
            </a:pPr>
            <a:endParaRPr sz="1000"/>
          </a:p>
        </p:txBody>
      </p:sp>
      <p:sp>
        <p:nvSpPr>
          <p:cNvPr id="16" name="object 16"/>
          <p:cNvSpPr txBox="1"/>
          <p:nvPr/>
        </p:nvSpPr>
        <p:spPr>
          <a:xfrm>
            <a:off x="6953679" y="2919857"/>
            <a:ext cx="110092" cy="152400"/>
          </a:xfrm>
          <a:prstGeom prst="rect">
            <a:avLst/>
          </a:prstGeom>
        </p:spPr>
        <p:txBody>
          <a:bodyPr wrap="square" lIns="0" tIns="0" rIns="0" bIns="0" rtlCol="0">
            <a:noAutofit/>
          </a:bodyPr>
          <a:lstStyle/>
          <a:p>
            <a:pPr marL="25400">
              <a:lnSpc>
                <a:spcPts val="1000"/>
              </a:lnSpc>
            </a:pPr>
            <a:endParaRPr sz="1000"/>
          </a:p>
        </p:txBody>
      </p:sp>
      <p:sp>
        <p:nvSpPr>
          <p:cNvPr id="15" name="object 15"/>
          <p:cNvSpPr txBox="1"/>
          <p:nvPr/>
        </p:nvSpPr>
        <p:spPr>
          <a:xfrm>
            <a:off x="7457964" y="2919857"/>
            <a:ext cx="112815" cy="152400"/>
          </a:xfrm>
          <a:prstGeom prst="rect">
            <a:avLst/>
          </a:prstGeom>
        </p:spPr>
        <p:txBody>
          <a:bodyPr wrap="square" lIns="0" tIns="0" rIns="0" bIns="0" rtlCol="0">
            <a:noAutofit/>
          </a:bodyPr>
          <a:lstStyle/>
          <a:p>
            <a:pPr marL="25400">
              <a:lnSpc>
                <a:spcPts val="1000"/>
              </a:lnSpc>
            </a:pPr>
            <a:endParaRPr sz="1000"/>
          </a:p>
        </p:txBody>
      </p:sp>
      <p:sp>
        <p:nvSpPr>
          <p:cNvPr id="14" name="object 14"/>
          <p:cNvSpPr txBox="1"/>
          <p:nvPr/>
        </p:nvSpPr>
        <p:spPr>
          <a:xfrm>
            <a:off x="5551808" y="3894074"/>
            <a:ext cx="107762" cy="152400"/>
          </a:xfrm>
          <a:prstGeom prst="rect">
            <a:avLst/>
          </a:prstGeom>
        </p:spPr>
        <p:txBody>
          <a:bodyPr wrap="square" lIns="0" tIns="0" rIns="0" bIns="0" rtlCol="0">
            <a:noAutofit/>
          </a:bodyPr>
          <a:lstStyle/>
          <a:p>
            <a:pPr marL="25400">
              <a:lnSpc>
                <a:spcPts val="1000"/>
              </a:lnSpc>
            </a:pPr>
            <a:endParaRPr sz="1000"/>
          </a:p>
        </p:txBody>
      </p:sp>
      <p:sp>
        <p:nvSpPr>
          <p:cNvPr id="13" name="object 13"/>
          <p:cNvSpPr txBox="1"/>
          <p:nvPr/>
        </p:nvSpPr>
        <p:spPr>
          <a:xfrm>
            <a:off x="2097920" y="4383278"/>
            <a:ext cx="111031" cy="152400"/>
          </a:xfrm>
          <a:prstGeom prst="rect">
            <a:avLst/>
          </a:prstGeom>
        </p:spPr>
        <p:txBody>
          <a:bodyPr wrap="square" lIns="0" tIns="0" rIns="0" bIns="0" rtlCol="0">
            <a:noAutofit/>
          </a:bodyPr>
          <a:lstStyle/>
          <a:p>
            <a:pPr marL="25400">
              <a:lnSpc>
                <a:spcPts val="1000"/>
              </a:lnSpc>
            </a:pPr>
            <a:endParaRPr sz="1000"/>
          </a:p>
        </p:txBody>
      </p:sp>
      <p:sp>
        <p:nvSpPr>
          <p:cNvPr id="12" name="object 12"/>
          <p:cNvSpPr txBox="1"/>
          <p:nvPr/>
        </p:nvSpPr>
        <p:spPr>
          <a:xfrm>
            <a:off x="2613277" y="4383278"/>
            <a:ext cx="112854" cy="152400"/>
          </a:xfrm>
          <a:prstGeom prst="rect">
            <a:avLst/>
          </a:prstGeom>
        </p:spPr>
        <p:txBody>
          <a:bodyPr wrap="square" lIns="0" tIns="0" rIns="0" bIns="0" rtlCol="0">
            <a:noAutofit/>
          </a:bodyPr>
          <a:lstStyle/>
          <a:p>
            <a:pPr marL="25400">
              <a:lnSpc>
                <a:spcPts val="1000"/>
              </a:lnSpc>
            </a:pPr>
            <a:endParaRPr sz="1000"/>
          </a:p>
        </p:txBody>
      </p:sp>
      <p:sp>
        <p:nvSpPr>
          <p:cNvPr id="11" name="object 11"/>
          <p:cNvSpPr txBox="1"/>
          <p:nvPr/>
        </p:nvSpPr>
        <p:spPr>
          <a:xfrm>
            <a:off x="4560774" y="4383278"/>
            <a:ext cx="110785" cy="152400"/>
          </a:xfrm>
          <a:prstGeom prst="rect">
            <a:avLst/>
          </a:prstGeom>
        </p:spPr>
        <p:txBody>
          <a:bodyPr wrap="square" lIns="0" tIns="0" rIns="0" bIns="0" rtlCol="0">
            <a:noAutofit/>
          </a:bodyPr>
          <a:lstStyle/>
          <a:p>
            <a:pPr marL="25400">
              <a:lnSpc>
                <a:spcPts val="1000"/>
              </a:lnSpc>
            </a:pPr>
            <a:endParaRPr sz="1000"/>
          </a:p>
        </p:txBody>
      </p:sp>
      <p:sp>
        <p:nvSpPr>
          <p:cNvPr id="10" name="object 10"/>
          <p:cNvSpPr txBox="1"/>
          <p:nvPr/>
        </p:nvSpPr>
        <p:spPr>
          <a:xfrm>
            <a:off x="5322056" y="4383278"/>
            <a:ext cx="111642" cy="152400"/>
          </a:xfrm>
          <a:prstGeom prst="rect">
            <a:avLst/>
          </a:prstGeom>
        </p:spPr>
        <p:txBody>
          <a:bodyPr wrap="square" lIns="0" tIns="0" rIns="0" bIns="0" rtlCol="0">
            <a:noAutofit/>
          </a:bodyPr>
          <a:lstStyle/>
          <a:p>
            <a:pPr marL="25400">
              <a:lnSpc>
                <a:spcPts val="1000"/>
              </a:lnSpc>
            </a:pPr>
            <a:endParaRPr sz="1000"/>
          </a:p>
        </p:txBody>
      </p:sp>
      <p:sp>
        <p:nvSpPr>
          <p:cNvPr id="9" name="object 9"/>
          <p:cNvSpPr txBox="1"/>
          <p:nvPr/>
        </p:nvSpPr>
        <p:spPr>
          <a:xfrm>
            <a:off x="7029882" y="4383278"/>
            <a:ext cx="110388" cy="152400"/>
          </a:xfrm>
          <a:prstGeom prst="rect">
            <a:avLst/>
          </a:prstGeom>
        </p:spPr>
        <p:txBody>
          <a:bodyPr wrap="square" lIns="0" tIns="0" rIns="0" bIns="0" rtlCol="0">
            <a:noAutofit/>
          </a:bodyPr>
          <a:lstStyle/>
          <a:p>
            <a:pPr marL="25400">
              <a:lnSpc>
                <a:spcPts val="1000"/>
              </a:lnSpc>
            </a:pPr>
            <a:endParaRPr sz="1000"/>
          </a:p>
        </p:txBody>
      </p:sp>
      <p:sp>
        <p:nvSpPr>
          <p:cNvPr id="7" name="object 7"/>
          <p:cNvSpPr txBox="1"/>
          <p:nvPr/>
        </p:nvSpPr>
        <p:spPr>
          <a:xfrm>
            <a:off x="2401901" y="4869688"/>
            <a:ext cx="110279" cy="152400"/>
          </a:xfrm>
          <a:prstGeom prst="rect">
            <a:avLst/>
          </a:prstGeom>
        </p:spPr>
        <p:txBody>
          <a:bodyPr wrap="square" lIns="0" tIns="0" rIns="0" bIns="0" rtlCol="0">
            <a:noAutofit/>
          </a:bodyPr>
          <a:lstStyle/>
          <a:p>
            <a:pPr marL="25400">
              <a:lnSpc>
                <a:spcPts val="1000"/>
              </a:lnSpc>
            </a:pPr>
            <a:endParaRPr sz="1000"/>
          </a:p>
        </p:txBody>
      </p:sp>
      <p:sp>
        <p:nvSpPr>
          <p:cNvPr id="6" name="object 6"/>
          <p:cNvSpPr txBox="1"/>
          <p:nvPr/>
        </p:nvSpPr>
        <p:spPr>
          <a:xfrm>
            <a:off x="3933288" y="4869688"/>
            <a:ext cx="112863" cy="152400"/>
          </a:xfrm>
          <a:prstGeom prst="rect">
            <a:avLst/>
          </a:prstGeom>
        </p:spPr>
        <p:txBody>
          <a:bodyPr wrap="square" lIns="0" tIns="0" rIns="0" bIns="0" rtlCol="0">
            <a:noAutofit/>
          </a:bodyPr>
          <a:lstStyle/>
          <a:p>
            <a:pPr marL="25400">
              <a:lnSpc>
                <a:spcPts val="1000"/>
              </a:lnSpc>
            </a:pPr>
            <a:endParaRPr sz="1000"/>
          </a:p>
        </p:txBody>
      </p:sp>
      <p:sp>
        <p:nvSpPr>
          <p:cNvPr id="5" name="object 5"/>
          <p:cNvSpPr txBox="1"/>
          <p:nvPr/>
        </p:nvSpPr>
        <p:spPr>
          <a:xfrm>
            <a:off x="6236339" y="4869688"/>
            <a:ext cx="111786" cy="152400"/>
          </a:xfrm>
          <a:prstGeom prst="rect">
            <a:avLst/>
          </a:prstGeom>
        </p:spPr>
        <p:txBody>
          <a:bodyPr wrap="square" lIns="0" tIns="0" rIns="0" bIns="0" rtlCol="0">
            <a:noAutofit/>
          </a:bodyPr>
          <a:lstStyle/>
          <a:p>
            <a:pPr marL="25400">
              <a:lnSpc>
                <a:spcPts val="1000"/>
              </a:lnSpc>
            </a:pPr>
            <a:endParaRPr sz="1000"/>
          </a:p>
        </p:txBody>
      </p:sp>
      <p:sp>
        <p:nvSpPr>
          <p:cNvPr id="4" name="object 4"/>
          <p:cNvSpPr txBox="1"/>
          <p:nvPr/>
        </p:nvSpPr>
        <p:spPr>
          <a:xfrm>
            <a:off x="6742613" y="4869688"/>
            <a:ext cx="112899" cy="152400"/>
          </a:xfrm>
          <a:prstGeom prst="rect">
            <a:avLst/>
          </a:prstGeom>
        </p:spPr>
        <p:txBody>
          <a:bodyPr wrap="square" lIns="0" tIns="0" rIns="0" bIns="0" rtlCol="0">
            <a:noAutofit/>
          </a:bodyPr>
          <a:lstStyle/>
          <a:p>
            <a:pPr marL="25400">
              <a:lnSpc>
                <a:spcPts val="1000"/>
              </a:lnSpc>
            </a:pPr>
            <a:endParaRPr sz="1000"/>
          </a:p>
        </p:txBody>
      </p:sp>
      <p:sp>
        <p:nvSpPr>
          <p:cNvPr id="3" name="object 3"/>
          <p:cNvSpPr txBox="1"/>
          <p:nvPr/>
        </p:nvSpPr>
        <p:spPr>
          <a:xfrm>
            <a:off x="1576628" y="5357368"/>
            <a:ext cx="111074" cy="152400"/>
          </a:xfrm>
          <a:prstGeom prst="rect">
            <a:avLst/>
          </a:prstGeom>
        </p:spPr>
        <p:txBody>
          <a:bodyPr wrap="square" lIns="0" tIns="0" rIns="0" bIns="0" rtlCol="0">
            <a:noAutofit/>
          </a:bodyPr>
          <a:lstStyle/>
          <a:p>
            <a:pPr marL="25400">
              <a:lnSpc>
                <a:spcPts val="1000"/>
              </a:lnSpc>
            </a:pPr>
            <a:endParaRPr sz="1000"/>
          </a:p>
        </p:txBody>
      </p:sp>
      <p:sp>
        <p:nvSpPr>
          <p:cNvPr id="2" name="object 2"/>
          <p:cNvSpPr txBox="1"/>
          <p:nvPr/>
        </p:nvSpPr>
        <p:spPr>
          <a:xfrm>
            <a:off x="4988683" y="5357368"/>
            <a:ext cx="108569" cy="152400"/>
          </a:xfrm>
          <a:prstGeom prst="rect">
            <a:avLst/>
          </a:prstGeom>
        </p:spPr>
        <p:txBody>
          <a:bodyPr wrap="square" lIns="0" tIns="0" rIns="0" bIns="0" rtlCol="0">
            <a:noAutofit/>
          </a:bodyPr>
          <a:lstStyle/>
          <a:p>
            <a:pPr marL="25400">
              <a:lnSpc>
                <a:spcPts val="1000"/>
              </a:lnSpc>
            </a:pPr>
            <a:endParaRPr sz="1000"/>
          </a:p>
        </p:txBody>
      </p:sp>
      <p:sp>
        <p:nvSpPr>
          <p:cNvPr id="38" name="object 4"/>
          <p:cNvSpPr txBox="1"/>
          <p:nvPr/>
        </p:nvSpPr>
        <p:spPr>
          <a:xfrm>
            <a:off x="1788667" y="6307573"/>
            <a:ext cx="1411733" cy="990600"/>
          </a:xfrm>
          <a:prstGeom prst="rect">
            <a:avLst/>
          </a:prstGeom>
        </p:spPr>
        <p:txBody>
          <a:bodyPr wrap="square" lIns="0" tIns="0" rIns="0" bIns="0" rtlCol="0">
            <a:noAutofit/>
          </a:bodyPr>
          <a:lstStyle/>
          <a:p>
            <a:pPr marL="12700">
              <a:lnSpc>
                <a:spcPct val="96400"/>
              </a:lnSpc>
              <a:spcBef>
                <a:spcPts val="10"/>
              </a:spcBef>
            </a:pPr>
            <a:r>
              <a:rPr sz="1200" b="1" spc="0" dirty="0" smtClean="0">
                <a:solidFill>
                  <a:srgbClr val="397D5A"/>
                </a:solidFill>
                <a:latin typeface="Arial Narrow" panose="020B0606020202030204" pitchFamily="34" charset="0"/>
                <a:cs typeface="Times New Roman"/>
              </a:rPr>
              <a:t>Council</a:t>
            </a:r>
            <a:r>
              <a:rPr sz="1200" b="1" spc="54"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for</a:t>
            </a:r>
            <a:r>
              <a:rPr sz="1200" b="1" spc="125"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the Accreditation</a:t>
            </a:r>
            <a:r>
              <a:rPr sz="1200" b="1" spc="19"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of Educator Preparation</a:t>
            </a:r>
            <a:endParaRPr sz="1200" b="1" dirty="0">
              <a:solidFill>
                <a:srgbClr val="397D5A"/>
              </a:solidFill>
              <a:latin typeface="Arial Narrow" panose="020B0606020202030204" pitchFamily="34" charset="0"/>
              <a:cs typeface="Times New Roman"/>
            </a:endParaRPr>
          </a:p>
        </p:txBody>
      </p:sp>
      <p:sp>
        <p:nvSpPr>
          <p:cNvPr id="39" name="object 2"/>
          <p:cNvSpPr txBox="1"/>
          <p:nvPr/>
        </p:nvSpPr>
        <p:spPr>
          <a:xfrm>
            <a:off x="3581400" y="6437113"/>
            <a:ext cx="5989320" cy="365760"/>
          </a:xfrm>
          <a:prstGeom prst="rect">
            <a:avLst/>
          </a:prstGeom>
        </p:spPr>
        <p:txBody>
          <a:bodyPr wrap="square" lIns="0" tIns="0" rIns="0" bIns="0" rtlCol="0">
            <a:noAutofit/>
          </a:bodyPr>
          <a:lstStyle/>
          <a:p>
            <a:pPr marL="12700">
              <a:lnSpc>
                <a:spcPts val="1350"/>
              </a:lnSpc>
              <a:spcBef>
                <a:spcPts val="67"/>
              </a:spcBef>
            </a:pP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ONN</a:t>
            </a:r>
            <a:r>
              <a:rPr sz="1600" b="1" spc="4" dirty="0" smtClean="0">
                <a:solidFill>
                  <a:srgbClr val="397D5A"/>
                </a:solidFill>
                <a:latin typeface="Arial Narrow" panose="020B0606020202030204" pitchFamily="34" charset="0"/>
                <a:cs typeface="Arial" panose="020B0604020202020204" pitchFamily="34" charset="0"/>
              </a:rPr>
              <a:t>E</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T</a:t>
            </a:r>
            <a:r>
              <a:rPr sz="1600" b="1" spc="-4" dirty="0" smtClean="0">
                <a:solidFill>
                  <a:srgbClr val="397D5A"/>
                </a:solidFill>
                <a:latin typeface="Arial Narrow" panose="020B0606020202030204" pitchFamily="34" charset="0"/>
                <a:cs typeface="Arial" panose="020B0604020202020204" pitchFamily="34" charset="0"/>
              </a:rPr>
              <a:t> </a:t>
            </a:r>
            <a:r>
              <a:rPr sz="1600" b="1" spc="-19" dirty="0" smtClean="0">
                <a:solidFill>
                  <a:srgbClr val="397D5A"/>
                </a:solidFill>
                <a:latin typeface="Arial Narrow" panose="020B0606020202030204" pitchFamily="34" charset="0"/>
                <a:cs typeface="Arial" panose="020B0604020202020204" pitchFamily="34" charset="0"/>
              </a:rPr>
              <a:t>W</a:t>
            </a:r>
            <a:r>
              <a:rPr sz="1600" b="1" spc="29" dirty="0" smtClean="0">
                <a:solidFill>
                  <a:srgbClr val="397D5A"/>
                </a:solidFill>
                <a:latin typeface="Arial Narrow" panose="020B0606020202030204" pitchFamily="34" charset="0"/>
                <a:cs typeface="Arial" panose="020B0604020202020204" pitchFamily="34" charset="0"/>
              </a:rPr>
              <a:t>I</a:t>
            </a:r>
            <a:r>
              <a:rPr sz="1600" b="1" spc="-4" dirty="0" smtClean="0">
                <a:solidFill>
                  <a:srgbClr val="397D5A"/>
                </a:solidFill>
                <a:latin typeface="Arial Narrow" panose="020B0606020202030204" pitchFamily="34" charset="0"/>
                <a:cs typeface="Arial" panose="020B0604020202020204" pitchFamily="34" charset="0"/>
              </a:rPr>
              <a:t>T</a:t>
            </a:r>
            <a:r>
              <a:rPr sz="1600" b="1" spc="0" dirty="0" smtClean="0">
                <a:solidFill>
                  <a:srgbClr val="397D5A"/>
                </a:solidFill>
                <a:latin typeface="Arial Narrow" panose="020B0606020202030204" pitchFamily="34" charset="0"/>
                <a:cs typeface="Arial" panose="020B0604020202020204" pitchFamily="34" charset="0"/>
              </a:rPr>
              <a:t>H</a:t>
            </a:r>
            <a:r>
              <a:rPr sz="1600" b="1" spc="14" dirty="0" smtClean="0">
                <a:solidFill>
                  <a:srgbClr val="397D5A"/>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A</a:t>
            </a:r>
            <a:r>
              <a:rPr sz="1600" b="1" spc="4" dirty="0" smtClean="0">
                <a:solidFill>
                  <a:srgbClr val="397D5A"/>
                </a:solidFill>
                <a:latin typeface="Arial Narrow" panose="020B0606020202030204" pitchFamily="34" charset="0"/>
                <a:cs typeface="Arial" panose="020B0604020202020204" pitchFamily="34" charset="0"/>
              </a:rPr>
              <a:t>E</a:t>
            </a:r>
            <a:r>
              <a:rPr sz="1600" b="1" spc="0" dirty="0" smtClean="0">
                <a:solidFill>
                  <a:srgbClr val="397D5A"/>
                </a:solidFill>
                <a:latin typeface="Arial Narrow" panose="020B0606020202030204" pitchFamily="34" charset="0"/>
                <a:cs typeface="Arial" panose="020B0604020202020204" pitchFamily="34" charset="0"/>
              </a:rPr>
              <a:t>P</a:t>
            </a:r>
            <a:r>
              <a:rPr sz="1600" b="1" spc="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DDC12B"/>
                </a:solidFill>
                <a:latin typeface="Arial Narrow" panose="020B0606020202030204" pitchFamily="34" charset="0"/>
                <a:cs typeface="Arial" panose="020B0604020202020204" pitchFamily="34" charset="0"/>
              </a:rPr>
              <a:t>|  </a:t>
            </a:r>
            <a:r>
              <a:rPr sz="1600" b="1" spc="-319" dirty="0" smtClean="0">
                <a:solidFill>
                  <a:srgbClr val="0000FF"/>
                </a:solidFill>
                <a:latin typeface="Arial Narrow" panose="020B0606020202030204" pitchFamily="34" charset="0"/>
                <a:cs typeface="Arial" panose="020B0604020202020204" pitchFamily="34" charset="0"/>
              </a:rPr>
              <a:t> </a:t>
            </a:r>
            <a:r>
              <a:rPr sz="1600" b="1" u="sng" spc="9" dirty="0" smtClean="0">
                <a:solidFill>
                  <a:srgbClr val="0000FF"/>
                </a:solidFill>
                <a:latin typeface="Arial Narrow" panose="020B0606020202030204" pitchFamily="34" charset="0"/>
                <a:cs typeface="Arial" panose="020B0604020202020204" pitchFamily="34" charset="0"/>
                <a:hlinkClick r:id="rId2"/>
              </a:rPr>
              <a:t>www</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C</a:t>
            </a:r>
            <a:r>
              <a:rPr sz="1600" b="1" u="sng" spc="0" dirty="0" smtClean="0">
                <a:solidFill>
                  <a:srgbClr val="0000FF"/>
                </a:solidFill>
                <a:latin typeface="Arial Narrow" panose="020B0606020202030204" pitchFamily="34" charset="0"/>
                <a:cs typeface="Arial" panose="020B0604020202020204" pitchFamily="34" charset="0"/>
                <a:hlinkClick r:id="rId2"/>
              </a:rPr>
              <a:t>A</a:t>
            </a:r>
            <a:r>
              <a:rPr sz="1600" b="1" u="sng" spc="4" dirty="0" smtClean="0">
                <a:solidFill>
                  <a:srgbClr val="0000FF"/>
                </a:solidFill>
                <a:latin typeface="Arial Narrow" panose="020B0606020202030204" pitchFamily="34" charset="0"/>
                <a:cs typeface="Arial" panose="020B0604020202020204" pitchFamily="34" charset="0"/>
                <a:hlinkClick r:id="rId2"/>
              </a:rPr>
              <a:t>E</a:t>
            </a:r>
            <a:r>
              <a:rPr sz="1600" b="1" u="sng" spc="0" dirty="0" smtClean="0">
                <a:solidFill>
                  <a:srgbClr val="0000FF"/>
                </a:solidFill>
                <a:latin typeface="Arial Narrow" panose="020B0606020202030204" pitchFamily="34" charset="0"/>
                <a:cs typeface="Arial" panose="020B0604020202020204" pitchFamily="34" charset="0"/>
                <a:hlinkClick r:id="rId2"/>
              </a:rPr>
              <a:t>Pne</a:t>
            </a:r>
            <a:r>
              <a:rPr sz="1600" b="1" u="sng" spc="-25" dirty="0" smtClean="0">
                <a:solidFill>
                  <a:srgbClr val="0000FF"/>
                </a:solidFill>
                <a:latin typeface="Arial Narrow" panose="020B0606020202030204" pitchFamily="34" charset="0"/>
                <a:cs typeface="Arial" panose="020B0604020202020204" pitchFamily="34" charset="0"/>
                <a:hlinkClick r:id="rId2"/>
              </a:rPr>
              <a:t>t</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o</a:t>
            </a:r>
            <a:r>
              <a:rPr sz="1600" b="1" u="sng" spc="0" dirty="0" smtClean="0">
                <a:solidFill>
                  <a:srgbClr val="0000FF"/>
                </a:solidFill>
                <a:latin typeface="Arial Narrow" panose="020B0606020202030204" pitchFamily="34" charset="0"/>
                <a:cs typeface="Arial" panose="020B0604020202020204" pitchFamily="34" charset="0"/>
                <a:hlinkClick r:id="rId2"/>
              </a:rPr>
              <a:t>rg</a:t>
            </a:r>
            <a:r>
              <a:rPr sz="1600" b="1" spc="0" dirty="0" smtClean="0">
                <a:solidFill>
                  <a:srgbClr val="0000FF"/>
                </a:solidFill>
                <a:latin typeface="Arial Narrow" panose="020B0606020202030204" pitchFamily="34" charset="0"/>
                <a:cs typeface="Arial" panose="020B0604020202020204" pitchFamily="34" charset="0"/>
                <a:hlinkClick r:id="rId2"/>
              </a:rPr>
              <a:t> </a:t>
            </a:r>
            <a:r>
              <a:rPr sz="1600" b="1" spc="-276" dirty="0" smtClean="0">
                <a:solidFill>
                  <a:srgbClr val="DDC12B"/>
                </a:solidFill>
                <a:latin typeface="Arial Narrow" panose="020B0606020202030204" pitchFamily="34" charset="0"/>
                <a:cs typeface="Arial" panose="020B0604020202020204" pitchFamily="34" charset="0"/>
                <a:hlinkClick r:id="rId2"/>
              </a:rPr>
              <a:t> </a:t>
            </a:r>
            <a:r>
              <a:rPr sz="1600" b="1" u="sng" spc="0" dirty="0" smtClean="0">
                <a:solidFill>
                  <a:srgbClr val="DDC12B"/>
                </a:solidFill>
                <a:latin typeface="Arial Narrow" panose="020B0606020202030204" pitchFamily="34" charset="0"/>
                <a:cs typeface="Arial" panose="020B0604020202020204" pitchFamily="34" charset="0"/>
                <a:hlinkClick r:id="rId2"/>
              </a:rPr>
              <a:t>|</a:t>
            </a:r>
            <a:r>
              <a:rPr sz="1600" b="1" u="sng" spc="0" dirty="0" smtClean="0">
                <a:solidFill>
                  <a:srgbClr val="DDC12B"/>
                </a:solidFill>
                <a:latin typeface="Arial Narrow" panose="020B0606020202030204" pitchFamily="34" charset="0"/>
                <a:cs typeface="Arial" panose="020B0604020202020204" pitchFamily="34" charset="0"/>
              </a:rPr>
              <a:t> </a:t>
            </a:r>
            <a:r>
              <a:rPr sz="1600" b="1" spc="-316" dirty="0" smtClean="0">
                <a:solidFill>
                  <a:srgbClr val="DDC12B"/>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T</a:t>
            </a:r>
            <a:r>
              <a:rPr sz="1600" b="1" spc="9" dirty="0" smtClean="0">
                <a:solidFill>
                  <a:srgbClr val="397D5A"/>
                </a:solidFill>
                <a:latin typeface="Arial Narrow" panose="020B0606020202030204" pitchFamily="34" charset="0"/>
                <a:cs typeface="Arial" panose="020B0604020202020204" pitchFamily="34" charset="0"/>
              </a:rPr>
              <a:t>w</a:t>
            </a:r>
            <a:r>
              <a:rPr sz="1600" b="1" spc="0" dirty="0" smtClean="0">
                <a:solidFill>
                  <a:srgbClr val="397D5A"/>
                </a:solidFill>
                <a:latin typeface="Arial Narrow" panose="020B0606020202030204" pitchFamily="34" charset="0"/>
                <a:cs typeface="Arial" panose="020B0604020202020204" pitchFamily="34" charset="0"/>
              </a:rPr>
              <a:t>i</a:t>
            </a:r>
            <a:r>
              <a:rPr sz="1600" b="1" spc="-25" dirty="0" smtClean="0">
                <a:solidFill>
                  <a:srgbClr val="397D5A"/>
                </a:solidFill>
                <a:latin typeface="Arial Narrow" panose="020B0606020202030204" pitchFamily="34" charset="0"/>
                <a:cs typeface="Arial" panose="020B0604020202020204" pitchFamily="34" charset="0"/>
              </a:rPr>
              <a:t>tt</a:t>
            </a:r>
            <a:r>
              <a:rPr sz="1600" b="1" spc="0" dirty="0" smtClean="0">
                <a:solidFill>
                  <a:srgbClr val="397D5A"/>
                </a:solidFill>
                <a:latin typeface="Arial Narrow" panose="020B0606020202030204" pitchFamily="34" charset="0"/>
                <a:cs typeface="Arial" panose="020B0604020202020204" pitchFamily="34" charset="0"/>
              </a:rPr>
              <a:t>er:</a:t>
            </a:r>
            <a:r>
              <a:rPr sz="1600" b="1" spc="5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397D5A"/>
                </a:solidFill>
                <a:latin typeface="Arial Narrow" panose="020B0606020202030204" pitchFamily="34" charset="0"/>
                <a:cs typeface="Arial" panose="020B0604020202020204" pitchFamily="34" charset="0"/>
                <a:hlinkClick r:id="rId3"/>
              </a:rPr>
              <a:t>@CA</a:t>
            </a:r>
            <a:r>
              <a:rPr sz="1600" b="1" spc="4" dirty="0" smtClean="0">
                <a:solidFill>
                  <a:srgbClr val="397D5A"/>
                </a:solidFill>
                <a:latin typeface="Arial Narrow" panose="020B0606020202030204" pitchFamily="34" charset="0"/>
                <a:cs typeface="Arial" panose="020B0604020202020204" pitchFamily="34" charset="0"/>
                <a:hlinkClick r:id="rId3"/>
              </a:rPr>
              <a:t>E</a:t>
            </a:r>
            <a:r>
              <a:rPr sz="1600" b="1" spc="0" dirty="0" smtClean="0">
                <a:solidFill>
                  <a:srgbClr val="397D5A"/>
                </a:solidFill>
                <a:latin typeface="Arial Narrow" panose="020B0606020202030204" pitchFamily="34" charset="0"/>
                <a:cs typeface="Arial" panose="020B0604020202020204" pitchFamily="34" charset="0"/>
                <a:hlinkClick r:id="rId3"/>
              </a:rPr>
              <a:t>Pup</a:t>
            </a:r>
            <a:r>
              <a:rPr sz="1600" b="1" spc="4" dirty="0" smtClean="0">
                <a:solidFill>
                  <a:srgbClr val="397D5A"/>
                </a:solidFill>
                <a:latin typeface="Arial Narrow" panose="020B0606020202030204" pitchFamily="34" charset="0"/>
                <a:cs typeface="Arial" panose="020B0604020202020204" pitchFamily="34" charset="0"/>
                <a:hlinkClick r:id="rId3"/>
              </a:rPr>
              <a:t>d</a:t>
            </a:r>
            <a:r>
              <a:rPr sz="1600" b="1" spc="-4" dirty="0" smtClean="0">
                <a:solidFill>
                  <a:srgbClr val="397D5A"/>
                </a:solidFill>
                <a:latin typeface="Arial Narrow" panose="020B0606020202030204" pitchFamily="34" charset="0"/>
                <a:cs typeface="Arial" panose="020B0604020202020204" pitchFamily="34" charset="0"/>
                <a:hlinkClick r:id="rId3"/>
              </a:rPr>
              <a:t>a</a:t>
            </a:r>
            <a:r>
              <a:rPr sz="1600" b="1" spc="-25" dirty="0" smtClean="0">
                <a:solidFill>
                  <a:srgbClr val="397D5A"/>
                </a:solidFill>
                <a:latin typeface="Arial Narrow" panose="020B0606020202030204" pitchFamily="34" charset="0"/>
                <a:cs typeface="Arial" panose="020B0604020202020204" pitchFamily="34" charset="0"/>
                <a:hlinkClick r:id="rId3"/>
              </a:rPr>
              <a:t>t</a:t>
            </a:r>
            <a:r>
              <a:rPr sz="1600" b="1" spc="0" dirty="0" smtClean="0">
                <a:solidFill>
                  <a:srgbClr val="397D5A"/>
                </a:solidFill>
                <a:latin typeface="Arial Narrow" panose="020B0606020202030204" pitchFamily="34" charset="0"/>
                <a:cs typeface="Arial" panose="020B0604020202020204" pitchFamily="34" charset="0"/>
                <a:hlinkClick r:id="rId3"/>
              </a:rPr>
              <a:t>es</a:t>
            </a:r>
            <a:endParaRPr sz="1600" b="1" dirty="0">
              <a:latin typeface="Arial Narrow" panose="020B0606020202030204" pitchFamily="34" charset="0"/>
              <a:cs typeface="Arial" panose="020B0604020202020204" pitchFamily="34" charset="0"/>
            </a:endParaRPr>
          </a:p>
        </p:txBody>
      </p:sp>
      <p:pic>
        <p:nvPicPr>
          <p:cNvPr id="40" name="Picture 39"/>
          <p:cNvPicPr>
            <a:picLocks noChangeAspect="1"/>
          </p:cNvPicPr>
          <p:nvPr/>
        </p:nvPicPr>
        <p:blipFill>
          <a:blip r:embed="rId4">
            <a:clrChange>
              <a:clrFrom>
                <a:srgbClr val="FFFFFF"/>
              </a:clrFrom>
              <a:clrTo>
                <a:srgbClr val="FFFFFF">
                  <a:alpha val="0"/>
                </a:srgbClr>
              </a:clrTo>
            </a:clrChange>
            <a:extLst>
              <a:ext uri="{28A0092B-C50C-407E-A947-70E740481C1C}">
                <a14:useLocalDpi xmlns="" xmlns:a14="http://schemas.microsoft.com/office/drawing/2010/main" val="0"/>
              </a:ext>
            </a:extLst>
          </a:blip>
          <a:stretch>
            <a:fillRect/>
          </a:stretch>
        </p:blipFill>
        <p:spPr>
          <a:xfrm>
            <a:off x="304800" y="6248400"/>
            <a:ext cx="1314450" cy="457200"/>
          </a:xfrm>
          <a:prstGeom prst="rect">
            <a:avLst/>
          </a:prstGeom>
        </p:spPr>
      </p:pic>
    </p:spTree>
    <p:extLst>
      <p:ext uri="{BB962C8B-B14F-4D97-AF65-F5344CB8AC3E}">
        <p14:creationId xmlns="" xmlns:p14="http://schemas.microsoft.com/office/powerpoint/2010/main" val="18258671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object 20"/>
          <p:cNvSpPr/>
          <p:nvPr/>
        </p:nvSpPr>
        <p:spPr>
          <a:xfrm>
            <a:off x="0" y="1650"/>
            <a:ext cx="9144000" cy="1417320"/>
          </a:xfrm>
          <a:custGeom>
            <a:avLst/>
            <a:gdLst/>
            <a:ahLst/>
            <a:cxnLst/>
            <a:rect l="l" t="t" r="r" b="b"/>
            <a:pathLst>
              <a:path w="9144000" h="1417320">
                <a:moveTo>
                  <a:pt x="0" y="1417320"/>
                </a:moveTo>
                <a:lnTo>
                  <a:pt x="9144000" y="1417320"/>
                </a:lnTo>
                <a:lnTo>
                  <a:pt x="9144000" y="0"/>
                </a:lnTo>
                <a:lnTo>
                  <a:pt x="0" y="0"/>
                </a:lnTo>
                <a:lnTo>
                  <a:pt x="0" y="1417320"/>
                </a:lnTo>
                <a:close/>
              </a:path>
            </a:pathLst>
          </a:custGeom>
          <a:solidFill>
            <a:srgbClr val="047D57"/>
          </a:solidFill>
        </p:spPr>
        <p:txBody>
          <a:bodyPr wrap="square" lIns="0" tIns="0" rIns="0" bIns="0" rtlCol="0">
            <a:noAutofit/>
          </a:bodyPr>
          <a:lstStyle/>
          <a:p>
            <a:endParaRPr/>
          </a:p>
        </p:txBody>
      </p:sp>
      <p:sp>
        <p:nvSpPr>
          <p:cNvPr id="21" name="object 21"/>
          <p:cNvSpPr/>
          <p:nvPr/>
        </p:nvSpPr>
        <p:spPr>
          <a:xfrm>
            <a:off x="326847" y="0"/>
            <a:ext cx="0" cy="1417320"/>
          </a:xfrm>
          <a:custGeom>
            <a:avLst/>
            <a:gdLst/>
            <a:ahLst/>
            <a:cxnLst/>
            <a:rect l="l" t="t" r="r" b="b"/>
            <a:pathLst>
              <a:path h="1417320">
                <a:moveTo>
                  <a:pt x="0" y="1417320"/>
                </a:moveTo>
                <a:lnTo>
                  <a:pt x="0" y="0"/>
                </a:lnTo>
              </a:path>
            </a:pathLst>
          </a:custGeom>
          <a:ln w="25400">
            <a:solidFill>
              <a:srgbClr val="DDC12B"/>
            </a:solidFill>
          </a:ln>
        </p:spPr>
        <p:txBody>
          <a:bodyPr wrap="square" lIns="0" tIns="0" rIns="0" bIns="0" rtlCol="0">
            <a:noAutofit/>
          </a:bodyPr>
          <a:lstStyle/>
          <a:p>
            <a:endParaRPr/>
          </a:p>
        </p:txBody>
      </p:sp>
      <p:sp>
        <p:nvSpPr>
          <p:cNvPr id="19" name="object 19"/>
          <p:cNvSpPr/>
          <p:nvPr/>
        </p:nvSpPr>
        <p:spPr>
          <a:xfrm>
            <a:off x="3624707" y="6297574"/>
            <a:ext cx="5519293" cy="1587"/>
          </a:xfrm>
          <a:custGeom>
            <a:avLst/>
            <a:gdLst/>
            <a:ahLst/>
            <a:cxnLst/>
            <a:rect l="l" t="t" r="r" b="b"/>
            <a:pathLst>
              <a:path w="5519293" h="1587">
                <a:moveTo>
                  <a:pt x="5519292" y="1587"/>
                </a:moveTo>
                <a:lnTo>
                  <a:pt x="0" y="0"/>
                </a:lnTo>
              </a:path>
              <a:path w="5519293" h="1587">
                <a:moveTo>
                  <a:pt x="0" y="1"/>
                </a:moveTo>
                <a:lnTo>
                  <a:pt x="5519292" y="1587"/>
                </a:lnTo>
              </a:path>
            </a:pathLst>
          </a:custGeom>
          <a:ln w="25400">
            <a:solidFill>
              <a:srgbClr val="DDC12B"/>
            </a:solidFill>
          </a:ln>
        </p:spPr>
        <p:txBody>
          <a:bodyPr wrap="square" lIns="0" tIns="0" rIns="0" bIns="0" rtlCol="0">
            <a:noAutofit/>
          </a:bodyPr>
          <a:lstStyle/>
          <a:p>
            <a:endParaRPr/>
          </a:p>
        </p:txBody>
      </p:sp>
      <p:sp>
        <p:nvSpPr>
          <p:cNvPr id="16" name="object 16"/>
          <p:cNvSpPr txBox="1"/>
          <p:nvPr/>
        </p:nvSpPr>
        <p:spPr>
          <a:xfrm>
            <a:off x="583793" y="441388"/>
            <a:ext cx="7417207" cy="918714"/>
          </a:xfrm>
          <a:prstGeom prst="rect">
            <a:avLst/>
          </a:prstGeom>
        </p:spPr>
        <p:txBody>
          <a:bodyPr wrap="square" lIns="0" tIns="0" rIns="0" bIns="0" rtlCol="0">
            <a:noAutofit/>
          </a:bodyPr>
          <a:lstStyle/>
          <a:p>
            <a:pPr marL="12700">
              <a:lnSpc>
                <a:spcPts val="3435"/>
              </a:lnSpc>
              <a:spcBef>
                <a:spcPts val="171"/>
              </a:spcBef>
            </a:pPr>
            <a:r>
              <a:rPr lang="en-US" sz="3600" b="1" spc="0" dirty="0" smtClean="0">
                <a:solidFill>
                  <a:srgbClr val="FFFFFF"/>
                </a:solidFill>
                <a:latin typeface="Century Gothic"/>
                <a:cs typeface="Century Gothic"/>
              </a:rPr>
              <a:t>Quality and Strategic Evaluation</a:t>
            </a:r>
            <a:endParaRPr sz="3600" dirty="0">
              <a:latin typeface="Century Gothic"/>
              <a:cs typeface="Century Gothic"/>
            </a:endParaRPr>
          </a:p>
        </p:txBody>
      </p:sp>
      <p:sp>
        <p:nvSpPr>
          <p:cNvPr id="15" name="object 15"/>
          <p:cNvSpPr txBox="1"/>
          <p:nvPr/>
        </p:nvSpPr>
        <p:spPr>
          <a:xfrm>
            <a:off x="479247" y="1600201"/>
            <a:ext cx="8359953" cy="2971800"/>
          </a:xfrm>
          <a:prstGeom prst="rect">
            <a:avLst/>
          </a:prstGeom>
        </p:spPr>
        <p:txBody>
          <a:bodyPr wrap="square" lIns="0" tIns="0" rIns="0" bIns="0" rtlCol="0">
            <a:noAutofit/>
          </a:bodyPr>
          <a:lstStyle/>
          <a:p>
            <a:pPr marL="457200" indent="-457200" algn="just">
              <a:lnSpc>
                <a:spcPct val="110000"/>
              </a:lnSpc>
            </a:pPr>
            <a:r>
              <a:rPr lang="en-US" sz="2800" b="1" dirty="0">
                <a:latin typeface="Century Gothic" panose="020B0502020202020204" pitchFamily="34" charset="0"/>
                <a:cs typeface="Century Gothic"/>
              </a:rPr>
              <a:t>5</a:t>
            </a:r>
            <a:r>
              <a:rPr sz="2800" b="1" spc="0" dirty="0" smtClean="0">
                <a:latin typeface="Century Gothic" panose="020B0502020202020204" pitchFamily="34" charset="0"/>
                <a:cs typeface="Century Gothic"/>
              </a:rPr>
              <a:t>.1 </a:t>
            </a:r>
            <a:r>
              <a:rPr lang="en-US" sz="2800" b="1" spc="0" dirty="0" smtClean="0">
                <a:latin typeface="Century Gothic" panose="020B0502020202020204" pitchFamily="34" charset="0"/>
                <a:cs typeface="Century Gothic"/>
              </a:rPr>
              <a:t>The provider’s quality assurance program is comprised of multiple measures that can monitor </a:t>
            </a:r>
            <a:r>
              <a:rPr lang="en-US" sz="2800" b="1" dirty="0" smtClean="0">
                <a:latin typeface="Century Gothic" panose="020B0502020202020204" pitchFamily="34" charset="0"/>
                <a:cs typeface="Century Gothic"/>
              </a:rPr>
              <a:t>candidate progress, completer achievements, and provider operational effectiveness. Evidence demonstrates that the provider satisfies all CAEP standards</a:t>
            </a:r>
            <a:r>
              <a:rPr lang="en-US" sz="2800" b="1" dirty="0">
                <a:latin typeface="Century Gothic" panose="020B0502020202020204" pitchFamily="34" charset="0"/>
                <a:cs typeface="Century Gothic"/>
              </a:rPr>
              <a:t>. </a:t>
            </a:r>
            <a:endParaRPr lang="en-US" sz="2800" b="1" dirty="0" smtClean="0">
              <a:latin typeface="Century Gothic" panose="020B0502020202020204" pitchFamily="34" charset="0"/>
              <a:cs typeface="Century Gothic"/>
            </a:endParaRPr>
          </a:p>
        </p:txBody>
      </p:sp>
      <p:sp>
        <p:nvSpPr>
          <p:cNvPr id="9" name="object 9"/>
          <p:cNvSpPr txBox="1"/>
          <p:nvPr/>
        </p:nvSpPr>
        <p:spPr>
          <a:xfrm>
            <a:off x="3607689" y="2432177"/>
            <a:ext cx="117856" cy="152400"/>
          </a:xfrm>
          <a:prstGeom prst="rect">
            <a:avLst/>
          </a:prstGeom>
        </p:spPr>
        <p:txBody>
          <a:bodyPr wrap="square" lIns="0" tIns="0" rIns="0" bIns="0" rtlCol="0">
            <a:noAutofit/>
          </a:bodyPr>
          <a:lstStyle/>
          <a:p>
            <a:pPr marL="25400">
              <a:lnSpc>
                <a:spcPts val="1000"/>
              </a:lnSpc>
            </a:pPr>
            <a:endParaRPr sz="1000"/>
          </a:p>
        </p:txBody>
      </p:sp>
      <p:sp>
        <p:nvSpPr>
          <p:cNvPr id="8" name="object 8"/>
          <p:cNvSpPr txBox="1"/>
          <p:nvPr/>
        </p:nvSpPr>
        <p:spPr>
          <a:xfrm>
            <a:off x="4119737" y="2432177"/>
            <a:ext cx="112815" cy="152400"/>
          </a:xfrm>
          <a:prstGeom prst="rect">
            <a:avLst/>
          </a:prstGeom>
        </p:spPr>
        <p:txBody>
          <a:bodyPr wrap="square" lIns="0" tIns="0" rIns="0" bIns="0" rtlCol="0">
            <a:noAutofit/>
          </a:bodyPr>
          <a:lstStyle/>
          <a:p>
            <a:pPr marL="25400">
              <a:lnSpc>
                <a:spcPts val="1000"/>
              </a:lnSpc>
            </a:pPr>
            <a:endParaRPr sz="1000"/>
          </a:p>
        </p:txBody>
      </p:sp>
      <p:sp>
        <p:nvSpPr>
          <p:cNvPr id="7" name="object 7"/>
          <p:cNvSpPr txBox="1"/>
          <p:nvPr/>
        </p:nvSpPr>
        <p:spPr>
          <a:xfrm>
            <a:off x="4881475" y="2432177"/>
            <a:ext cx="112808" cy="152400"/>
          </a:xfrm>
          <a:prstGeom prst="rect">
            <a:avLst/>
          </a:prstGeom>
        </p:spPr>
        <p:txBody>
          <a:bodyPr wrap="square" lIns="0" tIns="0" rIns="0" bIns="0" rtlCol="0">
            <a:noAutofit/>
          </a:bodyPr>
          <a:lstStyle/>
          <a:p>
            <a:pPr marL="25400">
              <a:lnSpc>
                <a:spcPts val="1000"/>
              </a:lnSpc>
            </a:pPr>
            <a:endParaRPr sz="1000"/>
          </a:p>
        </p:txBody>
      </p:sp>
      <p:sp>
        <p:nvSpPr>
          <p:cNvPr id="6" name="object 6"/>
          <p:cNvSpPr txBox="1"/>
          <p:nvPr/>
        </p:nvSpPr>
        <p:spPr>
          <a:xfrm>
            <a:off x="5445300" y="2432177"/>
            <a:ext cx="112473" cy="152400"/>
          </a:xfrm>
          <a:prstGeom prst="rect">
            <a:avLst/>
          </a:prstGeom>
        </p:spPr>
        <p:txBody>
          <a:bodyPr wrap="square" lIns="0" tIns="0" rIns="0" bIns="0" rtlCol="0">
            <a:noAutofit/>
          </a:bodyPr>
          <a:lstStyle/>
          <a:p>
            <a:pPr marL="25400">
              <a:lnSpc>
                <a:spcPts val="1000"/>
              </a:lnSpc>
            </a:pPr>
            <a:endParaRPr sz="1000"/>
          </a:p>
        </p:txBody>
      </p:sp>
      <p:sp>
        <p:nvSpPr>
          <p:cNvPr id="5" name="object 5"/>
          <p:cNvSpPr txBox="1"/>
          <p:nvPr/>
        </p:nvSpPr>
        <p:spPr>
          <a:xfrm>
            <a:off x="2707920" y="2919857"/>
            <a:ext cx="110580" cy="152400"/>
          </a:xfrm>
          <a:prstGeom prst="rect">
            <a:avLst/>
          </a:prstGeom>
        </p:spPr>
        <p:txBody>
          <a:bodyPr wrap="square" lIns="0" tIns="0" rIns="0" bIns="0" rtlCol="0">
            <a:noAutofit/>
          </a:bodyPr>
          <a:lstStyle/>
          <a:p>
            <a:pPr marL="25400">
              <a:lnSpc>
                <a:spcPts val="1000"/>
              </a:lnSpc>
            </a:pPr>
            <a:endParaRPr sz="1000"/>
          </a:p>
        </p:txBody>
      </p:sp>
      <p:sp>
        <p:nvSpPr>
          <p:cNvPr id="4" name="object 4"/>
          <p:cNvSpPr txBox="1"/>
          <p:nvPr/>
        </p:nvSpPr>
        <p:spPr>
          <a:xfrm>
            <a:off x="3234349" y="2919857"/>
            <a:ext cx="112724" cy="152400"/>
          </a:xfrm>
          <a:prstGeom prst="rect">
            <a:avLst/>
          </a:prstGeom>
        </p:spPr>
        <p:txBody>
          <a:bodyPr wrap="square" lIns="0" tIns="0" rIns="0" bIns="0" rtlCol="0">
            <a:noAutofit/>
          </a:bodyPr>
          <a:lstStyle/>
          <a:p>
            <a:pPr marL="25400">
              <a:lnSpc>
                <a:spcPts val="1000"/>
              </a:lnSpc>
            </a:pPr>
            <a:endParaRPr sz="1000"/>
          </a:p>
        </p:txBody>
      </p:sp>
      <p:sp>
        <p:nvSpPr>
          <p:cNvPr id="3" name="object 3"/>
          <p:cNvSpPr txBox="1"/>
          <p:nvPr/>
        </p:nvSpPr>
        <p:spPr>
          <a:xfrm>
            <a:off x="3997570" y="2919857"/>
            <a:ext cx="111642" cy="152400"/>
          </a:xfrm>
          <a:prstGeom prst="rect">
            <a:avLst/>
          </a:prstGeom>
        </p:spPr>
        <p:txBody>
          <a:bodyPr wrap="square" lIns="0" tIns="0" rIns="0" bIns="0" rtlCol="0">
            <a:noAutofit/>
          </a:bodyPr>
          <a:lstStyle/>
          <a:p>
            <a:pPr marL="25400">
              <a:lnSpc>
                <a:spcPts val="1000"/>
              </a:lnSpc>
            </a:pPr>
            <a:endParaRPr sz="1000"/>
          </a:p>
        </p:txBody>
      </p:sp>
      <p:sp>
        <p:nvSpPr>
          <p:cNvPr id="2" name="object 2"/>
          <p:cNvSpPr txBox="1"/>
          <p:nvPr/>
        </p:nvSpPr>
        <p:spPr>
          <a:xfrm>
            <a:off x="3012582" y="3407917"/>
            <a:ext cx="107567" cy="152400"/>
          </a:xfrm>
          <a:prstGeom prst="rect">
            <a:avLst/>
          </a:prstGeom>
        </p:spPr>
        <p:txBody>
          <a:bodyPr wrap="square" lIns="0" tIns="0" rIns="0" bIns="0" rtlCol="0">
            <a:noAutofit/>
          </a:bodyPr>
          <a:lstStyle/>
          <a:p>
            <a:pPr marL="25400">
              <a:lnSpc>
                <a:spcPts val="1000"/>
              </a:lnSpc>
            </a:pPr>
            <a:endParaRPr sz="1000"/>
          </a:p>
        </p:txBody>
      </p:sp>
      <p:sp>
        <p:nvSpPr>
          <p:cNvPr id="22" name="object 4"/>
          <p:cNvSpPr txBox="1"/>
          <p:nvPr/>
        </p:nvSpPr>
        <p:spPr>
          <a:xfrm>
            <a:off x="1788667" y="6307573"/>
            <a:ext cx="1411733" cy="990600"/>
          </a:xfrm>
          <a:prstGeom prst="rect">
            <a:avLst/>
          </a:prstGeom>
        </p:spPr>
        <p:txBody>
          <a:bodyPr wrap="square" lIns="0" tIns="0" rIns="0" bIns="0" rtlCol="0">
            <a:noAutofit/>
          </a:bodyPr>
          <a:lstStyle/>
          <a:p>
            <a:pPr marL="12700">
              <a:lnSpc>
                <a:spcPct val="96400"/>
              </a:lnSpc>
              <a:spcBef>
                <a:spcPts val="10"/>
              </a:spcBef>
            </a:pPr>
            <a:r>
              <a:rPr sz="1200" b="1" spc="0" dirty="0" smtClean="0">
                <a:solidFill>
                  <a:srgbClr val="397D5A"/>
                </a:solidFill>
                <a:latin typeface="Arial Narrow" panose="020B0606020202030204" pitchFamily="34" charset="0"/>
                <a:cs typeface="Times New Roman"/>
              </a:rPr>
              <a:t>Council</a:t>
            </a:r>
            <a:r>
              <a:rPr sz="1200" b="1" spc="54"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for</a:t>
            </a:r>
            <a:r>
              <a:rPr sz="1200" b="1" spc="125"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the Accreditation</a:t>
            </a:r>
            <a:r>
              <a:rPr sz="1200" b="1" spc="19"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of Educator Preparation</a:t>
            </a:r>
            <a:endParaRPr sz="1200" b="1" dirty="0">
              <a:solidFill>
                <a:srgbClr val="397D5A"/>
              </a:solidFill>
              <a:latin typeface="Arial Narrow" panose="020B0606020202030204" pitchFamily="34" charset="0"/>
              <a:cs typeface="Times New Roman"/>
            </a:endParaRPr>
          </a:p>
        </p:txBody>
      </p:sp>
      <p:sp>
        <p:nvSpPr>
          <p:cNvPr id="23" name="object 2"/>
          <p:cNvSpPr txBox="1"/>
          <p:nvPr/>
        </p:nvSpPr>
        <p:spPr>
          <a:xfrm>
            <a:off x="3581400" y="6437113"/>
            <a:ext cx="5989320" cy="365760"/>
          </a:xfrm>
          <a:prstGeom prst="rect">
            <a:avLst/>
          </a:prstGeom>
        </p:spPr>
        <p:txBody>
          <a:bodyPr wrap="square" lIns="0" tIns="0" rIns="0" bIns="0" rtlCol="0">
            <a:noAutofit/>
          </a:bodyPr>
          <a:lstStyle/>
          <a:p>
            <a:pPr marL="12700">
              <a:lnSpc>
                <a:spcPts val="1350"/>
              </a:lnSpc>
              <a:spcBef>
                <a:spcPts val="67"/>
              </a:spcBef>
            </a:pP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ONN</a:t>
            </a:r>
            <a:r>
              <a:rPr sz="1600" b="1" spc="4" dirty="0" smtClean="0">
                <a:solidFill>
                  <a:srgbClr val="397D5A"/>
                </a:solidFill>
                <a:latin typeface="Arial Narrow" panose="020B0606020202030204" pitchFamily="34" charset="0"/>
                <a:cs typeface="Arial" panose="020B0604020202020204" pitchFamily="34" charset="0"/>
              </a:rPr>
              <a:t>E</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T</a:t>
            </a:r>
            <a:r>
              <a:rPr sz="1600" b="1" spc="-4" dirty="0" smtClean="0">
                <a:solidFill>
                  <a:srgbClr val="397D5A"/>
                </a:solidFill>
                <a:latin typeface="Arial Narrow" panose="020B0606020202030204" pitchFamily="34" charset="0"/>
                <a:cs typeface="Arial" panose="020B0604020202020204" pitchFamily="34" charset="0"/>
              </a:rPr>
              <a:t> </a:t>
            </a:r>
            <a:r>
              <a:rPr sz="1600" b="1" spc="-19" dirty="0" smtClean="0">
                <a:solidFill>
                  <a:srgbClr val="397D5A"/>
                </a:solidFill>
                <a:latin typeface="Arial Narrow" panose="020B0606020202030204" pitchFamily="34" charset="0"/>
                <a:cs typeface="Arial" panose="020B0604020202020204" pitchFamily="34" charset="0"/>
              </a:rPr>
              <a:t>W</a:t>
            </a:r>
            <a:r>
              <a:rPr sz="1600" b="1" spc="29" dirty="0" smtClean="0">
                <a:solidFill>
                  <a:srgbClr val="397D5A"/>
                </a:solidFill>
                <a:latin typeface="Arial Narrow" panose="020B0606020202030204" pitchFamily="34" charset="0"/>
                <a:cs typeface="Arial" panose="020B0604020202020204" pitchFamily="34" charset="0"/>
              </a:rPr>
              <a:t>I</a:t>
            </a:r>
            <a:r>
              <a:rPr sz="1600" b="1" spc="-4" dirty="0" smtClean="0">
                <a:solidFill>
                  <a:srgbClr val="397D5A"/>
                </a:solidFill>
                <a:latin typeface="Arial Narrow" panose="020B0606020202030204" pitchFamily="34" charset="0"/>
                <a:cs typeface="Arial" panose="020B0604020202020204" pitchFamily="34" charset="0"/>
              </a:rPr>
              <a:t>T</a:t>
            </a:r>
            <a:r>
              <a:rPr sz="1600" b="1" spc="0" dirty="0" smtClean="0">
                <a:solidFill>
                  <a:srgbClr val="397D5A"/>
                </a:solidFill>
                <a:latin typeface="Arial Narrow" panose="020B0606020202030204" pitchFamily="34" charset="0"/>
                <a:cs typeface="Arial" panose="020B0604020202020204" pitchFamily="34" charset="0"/>
              </a:rPr>
              <a:t>H</a:t>
            </a:r>
            <a:r>
              <a:rPr sz="1600" b="1" spc="14" dirty="0" smtClean="0">
                <a:solidFill>
                  <a:srgbClr val="397D5A"/>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A</a:t>
            </a:r>
            <a:r>
              <a:rPr sz="1600" b="1" spc="4" dirty="0" smtClean="0">
                <a:solidFill>
                  <a:srgbClr val="397D5A"/>
                </a:solidFill>
                <a:latin typeface="Arial Narrow" panose="020B0606020202030204" pitchFamily="34" charset="0"/>
                <a:cs typeface="Arial" panose="020B0604020202020204" pitchFamily="34" charset="0"/>
              </a:rPr>
              <a:t>E</a:t>
            </a:r>
            <a:r>
              <a:rPr sz="1600" b="1" spc="0" dirty="0" smtClean="0">
                <a:solidFill>
                  <a:srgbClr val="397D5A"/>
                </a:solidFill>
                <a:latin typeface="Arial Narrow" panose="020B0606020202030204" pitchFamily="34" charset="0"/>
                <a:cs typeface="Arial" panose="020B0604020202020204" pitchFamily="34" charset="0"/>
              </a:rPr>
              <a:t>P</a:t>
            </a:r>
            <a:r>
              <a:rPr sz="1600" b="1" spc="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DDC12B"/>
                </a:solidFill>
                <a:latin typeface="Arial Narrow" panose="020B0606020202030204" pitchFamily="34" charset="0"/>
                <a:cs typeface="Arial" panose="020B0604020202020204" pitchFamily="34" charset="0"/>
              </a:rPr>
              <a:t>|  </a:t>
            </a:r>
            <a:r>
              <a:rPr sz="1600" b="1" spc="-319" dirty="0" smtClean="0">
                <a:solidFill>
                  <a:srgbClr val="0000FF"/>
                </a:solidFill>
                <a:latin typeface="Arial Narrow" panose="020B0606020202030204" pitchFamily="34" charset="0"/>
                <a:cs typeface="Arial" panose="020B0604020202020204" pitchFamily="34" charset="0"/>
              </a:rPr>
              <a:t> </a:t>
            </a:r>
            <a:r>
              <a:rPr sz="1600" b="1" u="sng" spc="9" dirty="0" smtClean="0">
                <a:solidFill>
                  <a:srgbClr val="0000FF"/>
                </a:solidFill>
                <a:latin typeface="Arial Narrow" panose="020B0606020202030204" pitchFamily="34" charset="0"/>
                <a:cs typeface="Arial" panose="020B0604020202020204" pitchFamily="34" charset="0"/>
                <a:hlinkClick r:id="rId2"/>
              </a:rPr>
              <a:t>www</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C</a:t>
            </a:r>
            <a:r>
              <a:rPr sz="1600" b="1" u="sng" spc="0" dirty="0" smtClean="0">
                <a:solidFill>
                  <a:srgbClr val="0000FF"/>
                </a:solidFill>
                <a:latin typeface="Arial Narrow" panose="020B0606020202030204" pitchFamily="34" charset="0"/>
                <a:cs typeface="Arial" panose="020B0604020202020204" pitchFamily="34" charset="0"/>
                <a:hlinkClick r:id="rId2"/>
              </a:rPr>
              <a:t>A</a:t>
            </a:r>
            <a:r>
              <a:rPr sz="1600" b="1" u="sng" spc="4" dirty="0" smtClean="0">
                <a:solidFill>
                  <a:srgbClr val="0000FF"/>
                </a:solidFill>
                <a:latin typeface="Arial Narrow" panose="020B0606020202030204" pitchFamily="34" charset="0"/>
                <a:cs typeface="Arial" panose="020B0604020202020204" pitchFamily="34" charset="0"/>
                <a:hlinkClick r:id="rId2"/>
              </a:rPr>
              <a:t>E</a:t>
            </a:r>
            <a:r>
              <a:rPr sz="1600" b="1" u="sng" spc="0" dirty="0" smtClean="0">
                <a:solidFill>
                  <a:srgbClr val="0000FF"/>
                </a:solidFill>
                <a:latin typeface="Arial Narrow" panose="020B0606020202030204" pitchFamily="34" charset="0"/>
                <a:cs typeface="Arial" panose="020B0604020202020204" pitchFamily="34" charset="0"/>
                <a:hlinkClick r:id="rId2"/>
              </a:rPr>
              <a:t>Pne</a:t>
            </a:r>
            <a:r>
              <a:rPr sz="1600" b="1" u="sng" spc="-25" dirty="0" smtClean="0">
                <a:solidFill>
                  <a:srgbClr val="0000FF"/>
                </a:solidFill>
                <a:latin typeface="Arial Narrow" panose="020B0606020202030204" pitchFamily="34" charset="0"/>
                <a:cs typeface="Arial" panose="020B0604020202020204" pitchFamily="34" charset="0"/>
                <a:hlinkClick r:id="rId2"/>
              </a:rPr>
              <a:t>t</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o</a:t>
            </a:r>
            <a:r>
              <a:rPr sz="1600" b="1" u="sng" spc="0" dirty="0" smtClean="0">
                <a:solidFill>
                  <a:srgbClr val="0000FF"/>
                </a:solidFill>
                <a:latin typeface="Arial Narrow" panose="020B0606020202030204" pitchFamily="34" charset="0"/>
                <a:cs typeface="Arial" panose="020B0604020202020204" pitchFamily="34" charset="0"/>
                <a:hlinkClick r:id="rId2"/>
              </a:rPr>
              <a:t>rg</a:t>
            </a:r>
            <a:r>
              <a:rPr sz="1600" b="1" spc="0" dirty="0" smtClean="0">
                <a:solidFill>
                  <a:srgbClr val="0000FF"/>
                </a:solidFill>
                <a:latin typeface="Arial Narrow" panose="020B0606020202030204" pitchFamily="34" charset="0"/>
                <a:cs typeface="Arial" panose="020B0604020202020204" pitchFamily="34" charset="0"/>
                <a:hlinkClick r:id="rId2"/>
              </a:rPr>
              <a:t> </a:t>
            </a:r>
            <a:r>
              <a:rPr sz="1600" b="1" spc="-276" dirty="0" smtClean="0">
                <a:solidFill>
                  <a:srgbClr val="DDC12B"/>
                </a:solidFill>
                <a:latin typeface="Arial Narrow" panose="020B0606020202030204" pitchFamily="34" charset="0"/>
                <a:cs typeface="Arial" panose="020B0604020202020204" pitchFamily="34" charset="0"/>
                <a:hlinkClick r:id="rId2"/>
              </a:rPr>
              <a:t> </a:t>
            </a:r>
            <a:r>
              <a:rPr sz="1600" b="1" u="sng" spc="0" dirty="0" smtClean="0">
                <a:solidFill>
                  <a:srgbClr val="DDC12B"/>
                </a:solidFill>
                <a:latin typeface="Arial Narrow" panose="020B0606020202030204" pitchFamily="34" charset="0"/>
                <a:cs typeface="Arial" panose="020B0604020202020204" pitchFamily="34" charset="0"/>
                <a:hlinkClick r:id="rId2"/>
              </a:rPr>
              <a:t>|</a:t>
            </a:r>
            <a:r>
              <a:rPr sz="1600" b="1" u="sng" spc="0" dirty="0" smtClean="0">
                <a:solidFill>
                  <a:srgbClr val="DDC12B"/>
                </a:solidFill>
                <a:latin typeface="Arial Narrow" panose="020B0606020202030204" pitchFamily="34" charset="0"/>
                <a:cs typeface="Arial" panose="020B0604020202020204" pitchFamily="34" charset="0"/>
              </a:rPr>
              <a:t> </a:t>
            </a:r>
            <a:r>
              <a:rPr sz="1600" b="1" spc="-316" dirty="0" smtClean="0">
                <a:solidFill>
                  <a:srgbClr val="DDC12B"/>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T</a:t>
            </a:r>
            <a:r>
              <a:rPr sz="1600" b="1" spc="9" dirty="0" smtClean="0">
                <a:solidFill>
                  <a:srgbClr val="397D5A"/>
                </a:solidFill>
                <a:latin typeface="Arial Narrow" panose="020B0606020202030204" pitchFamily="34" charset="0"/>
                <a:cs typeface="Arial" panose="020B0604020202020204" pitchFamily="34" charset="0"/>
              </a:rPr>
              <a:t>w</a:t>
            </a:r>
            <a:r>
              <a:rPr sz="1600" b="1" spc="0" dirty="0" smtClean="0">
                <a:solidFill>
                  <a:srgbClr val="397D5A"/>
                </a:solidFill>
                <a:latin typeface="Arial Narrow" panose="020B0606020202030204" pitchFamily="34" charset="0"/>
                <a:cs typeface="Arial" panose="020B0604020202020204" pitchFamily="34" charset="0"/>
              </a:rPr>
              <a:t>i</a:t>
            </a:r>
            <a:r>
              <a:rPr sz="1600" b="1" spc="-25" dirty="0" smtClean="0">
                <a:solidFill>
                  <a:srgbClr val="397D5A"/>
                </a:solidFill>
                <a:latin typeface="Arial Narrow" panose="020B0606020202030204" pitchFamily="34" charset="0"/>
                <a:cs typeface="Arial" panose="020B0604020202020204" pitchFamily="34" charset="0"/>
              </a:rPr>
              <a:t>tt</a:t>
            </a:r>
            <a:r>
              <a:rPr sz="1600" b="1" spc="0" dirty="0" smtClean="0">
                <a:solidFill>
                  <a:srgbClr val="397D5A"/>
                </a:solidFill>
                <a:latin typeface="Arial Narrow" panose="020B0606020202030204" pitchFamily="34" charset="0"/>
                <a:cs typeface="Arial" panose="020B0604020202020204" pitchFamily="34" charset="0"/>
              </a:rPr>
              <a:t>er:</a:t>
            </a:r>
            <a:r>
              <a:rPr sz="1600" b="1" spc="5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397D5A"/>
                </a:solidFill>
                <a:latin typeface="Arial Narrow" panose="020B0606020202030204" pitchFamily="34" charset="0"/>
                <a:cs typeface="Arial" panose="020B0604020202020204" pitchFamily="34" charset="0"/>
                <a:hlinkClick r:id="rId3"/>
              </a:rPr>
              <a:t>@CA</a:t>
            </a:r>
            <a:r>
              <a:rPr sz="1600" b="1" spc="4" dirty="0" smtClean="0">
                <a:solidFill>
                  <a:srgbClr val="397D5A"/>
                </a:solidFill>
                <a:latin typeface="Arial Narrow" panose="020B0606020202030204" pitchFamily="34" charset="0"/>
                <a:cs typeface="Arial" panose="020B0604020202020204" pitchFamily="34" charset="0"/>
                <a:hlinkClick r:id="rId3"/>
              </a:rPr>
              <a:t>E</a:t>
            </a:r>
            <a:r>
              <a:rPr sz="1600" b="1" spc="0" dirty="0" smtClean="0">
                <a:solidFill>
                  <a:srgbClr val="397D5A"/>
                </a:solidFill>
                <a:latin typeface="Arial Narrow" panose="020B0606020202030204" pitchFamily="34" charset="0"/>
                <a:cs typeface="Arial" panose="020B0604020202020204" pitchFamily="34" charset="0"/>
                <a:hlinkClick r:id="rId3"/>
              </a:rPr>
              <a:t>Pup</a:t>
            </a:r>
            <a:r>
              <a:rPr sz="1600" b="1" spc="4" dirty="0" smtClean="0">
                <a:solidFill>
                  <a:srgbClr val="397D5A"/>
                </a:solidFill>
                <a:latin typeface="Arial Narrow" panose="020B0606020202030204" pitchFamily="34" charset="0"/>
                <a:cs typeface="Arial" panose="020B0604020202020204" pitchFamily="34" charset="0"/>
                <a:hlinkClick r:id="rId3"/>
              </a:rPr>
              <a:t>d</a:t>
            </a:r>
            <a:r>
              <a:rPr sz="1600" b="1" spc="-4" dirty="0" smtClean="0">
                <a:solidFill>
                  <a:srgbClr val="397D5A"/>
                </a:solidFill>
                <a:latin typeface="Arial Narrow" panose="020B0606020202030204" pitchFamily="34" charset="0"/>
                <a:cs typeface="Arial" panose="020B0604020202020204" pitchFamily="34" charset="0"/>
                <a:hlinkClick r:id="rId3"/>
              </a:rPr>
              <a:t>a</a:t>
            </a:r>
            <a:r>
              <a:rPr sz="1600" b="1" spc="-25" dirty="0" smtClean="0">
                <a:solidFill>
                  <a:srgbClr val="397D5A"/>
                </a:solidFill>
                <a:latin typeface="Arial Narrow" panose="020B0606020202030204" pitchFamily="34" charset="0"/>
                <a:cs typeface="Arial" panose="020B0604020202020204" pitchFamily="34" charset="0"/>
                <a:hlinkClick r:id="rId3"/>
              </a:rPr>
              <a:t>t</a:t>
            </a:r>
            <a:r>
              <a:rPr sz="1600" b="1" spc="0" dirty="0" smtClean="0">
                <a:solidFill>
                  <a:srgbClr val="397D5A"/>
                </a:solidFill>
                <a:latin typeface="Arial Narrow" panose="020B0606020202030204" pitchFamily="34" charset="0"/>
                <a:cs typeface="Arial" panose="020B0604020202020204" pitchFamily="34" charset="0"/>
                <a:hlinkClick r:id="rId3"/>
              </a:rPr>
              <a:t>es</a:t>
            </a:r>
            <a:endParaRPr sz="1600" b="1" dirty="0">
              <a:latin typeface="Arial Narrow" panose="020B0606020202030204" pitchFamily="34" charset="0"/>
              <a:cs typeface="Arial" panose="020B0604020202020204" pitchFamily="34" charset="0"/>
            </a:endParaRPr>
          </a:p>
        </p:txBody>
      </p:sp>
      <p:pic>
        <p:nvPicPr>
          <p:cNvPr id="24" name="Picture 23"/>
          <p:cNvPicPr>
            <a:picLocks noChangeAspect="1"/>
          </p:cNvPicPr>
          <p:nvPr/>
        </p:nvPicPr>
        <p:blipFill>
          <a:blip r:embed="rId4">
            <a:clrChange>
              <a:clrFrom>
                <a:srgbClr val="FFFFFF"/>
              </a:clrFrom>
              <a:clrTo>
                <a:srgbClr val="FFFFFF">
                  <a:alpha val="0"/>
                </a:srgbClr>
              </a:clrTo>
            </a:clrChange>
            <a:extLst>
              <a:ext uri="{28A0092B-C50C-407E-A947-70E740481C1C}">
                <a14:useLocalDpi xmlns="" xmlns:a14="http://schemas.microsoft.com/office/drawing/2010/main" val="0"/>
              </a:ext>
            </a:extLst>
          </a:blip>
          <a:stretch>
            <a:fillRect/>
          </a:stretch>
        </p:blipFill>
        <p:spPr>
          <a:xfrm>
            <a:off x="304800" y="6248400"/>
            <a:ext cx="1314450" cy="457200"/>
          </a:xfrm>
          <a:prstGeom prst="rect">
            <a:avLst/>
          </a:prstGeom>
        </p:spPr>
      </p:pic>
      <p:sp>
        <p:nvSpPr>
          <p:cNvPr id="12" name="TextBox 11"/>
          <p:cNvSpPr txBox="1"/>
          <p:nvPr/>
        </p:nvSpPr>
        <p:spPr>
          <a:xfrm>
            <a:off x="838200" y="4572001"/>
            <a:ext cx="7315200" cy="1661993"/>
          </a:xfrm>
          <a:prstGeom prst="rect">
            <a:avLst/>
          </a:prstGeom>
          <a:noFill/>
        </p:spPr>
        <p:txBody>
          <a:bodyPr wrap="square" rtlCol="0">
            <a:spAutoFit/>
          </a:bodyPr>
          <a:lstStyle/>
          <a:p>
            <a:pPr lvl="0"/>
            <a:r>
              <a:rPr lang="en-US" sz="2800" b="1" dirty="0">
                <a:solidFill>
                  <a:prstClr val="black"/>
                </a:solidFill>
                <a:latin typeface="Century Gothic" panose="020B0502020202020204" pitchFamily="34" charset="0"/>
              </a:rPr>
              <a:t>Challenge: adapt </a:t>
            </a:r>
            <a:r>
              <a:rPr lang="en-US" sz="2800" b="1" dirty="0" smtClean="0">
                <a:solidFill>
                  <a:prstClr val="black"/>
                </a:solidFill>
                <a:latin typeface="Century Gothic" panose="020B0502020202020204" pitchFamily="34" charset="0"/>
              </a:rPr>
              <a:t>current candidate </a:t>
            </a:r>
            <a:r>
              <a:rPr lang="en-US" sz="2800" b="1" dirty="0">
                <a:solidFill>
                  <a:prstClr val="black"/>
                </a:solidFill>
                <a:latin typeface="Century Gothic" panose="020B0502020202020204" pitchFamily="34" charset="0"/>
              </a:rPr>
              <a:t>measures </a:t>
            </a:r>
            <a:r>
              <a:rPr lang="en-US" sz="2800" b="1" dirty="0" smtClean="0">
                <a:solidFill>
                  <a:prstClr val="black"/>
                </a:solidFill>
                <a:latin typeface="Century Gothic" panose="020B0502020202020204" pitchFamily="34" charset="0"/>
              </a:rPr>
              <a:t>and develop new ones to show UPRM meets </a:t>
            </a:r>
            <a:r>
              <a:rPr lang="en-US" sz="2800" b="1" dirty="0">
                <a:solidFill>
                  <a:prstClr val="black"/>
                </a:solidFill>
                <a:latin typeface="Century Gothic" panose="020B0502020202020204" pitchFamily="34" charset="0"/>
              </a:rPr>
              <a:t>CAEP </a:t>
            </a:r>
            <a:r>
              <a:rPr lang="en-US" sz="2800" b="1" dirty="0" smtClean="0">
                <a:solidFill>
                  <a:prstClr val="black"/>
                </a:solidFill>
                <a:latin typeface="Century Gothic" panose="020B0502020202020204" pitchFamily="34" charset="0"/>
              </a:rPr>
              <a:t>standards</a:t>
            </a:r>
            <a:endParaRPr lang="en-US" sz="2800" b="1" dirty="0">
              <a:solidFill>
                <a:prstClr val="black"/>
              </a:solidFill>
              <a:latin typeface="Century Gothic" panose="020B0502020202020204" pitchFamily="34" charset="0"/>
            </a:endParaRPr>
          </a:p>
          <a:p>
            <a:endParaRPr lang="en-US" dirty="0"/>
          </a:p>
        </p:txBody>
      </p:sp>
    </p:spTree>
    <p:extLst>
      <p:ext uri="{BB962C8B-B14F-4D97-AF65-F5344CB8AC3E}">
        <p14:creationId xmlns="" xmlns:p14="http://schemas.microsoft.com/office/powerpoint/2010/main" val="2633573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object 20"/>
          <p:cNvSpPr/>
          <p:nvPr/>
        </p:nvSpPr>
        <p:spPr>
          <a:xfrm>
            <a:off x="0" y="1650"/>
            <a:ext cx="9144000" cy="1417320"/>
          </a:xfrm>
          <a:custGeom>
            <a:avLst/>
            <a:gdLst/>
            <a:ahLst/>
            <a:cxnLst/>
            <a:rect l="l" t="t" r="r" b="b"/>
            <a:pathLst>
              <a:path w="9144000" h="1417320">
                <a:moveTo>
                  <a:pt x="0" y="1417320"/>
                </a:moveTo>
                <a:lnTo>
                  <a:pt x="9144000" y="1417320"/>
                </a:lnTo>
                <a:lnTo>
                  <a:pt x="9144000" y="0"/>
                </a:lnTo>
                <a:lnTo>
                  <a:pt x="0" y="0"/>
                </a:lnTo>
                <a:lnTo>
                  <a:pt x="0" y="1417320"/>
                </a:lnTo>
                <a:close/>
              </a:path>
            </a:pathLst>
          </a:custGeom>
          <a:solidFill>
            <a:srgbClr val="047D57"/>
          </a:solidFill>
        </p:spPr>
        <p:txBody>
          <a:bodyPr wrap="square" lIns="0" tIns="0" rIns="0" bIns="0" rtlCol="0">
            <a:noAutofit/>
          </a:bodyPr>
          <a:lstStyle/>
          <a:p>
            <a:endParaRPr/>
          </a:p>
        </p:txBody>
      </p:sp>
      <p:sp>
        <p:nvSpPr>
          <p:cNvPr id="21" name="object 21"/>
          <p:cNvSpPr/>
          <p:nvPr/>
        </p:nvSpPr>
        <p:spPr>
          <a:xfrm>
            <a:off x="326847" y="0"/>
            <a:ext cx="0" cy="1417320"/>
          </a:xfrm>
          <a:custGeom>
            <a:avLst/>
            <a:gdLst/>
            <a:ahLst/>
            <a:cxnLst/>
            <a:rect l="l" t="t" r="r" b="b"/>
            <a:pathLst>
              <a:path h="1417320">
                <a:moveTo>
                  <a:pt x="0" y="1417320"/>
                </a:moveTo>
                <a:lnTo>
                  <a:pt x="0" y="0"/>
                </a:lnTo>
              </a:path>
            </a:pathLst>
          </a:custGeom>
          <a:ln w="25400">
            <a:solidFill>
              <a:srgbClr val="DDC12B"/>
            </a:solidFill>
          </a:ln>
        </p:spPr>
        <p:txBody>
          <a:bodyPr wrap="square" lIns="0" tIns="0" rIns="0" bIns="0" rtlCol="0">
            <a:noAutofit/>
          </a:bodyPr>
          <a:lstStyle/>
          <a:p>
            <a:endParaRPr/>
          </a:p>
        </p:txBody>
      </p:sp>
      <p:sp>
        <p:nvSpPr>
          <p:cNvPr id="19" name="object 19"/>
          <p:cNvSpPr/>
          <p:nvPr/>
        </p:nvSpPr>
        <p:spPr>
          <a:xfrm>
            <a:off x="3624707" y="6297574"/>
            <a:ext cx="5519293" cy="1587"/>
          </a:xfrm>
          <a:custGeom>
            <a:avLst/>
            <a:gdLst/>
            <a:ahLst/>
            <a:cxnLst/>
            <a:rect l="l" t="t" r="r" b="b"/>
            <a:pathLst>
              <a:path w="5519293" h="1587">
                <a:moveTo>
                  <a:pt x="5519292" y="1587"/>
                </a:moveTo>
                <a:lnTo>
                  <a:pt x="0" y="0"/>
                </a:lnTo>
              </a:path>
              <a:path w="5519293" h="1587">
                <a:moveTo>
                  <a:pt x="0" y="1"/>
                </a:moveTo>
                <a:lnTo>
                  <a:pt x="5519292" y="1587"/>
                </a:lnTo>
              </a:path>
            </a:pathLst>
          </a:custGeom>
          <a:ln w="25400">
            <a:solidFill>
              <a:srgbClr val="DDC12B"/>
            </a:solidFill>
          </a:ln>
        </p:spPr>
        <p:txBody>
          <a:bodyPr wrap="square" lIns="0" tIns="0" rIns="0" bIns="0" rtlCol="0">
            <a:noAutofit/>
          </a:bodyPr>
          <a:lstStyle/>
          <a:p>
            <a:endParaRPr/>
          </a:p>
        </p:txBody>
      </p:sp>
      <p:sp>
        <p:nvSpPr>
          <p:cNvPr id="16" name="object 16"/>
          <p:cNvSpPr txBox="1"/>
          <p:nvPr/>
        </p:nvSpPr>
        <p:spPr>
          <a:xfrm>
            <a:off x="583793" y="441388"/>
            <a:ext cx="7417207" cy="918714"/>
          </a:xfrm>
          <a:prstGeom prst="rect">
            <a:avLst/>
          </a:prstGeom>
        </p:spPr>
        <p:txBody>
          <a:bodyPr wrap="square" lIns="0" tIns="0" rIns="0" bIns="0" rtlCol="0">
            <a:noAutofit/>
          </a:bodyPr>
          <a:lstStyle/>
          <a:p>
            <a:pPr marL="12700">
              <a:lnSpc>
                <a:spcPts val="3435"/>
              </a:lnSpc>
              <a:spcBef>
                <a:spcPts val="171"/>
              </a:spcBef>
            </a:pPr>
            <a:r>
              <a:rPr lang="en-US" sz="3600" b="1" spc="0" dirty="0" smtClean="0">
                <a:solidFill>
                  <a:srgbClr val="FFFFFF"/>
                </a:solidFill>
                <a:latin typeface="Century Gothic"/>
                <a:cs typeface="Century Gothic"/>
              </a:rPr>
              <a:t>Quality and Strategic Evaluation</a:t>
            </a:r>
            <a:endParaRPr sz="3600" dirty="0">
              <a:latin typeface="Century Gothic"/>
              <a:cs typeface="Century Gothic"/>
            </a:endParaRPr>
          </a:p>
        </p:txBody>
      </p:sp>
      <p:sp>
        <p:nvSpPr>
          <p:cNvPr id="15" name="object 15"/>
          <p:cNvSpPr txBox="1"/>
          <p:nvPr/>
        </p:nvSpPr>
        <p:spPr>
          <a:xfrm>
            <a:off x="479247" y="1600201"/>
            <a:ext cx="8359953" cy="2971800"/>
          </a:xfrm>
          <a:prstGeom prst="rect">
            <a:avLst/>
          </a:prstGeom>
        </p:spPr>
        <p:txBody>
          <a:bodyPr wrap="square" lIns="0" tIns="0" rIns="0" bIns="0" rtlCol="0">
            <a:noAutofit/>
          </a:bodyPr>
          <a:lstStyle/>
          <a:p>
            <a:pPr marL="457200" indent="-457200" algn="just">
              <a:lnSpc>
                <a:spcPct val="110000"/>
              </a:lnSpc>
            </a:pPr>
            <a:r>
              <a:rPr lang="en-US" sz="2800" b="1" dirty="0">
                <a:latin typeface="Century Gothic" panose="020B0502020202020204" pitchFamily="34" charset="0"/>
                <a:cs typeface="Century Gothic"/>
              </a:rPr>
              <a:t>5</a:t>
            </a:r>
            <a:r>
              <a:rPr sz="2800" b="1" spc="0" dirty="0" smtClean="0">
                <a:latin typeface="Century Gothic" panose="020B0502020202020204" pitchFamily="34" charset="0"/>
                <a:cs typeface="Century Gothic"/>
              </a:rPr>
              <a:t>.</a:t>
            </a:r>
            <a:r>
              <a:rPr lang="en-US" sz="2800" b="1" spc="0" dirty="0" smtClean="0">
                <a:latin typeface="Century Gothic" panose="020B0502020202020204" pitchFamily="34" charset="0"/>
                <a:cs typeface="Century Gothic"/>
              </a:rPr>
              <a:t>2</a:t>
            </a:r>
            <a:r>
              <a:rPr sz="2800" b="1" spc="0" dirty="0" smtClean="0">
                <a:latin typeface="Century Gothic" panose="020B0502020202020204" pitchFamily="34" charset="0"/>
                <a:cs typeface="Century Gothic"/>
              </a:rPr>
              <a:t> </a:t>
            </a:r>
            <a:r>
              <a:rPr lang="en-US" sz="2800" b="1" dirty="0">
                <a:latin typeface="Century Gothic" panose="020B0502020202020204" pitchFamily="34" charset="0"/>
                <a:cs typeface="Century Gothic"/>
              </a:rPr>
              <a:t>The provider’s quality assurance system relies on relevant, verifiable, representative, cumulative and actionable measures, and produces empirical evidence that interpretations of data are valid and consistent. </a:t>
            </a:r>
            <a:endParaRPr lang="en-US" sz="2800" b="1" dirty="0" smtClean="0">
              <a:latin typeface="Century Gothic" panose="020B0502020202020204" pitchFamily="34" charset="0"/>
              <a:cs typeface="Century Gothic"/>
            </a:endParaRPr>
          </a:p>
        </p:txBody>
      </p:sp>
      <p:sp>
        <p:nvSpPr>
          <p:cNvPr id="9" name="object 9"/>
          <p:cNvSpPr txBox="1"/>
          <p:nvPr/>
        </p:nvSpPr>
        <p:spPr>
          <a:xfrm>
            <a:off x="3607689" y="2432177"/>
            <a:ext cx="117856" cy="152400"/>
          </a:xfrm>
          <a:prstGeom prst="rect">
            <a:avLst/>
          </a:prstGeom>
        </p:spPr>
        <p:txBody>
          <a:bodyPr wrap="square" lIns="0" tIns="0" rIns="0" bIns="0" rtlCol="0">
            <a:noAutofit/>
          </a:bodyPr>
          <a:lstStyle/>
          <a:p>
            <a:pPr marL="25400">
              <a:lnSpc>
                <a:spcPts val="1000"/>
              </a:lnSpc>
            </a:pPr>
            <a:endParaRPr sz="1000"/>
          </a:p>
        </p:txBody>
      </p:sp>
      <p:sp>
        <p:nvSpPr>
          <p:cNvPr id="8" name="object 8"/>
          <p:cNvSpPr txBox="1"/>
          <p:nvPr/>
        </p:nvSpPr>
        <p:spPr>
          <a:xfrm>
            <a:off x="4119737" y="2432177"/>
            <a:ext cx="112815" cy="152400"/>
          </a:xfrm>
          <a:prstGeom prst="rect">
            <a:avLst/>
          </a:prstGeom>
        </p:spPr>
        <p:txBody>
          <a:bodyPr wrap="square" lIns="0" tIns="0" rIns="0" bIns="0" rtlCol="0">
            <a:noAutofit/>
          </a:bodyPr>
          <a:lstStyle/>
          <a:p>
            <a:pPr marL="25400">
              <a:lnSpc>
                <a:spcPts val="1000"/>
              </a:lnSpc>
            </a:pPr>
            <a:endParaRPr sz="1000"/>
          </a:p>
        </p:txBody>
      </p:sp>
      <p:sp>
        <p:nvSpPr>
          <p:cNvPr id="7" name="object 7"/>
          <p:cNvSpPr txBox="1"/>
          <p:nvPr/>
        </p:nvSpPr>
        <p:spPr>
          <a:xfrm>
            <a:off x="4881475" y="2432177"/>
            <a:ext cx="112808" cy="152400"/>
          </a:xfrm>
          <a:prstGeom prst="rect">
            <a:avLst/>
          </a:prstGeom>
        </p:spPr>
        <p:txBody>
          <a:bodyPr wrap="square" lIns="0" tIns="0" rIns="0" bIns="0" rtlCol="0">
            <a:noAutofit/>
          </a:bodyPr>
          <a:lstStyle/>
          <a:p>
            <a:pPr marL="25400">
              <a:lnSpc>
                <a:spcPts val="1000"/>
              </a:lnSpc>
            </a:pPr>
            <a:endParaRPr sz="1000"/>
          </a:p>
        </p:txBody>
      </p:sp>
      <p:sp>
        <p:nvSpPr>
          <p:cNvPr id="6" name="object 6"/>
          <p:cNvSpPr txBox="1"/>
          <p:nvPr/>
        </p:nvSpPr>
        <p:spPr>
          <a:xfrm>
            <a:off x="5445300" y="2432177"/>
            <a:ext cx="112473" cy="152400"/>
          </a:xfrm>
          <a:prstGeom prst="rect">
            <a:avLst/>
          </a:prstGeom>
        </p:spPr>
        <p:txBody>
          <a:bodyPr wrap="square" lIns="0" tIns="0" rIns="0" bIns="0" rtlCol="0">
            <a:noAutofit/>
          </a:bodyPr>
          <a:lstStyle/>
          <a:p>
            <a:pPr marL="25400">
              <a:lnSpc>
                <a:spcPts val="1000"/>
              </a:lnSpc>
            </a:pPr>
            <a:endParaRPr sz="1000"/>
          </a:p>
        </p:txBody>
      </p:sp>
      <p:sp>
        <p:nvSpPr>
          <p:cNvPr id="5" name="object 5"/>
          <p:cNvSpPr txBox="1"/>
          <p:nvPr/>
        </p:nvSpPr>
        <p:spPr>
          <a:xfrm>
            <a:off x="2707920" y="2919857"/>
            <a:ext cx="110580" cy="152400"/>
          </a:xfrm>
          <a:prstGeom prst="rect">
            <a:avLst/>
          </a:prstGeom>
        </p:spPr>
        <p:txBody>
          <a:bodyPr wrap="square" lIns="0" tIns="0" rIns="0" bIns="0" rtlCol="0">
            <a:noAutofit/>
          </a:bodyPr>
          <a:lstStyle/>
          <a:p>
            <a:pPr marL="25400">
              <a:lnSpc>
                <a:spcPts val="1000"/>
              </a:lnSpc>
            </a:pPr>
            <a:endParaRPr sz="1000"/>
          </a:p>
        </p:txBody>
      </p:sp>
      <p:sp>
        <p:nvSpPr>
          <p:cNvPr id="4" name="object 4"/>
          <p:cNvSpPr txBox="1"/>
          <p:nvPr/>
        </p:nvSpPr>
        <p:spPr>
          <a:xfrm>
            <a:off x="3234349" y="2919857"/>
            <a:ext cx="112724" cy="152400"/>
          </a:xfrm>
          <a:prstGeom prst="rect">
            <a:avLst/>
          </a:prstGeom>
        </p:spPr>
        <p:txBody>
          <a:bodyPr wrap="square" lIns="0" tIns="0" rIns="0" bIns="0" rtlCol="0">
            <a:noAutofit/>
          </a:bodyPr>
          <a:lstStyle/>
          <a:p>
            <a:pPr marL="25400">
              <a:lnSpc>
                <a:spcPts val="1000"/>
              </a:lnSpc>
            </a:pPr>
            <a:endParaRPr sz="1000"/>
          </a:p>
        </p:txBody>
      </p:sp>
      <p:sp>
        <p:nvSpPr>
          <p:cNvPr id="3" name="object 3"/>
          <p:cNvSpPr txBox="1"/>
          <p:nvPr/>
        </p:nvSpPr>
        <p:spPr>
          <a:xfrm>
            <a:off x="3997570" y="2919857"/>
            <a:ext cx="111642" cy="152400"/>
          </a:xfrm>
          <a:prstGeom prst="rect">
            <a:avLst/>
          </a:prstGeom>
        </p:spPr>
        <p:txBody>
          <a:bodyPr wrap="square" lIns="0" tIns="0" rIns="0" bIns="0" rtlCol="0">
            <a:noAutofit/>
          </a:bodyPr>
          <a:lstStyle/>
          <a:p>
            <a:pPr marL="25400">
              <a:lnSpc>
                <a:spcPts val="1000"/>
              </a:lnSpc>
            </a:pPr>
            <a:endParaRPr sz="1000"/>
          </a:p>
        </p:txBody>
      </p:sp>
      <p:sp>
        <p:nvSpPr>
          <p:cNvPr id="2" name="object 2"/>
          <p:cNvSpPr txBox="1"/>
          <p:nvPr/>
        </p:nvSpPr>
        <p:spPr>
          <a:xfrm>
            <a:off x="3012582" y="3407917"/>
            <a:ext cx="107567" cy="152400"/>
          </a:xfrm>
          <a:prstGeom prst="rect">
            <a:avLst/>
          </a:prstGeom>
        </p:spPr>
        <p:txBody>
          <a:bodyPr wrap="square" lIns="0" tIns="0" rIns="0" bIns="0" rtlCol="0">
            <a:noAutofit/>
          </a:bodyPr>
          <a:lstStyle/>
          <a:p>
            <a:pPr marL="25400">
              <a:lnSpc>
                <a:spcPts val="1000"/>
              </a:lnSpc>
            </a:pPr>
            <a:endParaRPr sz="1000"/>
          </a:p>
        </p:txBody>
      </p:sp>
      <p:sp>
        <p:nvSpPr>
          <p:cNvPr id="22" name="object 4"/>
          <p:cNvSpPr txBox="1"/>
          <p:nvPr/>
        </p:nvSpPr>
        <p:spPr>
          <a:xfrm>
            <a:off x="1788667" y="6307573"/>
            <a:ext cx="1411733" cy="990600"/>
          </a:xfrm>
          <a:prstGeom prst="rect">
            <a:avLst/>
          </a:prstGeom>
        </p:spPr>
        <p:txBody>
          <a:bodyPr wrap="square" lIns="0" tIns="0" rIns="0" bIns="0" rtlCol="0">
            <a:noAutofit/>
          </a:bodyPr>
          <a:lstStyle/>
          <a:p>
            <a:pPr marL="12700">
              <a:lnSpc>
                <a:spcPct val="96400"/>
              </a:lnSpc>
              <a:spcBef>
                <a:spcPts val="10"/>
              </a:spcBef>
            </a:pPr>
            <a:r>
              <a:rPr sz="1200" b="1" spc="0" dirty="0" smtClean="0">
                <a:solidFill>
                  <a:srgbClr val="397D5A"/>
                </a:solidFill>
                <a:latin typeface="Arial Narrow" panose="020B0606020202030204" pitchFamily="34" charset="0"/>
                <a:cs typeface="Times New Roman"/>
              </a:rPr>
              <a:t>Council</a:t>
            </a:r>
            <a:r>
              <a:rPr sz="1200" b="1" spc="54"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for</a:t>
            </a:r>
            <a:r>
              <a:rPr sz="1200" b="1" spc="125"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the Accreditation</a:t>
            </a:r>
            <a:r>
              <a:rPr sz="1200" b="1" spc="19"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of Educator Preparation</a:t>
            </a:r>
            <a:endParaRPr sz="1200" b="1" dirty="0">
              <a:solidFill>
                <a:srgbClr val="397D5A"/>
              </a:solidFill>
              <a:latin typeface="Arial Narrow" panose="020B0606020202030204" pitchFamily="34" charset="0"/>
              <a:cs typeface="Times New Roman"/>
            </a:endParaRPr>
          </a:p>
        </p:txBody>
      </p:sp>
      <p:sp>
        <p:nvSpPr>
          <p:cNvPr id="23" name="object 2"/>
          <p:cNvSpPr txBox="1"/>
          <p:nvPr/>
        </p:nvSpPr>
        <p:spPr>
          <a:xfrm>
            <a:off x="3581400" y="6437113"/>
            <a:ext cx="5989320" cy="365760"/>
          </a:xfrm>
          <a:prstGeom prst="rect">
            <a:avLst/>
          </a:prstGeom>
        </p:spPr>
        <p:txBody>
          <a:bodyPr wrap="square" lIns="0" tIns="0" rIns="0" bIns="0" rtlCol="0">
            <a:noAutofit/>
          </a:bodyPr>
          <a:lstStyle/>
          <a:p>
            <a:pPr marL="12700">
              <a:lnSpc>
                <a:spcPts val="1350"/>
              </a:lnSpc>
              <a:spcBef>
                <a:spcPts val="67"/>
              </a:spcBef>
            </a:pP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ONN</a:t>
            </a:r>
            <a:r>
              <a:rPr sz="1600" b="1" spc="4" dirty="0" smtClean="0">
                <a:solidFill>
                  <a:srgbClr val="397D5A"/>
                </a:solidFill>
                <a:latin typeface="Arial Narrow" panose="020B0606020202030204" pitchFamily="34" charset="0"/>
                <a:cs typeface="Arial" panose="020B0604020202020204" pitchFamily="34" charset="0"/>
              </a:rPr>
              <a:t>E</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T</a:t>
            </a:r>
            <a:r>
              <a:rPr sz="1600" b="1" spc="-4" dirty="0" smtClean="0">
                <a:solidFill>
                  <a:srgbClr val="397D5A"/>
                </a:solidFill>
                <a:latin typeface="Arial Narrow" panose="020B0606020202030204" pitchFamily="34" charset="0"/>
                <a:cs typeface="Arial" panose="020B0604020202020204" pitchFamily="34" charset="0"/>
              </a:rPr>
              <a:t> </a:t>
            </a:r>
            <a:r>
              <a:rPr sz="1600" b="1" spc="-19" dirty="0" smtClean="0">
                <a:solidFill>
                  <a:srgbClr val="397D5A"/>
                </a:solidFill>
                <a:latin typeface="Arial Narrow" panose="020B0606020202030204" pitchFamily="34" charset="0"/>
                <a:cs typeface="Arial" panose="020B0604020202020204" pitchFamily="34" charset="0"/>
              </a:rPr>
              <a:t>W</a:t>
            </a:r>
            <a:r>
              <a:rPr sz="1600" b="1" spc="29" dirty="0" smtClean="0">
                <a:solidFill>
                  <a:srgbClr val="397D5A"/>
                </a:solidFill>
                <a:latin typeface="Arial Narrow" panose="020B0606020202030204" pitchFamily="34" charset="0"/>
                <a:cs typeface="Arial" panose="020B0604020202020204" pitchFamily="34" charset="0"/>
              </a:rPr>
              <a:t>I</a:t>
            </a:r>
            <a:r>
              <a:rPr sz="1600" b="1" spc="-4" dirty="0" smtClean="0">
                <a:solidFill>
                  <a:srgbClr val="397D5A"/>
                </a:solidFill>
                <a:latin typeface="Arial Narrow" panose="020B0606020202030204" pitchFamily="34" charset="0"/>
                <a:cs typeface="Arial" panose="020B0604020202020204" pitchFamily="34" charset="0"/>
              </a:rPr>
              <a:t>T</a:t>
            </a:r>
            <a:r>
              <a:rPr sz="1600" b="1" spc="0" dirty="0" smtClean="0">
                <a:solidFill>
                  <a:srgbClr val="397D5A"/>
                </a:solidFill>
                <a:latin typeface="Arial Narrow" panose="020B0606020202030204" pitchFamily="34" charset="0"/>
                <a:cs typeface="Arial" panose="020B0604020202020204" pitchFamily="34" charset="0"/>
              </a:rPr>
              <a:t>H</a:t>
            </a:r>
            <a:r>
              <a:rPr sz="1600" b="1" spc="14" dirty="0" smtClean="0">
                <a:solidFill>
                  <a:srgbClr val="397D5A"/>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A</a:t>
            </a:r>
            <a:r>
              <a:rPr sz="1600" b="1" spc="4" dirty="0" smtClean="0">
                <a:solidFill>
                  <a:srgbClr val="397D5A"/>
                </a:solidFill>
                <a:latin typeface="Arial Narrow" panose="020B0606020202030204" pitchFamily="34" charset="0"/>
                <a:cs typeface="Arial" panose="020B0604020202020204" pitchFamily="34" charset="0"/>
              </a:rPr>
              <a:t>E</a:t>
            </a:r>
            <a:r>
              <a:rPr sz="1600" b="1" spc="0" dirty="0" smtClean="0">
                <a:solidFill>
                  <a:srgbClr val="397D5A"/>
                </a:solidFill>
                <a:latin typeface="Arial Narrow" panose="020B0606020202030204" pitchFamily="34" charset="0"/>
                <a:cs typeface="Arial" panose="020B0604020202020204" pitchFamily="34" charset="0"/>
              </a:rPr>
              <a:t>P</a:t>
            </a:r>
            <a:r>
              <a:rPr sz="1600" b="1" spc="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DDC12B"/>
                </a:solidFill>
                <a:latin typeface="Arial Narrow" panose="020B0606020202030204" pitchFamily="34" charset="0"/>
                <a:cs typeface="Arial" panose="020B0604020202020204" pitchFamily="34" charset="0"/>
              </a:rPr>
              <a:t>|  </a:t>
            </a:r>
            <a:r>
              <a:rPr sz="1600" b="1" spc="-319" dirty="0" smtClean="0">
                <a:solidFill>
                  <a:srgbClr val="0000FF"/>
                </a:solidFill>
                <a:latin typeface="Arial Narrow" panose="020B0606020202030204" pitchFamily="34" charset="0"/>
                <a:cs typeface="Arial" panose="020B0604020202020204" pitchFamily="34" charset="0"/>
              </a:rPr>
              <a:t> </a:t>
            </a:r>
            <a:r>
              <a:rPr sz="1600" b="1" u="sng" spc="9" dirty="0" smtClean="0">
                <a:solidFill>
                  <a:srgbClr val="0000FF"/>
                </a:solidFill>
                <a:latin typeface="Arial Narrow" panose="020B0606020202030204" pitchFamily="34" charset="0"/>
                <a:cs typeface="Arial" panose="020B0604020202020204" pitchFamily="34" charset="0"/>
                <a:hlinkClick r:id="rId2"/>
              </a:rPr>
              <a:t>www</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C</a:t>
            </a:r>
            <a:r>
              <a:rPr sz="1600" b="1" u="sng" spc="0" dirty="0" smtClean="0">
                <a:solidFill>
                  <a:srgbClr val="0000FF"/>
                </a:solidFill>
                <a:latin typeface="Arial Narrow" panose="020B0606020202030204" pitchFamily="34" charset="0"/>
                <a:cs typeface="Arial" panose="020B0604020202020204" pitchFamily="34" charset="0"/>
                <a:hlinkClick r:id="rId2"/>
              </a:rPr>
              <a:t>A</a:t>
            </a:r>
            <a:r>
              <a:rPr sz="1600" b="1" u="sng" spc="4" dirty="0" smtClean="0">
                <a:solidFill>
                  <a:srgbClr val="0000FF"/>
                </a:solidFill>
                <a:latin typeface="Arial Narrow" panose="020B0606020202030204" pitchFamily="34" charset="0"/>
                <a:cs typeface="Arial" panose="020B0604020202020204" pitchFamily="34" charset="0"/>
                <a:hlinkClick r:id="rId2"/>
              </a:rPr>
              <a:t>E</a:t>
            </a:r>
            <a:r>
              <a:rPr sz="1600" b="1" u="sng" spc="0" dirty="0" smtClean="0">
                <a:solidFill>
                  <a:srgbClr val="0000FF"/>
                </a:solidFill>
                <a:latin typeface="Arial Narrow" panose="020B0606020202030204" pitchFamily="34" charset="0"/>
                <a:cs typeface="Arial" panose="020B0604020202020204" pitchFamily="34" charset="0"/>
                <a:hlinkClick r:id="rId2"/>
              </a:rPr>
              <a:t>Pne</a:t>
            </a:r>
            <a:r>
              <a:rPr sz="1600" b="1" u="sng" spc="-25" dirty="0" smtClean="0">
                <a:solidFill>
                  <a:srgbClr val="0000FF"/>
                </a:solidFill>
                <a:latin typeface="Arial Narrow" panose="020B0606020202030204" pitchFamily="34" charset="0"/>
                <a:cs typeface="Arial" panose="020B0604020202020204" pitchFamily="34" charset="0"/>
                <a:hlinkClick r:id="rId2"/>
              </a:rPr>
              <a:t>t</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o</a:t>
            </a:r>
            <a:r>
              <a:rPr sz="1600" b="1" u="sng" spc="0" dirty="0" smtClean="0">
                <a:solidFill>
                  <a:srgbClr val="0000FF"/>
                </a:solidFill>
                <a:latin typeface="Arial Narrow" panose="020B0606020202030204" pitchFamily="34" charset="0"/>
                <a:cs typeface="Arial" panose="020B0604020202020204" pitchFamily="34" charset="0"/>
                <a:hlinkClick r:id="rId2"/>
              </a:rPr>
              <a:t>rg</a:t>
            </a:r>
            <a:r>
              <a:rPr sz="1600" b="1" spc="0" dirty="0" smtClean="0">
                <a:solidFill>
                  <a:srgbClr val="0000FF"/>
                </a:solidFill>
                <a:latin typeface="Arial Narrow" panose="020B0606020202030204" pitchFamily="34" charset="0"/>
                <a:cs typeface="Arial" panose="020B0604020202020204" pitchFamily="34" charset="0"/>
                <a:hlinkClick r:id="rId2"/>
              </a:rPr>
              <a:t> </a:t>
            </a:r>
            <a:r>
              <a:rPr sz="1600" b="1" spc="-276" dirty="0" smtClean="0">
                <a:solidFill>
                  <a:srgbClr val="DDC12B"/>
                </a:solidFill>
                <a:latin typeface="Arial Narrow" panose="020B0606020202030204" pitchFamily="34" charset="0"/>
                <a:cs typeface="Arial" panose="020B0604020202020204" pitchFamily="34" charset="0"/>
                <a:hlinkClick r:id="rId2"/>
              </a:rPr>
              <a:t> </a:t>
            </a:r>
            <a:r>
              <a:rPr sz="1600" b="1" u="sng" spc="0" dirty="0" smtClean="0">
                <a:solidFill>
                  <a:srgbClr val="DDC12B"/>
                </a:solidFill>
                <a:latin typeface="Arial Narrow" panose="020B0606020202030204" pitchFamily="34" charset="0"/>
                <a:cs typeface="Arial" panose="020B0604020202020204" pitchFamily="34" charset="0"/>
                <a:hlinkClick r:id="rId2"/>
              </a:rPr>
              <a:t>|</a:t>
            </a:r>
            <a:r>
              <a:rPr sz="1600" b="1" u="sng" spc="0" dirty="0" smtClean="0">
                <a:solidFill>
                  <a:srgbClr val="DDC12B"/>
                </a:solidFill>
                <a:latin typeface="Arial Narrow" panose="020B0606020202030204" pitchFamily="34" charset="0"/>
                <a:cs typeface="Arial" panose="020B0604020202020204" pitchFamily="34" charset="0"/>
              </a:rPr>
              <a:t> </a:t>
            </a:r>
            <a:r>
              <a:rPr sz="1600" b="1" spc="-316" dirty="0" smtClean="0">
                <a:solidFill>
                  <a:srgbClr val="DDC12B"/>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T</a:t>
            </a:r>
            <a:r>
              <a:rPr sz="1600" b="1" spc="9" dirty="0" smtClean="0">
                <a:solidFill>
                  <a:srgbClr val="397D5A"/>
                </a:solidFill>
                <a:latin typeface="Arial Narrow" panose="020B0606020202030204" pitchFamily="34" charset="0"/>
                <a:cs typeface="Arial" panose="020B0604020202020204" pitchFamily="34" charset="0"/>
              </a:rPr>
              <a:t>w</a:t>
            </a:r>
            <a:r>
              <a:rPr sz="1600" b="1" spc="0" dirty="0" smtClean="0">
                <a:solidFill>
                  <a:srgbClr val="397D5A"/>
                </a:solidFill>
                <a:latin typeface="Arial Narrow" panose="020B0606020202030204" pitchFamily="34" charset="0"/>
                <a:cs typeface="Arial" panose="020B0604020202020204" pitchFamily="34" charset="0"/>
              </a:rPr>
              <a:t>i</a:t>
            </a:r>
            <a:r>
              <a:rPr sz="1600" b="1" spc="-25" dirty="0" smtClean="0">
                <a:solidFill>
                  <a:srgbClr val="397D5A"/>
                </a:solidFill>
                <a:latin typeface="Arial Narrow" panose="020B0606020202030204" pitchFamily="34" charset="0"/>
                <a:cs typeface="Arial" panose="020B0604020202020204" pitchFamily="34" charset="0"/>
              </a:rPr>
              <a:t>tt</a:t>
            </a:r>
            <a:r>
              <a:rPr sz="1600" b="1" spc="0" dirty="0" smtClean="0">
                <a:solidFill>
                  <a:srgbClr val="397D5A"/>
                </a:solidFill>
                <a:latin typeface="Arial Narrow" panose="020B0606020202030204" pitchFamily="34" charset="0"/>
                <a:cs typeface="Arial" panose="020B0604020202020204" pitchFamily="34" charset="0"/>
              </a:rPr>
              <a:t>er:</a:t>
            </a:r>
            <a:r>
              <a:rPr sz="1600" b="1" spc="5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397D5A"/>
                </a:solidFill>
                <a:latin typeface="Arial Narrow" panose="020B0606020202030204" pitchFamily="34" charset="0"/>
                <a:cs typeface="Arial" panose="020B0604020202020204" pitchFamily="34" charset="0"/>
                <a:hlinkClick r:id="rId3"/>
              </a:rPr>
              <a:t>@CA</a:t>
            </a:r>
            <a:r>
              <a:rPr sz="1600" b="1" spc="4" dirty="0" smtClean="0">
                <a:solidFill>
                  <a:srgbClr val="397D5A"/>
                </a:solidFill>
                <a:latin typeface="Arial Narrow" panose="020B0606020202030204" pitchFamily="34" charset="0"/>
                <a:cs typeface="Arial" panose="020B0604020202020204" pitchFamily="34" charset="0"/>
                <a:hlinkClick r:id="rId3"/>
              </a:rPr>
              <a:t>E</a:t>
            </a:r>
            <a:r>
              <a:rPr sz="1600" b="1" spc="0" dirty="0" smtClean="0">
                <a:solidFill>
                  <a:srgbClr val="397D5A"/>
                </a:solidFill>
                <a:latin typeface="Arial Narrow" panose="020B0606020202030204" pitchFamily="34" charset="0"/>
                <a:cs typeface="Arial" panose="020B0604020202020204" pitchFamily="34" charset="0"/>
                <a:hlinkClick r:id="rId3"/>
              </a:rPr>
              <a:t>Pup</a:t>
            </a:r>
            <a:r>
              <a:rPr sz="1600" b="1" spc="4" dirty="0" smtClean="0">
                <a:solidFill>
                  <a:srgbClr val="397D5A"/>
                </a:solidFill>
                <a:latin typeface="Arial Narrow" panose="020B0606020202030204" pitchFamily="34" charset="0"/>
                <a:cs typeface="Arial" panose="020B0604020202020204" pitchFamily="34" charset="0"/>
                <a:hlinkClick r:id="rId3"/>
              </a:rPr>
              <a:t>d</a:t>
            </a:r>
            <a:r>
              <a:rPr sz="1600" b="1" spc="-4" dirty="0" smtClean="0">
                <a:solidFill>
                  <a:srgbClr val="397D5A"/>
                </a:solidFill>
                <a:latin typeface="Arial Narrow" panose="020B0606020202030204" pitchFamily="34" charset="0"/>
                <a:cs typeface="Arial" panose="020B0604020202020204" pitchFamily="34" charset="0"/>
                <a:hlinkClick r:id="rId3"/>
              </a:rPr>
              <a:t>a</a:t>
            </a:r>
            <a:r>
              <a:rPr sz="1600" b="1" spc="-25" dirty="0" smtClean="0">
                <a:solidFill>
                  <a:srgbClr val="397D5A"/>
                </a:solidFill>
                <a:latin typeface="Arial Narrow" panose="020B0606020202030204" pitchFamily="34" charset="0"/>
                <a:cs typeface="Arial" panose="020B0604020202020204" pitchFamily="34" charset="0"/>
                <a:hlinkClick r:id="rId3"/>
              </a:rPr>
              <a:t>t</a:t>
            </a:r>
            <a:r>
              <a:rPr sz="1600" b="1" spc="0" dirty="0" smtClean="0">
                <a:solidFill>
                  <a:srgbClr val="397D5A"/>
                </a:solidFill>
                <a:latin typeface="Arial Narrow" panose="020B0606020202030204" pitchFamily="34" charset="0"/>
                <a:cs typeface="Arial" panose="020B0604020202020204" pitchFamily="34" charset="0"/>
                <a:hlinkClick r:id="rId3"/>
              </a:rPr>
              <a:t>es</a:t>
            </a:r>
            <a:endParaRPr sz="1600" b="1" dirty="0">
              <a:latin typeface="Arial Narrow" panose="020B0606020202030204" pitchFamily="34" charset="0"/>
              <a:cs typeface="Arial" panose="020B0604020202020204" pitchFamily="34" charset="0"/>
            </a:endParaRPr>
          </a:p>
        </p:txBody>
      </p:sp>
      <p:pic>
        <p:nvPicPr>
          <p:cNvPr id="24" name="Picture 23"/>
          <p:cNvPicPr>
            <a:picLocks noChangeAspect="1"/>
          </p:cNvPicPr>
          <p:nvPr/>
        </p:nvPicPr>
        <p:blipFill>
          <a:blip r:embed="rId4">
            <a:clrChange>
              <a:clrFrom>
                <a:srgbClr val="FFFFFF"/>
              </a:clrFrom>
              <a:clrTo>
                <a:srgbClr val="FFFFFF">
                  <a:alpha val="0"/>
                </a:srgbClr>
              </a:clrTo>
            </a:clrChange>
            <a:extLst>
              <a:ext uri="{28A0092B-C50C-407E-A947-70E740481C1C}">
                <a14:useLocalDpi xmlns="" xmlns:a14="http://schemas.microsoft.com/office/drawing/2010/main" val="0"/>
              </a:ext>
            </a:extLst>
          </a:blip>
          <a:stretch>
            <a:fillRect/>
          </a:stretch>
        </p:blipFill>
        <p:spPr>
          <a:xfrm>
            <a:off x="304800" y="6248400"/>
            <a:ext cx="1314450" cy="457200"/>
          </a:xfrm>
          <a:prstGeom prst="rect">
            <a:avLst/>
          </a:prstGeom>
        </p:spPr>
      </p:pic>
      <p:sp>
        <p:nvSpPr>
          <p:cNvPr id="18" name="TextBox 17"/>
          <p:cNvSpPr txBox="1"/>
          <p:nvPr/>
        </p:nvSpPr>
        <p:spPr>
          <a:xfrm>
            <a:off x="838200" y="4572001"/>
            <a:ext cx="7315200" cy="1661993"/>
          </a:xfrm>
          <a:prstGeom prst="rect">
            <a:avLst/>
          </a:prstGeom>
          <a:noFill/>
        </p:spPr>
        <p:txBody>
          <a:bodyPr wrap="square" rtlCol="0">
            <a:spAutoFit/>
          </a:bodyPr>
          <a:lstStyle/>
          <a:p>
            <a:pPr lvl="0"/>
            <a:r>
              <a:rPr lang="en-US" sz="2800" b="1" dirty="0">
                <a:solidFill>
                  <a:prstClr val="black"/>
                </a:solidFill>
                <a:latin typeface="Century Gothic" panose="020B0502020202020204" pitchFamily="34" charset="0"/>
              </a:rPr>
              <a:t>Challenge: </a:t>
            </a:r>
            <a:r>
              <a:rPr lang="en-US" sz="2800" b="1" dirty="0" smtClean="0">
                <a:solidFill>
                  <a:prstClr val="black"/>
                </a:solidFill>
                <a:latin typeface="Century Gothic" panose="020B0502020202020204" pitchFamily="34" charset="0"/>
              </a:rPr>
              <a:t>validate data and used to show UPRM meets CAEP standards, show and defend use of data</a:t>
            </a:r>
            <a:endParaRPr lang="en-US" sz="2800" b="1" dirty="0">
              <a:solidFill>
                <a:prstClr val="black"/>
              </a:solidFill>
              <a:latin typeface="Century Gothic" panose="020B0502020202020204" pitchFamily="34" charset="0"/>
            </a:endParaRPr>
          </a:p>
          <a:p>
            <a:endParaRPr lang="en-US" dirty="0"/>
          </a:p>
        </p:txBody>
      </p:sp>
    </p:spTree>
    <p:extLst>
      <p:ext uri="{BB962C8B-B14F-4D97-AF65-F5344CB8AC3E}">
        <p14:creationId xmlns="" xmlns:p14="http://schemas.microsoft.com/office/powerpoint/2010/main" val="1577801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object 20"/>
          <p:cNvSpPr/>
          <p:nvPr/>
        </p:nvSpPr>
        <p:spPr>
          <a:xfrm>
            <a:off x="0" y="1650"/>
            <a:ext cx="9144000" cy="1417320"/>
          </a:xfrm>
          <a:custGeom>
            <a:avLst/>
            <a:gdLst/>
            <a:ahLst/>
            <a:cxnLst/>
            <a:rect l="l" t="t" r="r" b="b"/>
            <a:pathLst>
              <a:path w="9144000" h="1417320">
                <a:moveTo>
                  <a:pt x="0" y="1417320"/>
                </a:moveTo>
                <a:lnTo>
                  <a:pt x="9144000" y="1417320"/>
                </a:lnTo>
                <a:lnTo>
                  <a:pt x="9144000" y="0"/>
                </a:lnTo>
                <a:lnTo>
                  <a:pt x="0" y="0"/>
                </a:lnTo>
                <a:lnTo>
                  <a:pt x="0" y="1417320"/>
                </a:lnTo>
                <a:close/>
              </a:path>
            </a:pathLst>
          </a:custGeom>
          <a:solidFill>
            <a:srgbClr val="047D57"/>
          </a:solidFill>
        </p:spPr>
        <p:txBody>
          <a:bodyPr wrap="square" lIns="0" tIns="0" rIns="0" bIns="0" rtlCol="0">
            <a:noAutofit/>
          </a:bodyPr>
          <a:lstStyle/>
          <a:p>
            <a:endParaRPr/>
          </a:p>
        </p:txBody>
      </p:sp>
      <p:sp>
        <p:nvSpPr>
          <p:cNvPr id="21" name="object 21"/>
          <p:cNvSpPr/>
          <p:nvPr/>
        </p:nvSpPr>
        <p:spPr>
          <a:xfrm>
            <a:off x="326847" y="0"/>
            <a:ext cx="0" cy="1417320"/>
          </a:xfrm>
          <a:custGeom>
            <a:avLst/>
            <a:gdLst/>
            <a:ahLst/>
            <a:cxnLst/>
            <a:rect l="l" t="t" r="r" b="b"/>
            <a:pathLst>
              <a:path h="1417320">
                <a:moveTo>
                  <a:pt x="0" y="1417320"/>
                </a:moveTo>
                <a:lnTo>
                  <a:pt x="0" y="0"/>
                </a:lnTo>
              </a:path>
            </a:pathLst>
          </a:custGeom>
          <a:ln w="25400">
            <a:solidFill>
              <a:srgbClr val="DDC12B"/>
            </a:solidFill>
          </a:ln>
        </p:spPr>
        <p:txBody>
          <a:bodyPr wrap="square" lIns="0" tIns="0" rIns="0" bIns="0" rtlCol="0">
            <a:noAutofit/>
          </a:bodyPr>
          <a:lstStyle/>
          <a:p>
            <a:endParaRPr/>
          </a:p>
        </p:txBody>
      </p:sp>
      <p:sp>
        <p:nvSpPr>
          <p:cNvPr id="19" name="object 19"/>
          <p:cNvSpPr/>
          <p:nvPr/>
        </p:nvSpPr>
        <p:spPr>
          <a:xfrm>
            <a:off x="3624707" y="6297574"/>
            <a:ext cx="5519293" cy="1587"/>
          </a:xfrm>
          <a:custGeom>
            <a:avLst/>
            <a:gdLst/>
            <a:ahLst/>
            <a:cxnLst/>
            <a:rect l="l" t="t" r="r" b="b"/>
            <a:pathLst>
              <a:path w="5519293" h="1587">
                <a:moveTo>
                  <a:pt x="5519292" y="1587"/>
                </a:moveTo>
                <a:lnTo>
                  <a:pt x="0" y="0"/>
                </a:lnTo>
              </a:path>
              <a:path w="5519293" h="1587">
                <a:moveTo>
                  <a:pt x="0" y="1"/>
                </a:moveTo>
                <a:lnTo>
                  <a:pt x="5519292" y="1587"/>
                </a:lnTo>
              </a:path>
            </a:pathLst>
          </a:custGeom>
          <a:ln w="25400">
            <a:solidFill>
              <a:srgbClr val="DDC12B"/>
            </a:solidFill>
          </a:ln>
        </p:spPr>
        <p:txBody>
          <a:bodyPr wrap="square" lIns="0" tIns="0" rIns="0" bIns="0" rtlCol="0">
            <a:noAutofit/>
          </a:bodyPr>
          <a:lstStyle/>
          <a:p>
            <a:endParaRPr/>
          </a:p>
        </p:txBody>
      </p:sp>
      <p:sp>
        <p:nvSpPr>
          <p:cNvPr id="16" name="object 16"/>
          <p:cNvSpPr txBox="1"/>
          <p:nvPr/>
        </p:nvSpPr>
        <p:spPr>
          <a:xfrm>
            <a:off x="583793" y="441388"/>
            <a:ext cx="7417207" cy="918714"/>
          </a:xfrm>
          <a:prstGeom prst="rect">
            <a:avLst/>
          </a:prstGeom>
        </p:spPr>
        <p:txBody>
          <a:bodyPr wrap="square" lIns="0" tIns="0" rIns="0" bIns="0" rtlCol="0">
            <a:noAutofit/>
          </a:bodyPr>
          <a:lstStyle/>
          <a:p>
            <a:pPr marL="12700">
              <a:lnSpc>
                <a:spcPts val="3435"/>
              </a:lnSpc>
              <a:spcBef>
                <a:spcPts val="171"/>
              </a:spcBef>
            </a:pPr>
            <a:r>
              <a:rPr lang="en-US" sz="3600" b="1" dirty="0">
                <a:solidFill>
                  <a:srgbClr val="FFFFFF"/>
                </a:solidFill>
                <a:latin typeface="Century Gothic"/>
                <a:cs typeface="Century Gothic"/>
              </a:rPr>
              <a:t>Continuous Improvement</a:t>
            </a:r>
            <a:endParaRPr sz="3600" dirty="0">
              <a:latin typeface="Century Gothic"/>
              <a:cs typeface="Century Gothic"/>
            </a:endParaRPr>
          </a:p>
        </p:txBody>
      </p:sp>
      <p:sp>
        <p:nvSpPr>
          <p:cNvPr id="15" name="object 15"/>
          <p:cNvSpPr txBox="1"/>
          <p:nvPr/>
        </p:nvSpPr>
        <p:spPr>
          <a:xfrm>
            <a:off x="479247" y="1600200"/>
            <a:ext cx="8359953" cy="3276599"/>
          </a:xfrm>
          <a:prstGeom prst="rect">
            <a:avLst/>
          </a:prstGeom>
        </p:spPr>
        <p:txBody>
          <a:bodyPr wrap="square" lIns="0" tIns="0" rIns="0" bIns="0" rtlCol="0">
            <a:noAutofit/>
          </a:bodyPr>
          <a:lstStyle/>
          <a:p>
            <a:pPr marL="457200" indent="-457200" algn="just">
              <a:lnSpc>
                <a:spcPct val="110000"/>
              </a:lnSpc>
            </a:pPr>
            <a:r>
              <a:rPr lang="en-US" sz="2800" b="1" dirty="0" smtClean="0">
                <a:latin typeface="Century Gothic" panose="020B0502020202020204" pitchFamily="34" charset="0"/>
                <a:cs typeface="Century Gothic"/>
              </a:rPr>
              <a:t>5</a:t>
            </a:r>
            <a:r>
              <a:rPr sz="2800" b="1" spc="0" dirty="0" smtClean="0">
                <a:latin typeface="Century Gothic" panose="020B0502020202020204" pitchFamily="34" charset="0"/>
                <a:cs typeface="Century Gothic"/>
              </a:rPr>
              <a:t>.</a:t>
            </a:r>
            <a:r>
              <a:rPr lang="en-US" sz="2800" b="1" spc="0" dirty="0" smtClean="0">
                <a:latin typeface="Century Gothic" panose="020B0502020202020204" pitchFamily="34" charset="0"/>
                <a:cs typeface="Century Gothic"/>
              </a:rPr>
              <a:t>3</a:t>
            </a:r>
            <a:r>
              <a:rPr sz="2800" b="1" spc="0" dirty="0" smtClean="0">
                <a:latin typeface="Century Gothic" panose="020B0502020202020204" pitchFamily="34" charset="0"/>
                <a:cs typeface="Century Gothic"/>
              </a:rPr>
              <a:t> </a:t>
            </a:r>
            <a:r>
              <a:rPr lang="en-US" sz="2800" b="1" dirty="0">
                <a:latin typeface="Century Gothic" panose="020B0502020202020204" pitchFamily="34" charset="0"/>
                <a:cs typeface="Century Gothic"/>
              </a:rPr>
              <a:t>The provider regularly and systematically assesses performance against its goals and relevant standards, tracks results over time, tests innovations and the effects of selection criteria on subsequent progress and completion, and uses results to improve program elements and processes. </a:t>
            </a:r>
          </a:p>
        </p:txBody>
      </p:sp>
      <p:sp>
        <p:nvSpPr>
          <p:cNvPr id="9" name="object 9"/>
          <p:cNvSpPr txBox="1"/>
          <p:nvPr/>
        </p:nvSpPr>
        <p:spPr>
          <a:xfrm>
            <a:off x="3607689" y="2432177"/>
            <a:ext cx="117856" cy="152400"/>
          </a:xfrm>
          <a:prstGeom prst="rect">
            <a:avLst/>
          </a:prstGeom>
        </p:spPr>
        <p:txBody>
          <a:bodyPr wrap="square" lIns="0" tIns="0" rIns="0" bIns="0" rtlCol="0">
            <a:noAutofit/>
          </a:bodyPr>
          <a:lstStyle/>
          <a:p>
            <a:pPr marL="25400">
              <a:lnSpc>
                <a:spcPts val="1000"/>
              </a:lnSpc>
            </a:pPr>
            <a:endParaRPr sz="1000"/>
          </a:p>
        </p:txBody>
      </p:sp>
      <p:sp>
        <p:nvSpPr>
          <p:cNvPr id="8" name="object 8"/>
          <p:cNvSpPr txBox="1"/>
          <p:nvPr/>
        </p:nvSpPr>
        <p:spPr>
          <a:xfrm>
            <a:off x="4119737" y="2432177"/>
            <a:ext cx="112815" cy="152400"/>
          </a:xfrm>
          <a:prstGeom prst="rect">
            <a:avLst/>
          </a:prstGeom>
        </p:spPr>
        <p:txBody>
          <a:bodyPr wrap="square" lIns="0" tIns="0" rIns="0" bIns="0" rtlCol="0">
            <a:noAutofit/>
          </a:bodyPr>
          <a:lstStyle/>
          <a:p>
            <a:pPr marL="25400">
              <a:lnSpc>
                <a:spcPts val="1000"/>
              </a:lnSpc>
            </a:pPr>
            <a:endParaRPr sz="1000"/>
          </a:p>
        </p:txBody>
      </p:sp>
      <p:sp>
        <p:nvSpPr>
          <p:cNvPr id="7" name="object 7"/>
          <p:cNvSpPr txBox="1"/>
          <p:nvPr/>
        </p:nvSpPr>
        <p:spPr>
          <a:xfrm>
            <a:off x="4881475" y="2432177"/>
            <a:ext cx="112808" cy="152400"/>
          </a:xfrm>
          <a:prstGeom prst="rect">
            <a:avLst/>
          </a:prstGeom>
        </p:spPr>
        <p:txBody>
          <a:bodyPr wrap="square" lIns="0" tIns="0" rIns="0" bIns="0" rtlCol="0">
            <a:noAutofit/>
          </a:bodyPr>
          <a:lstStyle/>
          <a:p>
            <a:pPr marL="25400">
              <a:lnSpc>
                <a:spcPts val="1000"/>
              </a:lnSpc>
            </a:pPr>
            <a:endParaRPr sz="1000"/>
          </a:p>
        </p:txBody>
      </p:sp>
      <p:sp>
        <p:nvSpPr>
          <p:cNvPr id="6" name="object 6"/>
          <p:cNvSpPr txBox="1"/>
          <p:nvPr/>
        </p:nvSpPr>
        <p:spPr>
          <a:xfrm>
            <a:off x="5445300" y="2432177"/>
            <a:ext cx="112473" cy="152400"/>
          </a:xfrm>
          <a:prstGeom prst="rect">
            <a:avLst/>
          </a:prstGeom>
        </p:spPr>
        <p:txBody>
          <a:bodyPr wrap="square" lIns="0" tIns="0" rIns="0" bIns="0" rtlCol="0">
            <a:noAutofit/>
          </a:bodyPr>
          <a:lstStyle/>
          <a:p>
            <a:pPr marL="25400">
              <a:lnSpc>
                <a:spcPts val="1000"/>
              </a:lnSpc>
            </a:pPr>
            <a:endParaRPr sz="1000"/>
          </a:p>
        </p:txBody>
      </p:sp>
      <p:sp>
        <p:nvSpPr>
          <p:cNvPr id="5" name="object 5"/>
          <p:cNvSpPr txBox="1"/>
          <p:nvPr/>
        </p:nvSpPr>
        <p:spPr>
          <a:xfrm>
            <a:off x="2707920" y="2919857"/>
            <a:ext cx="110580" cy="152400"/>
          </a:xfrm>
          <a:prstGeom prst="rect">
            <a:avLst/>
          </a:prstGeom>
        </p:spPr>
        <p:txBody>
          <a:bodyPr wrap="square" lIns="0" tIns="0" rIns="0" bIns="0" rtlCol="0">
            <a:noAutofit/>
          </a:bodyPr>
          <a:lstStyle/>
          <a:p>
            <a:pPr marL="25400">
              <a:lnSpc>
                <a:spcPts val="1000"/>
              </a:lnSpc>
            </a:pPr>
            <a:endParaRPr sz="1000"/>
          </a:p>
        </p:txBody>
      </p:sp>
      <p:sp>
        <p:nvSpPr>
          <p:cNvPr id="4" name="object 4"/>
          <p:cNvSpPr txBox="1"/>
          <p:nvPr/>
        </p:nvSpPr>
        <p:spPr>
          <a:xfrm>
            <a:off x="3234349" y="2919857"/>
            <a:ext cx="112724" cy="152400"/>
          </a:xfrm>
          <a:prstGeom prst="rect">
            <a:avLst/>
          </a:prstGeom>
        </p:spPr>
        <p:txBody>
          <a:bodyPr wrap="square" lIns="0" tIns="0" rIns="0" bIns="0" rtlCol="0">
            <a:noAutofit/>
          </a:bodyPr>
          <a:lstStyle/>
          <a:p>
            <a:pPr marL="25400">
              <a:lnSpc>
                <a:spcPts val="1000"/>
              </a:lnSpc>
            </a:pPr>
            <a:endParaRPr sz="1000"/>
          </a:p>
        </p:txBody>
      </p:sp>
      <p:sp>
        <p:nvSpPr>
          <p:cNvPr id="3" name="object 3"/>
          <p:cNvSpPr txBox="1"/>
          <p:nvPr/>
        </p:nvSpPr>
        <p:spPr>
          <a:xfrm>
            <a:off x="3997570" y="2919857"/>
            <a:ext cx="111642" cy="152400"/>
          </a:xfrm>
          <a:prstGeom prst="rect">
            <a:avLst/>
          </a:prstGeom>
        </p:spPr>
        <p:txBody>
          <a:bodyPr wrap="square" lIns="0" tIns="0" rIns="0" bIns="0" rtlCol="0">
            <a:noAutofit/>
          </a:bodyPr>
          <a:lstStyle/>
          <a:p>
            <a:pPr marL="25400">
              <a:lnSpc>
                <a:spcPts val="1000"/>
              </a:lnSpc>
            </a:pPr>
            <a:endParaRPr sz="1000"/>
          </a:p>
        </p:txBody>
      </p:sp>
      <p:sp>
        <p:nvSpPr>
          <p:cNvPr id="2" name="object 2"/>
          <p:cNvSpPr txBox="1"/>
          <p:nvPr/>
        </p:nvSpPr>
        <p:spPr>
          <a:xfrm>
            <a:off x="3012582" y="3407917"/>
            <a:ext cx="107567" cy="152400"/>
          </a:xfrm>
          <a:prstGeom prst="rect">
            <a:avLst/>
          </a:prstGeom>
        </p:spPr>
        <p:txBody>
          <a:bodyPr wrap="square" lIns="0" tIns="0" rIns="0" bIns="0" rtlCol="0">
            <a:noAutofit/>
          </a:bodyPr>
          <a:lstStyle/>
          <a:p>
            <a:pPr marL="25400">
              <a:lnSpc>
                <a:spcPts val="1000"/>
              </a:lnSpc>
            </a:pPr>
            <a:endParaRPr sz="1000"/>
          </a:p>
        </p:txBody>
      </p:sp>
      <p:sp>
        <p:nvSpPr>
          <p:cNvPr id="22" name="object 4"/>
          <p:cNvSpPr txBox="1"/>
          <p:nvPr/>
        </p:nvSpPr>
        <p:spPr>
          <a:xfrm>
            <a:off x="1788667" y="6307573"/>
            <a:ext cx="1411733" cy="990600"/>
          </a:xfrm>
          <a:prstGeom prst="rect">
            <a:avLst/>
          </a:prstGeom>
        </p:spPr>
        <p:txBody>
          <a:bodyPr wrap="square" lIns="0" tIns="0" rIns="0" bIns="0" rtlCol="0">
            <a:noAutofit/>
          </a:bodyPr>
          <a:lstStyle/>
          <a:p>
            <a:pPr marL="12700">
              <a:lnSpc>
                <a:spcPct val="96400"/>
              </a:lnSpc>
              <a:spcBef>
                <a:spcPts val="10"/>
              </a:spcBef>
            </a:pPr>
            <a:r>
              <a:rPr sz="1200" b="1" spc="0" dirty="0" smtClean="0">
                <a:solidFill>
                  <a:srgbClr val="397D5A"/>
                </a:solidFill>
                <a:latin typeface="Arial Narrow" panose="020B0606020202030204" pitchFamily="34" charset="0"/>
                <a:cs typeface="Times New Roman"/>
              </a:rPr>
              <a:t>Council</a:t>
            </a:r>
            <a:r>
              <a:rPr sz="1200" b="1" spc="54"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for</a:t>
            </a:r>
            <a:r>
              <a:rPr sz="1200" b="1" spc="125"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the Accreditation</a:t>
            </a:r>
            <a:r>
              <a:rPr sz="1200" b="1" spc="19"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of Educator Preparation</a:t>
            </a:r>
            <a:endParaRPr sz="1200" b="1" dirty="0">
              <a:solidFill>
                <a:srgbClr val="397D5A"/>
              </a:solidFill>
              <a:latin typeface="Arial Narrow" panose="020B0606020202030204" pitchFamily="34" charset="0"/>
              <a:cs typeface="Times New Roman"/>
            </a:endParaRPr>
          </a:p>
        </p:txBody>
      </p:sp>
      <p:sp>
        <p:nvSpPr>
          <p:cNvPr id="23" name="object 2"/>
          <p:cNvSpPr txBox="1"/>
          <p:nvPr/>
        </p:nvSpPr>
        <p:spPr>
          <a:xfrm>
            <a:off x="3581400" y="6437113"/>
            <a:ext cx="5989320" cy="365760"/>
          </a:xfrm>
          <a:prstGeom prst="rect">
            <a:avLst/>
          </a:prstGeom>
        </p:spPr>
        <p:txBody>
          <a:bodyPr wrap="square" lIns="0" tIns="0" rIns="0" bIns="0" rtlCol="0">
            <a:noAutofit/>
          </a:bodyPr>
          <a:lstStyle/>
          <a:p>
            <a:pPr marL="12700">
              <a:lnSpc>
                <a:spcPts val="1350"/>
              </a:lnSpc>
              <a:spcBef>
                <a:spcPts val="67"/>
              </a:spcBef>
            </a:pP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ONN</a:t>
            </a:r>
            <a:r>
              <a:rPr sz="1600" b="1" spc="4" dirty="0" smtClean="0">
                <a:solidFill>
                  <a:srgbClr val="397D5A"/>
                </a:solidFill>
                <a:latin typeface="Arial Narrow" panose="020B0606020202030204" pitchFamily="34" charset="0"/>
                <a:cs typeface="Arial" panose="020B0604020202020204" pitchFamily="34" charset="0"/>
              </a:rPr>
              <a:t>E</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T</a:t>
            </a:r>
            <a:r>
              <a:rPr sz="1600" b="1" spc="-4" dirty="0" smtClean="0">
                <a:solidFill>
                  <a:srgbClr val="397D5A"/>
                </a:solidFill>
                <a:latin typeface="Arial Narrow" panose="020B0606020202030204" pitchFamily="34" charset="0"/>
                <a:cs typeface="Arial" panose="020B0604020202020204" pitchFamily="34" charset="0"/>
              </a:rPr>
              <a:t> </a:t>
            </a:r>
            <a:r>
              <a:rPr sz="1600" b="1" spc="-19" dirty="0" smtClean="0">
                <a:solidFill>
                  <a:srgbClr val="397D5A"/>
                </a:solidFill>
                <a:latin typeface="Arial Narrow" panose="020B0606020202030204" pitchFamily="34" charset="0"/>
                <a:cs typeface="Arial" panose="020B0604020202020204" pitchFamily="34" charset="0"/>
              </a:rPr>
              <a:t>W</a:t>
            </a:r>
            <a:r>
              <a:rPr sz="1600" b="1" spc="29" dirty="0" smtClean="0">
                <a:solidFill>
                  <a:srgbClr val="397D5A"/>
                </a:solidFill>
                <a:latin typeface="Arial Narrow" panose="020B0606020202030204" pitchFamily="34" charset="0"/>
                <a:cs typeface="Arial" panose="020B0604020202020204" pitchFamily="34" charset="0"/>
              </a:rPr>
              <a:t>I</a:t>
            </a:r>
            <a:r>
              <a:rPr sz="1600" b="1" spc="-4" dirty="0" smtClean="0">
                <a:solidFill>
                  <a:srgbClr val="397D5A"/>
                </a:solidFill>
                <a:latin typeface="Arial Narrow" panose="020B0606020202030204" pitchFamily="34" charset="0"/>
                <a:cs typeface="Arial" panose="020B0604020202020204" pitchFamily="34" charset="0"/>
              </a:rPr>
              <a:t>T</a:t>
            </a:r>
            <a:r>
              <a:rPr sz="1600" b="1" spc="0" dirty="0" smtClean="0">
                <a:solidFill>
                  <a:srgbClr val="397D5A"/>
                </a:solidFill>
                <a:latin typeface="Arial Narrow" panose="020B0606020202030204" pitchFamily="34" charset="0"/>
                <a:cs typeface="Arial" panose="020B0604020202020204" pitchFamily="34" charset="0"/>
              </a:rPr>
              <a:t>H</a:t>
            </a:r>
            <a:r>
              <a:rPr sz="1600" b="1" spc="14" dirty="0" smtClean="0">
                <a:solidFill>
                  <a:srgbClr val="397D5A"/>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A</a:t>
            </a:r>
            <a:r>
              <a:rPr sz="1600" b="1" spc="4" dirty="0" smtClean="0">
                <a:solidFill>
                  <a:srgbClr val="397D5A"/>
                </a:solidFill>
                <a:latin typeface="Arial Narrow" panose="020B0606020202030204" pitchFamily="34" charset="0"/>
                <a:cs typeface="Arial" panose="020B0604020202020204" pitchFamily="34" charset="0"/>
              </a:rPr>
              <a:t>E</a:t>
            </a:r>
            <a:r>
              <a:rPr sz="1600" b="1" spc="0" dirty="0" smtClean="0">
                <a:solidFill>
                  <a:srgbClr val="397D5A"/>
                </a:solidFill>
                <a:latin typeface="Arial Narrow" panose="020B0606020202030204" pitchFamily="34" charset="0"/>
                <a:cs typeface="Arial" panose="020B0604020202020204" pitchFamily="34" charset="0"/>
              </a:rPr>
              <a:t>P</a:t>
            </a:r>
            <a:r>
              <a:rPr sz="1600" b="1" spc="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DDC12B"/>
                </a:solidFill>
                <a:latin typeface="Arial Narrow" panose="020B0606020202030204" pitchFamily="34" charset="0"/>
                <a:cs typeface="Arial" panose="020B0604020202020204" pitchFamily="34" charset="0"/>
              </a:rPr>
              <a:t>|  </a:t>
            </a:r>
            <a:r>
              <a:rPr sz="1600" b="1" spc="-319" dirty="0" smtClean="0">
                <a:solidFill>
                  <a:srgbClr val="0000FF"/>
                </a:solidFill>
                <a:latin typeface="Arial Narrow" panose="020B0606020202030204" pitchFamily="34" charset="0"/>
                <a:cs typeface="Arial" panose="020B0604020202020204" pitchFamily="34" charset="0"/>
              </a:rPr>
              <a:t> </a:t>
            </a:r>
            <a:r>
              <a:rPr sz="1600" b="1" u="sng" spc="9" dirty="0" smtClean="0">
                <a:solidFill>
                  <a:srgbClr val="0000FF"/>
                </a:solidFill>
                <a:latin typeface="Arial Narrow" panose="020B0606020202030204" pitchFamily="34" charset="0"/>
                <a:cs typeface="Arial" panose="020B0604020202020204" pitchFamily="34" charset="0"/>
                <a:hlinkClick r:id="rId2"/>
              </a:rPr>
              <a:t>www</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C</a:t>
            </a:r>
            <a:r>
              <a:rPr sz="1600" b="1" u="sng" spc="0" dirty="0" smtClean="0">
                <a:solidFill>
                  <a:srgbClr val="0000FF"/>
                </a:solidFill>
                <a:latin typeface="Arial Narrow" panose="020B0606020202030204" pitchFamily="34" charset="0"/>
                <a:cs typeface="Arial" panose="020B0604020202020204" pitchFamily="34" charset="0"/>
                <a:hlinkClick r:id="rId2"/>
              </a:rPr>
              <a:t>A</a:t>
            </a:r>
            <a:r>
              <a:rPr sz="1600" b="1" u="sng" spc="4" dirty="0" smtClean="0">
                <a:solidFill>
                  <a:srgbClr val="0000FF"/>
                </a:solidFill>
                <a:latin typeface="Arial Narrow" panose="020B0606020202030204" pitchFamily="34" charset="0"/>
                <a:cs typeface="Arial" panose="020B0604020202020204" pitchFamily="34" charset="0"/>
                <a:hlinkClick r:id="rId2"/>
              </a:rPr>
              <a:t>E</a:t>
            </a:r>
            <a:r>
              <a:rPr sz="1600" b="1" u="sng" spc="0" dirty="0" smtClean="0">
                <a:solidFill>
                  <a:srgbClr val="0000FF"/>
                </a:solidFill>
                <a:latin typeface="Arial Narrow" panose="020B0606020202030204" pitchFamily="34" charset="0"/>
                <a:cs typeface="Arial" panose="020B0604020202020204" pitchFamily="34" charset="0"/>
                <a:hlinkClick r:id="rId2"/>
              </a:rPr>
              <a:t>Pne</a:t>
            </a:r>
            <a:r>
              <a:rPr sz="1600" b="1" u="sng" spc="-25" dirty="0" smtClean="0">
                <a:solidFill>
                  <a:srgbClr val="0000FF"/>
                </a:solidFill>
                <a:latin typeface="Arial Narrow" panose="020B0606020202030204" pitchFamily="34" charset="0"/>
                <a:cs typeface="Arial" panose="020B0604020202020204" pitchFamily="34" charset="0"/>
                <a:hlinkClick r:id="rId2"/>
              </a:rPr>
              <a:t>t</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o</a:t>
            </a:r>
            <a:r>
              <a:rPr sz="1600" b="1" u="sng" spc="0" dirty="0" smtClean="0">
                <a:solidFill>
                  <a:srgbClr val="0000FF"/>
                </a:solidFill>
                <a:latin typeface="Arial Narrow" panose="020B0606020202030204" pitchFamily="34" charset="0"/>
                <a:cs typeface="Arial" panose="020B0604020202020204" pitchFamily="34" charset="0"/>
                <a:hlinkClick r:id="rId2"/>
              </a:rPr>
              <a:t>rg</a:t>
            </a:r>
            <a:r>
              <a:rPr sz="1600" b="1" spc="0" dirty="0" smtClean="0">
                <a:solidFill>
                  <a:srgbClr val="0000FF"/>
                </a:solidFill>
                <a:latin typeface="Arial Narrow" panose="020B0606020202030204" pitchFamily="34" charset="0"/>
                <a:cs typeface="Arial" panose="020B0604020202020204" pitchFamily="34" charset="0"/>
                <a:hlinkClick r:id="rId2"/>
              </a:rPr>
              <a:t> </a:t>
            </a:r>
            <a:r>
              <a:rPr sz="1600" b="1" spc="-276" dirty="0" smtClean="0">
                <a:solidFill>
                  <a:srgbClr val="DDC12B"/>
                </a:solidFill>
                <a:latin typeface="Arial Narrow" panose="020B0606020202030204" pitchFamily="34" charset="0"/>
                <a:cs typeface="Arial" panose="020B0604020202020204" pitchFamily="34" charset="0"/>
                <a:hlinkClick r:id="rId2"/>
              </a:rPr>
              <a:t> </a:t>
            </a:r>
            <a:r>
              <a:rPr sz="1600" b="1" u="sng" spc="0" dirty="0" smtClean="0">
                <a:solidFill>
                  <a:srgbClr val="DDC12B"/>
                </a:solidFill>
                <a:latin typeface="Arial Narrow" panose="020B0606020202030204" pitchFamily="34" charset="0"/>
                <a:cs typeface="Arial" panose="020B0604020202020204" pitchFamily="34" charset="0"/>
                <a:hlinkClick r:id="rId2"/>
              </a:rPr>
              <a:t>|</a:t>
            </a:r>
            <a:r>
              <a:rPr sz="1600" b="1" u="sng" spc="0" dirty="0" smtClean="0">
                <a:solidFill>
                  <a:srgbClr val="DDC12B"/>
                </a:solidFill>
                <a:latin typeface="Arial Narrow" panose="020B0606020202030204" pitchFamily="34" charset="0"/>
                <a:cs typeface="Arial" panose="020B0604020202020204" pitchFamily="34" charset="0"/>
              </a:rPr>
              <a:t> </a:t>
            </a:r>
            <a:r>
              <a:rPr sz="1600" b="1" spc="-316" dirty="0" smtClean="0">
                <a:solidFill>
                  <a:srgbClr val="DDC12B"/>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T</a:t>
            </a:r>
            <a:r>
              <a:rPr sz="1600" b="1" spc="9" dirty="0" smtClean="0">
                <a:solidFill>
                  <a:srgbClr val="397D5A"/>
                </a:solidFill>
                <a:latin typeface="Arial Narrow" panose="020B0606020202030204" pitchFamily="34" charset="0"/>
                <a:cs typeface="Arial" panose="020B0604020202020204" pitchFamily="34" charset="0"/>
              </a:rPr>
              <a:t>w</a:t>
            </a:r>
            <a:r>
              <a:rPr sz="1600" b="1" spc="0" dirty="0" smtClean="0">
                <a:solidFill>
                  <a:srgbClr val="397D5A"/>
                </a:solidFill>
                <a:latin typeface="Arial Narrow" panose="020B0606020202030204" pitchFamily="34" charset="0"/>
                <a:cs typeface="Arial" panose="020B0604020202020204" pitchFamily="34" charset="0"/>
              </a:rPr>
              <a:t>i</a:t>
            </a:r>
            <a:r>
              <a:rPr sz="1600" b="1" spc="-25" dirty="0" smtClean="0">
                <a:solidFill>
                  <a:srgbClr val="397D5A"/>
                </a:solidFill>
                <a:latin typeface="Arial Narrow" panose="020B0606020202030204" pitchFamily="34" charset="0"/>
                <a:cs typeface="Arial" panose="020B0604020202020204" pitchFamily="34" charset="0"/>
              </a:rPr>
              <a:t>tt</a:t>
            </a:r>
            <a:r>
              <a:rPr sz="1600" b="1" spc="0" dirty="0" smtClean="0">
                <a:solidFill>
                  <a:srgbClr val="397D5A"/>
                </a:solidFill>
                <a:latin typeface="Arial Narrow" panose="020B0606020202030204" pitchFamily="34" charset="0"/>
                <a:cs typeface="Arial" panose="020B0604020202020204" pitchFamily="34" charset="0"/>
              </a:rPr>
              <a:t>er:</a:t>
            </a:r>
            <a:r>
              <a:rPr sz="1600" b="1" spc="5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397D5A"/>
                </a:solidFill>
                <a:latin typeface="Arial Narrow" panose="020B0606020202030204" pitchFamily="34" charset="0"/>
                <a:cs typeface="Arial" panose="020B0604020202020204" pitchFamily="34" charset="0"/>
                <a:hlinkClick r:id="rId3"/>
              </a:rPr>
              <a:t>@CA</a:t>
            </a:r>
            <a:r>
              <a:rPr sz="1600" b="1" spc="4" dirty="0" smtClean="0">
                <a:solidFill>
                  <a:srgbClr val="397D5A"/>
                </a:solidFill>
                <a:latin typeface="Arial Narrow" panose="020B0606020202030204" pitchFamily="34" charset="0"/>
                <a:cs typeface="Arial" panose="020B0604020202020204" pitchFamily="34" charset="0"/>
                <a:hlinkClick r:id="rId3"/>
              </a:rPr>
              <a:t>E</a:t>
            </a:r>
            <a:r>
              <a:rPr sz="1600" b="1" spc="0" dirty="0" smtClean="0">
                <a:solidFill>
                  <a:srgbClr val="397D5A"/>
                </a:solidFill>
                <a:latin typeface="Arial Narrow" panose="020B0606020202030204" pitchFamily="34" charset="0"/>
                <a:cs typeface="Arial" panose="020B0604020202020204" pitchFamily="34" charset="0"/>
                <a:hlinkClick r:id="rId3"/>
              </a:rPr>
              <a:t>Pup</a:t>
            </a:r>
            <a:r>
              <a:rPr sz="1600" b="1" spc="4" dirty="0" smtClean="0">
                <a:solidFill>
                  <a:srgbClr val="397D5A"/>
                </a:solidFill>
                <a:latin typeface="Arial Narrow" panose="020B0606020202030204" pitchFamily="34" charset="0"/>
                <a:cs typeface="Arial" panose="020B0604020202020204" pitchFamily="34" charset="0"/>
                <a:hlinkClick r:id="rId3"/>
              </a:rPr>
              <a:t>d</a:t>
            </a:r>
            <a:r>
              <a:rPr sz="1600" b="1" spc="-4" dirty="0" smtClean="0">
                <a:solidFill>
                  <a:srgbClr val="397D5A"/>
                </a:solidFill>
                <a:latin typeface="Arial Narrow" panose="020B0606020202030204" pitchFamily="34" charset="0"/>
                <a:cs typeface="Arial" panose="020B0604020202020204" pitchFamily="34" charset="0"/>
                <a:hlinkClick r:id="rId3"/>
              </a:rPr>
              <a:t>a</a:t>
            </a:r>
            <a:r>
              <a:rPr sz="1600" b="1" spc="-25" dirty="0" smtClean="0">
                <a:solidFill>
                  <a:srgbClr val="397D5A"/>
                </a:solidFill>
                <a:latin typeface="Arial Narrow" panose="020B0606020202030204" pitchFamily="34" charset="0"/>
                <a:cs typeface="Arial" panose="020B0604020202020204" pitchFamily="34" charset="0"/>
                <a:hlinkClick r:id="rId3"/>
              </a:rPr>
              <a:t>t</a:t>
            </a:r>
            <a:r>
              <a:rPr sz="1600" b="1" spc="0" dirty="0" smtClean="0">
                <a:solidFill>
                  <a:srgbClr val="397D5A"/>
                </a:solidFill>
                <a:latin typeface="Arial Narrow" panose="020B0606020202030204" pitchFamily="34" charset="0"/>
                <a:cs typeface="Arial" panose="020B0604020202020204" pitchFamily="34" charset="0"/>
                <a:hlinkClick r:id="rId3"/>
              </a:rPr>
              <a:t>es</a:t>
            </a:r>
            <a:endParaRPr sz="1600" b="1" dirty="0">
              <a:latin typeface="Arial Narrow" panose="020B0606020202030204" pitchFamily="34" charset="0"/>
              <a:cs typeface="Arial" panose="020B0604020202020204" pitchFamily="34" charset="0"/>
            </a:endParaRPr>
          </a:p>
        </p:txBody>
      </p:sp>
      <p:pic>
        <p:nvPicPr>
          <p:cNvPr id="24" name="Picture 23"/>
          <p:cNvPicPr>
            <a:picLocks noChangeAspect="1"/>
          </p:cNvPicPr>
          <p:nvPr/>
        </p:nvPicPr>
        <p:blipFill>
          <a:blip r:embed="rId4">
            <a:clrChange>
              <a:clrFrom>
                <a:srgbClr val="FFFFFF"/>
              </a:clrFrom>
              <a:clrTo>
                <a:srgbClr val="FFFFFF">
                  <a:alpha val="0"/>
                </a:srgbClr>
              </a:clrTo>
            </a:clrChange>
            <a:extLst>
              <a:ext uri="{28A0092B-C50C-407E-A947-70E740481C1C}">
                <a14:useLocalDpi xmlns="" xmlns:a14="http://schemas.microsoft.com/office/drawing/2010/main" val="0"/>
              </a:ext>
            </a:extLst>
          </a:blip>
          <a:stretch>
            <a:fillRect/>
          </a:stretch>
        </p:blipFill>
        <p:spPr>
          <a:xfrm>
            <a:off x="304800" y="6248400"/>
            <a:ext cx="1314450" cy="457200"/>
          </a:xfrm>
          <a:prstGeom prst="rect">
            <a:avLst/>
          </a:prstGeom>
        </p:spPr>
      </p:pic>
      <p:sp>
        <p:nvSpPr>
          <p:cNvPr id="18" name="TextBox 17"/>
          <p:cNvSpPr txBox="1"/>
          <p:nvPr/>
        </p:nvSpPr>
        <p:spPr>
          <a:xfrm>
            <a:off x="838200" y="5029200"/>
            <a:ext cx="8001000" cy="1231106"/>
          </a:xfrm>
          <a:prstGeom prst="rect">
            <a:avLst/>
          </a:prstGeom>
          <a:noFill/>
        </p:spPr>
        <p:txBody>
          <a:bodyPr wrap="square" rtlCol="0">
            <a:spAutoFit/>
          </a:bodyPr>
          <a:lstStyle/>
          <a:p>
            <a:pPr lvl="0"/>
            <a:r>
              <a:rPr lang="en-US" sz="2800" b="1" dirty="0">
                <a:solidFill>
                  <a:prstClr val="black"/>
                </a:solidFill>
                <a:latin typeface="Century Gothic" panose="020B0502020202020204" pitchFamily="34" charset="0"/>
              </a:rPr>
              <a:t>Challenge: </a:t>
            </a:r>
            <a:r>
              <a:rPr lang="en-US" sz="2800" b="1" dirty="0" smtClean="0">
                <a:solidFill>
                  <a:prstClr val="black"/>
                </a:solidFill>
                <a:latin typeface="Century Gothic" panose="020B0502020202020204" pitchFamily="34" charset="0"/>
              </a:rPr>
              <a:t>establish and execute continuous improvement using data-based decisions</a:t>
            </a:r>
            <a:endParaRPr lang="en-US" sz="2800" b="1" dirty="0">
              <a:solidFill>
                <a:prstClr val="black"/>
              </a:solidFill>
              <a:latin typeface="Century Gothic" panose="020B0502020202020204" pitchFamily="34" charset="0"/>
            </a:endParaRPr>
          </a:p>
          <a:p>
            <a:endParaRPr lang="en-US" dirty="0"/>
          </a:p>
        </p:txBody>
      </p:sp>
    </p:spTree>
    <p:extLst>
      <p:ext uri="{BB962C8B-B14F-4D97-AF65-F5344CB8AC3E}">
        <p14:creationId xmlns="" xmlns:p14="http://schemas.microsoft.com/office/powerpoint/2010/main" val="3680817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object 20"/>
          <p:cNvSpPr/>
          <p:nvPr/>
        </p:nvSpPr>
        <p:spPr>
          <a:xfrm>
            <a:off x="0" y="1650"/>
            <a:ext cx="9144000" cy="1417320"/>
          </a:xfrm>
          <a:custGeom>
            <a:avLst/>
            <a:gdLst/>
            <a:ahLst/>
            <a:cxnLst/>
            <a:rect l="l" t="t" r="r" b="b"/>
            <a:pathLst>
              <a:path w="9144000" h="1417320">
                <a:moveTo>
                  <a:pt x="0" y="1417320"/>
                </a:moveTo>
                <a:lnTo>
                  <a:pt x="9144000" y="1417320"/>
                </a:lnTo>
                <a:lnTo>
                  <a:pt x="9144000" y="0"/>
                </a:lnTo>
                <a:lnTo>
                  <a:pt x="0" y="0"/>
                </a:lnTo>
                <a:lnTo>
                  <a:pt x="0" y="1417320"/>
                </a:lnTo>
                <a:close/>
              </a:path>
            </a:pathLst>
          </a:custGeom>
          <a:solidFill>
            <a:srgbClr val="047D57"/>
          </a:solidFill>
        </p:spPr>
        <p:txBody>
          <a:bodyPr wrap="square" lIns="0" tIns="0" rIns="0" bIns="0" rtlCol="0">
            <a:noAutofit/>
          </a:bodyPr>
          <a:lstStyle/>
          <a:p>
            <a:endParaRPr/>
          </a:p>
        </p:txBody>
      </p:sp>
      <p:sp>
        <p:nvSpPr>
          <p:cNvPr id="21" name="object 21"/>
          <p:cNvSpPr/>
          <p:nvPr/>
        </p:nvSpPr>
        <p:spPr>
          <a:xfrm>
            <a:off x="326847" y="0"/>
            <a:ext cx="0" cy="1417320"/>
          </a:xfrm>
          <a:custGeom>
            <a:avLst/>
            <a:gdLst/>
            <a:ahLst/>
            <a:cxnLst/>
            <a:rect l="l" t="t" r="r" b="b"/>
            <a:pathLst>
              <a:path h="1417320">
                <a:moveTo>
                  <a:pt x="0" y="1417320"/>
                </a:moveTo>
                <a:lnTo>
                  <a:pt x="0" y="0"/>
                </a:lnTo>
              </a:path>
            </a:pathLst>
          </a:custGeom>
          <a:ln w="25400">
            <a:solidFill>
              <a:srgbClr val="DDC12B"/>
            </a:solidFill>
          </a:ln>
        </p:spPr>
        <p:txBody>
          <a:bodyPr wrap="square" lIns="0" tIns="0" rIns="0" bIns="0" rtlCol="0">
            <a:noAutofit/>
          </a:bodyPr>
          <a:lstStyle/>
          <a:p>
            <a:endParaRPr/>
          </a:p>
        </p:txBody>
      </p:sp>
      <p:sp>
        <p:nvSpPr>
          <p:cNvPr id="19" name="object 19"/>
          <p:cNvSpPr/>
          <p:nvPr/>
        </p:nvSpPr>
        <p:spPr>
          <a:xfrm>
            <a:off x="3624707" y="6297574"/>
            <a:ext cx="5519293" cy="1587"/>
          </a:xfrm>
          <a:custGeom>
            <a:avLst/>
            <a:gdLst/>
            <a:ahLst/>
            <a:cxnLst/>
            <a:rect l="l" t="t" r="r" b="b"/>
            <a:pathLst>
              <a:path w="5519293" h="1587">
                <a:moveTo>
                  <a:pt x="5519292" y="1587"/>
                </a:moveTo>
                <a:lnTo>
                  <a:pt x="0" y="0"/>
                </a:lnTo>
              </a:path>
              <a:path w="5519293" h="1587">
                <a:moveTo>
                  <a:pt x="0" y="1"/>
                </a:moveTo>
                <a:lnTo>
                  <a:pt x="5519292" y="1587"/>
                </a:lnTo>
              </a:path>
            </a:pathLst>
          </a:custGeom>
          <a:ln w="25400">
            <a:solidFill>
              <a:srgbClr val="DDC12B"/>
            </a:solidFill>
          </a:ln>
        </p:spPr>
        <p:txBody>
          <a:bodyPr wrap="square" lIns="0" tIns="0" rIns="0" bIns="0" rtlCol="0">
            <a:noAutofit/>
          </a:bodyPr>
          <a:lstStyle/>
          <a:p>
            <a:endParaRPr/>
          </a:p>
        </p:txBody>
      </p:sp>
      <p:sp>
        <p:nvSpPr>
          <p:cNvPr id="16" name="object 16"/>
          <p:cNvSpPr txBox="1"/>
          <p:nvPr/>
        </p:nvSpPr>
        <p:spPr>
          <a:xfrm>
            <a:off x="583793" y="441388"/>
            <a:ext cx="7417207" cy="918714"/>
          </a:xfrm>
          <a:prstGeom prst="rect">
            <a:avLst/>
          </a:prstGeom>
        </p:spPr>
        <p:txBody>
          <a:bodyPr wrap="square" lIns="0" tIns="0" rIns="0" bIns="0" rtlCol="0">
            <a:noAutofit/>
          </a:bodyPr>
          <a:lstStyle/>
          <a:p>
            <a:pPr marL="12700">
              <a:lnSpc>
                <a:spcPts val="3435"/>
              </a:lnSpc>
              <a:spcBef>
                <a:spcPts val="171"/>
              </a:spcBef>
            </a:pPr>
            <a:r>
              <a:rPr lang="en-US" sz="3600" b="1" dirty="0">
                <a:solidFill>
                  <a:srgbClr val="FFFFFF"/>
                </a:solidFill>
                <a:latin typeface="Century Gothic"/>
                <a:cs typeface="Century Gothic"/>
              </a:rPr>
              <a:t>Continuous Improvement</a:t>
            </a:r>
            <a:endParaRPr sz="3600" dirty="0">
              <a:latin typeface="Century Gothic"/>
              <a:cs typeface="Century Gothic"/>
            </a:endParaRPr>
          </a:p>
        </p:txBody>
      </p:sp>
      <p:sp>
        <p:nvSpPr>
          <p:cNvPr id="15" name="object 15"/>
          <p:cNvSpPr txBox="1"/>
          <p:nvPr/>
        </p:nvSpPr>
        <p:spPr>
          <a:xfrm>
            <a:off x="479247" y="1600200"/>
            <a:ext cx="8359953" cy="3276599"/>
          </a:xfrm>
          <a:prstGeom prst="rect">
            <a:avLst/>
          </a:prstGeom>
        </p:spPr>
        <p:txBody>
          <a:bodyPr wrap="square" lIns="0" tIns="0" rIns="0" bIns="0" rtlCol="0">
            <a:noAutofit/>
          </a:bodyPr>
          <a:lstStyle/>
          <a:p>
            <a:pPr marL="457200" indent="-457200" algn="just">
              <a:lnSpc>
                <a:spcPct val="110000"/>
              </a:lnSpc>
            </a:pPr>
            <a:r>
              <a:rPr lang="en-US" sz="2800" b="1" dirty="0" smtClean="0">
                <a:latin typeface="Century Gothic" panose="020B0502020202020204" pitchFamily="34" charset="0"/>
                <a:cs typeface="Century Gothic"/>
              </a:rPr>
              <a:t>5</a:t>
            </a:r>
            <a:r>
              <a:rPr sz="2800" b="1" spc="0" dirty="0" smtClean="0">
                <a:latin typeface="Century Gothic" panose="020B0502020202020204" pitchFamily="34" charset="0"/>
                <a:cs typeface="Century Gothic"/>
              </a:rPr>
              <a:t>.</a:t>
            </a:r>
            <a:r>
              <a:rPr lang="en-US" sz="2800" b="1" dirty="0">
                <a:latin typeface="Century Gothic" panose="020B0502020202020204" pitchFamily="34" charset="0"/>
                <a:cs typeface="Century Gothic"/>
              </a:rPr>
              <a:t>4</a:t>
            </a:r>
            <a:r>
              <a:rPr sz="2800" b="1" spc="0" dirty="0" smtClean="0">
                <a:latin typeface="Century Gothic" panose="020B0502020202020204" pitchFamily="34" charset="0"/>
                <a:cs typeface="Century Gothic"/>
              </a:rPr>
              <a:t> </a:t>
            </a:r>
            <a:r>
              <a:rPr lang="en-US" sz="2800" b="1" dirty="0">
                <a:latin typeface="Century Gothic" panose="020B0502020202020204" pitchFamily="34" charset="0"/>
                <a:cs typeface="Century Gothic"/>
              </a:rPr>
              <a:t>Measures of completer impact, including available outcome data on P‐12 student growth, are summarized, externally benchmarked, analyzed, shared widely, and acted upon in decision‐making related to programs, resource allocation, and future direction</a:t>
            </a:r>
            <a:r>
              <a:rPr lang="en-US" sz="2800" b="1" dirty="0" smtClean="0">
                <a:latin typeface="Century Gothic" panose="020B0502020202020204" pitchFamily="34" charset="0"/>
                <a:cs typeface="Century Gothic"/>
              </a:rPr>
              <a:t>.</a:t>
            </a:r>
            <a:endParaRPr lang="en-US" sz="2800" b="1" dirty="0">
              <a:latin typeface="Century Gothic" panose="020B0502020202020204" pitchFamily="34" charset="0"/>
              <a:cs typeface="Century Gothic"/>
            </a:endParaRPr>
          </a:p>
        </p:txBody>
      </p:sp>
      <p:sp>
        <p:nvSpPr>
          <p:cNvPr id="9" name="object 9"/>
          <p:cNvSpPr txBox="1"/>
          <p:nvPr/>
        </p:nvSpPr>
        <p:spPr>
          <a:xfrm>
            <a:off x="3607689" y="2432177"/>
            <a:ext cx="117856" cy="152400"/>
          </a:xfrm>
          <a:prstGeom prst="rect">
            <a:avLst/>
          </a:prstGeom>
        </p:spPr>
        <p:txBody>
          <a:bodyPr wrap="square" lIns="0" tIns="0" rIns="0" bIns="0" rtlCol="0">
            <a:noAutofit/>
          </a:bodyPr>
          <a:lstStyle/>
          <a:p>
            <a:pPr marL="25400">
              <a:lnSpc>
                <a:spcPts val="1000"/>
              </a:lnSpc>
            </a:pPr>
            <a:endParaRPr sz="1000"/>
          </a:p>
        </p:txBody>
      </p:sp>
      <p:sp>
        <p:nvSpPr>
          <p:cNvPr id="8" name="object 8"/>
          <p:cNvSpPr txBox="1"/>
          <p:nvPr/>
        </p:nvSpPr>
        <p:spPr>
          <a:xfrm>
            <a:off x="4119737" y="2432177"/>
            <a:ext cx="112815" cy="152400"/>
          </a:xfrm>
          <a:prstGeom prst="rect">
            <a:avLst/>
          </a:prstGeom>
        </p:spPr>
        <p:txBody>
          <a:bodyPr wrap="square" lIns="0" tIns="0" rIns="0" bIns="0" rtlCol="0">
            <a:noAutofit/>
          </a:bodyPr>
          <a:lstStyle/>
          <a:p>
            <a:pPr marL="25400">
              <a:lnSpc>
                <a:spcPts val="1000"/>
              </a:lnSpc>
            </a:pPr>
            <a:endParaRPr sz="1000"/>
          </a:p>
        </p:txBody>
      </p:sp>
      <p:sp>
        <p:nvSpPr>
          <p:cNvPr id="7" name="object 7"/>
          <p:cNvSpPr txBox="1"/>
          <p:nvPr/>
        </p:nvSpPr>
        <p:spPr>
          <a:xfrm>
            <a:off x="4881475" y="2432177"/>
            <a:ext cx="112808" cy="152400"/>
          </a:xfrm>
          <a:prstGeom prst="rect">
            <a:avLst/>
          </a:prstGeom>
        </p:spPr>
        <p:txBody>
          <a:bodyPr wrap="square" lIns="0" tIns="0" rIns="0" bIns="0" rtlCol="0">
            <a:noAutofit/>
          </a:bodyPr>
          <a:lstStyle/>
          <a:p>
            <a:pPr marL="25400">
              <a:lnSpc>
                <a:spcPts val="1000"/>
              </a:lnSpc>
            </a:pPr>
            <a:endParaRPr sz="1000"/>
          </a:p>
        </p:txBody>
      </p:sp>
      <p:sp>
        <p:nvSpPr>
          <p:cNvPr id="6" name="object 6"/>
          <p:cNvSpPr txBox="1"/>
          <p:nvPr/>
        </p:nvSpPr>
        <p:spPr>
          <a:xfrm>
            <a:off x="5445300" y="2432177"/>
            <a:ext cx="112473" cy="152400"/>
          </a:xfrm>
          <a:prstGeom prst="rect">
            <a:avLst/>
          </a:prstGeom>
        </p:spPr>
        <p:txBody>
          <a:bodyPr wrap="square" lIns="0" tIns="0" rIns="0" bIns="0" rtlCol="0">
            <a:noAutofit/>
          </a:bodyPr>
          <a:lstStyle/>
          <a:p>
            <a:pPr marL="25400">
              <a:lnSpc>
                <a:spcPts val="1000"/>
              </a:lnSpc>
            </a:pPr>
            <a:endParaRPr sz="1000"/>
          </a:p>
        </p:txBody>
      </p:sp>
      <p:sp>
        <p:nvSpPr>
          <p:cNvPr id="5" name="object 5"/>
          <p:cNvSpPr txBox="1"/>
          <p:nvPr/>
        </p:nvSpPr>
        <p:spPr>
          <a:xfrm>
            <a:off x="2707920" y="2919857"/>
            <a:ext cx="110580" cy="152400"/>
          </a:xfrm>
          <a:prstGeom prst="rect">
            <a:avLst/>
          </a:prstGeom>
        </p:spPr>
        <p:txBody>
          <a:bodyPr wrap="square" lIns="0" tIns="0" rIns="0" bIns="0" rtlCol="0">
            <a:noAutofit/>
          </a:bodyPr>
          <a:lstStyle/>
          <a:p>
            <a:pPr marL="25400">
              <a:lnSpc>
                <a:spcPts val="1000"/>
              </a:lnSpc>
            </a:pPr>
            <a:endParaRPr sz="1000"/>
          </a:p>
        </p:txBody>
      </p:sp>
      <p:sp>
        <p:nvSpPr>
          <p:cNvPr id="4" name="object 4"/>
          <p:cNvSpPr txBox="1"/>
          <p:nvPr/>
        </p:nvSpPr>
        <p:spPr>
          <a:xfrm>
            <a:off x="3234349" y="2919857"/>
            <a:ext cx="112724" cy="152400"/>
          </a:xfrm>
          <a:prstGeom prst="rect">
            <a:avLst/>
          </a:prstGeom>
        </p:spPr>
        <p:txBody>
          <a:bodyPr wrap="square" lIns="0" tIns="0" rIns="0" bIns="0" rtlCol="0">
            <a:noAutofit/>
          </a:bodyPr>
          <a:lstStyle/>
          <a:p>
            <a:pPr marL="25400">
              <a:lnSpc>
                <a:spcPts val="1000"/>
              </a:lnSpc>
            </a:pPr>
            <a:endParaRPr sz="1000"/>
          </a:p>
        </p:txBody>
      </p:sp>
      <p:sp>
        <p:nvSpPr>
          <p:cNvPr id="3" name="object 3"/>
          <p:cNvSpPr txBox="1"/>
          <p:nvPr/>
        </p:nvSpPr>
        <p:spPr>
          <a:xfrm>
            <a:off x="3997570" y="2919857"/>
            <a:ext cx="111642" cy="152400"/>
          </a:xfrm>
          <a:prstGeom prst="rect">
            <a:avLst/>
          </a:prstGeom>
        </p:spPr>
        <p:txBody>
          <a:bodyPr wrap="square" lIns="0" tIns="0" rIns="0" bIns="0" rtlCol="0">
            <a:noAutofit/>
          </a:bodyPr>
          <a:lstStyle/>
          <a:p>
            <a:pPr marL="25400">
              <a:lnSpc>
                <a:spcPts val="1000"/>
              </a:lnSpc>
            </a:pPr>
            <a:endParaRPr sz="1000"/>
          </a:p>
        </p:txBody>
      </p:sp>
      <p:sp>
        <p:nvSpPr>
          <p:cNvPr id="2" name="object 2"/>
          <p:cNvSpPr txBox="1"/>
          <p:nvPr/>
        </p:nvSpPr>
        <p:spPr>
          <a:xfrm>
            <a:off x="3012582" y="3407917"/>
            <a:ext cx="107567" cy="152400"/>
          </a:xfrm>
          <a:prstGeom prst="rect">
            <a:avLst/>
          </a:prstGeom>
        </p:spPr>
        <p:txBody>
          <a:bodyPr wrap="square" lIns="0" tIns="0" rIns="0" bIns="0" rtlCol="0">
            <a:noAutofit/>
          </a:bodyPr>
          <a:lstStyle/>
          <a:p>
            <a:pPr marL="25400">
              <a:lnSpc>
                <a:spcPts val="1000"/>
              </a:lnSpc>
            </a:pPr>
            <a:endParaRPr sz="1000"/>
          </a:p>
        </p:txBody>
      </p:sp>
      <p:sp>
        <p:nvSpPr>
          <p:cNvPr id="22" name="object 4"/>
          <p:cNvSpPr txBox="1"/>
          <p:nvPr/>
        </p:nvSpPr>
        <p:spPr>
          <a:xfrm>
            <a:off x="1788667" y="6307573"/>
            <a:ext cx="1411733" cy="990600"/>
          </a:xfrm>
          <a:prstGeom prst="rect">
            <a:avLst/>
          </a:prstGeom>
        </p:spPr>
        <p:txBody>
          <a:bodyPr wrap="square" lIns="0" tIns="0" rIns="0" bIns="0" rtlCol="0">
            <a:noAutofit/>
          </a:bodyPr>
          <a:lstStyle/>
          <a:p>
            <a:pPr marL="12700">
              <a:lnSpc>
                <a:spcPct val="96400"/>
              </a:lnSpc>
              <a:spcBef>
                <a:spcPts val="10"/>
              </a:spcBef>
            </a:pPr>
            <a:r>
              <a:rPr sz="1200" b="1" spc="0" dirty="0" smtClean="0">
                <a:solidFill>
                  <a:srgbClr val="397D5A"/>
                </a:solidFill>
                <a:latin typeface="Arial Narrow" panose="020B0606020202030204" pitchFamily="34" charset="0"/>
                <a:cs typeface="Times New Roman"/>
              </a:rPr>
              <a:t>Council</a:t>
            </a:r>
            <a:r>
              <a:rPr sz="1200" b="1" spc="54"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for</a:t>
            </a:r>
            <a:r>
              <a:rPr sz="1200" b="1" spc="125"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the Accreditation</a:t>
            </a:r>
            <a:r>
              <a:rPr sz="1200" b="1" spc="19"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of Educator Preparation</a:t>
            </a:r>
            <a:endParaRPr sz="1200" b="1" dirty="0">
              <a:solidFill>
                <a:srgbClr val="397D5A"/>
              </a:solidFill>
              <a:latin typeface="Arial Narrow" panose="020B0606020202030204" pitchFamily="34" charset="0"/>
              <a:cs typeface="Times New Roman"/>
            </a:endParaRPr>
          </a:p>
        </p:txBody>
      </p:sp>
      <p:sp>
        <p:nvSpPr>
          <p:cNvPr id="23" name="object 2"/>
          <p:cNvSpPr txBox="1"/>
          <p:nvPr/>
        </p:nvSpPr>
        <p:spPr>
          <a:xfrm>
            <a:off x="3581400" y="6437113"/>
            <a:ext cx="5989320" cy="365760"/>
          </a:xfrm>
          <a:prstGeom prst="rect">
            <a:avLst/>
          </a:prstGeom>
        </p:spPr>
        <p:txBody>
          <a:bodyPr wrap="square" lIns="0" tIns="0" rIns="0" bIns="0" rtlCol="0">
            <a:noAutofit/>
          </a:bodyPr>
          <a:lstStyle/>
          <a:p>
            <a:pPr marL="12700">
              <a:lnSpc>
                <a:spcPts val="1350"/>
              </a:lnSpc>
              <a:spcBef>
                <a:spcPts val="67"/>
              </a:spcBef>
            </a:pP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ONN</a:t>
            </a:r>
            <a:r>
              <a:rPr sz="1600" b="1" spc="4" dirty="0" smtClean="0">
                <a:solidFill>
                  <a:srgbClr val="397D5A"/>
                </a:solidFill>
                <a:latin typeface="Arial Narrow" panose="020B0606020202030204" pitchFamily="34" charset="0"/>
                <a:cs typeface="Arial" panose="020B0604020202020204" pitchFamily="34" charset="0"/>
              </a:rPr>
              <a:t>E</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T</a:t>
            </a:r>
            <a:r>
              <a:rPr sz="1600" b="1" spc="-4" dirty="0" smtClean="0">
                <a:solidFill>
                  <a:srgbClr val="397D5A"/>
                </a:solidFill>
                <a:latin typeface="Arial Narrow" panose="020B0606020202030204" pitchFamily="34" charset="0"/>
                <a:cs typeface="Arial" panose="020B0604020202020204" pitchFamily="34" charset="0"/>
              </a:rPr>
              <a:t> </a:t>
            </a:r>
            <a:r>
              <a:rPr sz="1600" b="1" spc="-19" dirty="0" smtClean="0">
                <a:solidFill>
                  <a:srgbClr val="397D5A"/>
                </a:solidFill>
                <a:latin typeface="Arial Narrow" panose="020B0606020202030204" pitchFamily="34" charset="0"/>
                <a:cs typeface="Arial" panose="020B0604020202020204" pitchFamily="34" charset="0"/>
              </a:rPr>
              <a:t>W</a:t>
            </a:r>
            <a:r>
              <a:rPr sz="1600" b="1" spc="29" dirty="0" smtClean="0">
                <a:solidFill>
                  <a:srgbClr val="397D5A"/>
                </a:solidFill>
                <a:latin typeface="Arial Narrow" panose="020B0606020202030204" pitchFamily="34" charset="0"/>
                <a:cs typeface="Arial" panose="020B0604020202020204" pitchFamily="34" charset="0"/>
              </a:rPr>
              <a:t>I</a:t>
            </a:r>
            <a:r>
              <a:rPr sz="1600" b="1" spc="-4" dirty="0" smtClean="0">
                <a:solidFill>
                  <a:srgbClr val="397D5A"/>
                </a:solidFill>
                <a:latin typeface="Arial Narrow" panose="020B0606020202030204" pitchFamily="34" charset="0"/>
                <a:cs typeface="Arial" panose="020B0604020202020204" pitchFamily="34" charset="0"/>
              </a:rPr>
              <a:t>T</a:t>
            </a:r>
            <a:r>
              <a:rPr sz="1600" b="1" spc="0" dirty="0" smtClean="0">
                <a:solidFill>
                  <a:srgbClr val="397D5A"/>
                </a:solidFill>
                <a:latin typeface="Arial Narrow" panose="020B0606020202030204" pitchFamily="34" charset="0"/>
                <a:cs typeface="Arial" panose="020B0604020202020204" pitchFamily="34" charset="0"/>
              </a:rPr>
              <a:t>H</a:t>
            </a:r>
            <a:r>
              <a:rPr sz="1600" b="1" spc="14" dirty="0" smtClean="0">
                <a:solidFill>
                  <a:srgbClr val="397D5A"/>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A</a:t>
            </a:r>
            <a:r>
              <a:rPr sz="1600" b="1" spc="4" dirty="0" smtClean="0">
                <a:solidFill>
                  <a:srgbClr val="397D5A"/>
                </a:solidFill>
                <a:latin typeface="Arial Narrow" panose="020B0606020202030204" pitchFamily="34" charset="0"/>
                <a:cs typeface="Arial" panose="020B0604020202020204" pitchFamily="34" charset="0"/>
              </a:rPr>
              <a:t>E</a:t>
            </a:r>
            <a:r>
              <a:rPr sz="1600" b="1" spc="0" dirty="0" smtClean="0">
                <a:solidFill>
                  <a:srgbClr val="397D5A"/>
                </a:solidFill>
                <a:latin typeface="Arial Narrow" panose="020B0606020202030204" pitchFamily="34" charset="0"/>
                <a:cs typeface="Arial" panose="020B0604020202020204" pitchFamily="34" charset="0"/>
              </a:rPr>
              <a:t>P</a:t>
            </a:r>
            <a:r>
              <a:rPr sz="1600" b="1" spc="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DDC12B"/>
                </a:solidFill>
                <a:latin typeface="Arial Narrow" panose="020B0606020202030204" pitchFamily="34" charset="0"/>
                <a:cs typeface="Arial" panose="020B0604020202020204" pitchFamily="34" charset="0"/>
              </a:rPr>
              <a:t>|  </a:t>
            </a:r>
            <a:r>
              <a:rPr sz="1600" b="1" spc="-319" dirty="0" smtClean="0">
                <a:solidFill>
                  <a:srgbClr val="0000FF"/>
                </a:solidFill>
                <a:latin typeface="Arial Narrow" panose="020B0606020202030204" pitchFamily="34" charset="0"/>
                <a:cs typeface="Arial" panose="020B0604020202020204" pitchFamily="34" charset="0"/>
              </a:rPr>
              <a:t> </a:t>
            </a:r>
            <a:r>
              <a:rPr sz="1600" b="1" u="sng" spc="9" dirty="0" smtClean="0">
                <a:solidFill>
                  <a:srgbClr val="0000FF"/>
                </a:solidFill>
                <a:latin typeface="Arial Narrow" panose="020B0606020202030204" pitchFamily="34" charset="0"/>
                <a:cs typeface="Arial" panose="020B0604020202020204" pitchFamily="34" charset="0"/>
                <a:hlinkClick r:id="rId2"/>
              </a:rPr>
              <a:t>www</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C</a:t>
            </a:r>
            <a:r>
              <a:rPr sz="1600" b="1" u="sng" spc="0" dirty="0" smtClean="0">
                <a:solidFill>
                  <a:srgbClr val="0000FF"/>
                </a:solidFill>
                <a:latin typeface="Arial Narrow" panose="020B0606020202030204" pitchFamily="34" charset="0"/>
                <a:cs typeface="Arial" panose="020B0604020202020204" pitchFamily="34" charset="0"/>
                <a:hlinkClick r:id="rId2"/>
              </a:rPr>
              <a:t>A</a:t>
            </a:r>
            <a:r>
              <a:rPr sz="1600" b="1" u="sng" spc="4" dirty="0" smtClean="0">
                <a:solidFill>
                  <a:srgbClr val="0000FF"/>
                </a:solidFill>
                <a:latin typeface="Arial Narrow" panose="020B0606020202030204" pitchFamily="34" charset="0"/>
                <a:cs typeface="Arial" panose="020B0604020202020204" pitchFamily="34" charset="0"/>
                <a:hlinkClick r:id="rId2"/>
              </a:rPr>
              <a:t>E</a:t>
            </a:r>
            <a:r>
              <a:rPr sz="1600" b="1" u="sng" spc="0" dirty="0" smtClean="0">
                <a:solidFill>
                  <a:srgbClr val="0000FF"/>
                </a:solidFill>
                <a:latin typeface="Arial Narrow" panose="020B0606020202030204" pitchFamily="34" charset="0"/>
                <a:cs typeface="Arial" panose="020B0604020202020204" pitchFamily="34" charset="0"/>
                <a:hlinkClick r:id="rId2"/>
              </a:rPr>
              <a:t>Pne</a:t>
            </a:r>
            <a:r>
              <a:rPr sz="1600" b="1" u="sng" spc="-25" dirty="0" smtClean="0">
                <a:solidFill>
                  <a:srgbClr val="0000FF"/>
                </a:solidFill>
                <a:latin typeface="Arial Narrow" panose="020B0606020202030204" pitchFamily="34" charset="0"/>
                <a:cs typeface="Arial" panose="020B0604020202020204" pitchFamily="34" charset="0"/>
                <a:hlinkClick r:id="rId2"/>
              </a:rPr>
              <a:t>t</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o</a:t>
            </a:r>
            <a:r>
              <a:rPr sz="1600" b="1" u="sng" spc="0" dirty="0" smtClean="0">
                <a:solidFill>
                  <a:srgbClr val="0000FF"/>
                </a:solidFill>
                <a:latin typeface="Arial Narrow" panose="020B0606020202030204" pitchFamily="34" charset="0"/>
                <a:cs typeface="Arial" panose="020B0604020202020204" pitchFamily="34" charset="0"/>
                <a:hlinkClick r:id="rId2"/>
              </a:rPr>
              <a:t>rg</a:t>
            </a:r>
            <a:r>
              <a:rPr sz="1600" b="1" spc="0" dirty="0" smtClean="0">
                <a:solidFill>
                  <a:srgbClr val="0000FF"/>
                </a:solidFill>
                <a:latin typeface="Arial Narrow" panose="020B0606020202030204" pitchFamily="34" charset="0"/>
                <a:cs typeface="Arial" panose="020B0604020202020204" pitchFamily="34" charset="0"/>
                <a:hlinkClick r:id="rId2"/>
              </a:rPr>
              <a:t> </a:t>
            </a:r>
            <a:r>
              <a:rPr sz="1600" b="1" spc="-276" dirty="0" smtClean="0">
                <a:solidFill>
                  <a:srgbClr val="DDC12B"/>
                </a:solidFill>
                <a:latin typeface="Arial Narrow" panose="020B0606020202030204" pitchFamily="34" charset="0"/>
                <a:cs typeface="Arial" panose="020B0604020202020204" pitchFamily="34" charset="0"/>
                <a:hlinkClick r:id="rId2"/>
              </a:rPr>
              <a:t> </a:t>
            </a:r>
            <a:r>
              <a:rPr sz="1600" b="1" u="sng" spc="0" dirty="0" smtClean="0">
                <a:solidFill>
                  <a:srgbClr val="DDC12B"/>
                </a:solidFill>
                <a:latin typeface="Arial Narrow" panose="020B0606020202030204" pitchFamily="34" charset="0"/>
                <a:cs typeface="Arial" panose="020B0604020202020204" pitchFamily="34" charset="0"/>
                <a:hlinkClick r:id="rId2"/>
              </a:rPr>
              <a:t>|</a:t>
            </a:r>
            <a:r>
              <a:rPr sz="1600" b="1" u="sng" spc="0" dirty="0" smtClean="0">
                <a:solidFill>
                  <a:srgbClr val="DDC12B"/>
                </a:solidFill>
                <a:latin typeface="Arial Narrow" panose="020B0606020202030204" pitchFamily="34" charset="0"/>
                <a:cs typeface="Arial" panose="020B0604020202020204" pitchFamily="34" charset="0"/>
              </a:rPr>
              <a:t> </a:t>
            </a:r>
            <a:r>
              <a:rPr sz="1600" b="1" spc="-316" dirty="0" smtClean="0">
                <a:solidFill>
                  <a:srgbClr val="DDC12B"/>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T</a:t>
            </a:r>
            <a:r>
              <a:rPr sz="1600" b="1" spc="9" dirty="0" smtClean="0">
                <a:solidFill>
                  <a:srgbClr val="397D5A"/>
                </a:solidFill>
                <a:latin typeface="Arial Narrow" panose="020B0606020202030204" pitchFamily="34" charset="0"/>
                <a:cs typeface="Arial" panose="020B0604020202020204" pitchFamily="34" charset="0"/>
              </a:rPr>
              <a:t>w</a:t>
            </a:r>
            <a:r>
              <a:rPr sz="1600" b="1" spc="0" dirty="0" smtClean="0">
                <a:solidFill>
                  <a:srgbClr val="397D5A"/>
                </a:solidFill>
                <a:latin typeface="Arial Narrow" panose="020B0606020202030204" pitchFamily="34" charset="0"/>
                <a:cs typeface="Arial" panose="020B0604020202020204" pitchFamily="34" charset="0"/>
              </a:rPr>
              <a:t>i</a:t>
            </a:r>
            <a:r>
              <a:rPr sz="1600" b="1" spc="-25" dirty="0" smtClean="0">
                <a:solidFill>
                  <a:srgbClr val="397D5A"/>
                </a:solidFill>
                <a:latin typeface="Arial Narrow" panose="020B0606020202030204" pitchFamily="34" charset="0"/>
                <a:cs typeface="Arial" panose="020B0604020202020204" pitchFamily="34" charset="0"/>
              </a:rPr>
              <a:t>tt</a:t>
            </a:r>
            <a:r>
              <a:rPr sz="1600" b="1" spc="0" dirty="0" smtClean="0">
                <a:solidFill>
                  <a:srgbClr val="397D5A"/>
                </a:solidFill>
                <a:latin typeface="Arial Narrow" panose="020B0606020202030204" pitchFamily="34" charset="0"/>
                <a:cs typeface="Arial" panose="020B0604020202020204" pitchFamily="34" charset="0"/>
              </a:rPr>
              <a:t>er:</a:t>
            </a:r>
            <a:r>
              <a:rPr sz="1600" b="1" spc="5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397D5A"/>
                </a:solidFill>
                <a:latin typeface="Arial Narrow" panose="020B0606020202030204" pitchFamily="34" charset="0"/>
                <a:cs typeface="Arial" panose="020B0604020202020204" pitchFamily="34" charset="0"/>
                <a:hlinkClick r:id="rId3"/>
              </a:rPr>
              <a:t>@CA</a:t>
            </a:r>
            <a:r>
              <a:rPr sz="1600" b="1" spc="4" dirty="0" smtClean="0">
                <a:solidFill>
                  <a:srgbClr val="397D5A"/>
                </a:solidFill>
                <a:latin typeface="Arial Narrow" panose="020B0606020202030204" pitchFamily="34" charset="0"/>
                <a:cs typeface="Arial" panose="020B0604020202020204" pitchFamily="34" charset="0"/>
                <a:hlinkClick r:id="rId3"/>
              </a:rPr>
              <a:t>E</a:t>
            </a:r>
            <a:r>
              <a:rPr sz="1600" b="1" spc="0" dirty="0" smtClean="0">
                <a:solidFill>
                  <a:srgbClr val="397D5A"/>
                </a:solidFill>
                <a:latin typeface="Arial Narrow" panose="020B0606020202030204" pitchFamily="34" charset="0"/>
                <a:cs typeface="Arial" panose="020B0604020202020204" pitchFamily="34" charset="0"/>
                <a:hlinkClick r:id="rId3"/>
              </a:rPr>
              <a:t>Pup</a:t>
            </a:r>
            <a:r>
              <a:rPr sz="1600" b="1" spc="4" dirty="0" smtClean="0">
                <a:solidFill>
                  <a:srgbClr val="397D5A"/>
                </a:solidFill>
                <a:latin typeface="Arial Narrow" panose="020B0606020202030204" pitchFamily="34" charset="0"/>
                <a:cs typeface="Arial" panose="020B0604020202020204" pitchFamily="34" charset="0"/>
                <a:hlinkClick r:id="rId3"/>
              </a:rPr>
              <a:t>d</a:t>
            </a:r>
            <a:r>
              <a:rPr sz="1600" b="1" spc="-4" dirty="0" smtClean="0">
                <a:solidFill>
                  <a:srgbClr val="397D5A"/>
                </a:solidFill>
                <a:latin typeface="Arial Narrow" panose="020B0606020202030204" pitchFamily="34" charset="0"/>
                <a:cs typeface="Arial" panose="020B0604020202020204" pitchFamily="34" charset="0"/>
                <a:hlinkClick r:id="rId3"/>
              </a:rPr>
              <a:t>a</a:t>
            </a:r>
            <a:r>
              <a:rPr sz="1600" b="1" spc="-25" dirty="0" smtClean="0">
                <a:solidFill>
                  <a:srgbClr val="397D5A"/>
                </a:solidFill>
                <a:latin typeface="Arial Narrow" panose="020B0606020202030204" pitchFamily="34" charset="0"/>
                <a:cs typeface="Arial" panose="020B0604020202020204" pitchFamily="34" charset="0"/>
                <a:hlinkClick r:id="rId3"/>
              </a:rPr>
              <a:t>t</a:t>
            </a:r>
            <a:r>
              <a:rPr sz="1600" b="1" spc="0" dirty="0" smtClean="0">
                <a:solidFill>
                  <a:srgbClr val="397D5A"/>
                </a:solidFill>
                <a:latin typeface="Arial Narrow" panose="020B0606020202030204" pitchFamily="34" charset="0"/>
                <a:cs typeface="Arial" panose="020B0604020202020204" pitchFamily="34" charset="0"/>
                <a:hlinkClick r:id="rId3"/>
              </a:rPr>
              <a:t>es</a:t>
            </a:r>
            <a:endParaRPr sz="1600" b="1" dirty="0">
              <a:latin typeface="Arial Narrow" panose="020B0606020202030204" pitchFamily="34" charset="0"/>
              <a:cs typeface="Arial" panose="020B0604020202020204" pitchFamily="34" charset="0"/>
            </a:endParaRPr>
          </a:p>
        </p:txBody>
      </p:sp>
      <p:pic>
        <p:nvPicPr>
          <p:cNvPr id="24" name="Picture 23"/>
          <p:cNvPicPr>
            <a:picLocks noChangeAspect="1"/>
          </p:cNvPicPr>
          <p:nvPr/>
        </p:nvPicPr>
        <p:blipFill>
          <a:blip r:embed="rId4">
            <a:clrChange>
              <a:clrFrom>
                <a:srgbClr val="FFFFFF"/>
              </a:clrFrom>
              <a:clrTo>
                <a:srgbClr val="FFFFFF">
                  <a:alpha val="0"/>
                </a:srgbClr>
              </a:clrTo>
            </a:clrChange>
            <a:extLst>
              <a:ext uri="{28A0092B-C50C-407E-A947-70E740481C1C}">
                <a14:useLocalDpi xmlns="" xmlns:a14="http://schemas.microsoft.com/office/drawing/2010/main" val="0"/>
              </a:ext>
            </a:extLst>
          </a:blip>
          <a:stretch>
            <a:fillRect/>
          </a:stretch>
        </p:blipFill>
        <p:spPr>
          <a:xfrm>
            <a:off x="304800" y="6248400"/>
            <a:ext cx="1314450" cy="457200"/>
          </a:xfrm>
          <a:prstGeom prst="rect">
            <a:avLst/>
          </a:prstGeom>
        </p:spPr>
      </p:pic>
      <p:sp>
        <p:nvSpPr>
          <p:cNvPr id="18" name="TextBox 17"/>
          <p:cNvSpPr txBox="1"/>
          <p:nvPr/>
        </p:nvSpPr>
        <p:spPr>
          <a:xfrm>
            <a:off x="838200" y="5029200"/>
            <a:ext cx="8001000" cy="1231106"/>
          </a:xfrm>
          <a:prstGeom prst="rect">
            <a:avLst/>
          </a:prstGeom>
          <a:noFill/>
        </p:spPr>
        <p:txBody>
          <a:bodyPr wrap="square" rtlCol="0">
            <a:spAutoFit/>
          </a:bodyPr>
          <a:lstStyle/>
          <a:p>
            <a:pPr lvl="0"/>
            <a:r>
              <a:rPr lang="en-US" sz="2800" b="1" dirty="0">
                <a:solidFill>
                  <a:prstClr val="black"/>
                </a:solidFill>
                <a:latin typeface="Century Gothic" panose="020B0502020202020204" pitchFamily="34" charset="0"/>
              </a:rPr>
              <a:t>Challenge: </a:t>
            </a:r>
            <a:r>
              <a:rPr lang="en-US" sz="2800" b="1" dirty="0" smtClean="0">
                <a:solidFill>
                  <a:prstClr val="black"/>
                </a:solidFill>
                <a:latin typeface="Century Gothic" panose="020B0502020202020204" pitchFamily="34" charset="0"/>
              </a:rPr>
              <a:t>make validated data available to public in readily accessible, usable format</a:t>
            </a:r>
            <a:endParaRPr lang="en-US" sz="2800" b="1" dirty="0">
              <a:solidFill>
                <a:prstClr val="black"/>
              </a:solidFill>
              <a:latin typeface="Century Gothic" panose="020B0502020202020204" pitchFamily="34" charset="0"/>
            </a:endParaRPr>
          </a:p>
          <a:p>
            <a:endParaRPr lang="en-US" dirty="0"/>
          </a:p>
        </p:txBody>
      </p:sp>
    </p:spTree>
    <p:extLst>
      <p:ext uri="{BB962C8B-B14F-4D97-AF65-F5344CB8AC3E}">
        <p14:creationId xmlns="" xmlns:p14="http://schemas.microsoft.com/office/powerpoint/2010/main" val="3898036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object 20"/>
          <p:cNvSpPr/>
          <p:nvPr/>
        </p:nvSpPr>
        <p:spPr>
          <a:xfrm>
            <a:off x="0" y="1650"/>
            <a:ext cx="9144000" cy="1417320"/>
          </a:xfrm>
          <a:custGeom>
            <a:avLst/>
            <a:gdLst/>
            <a:ahLst/>
            <a:cxnLst/>
            <a:rect l="l" t="t" r="r" b="b"/>
            <a:pathLst>
              <a:path w="9144000" h="1417320">
                <a:moveTo>
                  <a:pt x="0" y="1417320"/>
                </a:moveTo>
                <a:lnTo>
                  <a:pt x="9144000" y="1417320"/>
                </a:lnTo>
                <a:lnTo>
                  <a:pt x="9144000" y="0"/>
                </a:lnTo>
                <a:lnTo>
                  <a:pt x="0" y="0"/>
                </a:lnTo>
                <a:lnTo>
                  <a:pt x="0" y="1417320"/>
                </a:lnTo>
                <a:close/>
              </a:path>
            </a:pathLst>
          </a:custGeom>
          <a:solidFill>
            <a:srgbClr val="047D57"/>
          </a:solidFill>
        </p:spPr>
        <p:txBody>
          <a:bodyPr wrap="square" lIns="0" tIns="0" rIns="0" bIns="0" rtlCol="0">
            <a:noAutofit/>
          </a:bodyPr>
          <a:lstStyle/>
          <a:p>
            <a:endParaRPr/>
          </a:p>
        </p:txBody>
      </p:sp>
      <p:sp>
        <p:nvSpPr>
          <p:cNvPr id="21" name="object 21"/>
          <p:cNvSpPr/>
          <p:nvPr/>
        </p:nvSpPr>
        <p:spPr>
          <a:xfrm>
            <a:off x="326847" y="0"/>
            <a:ext cx="0" cy="1417320"/>
          </a:xfrm>
          <a:custGeom>
            <a:avLst/>
            <a:gdLst/>
            <a:ahLst/>
            <a:cxnLst/>
            <a:rect l="l" t="t" r="r" b="b"/>
            <a:pathLst>
              <a:path h="1417320">
                <a:moveTo>
                  <a:pt x="0" y="1417320"/>
                </a:moveTo>
                <a:lnTo>
                  <a:pt x="0" y="0"/>
                </a:lnTo>
              </a:path>
            </a:pathLst>
          </a:custGeom>
          <a:ln w="25400">
            <a:solidFill>
              <a:srgbClr val="DDC12B"/>
            </a:solidFill>
          </a:ln>
        </p:spPr>
        <p:txBody>
          <a:bodyPr wrap="square" lIns="0" tIns="0" rIns="0" bIns="0" rtlCol="0">
            <a:noAutofit/>
          </a:bodyPr>
          <a:lstStyle/>
          <a:p>
            <a:endParaRPr/>
          </a:p>
        </p:txBody>
      </p:sp>
      <p:sp>
        <p:nvSpPr>
          <p:cNvPr id="19" name="object 19"/>
          <p:cNvSpPr/>
          <p:nvPr/>
        </p:nvSpPr>
        <p:spPr>
          <a:xfrm>
            <a:off x="3624707" y="6297574"/>
            <a:ext cx="5519293" cy="1587"/>
          </a:xfrm>
          <a:custGeom>
            <a:avLst/>
            <a:gdLst/>
            <a:ahLst/>
            <a:cxnLst/>
            <a:rect l="l" t="t" r="r" b="b"/>
            <a:pathLst>
              <a:path w="5519293" h="1587">
                <a:moveTo>
                  <a:pt x="5519292" y="1587"/>
                </a:moveTo>
                <a:lnTo>
                  <a:pt x="0" y="0"/>
                </a:lnTo>
              </a:path>
              <a:path w="5519293" h="1587">
                <a:moveTo>
                  <a:pt x="0" y="1"/>
                </a:moveTo>
                <a:lnTo>
                  <a:pt x="5519292" y="1587"/>
                </a:lnTo>
              </a:path>
            </a:pathLst>
          </a:custGeom>
          <a:ln w="25400">
            <a:solidFill>
              <a:srgbClr val="DDC12B"/>
            </a:solidFill>
          </a:ln>
        </p:spPr>
        <p:txBody>
          <a:bodyPr wrap="square" lIns="0" tIns="0" rIns="0" bIns="0" rtlCol="0">
            <a:noAutofit/>
          </a:bodyPr>
          <a:lstStyle/>
          <a:p>
            <a:endParaRPr/>
          </a:p>
        </p:txBody>
      </p:sp>
      <p:sp>
        <p:nvSpPr>
          <p:cNvPr id="16" name="object 16"/>
          <p:cNvSpPr txBox="1"/>
          <p:nvPr/>
        </p:nvSpPr>
        <p:spPr>
          <a:xfrm>
            <a:off x="533400" y="304800"/>
            <a:ext cx="7417207" cy="918714"/>
          </a:xfrm>
          <a:prstGeom prst="rect">
            <a:avLst/>
          </a:prstGeom>
        </p:spPr>
        <p:txBody>
          <a:bodyPr wrap="square" lIns="0" tIns="0" rIns="0" bIns="0" rtlCol="0">
            <a:noAutofit/>
          </a:bodyPr>
          <a:lstStyle/>
          <a:p>
            <a:pPr marL="12700">
              <a:lnSpc>
                <a:spcPts val="3435"/>
              </a:lnSpc>
              <a:spcBef>
                <a:spcPts val="171"/>
              </a:spcBef>
            </a:pPr>
            <a:r>
              <a:rPr lang="en-US" sz="3600" b="1" dirty="0">
                <a:solidFill>
                  <a:srgbClr val="FFFFFF"/>
                </a:solidFill>
                <a:latin typeface="Century Gothic"/>
                <a:cs typeface="Century Gothic"/>
              </a:rPr>
              <a:t>Continuous Improvement</a:t>
            </a:r>
            <a:endParaRPr sz="3600" dirty="0">
              <a:latin typeface="Century Gothic"/>
              <a:cs typeface="Century Gothic"/>
            </a:endParaRPr>
          </a:p>
        </p:txBody>
      </p:sp>
      <p:sp>
        <p:nvSpPr>
          <p:cNvPr id="15" name="object 15"/>
          <p:cNvSpPr txBox="1"/>
          <p:nvPr/>
        </p:nvSpPr>
        <p:spPr>
          <a:xfrm>
            <a:off x="479247" y="1600200"/>
            <a:ext cx="7826553" cy="3581400"/>
          </a:xfrm>
          <a:prstGeom prst="rect">
            <a:avLst/>
          </a:prstGeom>
        </p:spPr>
        <p:txBody>
          <a:bodyPr wrap="square" lIns="0" tIns="0" rIns="0" bIns="0" rtlCol="0">
            <a:noAutofit/>
          </a:bodyPr>
          <a:lstStyle/>
          <a:p>
            <a:pPr marL="457200" indent="-457200" algn="just">
              <a:lnSpc>
                <a:spcPct val="110000"/>
              </a:lnSpc>
            </a:pPr>
            <a:r>
              <a:rPr lang="en-US" sz="2800" b="1" dirty="0" smtClean="0">
                <a:latin typeface="Century Gothic" panose="020B0502020202020204" pitchFamily="34" charset="0"/>
                <a:cs typeface="Century Gothic"/>
              </a:rPr>
              <a:t>5</a:t>
            </a:r>
            <a:r>
              <a:rPr sz="2800" b="1" spc="0" dirty="0" smtClean="0">
                <a:latin typeface="Century Gothic" panose="020B0502020202020204" pitchFamily="34" charset="0"/>
                <a:cs typeface="Century Gothic"/>
              </a:rPr>
              <a:t>.</a:t>
            </a:r>
            <a:r>
              <a:rPr lang="en-US" sz="2800" b="1" dirty="0" smtClean="0">
                <a:latin typeface="Century Gothic" panose="020B0502020202020204" pitchFamily="34" charset="0"/>
                <a:cs typeface="Century Gothic"/>
              </a:rPr>
              <a:t>5</a:t>
            </a:r>
            <a:r>
              <a:rPr sz="2800" b="1" spc="0" dirty="0" smtClean="0">
                <a:latin typeface="Century Gothic" panose="020B0502020202020204" pitchFamily="34" charset="0"/>
                <a:cs typeface="Century Gothic"/>
              </a:rPr>
              <a:t> </a:t>
            </a:r>
            <a:r>
              <a:rPr lang="en-US" sz="2800" b="1" dirty="0">
                <a:latin typeface="Century Gothic" panose="020B0502020202020204" pitchFamily="34" charset="0"/>
                <a:cs typeface="Century Gothic"/>
              </a:rPr>
              <a:t>The provider assures that appropriate stakeholders, including alumni, employers, practitioners</a:t>
            </a:r>
            <a:r>
              <a:rPr lang="en-US" sz="2800" b="1" dirty="0" smtClean="0">
                <a:latin typeface="Century Gothic" panose="020B0502020202020204" pitchFamily="34" charset="0"/>
                <a:cs typeface="Century Gothic"/>
              </a:rPr>
              <a:t>, school </a:t>
            </a:r>
            <a:r>
              <a:rPr lang="en-US" sz="2800" b="1" dirty="0">
                <a:latin typeface="Century Gothic" panose="020B0502020202020204" pitchFamily="34" charset="0"/>
                <a:cs typeface="Century Gothic"/>
              </a:rPr>
              <a:t>and community partners, and others defined by the provider, are involved in program evaluation, improvement, and identification of models of excellence</a:t>
            </a:r>
            <a:r>
              <a:rPr lang="en-US" sz="2800" b="1" dirty="0" smtClean="0">
                <a:latin typeface="Century Gothic" panose="020B0502020202020204" pitchFamily="34" charset="0"/>
                <a:cs typeface="Century Gothic"/>
              </a:rPr>
              <a:t>.</a:t>
            </a:r>
          </a:p>
        </p:txBody>
      </p:sp>
      <p:sp>
        <p:nvSpPr>
          <p:cNvPr id="9" name="object 9"/>
          <p:cNvSpPr txBox="1"/>
          <p:nvPr/>
        </p:nvSpPr>
        <p:spPr>
          <a:xfrm>
            <a:off x="3607689" y="2432177"/>
            <a:ext cx="117856" cy="152400"/>
          </a:xfrm>
          <a:prstGeom prst="rect">
            <a:avLst/>
          </a:prstGeom>
        </p:spPr>
        <p:txBody>
          <a:bodyPr wrap="square" lIns="0" tIns="0" rIns="0" bIns="0" rtlCol="0">
            <a:noAutofit/>
          </a:bodyPr>
          <a:lstStyle/>
          <a:p>
            <a:pPr marL="25400">
              <a:lnSpc>
                <a:spcPts val="1000"/>
              </a:lnSpc>
            </a:pPr>
            <a:endParaRPr sz="1000"/>
          </a:p>
        </p:txBody>
      </p:sp>
      <p:sp>
        <p:nvSpPr>
          <p:cNvPr id="8" name="object 8"/>
          <p:cNvSpPr txBox="1"/>
          <p:nvPr/>
        </p:nvSpPr>
        <p:spPr>
          <a:xfrm>
            <a:off x="4119737" y="2432177"/>
            <a:ext cx="112815" cy="152400"/>
          </a:xfrm>
          <a:prstGeom prst="rect">
            <a:avLst/>
          </a:prstGeom>
        </p:spPr>
        <p:txBody>
          <a:bodyPr wrap="square" lIns="0" tIns="0" rIns="0" bIns="0" rtlCol="0">
            <a:noAutofit/>
          </a:bodyPr>
          <a:lstStyle/>
          <a:p>
            <a:pPr marL="25400">
              <a:lnSpc>
                <a:spcPts val="1000"/>
              </a:lnSpc>
            </a:pPr>
            <a:endParaRPr sz="1000"/>
          </a:p>
        </p:txBody>
      </p:sp>
      <p:sp>
        <p:nvSpPr>
          <p:cNvPr id="7" name="object 7"/>
          <p:cNvSpPr txBox="1"/>
          <p:nvPr/>
        </p:nvSpPr>
        <p:spPr>
          <a:xfrm>
            <a:off x="4881475" y="2432177"/>
            <a:ext cx="112808" cy="152400"/>
          </a:xfrm>
          <a:prstGeom prst="rect">
            <a:avLst/>
          </a:prstGeom>
        </p:spPr>
        <p:txBody>
          <a:bodyPr wrap="square" lIns="0" tIns="0" rIns="0" bIns="0" rtlCol="0">
            <a:noAutofit/>
          </a:bodyPr>
          <a:lstStyle/>
          <a:p>
            <a:pPr marL="25400">
              <a:lnSpc>
                <a:spcPts val="1000"/>
              </a:lnSpc>
            </a:pPr>
            <a:endParaRPr sz="1000"/>
          </a:p>
        </p:txBody>
      </p:sp>
      <p:sp>
        <p:nvSpPr>
          <p:cNvPr id="6" name="object 6"/>
          <p:cNvSpPr txBox="1"/>
          <p:nvPr/>
        </p:nvSpPr>
        <p:spPr>
          <a:xfrm>
            <a:off x="5445300" y="2432177"/>
            <a:ext cx="112473" cy="152400"/>
          </a:xfrm>
          <a:prstGeom prst="rect">
            <a:avLst/>
          </a:prstGeom>
        </p:spPr>
        <p:txBody>
          <a:bodyPr wrap="square" lIns="0" tIns="0" rIns="0" bIns="0" rtlCol="0">
            <a:noAutofit/>
          </a:bodyPr>
          <a:lstStyle/>
          <a:p>
            <a:pPr marL="25400">
              <a:lnSpc>
                <a:spcPts val="1000"/>
              </a:lnSpc>
            </a:pPr>
            <a:endParaRPr sz="1000"/>
          </a:p>
        </p:txBody>
      </p:sp>
      <p:sp>
        <p:nvSpPr>
          <p:cNvPr id="5" name="object 5"/>
          <p:cNvSpPr txBox="1"/>
          <p:nvPr/>
        </p:nvSpPr>
        <p:spPr>
          <a:xfrm>
            <a:off x="2707920" y="2919857"/>
            <a:ext cx="110580" cy="152400"/>
          </a:xfrm>
          <a:prstGeom prst="rect">
            <a:avLst/>
          </a:prstGeom>
        </p:spPr>
        <p:txBody>
          <a:bodyPr wrap="square" lIns="0" tIns="0" rIns="0" bIns="0" rtlCol="0">
            <a:noAutofit/>
          </a:bodyPr>
          <a:lstStyle/>
          <a:p>
            <a:pPr marL="25400">
              <a:lnSpc>
                <a:spcPts val="1000"/>
              </a:lnSpc>
            </a:pPr>
            <a:endParaRPr sz="1000"/>
          </a:p>
        </p:txBody>
      </p:sp>
      <p:sp>
        <p:nvSpPr>
          <p:cNvPr id="4" name="object 4"/>
          <p:cNvSpPr txBox="1"/>
          <p:nvPr/>
        </p:nvSpPr>
        <p:spPr>
          <a:xfrm>
            <a:off x="3234349" y="2919857"/>
            <a:ext cx="112724" cy="152400"/>
          </a:xfrm>
          <a:prstGeom prst="rect">
            <a:avLst/>
          </a:prstGeom>
        </p:spPr>
        <p:txBody>
          <a:bodyPr wrap="square" lIns="0" tIns="0" rIns="0" bIns="0" rtlCol="0">
            <a:noAutofit/>
          </a:bodyPr>
          <a:lstStyle/>
          <a:p>
            <a:pPr marL="25400">
              <a:lnSpc>
                <a:spcPts val="1000"/>
              </a:lnSpc>
            </a:pPr>
            <a:endParaRPr sz="1000"/>
          </a:p>
        </p:txBody>
      </p:sp>
      <p:sp>
        <p:nvSpPr>
          <p:cNvPr id="3" name="object 3"/>
          <p:cNvSpPr txBox="1"/>
          <p:nvPr/>
        </p:nvSpPr>
        <p:spPr>
          <a:xfrm>
            <a:off x="3997570" y="2919857"/>
            <a:ext cx="111642" cy="152400"/>
          </a:xfrm>
          <a:prstGeom prst="rect">
            <a:avLst/>
          </a:prstGeom>
        </p:spPr>
        <p:txBody>
          <a:bodyPr wrap="square" lIns="0" tIns="0" rIns="0" bIns="0" rtlCol="0">
            <a:noAutofit/>
          </a:bodyPr>
          <a:lstStyle/>
          <a:p>
            <a:pPr marL="25400">
              <a:lnSpc>
                <a:spcPts val="1000"/>
              </a:lnSpc>
            </a:pPr>
            <a:endParaRPr sz="1000"/>
          </a:p>
        </p:txBody>
      </p:sp>
      <p:sp>
        <p:nvSpPr>
          <p:cNvPr id="2" name="object 2"/>
          <p:cNvSpPr txBox="1"/>
          <p:nvPr/>
        </p:nvSpPr>
        <p:spPr>
          <a:xfrm>
            <a:off x="3012582" y="3407917"/>
            <a:ext cx="107567" cy="152400"/>
          </a:xfrm>
          <a:prstGeom prst="rect">
            <a:avLst/>
          </a:prstGeom>
        </p:spPr>
        <p:txBody>
          <a:bodyPr wrap="square" lIns="0" tIns="0" rIns="0" bIns="0" rtlCol="0">
            <a:noAutofit/>
          </a:bodyPr>
          <a:lstStyle/>
          <a:p>
            <a:pPr marL="25400">
              <a:lnSpc>
                <a:spcPts val="1000"/>
              </a:lnSpc>
            </a:pPr>
            <a:endParaRPr sz="1000"/>
          </a:p>
        </p:txBody>
      </p:sp>
      <p:sp>
        <p:nvSpPr>
          <p:cNvPr id="22" name="object 4"/>
          <p:cNvSpPr txBox="1"/>
          <p:nvPr/>
        </p:nvSpPr>
        <p:spPr>
          <a:xfrm>
            <a:off x="1788667" y="6307573"/>
            <a:ext cx="1411733" cy="990600"/>
          </a:xfrm>
          <a:prstGeom prst="rect">
            <a:avLst/>
          </a:prstGeom>
        </p:spPr>
        <p:txBody>
          <a:bodyPr wrap="square" lIns="0" tIns="0" rIns="0" bIns="0" rtlCol="0">
            <a:noAutofit/>
          </a:bodyPr>
          <a:lstStyle/>
          <a:p>
            <a:pPr marL="12700">
              <a:lnSpc>
                <a:spcPct val="96400"/>
              </a:lnSpc>
              <a:spcBef>
                <a:spcPts val="10"/>
              </a:spcBef>
            </a:pPr>
            <a:r>
              <a:rPr sz="1200" b="1" spc="0" dirty="0" smtClean="0">
                <a:solidFill>
                  <a:srgbClr val="397D5A"/>
                </a:solidFill>
                <a:latin typeface="Arial Narrow" panose="020B0606020202030204" pitchFamily="34" charset="0"/>
                <a:cs typeface="Times New Roman"/>
              </a:rPr>
              <a:t>Council</a:t>
            </a:r>
            <a:r>
              <a:rPr sz="1200" b="1" spc="54"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for</a:t>
            </a:r>
            <a:r>
              <a:rPr sz="1200" b="1" spc="125"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the Accreditation</a:t>
            </a:r>
            <a:r>
              <a:rPr sz="1200" b="1" spc="19"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of Educator Preparation</a:t>
            </a:r>
            <a:endParaRPr sz="1200" b="1" dirty="0">
              <a:solidFill>
                <a:srgbClr val="397D5A"/>
              </a:solidFill>
              <a:latin typeface="Arial Narrow" panose="020B0606020202030204" pitchFamily="34" charset="0"/>
              <a:cs typeface="Times New Roman"/>
            </a:endParaRPr>
          </a:p>
        </p:txBody>
      </p:sp>
      <p:sp>
        <p:nvSpPr>
          <p:cNvPr id="23" name="object 2"/>
          <p:cNvSpPr txBox="1"/>
          <p:nvPr/>
        </p:nvSpPr>
        <p:spPr>
          <a:xfrm>
            <a:off x="3581400" y="6437113"/>
            <a:ext cx="5989320" cy="365760"/>
          </a:xfrm>
          <a:prstGeom prst="rect">
            <a:avLst/>
          </a:prstGeom>
        </p:spPr>
        <p:txBody>
          <a:bodyPr wrap="square" lIns="0" tIns="0" rIns="0" bIns="0" rtlCol="0">
            <a:noAutofit/>
          </a:bodyPr>
          <a:lstStyle/>
          <a:p>
            <a:pPr marL="12700">
              <a:lnSpc>
                <a:spcPts val="1350"/>
              </a:lnSpc>
              <a:spcBef>
                <a:spcPts val="67"/>
              </a:spcBef>
            </a:pP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ONN</a:t>
            </a:r>
            <a:r>
              <a:rPr sz="1600" b="1" spc="4" dirty="0" smtClean="0">
                <a:solidFill>
                  <a:srgbClr val="397D5A"/>
                </a:solidFill>
                <a:latin typeface="Arial Narrow" panose="020B0606020202030204" pitchFamily="34" charset="0"/>
                <a:cs typeface="Arial" panose="020B0604020202020204" pitchFamily="34" charset="0"/>
              </a:rPr>
              <a:t>E</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T</a:t>
            </a:r>
            <a:r>
              <a:rPr sz="1600" b="1" spc="-4" dirty="0" smtClean="0">
                <a:solidFill>
                  <a:srgbClr val="397D5A"/>
                </a:solidFill>
                <a:latin typeface="Arial Narrow" panose="020B0606020202030204" pitchFamily="34" charset="0"/>
                <a:cs typeface="Arial" panose="020B0604020202020204" pitchFamily="34" charset="0"/>
              </a:rPr>
              <a:t> </a:t>
            </a:r>
            <a:r>
              <a:rPr sz="1600" b="1" spc="-19" dirty="0" smtClean="0">
                <a:solidFill>
                  <a:srgbClr val="397D5A"/>
                </a:solidFill>
                <a:latin typeface="Arial Narrow" panose="020B0606020202030204" pitchFamily="34" charset="0"/>
                <a:cs typeface="Arial" panose="020B0604020202020204" pitchFamily="34" charset="0"/>
              </a:rPr>
              <a:t>W</a:t>
            </a:r>
            <a:r>
              <a:rPr sz="1600" b="1" spc="29" dirty="0" smtClean="0">
                <a:solidFill>
                  <a:srgbClr val="397D5A"/>
                </a:solidFill>
                <a:latin typeface="Arial Narrow" panose="020B0606020202030204" pitchFamily="34" charset="0"/>
                <a:cs typeface="Arial" panose="020B0604020202020204" pitchFamily="34" charset="0"/>
              </a:rPr>
              <a:t>I</a:t>
            </a:r>
            <a:r>
              <a:rPr sz="1600" b="1" spc="-4" dirty="0" smtClean="0">
                <a:solidFill>
                  <a:srgbClr val="397D5A"/>
                </a:solidFill>
                <a:latin typeface="Arial Narrow" panose="020B0606020202030204" pitchFamily="34" charset="0"/>
                <a:cs typeface="Arial" panose="020B0604020202020204" pitchFamily="34" charset="0"/>
              </a:rPr>
              <a:t>T</a:t>
            </a:r>
            <a:r>
              <a:rPr sz="1600" b="1" spc="0" dirty="0" smtClean="0">
                <a:solidFill>
                  <a:srgbClr val="397D5A"/>
                </a:solidFill>
                <a:latin typeface="Arial Narrow" panose="020B0606020202030204" pitchFamily="34" charset="0"/>
                <a:cs typeface="Arial" panose="020B0604020202020204" pitchFamily="34" charset="0"/>
              </a:rPr>
              <a:t>H</a:t>
            </a:r>
            <a:r>
              <a:rPr sz="1600" b="1" spc="14" dirty="0" smtClean="0">
                <a:solidFill>
                  <a:srgbClr val="397D5A"/>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A</a:t>
            </a:r>
            <a:r>
              <a:rPr sz="1600" b="1" spc="4" dirty="0" smtClean="0">
                <a:solidFill>
                  <a:srgbClr val="397D5A"/>
                </a:solidFill>
                <a:latin typeface="Arial Narrow" panose="020B0606020202030204" pitchFamily="34" charset="0"/>
                <a:cs typeface="Arial" panose="020B0604020202020204" pitchFamily="34" charset="0"/>
              </a:rPr>
              <a:t>E</a:t>
            </a:r>
            <a:r>
              <a:rPr sz="1600" b="1" spc="0" dirty="0" smtClean="0">
                <a:solidFill>
                  <a:srgbClr val="397D5A"/>
                </a:solidFill>
                <a:latin typeface="Arial Narrow" panose="020B0606020202030204" pitchFamily="34" charset="0"/>
                <a:cs typeface="Arial" panose="020B0604020202020204" pitchFamily="34" charset="0"/>
              </a:rPr>
              <a:t>P</a:t>
            </a:r>
            <a:r>
              <a:rPr sz="1600" b="1" spc="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DDC12B"/>
                </a:solidFill>
                <a:latin typeface="Arial Narrow" panose="020B0606020202030204" pitchFamily="34" charset="0"/>
                <a:cs typeface="Arial" panose="020B0604020202020204" pitchFamily="34" charset="0"/>
              </a:rPr>
              <a:t>|  </a:t>
            </a:r>
            <a:r>
              <a:rPr sz="1600" b="1" spc="-319" dirty="0" smtClean="0">
                <a:solidFill>
                  <a:srgbClr val="0000FF"/>
                </a:solidFill>
                <a:latin typeface="Arial Narrow" panose="020B0606020202030204" pitchFamily="34" charset="0"/>
                <a:cs typeface="Arial" panose="020B0604020202020204" pitchFamily="34" charset="0"/>
              </a:rPr>
              <a:t> </a:t>
            </a:r>
            <a:r>
              <a:rPr sz="1600" b="1" u="sng" spc="9" dirty="0" smtClean="0">
                <a:solidFill>
                  <a:srgbClr val="0000FF"/>
                </a:solidFill>
                <a:latin typeface="Arial Narrow" panose="020B0606020202030204" pitchFamily="34" charset="0"/>
                <a:cs typeface="Arial" panose="020B0604020202020204" pitchFamily="34" charset="0"/>
                <a:hlinkClick r:id="rId2"/>
              </a:rPr>
              <a:t>www</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C</a:t>
            </a:r>
            <a:r>
              <a:rPr sz="1600" b="1" u="sng" spc="0" dirty="0" smtClean="0">
                <a:solidFill>
                  <a:srgbClr val="0000FF"/>
                </a:solidFill>
                <a:latin typeface="Arial Narrow" panose="020B0606020202030204" pitchFamily="34" charset="0"/>
                <a:cs typeface="Arial" panose="020B0604020202020204" pitchFamily="34" charset="0"/>
                <a:hlinkClick r:id="rId2"/>
              </a:rPr>
              <a:t>A</a:t>
            </a:r>
            <a:r>
              <a:rPr sz="1600" b="1" u="sng" spc="4" dirty="0" smtClean="0">
                <a:solidFill>
                  <a:srgbClr val="0000FF"/>
                </a:solidFill>
                <a:latin typeface="Arial Narrow" panose="020B0606020202030204" pitchFamily="34" charset="0"/>
                <a:cs typeface="Arial" panose="020B0604020202020204" pitchFamily="34" charset="0"/>
                <a:hlinkClick r:id="rId2"/>
              </a:rPr>
              <a:t>E</a:t>
            </a:r>
            <a:r>
              <a:rPr sz="1600" b="1" u="sng" spc="0" dirty="0" smtClean="0">
                <a:solidFill>
                  <a:srgbClr val="0000FF"/>
                </a:solidFill>
                <a:latin typeface="Arial Narrow" panose="020B0606020202030204" pitchFamily="34" charset="0"/>
                <a:cs typeface="Arial" panose="020B0604020202020204" pitchFamily="34" charset="0"/>
                <a:hlinkClick r:id="rId2"/>
              </a:rPr>
              <a:t>Pne</a:t>
            </a:r>
            <a:r>
              <a:rPr sz="1600" b="1" u="sng" spc="-25" dirty="0" smtClean="0">
                <a:solidFill>
                  <a:srgbClr val="0000FF"/>
                </a:solidFill>
                <a:latin typeface="Arial Narrow" panose="020B0606020202030204" pitchFamily="34" charset="0"/>
                <a:cs typeface="Arial" panose="020B0604020202020204" pitchFamily="34" charset="0"/>
                <a:hlinkClick r:id="rId2"/>
              </a:rPr>
              <a:t>t</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o</a:t>
            </a:r>
            <a:r>
              <a:rPr sz="1600" b="1" u="sng" spc="0" dirty="0" smtClean="0">
                <a:solidFill>
                  <a:srgbClr val="0000FF"/>
                </a:solidFill>
                <a:latin typeface="Arial Narrow" panose="020B0606020202030204" pitchFamily="34" charset="0"/>
                <a:cs typeface="Arial" panose="020B0604020202020204" pitchFamily="34" charset="0"/>
                <a:hlinkClick r:id="rId2"/>
              </a:rPr>
              <a:t>rg</a:t>
            </a:r>
            <a:r>
              <a:rPr sz="1600" b="1" spc="0" dirty="0" smtClean="0">
                <a:solidFill>
                  <a:srgbClr val="0000FF"/>
                </a:solidFill>
                <a:latin typeface="Arial Narrow" panose="020B0606020202030204" pitchFamily="34" charset="0"/>
                <a:cs typeface="Arial" panose="020B0604020202020204" pitchFamily="34" charset="0"/>
                <a:hlinkClick r:id="rId2"/>
              </a:rPr>
              <a:t> </a:t>
            </a:r>
            <a:r>
              <a:rPr sz="1600" b="1" spc="-276" dirty="0" smtClean="0">
                <a:solidFill>
                  <a:srgbClr val="DDC12B"/>
                </a:solidFill>
                <a:latin typeface="Arial Narrow" panose="020B0606020202030204" pitchFamily="34" charset="0"/>
                <a:cs typeface="Arial" panose="020B0604020202020204" pitchFamily="34" charset="0"/>
                <a:hlinkClick r:id="rId2"/>
              </a:rPr>
              <a:t> </a:t>
            </a:r>
            <a:r>
              <a:rPr sz="1600" b="1" u="sng" spc="0" dirty="0" smtClean="0">
                <a:solidFill>
                  <a:srgbClr val="DDC12B"/>
                </a:solidFill>
                <a:latin typeface="Arial Narrow" panose="020B0606020202030204" pitchFamily="34" charset="0"/>
                <a:cs typeface="Arial" panose="020B0604020202020204" pitchFamily="34" charset="0"/>
                <a:hlinkClick r:id="rId2"/>
              </a:rPr>
              <a:t>|</a:t>
            </a:r>
            <a:r>
              <a:rPr sz="1600" b="1" u="sng" spc="0" dirty="0" smtClean="0">
                <a:solidFill>
                  <a:srgbClr val="DDC12B"/>
                </a:solidFill>
                <a:latin typeface="Arial Narrow" panose="020B0606020202030204" pitchFamily="34" charset="0"/>
                <a:cs typeface="Arial" panose="020B0604020202020204" pitchFamily="34" charset="0"/>
              </a:rPr>
              <a:t> </a:t>
            </a:r>
            <a:r>
              <a:rPr sz="1600" b="1" spc="-316" dirty="0" smtClean="0">
                <a:solidFill>
                  <a:srgbClr val="DDC12B"/>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T</a:t>
            </a:r>
            <a:r>
              <a:rPr sz="1600" b="1" spc="9" dirty="0" smtClean="0">
                <a:solidFill>
                  <a:srgbClr val="397D5A"/>
                </a:solidFill>
                <a:latin typeface="Arial Narrow" panose="020B0606020202030204" pitchFamily="34" charset="0"/>
                <a:cs typeface="Arial" panose="020B0604020202020204" pitchFamily="34" charset="0"/>
              </a:rPr>
              <a:t>w</a:t>
            </a:r>
            <a:r>
              <a:rPr sz="1600" b="1" spc="0" dirty="0" smtClean="0">
                <a:solidFill>
                  <a:srgbClr val="397D5A"/>
                </a:solidFill>
                <a:latin typeface="Arial Narrow" panose="020B0606020202030204" pitchFamily="34" charset="0"/>
                <a:cs typeface="Arial" panose="020B0604020202020204" pitchFamily="34" charset="0"/>
              </a:rPr>
              <a:t>i</a:t>
            </a:r>
            <a:r>
              <a:rPr sz="1600" b="1" spc="-25" dirty="0" smtClean="0">
                <a:solidFill>
                  <a:srgbClr val="397D5A"/>
                </a:solidFill>
                <a:latin typeface="Arial Narrow" panose="020B0606020202030204" pitchFamily="34" charset="0"/>
                <a:cs typeface="Arial" panose="020B0604020202020204" pitchFamily="34" charset="0"/>
              </a:rPr>
              <a:t>tt</a:t>
            </a:r>
            <a:r>
              <a:rPr sz="1600" b="1" spc="0" dirty="0" smtClean="0">
                <a:solidFill>
                  <a:srgbClr val="397D5A"/>
                </a:solidFill>
                <a:latin typeface="Arial Narrow" panose="020B0606020202030204" pitchFamily="34" charset="0"/>
                <a:cs typeface="Arial" panose="020B0604020202020204" pitchFamily="34" charset="0"/>
              </a:rPr>
              <a:t>er:</a:t>
            </a:r>
            <a:r>
              <a:rPr sz="1600" b="1" spc="5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397D5A"/>
                </a:solidFill>
                <a:latin typeface="Arial Narrow" panose="020B0606020202030204" pitchFamily="34" charset="0"/>
                <a:cs typeface="Arial" panose="020B0604020202020204" pitchFamily="34" charset="0"/>
                <a:hlinkClick r:id="rId3"/>
              </a:rPr>
              <a:t>@CA</a:t>
            </a:r>
            <a:r>
              <a:rPr sz="1600" b="1" spc="4" dirty="0" smtClean="0">
                <a:solidFill>
                  <a:srgbClr val="397D5A"/>
                </a:solidFill>
                <a:latin typeface="Arial Narrow" panose="020B0606020202030204" pitchFamily="34" charset="0"/>
                <a:cs typeface="Arial" panose="020B0604020202020204" pitchFamily="34" charset="0"/>
                <a:hlinkClick r:id="rId3"/>
              </a:rPr>
              <a:t>E</a:t>
            </a:r>
            <a:r>
              <a:rPr sz="1600" b="1" spc="0" dirty="0" smtClean="0">
                <a:solidFill>
                  <a:srgbClr val="397D5A"/>
                </a:solidFill>
                <a:latin typeface="Arial Narrow" panose="020B0606020202030204" pitchFamily="34" charset="0"/>
                <a:cs typeface="Arial" panose="020B0604020202020204" pitchFamily="34" charset="0"/>
                <a:hlinkClick r:id="rId3"/>
              </a:rPr>
              <a:t>Pup</a:t>
            </a:r>
            <a:r>
              <a:rPr sz="1600" b="1" spc="4" dirty="0" smtClean="0">
                <a:solidFill>
                  <a:srgbClr val="397D5A"/>
                </a:solidFill>
                <a:latin typeface="Arial Narrow" panose="020B0606020202030204" pitchFamily="34" charset="0"/>
                <a:cs typeface="Arial" panose="020B0604020202020204" pitchFamily="34" charset="0"/>
                <a:hlinkClick r:id="rId3"/>
              </a:rPr>
              <a:t>d</a:t>
            </a:r>
            <a:r>
              <a:rPr sz="1600" b="1" spc="-4" dirty="0" smtClean="0">
                <a:solidFill>
                  <a:srgbClr val="397D5A"/>
                </a:solidFill>
                <a:latin typeface="Arial Narrow" panose="020B0606020202030204" pitchFamily="34" charset="0"/>
                <a:cs typeface="Arial" panose="020B0604020202020204" pitchFamily="34" charset="0"/>
                <a:hlinkClick r:id="rId3"/>
              </a:rPr>
              <a:t>a</a:t>
            </a:r>
            <a:r>
              <a:rPr sz="1600" b="1" spc="-25" dirty="0" smtClean="0">
                <a:solidFill>
                  <a:srgbClr val="397D5A"/>
                </a:solidFill>
                <a:latin typeface="Arial Narrow" panose="020B0606020202030204" pitchFamily="34" charset="0"/>
                <a:cs typeface="Arial" panose="020B0604020202020204" pitchFamily="34" charset="0"/>
                <a:hlinkClick r:id="rId3"/>
              </a:rPr>
              <a:t>t</a:t>
            </a:r>
            <a:r>
              <a:rPr sz="1600" b="1" spc="0" dirty="0" smtClean="0">
                <a:solidFill>
                  <a:srgbClr val="397D5A"/>
                </a:solidFill>
                <a:latin typeface="Arial Narrow" panose="020B0606020202030204" pitchFamily="34" charset="0"/>
                <a:cs typeface="Arial" panose="020B0604020202020204" pitchFamily="34" charset="0"/>
                <a:hlinkClick r:id="rId3"/>
              </a:rPr>
              <a:t>es</a:t>
            </a:r>
            <a:endParaRPr sz="1600" b="1" dirty="0">
              <a:latin typeface="Arial Narrow" panose="020B0606020202030204" pitchFamily="34" charset="0"/>
              <a:cs typeface="Arial" panose="020B0604020202020204" pitchFamily="34" charset="0"/>
            </a:endParaRPr>
          </a:p>
        </p:txBody>
      </p:sp>
      <p:pic>
        <p:nvPicPr>
          <p:cNvPr id="24" name="Picture 23"/>
          <p:cNvPicPr>
            <a:picLocks noChangeAspect="1"/>
          </p:cNvPicPr>
          <p:nvPr/>
        </p:nvPicPr>
        <p:blipFill>
          <a:blip r:embed="rId4">
            <a:clrChange>
              <a:clrFrom>
                <a:srgbClr val="FFFFFF"/>
              </a:clrFrom>
              <a:clrTo>
                <a:srgbClr val="FFFFFF">
                  <a:alpha val="0"/>
                </a:srgbClr>
              </a:clrTo>
            </a:clrChange>
            <a:extLst>
              <a:ext uri="{28A0092B-C50C-407E-A947-70E740481C1C}">
                <a14:useLocalDpi xmlns="" xmlns:a14="http://schemas.microsoft.com/office/drawing/2010/main" val="0"/>
              </a:ext>
            </a:extLst>
          </a:blip>
          <a:stretch>
            <a:fillRect/>
          </a:stretch>
        </p:blipFill>
        <p:spPr>
          <a:xfrm>
            <a:off x="304800" y="6248400"/>
            <a:ext cx="1314450" cy="457200"/>
          </a:xfrm>
          <a:prstGeom prst="rect">
            <a:avLst/>
          </a:prstGeom>
        </p:spPr>
      </p:pic>
      <p:sp>
        <p:nvSpPr>
          <p:cNvPr id="18" name="TextBox 17"/>
          <p:cNvSpPr txBox="1"/>
          <p:nvPr/>
        </p:nvSpPr>
        <p:spPr>
          <a:xfrm>
            <a:off x="838200" y="5029200"/>
            <a:ext cx="8001000" cy="954107"/>
          </a:xfrm>
          <a:prstGeom prst="rect">
            <a:avLst/>
          </a:prstGeom>
          <a:noFill/>
        </p:spPr>
        <p:txBody>
          <a:bodyPr wrap="square" rtlCol="0">
            <a:spAutoFit/>
          </a:bodyPr>
          <a:lstStyle/>
          <a:p>
            <a:pPr lvl="0"/>
            <a:r>
              <a:rPr lang="en-US" sz="2800" b="1" dirty="0">
                <a:solidFill>
                  <a:prstClr val="black"/>
                </a:solidFill>
                <a:latin typeface="Century Gothic" panose="020B0502020202020204" pitchFamily="34" charset="0"/>
              </a:rPr>
              <a:t>Challenge: </a:t>
            </a:r>
            <a:r>
              <a:rPr lang="en-US" sz="2800" b="1" u="sng" dirty="0" smtClean="0">
                <a:solidFill>
                  <a:prstClr val="black"/>
                </a:solidFill>
                <a:latin typeface="Century Gothic" panose="020B0502020202020204" pitchFamily="34" charset="0"/>
              </a:rPr>
              <a:t>involve</a:t>
            </a:r>
            <a:r>
              <a:rPr lang="en-US" sz="2800" b="1" dirty="0" smtClean="0">
                <a:solidFill>
                  <a:prstClr val="black"/>
                </a:solidFill>
                <a:latin typeface="Century Gothic" panose="020B0502020202020204" pitchFamily="34" charset="0"/>
              </a:rPr>
              <a:t> the relevant stakeholders in UPRM’s teacher preparation program</a:t>
            </a:r>
            <a:endParaRPr lang="en-US" dirty="0"/>
          </a:p>
        </p:txBody>
      </p:sp>
    </p:spTree>
    <p:extLst>
      <p:ext uri="{BB962C8B-B14F-4D97-AF65-F5344CB8AC3E}">
        <p14:creationId xmlns="" xmlns:p14="http://schemas.microsoft.com/office/powerpoint/2010/main" val="3570392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srcRect/>
          <a:stretch>
            <a:fillRect/>
          </a:stretch>
        </p:blipFill>
        <p:spPr bwMode="auto">
          <a:xfrm>
            <a:off x="609600" y="404446"/>
            <a:ext cx="7924800" cy="6049108"/>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object 20"/>
          <p:cNvSpPr/>
          <p:nvPr/>
        </p:nvSpPr>
        <p:spPr>
          <a:xfrm>
            <a:off x="0" y="0"/>
            <a:ext cx="9144000" cy="1417320"/>
          </a:xfrm>
          <a:custGeom>
            <a:avLst/>
            <a:gdLst/>
            <a:ahLst/>
            <a:cxnLst/>
            <a:rect l="l" t="t" r="r" b="b"/>
            <a:pathLst>
              <a:path w="9144000" h="1417320">
                <a:moveTo>
                  <a:pt x="0" y="1417320"/>
                </a:moveTo>
                <a:lnTo>
                  <a:pt x="9144000" y="1417320"/>
                </a:lnTo>
                <a:lnTo>
                  <a:pt x="9144000" y="0"/>
                </a:lnTo>
                <a:lnTo>
                  <a:pt x="0" y="0"/>
                </a:lnTo>
                <a:lnTo>
                  <a:pt x="0" y="1417320"/>
                </a:lnTo>
                <a:close/>
              </a:path>
            </a:pathLst>
          </a:custGeom>
          <a:solidFill>
            <a:srgbClr val="047D57"/>
          </a:solidFill>
        </p:spPr>
        <p:txBody>
          <a:bodyPr wrap="square" lIns="0" tIns="0" rIns="0" bIns="0" rtlCol="0">
            <a:noAutofit/>
          </a:bodyPr>
          <a:lstStyle/>
          <a:p>
            <a:endParaRPr/>
          </a:p>
        </p:txBody>
      </p:sp>
      <p:sp>
        <p:nvSpPr>
          <p:cNvPr id="21" name="object 21"/>
          <p:cNvSpPr/>
          <p:nvPr/>
        </p:nvSpPr>
        <p:spPr>
          <a:xfrm>
            <a:off x="326847" y="0"/>
            <a:ext cx="0" cy="1417320"/>
          </a:xfrm>
          <a:custGeom>
            <a:avLst/>
            <a:gdLst/>
            <a:ahLst/>
            <a:cxnLst/>
            <a:rect l="l" t="t" r="r" b="b"/>
            <a:pathLst>
              <a:path h="1417320">
                <a:moveTo>
                  <a:pt x="0" y="1417320"/>
                </a:moveTo>
                <a:lnTo>
                  <a:pt x="0" y="0"/>
                </a:lnTo>
              </a:path>
            </a:pathLst>
          </a:custGeom>
          <a:ln w="25400">
            <a:solidFill>
              <a:srgbClr val="DDC12B"/>
            </a:solidFill>
          </a:ln>
        </p:spPr>
        <p:txBody>
          <a:bodyPr wrap="square" lIns="0" tIns="0" rIns="0" bIns="0" rtlCol="0">
            <a:noAutofit/>
          </a:bodyPr>
          <a:lstStyle/>
          <a:p>
            <a:endParaRPr/>
          </a:p>
        </p:txBody>
      </p:sp>
      <p:sp>
        <p:nvSpPr>
          <p:cNvPr id="19" name="object 19"/>
          <p:cNvSpPr/>
          <p:nvPr/>
        </p:nvSpPr>
        <p:spPr>
          <a:xfrm>
            <a:off x="3624707" y="6297574"/>
            <a:ext cx="5519293" cy="1587"/>
          </a:xfrm>
          <a:custGeom>
            <a:avLst/>
            <a:gdLst/>
            <a:ahLst/>
            <a:cxnLst/>
            <a:rect l="l" t="t" r="r" b="b"/>
            <a:pathLst>
              <a:path w="5519293" h="1587">
                <a:moveTo>
                  <a:pt x="5519292" y="1587"/>
                </a:moveTo>
                <a:lnTo>
                  <a:pt x="0" y="0"/>
                </a:lnTo>
              </a:path>
              <a:path w="5519293" h="1587">
                <a:moveTo>
                  <a:pt x="0" y="1"/>
                </a:moveTo>
                <a:lnTo>
                  <a:pt x="5519292" y="1587"/>
                </a:lnTo>
              </a:path>
            </a:pathLst>
          </a:custGeom>
          <a:ln w="25400">
            <a:solidFill>
              <a:srgbClr val="DDC12B"/>
            </a:solidFill>
          </a:ln>
        </p:spPr>
        <p:txBody>
          <a:bodyPr wrap="square" lIns="0" tIns="0" rIns="0" bIns="0" rtlCol="0">
            <a:noAutofit/>
          </a:bodyPr>
          <a:lstStyle/>
          <a:p>
            <a:endParaRPr/>
          </a:p>
        </p:txBody>
      </p:sp>
      <p:sp>
        <p:nvSpPr>
          <p:cNvPr id="16" name="object 16"/>
          <p:cNvSpPr txBox="1"/>
          <p:nvPr/>
        </p:nvSpPr>
        <p:spPr>
          <a:xfrm>
            <a:off x="583793" y="441388"/>
            <a:ext cx="7417207" cy="918714"/>
          </a:xfrm>
          <a:prstGeom prst="rect">
            <a:avLst/>
          </a:prstGeom>
        </p:spPr>
        <p:txBody>
          <a:bodyPr wrap="square" lIns="0" tIns="0" rIns="0" bIns="0" rtlCol="0">
            <a:noAutofit/>
          </a:bodyPr>
          <a:lstStyle/>
          <a:p>
            <a:pPr marL="12700">
              <a:lnSpc>
                <a:spcPts val="3435"/>
              </a:lnSpc>
              <a:spcBef>
                <a:spcPts val="171"/>
              </a:spcBef>
            </a:pPr>
            <a:r>
              <a:rPr lang="en-US" sz="3600" b="1" dirty="0" smtClean="0">
                <a:solidFill>
                  <a:srgbClr val="FFFFFF"/>
                </a:solidFill>
                <a:latin typeface="Century Gothic"/>
                <a:cs typeface="Century Gothic"/>
              </a:rPr>
              <a:t>Now WHAT?</a:t>
            </a:r>
          </a:p>
          <a:p>
            <a:pPr marL="12700">
              <a:lnSpc>
                <a:spcPts val="3435"/>
              </a:lnSpc>
              <a:spcBef>
                <a:spcPts val="171"/>
              </a:spcBef>
            </a:pPr>
            <a:r>
              <a:rPr lang="en-US" sz="3600" b="1" dirty="0" smtClean="0">
                <a:solidFill>
                  <a:srgbClr val="FFFFFF"/>
                </a:solidFill>
                <a:latin typeface="Century Gothic"/>
                <a:cs typeface="Century Gothic"/>
              </a:rPr>
              <a:t>Outline!!! </a:t>
            </a:r>
            <a:endParaRPr sz="3600" dirty="0">
              <a:latin typeface="Century Gothic"/>
              <a:cs typeface="Century Gothic"/>
            </a:endParaRPr>
          </a:p>
        </p:txBody>
      </p:sp>
      <p:sp>
        <p:nvSpPr>
          <p:cNvPr id="9" name="object 9"/>
          <p:cNvSpPr txBox="1"/>
          <p:nvPr/>
        </p:nvSpPr>
        <p:spPr>
          <a:xfrm>
            <a:off x="3607689" y="2432177"/>
            <a:ext cx="117856" cy="152400"/>
          </a:xfrm>
          <a:prstGeom prst="rect">
            <a:avLst/>
          </a:prstGeom>
        </p:spPr>
        <p:txBody>
          <a:bodyPr wrap="square" lIns="0" tIns="0" rIns="0" bIns="0" rtlCol="0">
            <a:noAutofit/>
          </a:bodyPr>
          <a:lstStyle/>
          <a:p>
            <a:pPr marL="25400">
              <a:lnSpc>
                <a:spcPts val="1000"/>
              </a:lnSpc>
            </a:pPr>
            <a:endParaRPr sz="1000"/>
          </a:p>
        </p:txBody>
      </p:sp>
      <p:sp>
        <p:nvSpPr>
          <p:cNvPr id="8" name="object 8"/>
          <p:cNvSpPr txBox="1"/>
          <p:nvPr/>
        </p:nvSpPr>
        <p:spPr>
          <a:xfrm>
            <a:off x="4119737" y="2432177"/>
            <a:ext cx="112815" cy="152400"/>
          </a:xfrm>
          <a:prstGeom prst="rect">
            <a:avLst/>
          </a:prstGeom>
        </p:spPr>
        <p:txBody>
          <a:bodyPr wrap="square" lIns="0" tIns="0" rIns="0" bIns="0" rtlCol="0">
            <a:noAutofit/>
          </a:bodyPr>
          <a:lstStyle/>
          <a:p>
            <a:pPr marL="25400">
              <a:lnSpc>
                <a:spcPts val="1000"/>
              </a:lnSpc>
            </a:pPr>
            <a:endParaRPr sz="1000"/>
          </a:p>
        </p:txBody>
      </p:sp>
      <p:sp>
        <p:nvSpPr>
          <p:cNvPr id="7" name="object 7"/>
          <p:cNvSpPr txBox="1"/>
          <p:nvPr/>
        </p:nvSpPr>
        <p:spPr>
          <a:xfrm>
            <a:off x="4881475" y="2432177"/>
            <a:ext cx="112808" cy="152400"/>
          </a:xfrm>
          <a:prstGeom prst="rect">
            <a:avLst/>
          </a:prstGeom>
        </p:spPr>
        <p:txBody>
          <a:bodyPr wrap="square" lIns="0" tIns="0" rIns="0" bIns="0" rtlCol="0">
            <a:noAutofit/>
          </a:bodyPr>
          <a:lstStyle/>
          <a:p>
            <a:pPr marL="25400">
              <a:lnSpc>
                <a:spcPts val="1000"/>
              </a:lnSpc>
            </a:pPr>
            <a:endParaRPr sz="1000"/>
          </a:p>
        </p:txBody>
      </p:sp>
      <p:sp>
        <p:nvSpPr>
          <p:cNvPr id="6" name="object 6"/>
          <p:cNvSpPr txBox="1"/>
          <p:nvPr/>
        </p:nvSpPr>
        <p:spPr>
          <a:xfrm>
            <a:off x="5445300" y="2432177"/>
            <a:ext cx="112473" cy="152400"/>
          </a:xfrm>
          <a:prstGeom prst="rect">
            <a:avLst/>
          </a:prstGeom>
        </p:spPr>
        <p:txBody>
          <a:bodyPr wrap="square" lIns="0" tIns="0" rIns="0" bIns="0" rtlCol="0">
            <a:noAutofit/>
          </a:bodyPr>
          <a:lstStyle/>
          <a:p>
            <a:pPr marL="25400">
              <a:lnSpc>
                <a:spcPts val="1000"/>
              </a:lnSpc>
            </a:pPr>
            <a:endParaRPr sz="1000"/>
          </a:p>
        </p:txBody>
      </p:sp>
      <p:sp>
        <p:nvSpPr>
          <p:cNvPr id="5" name="object 5"/>
          <p:cNvSpPr txBox="1"/>
          <p:nvPr/>
        </p:nvSpPr>
        <p:spPr>
          <a:xfrm>
            <a:off x="2707920" y="2919857"/>
            <a:ext cx="110580" cy="152400"/>
          </a:xfrm>
          <a:prstGeom prst="rect">
            <a:avLst/>
          </a:prstGeom>
        </p:spPr>
        <p:txBody>
          <a:bodyPr wrap="square" lIns="0" tIns="0" rIns="0" bIns="0" rtlCol="0">
            <a:noAutofit/>
          </a:bodyPr>
          <a:lstStyle/>
          <a:p>
            <a:pPr marL="25400">
              <a:lnSpc>
                <a:spcPts val="1000"/>
              </a:lnSpc>
            </a:pPr>
            <a:endParaRPr sz="1000"/>
          </a:p>
        </p:txBody>
      </p:sp>
      <p:sp>
        <p:nvSpPr>
          <p:cNvPr id="4" name="object 4"/>
          <p:cNvSpPr txBox="1"/>
          <p:nvPr/>
        </p:nvSpPr>
        <p:spPr>
          <a:xfrm>
            <a:off x="3234349" y="2919857"/>
            <a:ext cx="112724" cy="152400"/>
          </a:xfrm>
          <a:prstGeom prst="rect">
            <a:avLst/>
          </a:prstGeom>
        </p:spPr>
        <p:txBody>
          <a:bodyPr wrap="square" lIns="0" tIns="0" rIns="0" bIns="0" rtlCol="0">
            <a:noAutofit/>
          </a:bodyPr>
          <a:lstStyle/>
          <a:p>
            <a:pPr marL="25400">
              <a:lnSpc>
                <a:spcPts val="1000"/>
              </a:lnSpc>
            </a:pPr>
            <a:endParaRPr sz="1000"/>
          </a:p>
        </p:txBody>
      </p:sp>
      <p:sp>
        <p:nvSpPr>
          <p:cNvPr id="3" name="object 3"/>
          <p:cNvSpPr txBox="1"/>
          <p:nvPr/>
        </p:nvSpPr>
        <p:spPr>
          <a:xfrm>
            <a:off x="3997570" y="2919857"/>
            <a:ext cx="111642" cy="152400"/>
          </a:xfrm>
          <a:prstGeom prst="rect">
            <a:avLst/>
          </a:prstGeom>
        </p:spPr>
        <p:txBody>
          <a:bodyPr wrap="square" lIns="0" tIns="0" rIns="0" bIns="0" rtlCol="0">
            <a:noAutofit/>
          </a:bodyPr>
          <a:lstStyle/>
          <a:p>
            <a:pPr marL="25400">
              <a:lnSpc>
                <a:spcPts val="1000"/>
              </a:lnSpc>
            </a:pPr>
            <a:endParaRPr sz="1000"/>
          </a:p>
        </p:txBody>
      </p:sp>
      <p:sp>
        <p:nvSpPr>
          <p:cNvPr id="2" name="object 2"/>
          <p:cNvSpPr txBox="1"/>
          <p:nvPr/>
        </p:nvSpPr>
        <p:spPr>
          <a:xfrm>
            <a:off x="3012582" y="3407917"/>
            <a:ext cx="107567" cy="152400"/>
          </a:xfrm>
          <a:prstGeom prst="rect">
            <a:avLst/>
          </a:prstGeom>
        </p:spPr>
        <p:txBody>
          <a:bodyPr wrap="square" lIns="0" tIns="0" rIns="0" bIns="0" rtlCol="0">
            <a:noAutofit/>
          </a:bodyPr>
          <a:lstStyle/>
          <a:p>
            <a:pPr marL="25400">
              <a:lnSpc>
                <a:spcPts val="1000"/>
              </a:lnSpc>
            </a:pPr>
            <a:endParaRPr sz="1000"/>
          </a:p>
        </p:txBody>
      </p:sp>
      <p:sp>
        <p:nvSpPr>
          <p:cNvPr id="22" name="object 4"/>
          <p:cNvSpPr txBox="1"/>
          <p:nvPr/>
        </p:nvSpPr>
        <p:spPr>
          <a:xfrm>
            <a:off x="1788667" y="6307573"/>
            <a:ext cx="1411733" cy="990600"/>
          </a:xfrm>
          <a:prstGeom prst="rect">
            <a:avLst/>
          </a:prstGeom>
        </p:spPr>
        <p:txBody>
          <a:bodyPr wrap="square" lIns="0" tIns="0" rIns="0" bIns="0" rtlCol="0">
            <a:noAutofit/>
          </a:bodyPr>
          <a:lstStyle/>
          <a:p>
            <a:pPr marL="12700">
              <a:lnSpc>
                <a:spcPct val="96400"/>
              </a:lnSpc>
              <a:spcBef>
                <a:spcPts val="10"/>
              </a:spcBef>
            </a:pPr>
            <a:r>
              <a:rPr sz="1200" b="1" spc="0" dirty="0" smtClean="0">
                <a:solidFill>
                  <a:srgbClr val="397D5A"/>
                </a:solidFill>
                <a:latin typeface="Arial Narrow" panose="020B0606020202030204" pitchFamily="34" charset="0"/>
                <a:cs typeface="Times New Roman"/>
              </a:rPr>
              <a:t>Council</a:t>
            </a:r>
            <a:r>
              <a:rPr sz="1200" b="1" spc="54"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for</a:t>
            </a:r>
            <a:r>
              <a:rPr sz="1200" b="1" spc="125"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the Accreditation</a:t>
            </a:r>
            <a:r>
              <a:rPr sz="1200" b="1" spc="19"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of Educator Preparation</a:t>
            </a:r>
            <a:endParaRPr sz="1200" b="1" dirty="0">
              <a:solidFill>
                <a:srgbClr val="397D5A"/>
              </a:solidFill>
              <a:latin typeface="Arial Narrow" panose="020B0606020202030204" pitchFamily="34" charset="0"/>
              <a:cs typeface="Times New Roman"/>
            </a:endParaRPr>
          </a:p>
        </p:txBody>
      </p:sp>
      <p:sp>
        <p:nvSpPr>
          <p:cNvPr id="23" name="object 2"/>
          <p:cNvSpPr txBox="1"/>
          <p:nvPr/>
        </p:nvSpPr>
        <p:spPr>
          <a:xfrm>
            <a:off x="3581400" y="6437113"/>
            <a:ext cx="5989320" cy="365760"/>
          </a:xfrm>
          <a:prstGeom prst="rect">
            <a:avLst/>
          </a:prstGeom>
        </p:spPr>
        <p:txBody>
          <a:bodyPr wrap="square" lIns="0" tIns="0" rIns="0" bIns="0" rtlCol="0">
            <a:noAutofit/>
          </a:bodyPr>
          <a:lstStyle/>
          <a:p>
            <a:pPr marL="12700">
              <a:lnSpc>
                <a:spcPts val="1350"/>
              </a:lnSpc>
              <a:spcBef>
                <a:spcPts val="67"/>
              </a:spcBef>
            </a:pP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ONN</a:t>
            </a:r>
            <a:r>
              <a:rPr sz="1600" b="1" spc="4" dirty="0" smtClean="0">
                <a:solidFill>
                  <a:srgbClr val="397D5A"/>
                </a:solidFill>
                <a:latin typeface="Arial Narrow" panose="020B0606020202030204" pitchFamily="34" charset="0"/>
                <a:cs typeface="Arial" panose="020B0604020202020204" pitchFamily="34" charset="0"/>
              </a:rPr>
              <a:t>E</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T</a:t>
            </a:r>
            <a:r>
              <a:rPr sz="1600" b="1" spc="-4" dirty="0" smtClean="0">
                <a:solidFill>
                  <a:srgbClr val="397D5A"/>
                </a:solidFill>
                <a:latin typeface="Arial Narrow" panose="020B0606020202030204" pitchFamily="34" charset="0"/>
                <a:cs typeface="Arial" panose="020B0604020202020204" pitchFamily="34" charset="0"/>
              </a:rPr>
              <a:t> </a:t>
            </a:r>
            <a:r>
              <a:rPr sz="1600" b="1" spc="-19" dirty="0" smtClean="0">
                <a:solidFill>
                  <a:srgbClr val="397D5A"/>
                </a:solidFill>
                <a:latin typeface="Arial Narrow" panose="020B0606020202030204" pitchFamily="34" charset="0"/>
                <a:cs typeface="Arial" panose="020B0604020202020204" pitchFamily="34" charset="0"/>
              </a:rPr>
              <a:t>W</a:t>
            </a:r>
            <a:r>
              <a:rPr sz="1600" b="1" spc="29" dirty="0" smtClean="0">
                <a:solidFill>
                  <a:srgbClr val="397D5A"/>
                </a:solidFill>
                <a:latin typeface="Arial Narrow" panose="020B0606020202030204" pitchFamily="34" charset="0"/>
                <a:cs typeface="Arial" panose="020B0604020202020204" pitchFamily="34" charset="0"/>
              </a:rPr>
              <a:t>I</a:t>
            </a:r>
            <a:r>
              <a:rPr sz="1600" b="1" spc="-4" dirty="0" smtClean="0">
                <a:solidFill>
                  <a:srgbClr val="397D5A"/>
                </a:solidFill>
                <a:latin typeface="Arial Narrow" panose="020B0606020202030204" pitchFamily="34" charset="0"/>
                <a:cs typeface="Arial" panose="020B0604020202020204" pitchFamily="34" charset="0"/>
              </a:rPr>
              <a:t>T</a:t>
            </a:r>
            <a:r>
              <a:rPr sz="1600" b="1" spc="0" dirty="0" smtClean="0">
                <a:solidFill>
                  <a:srgbClr val="397D5A"/>
                </a:solidFill>
                <a:latin typeface="Arial Narrow" panose="020B0606020202030204" pitchFamily="34" charset="0"/>
                <a:cs typeface="Arial" panose="020B0604020202020204" pitchFamily="34" charset="0"/>
              </a:rPr>
              <a:t>H</a:t>
            </a:r>
            <a:r>
              <a:rPr sz="1600" b="1" spc="14" dirty="0" smtClean="0">
                <a:solidFill>
                  <a:srgbClr val="397D5A"/>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A</a:t>
            </a:r>
            <a:r>
              <a:rPr sz="1600" b="1" spc="4" dirty="0" smtClean="0">
                <a:solidFill>
                  <a:srgbClr val="397D5A"/>
                </a:solidFill>
                <a:latin typeface="Arial Narrow" panose="020B0606020202030204" pitchFamily="34" charset="0"/>
                <a:cs typeface="Arial" panose="020B0604020202020204" pitchFamily="34" charset="0"/>
              </a:rPr>
              <a:t>E</a:t>
            </a:r>
            <a:r>
              <a:rPr sz="1600" b="1" spc="0" dirty="0" smtClean="0">
                <a:solidFill>
                  <a:srgbClr val="397D5A"/>
                </a:solidFill>
                <a:latin typeface="Arial Narrow" panose="020B0606020202030204" pitchFamily="34" charset="0"/>
                <a:cs typeface="Arial" panose="020B0604020202020204" pitchFamily="34" charset="0"/>
              </a:rPr>
              <a:t>P</a:t>
            </a:r>
            <a:r>
              <a:rPr sz="1600" b="1" spc="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DDC12B"/>
                </a:solidFill>
                <a:latin typeface="Arial Narrow" panose="020B0606020202030204" pitchFamily="34" charset="0"/>
                <a:cs typeface="Arial" panose="020B0604020202020204" pitchFamily="34" charset="0"/>
              </a:rPr>
              <a:t>|  </a:t>
            </a:r>
            <a:r>
              <a:rPr sz="1600" b="1" spc="-319" dirty="0" smtClean="0">
                <a:solidFill>
                  <a:srgbClr val="0000FF"/>
                </a:solidFill>
                <a:latin typeface="Arial Narrow" panose="020B0606020202030204" pitchFamily="34" charset="0"/>
                <a:cs typeface="Arial" panose="020B0604020202020204" pitchFamily="34" charset="0"/>
              </a:rPr>
              <a:t> </a:t>
            </a:r>
            <a:r>
              <a:rPr sz="1600" b="1" u="sng" spc="9" dirty="0" smtClean="0">
                <a:solidFill>
                  <a:srgbClr val="0000FF"/>
                </a:solidFill>
                <a:latin typeface="Arial Narrow" panose="020B0606020202030204" pitchFamily="34" charset="0"/>
                <a:cs typeface="Arial" panose="020B0604020202020204" pitchFamily="34" charset="0"/>
                <a:hlinkClick r:id="rId2"/>
              </a:rPr>
              <a:t>www</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C</a:t>
            </a:r>
            <a:r>
              <a:rPr sz="1600" b="1" u="sng" spc="0" dirty="0" smtClean="0">
                <a:solidFill>
                  <a:srgbClr val="0000FF"/>
                </a:solidFill>
                <a:latin typeface="Arial Narrow" panose="020B0606020202030204" pitchFamily="34" charset="0"/>
                <a:cs typeface="Arial" panose="020B0604020202020204" pitchFamily="34" charset="0"/>
                <a:hlinkClick r:id="rId2"/>
              </a:rPr>
              <a:t>A</a:t>
            </a:r>
            <a:r>
              <a:rPr sz="1600" b="1" u="sng" spc="4" dirty="0" smtClean="0">
                <a:solidFill>
                  <a:srgbClr val="0000FF"/>
                </a:solidFill>
                <a:latin typeface="Arial Narrow" panose="020B0606020202030204" pitchFamily="34" charset="0"/>
                <a:cs typeface="Arial" panose="020B0604020202020204" pitchFamily="34" charset="0"/>
                <a:hlinkClick r:id="rId2"/>
              </a:rPr>
              <a:t>E</a:t>
            </a:r>
            <a:r>
              <a:rPr sz="1600" b="1" u="sng" spc="0" dirty="0" smtClean="0">
                <a:solidFill>
                  <a:srgbClr val="0000FF"/>
                </a:solidFill>
                <a:latin typeface="Arial Narrow" panose="020B0606020202030204" pitchFamily="34" charset="0"/>
                <a:cs typeface="Arial" panose="020B0604020202020204" pitchFamily="34" charset="0"/>
                <a:hlinkClick r:id="rId2"/>
              </a:rPr>
              <a:t>Pne</a:t>
            </a:r>
            <a:r>
              <a:rPr sz="1600" b="1" u="sng" spc="-25" dirty="0" smtClean="0">
                <a:solidFill>
                  <a:srgbClr val="0000FF"/>
                </a:solidFill>
                <a:latin typeface="Arial Narrow" panose="020B0606020202030204" pitchFamily="34" charset="0"/>
                <a:cs typeface="Arial" panose="020B0604020202020204" pitchFamily="34" charset="0"/>
                <a:hlinkClick r:id="rId2"/>
              </a:rPr>
              <a:t>t</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o</a:t>
            </a:r>
            <a:r>
              <a:rPr sz="1600" b="1" u="sng" spc="0" dirty="0" smtClean="0">
                <a:solidFill>
                  <a:srgbClr val="0000FF"/>
                </a:solidFill>
                <a:latin typeface="Arial Narrow" panose="020B0606020202030204" pitchFamily="34" charset="0"/>
                <a:cs typeface="Arial" panose="020B0604020202020204" pitchFamily="34" charset="0"/>
                <a:hlinkClick r:id="rId2"/>
              </a:rPr>
              <a:t>rg</a:t>
            </a:r>
            <a:r>
              <a:rPr sz="1600" b="1" spc="0" dirty="0" smtClean="0">
                <a:solidFill>
                  <a:srgbClr val="0000FF"/>
                </a:solidFill>
                <a:latin typeface="Arial Narrow" panose="020B0606020202030204" pitchFamily="34" charset="0"/>
                <a:cs typeface="Arial" panose="020B0604020202020204" pitchFamily="34" charset="0"/>
                <a:hlinkClick r:id="rId2"/>
              </a:rPr>
              <a:t> </a:t>
            </a:r>
            <a:r>
              <a:rPr sz="1600" b="1" spc="-276" dirty="0" smtClean="0">
                <a:solidFill>
                  <a:srgbClr val="DDC12B"/>
                </a:solidFill>
                <a:latin typeface="Arial Narrow" panose="020B0606020202030204" pitchFamily="34" charset="0"/>
                <a:cs typeface="Arial" panose="020B0604020202020204" pitchFamily="34" charset="0"/>
                <a:hlinkClick r:id="rId2"/>
              </a:rPr>
              <a:t> </a:t>
            </a:r>
            <a:r>
              <a:rPr sz="1600" b="1" u="sng" spc="0" dirty="0" smtClean="0">
                <a:solidFill>
                  <a:srgbClr val="DDC12B"/>
                </a:solidFill>
                <a:latin typeface="Arial Narrow" panose="020B0606020202030204" pitchFamily="34" charset="0"/>
                <a:cs typeface="Arial" panose="020B0604020202020204" pitchFamily="34" charset="0"/>
                <a:hlinkClick r:id="rId2"/>
              </a:rPr>
              <a:t>|</a:t>
            </a:r>
            <a:r>
              <a:rPr sz="1600" b="1" u="sng" spc="0" dirty="0" smtClean="0">
                <a:solidFill>
                  <a:srgbClr val="DDC12B"/>
                </a:solidFill>
                <a:latin typeface="Arial Narrow" panose="020B0606020202030204" pitchFamily="34" charset="0"/>
                <a:cs typeface="Arial" panose="020B0604020202020204" pitchFamily="34" charset="0"/>
              </a:rPr>
              <a:t> </a:t>
            </a:r>
            <a:r>
              <a:rPr sz="1600" b="1" spc="-316" dirty="0" smtClean="0">
                <a:solidFill>
                  <a:srgbClr val="DDC12B"/>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T</a:t>
            </a:r>
            <a:r>
              <a:rPr sz="1600" b="1" spc="9" dirty="0" smtClean="0">
                <a:solidFill>
                  <a:srgbClr val="397D5A"/>
                </a:solidFill>
                <a:latin typeface="Arial Narrow" panose="020B0606020202030204" pitchFamily="34" charset="0"/>
                <a:cs typeface="Arial" panose="020B0604020202020204" pitchFamily="34" charset="0"/>
              </a:rPr>
              <a:t>w</a:t>
            </a:r>
            <a:r>
              <a:rPr sz="1600" b="1" spc="0" dirty="0" smtClean="0">
                <a:solidFill>
                  <a:srgbClr val="397D5A"/>
                </a:solidFill>
                <a:latin typeface="Arial Narrow" panose="020B0606020202030204" pitchFamily="34" charset="0"/>
                <a:cs typeface="Arial" panose="020B0604020202020204" pitchFamily="34" charset="0"/>
              </a:rPr>
              <a:t>i</a:t>
            </a:r>
            <a:r>
              <a:rPr sz="1600" b="1" spc="-25" dirty="0" smtClean="0">
                <a:solidFill>
                  <a:srgbClr val="397D5A"/>
                </a:solidFill>
                <a:latin typeface="Arial Narrow" panose="020B0606020202030204" pitchFamily="34" charset="0"/>
                <a:cs typeface="Arial" panose="020B0604020202020204" pitchFamily="34" charset="0"/>
              </a:rPr>
              <a:t>tt</a:t>
            </a:r>
            <a:r>
              <a:rPr sz="1600" b="1" spc="0" dirty="0" smtClean="0">
                <a:solidFill>
                  <a:srgbClr val="397D5A"/>
                </a:solidFill>
                <a:latin typeface="Arial Narrow" panose="020B0606020202030204" pitchFamily="34" charset="0"/>
                <a:cs typeface="Arial" panose="020B0604020202020204" pitchFamily="34" charset="0"/>
              </a:rPr>
              <a:t>er:</a:t>
            </a:r>
            <a:r>
              <a:rPr sz="1600" b="1" spc="5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397D5A"/>
                </a:solidFill>
                <a:latin typeface="Arial Narrow" panose="020B0606020202030204" pitchFamily="34" charset="0"/>
                <a:cs typeface="Arial" panose="020B0604020202020204" pitchFamily="34" charset="0"/>
                <a:hlinkClick r:id="rId3"/>
              </a:rPr>
              <a:t>@CA</a:t>
            </a:r>
            <a:r>
              <a:rPr sz="1600" b="1" spc="4" dirty="0" smtClean="0">
                <a:solidFill>
                  <a:srgbClr val="397D5A"/>
                </a:solidFill>
                <a:latin typeface="Arial Narrow" panose="020B0606020202030204" pitchFamily="34" charset="0"/>
                <a:cs typeface="Arial" panose="020B0604020202020204" pitchFamily="34" charset="0"/>
                <a:hlinkClick r:id="rId3"/>
              </a:rPr>
              <a:t>E</a:t>
            </a:r>
            <a:r>
              <a:rPr sz="1600" b="1" spc="0" dirty="0" smtClean="0">
                <a:solidFill>
                  <a:srgbClr val="397D5A"/>
                </a:solidFill>
                <a:latin typeface="Arial Narrow" panose="020B0606020202030204" pitchFamily="34" charset="0"/>
                <a:cs typeface="Arial" panose="020B0604020202020204" pitchFamily="34" charset="0"/>
                <a:hlinkClick r:id="rId3"/>
              </a:rPr>
              <a:t>Pup</a:t>
            </a:r>
            <a:r>
              <a:rPr sz="1600" b="1" spc="4" dirty="0" smtClean="0">
                <a:solidFill>
                  <a:srgbClr val="397D5A"/>
                </a:solidFill>
                <a:latin typeface="Arial Narrow" panose="020B0606020202030204" pitchFamily="34" charset="0"/>
                <a:cs typeface="Arial" panose="020B0604020202020204" pitchFamily="34" charset="0"/>
                <a:hlinkClick r:id="rId3"/>
              </a:rPr>
              <a:t>d</a:t>
            </a:r>
            <a:r>
              <a:rPr sz="1600" b="1" spc="-4" dirty="0" smtClean="0">
                <a:solidFill>
                  <a:srgbClr val="397D5A"/>
                </a:solidFill>
                <a:latin typeface="Arial Narrow" panose="020B0606020202030204" pitchFamily="34" charset="0"/>
                <a:cs typeface="Arial" panose="020B0604020202020204" pitchFamily="34" charset="0"/>
                <a:hlinkClick r:id="rId3"/>
              </a:rPr>
              <a:t>a</a:t>
            </a:r>
            <a:r>
              <a:rPr sz="1600" b="1" spc="-25" dirty="0" smtClean="0">
                <a:solidFill>
                  <a:srgbClr val="397D5A"/>
                </a:solidFill>
                <a:latin typeface="Arial Narrow" panose="020B0606020202030204" pitchFamily="34" charset="0"/>
                <a:cs typeface="Arial" panose="020B0604020202020204" pitchFamily="34" charset="0"/>
                <a:hlinkClick r:id="rId3"/>
              </a:rPr>
              <a:t>t</a:t>
            </a:r>
            <a:r>
              <a:rPr sz="1600" b="1" spc="0" dirty="0" smtClean="0">
                <a:solidFill>
                  <a:srgbClr val="397D5A"/>
                </a:solidFill>
                <a:latin typeface="Arial Narrow" panose="020B0606020202030204" pitchFamily="34" charset="0"/>
                <a:cs typeface="Arial" panose="020B0604020202020204" pitchFamily="34" charset="0"/>
                <a:hlinkClick r:id="rId3"/>
              </a:rPr>
              <a:t>es</a:t>
            </a:r>
            <a:endParaRPr sz="1600" b="1" dirty="0">
              <a:latin typeface="Arial Narrow" panose="020B0606020202030204" pitchFamily="34" charset="0"/>
              <a:cs typeface="Arial" panose="020B0604020202020204" pitchFamily="34" charset="0"/>
            </a:endParaRPr>
          </a:p>
        </p:txBody>
      </p:sp>
      <p:pic>
        <p:nvPicPr>
          <p:cNvPr id="24" name="Picture 23"/>
          <p:cNvPicPr>
            <a:picLocks noChangeAspect="1"/>
          </p:cNvPicPr>
          <p:nvPr/>
        </p:nvPicPr>
        <p:blipFill>
          <a:blip r:embed="rId4">
            <a:clrChange>
              <a:clrFrom>
                <a:srgbClr val="FFFFFF"/>
              </a:clrFrom>
              <a:clrTo>
                <a:srgbClr val="FFFFFF">
                  <a:alpha val="0"/>
                </a:srgbClr>
              </a:clrTo>
            </a:clrChange>
            <a:extLst>
              <a:ext uri="{28A0092B-C50C-407E-A947-70E740481C1C}">
                <a14:useLocalDpi xmlns="" xmlns:a14="http://schemas.microsoft.com/office/drawing/2010/main" val="0"/>
              </a:ext>
            </a:extLst>
          </a:blip>
          <a:stretch>
            <a:fillRect/>
          </a:stretch>
        </p:blipFill>
        <p:spPr>
          <a:xfrm>
            <a:off x="304800" y="6248400"/>
            <a:ext cx="1314450" cy="457200"/>
          </a:xfrm>
          <a:prstGeom prst="rect">
            <a:avLst/>
          </a:prstGeom>
        </p:spPr>
      </p:pic>
      <p:sp>
        <p:nvSpPr>
          <p:cNvPr id="25" name="Rectangle 24"/>
          <p:cNvSpPr/>
          <p:nvPr/>
        </p:nvSpPr>
        <p:spPr>
          <a:xfrm>
            <a:off x="457200" y="1524000"/>
            <a:ext cx="7772400" cy="4247317"/>
          </a:xfrm>
          <a:prstGeom prst="rect">
            <a:avLst/>
          </a:prstGeom>
        </p:spPr>
        <p:txBody>
          <a:bodyPr wrap="square">
            <a:spAutoFit/>
          </a:bodyPr>
          <a:lstStyle/>
          <a:p>
            <a:r>
              <a:rPr lang="en-US" dirty="0" smtClean="0"/>
              <a:t> </a:t>
            </a:r>
          </a:p>
          <a:p>
            <a:r>
              <a:rPr lang="en-US" b="1" dirty="0" smtClean="0"/>
              <a:t>Standard 5: Provider Quality, Continuous Improvement and Capacity</a:t>
            </a:r>
          </a:p>
          <a:p>
            <a:endParaRPr lang="en-US" b="1" dirty="0" smtClean="0"/>
          </a:p>
          <a:p>
            <a:r>
              <a:rPr lang="en-US" dirty="0" err="1" smtClean="0"/>
              <a:t>i</a:t>
            </a:r>
            <a:r>
              <a:rPr lang="en-US" dirty="0" smtClean="0"/>
              <a:t>. </a:t>
            </a:r>
            <a:r>
              <a:rPr lang="en-US" b="1" dirty="0" smtClean="0"/>
              <a:t>Evidence/data/tables</a:t>
            </a:r>
            <a:r>
              <a:rPr lang="en-US" dirty="0" smtClean="0"/>
              <a:t> (Upload each item of evidence under the appropriate </a:t>
            </a:r>
          </a:p>
          <a:p>
            <a:r>
              <a:rPr lang="en-US" dirty="0" smtClean="0"/>
              <a:t>components of the standard and answer the following questions for each item.)</a:t>
            </a:r>
          </a:p>
          <a:p>
            <a:r>
              <a:rPr lang="en-US" dirty="0" smtClean="0"/>
              <a:t>1. What is this item of evidence? </a:t>
            </a:r>
          </a:p>
          <a:p>
            <a:r>
              <a:rPr lang="en-US" dirty="0" smtClean="0"/>
              <a:t>2. How was the quality of the evidence determined or assured? </a:t>
            </a:r>
          </a:p>
          <a:p>
            <a:r>
              <a:rPr lang="en-US" dirty="0" smtClean="0"/>
              <a:t>3. What criteria of success have been established on the measure, and how?</a:t>
            </a:r>
          </a:p>
          <a:p>
            <a:r>
              <a:rPr lang="en-US" dirty="0" smtClean="0"/>
              <a:t>4. What does the evidence mean?</a:t>
            </a:r>
          </a:p>
          <a:p>
            <a:r>
              <a:rPr lang="en-US" dirty="0" smtClean="0"/>
              <a:t>5. How is the evidence used? </a:t>
            </a:r>
          </a:p>
          <a:p>
            <a:endParaRPr lang="en-US" dirty="0" smtClean="0"/>
          </a:p>
          <a:p>
            <a:r>
              <a:rPr lang="en-US" b="1" dirty="0" smtClean="0"/>
              <a:t>ii. Holistic summary statement </a:t>
            </a:r>
            <a:r>
              <a:rPr lang="en-US" dirty="0" smtClean="0"/>
              <a:t>(through comparison, benchmarking, trend</a:t>
            </a:r>
          </a:p>
          <a:p>
            <a:r>
              <a:rPr lang="en-US" dirty="0" smtClean="0"/>
              <a:t>interpretation, etc.) that provides a narrative explication for how the evidence</a:t>
            </a:r>
          </a:p>
          <a:p>
            <a:r>
              <a:rPr lang="en-US" dirty="0" smtClean="0"/>
              <a:t>collection, taken as a whole, demonstrates that the standard is met </a:t>
            </a:r>
          </a:p>
          <a:p>
            <a:r>
              <a:rPr lang="en-US" dirty="0" smtClean="0"/>
              <a:t> </a:t>
            </a:r>
            <a:endParaRPr lang="en-US" dirty="0"/>
          </a:p>
        </p:txBody>
      </p:sp>
    </p:spTree>
    <p:extLst>
      <p:ext uri="{BB962C8B-B14F-4D97-AF65-F5344CB8AC3E}">
        <p14:creationId xmlns="" xmlns:p14="http://schemas.microsoft.com/office/powerpoint/2010/main" val="389803642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srcRect/>
          <a:stretch>
            <a:fillRect/>
          </a:stretch>
        </p:blipFill>
        <p:spPr bwMode="auto">
          <a:xfrm>
            <a:off x="609600" y="533400"/>
            <a:ext cx="7921091" cy="5793914"/>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srcRect/>
          <a:stretch>
            <a:fillRect/>
          </a:stretch>
        </p:blipFill>
        <p:spPr bwMode="auto">
          <a:xfrm>
            <a:off x="623997" y="609600"/>
            <a:ext cx="7792114" cy="5714999"/>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srcRect/>
          <a:stretch>
            <a:fillRect/>
          </a:stretch>
        </p:blipFill>
        <p:spPr bwMode="auto">
          <a:xfrm>
            <a:off x="609600" y="660284"/>
            <a:ext cx="7772400" cy="6080691"/>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bject 11"/>
          <p:cNvSpPr/>
          <p:nvPr/>
        </p:nvSpPr>
        <p:spPr>
          <a:xfrm>
            <a:off x="0" y="1650"/>
            <a:ext cx="9144000" cy="1417320"/>
          </a:xfrm>
          <a:custGeom>
            <a:avLst/>
            <a:gdLst/>
            <a:ahLst/>
            <a:cxnLst/>
            <a:rect l="l" t="t" r="r" b="b"/>
            <a:pathLst>
              <a:path w="9144000" h="1417320">
                <a:moveTo>
                  <a:pt x="0" y="1417320"/>
                </a:moveTo>
                <a:lnTo>
                  <a:pt x="9144000" y="1417320"/>
                </a:lnTo>
                <a:lnTo>
                  <a:pt x="9144000" y="0"/>
                </a:lnTo>
                <a:lnTo>
                  <a:pt x="0" y="0"/>
                </a:lnTo>
                <a:lnTo>
                  <a:pt x="0" y="1417320"/>
                </a:lnTo>
                <a:close/>
              </a:path>
            </a:pathLst>
          </a:custGeom>
          <a:solidFill>
            <a:srgbClr val="047D57"/>
          </a:solidFill>
        </p:spPr>
        <p:txBody>
          <a:bodyPr wrap="square" lIns="0" tIns="0" rIns="0" bIns="0" rtlCol="0">
            <a:noAutofit/>
          </a:bodyPr>
          <a:lstStyle/>
          <a:p>
            <a:endParaRPr/>
          </a:p>
        </p:txBody>
      </p:sp>
      <p:sp>
        <p:nvSpPr>
          <p:cNvPr id="12" name="object 12"/>
          <p:cNvSpPr/>
          <p:nvPr/>
        </p:nvSpPr>
        <p:spPr>
          <a:xfrm>
            <a:off x="326847" y="0"/>
            <a:ext cx="0" cy="1417320"/>
          </a:xfrm>
          <a:custGeom>
            <a:avLst/>
            <a:gdLst/>
            <a:ahLst/>
            <a:cxnLst/>
            <a:rect l="l" t="t" r="r" b="b"/>
            <a:pathLst>
              <a:path h="1417320">
                <a:moveTo>
                  <a:pt x="0" y="1417320"/>
                </a:moveTo>
                <a:lnTo>
                  <a:pt x="0" y="0"/>
                </a:lnTo>
              </a:path>
            </a:pathLst>
          </a:custGeom>
          <a:ln w="25400">
            <a:solidFill>
              <a:srgbClr val="DDC12B"/>
            </a:solidFill>
          </a:ln>
        </p:spPr>
        <p:txBody>
          <a:bodyPr wrap="square" lIns="0" tIns="0" rIns="0" bIns="0" rtlCol="0">
            <a:noAutofit/>
          </a:bodyPr>
          <a:lstStyle/>
          <a:p>
            <a:endParaRPr/>
          </a:p>
        </p:txBody>
      </p:sp>
      <p:sp>
        <p:nvSpPr>
          <p:cNvPr id="9" name="object 9"/>
          <p:cNvSpPr/>
          <p:nvPr/>
        </p:nvSpPr>
        <p:spPr>
          <a:xfrm>
            <a:off x="6782434" y="6593421"/>
            <a:ext cx="48768" cy="0"/>
          </a:xfrm>
          <a:custGeom>
            <a:avLst/>
            <a:gdLst/>
            <a:ahLst/>
            <a:cxnLst/>
            <a:rect l="l" t="t" r="r" b="b"/>
            <a:pathLst>
              <a:path w="48768">
                <a:moveTo>
                  <a:pt x="0" y="0"/>
                </a:moveTo>
                <a:lnTo>
                  <a:pt x="48768" y="0"/>
                </a:lnTo>
              </a:path>
            </a:pathLst>
          </a:custGeom>
          <a:ln w="10413">
            <a:solidFill>
              <a:srgbClr val="397D5A"/>
            </a:solidFill>
          </a:ln>
        </p:spPr>
        <p:txBody>
          <a:bodyPr wrap="square" lIns="0" tIns="0" rIns="0" bIns="0" rtlCol="0">
            <a:noAutofit/>
          </a:bodyPr>
          <a:lstStyle/>
          <a:p>
            <a:endParaRPr/>
          </a:p>
        </p:txBody>
      </p:sp>
      <p:sp>
        <p:nvSpPr>
          <p:cNvPr id="10" name="object 10"/>
          <p:cNvSpPr/>
          <p:nvPr/>
        </p:nvSpPr>
        <p:spPr>
          <a:xfrm>
            <a:off x="3624707" y="6297574"/>
            <a:ext cx="5519293" cy="1587"/>
          </a:xfrm>
          <a:custGeom>
            <a:avLst/>
            <a:gdLst/>
            <a:ahLst/>
            <a:cxnLst/>
            <a:rect l="l" t="t" r="r" b="b"/>
            <a:pathLst>
              <a:path w="5519293" h="1587">
                <a:moveTo>
                  <a:pt x="5519292" y="1587"/>
                </a:moveTo>
                <a:lnTo>
                  <a:pt x="0" y="0"/>
                </a:lnTo>
              </a:path>
              <a:path w="5519293" h="1587">
                <a:moveTo>
                  <a:pt x="0" y="1"/>
                </a:moveTo>
                <a:lnTo>
                  <a:pt x="5519292" y="1587"/>
                </a:lnTo>
              </a:path>
            </a:pathLst>
          </a:custGeom>
          <a:ln w="25400">
            <a:solidFill>
              <a:srgbClr val="DDC12B"/>
            </a:solidFill>
          </a:ln>
        </p:spPr>
        <p:txBody>
          <a:bodyPr wrap="square" lIns="0" tIns="0" rIns="0" bIns="0" rtlCol="0">
            <a:noAutofit/>
          </a:bodyPr>
          <a:lstStyle/>
          <a:p>
            <a:endParaRPr/>
          </a:p>
        </p:txBody>
      </p:sp>
      <p:sp>
        <p:nvSpPr>
          <p:cNvPr id="7" name="object 7"/>
          <p:cNvSpPr txBox="1"/>
          <p:nvPr/>
        </p:nvSpPr>
        <p:spPr>
          <a:xfrm>
            <a:off x="1295401" y="533400"/>
            <a:ext cx="6781800" cy="582916"/>
          </a:xfrm>
          <a:prstGeom prst="rect">
            <a:avLst/>
          </a:prstGeom>
        </p:spPr>
        <p:txBody>
          <a:bodyPr wrap="square" lIns="0" tIns="0" rIns="0" bIns="0" rtlCol="0">
            <a:noAutofit/>
          </a:bodyPr>
          <a:lstStyle/>
          <a:p>
            <a:pPr marL="12700" algn="ctr">
              <a:lnSpc>
                <a:spcPts val="3404"/>
              </a:lnSpc>
              <a:spcBef>
                <a:spcPts val="170"/>
              </a:spcBef>
            </a:pPr>
            <a:r>
              <a:rPr lang="en-US" sz="3200" b="1" dirty="0" smtClean="0">
                <a:solidFill>
                  <a:schemeClr val="bg1"/>
                </a:solidFill>
              </a:rPr>
              <a:t>Continuous I</a:t>
            </a:r>
            <a:r>
              <a:rPr lang="en-US" sz="3200" b="1" dirty="0" smtClean="0">
                <a:solidFill>
                  <a:schemeClr val="bg1"/>
                </a:solidFill>
              </a:rPr>
              <a:t>mprovement (CI)</a:t>
            </a:r>
            <a:endParaRPr lang="en-US" sz="3200" dirty="0">
              <a:latin typeface="Century Gothic"/>
              <a:cs typeface="Century Gothic"/>
            </a:endParaRPr>
          </a:p>
        </p:txBody>
      </p:sp>
      <p:sp>
        <p:nvSpPr>
          <p:cNvPr id="13" name="object 6"/>
          <p:cNvSpPr/>
          <p:nvPr/>
        </p:nvSpPr>
        <p:spPr>
          <a:xfrm>
            <a:off x="6782434" y="6593421"/>
            <a:ext cx="48768" cy="0"/>
          </a:xfrm>
          <a:custGeom>
            <a:avLst/>
            <a:gdLst/>
            <a:ahLst/>
            <a:cxnLst/>
            <a:rect l="l" t="t" r="r" b="b"/>
            <a:pathLst>
              <a:path w="48768">
                <a:moveTo>
                  <a:pt x="0" y="0"/>
                </a:moveTo>
                <a:lnTo>
                  <a:pt x="48768" y="0"/>
                </a:lnTo>
              </a:path>
            </a:pathLst>
          </a:custGeom>
          <a:ln w="10413">
            <a:solidFill>
              <a:srgbClr val="397D5A"/>
            </a:solidFill>
          </a:ln>
        </p:spPr>
        <p:txBody>
          <a:bodyPr wrap="square" lIns="0" tIns="0" rIns="0" bIns="0" rtlCol="0">
            <a:noAutofit/>
          </a:bodyPr>
          <a:lstStyle/>
          <a:p>
            <a:endParaRPr/>
          </a:p>
        </p:txBody>
      </p:sp>
      <p:sp>
        <p:nvSpPr>
          <p:cNvPr id="14" name="object 4"/>
          <p:cNvSpPr txBox="1"/>
          <p:nvPr/>
        </p:nvSpPr>
        <p:spPr>
          <a:xfrm>
            <a:off x="1788667" y="6307573"/>
            <a:ext cx="1411733" cy="990600"/>
          </a:xfrm>
          <a:prstGeom prst="rect">
            <a:avLst/>
          </a:prstGeom>
        </p:spPr>
        <p:txBody>
          <a:bodyPr wrap="square" lIns="0" tIns="0" rIns="0" bIns="0" rtlCol="0">
            <a:noAutofit/>
          </a:bodyPr>
          <a:lstStyle/>
          <a:p>
            <a:pPr marL="12700">
              <a:lnSpc>
                <a:spcPct val="96400"/>
              </a:lnSpc>
              <a:spcBef>
                <a:spcPts val="10"/>
              </a:spcBef>
            </a:pPr>
            <a:r>
              <a:rPr sz="1200" b="1" spc="0" dirty="0" smtClean="0">
                <a:solidFill>
                  <a:srgbClr val="397D5A"/>
                </a:solidFill>
                <a:latin typeface="Arial Narrow" panose="020B0606020202030204" pitchFamily="34" charset="0"/>
                <a:cs typeface="Times New Roman"/>
              </a:rPr>
              <a:t>Council</a:t>
            </a:r>
            <a:r>
              <a:rPr sz="1200" b="1" spc="54"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for</a:t>
            </a:r>
            <a:r>
              <a:rPr sz="1200" b="1" spc="125"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the Accreditation</a:t>
            </a:r>
            <a:r>
              <a:rPr sz="1200" b="1" spc="19"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of Educator Preparation</a:t>
            </a:r>
            <a:endParaRPr sz="1200" b="1" dirty="0">
              <a:solidFill>
                <a:srgbClr val="397D5A"/>
              </a:solidFill>
              <a:latin typeface="Arial Narrow" panose="020B0606020202030204" pitchFamily="34" charset="0"/>
              <a:cs typeface="Times New Roman"/>
            </a:endParaRPr>
          </a:p>
        </p:txBody>
      </p:sp>
      <p:sp>
        <p:nvSpPr>
          <p:cNvPr id="15" name="object 2"/>
          <p:cNvSpPr txBox="1"/>
          <p:nvPr/>
        </p:nvSpPr>
        <p:spPr>
          <a:xfrm>
            <a:off x="3581400" y="6437113"/>
            <a:ext cx="5989320" cy="365760"/>
          </a:xfrm>
          <a:prstGeom prst="rect">
            <a:avLst/>
          </a:prstGeom>
        </p:spPr>
        <p:txBody>
          <a:bodyPr wrap="square" lIns="0" tIns="0" rIns="0" bIns="0" rtlCol="0">
            <a:noAutofit/>
          </a:bodyPr>
          <a:lstStyle/>
          <a:p>
            <a:pPr marL="12700">
              <a:lnSpc>
                <a:spcPts val="1350"/>
              </a:lnSpc>
              <a:spcBef>
                <a:spcPts val="67"/>
              </a:spcBef>
            </a:pP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ONN</a:t>
            </a:r>
            <a:r>
              <a:rPr sz="1600" b="1" spc="4" dirty="0" smtClean="0">
                <a:solidFill>
                  <a:srgbClr val="397D5A"/>
                </a:solidFill>
                <a:latin typeface="Arial Narrow" panose="020B0606020202030204" pitchFamily="34" charset="0"/>
                <a:cs typeface="Arial" panose="020B0604020202020204" pitchFamily="34" charset="0"/>
              </a:rPr>
              <a:t>E</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T</a:t>
            </a:r>
            <a:r>
              <a:rPr sz="1600" b="1" spc="-4" dirty="0" smtClean="0">
                <a:solidFill>
                  <a:srgbClr val="397D5A"/>
                </a:solidFill>
                <a:latin typeface="Arial Narrow" panose="020B0606020202030204" pitchFamily="34" charset="0"/>
                <a:cs typeface="Arial" panose="020B0604020202020204" pitchFamily="34" charset="0"/>
              </a:rPr>
              <a:t> </a:t>
            </a:r>
            <a:r>
              <a:rPr sz="1600" b="1" spc="-19" dirty="0" smtClean="0">
                <a:solidFill>
                  <a:srgbClr val="397D5A"/>
                </a:solidFill>
                <a:latin typeface="Arial Narrow" panose="020B0606020202030204" pitchFamily="34" charset="0"/>
                <a:cs typeface="Arial" panose="020B0604020202020204" pitchFamily="34" charset="0"/>
              </a:rPr>
              <a:t>W</a:t>
            </a:r>
            <a:r>
              <a:rPr sz="1600" b="1" spc="29" dirty="0" smtClean="0">
                <a:solidFill>
                  <a:srgbClr val="397D5A"/>
                </a:solidFill>
                <a:latin typeface="Arial Narrow" panose="020B0606020202030204" pitchFamily="34" charset="0"/>
                <a:cs typeface="Arial" panose="020B0604020202020204" pitchFamily="34" charset="0"/>
              </a:rPr>
              <a:t>I</a:t>
            </a:r>
            <a:r>
              <a:rPr sz="1600" b="1" spc="-4" dirty="0" smtClean="0">
                <a:solidFill>
                  <a:srgbClr val="397D5A"/>
                </a:solidFill>
                <a:latin typeface="Arial Narrow" panose="020B0606020202030204" pitchFamily="34" charset="0"/>
                <a:cs typeface="Arial" panose="020B0604020202020204" pitchFamily="34" charset="0"/>
              </a:rPr>
              <a:t>T</a:t>
            </a:r>
            <a:r>
              <a:rPr sz="1600" b="1" spc="0" dirty="0" smtClean="0">
                <a:solidFill>
                  <a:srgbClr val="397D5A"/>
                </a:solidFill>
                <a:latin typeface="Arial Narrow" panose="020B0606020202030204" pitchFamily="34" charset="0"/>
                <a:cs typeface="Arial" panose="020B0604020202020204" pitchFamily="34" charset="0"/>
              </a:rPr>
              <a:t>H</a:t>
            </a:r>
            <a:r>
              <a:rPr sz="1600" b="1" spc="14" dirty="0" smtClean="0">
                <a:solidFill>
                  <a:srgbClr val="397D5A"/>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A</a:t>
            </a:r>
            <a:r>
              <a:rPr sz="1600" b="1" spc="4" dirty="0" smtClean="0">
                <a:solidFill>
                  <a:srgbClr val="397D5A"/>
                </a:solidFill>
                <a:latin typeface="Arial Narrow" panose="020B0606020202030204" pitchFamily="34" charset="0"/>
                <a:cs typeface="Arial" panose="020B0604020202020204" pitchFamily="34" charset="0"/>
              </a:rPr>
              <a:t>E</a:t>
            </a:r>
            <a:r>
              <a:rPr sz="1600" b="1" spc="0" dirty="0" smtClean="0">
                <a:solidFill>
                  <a:srgbClr val="397D5A"/>
                </a:solidFill>
                <a:latin typeface="Arial Narrow" panose="020B0606020202030204" pitchFamily="34" charset="0"/>
                <a:cs typeface="Arial" panose="020B0604020202020204" pitchFamily="34" charset="0"/>
              </a:rPr>
              <a:t>P</a:t>
            </a:r>
            <a:r>
              <a:rPr sz="1600" b="1" spc="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DDC12B"/>
                </a:solidFill>
                <a:latin typeface="Arial Narrow" panose="020B0606020202030204" pitchFamily="34" charset="0"/>
                <a:cs typeface="Arial" panose="020B0604020202020204" pitchFamily="34" charset="0"/>
              </a:rPr>
              <a:t>|  </a:t>
            </a:r>
            <a:r>
              <a:rPr sz="1600" b="1" spc="-319" dirty="0" smtClean="0">
                <a:solidFill>
                  <a:srgbClr val="0000FF"/>
                </a:solidFill>
                <a:latin typeface="Arial Narrow" panose="020B0606020202030204" pitchFamily="34" charset="0"/>
                <a:cs typeface="Arial" panose="020B0604020202020204" pitchFamily="34" charset="0"/>
              </a:rPr>
              <a:t> </a:t>
            </a:r>
            <a:r>
              <a:rPr sz="1600" b="1" u="sng" spc="9" dirty="0" smtClean="0">
                <a:solidFill>
                  <a:srgbClr val="0000FF"/>
                </a:solidFill>
                <a:latin typeface="Arial Narrow" panose="020B0606020202030204" pitchFamily="34" charset="0"/>
                <a:cs typeface="Arial" panose="020B0604020202020204" pitchFamily="34" charset="0"/>
                <a:hlinkClick r:id="rId2"/>
              </a:rPr>
              <a:t>www</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C</a:t>
            </a:r>
            <a:r>
              <a:rPr sz="1600" b="1" u="sng" spc="0" dirty="0" smtClean="0">
                <a:solidFill>
                  <a:srgbClr val="0000FF"/>
                </a:solidFill>
                <a:latin typeface="Arial Narrow" panose="020B0606020202030204" pitchFamily="34" charset="0"/>
                <a:cs typeface="Arial" panose="020B0604020202020204" pitchFamily="34" charset="0"/>
                <a:hlinkClick r:id="rId2"/>
              </a:rPr>
              <a:t>A</a:t>
            </a:r>
            <a:r>
              <a:rPr sz="1600" b="1" u="sng" spc="4" dirty="0" smtClean="0">
                <a:solidFill>
                  <a:srgbClr val="0000FF"/>
                </a:solidFill>
                <a:latin typeface="Arial Narrow" panose="020B0606020202030204" pitchFamily="34" charset="0"/>
                <a:cs typeface="Arial" panose="020B0604020202020204" pitchFamily="34" charset="0"/>
                <a:hlinkClick r:id="rId2"/>
              </a:rPr>
              <a:t>E</a:t>
            </a:r>
            <a:r>
              <a:rPr sz="1600" b="1" u="sng" spc="0" dirty="0" smtClean="0">
                <a:solidFill>
                  <a:srgbClr val="0000FF"/>
                </a:solidFill>
                <a:latin typeface="Arial Narrow" panose="020B0606020202030204" pitchFamily="34" charset="0"/>
                <a:cs typeface="Arial" panose="020B0604020202020204" pitchFamily="34" charset="0"/>
                <a:hlinkClick r:id="rId2"/>
              </a:rPr>
              <a:t>Pne</a:t>
            </a:r>
            <a:r>
              <a:rPr sz="1600" b="1" u="sng" spc="-25" dirty="0" smtClean="0">
                <a:solidFill>
                  <a:srgbClr val="0000FF"/>
                </a:solidFill>
                <a:latin typeface="Arial Narrow" panose="020B0606020202030204" pitchFamily="34" charset="0"/>
                <a:cs typeface="Arial" panose="020B0604020202020204" pitchFamily="34" charset="0"/>
                <a:hlinkClick r:id="rId2"/>
              </a:rPr>
              <a:t>t</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o</a:t>
            </a:r>
            <a:r>
              <a:rPr sz="1600" b="1" u="sng" spc="0" dirty="0" smtClean="0">
                <a:solidFill>
                  <a:srgbClr val="0000FF"/>
                </a:solidFill>
                <a:latin typeface="Arial Narrow" panose="020B0606020202030204" pitchFamily="34" charset="0"/>
                <a:cs typeface="Arial" panose="020B0604020202020204" pitchFamily="34" charset="0"/>
                <a:hlinkClick r:id="rId2"/>
              </a:rPr>
              <a:t>rg</a:t>
            </a:r>
            <a:r>
              <a:rPr sz="1600" b="1" spc="0" dirty="0" smtClean="0">
                <a:solidFill>
                  <a:srgbClr val="0000FF"/>
                </a:solidFill>
                <a:latin typeface="Arial Narrow" panose="020B0606020202030204" pitchFamily="34" charset="0"/>
                <a:cs typeface="Arial" panose="020B0604020202020204" pitchFamily="34" charset="0"/>
                <a:hlinkClick r:id="rId2"/>
              </a:rPr>
              <a:t> </a:t>
            </a:r>
            <a:r>
              <a:rPr sz="1600" b="1" spc="-276" dirty="0" smtClean="0">
                <a:solidFill>
                  <a:srgbClr val="DDC12B"/>
                </a:solidFill>
                <a:latin typeface="Arial Narrow" panose="020B0606020202030204" pitchFamily="34" charset="0"/>
                <a:cs typeface="Arial" panose="020B0604020202020204" pitchFamily="34" charset="0"/>
                <a:hlinkClick r:id="rId2"/>
              </a:rPr>
              <a:t> </a:t>
            </a:r>
            <a:r>
              <a:rPr sz="1600" b="1" u="sng" spc="0" dirty="0" smtClean="0">
                <a:solidFill>
                  <a:srgbClr val="DDC12B"/>
                </a:solidFill>
                <a:latin typeface="Arial Narrow" panose="020B0606020202030204" pitchFamily="34" charset="0"/>
                <a:cs typeface="Arial" panose="020B0604020202020204" pitchFamily="34" charset="0"/>
                <a:hlinkClick r:id="rId2"/>
              </a:rPr>
              <a:t>|</a:t>
            </a:r>
            <a:r>
              <a:rPr sz="1600" b="1" u="sng" spc="0" dirty="0" smtClean="0">
                <a:solidFill>
                  <a:srgbClr val="DDC12B"/>
                </a:solidFill>
                <a:latin typeface="Arial Narrow" panose="020B0606020202030204" pitchFamily="34" charset="0"/>
                <a:cs typeface="Arial" panose="020B0604020202020204" pitchFamily="34" charset="0"/>
              </a:rPr>
              <a:t> </a:t>
            </a:r>
            <a:r>
              <a:rPr sz="1600" b="1" spc="-316" dirty="0" smtClean="0">
                <a:solidFill>
                  <a:srgbClr val="DDC12B"/>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T</a:t>
            </a:r>
            <a:r>
              <a:rPr sz="1600" b="1" spc="9" dirty="0" smtClean="0">
                <a:solidFill>
                  <a:srgbClr val="397D5A"/>
                </a:solidFill>
                <a:latin typeface="Arial Narrow" panose="020B0606020202030204" pitchFamily="34" charset="0"/>
                <a:cs typeface="Arial" panose="020B0604020202020204" pitchFamily="34" charset="0"/>
              </a:rPr>
              <a:t>w</a:t>
            </a:r>
            <a:r>
              <a:rPr sz="1600" b="1" spc="0" dirty="0" smtClean="0">
                <a:solidFill>
                  <a:srgbClr val="397D5A"/>
                </a:solidFill>
                <a:latin typeface="Arial Narrow" panose="020B0606020202030204" pitchFamily="34" charset="0"/>
                <a:cs typeface="Arial" panose="020B0604020202020204" pitchFamily="34" charset="0"/>
              </a:rPr>
              <a:t>i</a:t>
            </a:r>
            <a:r>
              <a:rPr sz="1600" b="1" spc="-25" dirty="0" smtClean="0">
                <a:solidFill>
                  <a:srgbClr val="397D5A"/>
                </a:solidFill>
                <a:latin typeface="Arial Narrow" panose="020B0606020202030204" pitchFamily="34" charset="0"/>
                <a:cs typeface="Arial" panose="020B0604020202020204" pitchFamily="34" charset="0"/>
              </a:rPr>
              <a:t>tt</a:t>
            </a:r>
            <a:r>
              <a:rPr sz="1600" b="1" spc="0" dirty="0" smtClean="0">
                <a:solidFill>
                  <a:srgbClr val="397D5A"/>
                </a:solidFill>
                <a:latin typeface="Arial Narrow" panose="020B0606020202030204" pitchFamily="34" charset="0"/>
                <a:cs typeface="Arial" panose="020B0604020202020204" pitchFamily="34" charset="0"/>
              </a:rPr>
              <a:t>er:</a:t>
            </a:r>
            <a:r>
              <a:rPr sz="1600" b="1" spc="5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397D5A"/>
                </a:solidFill>
                <a:latin typeface="Arial Narrow" panose="020B0606020202030204" pitchFamily="34" charset="0"/>
                <a:cs typeface="Arial" panose="020B0604020202020204" pitchFamily="34" charset="0"/>
                <a:hlinkClick r:id="rId3"/>
              </a:rPr>
              <a:t>@CA</a:t>
            </a:r>
            <a:r>
              <a:rPr sz="1600" b="1" spc="4" dirty="0" smtClean="0">
                <a:solidFill>
                  <a:srgbClr val="397D5A"/>
                </a:solidFill>
                <a:latin typeface="Arial Narrow" panose="020B0606020202030204" pitchFamily="34" charset="0"/>
                <a:cs typeface="Arial" panose="020B0604020202020204" pitchFamily="34" charset="0"/>
                <a:hlinkClick r:id="rId3"/>
              </a:rPr>
              <a:t>E</a:t>
            </a:r>
            <a:r>
              <a:rPr sz="1600" b="1" spc="0" dirty="0" smtClean="0">
                <a:solidFill>
                  <a:srgbClr val="397D5A"/>
                </a:solidFill>
                <a:latin typeface="Arial Narrow" panose="020B0606020202030204" pitchFamily="34" charset="0"/>
                <a:cs typeface="Arial" panose="020B0604020202020204" pitchFamily="34" charset="0"/>
                <a:hlinkClick r:id="rId3"/>
              </a:rPr>
              <a:t>Pup</a:t>
            </a:r>
            <a:r>
              <a:rPr sz="1600" b="1" spc="4" dirty="0" smtClean="0">
                <a:solidFill>
                  <a:srgbClr val="397D5A"/>
                </a:solidFill>
                <a:latin typeface="Arial Narrow" panose="020B0606020202030204" pitchFamily="34" charset="0"/>
                <a:cs typeface="Arial" panose="020B0604020202020204" pitchFamily="34" charset="0"/>
                <a:hlinkClick r:id="rId3"/>
              </a:rPr>
              <a:t>d</a:t>
            </a:r>
            <a:r>
              <a:rPr sz="1600" b="1" spc="-4" dirty="0" smtClean="0">
                <a:solidFill>
                  <a:srgbClr val="397D5A"/>
                </a:solidFill>
                <a:latin typeface="Arial Narrow" panose="020B0606020202030204" pitchFamily="34" charset="0"/>
                <a:cs typeface="Arial" panose="020B0604020202020204" pitchFamily="34" charset="0"/>
                <a:hlinkClick r:id="rId3"/>
              </a:rPr>
              <a:t>a</a:t>
            </a:r>
            <a:r>
              <a:rPr sz="1600" b="1" spc="-25" dirty="0" smtClean="0">
                <a:solidFill>
                  <a:srgbClr val="397D5A"/>
                </a:solidFill>
                <a:latin typeface="Arial Narrow" panose="020B0606020202030204" pitchFamily="34" charset="0"/>
                <a:cs typeface="Arial" panose="020B0604020202020204" pitchFamily="34" charset="0"/>
                <a:hlinkClick r:id="rId3"/>
              </a:rPr>
              <a:t>t</a:t>
            </a:r>
            <a:r>
              <a:rPr sz="1600" b="1" spc="0" dirty="0" smtClean="0">
                <a:solidFill>
                  <a:srgbClr val="397D5A"/>
                </a:solidFill>
                <a:latin typeface="Arial Narrow" panose="020B0606020202030204" pitchFamily="34" charset="0"/>
                <a:cs typeface="Arial" panose="020B0604020202020204" pitchFamily="34" charset="0"/>
                <a:hlinkClick r:id="rId3"/>
              </a:rPr>
              <a:t>es</a:t>
            </a:r>
            <a:endParaRPr sz="1600" b="1" dirty="0">
              <a:latin typeface="Arial Narrow" panose="020B0606020202030204" pitchFamily="34" charset="0"/>
              <a:cs typeface="Arial" panose="020B0604020202020204" pitchFamily="34" charset="0"/>
            </a:endParaRPr>
          </a:p>
        </p:txBody>
      </p:sp>
      <p:pic>
        <p:nvPicPr>
          <p:cNvPr id="16" name="Picture 15"/>
          <p:cNvPicPr>
            <a:picLocks noChangeAspect="1"/>
          </p:cNvPicPr>
          <p:nvPr/>
        </p:nvPicPr>
        <p:blipFill>
          <a:blip r:embed="rId4">
            <a:clrChange>
              <a:clrFrom>
                <a:srgbClr val="FFFFFF"/>
              </a:clrFrom>
              <a:clrTo>
                <a:srgbClr val="FFFFFF">
                  <a:alpha val="0"/>
                </a:srgbClr>
              </a:clrTo>
            </a:clrChange>
            <a:extLst>
              <a:ext uri="{28A0092B-C50C-407E-A947-70E740481C1C}">
                <a14:useLocalDpi xmlns="" xmlns:a14="http://schemas.microsoft.com/office/drawing/2010/main" val="0"/>
              </a:ext>
            </a:extLst>
          </a:blip>
          <a:stretch>
            <a:fillRect/>
          </a:stretch>
        </p:blipFill>
        <p:spPr>
          <a:xfrm>
            <a:off x="304800" y="6248400"/>
            <a:ext cx="1314450" cy="457200"/>
          </a:xfrm>
          <a:prstGeom prst="rect">
            <a:avLst/>
          </a:prstGeom>
        </p:spPr>
      </p:pic>
      <p:sp>
        <p:nvSpPr>
          <p:cNvPr id="18" name="object 6"/>
          <p:cNvSpPr txBox="1"/>
          <p:nvPr/>
        </p:nvSpPr>
        <p:spPr>
          <a:xfrm>
            <a:off x="583554" y="3040203"/>
            <a:ext cx="7874646" cy="769112"/>
          </a:xfrm>
          <a:prstGeom prst="rect">
            <a:avLst/>
          </a:prstGeom>
        </p:spPr>
        <p:txBody>
          <a:bodyPr wrap="square" lIns="0" tIns="0" rIns="0" bIns="0" rtlCol="0">
            <a:noAutofit/>
          </a:bodyPr>
          <a:lstStyle/>
          <a:p>
            <a:pPr marL="12700" marR="45720" algn="ctr">
              <a:lnSpc>
                <a:spcPts val="2585"/>
              </a:lnSpc>
              <a:spcBef>
                <a:spcPts val="129"/>
              </a:spcBef>
            </a:pPr>
            <a:endParaRPr sz="2800" b="1" i="1" dirty="0">
              <a:latin typeface="Century Gothic"/>
              <a:cs typeface="Century Gothic"/>
            </a:endParaRPr>
          </a:p>
        </p:txBody>
      </p:sp>
      <p:sp>
        <p:nvSpPr>
          <p:cNvPr id="17" name="Rectangle 16"/>
          <p:cNvSpPr/>
          <p:nvPr/>
        </p:nvSpPr>
        <p:spPr>
          <a:xfrm>
            <a:off x="457200" y="1676400"/>
            <a:ext cx="8229600" cy="4308872"/>
          </a:xfrm>
          <a:prstGeom prst="rect">
            <a:avLst/>
          </a:prstGeom>
        </p:spPr>
        <p:txBody>
          <a:bodyPr wrap="square">
            <a:spAutoFit/>
          </a:bodyPr>
          <a:lstStyle/>
          <a:p>
            <a:pPr algn="just"/>
            <a:r>
              <a:rPr lang="en-US" sz="3200" dirty="0" smtClean="0"/>
              <a:t>An </a:t>
            </a:r>
            <a:r>
              <a:rPr lang="en-US" sz="3200" dirty="0" smtClean="0"/>
              <a:t>organizational process </a:t>
            </a:r>
            <a:r>
              <a:rPr lang="en-US" sz="3200" dirty="0" smtClean="0"/>
              <a:t>through </a:t>
            </a:r>
            <a:r>
              <a:rPr lang="en-US" sz="3200" dirty="0" smtClean="0"/>
              <a:t>which data are collected on all aspects of a provider’s activities; analyzed to determine patterns, trends, and progress; and used to define changes for the purpose of improving the quality of programs, faculty, candidates, policies, procedures, and practices of educator preparation</a:t>
            </a:r>
            <a:r>
              <a:rPr lang="en-US" sz="3200" dirty="0" smtClean="0"/>
              <a:t>.</a:t>
            </a:r>
          </a:p>
          <a:p>
            <a:endParaRPr lang="en-US" dirty="0"/>
          </a:p>
        </p:txBody>
      </p:sp>
    </p:spTree>
    <p:extLst>
      <p:ext uri="{BB962C8B-B14F-4D97-AF65-F5344CB8AC3E}">
        <p14:creationId xmlns="" xmlns:p14="http://schemas.microsoft.com/office/powerpoint/2010/main" val="183929195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bject 11"/>
          <p:cNvSpPr/>
          <p:nvPr/>
        </p:nvSpPr>
        <p:spPr>
          <a:xfrm>
            <a:off x="0" y="1650"/>
            <a:ext cx="9144000" cy="1417320"/>
          </a:xfrm>
          <a:custGeom>
            <a:avLst/>
            <a:gdLst/>
            <a:ahLst/>
            <a:cxnLst/>
            <a:rect l="l" t="t" r="r" b="b"/>
            <a:pathLst>
              <a:path w="9144000" h="1417320">
                <a:moveTo>
                  <a:pt x="0" y="1417320"/>
                </a:moveTo>
                <a:lnTo>
                  <a:pt x="9144000" y="1417320"/>
                </a:lnTo>
                <a:lnTo>
                  <a:pt x="9144000" y="0"/>
                </a:lnTo>
                <a:lnTo>
                  <a:pt x="0" y="0"/>
                </a:lnTo>
                <a:lnTo>
                  <a:pt x="0" y="1417320"/>
                </a:lnTo>
                <a:close/>
              </a:path>
            </a:pathLst>
          </a:custGeom>
          <a:solidFill>
            <a:srgbClr val="047D57"/>
          </a:solidFill>
        </p:spPr>
        <p:txBody>
          <a:bodyPr wrap="square" lIns="0" tIns="0" rIns="0" bIns="0" rtlCol="0">
            <a:noAutofit/>
          </a:bodyPr>
          <a:lstStyle/>
          <a:p>
            <a:endParaRPr/>
          </a:p>
        </p:txBody>
      </p:sp>
      <p:sp>
        <p:nvSpPr>
          <p:cNvPr id="12" name="object 12"/>
          <p:cNvSpPr/>
          <p:nvPr/>
        </p:nvSpPr>
        <p:spPr>
          <a:xfrm>
            <a:off x="326847" y="0"/>
            <a:ext cx="0" cy="1417320"/>
          </a:xfrm>
          <a:custGeom>
            <a:avLst/>
            <a:gdLst/>
            <a:ahLst/>
            <a:cxnLst/>
            <a:rect l="l" t="t" r="r" b="b"/>
            <a:pathLst>
              <a:path h="1417320">
                <a:moveTo>
                  <a:pt x="0" y="1417320"/>
                </a:moveTo>
                <a:lnTo>
                  <a:pt x="0" y="0"/>
                </a:lnTo>
              </a:path>
            </a:pathLst>
          </a:custGeom>
          <a:ln w="25400">
            <a:solidFill>
              <a:srgbClr val="DDC12B"/>
            </a:solidFill>
          </a:ln>
        </p:spPr>
        <p:txBody>
          <a:bodyPr wrap="square" lIns="0" tIns="0" rIns="0" bIns="0" rtlCol="0">
            <a:noAutofit/>
          </a:bodyPr>
          <a:lstStyle/>
          <a:p>
            <a:endParaRPr/>
          </a:p>
        </p:txBody>
      </p:sp>
      <p:sp>
        <p:nvSpPr>
          <p:cNvPr id="9" name="object 9"/>
          <p:cNvSpPr/>
          <p:nvPr/>
        </p:nvSpPr>
        <p:spPr>
          <a:xfrm>
            <a:off x="6782434" y="6593421"/>
            <a:ext cx="48768" cy="0"/>
          </a:xfrm>
          <a:custGeom>
            <a:avLst/>
            <a:gdLst/>
            <a:ahLst/>
            <a:cxnLst/>
            <a:rect l="l" t="t" r="r" b="b"/>
            <a:pathLst>
              <a:path w="48768">
                <a:moveTo>
                  <a:pt x="0" y="0"/>
                </a:moveTo>
                <a:lnTo>
                  <a:pt x="48768" y="0"/>
                </a:lnTo>
              </a:path>
            </a:pathLst>
          </a:custGeom>
          <a:ln w="10413">
            <a:solidFill>
              <a:srgbClr val="397D5A"/>
            </a:solidFill>
          </a:ln>
        </p:spPr>
        <p:txBody>
          <a:bodyPr wrap="square" lIns="0" tIns="0" rIns="0" bIns="0" rtlCol="0">
            <a:noAutofit/>
          </a:bodyPr>
          <a:lstStyle/>
          <a:p>
            <a:endParaRPr/>
          </a:p>
        </p:txBody>
      </p:sp>
      <p:sp>
        <p:nvSpPr>
          <p:cNvPr id="10" name="object 10"/>
          <p:cNvSpPr/>
          <p:nvPr/>
        </p:nvSpPr>
        <p:spPr>
          <a:xfrm>
            <a:off x="3624707" y="6297574"/>
            <a:ext cx="5519293" cy="1587"/>
          </a:xfrm>
          <a:custGeom>
            <a:avLst/>
            <a:gdLst/>
            <a:ahLst/>
            <a:cxnLst/>
            <a:rect l="l" t="t" r="r" b="b"/>
            <a:pathLst>
              <a:path w="5519293" h="1587">
                <a:moveTo>
                  <a:pt x="5519292" y="1587"/>
                </a:moveTo>
                <a:lnTo>
                  <a:pt x="0" y="0"/>
                </a:lnTo>
              </a:path>
              <a:path w="5519293" h="1587">
                <a:moveTo>
                  <a:pt x="0" y="1"/>
                </a:moveTo>
                <a:lnTo>
                  <a:pt x="5519292" y="1587"/>
                </a:lnTo>
              </a:path>
            </a:pathLst>
          </a:custGeom>
          <a:ln w="25400">
            <a:solidFill>
              <a:srgbClr val="DDC12B"/>
            </a:solidFill>
          </a:ln>
        </p:spPr>
        <p:txBody>
          <a:bodyPr wrap="square" lIns="0" tIns="0" rIns="0" bIns="0" rtlCol="0">
            <a:noAutofit/>
          </a:bodyPr>
          <a:lstStyle/>
          <a:p>
            <a:endParaRPr/>
          </a:p>
        </p:txBody>
      </p:sp>
      <p:sp>
        <p:nvSpPr>
          <p:cNvPr id="13" name="object 6"/>
          <p:cNvSpPr/>
          <p:nvPr/>
        </p:nvSpPr>
        <p:spPr>
          <a:xfrm>
            <a:off x="6782434" y="6593421"/>
            <a:ext cx="48768" cy="0"/>
          </a:xfrm>
          <a:custGeom>
            <a:avLst/>
            <a:gdLst/>
            <a:ahLst/>
            <a:cxnLst/>
            <a:rect l="l" t="t" r="r" b="b"/>
            <a:pathLst>
              <a:path w="48768">
                <a:moveTo>
                  <a:pt x="0" y="0"/>
                </a:moveTo>
                <a:lnTo>
                  <a:pt x="48768" y="0"/>
                </a:lnTo>
              </a:path>
            </a:pathLst>
          </a:custGeom>
          <a:ln w="10413">
            <a:solidFill>
              <a:srgbClr val="397D5A"/>
            </a:solidFill>
          </a:ln>
        </p:spPr>
        <p:txBody>
          <a:bodyPr wrap="square" lIns="0" tIns="0" rIns="0" bIns="0" rtlCol="0">
            <a:noAutofit/>
          </a:bodyPr>
          <a:lstStyle/>
          <a:p>
            <a:endParaRPr/>
          </a:p>
        </p:txBody>
      </p:sp>
      <p:sp>
        <p:nvSpPr>
          <p:cNvPr id="14" name="object 4"/>
          <p:cNvSpPr txBox="1"/>
          <p:nvPr/>
        </p:nvSpPr>
        <p:spPr>
          <a:xfrm>
            <a:off x="1788667" y="6307573"/>
            <a:ext cx="1411733" cy="990600"/>
          </a:xfrm>
          <a:prstGeom prst="rect">
            <a:avLst/>
          </a:prstGeom>
        </p:spPr>
        <p:txBody>
          <a:bodyPr wrap="square" lIns="0" tIns="0" rIns="0" bIns="0" rtlCol="0">
            <a:noAutofit/>
          </a:bodyPr>
          <a:lstStyle/>
          <a:p>
            <a:pPr marL="12700">
              <a:lnSpc>
                <a:spcPct val="96400"/>
              </a:lnSpc>
              <a:spcBef>
                <a:spcPts val="10"/>
              </a:spcBef>
            </a:pPr>
            <a:r>
              <a:rPr sz="1200" b="1" spc="0" dirty="0" smtClean="0">
                <a:solidFill>
                  <a:srgbClr val="397D5A"/>
                </a:solidFill>
                <a:latin typeface="Arial Narrow" panose="020B0606020202030204" pitchFamily="34" charset="0"/>
                <a:cs typeface="Times New Roman"/>
              </a:rPr>
              <a:t>Council</a:t>
            </a:r>
            <a:r>
              <a:rPr sz="1200" b="1" spc="54"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for</a:t>
            </a:r>
            <a:r>
              <a:rPr sz="1200" b="1" spc="125"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the Accreditation</a:t>
            </a:r>
            <a:r>
              <a:rPr sz="1200" b="1" spc="19"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of Educator Preparation</a:t>
            </a:r>
            <a:endParaRPr sz="1200" b="1" dirty="0">
              <a:solidFill>
                <a:srgbClr val="397D5A"/>
              </a:solidFill>
              <a:latin typeface="Arial Narrow" panose="020B0606020202030204" pitchFamily="34" charset="0"/>
              <a:cs typeface="Times New Roman"/>
            </a:endParaRPr>
          </a:p>
        </p:txBody>
      </p:sp>
      <p:sp>
        <p:nvSpPr>
          <p:cNvPr id="15" name="object 2"/>
          <p:cNvSpPr txBox="1"/>
          <p:nvPr/>
        </p:nvSpPr>
        <p:spPr>
          <a:xfrm>
            <a:off x="3581400" y="6437113"/>
            <a:ext cx="5989320" cy="365760"/>
          </a:xfrm>
          <a:prstGeom prst="rect">
            <a:avLst/>
          </a:prstGeom>
        </p:spPr>
        <p:txBody>
          <a:bodyPr wrap="square" lIns="0" tIns="0" rIns="0" bIns="0" rtlCol="0">
            <a:noAutofit/>
          </a:bodyPr>
          <a:lstStyle/>
          <a:p>
            <a:pPr marL="12700">
              <a:lnSpc>
                <a:spcPts val="1350"/>
              </a:lnSpc>
              <a:spcBef>
                <a:spcPts val="67"/>
              </a:spcBef>
            </a:pP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ONN</a:t>
            </a:r>
            <a:r>
              <a:rPr sz="1600" b="1" spc="4" dirty="0" smtClean="0">
                <a:solidFill>
                  <a:srgbClr val="397D5A"/>
                </a:solidFill>
                <a:latin typeface="Arial Narrow" panose="020B0606020202030204" pitchFamily="34" charset="0"/>
                <a:cs typeface="Arial" panose="020B0604020202020204" pitchFamily="34" charset="0"/>
              </a:rPr>
              <a:t>E</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T</a:t>
            </a:r>
            <a:r>
              <a:rPr sz="1600" b="1" spc="-4" dirty="0" smtClean="0">
                <a:solidFill>
                  <a:srgbClr val="397D5A"/>
                </a:solidFill>
                <a:latin typeface="Arial Narrow" panose="020B0606020202030204" pitchFamily="34" charset="0"/>
                <a:cs typeface="Arial" panose="020B0604020202020204" pitchFamily="34" charset="0"/>
              </a:rPr>
              <a:t> </a:t>
            </a:r>
            <a:r>
              <a:rPr sz="1600" b="1" spc="-19" dirty="0" smtClean="0">
                <a:solidFill>
                  <a:srgbClr val="397D5A"/>
                </a:solidFill>
                <a:latin typeface="Arial Narrow" panose="020B0606020202030204" pitchFamily="34" charset="0"/>
                <a:cs typeface="Arial" panose="020B0604020202020204" pitchFamily="34" charset="0"/>
              </a:rPr>
              <a:t>W</a:t>
            </a:r>
            <a:r>
              <a:rPr sz="1600" b="1" spc="29" dirty="0" smtClean="0">
                <a:solidFill>
                  <a:srgbClr val="397D5A"/>
                </a:solidFill>
                <a:latin typeface="Arial Narrow" panose="020B0606020202030204" pitchFamily="34" charset="0"/>
                <a:cs typeface="Arial" panose="020B0604020202020204" pitchFamily="34" charset="0"/>
              </a:rPr>
              <a:t>I</a:t>
            </a:r>
            <a:r>
              <a:rPr sz="1600" b="1" spc="-4" dirty="0" smtClean="0">
                <a:solidFill>
                  <a:srgbClr val="397D5A"/>
                </a:solidFill>
                <a:latin typeface="Arial Narrow" panose="020B0606020202030204" pitchFamily="34" charset="0"/>
                <a:cs typeface="Arial" panose="020B0604020202020204" pitchFamily="34" charset="0"/>
              </a:rPr>
              <a:t>T</a:t>
            </a:r>
            <a:r>
              <a:rPr sz="1600" b="1" spc="0" dirty="0" smtClean="0">
                <a:solidFill>
                  <a:srgbClr val="397D5A"/>
                </a:solidFill>
                <a:latin typeface="Arial Narrow" panose="020B0606020202030204" pitchFamily="34" charset="0"/>
                <a:cs typeface="Arial" panose="020B0604020202020204" pitchFamily="34" charset="0"/>
              </a:rPr>
              <a:t>H</a:t>
            </a:r>
            <a:r>
              <a:rPr sz="1600" b="1" spc="14" dirty="0" smtClean="0">
                <a:solidFill>
                  <a:srgbClr val="397D5A"/>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A</a:t>
            </a:r>
            <a:r>
              <a:rPr sz="1600" b="1" spc="4" dirty="0" smtClean="0">
                <a:solidFill>
                  <a:srgbClr val="397D5A"/>
                </a:solidFill>
                <a:latin typeface="Arial Narrow" panose="020B0606020202030204" pitchFamily="34" charset="0"/>
                <a:cs typeface="Arial" panose="020B0604020202020204" pitchFamily="34" charset="0"/>
              </a:rPr>
              <a:t>E</a:t>
            </a:r>
            <a:r>
              <a:rPr sz="1600" b="1" spc="0" dirty="0" smtClean="0">
                <a:solidFill>
                  <a:srgbClr val="397D5A"/>
                </a:solidFill>
                <a:latin typeface="Arial Narrow" panose="020B0606020202030204" pitchFamily="34" charset="0"/>
                <a:cs typeface="Arial" panose="020B0604020202020204" pitchFamily="34" charset="0"/>
              </a:rPr>
              <a:t>P</a:t>
            </a:r>
            <a:r>
              <a:rPr sz="1600" b="1" spc="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DDC12B"/>
                </a:solidFill>
                <a:latin typeface="Arial Narrow" panose="020B0606020202030204" pitchFamily="34" charset="0"/>
                <a:cs typeface="Arial" panose="020B0604020202020204" pitchFamily="34" charset="0"/>
              </a:rPr>
              <a:t>|  </a:t>
            </a:r>
            <a:r>
              <a:rPr sz="1600" b="1" spc="-319" dirty="0" smtClean="0">
                <a:solidFill>
                  <a:srgbClr val="0000FF"/>
                </a:solidFill>
                <a:latin typeface="Arial Narrow" panose="020B0606020202030204" pitchFamily="34" charset="0"/>
                <a:cs typeface="Arial" panose="020B0604020202020204" pitchFamily="34" charset="0"/>
              </a:rPr>
              <a:t> </a:t>
            </a:r>
            <a:r>
              <a:rPr sz="1600" b="1" u="sng" spc="9" dirty="0" smtClean="0">
                <a:solidFill>
                  <a:srgbClr val="0000FF"/>
                </a:solidFill>
                <a:latin typeface="Arial Narrow" panose="020B0606020202030204" pitchFamily="34" charset="0"/>
                <a:cs typeface="Arial" panose="020B0604020202020204" pitchFamily="34" charset="0"/>
                <a:hlinkClick r:id="rId2"/>
              </a:rPr>
              <a:t>www</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C</a:t>
            </a:r>
            <a:r>
              <a:rPr sz="1600" b="1" u="sng" spc="0" dirty="0" smtClean="0">
                <a:solidFill>
                  <a:srgbClr val="0000FF"/>
                </a:solidFill>
                <a:latin typeface="Arial Narrow" panose="020B0606020202030204" pitchFamily="34" charset="0"/>
                <a:cs typeface="Arial" panose="020B0604020202020204" pitchFamily="34" charset="0"/>
                <a:hlinkClick r:id="rId2"/>
              </a:rPr>
              <a:t>A</a:t>
            </a:r>
            <a:r>
              <a:rPr sz="1600" b="1" u="sng" spc="4" dirty="0" smtClean="0">
                <a:solidFill>
                  <a:srgbClr val="0000FF"/>
                </a:solidFill>
                <a:latin typeface="Arial Narrow" panose="020B0606020202030204" pitchFamily="34" charset="0"/>
                <a:cs typeface="Arial" panose="020B0604020202020204" pitchFamily="34" charset="0"/>
                <a:hlinkClick r:id="rId2"/>
              </a:rPr>
              <a:t>E</a:t>
            </a:r>
            <a:r>
              <a:rPr sz="1600" b="1" u="sng" spc="0" dirty="0" smtClean="0">
                <a:solidFill>
                  <a:srgbClr val="0000FF"/>
                </a:solidFill>
                <a:latin typeface="Arial Narrow" panose="020B0606020202030204" pitchFamily="34" charset="0"/>
                <a:cs typeface="Arial" panose="020B0604020202020204" pitchFamily="34" charset="0"/>
                <a:hlinkClick r:id="rId2"/>
              </a:rPr>
              <a:t>Pne</a:t>
            </a:r>
            <a:r>
              <a:rPr sz="1600" b="1" u="sng" spc="-25" dirty="0" smtClean="0">
                <a:solidFill>
                  <a:srgbClr val="0000FF"/>
                </a:solidFill>
                <a:latin typeface="Arial Narrow" panose="020B0606020202030204" pitchFamily="34" charset="0"/>
                <a:cs typeface="Arial" panose="020B0604020202020204" pitchFamily="34" charset="0"/>
                <a:hlinkClick r:id="rId2"/>
              </a:rPr>
              <a:t>t</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o</a:t>
            </a:r>
            <a:r>
              <a:rPr sz="1600" b="1" u="sng" spc="0" dirty="0" smtClean="0">
                <a:solidFill>
                  <a:srgbClr val="0000FF"/>
                </a:solidFill>
                <a:latin typeface="Arial Narrow" panose="020B0606020202030204" pitchFamily="34" charset="0"/>
                <a:cs typeface="Arial" panose="020B0604020202020204" pitchFamily="34" charset="0"/>
                <a:hlinkClick r:id="rId2"/>
              </a:rPr>
              <a:t>rg</a:t>
            </a:r>
            <a:r>
              <a:rPr sz="1600" b="1" spc="0" dirty="0" smtClean="0">
                <a:solidFill>
                  <a:srgbClr val="0000FF"/>
                </a:solidFill>
                <a:latin typeface="Arial Narrow" panose="020B0606020202030204" pitchFamily="34" charset="0"/>
                <a:cs typeface="Arial" panose="020B0604020202020204" pitchFamily="34" charset="0"/>
                <a:hlinkClick r:id="rId2"/>
              </a:rPr>
              <a:t> </a:t>
            </a:r>
            <a:r>
              <a:rPr sz="1600" b="1" spc="-276" dirty="0" smtClean="0">
                <a:solidFill>
                  <a:srgbClr val="DDC12B"/>
                </a:solidFill>
                <a:latin typeface="Arial Narrow" panose="020B0606020202030204" pitchFamily="34" charset="0"/>
                <a:cs typeface="Arial" panose="020B0604020202020204" pitchFamily="34" charset="0"/>
                <a:hlinkClick r:id="rId2"/>
              </a:rPr>
              <a:t> </a:t>
            </a:r>
            <a:r>
              <a:rPr sz="1600" b="1" u="sng" spc="0" dirty="0" smtClean="0">
                <a:solidFill>
                  <a:srgbClr val="DDC12B"/>
                </a:solidFill>
                <a:latin typeface="Arial Narrow" panose="020B0606020202030204" pitchFamily="34" charset="0"/>
                <a:cs typeface="Arial" panose="020B0604020202020204" pitchFamily="34" charset="0"/>
                <a:hlinkClick r:id="rId2"/>
              </a:rPr>
              <a:t>|</a:t>
            </a:r>
            <a:r>
              <a:rPr sz="1600" b="1" u="sng" spc="0" dirty="0" smtClean="0">
                <a:solidFill>
                  <a:srgbClr val="DDC12B"/>
                </a:solidFill>
                <a:latin typeface="Arial Narrow" panose="020B0606020202030204" pitchFamily="34" charset="0"/>
                <a:cs typeface="Arial" panose="020B0604020202020204" pitchFamily="34" charset="0"/>
              </a:rPr>
              <a:t> </a:t>
            </a:r>
            <a:r>
              <a:rPr sz="1600" b="1" spc="-316" dirty="0" smtClean="0">
                <a:solidFill>
                  <a:srgbClr val="DDC12B"/>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T</a:t>
            </a:r>
            <a:r>
              <a:rPr sz="1600" b="1" spc="9" dirty="0" smtClean="0">
                <a:solidFill>
                  <a:srgbClr val="397D5A"/>
                </a:solidFill>
                <a:latin typeface="Arial Narrow" panose="020B0606020202030204" pitchFamily="34" charset="0"/>
                <a:cs typeface="Arial" panose="020B0604020202020204" pitchFamily="34" charset="0"/>
              </a:rPr>
              <a:t>w</a:t>
            </a:r>
            <a:r>
              <a:rPr sz="1600" b="1" spc="0" dirty="0" smtClean="0">
                <a:solidFill>
                  <a:srgbClr val="397D5A"/>
                </a:solidFill>
                <a:latin typeface="Arial Narrow" panose="020B0606020202030204" pitchFamily="34" charset="0"/>
                <a:cs typeface="Arial" panose="020B0604020202020204" pitchFamily="34" charset="0"/>
              </a:rPr>
              <a:t>i</a:t>
            </a:r>
            <a:r>
              <a:rPr sz="1600" b="1" spc="-25" dirty="0" smtClean="0">
                <a:solidFill>
                  <a:srgbClr val="397D5A"/>
                </a:solidFill>
                <a:latin typeface="Arial Narrow" panose="020B0606020202030204" pitchFamily="34" charset="0"/>
                <a:cs typeface="Arial" panose="020B0604020202020204" pitchFamily="34" charset="0"/>
              </a:rPr>
              <a:t>tt</a:t>
            </a:r>
            <a:r>
              <a:rPr sz="1600" b="1" spc="0" dirty="0" smtClean="0">
                <a:solidFill>
                  <a:srgbClr val="397D5A"/>
                </a:solidFill>
                <a:latin typeface="Arial Narrow" panose="020B0606020202030204" pitchFamily="34" charset="0"/>
                <a:cs typeface="Arial" panose="020B0604020202020204" pitchFamily="34" charset="0"/>
              </a:rPr>
              <a:t>er:</a:t>
            </a:r>
            <a:r>
              <a:rPr sz="1600" b="1" spc="5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397D5A"/>
                </a:solidFill>
                <a:latin typeface="Arial Narrow" panose="020B0606020202030204" pitchFamily="34" charset="0"/>
                <a:cs typeface="Arial" panose="020B0604020202020204" pitchFamily="34" charset="0"/>
                <a:hlinkClick r:id="rId3"/>
              </a:rPr>
              <a:t>@CA</a:t>
            </a:r>
            <a:r>
              <a:rPr sz="1600" b="1" spc="4" dirty="0" smtClean="0">
                <a:solidFill>
                  <a:srgbClr val="397D5A"/>
                </a:solidFill>
                <a:latin typeface="Arial Narrow" panose="020B0606020202030204" pitchFamily="34" charset="0"/>
                <a:cs typeface="Arial" panose="020B0604020202020204" pitchFamily="34" charset="0"/>
                <a:hlinkClick r:id="rId3"/>
              </a:rPr>
              <a:t>E</a:t>
            </a:r>
            <a:r>
              <a:rPr sz="1600" b="1" spc="0" dirty="0" smtClean="0">
                <a:solidFill>
                  <a:srgbClr val="397D5A"/>
                </a:solidFill>
                <a:latin typeface="Arial Narrow" panose="020B0606020202030204" pitchFamily="34" charset="0"/>
                <a:cs typeface="Arial" panose="020B0604020202020204" pitchFamily="34" charset="0"/>
                <a:hlinkClick r:id="rId3"/>
              </a:rPr>
              <a:t>Pup</a:t>
            </a:r>
            <a:r>
              <a:rPr sz="1600" b="1" spc="4" dirty="0" smtClean="0">
                <a:solidFill>
                  <a:srgbClr val="397D5A"/>
                </a:solidFill>
                <a:latin typeface="Arial Narrow" panose="020B0606020202030204" pitchFamily="34" charset="0"/>
                <a:cs typeface="Arial" panose="020B0604020202020204" pitchFamily="34" charset="0"/>
                <a:hlinkClick r:id="rId3"/>
              </a:rPr>
              <a:t>d</a:t>
            </a:r>
            <a:r>
              <a:rPr sz="1600" b="1" spc="-4" dirty="0" smtClean="0">
                <a:solidFill>
                  <a:srgbClr val="397D5A"/>
                </a:solidFill>
                <a:latin typeface="Arial Narrow" panose="020B0606020202030204" pitchFamily="34" charset="0"/>
                <a:cs typeface="Arial" panose="020B0604020202020204" pitchFamily="34" charset="0"/>
                <a:hlinkClick r:id="rId3"/>
              </a:rPr>
              <a:t>a</a:t>
            </a:r>
            <a:r>
              <a:rPr sz="1600" b="1" spc="-25" dirty="0" smtClean="0">
                <a:solidFill>
                  <a:srgbClr val="397D5A"/>
                </a:solidFill>
                <a:latin typeface="Arial Narrow" panose="020B0606020202030204" pitchFamily="34" charset="0"/>
                <a:cs typeface="Arial" panose="020B0604020202020204" pitchFamily="34" charset="0"/>
                <a:hlinkClick r:id="rId3"/>
              </a:rPr>
              <a:t>t</a:t>
            </a:r>
            <a:r>
              <a:rPr sz="1600" b="1" spc="0" dirty="0" smtClean="0">
                <a:solidFill>
                  <a:srgbClr val="397D5A"/>
                </a:solidFill>
                <a:latin typeface="Arial Narrow" panose="020B0606020202030204" pitchFamily="34" charset="0"/>
                <a:cs typeface="Arial" panose="020B0604020202020204" pitchFamily="34" charset="0"/>
                <a:hlinkClick r:id="rId3"/>
              </a:rPr>
              <a:t>es</a:t>
            </a:r>
            <a:endParaRPr sz="1600" b="1" dirty="0">
              <a:latin typeface="Arial Narrow" panose="020B0606020202030204" pitchFamily="34" charset="0"/>
              <a:cs typeface="Arial" panose="020B0604020202020204" pitchFamily="34" charset="0"/>
            </a:endParaRPr>
          </a:p>
        </p:txBody>
      </p:sp>
      <p:pic>
        <p:nvPicPr>
          <p:cNvPr id="16" name="Picture 15"/>
          <p:cNvPicPr>
            <a:picLocks noChangeAspect="1"/>
          </p:cNvPicPr>
          <p:nvPr/>
        </p:nvPicPr>
        <p:blipFill>
          <a:blip r:embed="rId4">
            <a:clrChange>
              <a:clrFrom>
                <a:srgbClr val="FFFFFF"/>
              </a:clrFrom>
              <a:clrTo>
                <a:srgbClr val="FFFFFF">
                  <a:alpha val="0"/>
                </a:srgbClr>
              </a:clrTo>
            </a:clrChange>
            <a:extLst>
              <a:ext uri="{28A0092B-C50C-407E-A947-70E740481C1C}">
                <a14:useLocalDpi xmlns="" xmlns:a14="http://schemas.microsoft.com/office/drawing/2010/main" val="0"/>
              </a:ext>
            </a:extLst>
          </a:blip>
          <a:stretch>
            <a:fillRect/>
          </a:stretch>
        </p:blipFill>
        <p:spPr>
          <a:xfrm>
            <a:off x="304800" y="6248400"/>
            <a:ext cx="1314450" cy="457200"/>
          </a:xfrm>
          <a:prstGeom prst="rect">
            <a:avLst/>
          </a:prstGeom>
        </p:spPr>
      </p:pic>
      <p:sp>
        <p:nvSpPr>
          <p:cNvPr id="18" name="object 6"/>
          <p:cNvSpPr txBox="1"/>
          <p:nvPr/>
        </p:nvSpPr>
        <p:spPr>
          <a:xfrm>
            <a:off x="583554" y="3040203"/>
            <a:ext cx="7874646" cy="769112"/>
          </a:xfrm>
          <a:prstGeom prst="rect">
            <a:avLst/>
          </a:prstGeom>
        </p:spPr>
        <p:txBody>
          <a:bodyPr wrap="square" lIns="0" tIns="0" rIns="0" bIns="0" rtlCol="0">
            <a:noAutofit/>
          </a:bodyPr>
          <a:lstStyle/>
          <a:p>
            <a:pPr marL="12700" marR="45720" algn="ctr">
              <a:lnSpc>
                <a:spcPts val="2585"/>
              </a:lnSpc>
              <a:spcBef>
                <a:spcPts val="129"/>
              </a:spcBef>
            </a:pPr>
            <a:r>
              <a:rPr lang="en-US" sz="2800" b="1" dirty="0" smtClean="0"/>
              <a:t>“Coming together is a beginning. Keeping together is progress. Working together is success.”</a:t>
            </a:r>
          </a:p>
          <a:p>
            <a:pPr marL="12700" marR="45720" algn="ctr">
              <a:lnSpc>
                <a:spcPts val="2585"/>
              </a:lnSpc>
              <a:spcBef>
                <a:spcPts val="129"/>
              </a:spcBef>
            </a:pPr>
            <a:r>
              <a:rPr lang="en-US" sz="2800" b="1" dirty="0" smtClean="0"/>
              <a:t>						Henry Ford</a:t>
            </a:r>
          </a:p>
        </p:txBody>
      </p:sp>
      <p:pic>
        <p:nvPicPr>
          <p:cNvPr id="17" name="Picture 4" descr="C:\Users\Silver\AppData\Local\Microsoft\Windows\Temporary Internet Files\Content.IE5\82VY5S3O\MP900448712[1].jpg"/>
          <p:cNvPicPr>
            <a:picLocks noChangeAspect="1" noChangeArrowheads="1"/>
          </p:cNvPicPr>
          <p:nvPr/>
        </p:nvPicPr>
        <p:blipFill>
          <a:blip r:embed="rId5" cstate="print"/>
          <a:srcRect/>
          <a:stretch>
            <a:fillRect/>
          </a:stretch>
        </p:blipFill>
        <p:spPr bwMode="auto">
          <a:xfrm>
            <a:off x="609600" y="152400"/>
            <a:ext cx="1245898" cy="1219200"/>
          </a:xfrm>
          <a:prstGeom prst="rect">
            <a:avLst/>
          </a:prstGeom>
          <a:noFill/>
        </p:spPr>
      </p:pic>
      <p:pic>
        <p:nvPicPr>
          <p:cNvPr id="19" name="Picture 4" descr="C:\Users\Silver\AppData\Local\Microsoft\Windows\Temporary Internet Files\Content.IE5\82VY5S3O\MP900448712[1].jpg"/>
          <p:cNvPicPr>
            <a:picLocks noChangeAspect="1" noChangeArrowheads="1"/>
          </p:cNvPicPr>
          <p:nvPr/>
        </p:nvPicPr>
        <p:blipFill>
          <a:blip r:embed="rId5" cstate="print"/>
          <a:srcRect/>
          <a:stretch>
            <a:fillRect/>
          </a:stretch>
        </p:blipFill>
        <p:spPr bwMode="auto">
          <a:xfrm>
            <a:off x="7543800" y="152400"/>
            <a:ext cx="1245898" cy="1219200"/>
          </a:xfrm>
          <a:prstGeom prst="rect">
            <a:avLst/>
          </a:prstGeom>
          <a:noFill/>
        </p:spPr>
      </p:pic>
    </p:spTree>
    <p:extLst>
      <p:ext uri="{BB962C8B-B14F-4D97-AF65-F5344CB8AC3E}">
        <p14:creationId xmlns="" xmlns:p14="http://schemas.microsoft.com/office/powerpoint/2010/main" val="183929195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bject 11"/>
          <p:cNvSpPr/>
          <p:nvPr/>
        </p:nvSpPr>
        <p:spPr>
          <a:xfrm>
            <a:off x="0" y="1650"/>
            <a:ext cx="9144000" cy="1417320"/>
          </a:xfrm>
          <a:custGeom>
            <a:avLst/>
            <a:gdLst/>
            <a:ahLst/>
            <a:cxnLst/>
            <a:rect l="l" t="t" r="r" b="b"/>
            <a:pathLst>
              <a:path w="9144000" h="1417320">
                <a:moveTo>
                  <a:pt x="0" y="1417320"/>
                </a:moveTo>
                <a:lnTo>
                  <a:pt x="9144000" y="1417320"/>
                </a:lnTo>
                <a:lnTo>
                  <a:pt x="9144000" y="0"/>
                </a:lnTo>
                <a:lnTo>
                  <a:pt x="0" y="0"/>
                </a:lnTo>
                <a:lnTo>
                  <a:pt x="0" y="1417320"/>
                </a:lnTo>
                <a:close/>
              </a:path>
            </a:pathLst>
          </a:custGeom>
          <a:solidFill>
            <a:srgbClr val="047D57"/>
          </a:solidFill>
        </p:spPr>
        <p:txBody>
          <a:bodyPr wrap="square" lIns="0" tIns="0" rIns="0" bIns="0" rtlCol="0">
            <a:noAutofit/>
          </a:bodyPr>
          <a:lstStyle/>
          <a:p>
            <a:endParaRPr/>
          </a:p>
        </p:txBody>
      </p:sp>
      <p:sp>
        <p:nvSpPr>
          <p:cNvPr id="12" name="object 12"/>
          <p:cNvSpPr/>
          <p:nvPr/>
        </p:nvSpPr>
        <p:spPr>
          <a:xfrm>
            <a:off x="326847" y="0"/>
            <a:ext cx="0" cy="1417320"/>
          </a:xfrm>
          <a:custGeom>
            <a:avLst/>
            <a:gdLst/>
            <a:ahLst/>
            <a:cxnLst/>
            <a:rect l="l" t="t" r="r" b="b"/>
            <a:pathLst>
              <a:path h="1417320">
                <a:moveTo>
                  <a:pt x="0" y="1417320"/>
                </a:moveTo>
                <a:lnTo>
                  <a:pt x="0" y="0"/>
                </a:lnTo>
              </a:path>
            </a:pathLst>
          </a:custGeom>
          <a:ln w="25400">
            <a:solidFill>
              <a:srgbClr val="DDC12B"/>
            </a:solidFill>
          </a:ln>
        </p:spPr>
        <p:txBody>
          <a:bodyPr wrap="square" lIns="0" tIns="0" rIns="0" bIns="0" rtlCol="0">
            <a:noAutofit/>
          </a:bodyPr>
          <a:lstStyle/>
          <a:p>
            <a:endParaRPr/>
          </a:p>
        </p:txBody>
      </p:sp>
      <p:sp>
        <p:nvSpPr>
          <p:cNvPr id="9" name="object 9"/>
          <p:cNvSpPr/>
          <p:nvPr/>
        </p:nvSpPr>
        <p:spPr>
          <a:xfrm>
            <a:off x="6782434" y="6593421"/>
            <a:ext cx="48768" cy="0"/>
          </a:xfrm>
          <a:custGeom>
            <a:avLst/>
            <a:gdLst/>
            <a:ahLst/>
            <a:cxnLst/>
            <a:rect l="l" t="t" r="r" b="b"/>
            <a:pathLst>
              <a:path w="48768">
                <a:moveTo>
                  <a:pt x="0" y="0"/>
                </a:moveTo>
                <a:lnTo>
                  <a:pt x="48768" y="0"/>
                </a:lnTo>
              </a:path>
            </a:pathLst>
          </a:custGeom>
          <a:ln w="10413">
            <a:solidFill>
              <a:srgbClr val="397D5A"/>
            </a:solidFill>
          </a:ln>
        </p:spPr>
        <p:txBody>
          <a:bodyPr wrap="square" lIns="0" tIns="0" rIns="0" bIns="0" rtlCol="0">
            <a:noAutofit/>
          </a:bodyPr>
          <a:lstStyle/>
          <a:p>
            <a:endParaRPr/>
          </a:p>
        </p:txBody>
      </p:sp>
      <p:sp>
        <p:nvSpPr>
          <p:cNvPr id="10" name="object 10"/>
          <p:cNvSpPr/>
          <p:nvPr/>
        </p:nvSpPr>
        <p:spPr>
          <a:xfrm>
            <a:off x="3624707" y="6297574"/>
            <a:ext cx="5519293" cy="1587"/>
          </a:xfrm>
          <a:custGeom>
            <a:avLst/>
            <a:gdLst/>
            <a:ahLst/>
            <a:cxnLst/>
            <a:rect l="l" t="t" r="r" b="b"/>
            <a:pathLst>
              <a:path w="5519293" h="1587">
                <a:moveTo>
                  <a:pt x="5519292" y="1587"/>
                </a:moveTo>
                <a:lnTo>
                  <a:pt x="0" y="0"/>
                </a:lnTo>
              </a:path>
              <a:path w="5519293" h="1587">
                <a:moveTo>
                  <a:pt x="0" y="1"/>
                </a:moveTo>
                <a:lnTo>
                  <a:pt x="5519292" y="1587"/>
                </a:lnTo>
              </a:path>
            </a:pathLst>
          </a:custGeom>
          <a:ln w="25400">
            <a:solidFill>
              <a:srgbClr val="DDC12B"/>
            </a:solidFill>
          </a:ln>
        </p:spPr>
        <p:txBody>
          <a:bodyPr wrap="square" lIns="0" tIns="0" rIns="0" bIns="0" rtlCol="0">
            <a:noAutofit/>
          </a:bodyPr>
          <a:lstStyle/>
          <a:p>
            <a:endParaRPr/>
          </a:p>
        </p:txBody>
      </p:sp>
      <p:sp>
        <p:nvSpPr>
          <p:cNvPr id="7" name="object 7"/>
          <p:cNvSpPr txBox="1"/>
          <p:nvPr/>
        </p:nvSpPr>
        <p:spPr>
          <a:xfrm>
            <a:off x="2671713" y="683704"/>
            <a:ext cx="4110087" cy="432612"/>
          </a:xfrm>
          <a:prstGeom prst="rect">
            <a:avLst/>
          </a:prstGeom>
        </p:spPr>
        <p:txBody>
          <a:bodyPr wrap="square" lIns="0" tIns="0" rIns="0" bIns="0" rtlCol="0">
            <a:noAutofit/>
          </a:bodyPr>
          <a:lstStyle/>
          <a:p>
            <a:pPr marL="12700" algn="ctr">
              <a:lnSpc>
                <a:spcPts val="3404"/>
              </a:lnSpc>
              <a:spcBef>
                <a:spcPts val="170"/>
              </a:spcBef>
            </a:pPr>
            <a:r>
              <a:rPr lang="en-US" sz="3200" dirty="0" smtClean="0">
                <a:solidFill>
                  <a:srgbClr val="FEFFFF"/>
                </a:solidFill>
                <a:latin typeface="Century Gothic"/>
                <a:cs typeface="Century Gothic"/>
              </a:rPr>
              <a:t>Thank you!</a:t>
            </a:r>
            <a:endParaRPr lang="en-US" sz="3200" dirty="0">
              <a:latin typeface="Century Gothic"/>
              <a:cs typeface="Century Gothic"/>
            </a:endParaRPr>
          </a:p>
        </p:txBody>
      </p:sp>
      <p:sp>
        <p:nvSpPr>
          <p:cNvPr id="13" name="object 6"/>
          <p:cNvSpPr/>
          <p:nvPr/>
        </p:nvSpPr>
        <p:spPr>
          <a:xfrm>
            <a:off x="6782434" y="6593421"/>
            <a:ext cx="48768" cy="0"/>
          </a:xfrm>
          <a:custGeom>
            <a:avLst/>
            <a:gdLst/>
            <a:ahLst/>
            <a:cxnLst/>
            <a:rect l="l" t="t" r="r" b="b"/>
            <a:pathLst>
              <a:path w="48768">
                <a:moveTo>
                  <a:pt x="0" y="0"/>
                </a:moveTo>
                <a:lnTo>
                  <a:pt x="48768" y="0"/>
                </a:lnTo>
              </a:path>
            </a:pathLst>
          </a:custGeom>
          <a:ln w="10413">
            <a:solidFill>
              <a:srgbClr val="397D5A"/>
            </a:solidFill>
          </a:ln>
        </p:spPr>
        <p:txBody>
          <a:bodyPr wrap="square" lIns="0" tIns="0" rIns="0" bIns="0" rtlCol="0">
            <a:noAutofit/>
          </a:bodyPr>
          <a:lstStyle/>
          <a:p>
            <a:endParaRPr/>
          </a:p>
        </p:txBody>
      </p:sp>
      <p:sp>
        <p:nvSpPr>
          <p:cNvPr id="14" name="object 4"/>
          <p:cNvSpPr txBox="1"/>
          <p:nvPr/>
        </p:nvSpPr>
        <p:spPr>
          <a:xfrm>
            <a:off x="1788667" y="6307573"/>
            <a:ext cx="1411733" cy="990600"/>
          </a:xfrm>
          <a:prstGeom prst="rect">
            <a:avLst/>
          </a:prstGeom>
        </p:spPr>
        <p:txBody>
          <a:bodyPr wrap="square" lIns="0" tIns="0" rIns="0" bIns="0" rtlCol="0">
            <a:noAutofit/>
          </a:bodyPr>
          <a:lstStyle/>
          <a:p>
            <a:pPr marL="12700">
              <a:lnSpc>
                <a:spcPct val="96400"/>
              </a:lnSpc>
              <a:spcBef>
                <a:spcPts val="10"/>
              </a:spcBef>
            </a:pPr>
            <a:r>
              <a:rPr sz="1200" b="1" spc="0" dirty="0" smtClean="0">
                <a:solidFill>
                  <a:srgbClr val="397D5A"/>
                </a:solidFill>
                <a:latin typeface="Arial Narrow" panose="020B0606020202030204" pitchFamily="34" charset="0"/>
                <a:cs typeface="Times New Roman"/>
              </a:rPr>
              <a:t>Council</a:t>
            </a:r>
            <a:r>
              <a:rPr sz="1200" b="1" spc="54"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for</a:t>
            </a:r>
            <a:r>
              <a:rPr sz="1200" b="1" spc="125"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the Accreditation</a:t>
            </a:r>
            <a:r>
              <a:rPr sz="1200" b="1" spc="19"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of Educator Preparation</a:t>
            </a:r>
            <a:endParaRPr sz="1200" b="1" dirty="0">
              <a:solidFill>
                <a:srgbClr val="397D5A"/>
              </a:solidFill>
              <a:latin typeface="Arial Narrow" panose="020B0606020202030204" pitchFamily="34" charset="0"/>
              <a:cs typeface="Times New Roman"/>
            </a:endParaRPr>
          </a:p>
        </p:txBody>
      </p:sp>
      <p:sp>
        <p:nvSpPr>
          <p:cNvPr id="15" name="object 2"/>
          <p:cNvSpPr txBox="1"/>
          <p:nvPr/>
        </p:nvSpPr>
        <p:spPr>
          <a:xfrm>
            <a:off x="3581400" y="6437113"/>
            <a:ext cx="5989320" cy="365760"/>
          </a:xfrm>
          <a:prstGeom prst="rect">
            <a:avLst/>
          </a:prstGeom>
        </p:spPr>
        <p:txBody>
          <a:bodyPr wrap="square" lIns="0" tIns="0" rIns="0" bIns="0" rtlCol="0">
            <a:noAutofit/>
          </a:bodyPr>
          <a:lstStyle/>
          <a:p>
            <a:pPr marL="12700">
              <a:lnSpc>
                <a:spcPts val="1350"/>
              </a:lnSpc>
              <a:spcBef>
                <a:spcPts val="67"/>
              </a:spcBef>
            </a:pP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ONN</a:t>
            </a:r>
            <a:r>
              <a:rPr sz="1600" b="1" spc="4" dirty="0" smtClean="0">
                <a:solidFill>
                  <a:srgbClr val="397D5A"/>
                </a:solidFill>
                <a:latin typeface="Arial Narrow" panose="020B0606020202030204" pitchFamily="34" charset="0"/>
                <a:cs typeface="Arial" panose="020B0604020202020204" pitchFamily="34" charset="0"/>
              </a:rPr>
              <a:t>E</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T</a:t>
            </a:r>
            <a:r>
              <a:rPr sz="1600" b="1" spc="-4" dirty="0" smtClean="0">
                <a:solidFill>
                  <a:srgbClr val="397D5A"/>
                </a:solidFill>
                <a:latin typeface="Arial Narrow" panose="020B0606020202030204" pitchFamily="34" charset="0"/>
                <a:cs typeface="Arial" panose="020B0604020202020204" pitchFamily="34" charset="0"/>
              </a:rPr>
              <a:t> </a:t>
            </a:r>
            <a:r>
              <a:rPr sz="1600" b="1" spc="-19" dirty="0" smtClean="0">
                <a:solidFill>
                  <a:srgbClr val="397D5A"/>
                </a:solidFill>
                <a:latin typeface="Arial Narrow" panose="020B0606020202030204" pitchFamily="34" charset="0"/>
                <a:cs typeface="Arial" panose="020B0604020202020204" pitchFamily="34" charset="0"/>
              </a:rPr>
              <a:t>W</a:t>
            </a:r>
            <a:r>
              <a:rPr sz="1600" b="1" spc="29" dirty="0" smtClean="0">
                <a:solidFill>
                  <a:srgbClr val="397D5A"/>
                </a:solidFill>
                <a:latin typeface="Arial Narrow" panose="020B0606020202030204" pitchFamily="34" charset="0"/>
                <a:cs typeface="Arial" panose="020B0604020202020204" pitchFamily="34" charset="0"/>
              </a:rPr>
              <a:t>I</a:t>
            </a:r>
            <a:r>
              <a:rPr sz="1600" b="1" spc="-4" dirty="0" smtClean="0">
                <a:solidFill>
                  <a:srgbClr val="397D5A"/>
                </a:solidFill>
                <a:latin typeface="Arial Narrow" panose="020B0606020202030204" pitchFamily="34" charset="0"/>
                <a:cs typeface="Arial" panose="020B0604020202020204" pitchFamily="34" charset="0"/>
              </a:rPr>
              <a:t>T</a:t>
            </a:r>
            <a:r>
              <a:rPr sz="1600" b="1" spc="0" dirty="0" smtClean="0">
                <a:solidFill>
                  <a:srgbClr val="397D5A"/>
                </a:solidFill>
                <a:latin typeface="Arial Narrow" panose="020B0606020202030204" pitchFamily="34" charset="0"/>
                <a:cs typeface="Arial" panose="020B0604020202020204" pitchFamily="34" charset="0"/>
              </a:rPr>
              <a:t>H</a:t>
            </a:r>
            <a:r>
              <a:rPr sz="1600" b="1" spc="14" dirty="0" smtClean="0">
                <a:solidFill>
                  <a:srgbClr val="397D5A"/>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A</a:t>
            </a:r>
            <a:r>
              <a:rPr sz="1600" b="1" spc="4" dirty="0" smtClean="0">
                <a:solidFill>
                  <a:srgbClr val="397D5A"/>
                </a:solidFill>
                <a:latin typeface="Arial Narrow" panose="020B0606020202030204" pitchFamily="34" charset="0"/>
                <a:cs typeface="Arial" panose="020B0604020202020204" pitchFamily="34" charset="0"/>
              </a:rPr>
              <a:t>E</a:t>
            </a:r>
            <a:r>
              <a:rPr sz="1600" b="1" spc="0" dirty="0" smtClean="0">
                <a:solidFill>
                  <a:srgbClr val="397D5A"/>
                </a:solidFill>
                <a:latin typeface="Arial Narrow" panose="020B0606020202030204" pitchFamily="34" charset="0"/>
                <a:cs typeface="Arial" panose="020B0604020202020204" pitchFamily="34" charset="0"/>
              </a:rPr>
              <a:t>P</a:t>
            </a:r>
            <a:r>
              <a:rPr sz="1600" b="1" spc="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DDC12B"/>
                </a:solidFill>
                <a:latin typeface="Arial Narrow" panose="020B0606020202030204" pitchFamily="34" charset="0"/>
                <a:cs typeface="Arial" panose="020B0604020202020204" pitchFamily="34" charset="0"/>
              </a:rPr>
              <a:t>|  </a:t>
            </a:r>
            <a:r>
              <a:rPr sz="1600" b="1" spc="-319" dirty="0" smtClean="0">
                <a:solidFill>
                  <a:srgbClr val="0000FF"/>
                </a:solidFill>
                <a:latin typeface="Arial Narrow" panose="020B0606020202030204" pitchFamily="34" charset="0"/>
                <a:cs typeface="Arial" panose="020B0604020202020204" pitchFamily="34" charset="0"/>
              </a:rPr>
              <a:t> </a:t>
            </a:r>
            <a:r>
              <a:rPr sz="1600" b="1" u="sng" spc="9" dirty="0" smtClean="0">
                <a:solidFill>
                  <a:srgbClr val="0000FF"/>
                </a:solidFill>
                <a:latin typeface="Arial Narrow" panose="020B0606020202030204" pitchFamily="34" charset="0"/>
                <a:cs typeface="Arial" panose="020B0604020202020204" pitchFamily="34" charset="0"/>
                <a:hlinkClick r:id="rId2"/>
              </a:rPr>
              <a:t>www</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C</a:t>
            </a:r>
            <a:r>
              <a:rPr sz="1600" b="1" u="sng" spc="0" dirty="0" smtClean="0">
                <a:solidFill>
                  <a:srgbClr val="0000FF"/>
                </a:solidFill>
                <a:latin typeface="Arial Narrow" panose="020B0606020202030204" pitchFamily="34" charset="0"/>
                <a:cs typeface="Arial" panose="020B0604020202020204" pitchFamily="34" charset="0"/>
                <a:hlinkClick r:id="rId2"/>
              </a:rPr>
              <a:t>A</a:t>
            </a:r>
            <a:r>
              <a:rPr sz="1600" b="1" u="sng" spc="4" dirty="0" smtClean="0">
                <a:solidFill>
                  <a:srgbClr val="0000FF"/>
                </a:solidFill>
                <a:latin typeface="Arial Narrow" panose="020B0606020202030204" pitchFamily="34" charset="0"/>
                <a:cs typeface="Arial" panose="020B0604020202020204" pitchFamily="34" charset="0"/>
                <a:hlinkClick r:id="rId2"/>
              </a:rPr>
              <a:t>E</a:t>
            </a:r>
            <a:r>
              <a:rPr sz="1600" b="1" u="sng" spc="0" dirty="0" smtClean="0">
                <a:solidFill>
                  <a:srgbClr val="0000FF"/>
                </a:solidFill>
                <a:latin typeface="Arial Narrow" panose="020B0606020202030204" pitchFamily="34" charset="0"/>
                <a:cs typeface="Arial" panose="020B0604020202020204" pitchFamily="34" charset="0"/>
                <a:hlinkClick r:id="rId2"/>
              </a:rPr>
              <a:t>Pne</a:t>
            </a:r>
            <a:r>
              <a:rPr sz="1600" b="1" u="sng" spc="-25" dirty="0" smtClean="0">
                <a:solidFill>
                  <a:srgbClr val="0000FF"/>
                </a:solidFill>
                <a:latin typeface="Arial Narrow" panose="020B0606020202030204" pitchFamily="34" charset="0"/>
                <a:cs typeface="Arial" panose="020B0604020202020204" pitchFamily="34" charset="0"/>
                <a:hlinkClick r:id="rId2"/>
              </a:rPr>
              <a:t>t</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o</a:t>
            </a:r>
            <a:r>
              <a:rPr sz="1600" b="1" u="sng" spc="0" dirty="0" smtClean="0">
                <a:solidFill>
                  <a:srgbClr val="0000FF"/>
                </a:solidFill>
                <a:latin typeface="Arial Narrow" panose="020B0606020202030204" pitchFamily="34" charset="0"/>
                <a:cs typeface="Arial" panose="020B0604020202020204" pitchFamily="34" charset="0"/>
                <a:hlinkClick r:id="rId2"/>
              </a:rPr>
              <a:t>rg</a:t>
            </a:r>
            <a:r>
              <a:rPr sz="1600" b="1" spc="0" dirty="0" smtClean="0">
                <a:solidFill>
                  <a:srgbClr val="0000FF"/>
                </a:solidFill>
                <a:latin typeface="Arial Narrow" panose="020B0606020202030204" pitchFamily="34" charset="0"/>
                <a:cs typeface="Arial" panose="020B0604020202020204" pitchFamily="34" charset="0"/>
                <a:hlinkClick r:id="rId2"/>
              </a:rPr>
              <a:t> </a:t>
            </a:r>
            <a:r>
              <a:rPr sz="1600" b="1" spc="-276" dirty="0" smtClean="0">
                <a:solidFill>
                  <a:srgbClr val="DDC12B"/>
                </a:solidFill>
                <a:latin typeface="Arial Narrow" panose="020B0606020202030204" pitchFamily="34" charset="0"/>
                <a:cs typeface="Arial" panose="020B0604020202020204" pitchFamily="34" charset="0"/>
                <a:hlinkClick r:id="rId2"/>
              </a:rPr>
              <a:t> </a:t>
            </a:r>
            <a:r>
              <a:rPr sz="1600" b="1" u="sng" spc="0" dirty="0" smtClean="0">
                <a:solidFill>
                  <a:srgbClr val="DDC12B"/>
                </a:solidFill>
                <a:latin typeface="Arial Narrow" panose="020B0606020202030204" pitchFamily="34" charset="0"/>
                <a:cs typeface="Arial" panose="020B0604020202020204" pitchFamily="34" charset="0"/>
                <a:hlinkClick r:id="rId2"/>
              </a:rPr>
              <a:t>|</a:t>
            </a:r>
            <a:r>
              <a:rPr sz="1600" b="1" u="sng" spc="0" dirty="0" smtClean="0">
                <a:solidFill>
                  <a:srgbClr val="DDC12B"/>
                </a:solidFill>
                <a:latin typeface="Arial Narrow" panose="020B0606020202030204" pitchFamily="34" charset="0"/>
                <a:cs typeface="Arial" panose="020B0604020202020204" pitchFamily="34" charset="0"/>
              </a:rPr>
              <a:t> </a:t>
            </a:r>
            <a:r>
              <a:rPr sz="1600" b="1" spc="-316" dirty="0" smtClean="0">
                <a:solidFill>
                  <a:srgbClr val="DDC12B"/>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T</a:t>
            </a:r>
            <a:r>
              <a:rPr sz="1600" b="1" spc="9" dirty="0" smtClean="0">
                <a:solidFill>
                  <a:srgbClr val="397D5A"/>
                </a:solidFill>
                <a:latin typeface="Arial Narrow" panose="020B0606020202030204" pitchFamily="34" charset="0"/>
                <a:cs typeface="Arial" panose="020B0604020202020204" pitchFamily="34" charset="0"/>
              </a:rPr>
              <a:t>w</a:t>
            </a:r>
            <a:r>
              <a:rPr sz="1600" b="1" spc="0" dirty="0" smtClean="0">
                <a:solidFill>
                  <a:srgbClr val="397D5A"/>
                </a:solidFill>
                <a:latin typeface="Arial Narrow" panose="020B0606020202030204" pitchFamily="34" charset="0"/>
                <a:cs typeface="Arial" panose="020B0604020202020204" pitchFamily="34" charset="0"/>
              </a:rPr>
              <a:t>i</a:t>
            </a:r>
            <a:r>
              <a:rPr sz="1600" b="1" spc="-25" dirty="0" smtClean="0">
                <a:solidFill>
                  <a:srgbClr val="397D5A"/>
                </a:solidFill>
                <a:latin typeface="Arial Narrow" panose="020B0606020202030204" pitchFamily="34" charset="0"/>
                <a:cs typeface="Arial" panose="020B0604020202020204" pitchFamily="34" charset="0"/>
              </a:rPr>
              <a:t>tt</a:t>
            </a:r>
            <a:r>
              <a:rPr sz="1600" b="1" spc="0" dirty="0" smtClean="0">
                <a:solidFill>
                  <a:srgbClr val="397D5A"/>
                </a:solidFill>
                <a:latin typeface="Arial Narrow" panose="020B0606020202030204" pitchFamily="34" charset="0"/>
                <a:cs typeface="Arial" panose="020B0604020202020204" pitchFamily="34" charset="0"/>
              </a:rPr>
              <a:t>er:</a:t>
            </a:r>
            <a:r>
              <a:rPr sz="1600" b="1" spc="5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397D5A"/>
                </a:solidFill>
                <a:latin typeface="Arial Narrow" panose="020B0606020202030204" pitchFamily="34" charset="0"/>
                <a:cs typeface="Arial" panose="020B0604020202020204" pitchFamily="34" charset="0"/>
                <a:hlinkClick r:id="rId3"/>
              </a:rPr>
              <a:t>@CA</a:t>
            </a:r>
            <a:r>
              <a:rPr sz="1600" b="1" spc="4" dirty="0" smtClean="0">
                <a:solidFill>
                  <a:srgbClr val="397D5A"/>
                </a:solidFill>
                <a:latin typeface="Arial Narrow" panose="020B0606020202030204" pitchFamily="34" charset="0"/>
                <a:cs typeface="Arial" panose="020B0604020202020204" pitchFamily="34" charset="0"/>
                <a:hlinkClick r:id="rId3"/>
              </a:rPr>
              <a:t>E</a:t>
            </a:r>
            <a:r>
              <a:rPr sz="1600" b="1" spc="0" dirty="0" smtClean="0">
                <a:solidFill>
                  <a:srgbClr val="397D5A"/>
                </a:solidFill>
                <a:latin typeface="Arial Narrow" panose="020B0606020202030204" pitchFamily="34" charset="0"/>
                <a:cs typeface="Arial" panose="020B0604020202020204" pitchFamily="34" charset="0"/>
                <a:hlinkClick r:id="rId3"/>
              </a:rPr>
              <a:t>Pup</a:t>
            </a:r>
            <a:r>
              <a:rPr sz="1600" b="1" spc="4" dirty="0" smtClean="0">
                <a:solidFill>
                  <a:srgbClr val="397D5A"/>
                </a:solidFill>
                <a:latin typeface="Arial Narrow" panose="020B0606020202030204" pitchFamily="34" charset="0"/>
                <a:cs typeface="Arial" panose="020B0604020202020204" pitchFamily="34" charset="0"/>
                <a:hlinkClick r:id="rId3"/>
              </a:rPr>
              <a:t>d</a:t>
            </a:r>
            <a:r>
              <a:rPr sz="1600" b="1" spc="-4" dirty="0" smtClean="0">
                <a:solidFill>
                  <a:srgbClr val="397D5A"/>
                </a:solidFill>
                <a:latin typeface="Arial Narrow" panose="020B0606020202030204" pitchFamily="34" charset="0"/>
                <a:cs typeface="Arial" panose="020B0604020202020204" pitchFamily="34" charset="0"/>
                <a:hlinkClick r:id="rId3"/>
              </a:rPr>
              <a:t>a</a:t>
            </a:r>
            <a:r>
              <a:rPr sz="1600" b="1" spc="-25" dirty="0" smtClean="0">
                <a:solidFill>
                  <a:srgbClr val="397D5A"/>
                </a:solidFill>
                <a:latin typeface="Arial Narrow" panose="020B0606020202030204" pitchFamily="34" charset="0"/>
                <a:cs typeface="Arial" panose="020B0604020202020204" pitchFamily="34" charset="0"/>
                <a:hlinkClick r:id="rId3"/>
              </a:rPr>
              <a:t>t</a:t>
            </a:r>
            <a:r>
              <a:rPr sz="1600" b="1" spc="0" dirty="0" smtClean="0">
                <a:solidFill>
                  <a:srgbClr val="397D5A"/>
                </a:solidFill>
                <a:latin typeface="Arial Narrow" panose="020B0606020202030204" pitchFamily="34" charset="0"/>
                <a:cs typeface="Arial" panose="020B0604020202020204" pitchFamily="34" charset="0"/>
                <a:hlinkClick r:id="rId3"/>
              </a:rPr>
              <a:t>es</a:t>
            </a:r>
            <a:endParaRPr sz="1600" b="1" dirty="0">
              <a:latin typeface="Arial Narrow" panose="020B0606020202030204" pitchFamily="34" charset="0"/>
              <a:cs typeface="Arial" panose="020B0604020202020204" pitchFamily="34" charset="0"/>
            </a:endParaRPr>
          </a:p>
        </p:txBody>
      </p:sp>
      <p:pic>
        <p:nvPicPr>
          <p:cNvPr id="16" name="Picture 15"/>
          <p:cNvPicPr>
            <a:picLocks noChangeAspect="1"/>
          </p:cNvPicPr>
          <p:nvPr/>
        </p:nvPicPr>
        <p:blipFill>
          <a:blip r:embed="rId4">
            <a:clrChange>
              <a:clrFrom>
                <a:srgbClr val="FFFFFF"/>
              </a:clrFrom>
              <a:clrTo>
                <a:srgbClr val="FFFFFF">
                  <a:alpha val="0"/>
                </a:srgbClr>
              </a:clrTo>
            </a:clrChange>
            <a:extLst>
              <a:ext uri="{28A0092B-C50C-407E-A947-70E740481C1C}">
                <a14:useLocalDpi xmlns="" xmlns:a14="http://schemas.microsoft.com/office/drawing/2010/main" val="0"/>
              </a:ext>
            </a:extLst>
          </a:blip>
          <a:stretch>
            <a:fillRect/>
          </a:stretch>
        </p:blipFill>
        <p:spPr>
          <a:xfrm>
            <a:off x="304800" y="6248400"/>
            <a:ext cx="1314450" cy="457200"/>
          </a:xfrm>
          <a:prstGeom prst="rect">
            <a:avLst/>
          </a:prstGeom>
        </p:spPr>
      </p:pic>
      <p:sp>
        <p:nvSpPr>
          <p:cNvPr id="18" name="object 6"/>
          <p:cNvSpPr txBox="1"/>
          <p:nvPr/>
        </p:nvSpPr>
        <p:spPr>
          <a:xfrm>
            <a:off x="583554" y="3040203"/>
            <a:ext cx="7874646" cy="769112"/>
          </a:xfrm>
          <a:prstGeom prst="rect">
            <a:avLst/>
          </a:prstGeom>
        </p:spPr>
        <p:txBody>
          <a:bodyPr wrap="square" lIns="0" tIns="0" rIns="0" bIns="0" rtlCol="0">
            <a:noAutofit/>
          </a:bodyPr>
          <a:lstStyle/>
          <a:p>
            <a:pPr marL="12700" marR="45720" algn="ctr">
              <a:lnSpc>
                <a:spcPts val="2585"/>
              </a:lnSpc>
              <a:spcBef>
                <a:spcPts val="129"/>
              </a:spcBef>
            </a:pPr>
            <a:r>
              <a:rPr lang="en-US" sz="2800" b="1" i="1" dirty="0" smtClean="0">
                <a:latin typeface="Century Gothic"/>
                <a:cs typeface="Century Gothic"/>
              </a:rPr>
              <a:t>Questions?</a:t>
            </a:r>
            <a:endParaRPr sz="2800" b="1" i="1" dirty="0">
              <a:latin typeface="Century Gothic"/>
              <a:cs typeface="Century Gothic"/>
            </a:endParaRPr>
          </a:p>
        </p:txBody>
      </p:sp>
    </p:spTree>
    <p:extLst>
      <p:ext uri="{BB962C8B-B14F-4D97-AF65-F5344CB8AC3E}">
        <p14:creationId xmlns="" xmlns:p14="http://schemas.microsoft.com/office/powerpoint/2010/main" val="183929195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1648</TotalTime>
  <Words>1028</Words>
  <Application>Microsoft Office PowerPoint</Application>
  <PresentationFormat>On-screen Show (4:3)</PresentationFormat>
  <Paragraphs>96</Paragraphs>
  <Slides>19</Slides>
  <Notes>0</Notes>
  <HiddenSlides>0</HiddenSlides>
  <MMClips>0</MMClips>
  <ScaleCrop>false</ScaleCrop>
  <HeadingPairs>
    <vt:vector size="4" baseType="variant">
      <vt:variant>
        <vt:lpstr>Theme</vt:lpstr>
      </vt:variant>
      <vt:variant>
        <vt:i4>2</vt:i4>
      </vt:variant>
      <vt:variant>
        <vt:lpstr>Slide Titles</vt:lpstr>
      </vt:variant>
      <vt:variant>
        <vt:i4>19</vt:i4>
      </vt:variant>
    </vt:vector>
  </HeadingPairs>
  <TitlesOfParts>
    <vt:vector size="21" baseType="lpstr">
      <vt:lpstr>Office Theme</vt:lpstr>
      <vt:lpstr>Custom Design</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kwayland</dc:creator>
  <cp:lastModifiedBy>Silver</cp:lastModifiedBy>
  <cp:revision>70</cp:revision>
  <dcterms:modified xsi:type="dcterms:W3CDTF">2014-05-28T17:07:00Z</dcterms:modified>
</cp:coreProperties>
</file>