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xlsx" ContentType="application/vnd.openxmlformats-officedocument.spreadsheetml.sheet"/>
  <Default Extension="rels" ContentType="application/vnd.openxmlformats-package.relationships+xml"/>
  <Default Extension="vml" ContentType="application/vnd.openxmlformats-officedocument.vmlDrawing"/>
  <Default Extension="xls" ContentType="application/vnd.ms-exce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embeddings/oleObject1.bin" ContentType="application/vnd.openxmlformats-officedocument.oleObject"/>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640" r:id="rId1"/>
    <p:sldMasterId id="2147484676" r:id="rId2"/>
  </p:sldMasterIdLst>
  <p:notesMasterIdLst>
    <p:notesMasterId r:id="rId126"/>
  </p:notesMasterIdLst>
  <p:handoutMasterIdLst>
    <p:handoutMasterId r:id="rId127"/>
  </p:handoutMasterIdLst>
  <p:sldIdLst>
    <p:sldId id="288" r:id="rId3"/>
    <p:sldId id="366" r:id="rId4"/>
    <p:sldId id="436" r:id="rId5"/>
    <p:sldId id="315" r:id="rId6"/>
    <p:sldId id="385" r:id="rId7"/>
    <p:sldId id="475" r:id="rId8"/>
    <p:sldId id="316" r:id="rId9"/>
    <p:sldId id="319" r:id="rId10"/>
    <p:sldId id="496" r:id="rId11"/>
    <p:sldId id="368" r:id="rId12"/>
    <p:sldId id="476" r:id="rId13"/>
    <p:sldId id="444" r:id="rId14"/>
    <p:sldId id="448" r:id="rId15"/>
    <p:sldId id="447" r:id="rId16"/>
    <p:sldId id="477" r:id="rId17"/>
    <p:sldId id="401" r:id="rId18"/>
    <p:sldId id="462" r:id="rId19"/>
    <p:sldId id="479" r:id="rId20"/>
    <p:sldId id="480" r:id="rId21"/>
    <p:sldId id="369" r:id="rId22"/>
    <p:sldId id="482" r:id="rId23"/>
    <p:sldId id="440" r:id="rId24"/>
    <p:sldId id="483" r:id="rId25"/>
    <p:sldId id="441" r:id="rId26"/>
    <p:sldId id="442" r:id="rId27"/>
    <p:sldId id="484" r:id="rId28"/>
    <p:sldId id="443" r:id="rId29"/>
    <p:sldId id="485" r:id="rId30"/>
    <p:sldId id="370" r:id="rId31"/>
    <p:sldId id="472" r:id="rId32"/>
    <p:sldId id="473" r:id="rId33"/>
    <p:sldId id="486" r:id="rId34"/>
    <p:sldId id="399" r:id="rId35"/>
    <p:sldId id="474" r:id="rId36"/>
    <p:sldId id="371" r:id="rId37"/>
    <p:sldId id="492" r:id="rId38"/>
    <p:sldId id="493" r:id="rId39"/>
    <p:sldId id="494" r:id="rId40"/>
    <p:sldId id="372" r:id="rId41"/>
    <p:sldId id="426" r:id="rId42"/>
    <p:sldId id="449" r:id="rId43"/>
    <p:sldId id="427" r:id="rId44"/>
    <p:sldId id="428" r:id="rId45"/>
    <p:sldId id="373" r:id="rId46"/>
    <p:sldId id="398" r:id="rId47"/>
    <p:sldId id="374" r:id="rId48"/>
    <p:sldId id="269" r:id="rId49"/>
    <p:sldId id="402" r:id="rId50"/>
    <p:sldId id="403" r:id="rId51"/>
    <p:sldId id="270" r:id="rId52"/>
    <p:sldId id="423" r:id="rId53"/>
    <p:sldId id="404" r:id="rId54"/>
    <p:sldId id="410" r:id="rId55"/>
    <p:sldId id="411" r:id="rId56"/>
    <p:sldId id="487" r:id="rId57"/>
    <p:sldId id="412" r:id="rId58"/>
    <p:sldId id="414" r:id="rId59"/>
    <p:sldId id="488" r:id="rId60"/>
    <p:sldId id="415" r:id="rId61"/>
    <p:sldId id="416" r:id="rId62"/>
    <p:sldId id="489" r:id="rId63"/>
    <p:sldId id="417" r:id="rId64"/>
    <p:sldId id="490" r:id="rId65"/>
    <p:sldId id="418" r:id="rId66"/>
    <p:sldId id="491" r:id="rId67"/>
    <p:sldId id="419" r:id="rId68"/>
    <p:sldId id="420" r:id="rId69"/>
    <p:sldId id="422" r:id="rId70"/>
    <p:sldId id="421" r:id="rId71"/>
    <p:sldId id="334" r:id="rId72"/>
    <p:sldId id="364" r:id="rId73"/>
    <p:sldId id="341" r:id="rId74"/>
    <p:sldId id="495" r:id="rId75"/>
    <p:sldId id="397" r:id="rId76"/>
    <p:sldId id="434" r:id="rId77"/>
    <p:sldId id="338" r:id="rId78"/>
    <p:sldId id="337" r:id="rId79"/>
    <p:sldId id="358" r:id="rId80"/>
    <p:sldId id="359" r:id="rId81"/>
    <p:sldId id="360" r:id="rId82"/>
    <p:sldId id="346" r:id="rId83"/>
    <p:sldId id="317" r:id="rId84"/>
    <p:sldId id="376" r:id="rId85"/>
    <p:sldId id="386" r:id="rId86"/>
    <p:sldId id="274" r:id="rId87"/>
    <p:sldId id="276" r:id="rId88"/>
    <p:sldId id="497" r:id="rId89"/>
    <p:sldId id="377" r:id="rId90"/>
    <p:sldId id="378" r:id="rId91"/>
    <p:sldId id="379" r:id="rId92"/>
    <p:sldId id="380" r:id="rId93"/>
    <p:sldId id="456" r:id="rId94"/>
    <p:sldId id="455" r:id="rId95"/>
    <p:sldId id="457" r:id="rId96"/>
    <p:sldId id="387" r:id="rId97"/>
    <p:sldId id="388" r:id="rId98"/>
    <p:sldId id="389" r:id="rId99"/>
    <p:sldId id="390" r:id="rId100"/>
    <p:sldId id="454" r:id="rId101"/>
    <p:sldId id="458" r:id="rId102"/>
    <p:sldId id="459" r:id="rId103"/>
    <p:sldId id="460" r:id="rId104"/>
    <p:sldId id="464" r:id="rId105"/>
    <p:sldId id="461" r:id="rId106"/>
    <p:sldId id="391" r:id="rId107"/>
    <p:sldId id="325" r:id="rId108"/>
    <p:sldId id="467" r:id="rId109"/>
    <p:sldId id="468" r:id="rId110"/>
    <p:sldId id="469" r:id="rId111"/>
    <p:sldId id="351" r:id="rId112"/>
    <p:sldId id="470" r:id="rId113"/>
    <p:sldId id="396" r:id="rId114"/>
    <p:sldId id="437" r:id="rId115"/>
    <p:sldId id="438" r:id="rId116"/>
    <p:sldId id="439" r:id="rId117"/>
    <p:sldId id="356" r:id="rId118"/>
    <p:sldId id="357" r:id="rId119"/>
    <p:sldId id="352" r:id="rId120"/>
    <p:sldId id="381" r:id="rId121"/>
    <p:sldId id="382" r:id="rId122"/>
    <p:sldId id="383" r:id="rId123"/>
    <p:sldId id="384" r:id="rId124"/>
    <p:sldId id="425" r:id="rId1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EAOSI27713"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772D"/>
    <a:srgbClr val="E6E6E6"/>
    <a:srgbClr val="00FF00"/>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93" autoAdjust="0"/>
    <p:restoredTop sz="87850" autoAdjust="0"/>
  </p:normalViewPr>
  <p:slideViewPr>
    <p:cSldViewPr snapToGrid="0" snapToObjects="1">
      <p:cViewPr>
        <p:scale>
          <a:sx n="75" d="100"/>
          <a:sy n="75" d="100"/>
        </p:scale>
        <p:origin x="-2512" y="-1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20"/>
    </p:cViewPr>
  </p:sorterViewPr>
  <p:gridSpacing cx="72008" cy="72008"/>
</p:viewPr>
</file>

<file path=ppt/_rels/presentation.xml.rels><?xml version="1.0" encoding="UTF-8" standalone="yes"?>
<Relationships xmlns="http://schemas.openxmlformats.org/package/2006/relationships"><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60" Type="http://schemas.openxmlformats.org/officeDocument/2006/relationships/slide" Target="slides/slide58.xml"/><Relationship Id="rId61" Type="http://schemas.openxmlformats.org/officeDocument/2006/relationships/slide" Target="slides/slide59.xml"/><Relationship Id="rId62" Type="http://schemas.openxmlformats.org/officeDocument/2006/relationships/slide" Target="slides/slide60.xml"/><Relationship Id="rId63" Type="http://schemas.openxmlformats.org/officeDocument/2006/relationships/slide" Target="slides/slide61.xml"/><Relationship Id="rId64" Type="http://schemas.openxmlformats.org/officeDocument/2006/relationships/slide" Target="slides/slide62.xml"/><Relationship Id="rId65" Type="http://schemas.openxmlformats.org/officeDocument/2006/relationships/slide" Target="slides/slide63.xml"/><Relationship Id="rId66" Type="http://schemas.openxmlformats.org/officeDocument/2006/relationships/slide" Target="slides/slide64.xml"/><Relationship Id="rId67" Type="http://schemas.openxmlformats.org/officeDocument/2006/relationships/slide" Target="slides/slide65.xml"/><Relationship Id="rId68" Type="http://schemas.openxmlformats.org/officeDocument/2006/relationships/slide" Target="slides/slide66.xml"/><Relationship Id="rId69" Type="http://schemas.openxmlformats.org/officeDocument/2006/relationships/slide" Target="slides/slide67.xml"/><Relationship Id="rId120" Type="http://schemas.openxmlformats.org/officeDocument/2006/relationships/slide" Target="slides/slide118.xml"/><Relationship Id="rId121" Type="http://schemas.openxmlformats.org/officeDocument/2006/relationships/slide" Target="slides/slide119.xml"/><Relationship Id="rId122" Type="http://schemas.openxmlformats.org/officeDocument/2006/relationships/slide" Target="slides/slide120.xml"/><Relationship Id="rId123" Type="http://schemas.openxmlformats.org/officeDocument/2006/relationships/slide" Target="slides/slide121.xml"/><Relationship Id="rId124" Type="http://schemas.openxmlformats.org/officeDocument/2006/relationships/slide" Target="slides/slide122.xml"/><Relationship Id="rId125" Type="http://schemas.openxmlformats.org/officeDocument/2006/relationships/slide" Target="slides/slide123.xml"/><Relationship Id="rId126" Type="http://schemas.openxmlformats.org/officeDocument/2006/relationships/notesMaster" Target="notesMasters/notesMaster1.xml"/><Relationship Id="rId127" Type="http://schemas.openxmlformats.org/officeDocument/2006/relationships/handoutMaster" Target="handoutMasters/handoutMaster1.xml"/><Relationship Id="rId128" Type="http://schemas.openxmlformats.org/officeDocument/2006/relationships/printerSettings" Target="printerSettings/printerSettings1.bin"/><Relationship Id="rId129" Type="http://schemas.openxmlformats.org/officeDocument/2006/relationships/commentAuthors" Target="commentAuthors.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90" Type="http://schemas.openxmlformats.org/officeDocument/2006/relationships/slide" Target="slides/slide88.xml"/><Relationship Id="rId91" Type="http://schemas.openxmlformats.org/officeDocument/2006/relationships/slide" Target="slides/slide89.xml"/><Relationship Id="rId92" Type="http://schemas.openxmlformats.org/officeDocument/2006/relationships/slide" Target="slides/slide90.xml"/><Relationship Id="rId93" Type="http://schemas.openxmlformats.org/officeDocument/2006/relationships/slide" Target="slides/slide91.xml"/><Relationship Id="rId94" Type="http://schemas.openxmlformats.org/officeDocument/2006/relationships/slide" Target="slides/slide92.xml"/><Relationship Id="rId95" Type="http://schemas.openxmlformats.org/officeDocument/2006/relationships/slide" Target="slides/slide93.xml"/><Relationship Id="rId96" Type="http://schemas.openxmlformats.org/officeDocument/2006/relationships/slide" Target="slides/slide94.xml"/><Relationship Id="rId101" Type="http://schemas.openxmlformats.org/officeDocument/2006/relationships/slide" Target="slides/slide99.xml"/><Relationship Id="rId102" Type="http://schemas.openxmlformats.org/officeDocument/2006/relationships/slide" Target="slides/slide100.xml"/><Relationship Id="rId103" Type="http://schemas.openxmlformats.org/officeDocument/2006/relationships/slide" Target="slides/slide101.xml"/><Relationship Id="rId104" Type="http://schemas.openxmlformats.org/officeDocument/2006/relationships/slide" Target="slides/slide102.xml"/><Relationship Id="rId105" Type="http://schemas.openxmlformats.org/officeDocument/2006/relationships/slide" Target="slides/slide103.xml"/><Relationship Id="rId106" Type="http://schemas.openxmlformats.org/officeDocument/2006/relationships/slide" Target="slides/slide104.xml"/><Relationship Id="rId107" Type="http://schemas.openxmlformats.org/officeDocument/2006/relationships/slide" Target="slides/slide105.xml"/><Relationship Id="rId108" Type="http://schemas.openxmlformats.org/officeDocument/2006/relationships/slide" Target="slides/slide106.xml"/><Relationship Id="rId109" Type="http://schemas.openxmlformats.org/officeDocument/2006/relationships/slide" Target="slides/slide107.xml"/><Relationship Id="rId97" Type="http://schemas.openxmlformats.org/officeDocument/2006/relationships/slide" Target="slides/slide95.xml"/><Relationship Id="rId98" Type="http://schemas.openxmlformats.org/officeDocument/2006/relationships/slide" Target="slides/slide96.xml"/><Relationship Id="rId99" Type="http://schemas.openxmlformats.org/officeDocument/2006/relationships/slide" Target="slides/slide97.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slide" Target="slides/slide43.xml"/><Relationship Id="rId46" Type="http://schemas.openxmlformats.org/officeDocument/2006/relationships/slide" Target="slides/slide44.xml"/><Relationship Id="rId47" Type="http://schemas.openxmlformats.org/officeDocument/2006/relationships/slide" Target="slides/slide45.xml"/><Relationship Id="rId48" Type="http://schemas.openxmlformats.org/officeDocument/2006/relationships/slide" Target="slides/slide46.xml"/><Relationship Id="rId49" Type="http://schemas.openxmlformats.org/officeDocument/2006/relationships/slide" Target="slides/slide47.xml"/><Relationship Id="rId100" Type="http://schemas.openxmlformats.org/officeDocument/2006/relationships/slide" Target="slides/slide98.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70" Type="http://schemas.openxmlformats.org/officeDocument/2006/relationships/slide" Target="slides/slide68.xml"/><Relationship Id="rId71" Type="http://schemas.openxmlformats.org/officeDocument/2006/relationships/slide" Target="slides/slide69.xml"/><Relationship Id="rId72" Type="http://schemas.openxmlformats.org/officeDocument/2006/relationships/slide" Target="slides/slide70.xml"/><Relationship Id="rId73" Type="http://schemas.openxmlformats.org/officeDocument/2006/relationships/slide" Target="slides/slide71.xml"/><Relationship Id="rId74" Type="http://schemas.openxmlformats.org/officeDocument/2006/relationships/slide" Target="slides/slide72.xml"/><Relationship Id="rId75" Type="http://schemas.openxmlformats.org/officeDocument/2006/relationships/slide" Target="slides/slide73.xml"/><Relationship Id="rId76" Type="http://schemas.openxmlformats.org/officeDocument/2006/relationships/slide" Target="slides/slide74.xml"/><Relationship Id="rId77" Type="http://schemas.openxmlformats.org/officeDocument/2006/relationships/slide" Target="slides/slide75.xml"/><Relationship Id="rId78" Type="http://schemas.openxmlformats.org/officeDocument/2006/relationships/slide" Target="slides/slide76.xml"/><Relationship Id="rId79" Type="http://schemas.openxmlformats.org/officeDocument/2006/relationships/slide" Target="slides/slide77.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30" Type="http://schemas.openxmlformats.org/officeDocument/2006/relationships/presProps" Target="presProps.xml"/><Relationship Id="rId131" Type="http://schemas.openxmlformats.org/officeDocument/2006/relationships/viewProps" Target="viewProps.xml"/><Relationship Id="rId132" Type="http://schemas.openxmlformats.org/officeDocument/2006/relationships/theme" Target="theme/theme1.xml"/><Relationship Id="rId13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50" Type="http://schemas.openxmlformats.org/officeDocument/2006/relationships/slide" Target="slides/slide48.xml"/><Relationship Id="rId51" Type="http://schemas.openxmlformats.org/officeDocument/2006/relationships/slide" Target="slides/slide49.xml"/><Relationship Id="rId52" Type="http://schemas.openxmlformats.org/officeDocument/2006/relationships/slide" Target="slides/slide50.xml"/><Relationship Id="rId53" Type="http://schemas.openxmlformats.org/officeDocument/2006/relationships/slide" Target="slides/slide51.xml"/><Relationship Id="rId54" Type="http://schemas.openxmlformats.org/officeDocument/2006/relationships/slide" Target="slides/slide52.xml"/><Relationship Id="rId55" Type="http://schemas.openxmlformats.org/officeDocument/2006/relationships/slide" Target="slides/slide53.xml"/><Relationship Id="rId56" Type="http://schemas.openxmlformats.org/officeDocument/2006/relationships/slide" Target="slides/slide54.xml"/><Relationship Id="rId57" Type="http://schemas.openxmlformats.org/officeDocument/2006/relationships/slide" Target="slides/slide55.xml"/><Relationship Id="rId58" Type="http://schemas.openxmlformats.org/officeDocument/2006/relationships/slide" Target="slides/slide56.xml"/><Relationship Id="rId59" Type="http://schemas.openxmlformats.org/officeDocument/2006/relationships/slide" Target="slides/slide57.xml"/><Relationship Id="rId110" Type="http://schemas.openxmlformats.org/officeDocument/2006/relationships/slide" Target="slides/slide108.xml"/><Relationship Id="rId111" Type="http://schemas.openxmlformats.org/officeDocument/2006/relationships/slide" Target="slides/slide109.xml"/><Relationship Id="rId112" Type="http://schemas.openxmlformats.org/officeDocument/2006/relationships/slide" Target="slides/slide110.xml"/><Relationship Id="rId113" Type="http://schemas.openxmlformats.org/officeDocument/2006/relationships/slide" Target="slides/slide111.xml"/><Relationship Id="rId114" Type="http://schemas.openxmlformats.org/officeDocument/2006/relationships/slide" Target="slides/slide112.xml"/><Relationship Id="rId115" Type="http://schemas.openxmlformats.org/officeDocument/2006/relationships/slide" Target="slides/slide113.xml"/><Relationship Id="rId116" Type="http://schemas.openxmlformats.org/officeDocument/2006/relationships/slide" Target="slides/slide114.xml"/><Relationship Id="rId117" Type="http://schemas.openxmlformats.org/officeDocument/2006/relationships/slide" Target="slides/slide115.xml"/><Relationship Id="rId118" Type="http://schemas.openxmlformats.org/officeDocument/2006/relationships/slide" Target="slides/slide116.xml"/><Relationship Id="rId119" Type="http://schemas.openxmlformats.org/officeDocument/2006/relationships/slide" Target="slides/slide11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80" Type="http://schemas.openxmlformats.org/officeDocument/2006/relationships/slide" Target="slides/slide78.xml"/><Relationship Id="rId81" Type="http://schemas.openxmlformats.org/officeDocument/2006/relationships/slide" Target="slides/slide79.xml"/><Relationship Id="rId82" Type="http://schemas.openxmlformats.org/officeDocument/2006/relationships/slide" Target="slides/slide80.xml"/><Relationship Id="rId83" Type="http://schemas.openxmlformats.org/officeDocument/2006/relationships/slide" Target="slides/slide81.xml"/><Relationship Id="rId84" Type="http://schemas.openxmlformats.org/officeDocument/2006/relationships/slide" Target="slides/slide82.xml"/><Relationship Id="rId85" Type="http://schemas.openxmlformats.org/officeDocument/2006/relationships/slide" Target="slides/slide83.xml"/><Relationship Id="rId86" Type="http://schemas.openxmlformats.org/officeDocument/2006/relationships/slide" Target="slides/slide84.xml"/><Relationship Id="rId87" Type="http://schemas.openxmlformats.org/officeDocument/2006/relationships/slide" Target="slides/slide85.xml"/><Relationship Id="rId88" Type="http://schemas.openxmlformats.org/officeDocument/2006/relationships/slide" Target="slides/slide86.xml"/><Relationship Id="rId89" Type="http://schemas.openxmlformats.org/officeDocument/2006/relationships/slide" Target="slides/slide87.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eeaosi27713:Downloads:Tablas%2011%20a%2014%20%20Detalle%20Unidades%20de%20Servicio-1-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lineChart>
        <c:grouping val="standard"/>
        <c:varyColors val="0"/>
        <c:ser>
          <c:idx val="0"/>
          <c:order val="0"/>
          <c:marker>
            <c:symbol val="none"/>
          </c:marker>
          <c:dLbls>
            <c:dLbl>
              <c:idx val="0"/>
              <c:layout>
                <c:manualLayout>
                  <c:x val="0.00593591918175922"/>
                  <c:y val="-0.010918113631944"/>
                </c:manualLayout>
              </c:layout>
              <c:showLegendKey val="0"/>
              <c:showVal val="1"/>
              <c:showCatName val="0"/>
              <c:showSerName val="0"/>
              <c:showPercent val="0"/>
              <c:showBubbleSize val="0"/>
            </c:dLbl>
            <c:dLbl>
              <c:idx val="1"/>
              <c:layout>
                <c:manualLayout>
                  <c:x val="-0.0103878585680787"/>
                  <c:y val="0.0021836227263888"/>
                </c:manualLayout>
              </c:layout>
              <c:showLegendKey val="0"/>
              <c:showVal val="1"/>
              <c:showCatName val="0"/>
              <c:showSerName val="0"/>
              <c:showPercent val="0"/>
              <c:showBubbleSize val="0"/>
            </c:dLbl>
            <c:dLbl>
              <c:idx val="2"/>
              <c:layout>
                <c:manualLayout>
                  <c:x val="-0.00148397979543987"/>
                  <c:y val="-0.010918113631944"/>
                </c:manualLayout>
              </c:layout>
              <c:showLegendKey val="0"/>
              <c:showVal val="1"/>
              <c:showCatName val="0"/>
              <c:showSerName val="0"/>
              <c:showPercent val="0"/>
              <c:showBubbleSize val="0"/>
            </c:dLbl>
            <c:showLegendKey val="0"/>
            <c:showVal val="1"/>
            <c:showCatName val="0"/>
            <c:showSerName val="0"/>
            <c:showPercent val="0"/>
            <c:showBubbleSize val="0"/>
            <c:showLeaderLines val="0"/>
          </c:dLbls>
          <c:cat>
            <c:strRef>
              <c:f>[Workbook3]Sheet1!$A$2:$A$9</c:f>
              <c:strCache>
                <c:ptCount val="8"/>
                <c:pt idx="0">
                  <c:v>	2008-2009</c:v>
                </c:pt>
                <c:pt idx="1">
                  <c:v>	2009-2010</c:v>
                </c:pt>
                <c:pt idx="2">
                  <c:v>	2010-2011</c:v>
                </c:pt>
                <c:pt idx="3">
                  <c:v>	2011-2012</c:v>
                </c:pt>
                <c:pt idx="4">
                  <c:v>	2012-2013</c:v>
                </c:pt>
                <c:pt idx="5">
                  <c:v>	2013-2014</c:v>
                </c:pt>
                <c:pt idx="6">
                  <c:v>	2014-2015</c:v>
                </c:pt>
                <c:pt idx="7">
                  <c:v>	2015-2016</c:v>
                </c:pt>
              </c:strCache>
            </c:strRef>
          </c:cat>
          <c:val>
            <c:numRef>
              <c:f>[Workbook3]Sheet1!$B$2:$B$9</c:f>
              <c:numCache>
                <c:formatCode>General</c:formatCode>
                <c:ptCount val="8"/>
                <c:pt idx="0">
                  <c:v>2.1617155E7</c:v>
                </c:pt>
                <c:pt idx="1">
                  <c:v>2.1324479E7</c:v>
                </c:pt>
                <c:pt idx="2">
                  <c:v>1.9220551E7</c:v>
                </c:pt>
                <c:pt idx="3">
                  <c:v>1.9058303E7</c:v>
                </c:pt>
                <c:pt idx="4">
                  <c:v>1.8712948E7</c:v>
                </c:pt>
                <c:pt idx="5">
                  <c:v>1.9089708E7</c:v>
                </c:pt>
                <c:pt idx="6">
                  <c:v>2.0064728E7</c:v>
                </c:pt>
                <c:pt idx="7">
                  <c:v>1.9633433E7</c:v>
                </c:pt>
              </c:numCache>
            </c:numRef>
          </c:val>
          <c:smooth val="0"/>
        </c:ser>
        <c:dLbls>
          <c:showLegendKey val="0"/>
          <c:showVal val="0"/>
          <c:showCatName val="0"/>
          <c:showSerName val="0"/>
          <c:showPercent val="0"/>
          <c:showBubbleSize val="0"/>
        </c:dLbls>
        <c:marker val="1"/>
        <c:smooth val="0"/>
        <c:axId val="587596392"/>
        <c:axId val="587599368"/>
      </c:lineChart>
      <c:catAx>
        <c:axId val="587596392"/>
        <c:scaling>
          <c:orientation val="minMax"/>
        </c:scaling>
        <c:delete val="0"/>
        <c:axPos val="b"/>
        <c:majorTickMark val="out"/>
        <c:minorTickMark val="none"/>
        <c:tickLblPos val="nextTo"/>
        <c:crossAx val="587599368"/>
        <c:crosses val="autoZero"/>
        <c:auto val="1"/>
        <c:lblAlgn val="ctr"/>
        <c:lblOffset val="100"/>
        <c:noMultiLvlLbl val="0"/>
      </c:catAx>
      <c:valAx>
        <c:axId val="587599368"/>
        <c:scaling>
          <c:orientation val="minMax"/>
        </c:scaling>
        <c:delete val="0"/>
        <c:axPos val="l"/>
        <c:majorGridlines/>
        <c:numFmt formatCode="General" sourceLinked="1"/>
        <c:majorTickMark val="out"/>
        <c:minorTickMark val="none"/>
        <c:tickLblPos val="nextTo"/>
        <c:crossAx val="587596392"/>
        <c:crosses val="autoZero"/>
        <c:crossBetween val="between"/>
      </c:valAx>
    </c:plotArea>
    <c:legend>
      <c:legendPos val="r"/>
      <c:layout/>
      <c:overlay val="0"/>
    </c:legend>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4F2244-2F14-994A-8893-A26C91345F73}" type="doc">
      <dgm:prSet loTypeId="urn:microsoft.com/office/officeart/2005/8/layout/orgChart1" loCatId="" qsTypeId="urn:microsoft.com/office/officeart/2005/8/quickstyle/simple3" qsCatId="simple" csTypeId="urn:microsoft.com/office/officeart/2005/8/colors/accent1_2" csCatId="accent1" phldr="1"/>
      <dgm:spPr/>
      <dgm:t>
        <a:bodyPr/>
        <a:lstStyle/>
        <a:p>
          <a:endParaRPr lang="en-US"/>
        </a:p>
      </dgm:t>
    </dgm:pt>
    <dgm:pt modelId="{C4E4BA6E-8242-DC4B-9DFF-2A7FDFA311F1}">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600" b="1" dirty="0" smtClean="0">
              <a:solidFill>
                <a:srgbClr val="000000"/>
              </a:solidFill>
            </a:rPr>
            <a:t>Rector RUM</a:t>
          </a:r>
          <a:endParaRPr lang="en-US" sz="600" b="1" dirty="0">
            <a:solidFill>
              <a:srgbClr val="000000"/>
            </a:solidFill>
          </a:endParaRPr>
        </a:p>
      </dgm:t>
    </dgm:pt>
    <dgm:pt modelId="{D7A8179E-A822-5540-981C-F0804E1DA64D}" type="parTrans" cxnId="{226E0D52-581B-7844-8718-6E6416EF003C}">
      <dgm:prSet/>
      <dgm:spPr/>
      <dgm:t>
        <a:bodyPr/>
        <a:lstStyle/>
        <a:p>
          <a:endParaRPr lang="en-US"/>
        </a:p>
      </dgm:t>
    </dgm:pt>
    <dgm:pt modelId="{AE258BCD-7914-314F-A967-DE56377989A7}" type="sibTrans" cxnId="{226E0D52-581B-7844-8718-6E6416EF003C}">
      <dgm:prSet/>
      <dgm:spPr/>
      <dgm:t>
        <a:bodyPr/>
        <a:lstStyle/>
        <a:p>
          <a:endParaRPr lang="en-US"/>
        </a:p>
      </dgm:t>
    </dgm:pt>
    <dgm:pt modelId="{16CEBD66-D477-AC47-ABDF-839F0648AFB1}">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600" b="1" dirty="0" err="1" smtClean="0">
              <a:solidFill>
                <a:srgbClr val="000000"/>
              </a:solidFill>
            </a:rPr>
            <a:t>Decano</a:t>
          </a:r>
          <a:r>
            <a:rPr lang="en-US" sz="600" b="1" dirty="0" smtClean="0">
              <a:solidFill>
                <a:srgbClr val="000000"/>
              </a:solidFill>
            </a:rPr>
            <a:t> Director CCA</a:t>
          </a:r>
          <a:br>
            <a:rPr lang="en-US" sz="600" b="1" dirty="0" smtClean="0">
              <a:solidFill>
                <a:srgbClr val="000000"/>
              </a:solidFill>
            </a:rPr>
          </a:br>
          <a:r>
            <a:rPr lang="en-US" sz="600" b="1" dirty="0" smtClean="0">
              <a:solidFill>
                <a:srgbClr val="000000"/>
              </a:solidFill>
            </a:rPr>
            <a:t>ND: 2</a:t>
          </a:r>
          <a:br>
            <a:rPr lang="en-US" sz="600" b="1" dirty="0" smtClean="0">
              <a:solidFill>
                <a:srgbClr val="000000"/>
              </a:solidFill>
            </a:rPr>
          </a:br>
          <a:r>
            <a:rPr lang="en-US" sz="600" b="1" dirty="0" smtClean="0">
              <a:solidFill>
                <a:srgbClr val="000000"/>
              </a:solidFill>
            </a:rPr>
            <a:t>$100,120.00</a:t>
          </a:r>
          <a:endParaRPr lang="en-US" sz="600" b="1" dirty="0">
            <a:solidFill>
              <a:srgbClr val="000000"/>
            </a:solidFill>
          </a:endParaRPr>
        </a:p>
      </dgm:t>
    </dgm:pt>
    <dgm:pt modelId="{3B0500F7-9B63-E143-A418-C6EE54FB5F40}" type="parTrans" cxnId="{DF35A7E6-D515-D94A-AF70-0E92B26961CF}">
      <dgm:prSet/>
      <dgm:spPr/>
      <dgm:t>
        <a:bodyPr/>
        <a:lstStyle/>
        <a:p>
          <a:endParaRPr lang="en-US"/>
        </a:p>
      </dgm:t>
    </dgm:pt>
    <dgm:pt modelId="{B37AAFF5-2869-BB45-A6F0-B7DFE5979054}" type="sibTrans" cxnId="{DF35A7E6-D515-D94A-AF70-0E92B26961CF}">
      <dgm:prSet/>
      <dgm:spPr/>
      <dgm:t>
        <a:bodyPr/>
        <a:lstStyle/>
        <a:p>
          <a:endParaRPr lang="en-US"/>
        </a:p>
      </dgm:t>
    </dgm:pt>
    <dgm:pt modelId="{DC2530EF-8D12-BF47-BDC1-BA9E7AA80B1C}">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Estación</a:t>
          </a:r>
          <a:r>
            <a:rPr lang="en-US" sz="600" b="1" dirty="0" smtClean="0">
              <a:solidFill>
                <a:srgbClr val="000000"/>
              </a:solidFill>
            </a:rPr>
            <a:t> Experimental </a:t>
          </a:r>
          <a:r>
            <a:rPr lang="en-US" sz="600" b="1" dirty="0" err="1" smtClean="0">
              <a:solidFill>
                <a:srgbClr val="000000"/>
              </a:solidFill>
            </a:rPr>
            <a:t>Agrícola</a:t>
          </a:r>
          <a:r>
            <a:rPr lang="en-US" sz="600" b="1" dirty="0" smtClean="0">
              <a:solidFill>
                <a:srgbClr val="000000"/>
              </a:solidFill>
            </a:rPr>
            <a:t/>
          </a:r>
          <a:br>
            <a:rPr lang="en-US" sz="600" b="1" dirty="0" smtClean="0">
              <a:solidFill>
                <a:srgbClr val="000000"/>
              </a:solidFill>
            </a:rPr>
          </a:br>
          <a:r>
            <a:rPr lang="en-US" sz="600" b="1" dirty="0" err="1" smtClean="0">
              <a:solidFill>
                <a:srgbClr val="000000"/>
              </a:solidFill>
            </a:rPr>
            <a:t>Decano</a:t>
          </a:r>
          <a:r>
            <a:rPr lang="en-US" sz="600" b="1" dirty="0" smtClean="0">
              <a:solidFill>
                <a:srgbClr val="000000"/>
              </a:solidFill>
            </a:rPr>
            <a:t> </a:t>
          </a:r>
          <a:r>
            <a:rPr lang="en-US" sz="600" b="1" dirty="0" err="1" smtClean="0">
              <a:solidFill>
                <a:srgbClr val="000000"/>
              </a:solidFill>
            </a:rPr>
            <a:t>Asociado</a:t>
          </a:r>
          <a:r>
            <a:rPr lang="en-US" sz="600" b="1" dirty="0" smtClean="0">
              <a:solidFill>
                <a:srgbClr val="000000"/>
              </a:solidFill>
            </a:rPr>
            <a:t> y </a:t>
          </a:r>
          <a:r>
            <a:rPr lang="en-US" sz="600" b="1" dirty="0" err="1" smtClean="0">
              <a:solidFill>
                <a:srgbClr val="000000"/>
              </a:solidFill>
            </a:rPr>
            <a:t>Subdirector</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6          D: 1</a:t>
          </a:r>
          <a:br>
            <a:rPr lang="en-US" sz="600" b="1" dirty="0" smtClean="0">
              <a:solidFill>
                <a:srgbClr val="000000"/>
              </a:solidFill>
            </a:rPr>
          </a:br>
          <a:r>
            <a:rPr lang="en-US" sz="600" b="1" dirty="0" smtClean="0">
              <a:solidFill>
                <a:srgbClr val="000000"/>
              </a:solidFill>
            </a:rPr>
            <a:t>$322,236.00</a:t>
          </a:r>
          <a:endParaRPr lang="en-US" sz="600" b="1" dirty="0">
            <a:solidFill>
              <a:srgbClr val="000000"/>
            </a:solidFill>
          </a:endParaRPr>
        </a:p>
      </dgm:t>
    </dgm:pt>
    <dgm:pt modelId="{4D174A33-9D90-844D-BDB2-C55619E898D2}" type="parTrans" cxnId="{CFCB713F-75EE-8D45-AF10-127F12D4596F}">
      <dgm:prSet/>
      <dgm:spPr/>
      <dgm:t>
        <a:bodyPr/>
        <a:lstStyle/>
        <a:p>
          <a:endParaRPr lang="en-US"/>
        </a:p>
      </dgm:t>
    </dgm:pt>
    <dgm:pt modelId="{3151DE11-4177-0C4C-8718-55CF6D21462A}" type="sibTrans" cxnId="{CFCB713F-75EE-8D45-AF10-127F12D4596F}">
      <dgm:prSet/>
      <dgm:spPr/>
      <dgm:t>
        <a:bodyPr/>
        <a:lstStyle/>
        <a:p>
          <a:endParaRPr lang="en-US"/>
        </a:p>
      </dgm:t>
    </dgm:pt>
    <dgm:pt modelId="{2C251116-A52A-A243-97A1-D1B8155747E7}" type="asst">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Planificación</a:t>
          </a:r>
          <a:r>
            <a:rPr lang="en-US" sz="600" b="1" dirty="0" smtClean="0">
              <a:solidFill>
                <a:srgbClr val="000000"/>
              </a:solidFill>
            </a:rPr>
            <a:t> y </a:t>
          </a:r>
          <a:r>
            <a:rPr lang="en-US" sz="600" b="1" dirty="0" err="1" smtClean="0">
              <a:solidFill>
                <a:srgbClr val="000000"/>
              </a:solidFill>
            </a:rPr>
            <a:t>Presupuesto</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1</a:t>
          </a:r>
          <a:br>
            <a:rPr lang="en-US" sz="600" b="1" dirty="0" smtClean="0">
              <a:solidFill>
                <a:srgbClr val="000000"/>
              </a:solidFill>
            </a:rPr>
          </a:br>
          <a:r>
            <a:rPr lang="en-US" sz="600" b="1" dirty="0" smtClean="0">
              <a:solidFill>
                <a:srgbClr val="000000"/>
              </a:solidFill>
            </a:rPr>
            <a:t>$92,313.00</a:t>
          </a:r>
          <a:endParaRPr lang="en-US" sz="600" b="1" dirty="0">
            <a:solidFill>
              <a:srgbClr val="000000"/>
            </a:solidFill>
          </a:endParaRPr>
        </a:p>
      </dgm:t>
    </dgm:pt>
    <dgm:pt modelId="{E6AB6094-E394-874C-B415-69DC6D063FA6}" type="parTrans" cxnId="{99A5C3C6-B17A-3246-9550-4D6F88B2B994}">
      <dgm:prSet/>
      <dgm:spPr/>
      <dgm:t>
        <a:bodyPr/>
        <a:lstStyle/>
        <a:p>
          <a:endParaRPr lang="en-US"/>
        </a:p>
      </dgm:t>
    </dgm:pt>
    <dgm:pt modelId="{B73D9C20-FC4A-3A48-8823-2DA03FCF5CF7}" type="sibTrans" cxnId="{99A5C3C6-B17A-3246-9550-4D6F88B2B994}">
      <dgm:prSet/>
      <dgm:spPr/>
      <dgm:t>
        <a:bodyPr/>
        <a:lstStyle/>
        <a:p>
          <a:endParaRPr lang="en-US"/>
        </a:p>
      </dgm:t>
    </dgm:pt>
    <dgm:pt modelId="{5CB4771B-FFA4-2248-8515-D9BD43F44169}">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smtClean="0">
              <a:solidFill>
                <a:srgbClr val="000000"/>
              </a:solidFill>
            </a:rPr>
            <a:t>Centro de </a:t>
          </a:r>
          <a:r>
            <a:rPr lang="en-US" sz="600" b="1" dirty="0" err="1" smtClean="0">
              <a:solidFill>
                <a:srgbClr val="000000"/>
              </a:solidFill>
            </a:rPr>
            <a:t>Investigaciones</a:t>
          </a:r>
          <a:r>
            <a:rPr lang="en-US" sz="600" b="1" dirty="0" smtClean="0">
              <a:solidFill>
                <a:srgbClr val="000000"/>
              </a:solidFill>
            </a:rPr>
            <a:t> RUM</a:t>
          </a:r>
          <a:endParaRPr lang="en-US" sz="600" b="1" dirty="0">
            <a:solidFill>
              <a:srgbClr val="000000"/>
            </a:solidFill>
          </a:endParaRPr>
        </a:p>
      </dgm:t>
    </dgm:pt>
    <dgm:pt modelId="{8AF1D862-D58B-5747-84D2-6C6DFCE4A550}" type="parTrans" cxnId="{2144ECF8-EA9E-2E42-BD88-EA4415854EC9}">
      <dgm:prSet/>
      <dgm:spPr/>
      <dgm:t>
        <a:bodyPr/>
        <a:lstStyle/>
        <a:p>
          <a:endParaRPr lang="en-US"/>
        </a:p>
      </dgm:t>
    </dgm:pt>
    <dgm:pt modelId="{98F1159B-0487-C34F-8ABC-6BF261C94169}" type="sibTrans" cxnId="{2144ECF8-EA9E-2E42-BD88-EA4415854EC9}">
      <dgm:prSet/>
      <dgm:spPr/>
      <dgm:t>
        <a:bodyPr/>
        <a:lstStyle/>
        <a:p>
          <a:endParaRPr lang="en-US"/>
        </a:p>
      </dgm:t>
    </dgm:pt>
    <dgm:pt modelId="{5688B0E8-8B34-4B40-B8D5-8666E62B6EFB}">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Decano</a:t>
          </a:r>
          <a:r>
            <a:rPr lang="en-US" sz="600" b="1" dirty="0" smtClean="0">
              <a:solidFill>
                <a:srgbClr val="000000"/>
              </a:solidFill>
            </a:rPr>
            <a:t> </a:t>
          </a:r>
          <a:r>
            <a:rPr lang="en-US" sz="600" b="1" dirty="0" err="1" smtClean="0">
              <a:solidFill>
                <a:srgbClr val="000000"/>
              </a:solidFill>
            </a:rPr>
            <a:t>Auxiliar</a:t>
          </a:r>
          <a:r>
            <a:rPr lang="en-US" sz="600" b="1" dirty="0" smtClean="0">
              <a:solidFill>
                <a:srgbClr val="000000"/>
              </a:solidFill>
            </a:rPr>
            <a:t> de </a:t>
          </a:r>
          <a:r>
            <a:rPr lang="en-US" sz="600" b="1" dirty="0" err="1" smtClean="0">
              <a:solidFill>
                <a:srgbClr val="000000"/>
              </a:solidFill>
            </a:rPr>
            <a:t>Investigaciones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1          D: 1</a:t>
          </a:r>
          <a:br>
            <a:rPr lang="en-US" sz="600" b="1" dirty="0" smtClean="0">
              <a:solidFill>
                <a:srgbClr val="000000"/>
              </a:solidFill>
            </a:rPr>
          </a:br>
          <a:r>
            <a:rPr lang="en-US" sz="600" b="1" dirty="0" smtClean="0">
              <a:solidFill>
                <a:srgbClr val="000000"/>
              </a:solidFill>
            </a:rPr>
            <a:t>$158,690.00</a:t>
          </a:r>
          <a:endParaRPr lang="en-US" sz="600" b="1" dirty="0">
            <a:solidFill>
              <a:srgbClr val="000000"/>
            </a:solidFill>
          </a:endParaRPr>
        </a:p>
      </dgm:t>
    </dgm:pt>
    <dgm:pt modelId="{9210E551-C202-2D4B-BF5B-12FD40714432}" type="parTrans" cxnId="{13287DBA-9374-3742-B5AD-432C63DC0DAA}">
      <dgm:prSet/>
      <dgm:spPr/>
      <dgm:t>
        <a:bodyPr/>
        <a:lstStyle/>
        <a:p>
          <a:endParaRPr lang="en-US"/>
        </a:p>
      </dgm:t>
    </dgm:pt>
    <dgm:pt modelId="{9B364ACC-C637-5D49-AA36-88FAD3F4B5AC}" type="sibTrans" cxnId="{13287DBA-9374-3742-B5AD-432C63DC0DAA}">
      <dgm:prSet/>
      <dgm:spPr/>
      <dgm:t>
        <a:bodyPr/>
        <a:lstStyle/>
        <a:p>
          <a:endParaRPr lang="en-US"/>
        </a:p>
      </dgm:t>
    </dgm:pt>
    <dgm:pt modelId="{D19DF915-63A3-174E-B641-3A8EDD230854}">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Subestaciones</a:t>
          </a:r>
          <a:endParaRPr lang="en-US" sz="600" b="1" dirty="0">
            <a:solidFill>
              <a:srgbClr val="000000"/>
            </a:solidFill>
          </a:endParaRPr>
        </a:p>
      </dgm:t>
    </dgm:pt>
    <dgm:pt modelId="{35EDACBD-A6E2-AA48-805F-D3A7A2ECF97C}" type="parTrans" cxnId="{DA5C7F6F-6AA3-D44D-BA42-5E2138F53F0D}">
      <dgm:prSet/>
      <dgm:spPr/>
      <dgm:t>
        <a:bodyPr/>
        <a:lstStyle/>
        <a:p>
          <a:endParaRPr lang="en-US"/>
        </a:p>
      </dgm:t>
    </dgm:pt>
    <dgm:pt modelId="{413FD10B-ADB0-A748-A6D4-54723718D60C}" type="sibTrans" cxnId="{DA5C7F6F-6AA3-D44D-BA42-5E2138F53F0D}">
      <dgm:prSet/>
      <dgm:spPr/>
      <dgm:t>
        <a:bodyPr/>
        <a:lstStyle/>
        <a:p>
          <a:endParaRPr lang="en-US"/>
        </a:p>
      </dgm:t>
    </dgm:pt>
    <dgm:pt modelId="{02DA12B3-B279-4D45-A81E-EA92E01020A4}">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Publicaciones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2          D:1</a:t>
          </a:r>
          <a:br>
            <a:rPr lang="en-US" sz="600" b="1" dirty="0" smtClean="0">
              <a:solidFill>
                <a:srgbClr val="000000"/>
              </a:solidFill>
            </a:rPr>
          </a:br>
          <a:r>
            <a:rPr lang="en-US" sz="600" b="1" dirty="0" smtClean="0">
              <a:solidFill>
                <a:srgbClr val="000000"/>
              </a:solidFill>
            </a:rPr>
            <a:t>$161,225.00</a:t>
          </a:r>
          <a:endParaRPr lang="en-US" sz="600" b="1" dirty="0">
            <a:solidFill>
              <a:srgbClr val="000000"/>
            </a:solidFill>
          </a:endParaRPr>
        </a:p>
      </dgm:t>
    </dgm:pt>
    <dgm:pt modelId="{10A32360-7CE3-3040-9B32-2FCE9C107A6F}" type="parTrans" cxnId="{82AE0981-473D-A041-88C3-31C40EAB533E}">
      <dgm:prSet/>
      <dgm:spPr/>
      <dgm:t>
        <a:bodyPr/>
        <a:lstStyle/>
        <a:p>
          <a:endParaRPr lang="en-US"/>
        </a:p>
      </dgm:t>
    </dgm:pt>
    <dgm:pt modelId="{9D913B4A-B2A3-8E48-B69F-A92739C925E9}" type="sibTrans" cxnId="{82AE0981-473D-A041-88C3-31C40EAB533E}">
      <dgm:prSet/>
      <dgm:spPr/>
      <dgm:t>
        <a:bodyPr/>
        <a:lstStyle/>
        <a:p>
          <a:endParaRPr lang="en-US"/>
        </a:p>
      </dgm:t>
    </dgm:pt>
    <dgm:pt modelId="{177DA3AE-4D80-F248-BDFE-988955265F74}">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Biblioteca</a:t>
          </a:r>
          <a:endParaRPr lang="en-US" sz="600" b="1" dirty="0" smtClean="0">
            <a:solidFill>
              <a:srgbClr val="000000"/>
            </a:solidFill>
          </a:endParaRPr>
        </a:p>
        <a:p>
          <a:r>
            <a:rPr lang="en-US" sz="600" b="1" dirty="0" smtClean="0">
              <a:solidFill>
                <a:srgbClr val="000000"/>
              </a:solidFill>
            </a:rPr>
            <a:t>ND</a:t>
          </a:r>
          <a:r>
            <a:rPr lang="en-US" sz="600" b="1" dirty="0" smtClean="0">
              <a:solidFill>
                <a:srgbClr val="000000"/>
              </a:solidFill>
            </a:rPr>
            <a:t>: 1          D: 1</a:t>
          </a:r>
          <a:br>
            <a:rPr lang="en-US" sz="600" b="1" dirty="0" smtClean="0">
              <a:solidFill>
                <a:srgbClr val="000000"/>
              </a:solidFill>
            </a:rPr>
          </a:br>
          <a:r>
            <a:rPr lang="en-US" sz="600" b="1" dirty="0" smtClean="0">
              <a:solidFill>
                <a:srgbClr val="000000"/>
              </a:solidFill>
            </a:rPr>
            <a:t>$94,795.00</a:t>
          </a:r>
          <a:endParaRPr lang="en-US" sz="600" b="1" dirty="0">
            <a:solidFill>
              <a:srgbClr val="000000"/>
            </a:solidFill>
          </a:endParaRPr>
        </a:p>
      </dgm:t>
    </dgm:pt>
    <dgm:pt modelId="{F5F7B636-560D-4F4A-ACF0-9AD75182AD50}" type="parTrans" cxnId="{36AF3CD8-BAD3-534A-BF53-F9C8F6341E36}">
      <dgm:prSet/>
      <dgm:spPr/>
      <dgm:t>
        <a:bodyPr/>
        <a:lstStyle/>
        <a:p>
          <a:endParaRPr lang="en-US"/>
        </a:p>
      </dgm:t>
    </dgm:pt>
    <dgm:pt modelId="{A007F1B1-8122-CB4E-84BE-F474BA4390E1}" type="sibTrans" cxnId="{36AF3CD8-BAD3-534A-BF53-F9C8F6341E36}">
      <dgm:prSet/>
      <dgm:spPr/>
      <dgm:t>
        <a:bodyPr/>
        <a:lstStyle/>
        <a:p>
          <a:endParaRPr lang="en-US"/>
        </a:p>
      </dgm:t>
    </dgm:pt>
    <dgm:pt modelId="{A44135EE-5193-814E-90C1-BBEC000C634B}">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Laboratorio</a:t>
          </a:r>
          <a:r>
            <a:rPr lang="en-US" sz="600" b="1" dirty="0" smtClean="0">
              <a:solidFill>
                <a:srgbClr val="000000"/>
              </a:solidFill>
            </a:rPr>
            <a:t> Central </a:t>
          </a:r>
          <a:r>
            <a:rPr lang="en-US" sz="600" b="1" dirty="0" err="1" smtClean="0">
              <a:solidFill>
                <a:srgbClr val="000000"/>
              </a:solidFill>
            </a:rPr>
            <a:t>Analítico</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3</a:t>
          </a:r>
          <a:br>
            <a:rPr lang="en-US" sz="600" b="1" dirty="0" smtClean="0">
              <a:solidFill>
                <a:srgbClr val="000000"/>
              </a:solidFill>
            </a:rPr>
          </a:br>
          <a:r>
            <a:rPr lang="en-US" sz="600" b="1" dirty="0" smtClean="0">
              <a:solidFill>
                <a:srgbClr val="000000"/>
              </a:solidFill>
            </a:rPr>
            <a:t>$158,430.00</a:t>
          </a:r>
          <a:endParaRPr lang="en-US" sz="600" b="1" dirty="0">
            <a:solidFill>
              <a:srgbClr val="000000"/>
            </a:solidFill>
          </a:endParaRPr>
        </a:p>
      </dgm:t>
    </dgm:pt>
    <dgm:pt modelId="{BFC1F301-584D-0F4D-8481-56775F4653DE}" type="parTrans" cxnId="{9CBF83DC-AAAF-5749-801C-48F59DB95F87}">
      <dgm:prSet/>
      <dgm:spPr/>
      <dgm:t>
        <a:bodyPr/>
        <a:lstStyle/>
        <a:p>
          <a:endParaRPr lang="en-US"/>
        </a:p>
      </dgm:t>
    </dgm:pt>
    <dgm:pt modelId="{C4CA480E-33E0-D445-9A64-4D518B49C0C1}" type="sibTrans" cxnId="{9CBF83DC-AAAF-5749-801C-48F59DB95F87}">
      <dgm:prSet/>
      <dgm:spPr/>
      <dgm:t>
        <a:bodyPr/>
        <a:lstStyle/>
        <a:p>
          <a:endParaRPr lang="en-US"/>
        </a:p>
      </dgm:t>
    </dgm:pt>
    <dgm:pt modelId="{330A847E-883E-314A-A554-29402EDCA366}">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Gurabo</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19          D: 2</a:t>
          </a:r>
          <a:br>
            <a:rPr lang="en-US" sz="600" b="1" dirty="0" smtClean="0">
              <a:solidFill>
                <a:srgbClr val="000000"/>
              </a:solidFill>
            </a:rPr>
          </a:br>
          <a:r>
            <a:rPr lang="en-US" sz="600" b="1" dirty="0" smtClean="0">
              <a:solidFill>
                <a:srgbClr val="000000"/>
              </a:solidFill>
            </a:rPr>
            <a:t>$1,121,373.00</a:t>
          </a:r>
          <a:endParaRPr lang="en-US" sz="600" b="1" dirty="0">
            <a:solidFill>
              <a:srgbClr val="000000"/>
            </a:solidFill>
          </a:endParaRPr>
        </a:p>
      </dgm:t>
    </dgm:pt>
    <dgm:pt modelId="{386A0318-5152-3D4D-A1D1-0AAC10E65ED9}" type="parTrans" cxnId="{99DB2A32-0066-0440-BFCA-F9A75143FACC}">
      <dgm:prSet/>
      <dgm:spPr/>
      <dgm:t>
        <a:bodyPr/>
        <a:lstStyle/>
        <a:p>
          <a:endParaRPr lang="en-US"/>
        </a:p>
      </dgm:t>
    </dgm:pt>
    <dgm:pt modelId="{8E8FBF38-46F8-324E-B624-BB49808949F7}" type="sibTrans" cxnId="{99DB2A32-0066-0440-BFCA-F9A75143FACC}">
      <dgm:prSet/>
      <dgm:spPr/>
      <dgm:t>
        <a:bodyPr/>
        <a:lstStyle/>
        <a:p>
          <a:endParaRPr lang="en-US"/>
        </a:p>
      </dgm:t>
    </dgm:pt>
    <dgm:pt modelId="{39653095-6611-0849-91FE-98851D7EA409}">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smtClean="0">
              <a:solidFill>
                <a:srgbClr val="000000"/>
              </a:solidFill>
            </a:rPr>
            <a:t>Juana </a:t>
          </a:r>
          <a:r>
            <a:rPr lang="en-US" sz="600" b="1" dirty="0" err="1" smtClean="0">
              <a:solidFill>
                <a:srgbClr val="000000"/>
              </a:solidFill>
            </a:rPr>
            <a:t>Díaz</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23          D: 3</a:t>
          </a:r>
          <a:br>
            <a:rPr lang="en-US" sz="600" b="1" dirty="0" smtClean="0">
              <a:solidFill>
                <a:srgbClr val="000000"/>
              </a:solidFill>
            </a:rPr>
          </a:br>
          <a:r>
            <a:rPr lang="en-US" sz="600" b="1" dirty="0" smtClean="0">
              <a:solidFill>
                <a:srgbClr val="000000"/>
              </a:solidFill>
            </a:rPr>
            <a:t>$1,269,122.00</a:t>
          </a:r>
          <a:endParaRPr lang="en-US" sz="600" b="1" dirty="0">
            <a:solidFill>
              <a:srgbClr val="000000"/>
            </a:solidFill>
          </a:endParaRPr>
        </a:p>
      </dgm:t>
    </dgm:pt>
    <dgm:pt modelId="{3D28F222-A4DA-5D4F-853F-056CA689C4F4}" type="parTrans" cxnId="{5670AD4E-A810-6044-B202-574112FE4712}">
      <dgm:prSet/>
      <dgm:spPr/>
      <dgm:t>
        <a:bodyPr/>
        <a:lstStyle/>
        <a:p>
          <a:endParaRPr lang="en-US"/>
        </a:p>
      </dgm:t>
    </dgm:pt>
    <dgm:pt modelId="{D9DF088B-F93C-5948-B4A6-F3E08EADEDEC}" type="sibTrans" cxnId="{5670AD4E-A810-6044-B202-574112FE4712}">
      <dgm:prSet/>
      <dgm:spPr/>
      <dgm:t>
        <a:bodyPr/>
        <a:lstStyle/>
        <a:p>
          <a:endParaRPr lang="en-US"/>
        </a:p>
      </dgm:t>
    </dgm:pt>
    <dgm:pt modelId="{3262AF0F-9DC8-C544-AFA0-634746720E3B}">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Adjuntas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30          D: 2</a:t>
          </a:r>
          <a:br>
            <a:rPr lang="en-US" sz="600" b="1" dirty="0" smtClean="0">
              <a:solidFill>
                <a:srgbClr val="000000"/>
              </a:solidFill>
            </a:rPr>
          </a:br>
          <a:r>
            <a:rPr lang="en-US" sz="600" b="1" dirty="0" smtClean="0">
              <a:solidFill>
                <a:srgbClr val="000000"/>
              </a:solidFill>
            </a:rPr>
            <a:t>$1,533,738.00</a:t>
          </a:r>
          <a:endParaRPr lang="en-US" sz="600" b="1" dirty="0">
            <a:solidFill>
              <a:srgbClr val="000000"/>
            </a:solidFill>
          </a:endParaRPr>
        </a:p>
      </dgm:t>
    </dgm:pt>
    <dgm:pt modelId="{511933CA-E29C-044C-8BA9-176FAB79AE9A}" type="parTrans" cxnId="{56DDF17C-F297-D644-8460-4FD6FB4EC6D7}">
      <dgm:prSet/>
      <dgm:spPr/>
      <dgm:t>
        <a:bodyPr/>
        <a:lstStyle/>
        <a:p>
          <a:endParaRPr lang="en-US"/>
        </a:p>
      </dgm:t>
    </dgm:pt>
    <dgm:pt modelId="{11E17DA8-9900-A740-AEB4-CC4D71EE6EE8}" type="sibTrans" cxnId="{56DDF17C-F297-D644-8460-4FD6FB4EC6D7}">
      <dgm:prSet/>
      <dgm:spPr/>
      <dgm:t>
        <a:bodyPr/>
        <a:lstStyle/>
        <a:p>
          <a:endParaRPr lang="en-US"/>
        </a:p>
      </dgm:t>
    </dgm:pt>
    <dgm:pt modelId="{55C3170D-C77D-B04E-A358-1D94CF8320C3}">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Lajas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43           D: 2</a:t>
          </a:r>
          <a:br>
            <a:rPr lang="en-US" sz="600" b="1" dirty="0" smtClean="0">
              <a:solidFill>
                <a:srgbClr val="000000"/>
              </a:solidFill>
            </a:rPr>
          </a:br>
          <a:r>
            <a:rPr lang="en-US" sz="600" b="1" dirty="0" smtClean="0">
              <a:solidFill>
                <a:srgbClr val="000000"/>
              </a:solidFill>
            </a:rPr>
            <a:t>$2,216,647.00</a:t>
          </a:r>
          <a:endParaRPr lang="en-US" sz="600" b="1" dirty="0">
            <a:solidFill>
              <a:srgbClr val="000000"/>
            </a:solidFill>
          </a:endParaRPr>
        </a:p>
      </dgm:t>
    </dgm:pt>
    <dgm:pt modelId="{BD7E7D96-D006-DC45-9CFF-5318D24E4901}" type="parTrans" cxnId="{68BBC0ED-1F51-A44A-971D-9C1C266F9508}">
      <dgm:prSet/>
      <dgm:spPr/>
      <dgm:t>
        <a:bodyPr/>
        <a:lstStyle/>
        <a:p>
          <a:endParaRPr lang="en-US"/>
        </a:p>
      </dgm:t>
    </dgm:pt>
    <dgm:pt modelId="{8C85FABD-206E-7242-8CD0-A547F27572DC}" type="sibTrans" cxnId="{68BBC0ED-1F51-A44A-971D-9C1C266F9508}">
      <dgm:prSet/>
      <dgm:spPr/>
      <dgm:t>
        <a:bodyPr/>
        <a:lstStyle/>
        <a:p>
          <a:endParaRPr lang="en-US"/>
        </a:p>
      </dgm:t>
    </dgm:pt>
    <dgm:pt modelId="{E0BD6C7C-3253-8940-984C-1427087BD834}">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Isabela</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36          D: 2</a:t>
          </a:r>
          <a:br>
            <a:rPr lang="en-US" sz="600" b="1" dirty="0" smtClean="0">
              <a:solidFill>
                <a:srgbClr val="000000"/>
              </a:solidFill>
            </a:rPr>
          </a:br>
          <a:r>
            <a:rPr lang="en-US" sz="600" b="1" dirty="0" smtClean="0">
              <a:solidFill>
                <a:srgbClr val="000000"/>
              </a:solidFill>
            </a:rPr>
            <a:t>$1,781,734.00</a:t>
          </a:r>
          <a:endParaRPr lang="en-US" sz="600" b="1" dirty="0">
            <a:solidFill>
              <a:srgbClr val="000000"/>
            </a:solidFill>
          </a:endParaRPr>
        </a:p>
      </dgm:t>
    </dgm:pt>
    <dgm:pt modelId="{CB501224-B141-114D-A833-F2B0F58FBD1E}" type="parTrans" cxnId="{0C02D4D6-9063-C84D-9CE5-3C50500D6043}">
      <dgm:prSet/>
      <dgm:spPr/>
      <dgm:t>
        <a:bodyPr/>
        <a:lstStyle/>
        <a:p>
          <a:endParaRPr lang="en-US"/>
        </a:p>
      </dgm:t>
    </dgm:pt>
    <dgm:pt modelId="{A8F6CAD3-0D18-3940-9344-B15B0B0BEB5A}" type="sibTrans" cxnId="{0C02D4D6-9063-C84D-9CE5-3C50500D6043}">
      <dgm:prSet/>
      <dgm:spPr/>
      <dgm:t>
        <a:bodyPr/>
        <a:lstStyle/>
        <a:p>
          <a:endParaRPr lang="en-US"/>
        </a:p>
      </dgm:t>
    </dgm:pt>
    <dgm:pt modelId="{C5C9ECDB-28D8-6348-A61F-9B93C0823D28}">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Corozal</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23          D: 3</a:t>
          </a:r>
          <a:br>
            <a:rPr lang="en-US" sz="600" b="1" dirty="0" smtClean="0">
              <a:solidFill>
                <a:srgbClr val="000000"/>
              </a:solidFill>
            </a:rPr>
          </a:br>
          <a:r>
            <a:rPr lang="en-US" sz="600" b="1" dirty="0" smtClean="0">
              <a:solidFill>
                <a:srgbClr val="000000"/>
              </a:solidFill>
            </a:rPr>
            <a:t>$1,403,144.00</a:t>
          </a:r>
          <a:endParaRPr lang="en-US" sz="600" b="1" dirty="0">
            <a:solidFill>
              <a:srgbClr val="000000"/>
            </a:solidFill>
          </a:endParaRPr>
        </a:p>
      </dgm:t>
    </dgm:pt>
    <dgm:pt modelId="{ECA493E0-82AC-0846-B2EF-65D02631CFBD}" type="parTrans" cxnId="{ECACDEE2-0243-B74B-BDE0-767DF392BF89}">
      <dgm:prSet/>
      <dgm:spPr/>
      <dgm:t>
        <a:bodyPr/>
        <a:lstStyle/>
        <a:p>
          <a:endParaRPr lang="en-US"/>
        </a:p>
      </dgm:t>
    </dgm:pt>
    <dgm:pt modelId="{D5F097B7-7C9E-994E-B0D1-18D1E0D0E2CD}" type="sibTrans" cxnId="{ECACDEE2-0243-B74B-BDE0-767DF392BF89}">
      <dgm:prSet/>
      <dgm:spPr/>
      <dgm:t>
        <a:bodyPr/>
        <a:lstStyle/>
        <a:p>
          <a:endParaRPr lang="en-US"/>
        </a:p>
      </dgm:t>
    </dgm:pt>
    <dgm:pt modelId="{D35D34EA-E4EF-0D4F-A142-B69150546941}">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Administradores</a:t>
          </a:r>
          <a:endParaRPr lang="en-US" sz="600" b="1" dirty="0">
            <a:solidFill>
              <a:srgbClr val="000000"/>
            </a:solidFill>
          </a:endParaRPr>
        </a:p>
      </dgm:t>
    </dgm:pt>
    <dgm:pt modelId="{461A0414-51CA-8342-9262-039E85D9B0FF}" type="parTrans" cxnId="{3D479C1E-D7B3-754F-B479-8D518E293D8F}">
      <dgm:prSet/>
      <dgm:spPr/>
      <dgm:t>
        <a:bodyPr/>
        <a:lstStyle/>
        <a:p>
          <a:endParaRPr lang="en-US"/>
        </a:p>
      </dgm:t>
    </dgm:pt>
    <dgm:pt modelId="{9217C6E7-312A-7E4F-BCDA-2C1FCAB223BE}" type="sibTrans" cxnId="{3D479C1E-D7B3-754F-B479-8D518E293D8F}">
      <dgm:prSet/>
      <dgm:spPr/>
      <dgm:t>
        <a:bodyPr/>
        <a:lstStyle/>
        <a:p>
          <a:endParaRPr lang="en-US"/>
        </a:p>
      </dgm:t>
    </dgm:pt>
    <dgm:pt modelId="{4DDE84AD-86B2-3F4A-8D2D-AE8449B36BC0}">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Administración</a:t>
          </a:r>
          <a:endParaRPr lang="en-US" sz="600" b="1" dirty="0">
            <a:solidFill>
              <a:srgbClr val="000000"/>
            </a:solidFill>
          </a:endParaRPr>
        </a:p>
      </dgm:t>
    </dgm:pt>
    <dgm:pt modelId="{FE84524C-F1C3-8448-8195-EEFB5988FD04}" type="parTrans" cxnId="{DD26DA6A-38F1-6C4E-9BC5-15C87AA409A0}">
      <dgm:prSet/>
      <dgm:spPr/>
      <dgm:t>
        <a:bodyPr/>
        <a:lstStyle/>
        <a:p>
          <a:endParaRPr lang="en-US"/>
        </a:p>
      </dgm:t>
    </dgm:pt>
    <dgm:pt modelId="{19670393-2DC7-954A-9018-A30CF47249E6}" type="sibTrans" cxnId="{DD26DA6A-38F1-6C4E-9BC5-15C87AA409A0}">
      <dgm:prSet/>
      <dgm:spPr/>
      <dgm:t>
        <a:bodyPr/>
        <a:lstStyle/>
        <a:p>
          <a:endParaRPr lang="en-US"/>
        </a:p>
      </dgm:t>
    </dgm:pt>
    <dgm:pt modelId="{7134B24E-8E74-F74D-AA96-4D5F8906490E}">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Presupuesto</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3</a:t>
          </a:r>
          <a:br>
            <a:rPr lang="en-US" sz="600" b="1" dirty="0" smtClean="0">
              <a:solidFill>
                <a:srgbClr val="000000"/>
              </a:solidFill>
            </a:rPr>
          </a:br>
          <a:r>
            <a:rPr lang="en-US" sz="600" b="1" dirty="0" smtClean="0">
              <a:solidFill>
                <a:srgbClr val="000000"/>
              </a:solidFill>
            </a:rPr>
            <a:t>$172,680.00</a:t>
          </a:r>
          <a:endParaRPr lang="en-US" sz="600" b="1" dirty="0">
            <a:solidFill>
              <a:srgbClr val="000000"/>
            </a:solidFill>
          </a:endParaRPr>
        </a:p>
      </dgm:t>
    </dgm:pt>
    <dgm:pt modelId="{2519E15B-E069-5246-9173-325A9BBEFE96}" type="parTrans" cxnId="{101DDFFA-3CC7-9D4E-8F7D-B9FDAC02F2D8}">
      <dgm:prSet/>
      <dgm:spPr/>
      <dgm:t>
        <a:bodyPr/>
        <a:lstStyle/>
        <a:p>
          <a:endParaRPr lang="en-US"/>
        </a:p>
      </dgm:t>
    </dgm:pt>
    <dgm:pt modelId="{BBB138EA-EDDF-3D4E-857C-664B1575CBE3}" type="sibTrans" cxnId="{101DDFFA-3CC7-9D4E-8F7D-B9FDAC02F2D8}">
      <dgm:prSet/>
      <dgm:spPr/>
      <dgm:t>
        <a:bodyPr/>
        <a:lstStyle/>
        <a:p>
          <a:endParaRPr lang="en-US"/>
        </a:p>
      </dgm:t>
    </dgm:pt>
    <dgm:pt modelId="{6256C240-31E2-4446-8B01-1FD612A4872E}">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Finanzas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14</a:t>
          </a:r>
          <a:br>
            <a:rPr lang="en-US" sz="600" b="1" dirty="0" smtClean="0">
              <a:solidFill>
                <a:srgbClr val="000000"/>
              </a:solidFill>
            </a:rPr>
          </a:br>
          <a:r>
            <a:rPr lang="en-US" sz="600" b="1" dirty="0" smtClean="0">
              <a:solidFill>
                <a:srgbClr val="000000"/>
              </a:solidFill>
            </a:rPr>
            <a:t>$766,692.00</a:t>
          </a:r>
          <a:endParaRPr lang="en-US" sz="600" b="1" dirty="0">
            <a:solidFill>
              <a:srgbClr val="000000"/>
            </a:solidFill>
          </a:endParaRPr>
        </a:p>
      </dgm:t>
    </dgm:pt>
    <dgm:pt modelId="{412E3DE2-5573-534D-81CF-FB398A5E0907}" type="parTrans" cxnId="{E3C0E060-D60D-C941-BF91-2C1994CEE1A5}">
      <dgm:prSet/>
      <dgm:spPr/>
      <dgm:t>
        <a:bodyPr/>
        <a:lstStyle/>
        <a:p>
          <a:endParaRPr lang="en-US"/>
        </a:p>
      </dgm:t>
    </dgm:pt>
    <dgm:pt modelId="{9A332FE5-C12B-CE4F-B6DA-68DC5AA61250}" type="sibTrans" cxnId="{E3C0E060-D60D-C941-BF91-2C1994CEE1A5}">
      <dgm:prSet/>
      <dgm:spPr/>
      <dgm:t>
        <a:bodyPr/>
        <a:lstStyle/>
        <a:p>
          <a:endParaRPr lang="en-US"/>
        </a:p>
      </dgm:t>
    </dgm:pt>
    <dgm:pt modelId="{FB500267-E9B0-CB4A-9679-8B9253915416}">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Recursos</a:t>
          </a:r>
          <a:r>
            <a:rPr lang="en-US" sz="600" b="1" dirty="0" smtClean="0">
              <a:solidFill>
                <a:srgbClr val="000000"/>
              </a:solidFill>
            </a:rPr>
            <a:t> </a:t>
          </a:r>
          <a:r>
            <a:rPr lang="en-US" sz="600" b="1" dirty="0" err="1" smtClean="0">
              <a:solidFill>
                <a:srgbClr val="000000"/>
              </a:solidFill>
            </a:rPr>
            <a:t>Humanos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8</a:t>
          </a:r>
          <a:br>
            <a:rPr lang="en-US" sz="600" b="1" dirty="0" smtClean="0">
              <a:solidFill>
                <a:srgbClr val="000000"/>
              </a:solidFill>
            </a:rPr>
          </a:br>
          <a:r>
            <a:rPr lang="en-US" sz="600" b="1" dirty="0" smtClean="0">
              <a:solidFill>
                <a:srgbClr val="000000"/>
              </a:solidFill>
            </a:rPr>
            <a:t>$469,481.00</a:t>
          </a:r>
          <a:endParaRPr lang="en-US" sz="600" b="1" dirty="0">
            <a:solidFill>
              <a:srgbClr val="000000"/>
            </a:solidFill>
          </a:endParaRPr>
        </a:p>
      </dgm:t>
    </dgm:pt>
    <dgm:pt modelId="{CA04F0C8-B65F-884E-A3C4-7104B5FB4E6B}" type="parTrans" cxnId="{3E3EE043-ADD6-AF47-A563-AFC13DF3C461}">
      <dgm:prSet/>
      <dgm:spPr/>
      <dgm:t>
        <a:bodyPr/>
        <a:lstStyle/>
        <a:p>
          <a:endParaRPr lang="en-US"/>
        </a:p>
      </dgm:t>
    </dgm:pt>
    <dgm:pt modelId="{FA3B7780-8601-D845-9915-48352D2DD295}" type="sibTrans" cxnId="{3E3EE043-ADD6-AF47-A563-AFC13DF3C461}">
      <dgm:prSet/>
      <dgm:spPr/>
      <dgm:t>
        <a:bodyPr/>
        <a:lstStyle/>
        <a:p>
          <a:endParaRPr lang="en-US"/>
        </a:p>
      </dgm:t>
    </dgm:pt>
    <dgm:pt modelId="{562F6240-FEA4-754B-B489-F669C50A4640}">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Tecnologías</a:t>
          </a:r>
          <a:r>
            <a:rPr lang="en-US" sz="600" b="1" dirty="0" smtClean="0">
              <a:solidFill>
                <a:srgbClr val="000000"/>
              </a:solidFill>
            </a:rPr>
            <a:t> de </a:t>
          </a:r>
          <a:r>
            <a:rPr lang="en-US" sz="600" b="1" dirty="0" err="1" smtClean="0">
              <a:solidFill>
                <a:srgbClr val="000000"/>
              </a:solidFill>
            </a:rPr>
            <a:t>Información</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6</a:t>
          </a:r>
          <a:br>
            <a:rPr lang="en-US" sz="600" b="1" dirty="0" smtClean="0">
              <a:solidFill>
                <a:srgbClr val="000000"/>
              </a:solidFill>
            </a:rPr>
          </a:br>
          <a:r>
            <a:rPr lang="en-US" sz="600" b="1" dirty="0" smtClean="0">
              <a:solidFill>
                <a:srgbClr val="000000"/>
              </a:solidFill>
            </a:rPr>
            <a:t>$292,861.00</a:t>
          </a:r>
          <a:endParaRPr lang="en-US" sz="600" b="1" dirty="0">
            <a:solidFill>
              <a:srgbClr val="000000"/>
            </a:solidFill>
          </a:endParaRPr>
        </a:p>
      </dgm:t>
    </dgm:pt>
    <dgm:pt modelId="{B6BD6081-414A-C946-9A03-2B7949569780}" type="parTrans" cxnId="{91EFE246-DDD6-9F49-9466-3E9E13FCD647}">
      <dgm:prSet/>
      <dgm:spPr/>
      <dgm:t>
        <a:bodyPr/>
        <a:lstStyle/>
        <a:p>
          <a:endParaRPr lang="en-US"/>
        </a:p>
      </dgm:t>
    </dgm:pt>
    <dgm:pt modelId="{93C63E33-338F-454F-8B4E-DFE0645D8413}" type="sibTrans" cxnId="{91EFE246-DDD6-9F49-9466-3E9E13FCD647}">
      <dgm:prSet/>
      <dgm:spPr/>
      <dgm:t>
        <a:bodyPr/>
        <a:lstStyle/>
        <a:p>
          <a:endParaRPr lang="en-US"/>
        </a:p>
      </dgm:t>
    </dgm:pt>
    <dgm:pt modelId="{770D4283-58C9-8F4D-B6BE-84C89A310B88}">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Servicios</a:t>
          </a:r>
          <a:r>
            <a:rPr lang="en-US" sz="600" b="1" dirty="0" smtClean="0">
              <a:solidFill>
                <a:srgbClr val="000000"/>
              </a:solidFill>
            </a:rPr>
            <a:t> </a:t>
          </a:r>
          <a:r>
            <a:rPr lang="en-US" sz="600" b="1" dirty="0" err="1" smtClean="0">
              <a:solidFill>
                <a:srgbClr val="000000"/>
              </a:solidFill>
            </a:rPr>
            <a:t>Generales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23</a:t>
          </a:r>
          <a:br>
            <a:rPr lang="en-US" sz="600" b="1" dirty="0" smtClean="0">
              <a:solidFill>
                <a:srgbClr val="000000"/>
              </a:solidFill>
            </a:rPr>
          </a:br>
          <a:r>
            <a:rPr lang="en-US" sz="600" b="1" dirty="0" smtClean="0">
              <a:solidFill>
                <a:srgbClr val="000000"/>
              </a:solidFill>
            </a:rPr>
            <a:t>$1,096,559.00</a:t>
          </a:r>
          <a:endParaRPr lang="en-US" sz="600" b="1" dirty="0">
            <a:solidFill>
              <a:srgbClr val="000000"/>
            </a:solidFill>
          </a:endParaRPr>
        </a:p>
      </dgm:t>
    </dgm:pt>
    <dgm:pt modelId="{C3B6D8C2-A2E8-2E4D-B8D7-2AECE663C4C5}" type="parTrans" cxnId="{914FC438-4824-BE4D-A0DE-4ED02ADB662C}">
      <dgm:prSet/>
      <dgm:spPr/>
      <dgm:t>
        <a:bodyPr/>
        <a:lstStyle/>
        <a:p>
          <a:endParaRPr lang="en-US"/>
        </a:p>
      </dgm:t>
    </dgm:pt>
    <dgm:pt modelId="{E237FC12-1B71-424C-AA2D-D79EE93961D4}" type="sibTrans" cxnId="{914FC438-4824-BE4D-A0DE-4ED02ADB662C}">
      <dgm:prSet/>
      <dgm:spPr/>
      <dgm:t>
        <a:bodyPr/>
        <a:lstStyle/>
        <a:p>
          <a:endParaRPr lang="en-US"/>
        </a:p>
      </dgm:t>
    </dgm:pt>
    <dgm:pt modelId="{CD638D6A-30C9-6340-8A5B-5B9CE1E2D4AB}">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Departamentos</a:t>
          </a:r>
          <a:r>
            <a:rPr lang="en-US" sz="600" b="1" dirty="0" smtClean="0">
              <a:solidFill>
                <a:srgbClr val="000000"/>
              </a:solidFill>
            </a:rPr>
            <a:t> </a:t>
          </a:r>
          <a:r>
            <a:rPr lang="en-US" sz="600" b="1" dirty="0" err="1" smtClean="0">
              <a:solidFill>
                <a:srgbClr val="000000"/>
              </a:solidFill>
            </a:rPr>
            <a:t>Académicos</a:t>
          </a:r>
          <a:endParaRPr lang="en-US" sz="600" b="1" dirty="0">
            <a:solidFill>
              <a:srgbClr val="000000"/>
            </a:solidFill>
          </a:endParaRPr>
        </a:p>
      </dgm:t>
    </dgm:pt>
    <dgm:pt modelId="{2647727E-4300-F540-83D1-2F07D0FB99E9}" type="parTrans" cxnId="{9C7C7B65-8FEC-B744-92D2-377445338DB0}">
      <dgm:prSet/>
      <dgm:spPr/>
      <dgm:t>
        <a:bodyPr/>
        <a:lstStyle/>
        <a:p>
          <a:endParaRPr lang="en-US"/>
        </a:p>
      </dgm:t>
    </dgm:pt>
    <dgm:pt modelId="{71B6431D-1ABA-9C47-9C7E-B14F1D4E2CEA}" type="sibTrans" cxnId="{9C7C7B65-8FEC-B744-92D2-377445338DB0}">
      <dgm:prSet/>
      <dgm:spPr/>
      <dgm:t>
        <a:bodyPr/>
        <a:lstStyle/>
        <a:p>
          <a:endParaRPr lang="en-US"/>
        </a:p>
      </dgm:t>
    </dgm:pt>
    <dgm:pt modelId="{E02D92FD-C7CF-6A43-A780-FBD39E469E73}">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Cultivos</a:t>
          </a:r>
          <a:r>
            <a:rPr lang="en-US" sz="600" b="1" dirty="0" smtClean="0">
              <a:solidFill>
                <a:srgbClr val="000000"/>
              </a:solidFill>
            </a:rPr>
            <a:t> y </a:t>
          </a:r>
          <a:r>
            <a:rPr lang="en-US" sz="600" b="1" dirty="0" err="1" smtClean="0">
              <a:solidFill>
                <a:srgbClr val="000000"/>
              </a:solidFill>
            </a:rPr>
            <a:t>Ciencias</a:t>
          </a:r>
          <a:r>
            <a:rPr lang="en-US" sz="600" b="1" dirty="0" smtClean="0">
              <a:solidFill>
                <a:srgbClr val="000000"/>
              </a:solidFill>
            </a:rPr>
            <a:t> </a:t>
          </a:r>
          <a:r>
            <a:rPr lang="en-US" sz="600" b="1" dirty="0" err="1" smtClean="0">
              <a:solidFill>
                <a:srgbClr val="000000"/>
              </a:solidFill>
            </a:rPr>
            <a:t>Agroambientales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7          D: 21</a:t>
          </a:r>
          <a:br>
            <a:rPr lang="en-US" sz="600" b="1" dirty="0" smtClean="0">
              <a:solidFill>
                <a:srgbClr val="000000"/>
              </a:solidFill>
            </a:rPr>
          </a:br>
          <a:r>
            <a:rPr lang="en-US" sz="600" b="1" dirty="0" smtClean="0">
              <a:solidFill>
                <a:srgbClr val="000000"/>
              </a:solidFill>
            </a:rPr>
            <a:t>$2,357,681.00</a:t>
          </a:r>
          <a:br>
            <a:rPr lang="en-US" sz="600" b="1" dirty="0" smtClean="0">
              <a:solidFill>
                <a:srgbClr val="000000"/>
              </a:solidFill>
            </a:rPr>
          </a:br>
          <a:endParaRPr lang="en-US" sz="600" b="1" dirty="0">
            <a:solidFill>
              <a:srgbClr val="000000"/>
            </a:solidFill>
          </a:endParaRPr>
        </a:p>
      </dgm:t>
    </dgm:pt>
    <dgm:pt modelId="{1CE234B6-48E7-8C4A-A95A-E23D936D3FCE}" type="parTrans" cxnId="{14A18CDF-AC93-C046-A025-4B09966A8C74}">
      <dgm:prSet/>
      <dgm:spPr/>
      <dgm:t>
        <a:bodyPr/>
        <a:lstStyle/>
        <a:p>
          <a:endParaRPr lang="en-US"/>
        </a:p>
      </dgm:t>
    </dgm:pt>
    <dgm:pt modelId="{E878CBFB-ED3A-234F-81E1-57FBF4CC7FA3}" type="sibTrans" cxnId="{14A18CDF-AC93-C046-A025-4B09966A8C74}">
      <dgm:prSet/>
      <dgm:spPr/>
      <dgm:t>
        <a:bodyPr/>
        <a:lstStyle/>
        <a:p>
          <a:endParaRPr lang="en-US"/>
        </a:p>
      </dgm:t>
    </dgm:pt>
    <dgm:pt modelId="{08796D0D-3D5F-B34D-8746-47509D11BADC}">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Economía</a:t>
          </a:r>
          <a:r>
            <a:rPr lang="en-US" sz="600" b="1" dirty="0" smtClean="0">
              <a:solidFill>
                <a:srgbClr val="000000"/>
              </a:solidFill>
            </a:rPr>
            <a:t> </a:t>
          </a:r>
          <a:r>
            <a:rPr lang="en-US" sz="600" b="1" dirty="0" err="1" smtClean="0">
              <a:solidFill>
                <a:srgbClr val="000000"/>
              </a:solidFill>
            </a:rPr>
            <a:t>Agrícola</a:t>
          </a:r>
          <a:r>
            <a:rPr lang="en-US" sz="600" b="1" dirty="0" smtClean="0">
              <a:solidFill>
                <a:srgbClr val="000000"/>
              </a:solidFill>
            </a:rPr>
            <a:t> y </a:t>
          </a:r>
          <a:r>
            <a:rPr lang="en-US" sz="600" b="1" dirty="0" err="1" smtClean="0">
              <a:solidFill>
                <a:srgbClr val="000000"/>
              </a:solidFill>
            </a:rPr>
            <a:t>Sociología</a:t>
          </a:r>
          <a:r>
            <a:rPr lang="en-US" sz="600" b="1" dirty="0" smtClean="0">
              <a:solidFill>
                <a:srgbClr val="000000"/>
              </a:solidFill>
            </a:rPr>
            <a:t> Rural</a:t>
          </a:r>
          <a:br>
            <a:rPr lang="en-US" sz="600" b="1" dirty="0" smtClean="0">
              <a:solidFill>
                <a:srgbClr val="000000"/>
              </a:solidFill>
            </a:rPr>
          </a:br>
          <a:r>
            <a:rPr lang="en-US" sz="600" b="1" dirty="0" smtClean="0">
              <a:solidFill>
                <a:srgbClr val="000000"/>
              </a:solidFill>
            </a:rPr>
            <a:t>ND: 1          D: 2</a:t>
          </a:r>
          <a:br>
            <a:rPr lang="en-US" sz="600" b="1" dirty="0" smtClean="0">
              <a:solidFill>
                <a:srgbClr val="000000"/>
              </a:solidFill>
            </a:rPr>
          </a:br>
          <a:r>
            <a:rPr lang="en-US" sz="600" b="1" dirty="0" smtClean="0">
              <a:solidFill>
                <a:srgbClr val="000000"/>
              </a:solidFill>
            </a:rPr>
            <a:t>$261,285.00</a:t>
          </a:r>
          <a:endParaRPr lang="en-US" sz="600" b="1" dirty="0">
            <a:solidFill>
              <a:srgbClr val="000000"/>
            </a:solidFill>
          </a:endParaRPr>
        </a:p>
      </dgm:t>
    </dgm:pt>
    <dgm:pt modelId="{C4558B92-80E9-C640-B8F5-5ACB608F1260}" type="parTrans" cxnId="{F2633E9A-3581-DE4F-BC80-0BE1711D9F4C}">
      <dgm:prSet/>
      <dgm:spPr/>
      <dgm:t>
        <a:bodyPr/>
        <a:lstStyle/>
        <a:p>
          <a:endParaRPr lang="en-US"/>
        </a:p>
      </dgm:t>
    </dgm:pt>
    <dgm:pt modelId="{29C74A58-2E36-304B-8506-E013CD340423}" type="sibTrans" cxnId="{F2633E9A-3581-DE4F-BC80-0BE1711D9F4C}">
      <dgm:prSet/>
      <dgm:spPr/>
      <dgm:t>
        <a:bodyPr/>
        <a:lstStyle/>
        <a:p>
          <a:endParaRPr lang="en-US"/>
        </a:p>
      </dgm:t>
    </dgm:pt>
    <dgm:pt modelId="{695C46DA-4CD7-9E47-8CFE-0F071FD852FD}">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Industria</a:t>
          </a:r>
          <a:r>
            <a:rPr lang="en-US" sz="600" b="1" dirty="0" smtClean="0">
              <a:solidFill>
                <a:srgbClr val="000000"/>
              </a:solidFill>
            </a:rPr>
            <a:t> </a:t>
          </a:r>
          <a:r>
            <a:rPr lang="en-US" sz="600" b="1" dirty="0" err="1" smtClean="0">
              <a:solidFill>
                <a:srgbClr val="000000"/>
              </a:solidFill>
            </a:rPr>
            <a:t>Pecuaria</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1          D: 4</a:t>
          </a:r>
          <a:br>
            <a:rPr lang="en-US" sz="600" b="1" dirty="0" smtClean="0">
              <a:solidFill>
                <a:srgbClr val="000000"/>
              </a:solidFill>
            </a:rPr>
          </a:br>
          <a:r>
            <a:rPr lang="en-US" sz="600" b="1" dirty="0" smtClean="0">
              <a:solidFill>
                <a:srgbClr val="000000"/>
              </a:solidFill>
            </a:rPr>
            <a:t>$467,186.00</a:t>
          </a:r>
          <a:endParaRPr lang="en-US" sz="600" b="1" dirty="0">
            <a:solidFill>
              <a:srgbClr val="000000"/>
            </a:solidFill>
          </a:endParaRPr>
        </a:p>
      </dgm:t>
    </dgm:pt>
    <dgm:pt modelId="{B84E1B12-7D1C-9246-93DA-750865D85BB7}" type="parTrans" cxnId="{5CAEB35E-23E0-6641-A4D3-73FAE311CBA1}">
      <dgm:prSet/>
      <dgm:spPr/>
      <dgm:t>
        <a:bodyPr/>
        <a:lstStyle/>
        <a:p>
          <a:endParaRPr lang="en-US"/>
        </a:p>
      </dgm:t>
    </dgm:pt>
    <dgm:pt modelId="{5369A32D-C8CD-1546-A97F-ECD8A7FCD748}" type="sibTrans" cxnId="{5CAEB35E-23E0-6641-A4D3-73FAE311CBA1}">
      <dgm:prSet/>
      <dgm:spPr/>
      <dgm:t>
        <a:bodyPr/>
        <a:lstStyle/>
        <a:p>
          <a:endParaRPr lang="en-US"/>
        </a:p>
      </dgm:t>
    </dgm:pt>
    <dgm:pt modelId="{D6E525A3-4BC1-8548-9DB7-A565DCCD5EC6}">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err="1" smtClean="0">
              <a:solidFill>
                <a:srgbClr val="000000"/>
              </a:solidFill>
            </a:rPr>
            <a:t>Ingeniería</a:t>
          </a:r>
          <a:r>
            <a:rPr lang="en-US" sz="600" b="1" dirty="0" smtClean="0">
              <a:solidFill>
                <a:srgbClr val="000000"/>
              </a:solidFill>
            </a:rPr>
            <a:t> </a:t>
          </a:r>
          <a:r>
            <a:rPr lang="en-US" sz="600" b="1" dirty="0" err="1" smtClean="0">
              <a:solidFill>
                <a:srgbClr val="000000"/>
              </a:solidFill>
            </a:rPr>
            <a:t>Agrícola</a:t>
          </a:r>
          <a:r>
            <a:rPr lang="en-US" sz="600" b="1" dirty="0" smtClean="0">
              <a:solidFill>
                <a:srgbClr val="000000"/>
              </a:solidFill>
            </a:rPr>
            <a:t> y </a:t>
          </a:r>
          <a:r>
            <a:rPr lang="en-US" sz="600" b="1" dirty="0" err="1" smtClean="0">
              <a:solidFill>
                <a:srgbClr val="000000"/>
              </a:solidFill>
            </a:rPr>
            <a:t>Biosistemas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D: 1</a:t>
          </a:r>
          <a:br>
            <a:rPr lang="en-US" sz="600" b="1" dirty="0" smtClean="0">
              <a:solidFill>
                <a:srgbClr val="000000"/>
              </a:solidFill>
            </a:rPr>
          </a:br>
          <a:r>
            <a:rPr lang="en-US" sz="600" b="1" dirty="0" smtClean="0">
              <a:solidFill>
                <a:srgbClr val="000000"/>
              </a:solidFill>
            </a:rPr>
            <a:t>$99,365.00</a:t>
          </a:r>
          <a:endParaRPr lang="en-US" sz="600" b="1" dirty="0">
            <a:solidFill>
              <a:srgbClr val="000000"/>
            </a:solidFill>
          </a:endParaRPr>
        </a:p>
      </dgm:t>
    </dgm:pt>
    <dgm:pt modelId="{1CD2296B-754F-FA4E-81D3-6F22E945EF09}" type="parTrans" cxnId="{44E79632-81AD-0E44-AB32-D5EB05FEB9CF}">
      <dgm:prSet/>
      <dgm:spPr/>
      <dgm:t>
        <a:bodyPr/>
        <a:lstStyle/>
        <a:p>
          <a:endParaRPr lang="en-US"/>
        </a:p>
      </dgm:t>
    </dgm:pt>
    <dgm:pt modelId="{2DE5B9FA-34E0-814A-855F-20F80B96E387}" type="sibTrans" cxnId="{44E79632-81AD-0E44-AB32-D5EB05FEB9CF}">
      <dgm:prSet/>
      <dgm:spPr/>
      <dgm:t>
        <a:bodyPr/>
        <a:lstStyle/>
        <a:p>
          <a:endParaRPr lang="en-US"/>
        </a:p>
      </dgm:t>
    </dgm:pt>
    <dgm:pt modelId="{B7288720-CA3B-4C40-A1A2-D069A9A8CAE7}">
      <dgm:prSet custT="1">
        <dgm:style>
          <a:lnRef idx="2">
            <a:schemeClr val="accent1"/>
          </a:lnRef>
          <a:fillRef idx="1">
            <a:schemeClr val="lt1"/>
          </a:fillRef>
          <a:effectRef idx="0">
            <a:schemeClr val="accent1"/>
          </a:effectRef>
          <a:fontRef idx="minor">
            <a:schemeClr val="dk1"/>
          </a:fontRef>
        </dgm:style>
      </dgm:prSet>
      <dgm:spPr/>
      <dgm:t>
        <a:bodyPr/>
        <a:lstStyle/>
        <a:p>
          <a:r>
            <a:rPr lang="en-US" sz="600" b="1" dirty="0" smtClean="0">
              <a:solidFill>
                <a:srgbClr val="000000"/>
              </a:solidFill>
            </a:rPr>
            <a:t>Centro de </a:t>
          </a:r>
          <a:r>
            <a:rPr lang="en-US" sz="600" b="1" dirty="0" err="1" smtClean="0">
              <a:solidFill>
                <a:srgbClr val="000000"/>
              </a:solidFill>
            </a:rPr>
            <a:t>Investigaciones</a:t>
          </a:r>
          <a:r>
            <a:rPr lang="en-US" sz="600" b="1" dirty="0" smtClean="0">
              <a:solidFill>
                <a:srgbClr val="000000"/>
              </a:solidFill>
            </a:rPr>
            <a:t> </a:t>
          </a:r>
          <a:br>
            <a:rPr lang="en-US" sz="600" b="1" dirty="0" smtClean="0">
              <a:solidFill>
                <a:srgbClr val="000000"/>
              </a:solidFill>
            </a:rPr>
          </a:br>
          <a:r>
            <a:rPr lang="en-US" sz="600" b="1" dirty="0" smtClean="0">
              <a:solidFill>
                <a:srgbClr val="000000"/>
              </a:solidFill>
            </a:rPr>
            <a:t>Río </a:t>
          </a:r>
          <a:r>
            <a:rPr lang="en-US" sz="600" b="1" dirty="0" err="1" smtClean="0">
              <a:solidFill>
                <a:srgbClr val="000000"/>
              </a:solidFill>
            </a:rPr>
            <a:t>Piedras</a:t>
          </a:r>
          <a:r>
            <a:rPr lang="en-US" sz="600" b="1" dirty="0" smtClean="0">
              <a:solidFill>
                <a:srgbClr val="000000"/>
              </a:solidFill>
            </a:rPr>
            <a:t/>
          </a:r>
          <a:br>
            <a:rPr lang="en-US" sz="600" b="1" dirty="0" smtClean="0">
              <a:solidFill>
                <a:srgbClr val="000000"/>
              </a:solidFill>
            </a:rPr>
          </a:br>
          <a:r>
            <a:rPr lang="en-US" sz="600" b="1" dirty="0" smtClean="0">
              <a:solidFill>
                <a:srgbClr val="000000"/>
              </a:solidFill>
            </a:rPr>
            <a:t>ND: 10          D: 2</a:t>
          </a:r>
          <a:br>
            <a:rPr lang="en-US" sz="600" b="1" dirty="0" smtClean="0">
              <a:solidFill>
                <a:srgbClr val="000000"/>
              </a:solidFill>
            </a:rPr>
          </a:br>
          <a:r>
            <a:rPr lang="en-US" sz="600" b="1" dirty="0" smtClean="0">
              <a:solidFill>
                <a:srgbClr val="000000"/>
              </a:solidFill>
            </a:rPr>
            <a:t>$683,384.00</a:t>
          </a:r>
          <a:endParaRPr lang="en-US" sz="600" b="1" dirty="0">
            <a:solidFill>
              <a:srgbClr val="000000"/>
            </a:solidFill>
          </a:endParaRPr>
        </a:p>
      </dgm:t>
    </dgm:pt>
    <dgm:pt modelId="{B685CA23-2C3B-FD4D-994A-DD9A9EECAB9D}" type="parTrans" cxnId="{9CE77EB1-9832-3D4E-B75C-A2C7B670BFD2}">
      <dgm:prSet/>
      <dgm:spPr/>
      <dgm:t>
        <a:bodyPr/>
        <a:lstStyle/>
        <a:p>
          <a:endParaRPr lang="en-US"/>
        </a:p>
      </dgm:t>
    </dgm:pt>
    <dgm:pt modelId="{BD97014B-CEA0-0241-905D-581554374AB3}" type="sibTrans" cxnId="{9CE77EB1-9832-3D4E-B75C-A2C7B670BFD2}">
      <dgm:prSet/>
      <dgm:spPr/>
      <dgm:t>
        <a:bodyPr/>
        <a:lstStyle/>
        <a:p>
          <a:endParaRPr lang="en-US"/>
        </a:p>
      </dgm:t>
    </dgm:pt>
    <dgm:pt modelId="{9C2D896F-B61A-3040-813C-6CF6ABD99063}" type="pres">
      <dgm:prSet presAssocID="{6E4F2244-2F14-994A-8893-A26C91345F73}" presName="hierChild1" presStyleCnt="0">
        <dgm:presLayoutVars>
          <dgm:orgChart val="1"/>
          <dgm:chPref val="1"/>
          <dgm:dir/>
          <dgm:animOne val="branch"/>
          <dgm:animLvl val="lvl"/>
          <dgm:resizeHandles/>
        </dgm:presLayoutVars>
      </dgm:prSet>
      <dgm:spPr/>
      <dgm:t>
        <a:bodyPr/>
        <a:lstStyle/>
        <a:p>
          <a:endParaRPr lang="en-US"/>
        </a:p>
      </dgm:t>
    </dgm:pt>
    <dgm:pt modelId="{D99C403D-F45E-2142-8730-CFF61C6035A7}" type="pres">
      <dgm:prSet presAssocID="{C4E4BA6E-8242-DC4B-9DFF-2A7FDFA311F1}" presName="hierRoot1" presStyleCnt="0">
        <dgm:presLayoutVars>
          <dgm:hierBranch val="init"/>
        </dgm:presLayoutVars>
      </dgm:prSet>
      <dgm:spPr/>
    </dgm:pt>
    <dgm:pt modelId="{14F3D638-D19D-9C4E-BF36-D3B16B764D79}" type="pres">
      <dgm:prSet presAssocID="{C4E4BA6E-8242-DC4B-9DFF-2A7FDFA311F1}" presName="rootComposite1" presStyleCnt="0"/>
      <dgm:spPr/>
    </dgm:pt>
    <dgm:pt modelId="{837734B6-E9FE-CC4E-AD85-EB78E462744D}" type="pres">
      <dgm:prSet presAssocID="{C4E4BA6E-8242-DC4B-9DFF-2A7FDFA311F1}" presName="rootText1" presStyleLbl="node0" presStyleIdx="0" presStyleCnt="1" custAng="10800000" custFlipVert="1" custScaleY="38836">
        <dgm:presLayoutVars>
          <dgm:chPref val="3"/>
        </dgm:presLayoutVars>
      </dgm:prSet>
      <dgm:spPr/>
      <dgm:t>
        <a:bodyPr/>
        <a:lstStyle/>
        <a:p>
          <a:endParaRPr lang="en-US"/>
        </a:p>
      </dgm:t>
    </dgm:pt>
    <dgm:pt modelId="{FECF03D1-BE0C-FC40-AB71-37E58EFBDE37}" type="pres">
      <dgm:prSet presAssocID="{C4E4BA6E-8242-DC4B-9DFF-2A7FDFA311F1}" presName="rootConnector1" presStyleLbl="node1" presStyleIdx="0" presStyleCnt="0"/>
      <dgm:spPr/>
      <dgm:t>
        <a:bodyPr/>
        <a:lstStyle/>
        <a:p>
          <a:endParaRPr lang="en-US"/>
        </a:p>
      </dgm:t>
    </dgm:pt>
    <dgm:pt modelId="{8EED09DF-F798-1342-9560-C6B01ED9524F}" type="pres">
      <dgm:prSet presAssocID="{C4E4BA6E-8242-DC4B-9DFF-2A7FDFA311F1}" presName="hierChild2" presStyleCnt="0"/>
      <dgm:spPr/>
    </dgm:pt>
    <dgm:pt modelId="{641E50E7-81FE-3342-9B80-F7D273A0FFF8}" type="pres">
      <dgm:prSet presAssocID="{3B0500F7-9B63-E143-A418-C6EE54FB5F40}" presName="Name37" presStyleLbl="parChTrans1D2" presStyleIdx="0" presStyleCnt="1"/>
      <dgm:spPr/>
      <dgm:t>
        <a:bodyPr/>
        <a:lstStyle/>
        <a:p>
          <a:endParaRPr lang="en-US"/>
        </a:p>
      </dgm:t>
    </dgm:pt>
    <dgm:pt modelId="{91A44784-98D3-8545-97AE-209C4F5F901B}" type="pres">
      <dgm:prSet presAssocID="{16CEBD66-D477-AC47-ABDF-839F0648AFB1}" presName="hierRoot2" presStyleCnt="0">
        <dgm:presLayoutVars>
          <dgm:hierBranch val="init"/>
        </dgm:presLayoutVars>
      </dgm:prSet>
      <dgm:spPr/>
    </dgm:pt>
    <dgm:pt modelId="{FEBDD5E2-4616-CD49-8404-18AA03FF9078}" type="pres">
      <dgm:prSet presAssocID="{16CEBD66-D477-AC47-ABDF-839F0648AFB1}" presName="rootComposite" presStyleCnt="0"/>
      <dgm:spPr/>
    </dgm:pt>
    <dgm:pt modelId="{DB7FB994-FAB2-474D-8078-B7E158A9A3B5}" type="pres">
      <dgm:prSet presAssocID="{16CEBD66-D477-AC47-ABDF-839F0648AFB1}" presName="rootText" presStyleLbl="node2" presStyleIdx="0" presStyleCnt="1" custScaleX="134240" custScaleY="103134">
        <dgm:presLayoutVars>
          <dgm:chPref val="3"/>
        </dgm:presLayoutVars>
      </dgm:prSet>
      <dgm:spPr/>
      <dgm:t>
        <a:bodyPr/>
        <a:lstStyle/>
        <a:p>
          <a:endParaRPr lang="en-US"/>
        </a:p>
      </dgm:t>
    </dgm:pt>
    <dgm:pt modelId="{5319A382-E350-B444-A4F9-C10F09C07D8D}" type="pres">
      <dgm:prSet presAssocID="{16CEBD66-D477-AC47-ABDF-839F0648AFB1}" presName="rootConnector" presStyleLbl="node2" presStyleIdx="0" presStyleCnt="1"/>
      <dgm:spPr/>
      <dgm:t>
        <a:bodyPr/>
        <a:lstStyle/>
        <a:p>
          <a:endParaRPr lang="en-US"/>
        </a:p>
      </dgm:t>
    </dgm:pt>
    <dgm:pt modelId="{4B5886DC-3673-444A-83A4-85D58B29C59E}" type="pres">
      <dgm:prSet presAssocID="{16CEBD66-D477-AC47-ABDF-839F0648AFB1}" presName="hierChild4" presStyleCnt="0"/>
      <dgm:spPr/>
    </dgm:pt>
    <dgm:pt modelId="{E5DFCBEF-48E1-A443-9EA7-61CD2338361C}" type="pres">
      <dgm:prSet presAssocID="{4D174A33-9D90-844D-BDB2-C55619E898D2}" presName="Name37" presStyleLbl="parChTrans1D3" presStyleIdx="0" presStyleCnt="2"/>
      <dgm:spPr/>
      <dgm:t>
        <a:bodyPr/>
        <a:lstStyle/>
        <a:p>
          <a:endParaRPr lang="en-US"/>
        </a:p>
      </dgm:t>
    </dgm:pt>
    <dgm:pt modelId="{85913B45-E61B-5242-8407-877723F15C34}" type="pres">
      <dgm:prSet presAssocID="{DC2530EF-8D12-BF47-BDC1-BA9E7AA80B1C}" presName="hierRoot2" presStyleCnt="0">
        <dgm:presLayoutVars>
          <dgm:hierBranch val="init"/>
        </dgm:presLayoutVars>
      </dgm:prSet>
      <dgm:spPr/>
    </dgm:pt>
    <dgm:pt modelId="{FFB719BE-0188-D343-8453-1AD3E216BDB9}" type="pres">
      <dgm:prSet presAssocID="{DC2530EF-8D12-BF47-BDC1-BA9E7AA80B1C}" presName="rootComposite" presStyleCnt="0"/>
      <dgm:spPr/>
    </dgm:pt>
    <dgm:pt modelId="{826660B3-F75F-D34E-AD56-ECB06E74EEFD}" type="pres">
      <dgm:prSet presAssocID="{DC2530EF-8D12-BF47-BDC1-BA9E7AA80B1C}" presName="rootText" presStyleLbl="node3" presStyleIdx="0" presStyleCnt="1" custScaleX="200670" custScaleY="145203">
        <dgm:presLayoutVars>
          <dgm:chPref val="3"/>
        </dgm:presLayoutVars>
      </dgm:prSet>
      <dgm:spPr/>
      <dgm:t>
        <a:bodyPr/>
        <a:lstStyle/>
        <a:p>
          <a:endParaRPr lang="en-US"/>
        </a:p>
      </dgm:t>
    </dgm:pt>
    <dgm:pt modelId="{25148A96-063F-9A4C-8BE1-75CDAF140DAD}" type="pres">
      <dgm:prSet presAssocID="{DC2530EF-8D12-BF47-BDC1-BA9E7AA80B1C}" presName="rootConnector" presStyleLbl="node3" presStyleIdx="0" presStyleCnt="1"/>
      <dgm:spPr/>
      <dgm:t>
        <a:bodyPr/>
        <a:lstStyle/>
        <a:p>
          <a:endParaRPr lang="en-US"/>
        </a:p>
      </dgm:t>
    </dgm:pt>
    <dgm:pt modelId="{76C79E6A-53F3-D842-84F9-D7B052EC8314}" type="pres">
      <dgm:prSet presAssocID="{DC2530EF-8D12-BF47-BDC1-BA9E7AA80B1C}" presName="hierChild4" presStyleCnt="0"/>
      <dgm:spPr/>
    </dgm:pt>
    <dgm:pt modelId="{AB9E7744-5840-694A-B601-36C9303D20AD}" type="pres">
      <dgm:prSet presAssocID="{FE84524C-F1C3-8448-8195-EEFB5988FD04}" presName="Name37" presStyleLbl="parChTrans1D4" presStyleIdx="0" presStyleCnt="25"/>
      <dgm:spPr/>
      <dgm:t>
        <a:bodyPr/>
        <a:lstStyle/>
        <a:p>
          <a:endParaRPr lang="en-US"/>
        </a:p>
      </dgm:t>
    </dgm:pt>
    <dgm:pt modelId="{8BFDB531-9DEA-954B-8BA4-ABE6B940D199}" type="pres">
      <dgm:prSet presAssocID="{4DDE84AD-86B2-3F4A-8D2D-AE8449B36BC0}" presName="hierRoot2" presStyleCnt="0">
        <dgm:presLayoutVars>
          <dgm:hierBranch val="init"/>
        </dgm:presLayoutVars>
      </dgm:prSet>
      <dgm:spPr/>
    </dgm:pt>
    <dgm:pt modelId="{E83202FC-5EE7-474E-BFA0-536F1DEB5497}" type="pres">
      <dgm:prSet presAssocID="{4DDE84AD-86B2-3F4A-8D2D-AE8449B36BC0}" presName="rootComposite" presStyleCnt="0"/>
      <dgm:spPr/>
    </dgm:pt>
    <dgm:pt modelId="{3C8B8001-E114-C74D-B80C-18ADB6802845}" type="pres">
      <dgm:prSet presAssocID="{4DDE84AD-86B2-3F4A-8D2D-AE8449B36BC0}" presName="rootText" presStyleLbl="node4" presStyleIdx="0" presStyleCnt="25">
        <dgm:presLayoutVars>
          <dgm:chPref val="3"/>
        </dgm:presLayoutVars>
      </dgm:prSet>
      <dgm:spPr/>
      <dgm:t>
        <a:bodyPr/>
        <a:lstStyle/>
        <a:p>
          <a:endParaRPr lang="en-US"/>
        </a:p>
      </dgm:t>
    </dgm:pt>
    <dgm:pt modelId="{DE730635-FC4C-3545-9AF7-E534E332AFDF}" type="pres">
      <dgm:prSet presAssocID="{4DDE84AD-86B2-3F4A-8D2D-AE8449B36BC0}" presName="rootConnector" presStyleLbl="node4" presStyleIdx="0" presStyleCnt="25"/>
      <dgm:spPr/>
      <dgm:t>
        <a:bodyPr/>
        <a:lstStyle/>
        <a:p>
          <a:endParaRPr lang="en-US"/>
        </a:p>
      </dgm:t>
    </dgm:pt>
    <dgm:pt modelId="{4CE1E778-C4E4-624B-8DB9-079AF74C85BC}" type="pres">
      <dgm:prSet presAssocID="{4DDE84AD-86B2-3F4A-8D2D-AE8449B36BC0}" presName="hierChild4" presStyleCnt="0"/>
      <dgm:spPr/>
    </dgm:pt>
    <dgm:pt modelId="{26797FEE-F60D-6640-BB3A-095EE004E1A4}" type="pres">
      <dgm:prSet presAssocID="{2519E15B-E069-5246-9173-325A9BBEFE96}" presName="Name37" presStyleLbl="parChTrans1D4" presStyleIdx="1" presStyleCnt="25"/>
      <dgm:spPr/>
      <dgm:t>
        <a:bodyPr/>
        <a:lstStyle/>
        <a:p>
          <a:endParaRPr lang="en-US"/>
        </a:p>
      </dgm:t>
    </dgm:pt>
    <dgm:pt modelId="{1B4FD68D-522C-DD4F-B9FF-A8045A4ED706}" type="pres">
      <dgm:prSet presAssocID="{7134B24E-8E74-F74D-AA96-4D5F8906490E}" presName="hierRoot2" presStyleCnt="0">
        <dgm:presLayoutVars>
          <dgm:hierBranch val="init"/>
        </dgm:presLayoutVars>
      </dgm:prSet>
      <dgm:spPr/>
    </dgm:pt>
    <dgm:pt modelId="{C037893A-4435-024E-98FA-431A17848023}" type="pres">
      <dgm:prSet presAssocID="{7134B24E-8E74-F74D-AA96-4D5F8906490E}" presName="rootComposite" presStyleCnt="0"/>
      <dgm:spPr/>
    </dgm:pt>
    <dgm:pt modelId="{358C0587-14F8-6F4B-BDE8-917A8184BF2E}" type="pres">
      <dgm:prSet presAssocID="{7134B24E-8E74-F74D-AA96-4D5F8906490E}" presName="rootText" presStyleLbl="node4" presStyleIdx="1" presStyleCnt="25">
        <dgm:presLayoutVars>
          <dgm:chPref val="3"/>
        </dgm:presLayoutVars>
      </dgm:prSet>
      <dgm:spPr/>
      <dgm:t>
        <a:bodyPr/>
        <a:lstStyle/>
        <a:p>
          <a:endParaRPr lang="en-US"/>
        </a:p>
      </dgm:t>
    </dgm:pt>
    <dgm:pt modelId="{BA906481-6ECF-1A49-949D-1C03CF775E32}" type="pres">
      <dgm:prSet presAssocID="{7134B24E-8E74-F74D-AA96-4D5F8906490E}" presName="rootConnector" presStyleLbl="node4" presStyleIdx="1" presStyleCnt="25"/>
      <dgm:spPr/>
      <dgm:t>
        <a:bodyPr/>
        <a:lstStyle/>
        <a:p>
          <a:endParaRPr lang="en-US"/>
        </a:p>
      </dgm:t>
    </dgm:pt>
    <dgm:pt modelId="{89A7D3DD-2B90-1243-B5CB-C064982672ED}" type="pres">
      <dgm:prSet presAssocID="{7134B24E-8E74-F74D-AA96-4D5F8906490E}" presName="hierChild4" presStyleCnt="0"/>
      <dgm:spPr/>
    </dgm:pt>
    <dgm:pt modelId="{277C8209-E1A2-4C43-859C-931988AB26DA}" type="pres">
      <dgm:prSet presAssocID="{7134B24E-8E74-F74D-AA96-4D5F8906490E}" presName="hierChild5" presStyleCnt="0"/>
      <dgm:spPr/>
    </dgm:pt>
    <dgm:pt modelId="{36883A96-351D-7A4C-A376-D0D99164531F}" type="pres">
      <dgm:prSet presAssocID="{412E3DE2-5573-534D-81CF-FB398A5E0907}" presName="Name37" presStyleLbl="parChTrans1D4" presStyleIdx="2" presStyleCnt="25"/>
      <dgm:spPr/>
      <dgm:t>
        <a:bodyPr/>
        <a:lstStyle/>
        <a:p>
          <a:endParaRPr lang="en-US"/>
        </a:p>
      </dgm:t>
    </dgm:pt>
    <dgm:pt modelId="{0AD90D4F-A323-A348-8879-8E62FF897E37}" type="pres">
      <dgm:prSet presAssocID="{6256C240-31E2-4446-8B01-1FD612A4872E}" presName="hierRoot2" presStyleCnt="0">
        <dgm:presLayoutVars>
          <dgm:hierBranch val="init"/>
        </dgm:presLayoutVars>
      </dgm:prSet>
      <dgm:spPr/>
    </dgm:pt>
    <dgm:pt modelId="{486E12E7-97D0-5147-9643-80640D82A252}" type="pres">
      <dgm:prSet presAssocID="{6256C240-31E2-4446-8B01-1FD612A4872E}" presName="rootComposite" presStyleCnt="0"/>
      <dgm:spPr/>
    </dgm:pt>
    <dgm:pt modelId="{296FEFA7-09C9-0940-B4A2-E3F5C915F9EA}" type="pres">
      <dgm:prSet presAssocID="{6256C240-31E2-4446-8B01-1FD612A4872E}" presName="rootText" presStyleLbl="node4" presStyleIdx="2" presStyleCnt="25">
        <dgm:presLayoutVars>
          <dgm:chPref val="3"/>
        </dgm:presLayoutVars>
      </dgm:prSet>
      <dgm:spPr/>
      <dgm:t>
        <a:bodyPr/>
        <a:lstStyle/>
        <a:p>
          <a:endParaRPr lang="en-US"/>
        </a:p>
      </dgm:t>
    </dgm:pt>
    <dgm:pt modelId="{1879E715-6F44-E442-A5DE-686AB48EF1FF}" type="pres">
      <dgm:prSet presAssocID="{6256C240-31E2-4446-8B01-1FD612A4872E}" presName="rootConnector" presStyleLbl="node4" presStyleIdx="2" presStyleCnt="25"/>
      <dgm:spPr/>
      <dgm:t>
        <a:bodyPr/>
        <a:lstStyle/>
        <a:p>
          <a:endParaRPr lang="en-US"/>
        </a:p>
      </dgm:t>
    </dgm:pt>
    <dgm:pt modelId="{E612E79B-0D93-024E-8815-DE7A6A70291A}" type="pres">
      <dgm:prSet presAssocID="{6256C240-31E2-4446-8B01-1FD612A4872E}" presName="hierChild4" presStyleCnt="0"/>
      <dgm:spPr/>
    </dgm:pt>
    <dgm:pt modelId="{F6CE31CE-ACBA-8E4B-88B3-271E3AD2B3D4}" type="pres">
      <dgm:prSet presAssocID="{6256C240-31E2-4446-8B01-1FD612A4872E}" presName="hierChild5" presStyleCnt="0"/>
      <dgm:spPr/>
    </dgm:pt>
    <dgm:pt modelId="{CAF304E4-B9FA-0443-AF10-6E0D56C98B69}" type="pres">
      <dgm:prSet presAssocID="{CA04F0C8-B65F-884E-A3C4-7104B5FB4E6B}" presName="Name37" presStyleLbl="parChTrans1D4" presStyleIdx="3" presStyleCnt="25"/>
      <dgm:spPr/>
      <dgm:t>
        <a:bodyPr/>
        <a:lstStyle/>
        <a:p>
          <a:endParaRPr lang="en-US"/>
        </a:p>
      </dgm:t>
    </dgm:pt>
    <dgm:pt modelId="{541906BB-2BEB-634B-889A-A9B362332326}" type="pres">
      <dgm:prSet presAssocID="{FB500267-E9B0-CB4A-9679-8B9253915416}" presName="hierRoot2" presStyleCnt="0">
        <dgm:presLayoutVars>
          <dgm:hierBranch val="init"/>
        </dgm:presLayoutVars>
      </dgm:prSet>
      <dgm:spPr/>
    </dgm:pt>
    <dgm:pt modelId="{6A51F833-0630-FF41-9055-58D89CCDFBC2}" type="pres">
      <dgm:prSet presAssocID="{FB500267-E9B0-CB4A-9679-8B9253915416}" presName="rootComposite" presStyleCnt="0"/>
      <dgm:spPr/>
    </dgm:pt>
    <dgm:pt modelId="{7AB4916D-323C-F54B-8D1B-9B0D44708511}" type="pres">
      <dgm:prSet presAssocID="{FB500267-E9B0-CB4A-9679-8B9253915416}" presName="rootText" presStyleLbl="node4" presStyleIdx="3" presStyleCnt="25" custScaleX="119991">
        <dgm:presLayoutVars>
          <dgm:chPref val="3"/>
        </dgm:presLayoutVars>
      </dgm:prSet>
      <dgm:spPr/>
      <dgm:t>
        <a:bodyPr/>
        <a:lstStyle/>
        <a:p>
          <a:endParaRPr lang="en-US"/>
        </a:p>
      </dgm:t>
    </dgm:pt>
    <dgm:pt modelId="{0480BEB9-E59A-0F46-8B45-6697A3B988A1}" type="pres">
      <dgm:prSet presAssocID="{FB500267-E9B0-CB4A-9679-8B9253915416}" presName="rootConnector" presStyleLbl="node4" presStyleIdx="3" presStyleCnt="25"/>
      <dgm:spPr/>
      <dgm:t>
        <a:bodyPr/>
        <a:lstStyle/>
        <a:p>
          <a:endParaRPr lang="en-US"/>
        </a:p>
      </dgm:t>
    </dgm:pt>
    <dgm:pt modelId="{F08FF03E-E098-2948-8418-13950F3F7359}" type="pres">
      <dgm:prSet presAssocID="{FB500267-E9B0-CB4A-9679-8B9253915416}" presName="hierChild4" presStyleCnt="0"/>
      <dgm:spPr/>
    </dgm:pt>
    <dgm:pt modelId="{B28CC389-3591-3D4A-A3C8-CDAB2FA751F9}" type="pres">
      <dgm:prSet presAssocID="{FB500267-E9B0-CB4A-9679-8B9253915416}" presName="hierChild5" presStyleCnt="0"/>
      <dgm:spPr/>
    </dgm:pt>
    <dgm:pt modelId="{A9F76FDE-1076-0F4C-8830-F9C7484DABB3}" type="pres">
      <dgm:prSet presAssocID="{B6BD6081-414A-C946-9A03-2B7949569780}" presName="Name37" presStyleLbl="parChTrans1D4" presStyleIdx="4" presStyleCnt="25"/>
      <dgm:spPr/>
      <dgm:t>
        <a:bodyPr/>
        <a:lstStyle/>
        <a:p>
          <a:endParaRPr lang="en-US"/>
        </a:p>
      </dgm:t>
    </dgm:pt>
    <dgm:pt modelId="{4038185B-EA11-2C4A-B9C4-DC4EEFAF034D}" type="pres">
      <dgm:prSet presAssocID="{562F6240-FEA4-754B-B489-F669C50A4640}" presName="hierRoot2" presStyleCnt="0">
        <dgm:presLayoutVars>
          <dgm:hierBranch val="init"/>
        </dgm:presLayoutVars>
      </dgm:prSet>
      <dgm:spPr/>
    </dgm:pt>
    <dgm:pt modelId="{3976EC24-9B7A-754D-A50D-01AA9E271BF6}" type="pres">
      <dgm:prSet presAssocID="{562F6240-FEA4-754B-B489-F669C50A4640}" presName="rootComposite" presStyleCnt="0"/>
      <dgm:spPr/>
    </dgm:pt>
    <dgm:pt modelId="{ACB03A2B-6697-0B49-B7D0-53DF8D6AD184}" type="pres">
      <dgm:prSet presAssocID="{562F6240-FEA4-754B-B489-F669C50A4640}" presName="rootText" presStyleLbl="node4" presStyleIdx="4" presStyleCnt="25" custScaleX="158625">
        <dgm:presLayoutVars>
          <dgm:chPref val="3"/>
        </dgm:presLayoutVars>
      </dgm:prSet>
      <dgm:spPr/>
      <dgm:t>
        <a:bodyPr/>
        <a:lstStyle/>
        <a:p>
          <a:endParaRPr lang="en-US"/>
        </a:p>
      </dgm:t>
    </dgm:pt>
    <dgm:pt modelId="{981B47AA-7BAA-6341-B553-8CCB24F26AC3}" type="pres">
      <dgm:prSet presAssocID="{562F6240-FEA4-754B-B489-F669C50A4640}" presName="rootConnector" presStyleLbl="node4" presStyleIdx="4" presStyleCnt="25"/>
      <dgm:spPr/>
      <dgm:t>
        <a:bodyPr/>
        <a:lstStyle/>
        <a:p>
          <a:endParaRPr lang="en-US"/>
        </a:p>
      </dgm:t>
    </dgm:pt>
    <dgm:pt modelId="{177C6C86-A771-2742-9106-9189394D6E83}" type="pres">
      <dgm:prSet presAssocID="{562F6240-FEA4-754B-B489-F669C50A4640}" presName="hierChild4" presStyleCnt="0"/>
      <dgm:spPr/>
    </dgm:pt>
    <dgm:pt modelId="{624686D3-83C6-5949-B8E3-8FFB13F0A63A}" type="pres">
      <dgm:prSet presAssocID="{562F6240-FEA4-754B-B489-F669C50A4640}" presName="hierChild5" presStyleCnt="0"/>
      <dgm:spPr/>
    </dgm:pt>
    <dgm:pt modelId="{CDECB38F-FE8D-F243-A662-E40BFAD2B53A}" type="pres">
      <dgm:prSet presAssocID="{4DDE84AD-86B2-3F4A-8D2D-AE8449B36BC0}" presName="hierChild5" presStyleCnt="0"/>
      <dgm:spPr/>
    </dgm:pt>
    <dgm:pt modelId="{F7433B3D-56E2-1A45-BB65-2E3B160B6338}" type="pres">
      <dgm:prSet presAssocID="{8AF1D862-D58B-5747-84D2-6C6DFCE4A550}" presName="Name37" presStyleLbl="parChTrans1D4" presStyleIdx="5" presStyleCnt="25"/>
      <dgm:spPr/>
      <dgm:t>
        <a:bodyPr/>
        <a:lstStyle/>
        <a:p>
          <a:endParaRPr lang="en-US"/>
        </a:p>
      </dgm:t>
    </dgm:pt>
    <dgm:pt modelId="{F3129731-B9E0-E54F-B963-D5755652B529}" type="pres">
      <dgm:prSet presAssocID="{5CB4771B-FFA4-2248-8515-D9BD43F44169}" presName="hierRoot2" presStyleCnt="0">
        <dgm:presLayoutVars>
          <dgm:hierBranch val="init"/>
        </dgm:presLayoutVars>
      </dgm:prSet>
      <dgm:spPr/>
    </dgm:pt>
    <dgm:pt modelId="{14CE9AD2-B03A-7B44-9FF3-C53A148AB0C8}" type="pres">
      <dgm:prSet presAssocID="{5CB4771B-FFA4-2248-8515-D9BD43F44169}" presName="rootComposite" presStyleCnt="0"/>
      <dgm:spPr/>
    </dgm:pt>
    <dgm:pt modelId="{8260E01D-D73D-9D4D-A683-6D8A886081BD}" type="pres">
      <dgm:prSet presAssocID="{5CB4771B-FFA4-2248-8515-D9BD43F44169}" presName="rootText" presStyleLbl="node4" presStyleIdx="5" presStyleCnt="25" custScaleX="102886">
        <dgm:presLayoutVars>
          <dgm:chPref val="3"/>
        </dgm:presLayoutVars>
      </dgm:prSet>
      <dgm:spPr/>
      <dgm:t>
        <a:bodyPr/>
        <a:lstStyle/>
        <a:p>
          <a:endParaRPr lang="en-US"/>
        </a:p>
      </dgm:t>
    </dgm:pt>
    <dgm:pt modelId="{06A736B7-3C26-A44F-8BDB-CA60A7C904B3}" type="pres">
      <dgm:prSet presAssocID="{5CB4771B-FFA4-2248-8515-D9BD43F44169}" presName="rootConnector" presStyleLbl="node4" presStyleIdx="5" presStyleCnt="25"/>
      <dgm:spPr/>
      <dgm:t>
        <a:bodyPr/>
        <a:lstStyle/>
        <a:p>
          <a:endParaRPr lang="en-US"/>
        </a:p>
      </dgm:t>
    </dgm:pt>
    <dgm:pt modelId="{BCD65A5C-DBA9-EB46-AD19-CFB370636252}" type="pres">
      <dgm:prSet presAssocID="{5CB4771B-FFA4-2248-8515-D9BD43F44169}" presName="hierChild4" presStyleCnt="0"/>
      <dgm:spPr/>
    </dgm:pt>
    <dgm:pt modelId="{6D919C7E-A536-C84F-9109-6C7E2BBBB1E5}" type="pres">
      <dgm:prSet presAssocID="{5CB4771B-FFA4-2248-8515-D9BD43F44169}" presName="hierChild5" presStyleCnt="0"/>
      <dgm:spPr/>
    </dgm:pt>
    <dgm:pt modelId="{E4396B46-3C44-8749-8A75-5C6CBFDEFD85}" type="pres">
      <dgm:prSet presAssocID="{9210E551-C202-2D4B-BF5B-12FD40714432}" presName="Name37" presStyleLbl="parChTrans1D4" presStyleIdx="6" presStyleCnt="25"/>
      <dgm:spPr/>
      <dgm:t>
        <a:bodyPr/>
        <a:lstStyle/>
        <a:p>
          <a:endParaRPr lang="en-US"/>
        </a:p>
      </dgm:t>
    </dgm:pt>
    <dgm:pt modelId="{224D56D4-8D4B-6C48-9C1A-467130D25FB5}" type="pres">
      <dgm:prSet presAssocID="{5688B0E8-8B34-4B40-B8D5-8666E62B6EFB}" presName="hierRoot2" presStyleCnt="0">
        <dgm:presLayoutVars>
          <dgm:hierBranch val="init"/>
        </dgm:presLayoutVars>
      </dgm:prSet>
      <dgm:spPr/>
    </dgm:pt>
    <dgm:pt modelId="{411C9BA0-D788-B844-8FEA-3D6A951A340B}" type="pres">
      <dgm:prSet presAssocID="{5688B0E8-8B34-4B40-B8D5-8666E62B6EFB}" presName="rootComposite" presStyleCnt="0"/>
      <dgm:spPr/>
    </dgm:pt>
    <dgm:pt modelId="{F750AAE1-AF41-0E4D-90E9-09D176D58E85}" type="pres">
      <dgm:prSet presAssocID="{5688B0E8-8B34-4B40-B8D5-8666E62B6EFB}" presName="rootText" presStyleLbl="node4" presStyleIdx="6" presStyleCnt="25" custScaleX="106200" custScaleY="135522">
        <dgm:presLayoutVars>
          <dgm:chPref val="3"/>
        </dgm:presLayoutVars>
      </dgm:prSet>
      <dgm:spPr/>
      <dgm:t>
        <a:bodyPr/>
        <a:lstStyle/>
        <a:p>
          <a:endParaRPr lang="en-US"/>
        </a:p>
      </dgm:t>
    </dgm:pt>
    <dgm:pt modelId="{4EEE8678-F361-BD48-A2D5-88671CD99179}" type="pres">
      <dgm:prSet presAssocID="{5688B0E8-8B34-4B40-B8D5-8666E62B6EFB}" presName="rootConnector" presStyleLbl="node4" presStyleIdx="6" presStyleCnt="25"/>
      <dgm:spPr/>
      <dgm:t>
        <a:bodyPr/>
        <a:lstStyle/>
        <a:p>
          <a:endParaRPr lang="en-US"/>
        </a:p>
      </dgm:t>
    </dgm:pt>
    <dgm:pt modelId="{AB4DB87F-8E8C-574B-BBB1-8C2428FF147C}" type="pres">
      <dgm:prSet presAssocID="{5688B0E8-8B34-4B40-B8D5-8666E62B6EFB}" presName="hierChild4" presStyleCnt="0"/>
      <dgm:spPr/>
    </dgm:pt>
    <dgm:pt modelId="{869E067E-E688-3143-A9AB-2447693537B6}" type="pres">
      <dgm:prSet presAssocID="{10A32360-7CE3-3040-9B32-2FCE9C107A6F}" presName="Name37" presStyleLbl="parChTrans1D4" presStyleIdx="7" presStyleCnt="25"/>
      <dgm:spPr/>
      <dgm:t>
        <a:bodyPr/>
        <a:lstStyle/>
        <a:p>
          <a:endParaRPr lang="en-US"/>
        </a:p>
      </dgm:t>
    </dgm:pt>
    <dgm:pt modelId="{EBEF54DC-B3E3-9D4A-8154-502194C78551}" type="pres">
      <dgm:prSet presAssocID="{02DA12B3-B279-4D45-A81E-EA92E01020A4}" presName="hierRoot2" presStyleCnt="0">
        <dgm:presLayoutVars>
          <dgm:hierBranch val="init"/>
        </dgm:presLayoutVars>
      </dgm:prSet>
      <dgm:spPr/>
    </dgm:pt>
    <dgm:pt modelId="{69779D40-AA36-4846-B731-8F5375A347D9}" type="pres">
      <dgm:prSet presAssocID="{02DA12B3-B279-4D45-A81E-EA92E01020A4}" presName="rootComposite" presStyleCnt="0"/>
      <dgm:spPr/>
    </dgm:pt>
    <dgm:pt modelId="{70E32F9D-C4BB-9643-A775-E9ABD567BBF2}" type="pres">
      <dgm:prSet presAssocID="{02DA12B3-B279-4D45-A81E-EA92E01020A4}" presName="rootText" presStyleLbl="node4" presStyleIdx="7" presStyleCnt="25">
        <dgm:presLayoutVars>
          <dgm:chPref val="3"/>
        </dgm:presLayoutVars>
      </dgm:prSet>
      <dgm:spPr/>
      <dgm:t>
        <a:bodyPr/>
        <a:lstStyle/>
        <a:p>
          <a:endParaRPr lang="en-US"/>
        </a:p>
      </dgm:t>
    </dgm:pt>
    <dgm:pt modelId="{56729A71-31A1-7444-8534-67B4B9E1C3AC}" type="pres">
      <dgm:prSet presAssocID="{02DA12B3-B279-4D45-A81E-EA92E01020A4}" presName="rootConnector" presStyleLbl="node4" presStyleIdx="7" presStyleCnt="25"/>
      <dgm:spPr/>
      <dgm:t>
        <a:bodyPr/>
        <a:lstStyle/>
        <a:p>
          <a:endParaRPr lang="en-US"/>
        </a:p>
      </dgm:t>
    </dgm:pt>
    <dgm:pt modelId="{A9757845-F1B5-1D4C-8F0F-EF9603D0D343}" type="pres">
      <dgm:prSet presAssocID="{02DA12B3-B279-4D45-A81E-EA92E01020A4}" presName="hierChild4" presStyleCnt="0"/>
      <dgm:spPr/>
    </dgm:pt>
    <dgm:pt modelId="{E4C04BEE-DEB0-F143-99D2-3AD768792359}" type="pres">
      <dgm:prSet presAssocID="{02DA12B3-B279-4D45-A81E-EA92E01020A4}" presName="hierChild5" presStyleCnt="0"/>
      <dgm:spPr/>
    </dgm:pt>
    <dgm:pt modelId="{9195E17C-33FE-A246-AA44-184DE763385F}" type="pres">
      <dgm:prSet presAssocID="{F5F7B636-560D-4F4A-ACF0-9AD75182AD50}" presName="Name37" presStyleLbl="parChTrans1D4" presStyleIdx="8" presStyleCnt="25"/>
      <dgm:spPr/>
      <dgm:t>
        <a:bodyPr/>
        <a:lstStyle/>
        <a:p>
          <a:endParaRPr lang="en-US"/>
        </a:p>
      </dgm:t>
    </dgm:pt>
    <dgm:pt modelId="{7AD138E0-A02F-4740-95FC-6BCC24E78A43}" type="pres">
      <dgm:prSet presAssocID="{177DA3AE-4D80-F248-BDFE-988955265F74}" presName="hierRoot2" presStyleCnt="0">
        <dgm:presLayoutVars>
          <dgm:hierBranch val="init"/>
        </dgm:presLayoutVars>
      </dgm:prSet>
      <dgm:spPr/>
    </dgm:pt>
    <dgm:pt modelId="{9D418701-6A3A-8F43-A7AC-421B3F003E86}" type="pres">
      <dgm:prSet presAssocID="{177DA3AE-4D80-F248-BDFE-988955265F74}" presName="rootComposite" presStyleCnt="0"/>
      <dgm:spPr/>
    </dgm:pt>
    <dgm:pt modelId="{B20E27F5-D080-9C4A-ABC6-235A328790D8}" type="pres">
      <dgm:prSet presAssocID="{177DA3AE-4D80-F248-BDFE-988955265F74}" presName="rootText" presStyleLbl="node4" presStyleIdx="8" presStyleCnt="25">
        <dgm:presLayoutVars>
          <dgm:chPref val="3"/>
        </dgm:presLayoutVars>
      </dgm:prSet>
      <dgm:spPr/>
      <dgm:t>
        <a:bodyPr/>
        <a:lstStyle/>
        <a:p>
          <a:endParaRPr lang="en-US"/>
        </a:p>
      </dgm:t>
    </dgm:pt>
    <dgm:pt modelId="{D4B728E0-D719-484E-9B11-AB92B30E971A}" type="pres">
      <dgm:prSet presAssocID="{177DA3AE-4D80-F248-BDFE-988955265F74}" presName="rootConnector" presStyleLbl="node4" presStyleIdx="8" presStyleCnt="25"/>
      <dgm:spPr/>
      <dgm:t>
        <a:bodyPr/>
        <a:lstStyle/>
        <a:p>
          <a:endParaRPr lang="en-US"/>
        </a:p>
      </dgm:t>
    </dgm:pt>
    <dgm:pt modelId="{5999640A-45F6-9948-BE67-85609D159D49}" type="pres">
      <dgm:prSet presAssocID="{177DA3AE-4D80-F248-BDFE-988955265F74}" presName="hierChild4" presStyleCnt="0"/>
      <dgm:spPr/>
    </dgm:pt>
    <dgm:pt modelId="{B5F1F283-9EA9-F249-A2D1-A732001DF639}" type="pres">
      <dgm:prSet presAssocID="{177DA3AE-4D80-F248-BDFE-988955265F74}" presName="hierChild5" presStyleCnt="0"/>
      <dgm:spPr/>
    </dgm:pt>
    <dgm:pt modelId="{8CC4FA29-5944-CF48-99B3-4EDBA240D8F2}" type="pres">
      <dgm:prSet presAssocID="{BFC1F301-584D-0F4D-8481-56775F4653DE}" presName="Name37" presStyleLbl="parChTrans1D4" presStyleIdx="9" presStyleCnt="25"/>
      <dgm:spPr/>
      <dgm:t>
        <a:bodyPr/>
        <a:lstStyle/>
        <a:p>
          <a:endParaRPr lang="en-US"/>
        </a:p>
      </dgm:t>
    </dgm:pt>
    <dgm:pt modelId="{69D3A03C-EE82-004D-A6F6-D1195E6CBA60}" type="pres">
      <dgm:prSet presAssocID="{A44135EE-5193-814E-90C1-BBEC000C634B}" presName="hierRoot2" presStyleCnt="0">
        <dgm:presLayoutVars>
          <dgm:hierBranch val="init"/>
        </dgm:presLayoutVars>
      </dgm:prSet>
      <dgm:spPr/>
    </dgm:pt>
    <dgm:pt modelId="{40740D24-F25B-6744-B677-E167BCA3E9AE}" type="pres">
      <dgm:prSet presAssocID="{A44135EE-5193-814E-90C1-BBEC000C634B}" presName="rootComposite" presStyleCnt="0"/>
      <dgm:spPr/>
    </dgm:pt>
    <dgm:pt modelId="{8E7CB524-3FF9-3F4F-AD41-21B13992DA4F}" type="pres">
      <dgm:prSet presAssocID="{A44135EE-5193-814E-90C1-BBEC000C634B}" presName="rootText" presStyleLbl="node4" presStyleIdx="9" presStyleCnt="25" custScaleY="128610">
        <dgm:presLayoutVars>
          <dgm:chPref val="3"/>
        </dgm:presLayoutVars>
      </dgm:prSet>
      <dgm:spPr/>
      <dgm:t>
        <a:bodyPr/>
        <a:lstStyle/>
        <a:p>
          <a:endParaRPr lang="en-US"/>
        </a:p>
      </dgm:t>
    </dgm:pt>
    <dgm:pt modelId="{A7587F54-9F42-9049-BFC4-44728927AA1F}" type="pres">
      <dgm:prSet presAssocID="{A44135EE-5193-814E-90C1-BBEC000C634B}" presName="rootConnector" presStyleLbl="node4" presStyleIdx="9" presStyleCnt="25"/>
      <dgm:spPr/>
      <dgm:t>
        <a:bodyPr/>
        <a:lstStyle/>
        <a:p>
          <a:endParaRPr lang="en-US"/>
        </a:p>
      </dgm:t>
    </dgm:pt>
    <dgm:pt modelId="{FFBF9528-FEB2-5F4A-917D-12807A933DDC}" type="pres">
      <dgm:prSet presAssocID="{A44135EE-5193-814E-90C1-BBEC000C634B}" presName="hierChild4" presStyleCnt="0"/>
      <dgm:spPr/>
    </dgm:pt>
    <dgm:pt modelId="{6D70CD25-F63E-E047-8B03-C1386B75D7B9}" type="pres">
      <dgm:prSet presAssocID="{A44135EE-5193-814E-90C1-BBEC000C634B}" presName="hierChild5" presStyleCnt="0"/>
      <dgm:spPr/>
    </dgm:pt>
    <dgm:pt modelId="{2772FF60-0E92-6744-BC2E-8F35B9DE3E52}" type="pres">
      <dgm:prSet presAssocID="{5688B0E8-8B34-4B40-B8D5-8666E62B6EFB}" presName="hierChild5" presStyleCnt="0"/>
      <dgm:spPr/>
    </dgm:pt>
    <dgm:pt modelId="{00FB727A-6C89-1C48-99E4-E8402B977B4E}" type="pres">
      <dgm:prSet presAssocID="{35EDACBD-A6E2-AA48-805F-D3A7A2ECF97C}" presName="Name37" presStyleLbl="parChTrans1D4" presStyleIdx="10" presStyleCnt="25"/>
      <dgm:spPr/>
      <dgm:t>
        <a:bodyPr/>
        <a:lstStyle/>
        <a:p>
          <a:endParaRPr lang="en-US"/>
        </a:p>
      </dgm:t>
    </dgm:pt>
    <dgm:pt modelId="{9A6FD718-AE07-D342-AF8B-26619480476E}" type="pres">
      <dgm:prSet presAssocID="{D19DF915-63A3-174E-B641-3A8EDD230854}" presName="hierRoot2" presStyleCnt="0">
        <dgm:presLayoutVars>
          <dgm:hierBranch val="init"/>
        </dgm:presLayoutVars>
      </dgm:prSet>
      <dgm:spPr/>
    </dgm:pt>
    <dgm:pt modelId="{19B40409-67D7-9248-9E5B-0B71BA6FBBD8}" type="pres">
      <dgm:prSet presAssocID="{D19DF915-63A3-174E-B641-3A8EDD230854}" presName="rootComposite" presStyleCnt="0"/>
      <dgm:spPr/>
    </dgm:pt>
    <dgm:pt modelId="{82B7A35D-0488-A246-8C4F-DC66C4AF38AD}" type="pres">
      <dgm:prSet presAssocID="{D19DF915-63A3-174E-B641-3A8EDD230854}" presName="rootText" presStyleLbl="node4" presStyleIdx="10" presStyleCnt="25">
        <dgm:presLayoutVars>
          <dgm:chPref val="3"/>
        </dgm:presLayoutVars>
      </dgm:prSet>
      <dgm:spPr/>
      <dgm:t>
        <a:bodyPr/>
        <a:lstStyle/>
        <a:p>
          <a:endParaRPr lang="en-US"/>
        </a:p>
      </dgm:t>
    </dgm:pt>
    <dgm:pt modelId="{10DADA6B-9B13-F642-9132-8EEFB47D9EC3}" type="pres">
      <dgm:prSet presAssocID="{D19DF915-63A3-174E-B641-3A8EDD230854}" presName="rootConnector" presStyleLbl="node4" presStyleIdx="10" presStyleCnt="25"/>
      <dgm:spPr/>
      <dgm:t>
        <a:bodyPr/>
        <a:lstStyle/>
        <a:p>
          <a:endParaRPr lang="en-US"/>
        </a:p>
      </dgm:t>
    </dgm:pt>
    <dgm:pt modelId="{0EF63753-57E4-F847-88F7-F81FEFCF4B22}" type="pres">
      <dgm:prSet presAssocID="{D19DF915-63A3-174E-B641-3A8EDD230854}" presName="hierChild4" presStyleCnt="0"/>
      <dgm:spPr/>
    </dgm:pt>
    <dgm:pt modelId="{3F3C36DB-F000-0641-A75A-DE0A94D85545}" type="pres">
      <dgm:prSet presAssocID="{461A0414-51CA-8342-9262-039E85D9B0FF}" presName="Name37" presStyleLbl="parChTrans1D4" presStyleIdx="11" presStyleCnt="25"/>
      <dgm:spPr/>
      <dgm:t>
        <a:bodyPr/>
        <a:lstStyle/>
        <a:p>
          <a:endParaRPr lang="en-US"/>
        </a:p>
      </dgm:t>
    </dgm:pt>
    <dgm:pt modelId="{B4789453-5888-AA47-9190-48CC846631A9}" type="pres">
      <dgm:prSet presAssocID="{D35D34EA-E4EF-0D4F-A142-B69150546941}" presName="hierRoot2" presStyleCnt="0">
        <dgm:presLayoutVars>
          <dgm:hierBranch val="init"/>
        </dgm:presLayoutVars>
      </dgm:prSet>
      <dgm:spPr/>
    </dgm:pt>
    <dgm:pt modelId="{14A45F16-7E42-A249-B05D-8AA93DEA567E}" type="pres">
      <dgm:prSet presAssocID="{D35D34EA-E4EF-0D4F-A142-B69150546941}" presName="rootComposite" presStyleCnt="0"/>
      <dgm:spPr/>
    </dgm:pt>
    <dgm:pt modelId="{2954EF87-B508-124C-8DCD-AAB4808DC100}" type="pres">
      <dgm:prSet presAssocID="{D35D34EA-E4EF-0D4F-A142-B69150546941}" presName="rootText" presStyleLbl="node4" presStyleIdx="11" presStyleCnt="25">
        <dgm:presLayoutVars>
          <dgm:chPref val="3"/>
        </dgm:presLayoutVars>
      </dgm:prSet>
      <dgm:spPr/>
      <dgm:t>
        <a:bodyPr/>
        <a:lstStyle/>
        <a:p>
          <a:endParaRPr lang="en-US"/>
        </a:p>
      </dgm:t>
    </dgm:pt>
    <dgm:pt modelId="{DFAF2E7E-A53D-ED40-B7DB-A7B0E0ABC725}" type="pres">
      <dgm:prSet presAssocID="{D35D34EA-E4EF-0D4F-A142-B69150546941}" presName="rootConnector" presStyleLbl="node4" presStyleIdx="11" presStyleCnt="25"/>
      <dgm:spPr/>
      <dgm:t>
        <a:bodyPr/>
        <a:lstStyle/>
        <a:p>
          <a:endParaRPr lang="en-US"/>
        </a:p>
      </dgm:t>
    </dgm:pt>
    <dgm:pt modelId="{853710AF-9278-4845-A657-1D1B47BEC06C}" type="pres">
      <dgm:prSet presAssocID="{D35D34EA-E4EF-0D4F-A142-B69150546941}" presName="hierChild4" presStyleCnt="0"/>
      <dgm:spPr/>
    </dgm:pt>
    <dgm:pt modelId="{2C782A81-11F2-6B47-AE45-649FBB892FAE}" type="pres">
      <dgm:prSet presAssocID="{386A0318-5152-3D4D-A1D1-0AAC10E65ED9}" presName="Name37" presStyleLbl="parChTrans1D4" presStyleIdx="12" presStyleCnt="25"/>
      <dgm:spPr/>
      <dgm:t>
        <a:bodyPr/>
        <a:lstStyle/>
        <a:p>
          <a:endParaRPr lang="en-US"/>
        </a:p>
      </dgm:t>
    </dgm:pt>
    <dgm:pt modelId="{D2A8E975-62B1-0E44-A611-1C1E82798C86}" type="pres">
      <dgm:prSet presAssocID="{330A847E-883E-314A-A554-29402EDCA366}" presName="hierRoot2" presStyleCnt="0">
        <dgm:presLayoutVars>
          <dgm:hierBranch val="init"/>
        </dgm:presLayoutVars>
      </dgm:prSet>
      <dgm:spPr/>
    </dgm:pt>
    <dgm:pt modelId="{D3ED895D-0885-2244-BBC6-5C2FFC84A374}" type="pres">
      <dgm:prSet presAssocID="{330A847E-883E-314A-A554-29402EDCA366}" presName="rootComposite" presStyleCnt="0"/>
      <dgm:spPr/>
    </dgm:pt>
    <dgm:pt modelId="{16641692-AA44-574C-9EDC-C35697EEA3CC}" type="pres">
      <dgm:prSet presAssocID="{330A847E-883E-314A-A554-29402EDCA366}" presName="rootText" presStyleLbl="node4" presStyleIdx="12" presStyleCnt="25">
        <dgm:presLayoutVars>
          <dgm:chPref val="3"/>
        </dgm:presLayoutVars>
      </dgm:prSet>
      <dgm:spPr/>
      <dgm:t>
        <a:bodyPr/>
        <a:lstStyle/>
        <a:p>
          <a:endParaRPr lang="en-US"/>
        </a:p>
      </dgm:t>
    </dgm:pt>
    <dgm:pt modelId="{C6E1EEBC-B026-B84C-9EC6-EE3BCF8F07CD}" type="pres">
      <dgm:prSet presAssocID="{330A847E-883E-314A-A554-29402EDCA366}" presName="rootConnector" presStyleLbl="node4" presStyleIdx="12" presStyleCnt="25"/>
      <dgm:spPr/>
      <dgm:t>
        <a:bodyPr/>
        <a:lstStyle/>
        <a:p>
          <a:endParaRPr lang="en-US"/>
        </a:p>
      </dgm:t>
    </dgm:pt>
    <dgm:pt modelId="{71D70CD1-5F8D-2B45-BD76-EF0E439C4253}" type="pres">
      <dgm:prSet presAssocID="{330A847E-883E-314A-A554-29402EDCA366}" presName="hierChild4" presStyleCnt="0"/>
      <dgm:spPr/>
    </dgm:pt>
    <dgm:pt modelId="{BABFA185-B15F-5A4D-8B10-283217B1F8D0}" type="pres">
      <dgm:prSet presAssocID="{330A847E-883E-314A-A554-29402EDCA366}" presName="hierChild5" presStyleCnt="0"/>
      <dgm:spPr/>
    </dgm:pt>
    <dgm:pt modelId="{97E50F82-33B8-CF49-960F-EDAF4E0B0F0E}" type="pres">
      <dgm:prSet presAssocID="{3D28F222-A4DA-5D4F-853F-056CA689C4F4}" presName="Name37" presStyleLbl="parChTrans1D4" presStyleIdx="13" presStyleCnt="25"/>
      <dgm:spPr/>
      <dgm:t>
        <a:bodyPr/>
        <a:lstStyle/>
        <a:p>
          <a:endParaRPr lang="en-US"/>
        </a:p>
      </dgm:t>
    </dgm:pt>
    <dgm:pt modelId="{715F3F04-C711-E04D-A589-F6CA372C372D}" type="pres">
      <dgm:prSet presAssocID="{39653095-6611-0849-91FE-98851D7EA409}" presName="hierRoot2" presStyleCnt="0">
        <dgm:presLayoutVars>
          <dgm:hierBranch val="init"/>
        </dgm:presLayoutVars>
      </dgm:prSet>
      <dgm:spPr/>
    </dgm:pt>
    <dgm:pt modelId="{2DA55AA2-23D9-4C47-8169-F93FBA0EF4E2}" type="pres">
      <dgm:prSet presAssocID="{39653095-6611-0849-91FE-98851D7EA409}" presName="rootComposite" presStyleCnt="0"/>
      <dgm:spPr/>
    </dgm:pt>
    <dgm:pt modelId="{F25EAFF1-4644-9E40-8985-7BC78671FCCD}" type="pres">
      <dgm:prSet presAssocID="{39653095-6611-0849-91FE-98851D7EA409}" presName="rootText" presStyleLbl="node4" presStyleIdx="13" presStyleCnt="25">
        <dgm:presLayoutVars>
          <dgm:chPref val="3"/>
        </dgm:presLayoutVars>
      </dgm:prSet>
      <dgm:spPr/>
      <dgm:t>
        <a:bodyPr/>
        <a:lstStyle/>
        <a:p>
          <a:endParaRPr lang="en-US"/>
        </a:p>
      </dgm:t>
    </dgm:pt>
    <dgm:pt modelId="{51A5C6AC-E85F-C844-9AEF-895F13F9DEAD}" type="pres">
      <dgm:prSet presAssocID="{39653095-6611-0849-91FE-98851D7EA409}" presName="rootConnector" presStyleLbl="node4" presStyleIdx="13" presStyleCnt="25"/>
      <dgm:spPr/>
      <dgm:t>
        <a:bodyPr/>
        <a:lstStyle/>
        <a:p>
          <a:endParaRPr lang="en-US"/>
        </a:p>
      </dgm:t>
    </dgm:pt>
    <dgm:pt modelId="{FC9EE242-D9BC-FB4B-8BCD-A9272B8173F0}" type="pres">
      <dgm:prSet presAssocID="{39653095-6611-0849-91FE-98851D7EA409}" presName="hierChild4" presStyleCnt="0"/>
      <dgm:spPr/>
    </dgm:pt>
    <dgm:pt modelId="{68A995F0-D53A-EE44-92F2-5BD25706300B}" type="pres">
      <dgm:prSet presAssocID="{39653095-6611-0849-91FE-98851D7EA409}" presName="hierChild5" presStyleCnt="0"/>
      <dgm:spPr/>
    </dgm:pt>
    <dgm:pt modelId="{58D57596-A5FC-EC49-BB2A-2878D75900E8}" type="pres">
      <dgm:prSet presAssocID="{511933CA-E29C-044C-8BA9-176FAB79AE9A}" presName="Name37" presStyleLbl="parChTrans1D4" presStyleIdx="14" presStyleCnt="25"/>
      <dgm:spPr/>
      <dgm:t>
        <a:bodyPr/>
        <a:lstStyle/>
        <a:p>
          <a:endParaRPr lang="en-US"/>
        </a:p>
      </dgm:t>
    </dgm:pt>
    <dgm:pt modelId="{5FC699AD-924E-FD4D-B4A8-9090D9917F78}" type="pres">
      <dgm:prSet presAssocID="{3262AF0F-9DC8-C544-AFA0-634746720E3B}" presName="hierRoot2" presStyleCnt="0">
        <dgm:presLayoutVars>
          <dgm:hierBranch val="init"/>
        </dgm:presLayoutVars>
      </dgm:prSet>
      <dgm:spPr/>
    </dgm:pt>
    <dgm:pt modelId="{F5D8AA10-058E-544E-BDDF-9421F2C3DFC9}" type="pres">
      <dgm:prSet presAssocID="{3262AF0F-9DC8-C544-AFA0-634746720E3B}" presName="rootComposite" presStyleCnt="0"/>
      <dgm:spPr/>
    </dgm:pt>
    <dgm:pt modelId="{32FCCE99-95C6-5748-8999-709254276403}" type="pres">
      <dgm:prSet presAssocID="{3262AF0F-9DC8-C544-AFA0-634746720E3B}" presName="rootText" presStyleLbl="node4" presStyleIdx="14" presStyleCnt="25">
        <dgm:presLayoutVars>
          <dgm:chPref val="3"/>
        </dgm:presLayoutVars>
      </dgm:prSet>
      <dgm:spPr/>
      <dgm:t>
        <a:bodyPr/>
        <a:lstStyle/>
        <a:p>
          <a:endParaRPr lang="en-US"/>
        </a:p>
      </dgm:t>
    </dgm:pt>
    <dgm:pt modelId="{7A34D6EA-A781-734D-B1A9-8533807FD915}" type="pres">
      <dgm:prSet presAssocID="{3262AF0F-9DC8-C544-AFA0-634746720E3B}" presName="rootConnector" presStyleLbl="node4" presStyleIdx="14" presStyleCnt="25"/>
      <dgm:spPr/>
      <dgm:t>
        <a:bodyPr/>
        <a:lstStyle/>
        <a:p>
          <a:endParaRPr lang="en-US"/>
        </a:p>
      </dgm:t>
    </dgm:pt>
    <dgm:pt modelId="{69FCFE88-DF2C-F146-979B-C7BDCFB820D0}" type="pres">
      <dgm:prSet presAssocID="{3262AF0F-9DC8-C544-AFA0-634746720E3B}" presName="hierChild4" presStyleCnt="0"/>
      <dgm:spPr/>
    </dgm:pt>
    <dgm:pt modelId="{3DBB6D70-BCAF-7544-B618-D3A1A903963A}" type="pres">
      <dgm:prSet presAssocID="{3262AF0F-9DC8-C544-AFA0-634746720E3B}" presName="hierChild5" presStyleCnt="0"/>
      <dgm:spPr/>
    </dgm:pt>
    <dgm:pt modelId="{C9EF5CCF-60B4-2C45-92DE-C7D3AFBE425A}" type="pres">
      <dgm:prSet presAssocID="{BD7E7D96-D006-DC45-9CFF-5318D24E4901}" presName="Name37" presStyleLbl="parChTrans1D4" presStyleIdx="15" presStyleCnt="25"/>
      <dgm:spPr/>
      <dgm:t>
        <a:bodyPr/>
        <a:lstStyle/>
        <a:p>
          <a:endParaRPr lang="en-US"/>
        </a:p>
      </dgm:t>
    </dgm:pt>
    <dgm:pt modelId="{BD77B81B-82EF-2242-B3E9-03B89F1E3443}" type="pres">
      <dgm:prSet presAssocID="{55C3170D-C77D-B04E-A358-1D94CF8320C3}" presName="hierRoot2" presStyleCnt="0">
        <dgm:presLayoutVars>
          <dgm:hierBranch val="init"/>
        </dgm:presLayoutVars>
      </dgm:prSet>
      <dgm:spPr/>
    </dgm:pt>
    <dgm:pt modelId="{20782715-2124-AD4F-A899-E4D44DB0344B}" type="pres">
      <dgm:prSet presAssocID="{55C3170D-C77D-B04E-A358-1D94CF8320C3}" presName="rootComposite" presStyleCnt="0"/>
      <dgm:spPr/>
    </dgm:pt>
    <dgm:pt modelId="{F89949C0-9D23-E340-AECE-DC84705040C8}" type="pres">
      <dgm:prSet presAssocID="{55C3170D-C77D-B04E-A358-1D94CF8320C3}" presName="rootText" presStyleLbl="node4" presStyleIdx="15" presStyleCnt="25">
        <dgm:presLayoutVars>
          <dgm:chPref val="3"/>
        </dgm:presLayoutVars>
      </dgm:prSet>
      <dgm:spPr/>
      <dgm:t>
        <a:bodyPr/>
        <a:lstStyle/>
        <a:p>
          <a:endParaRPr lang="en-US"/>
        </a:p>
      </dgm:t>
    </dgm:pt>
    <dgm:pt modelId="{5FA41279-4B69-A94D-BC52-80F99C5C3B84}" type="pres">
      <dgm:prSet presAssocID="{55C3170D-C77D-B04E-A358-1D94CF8320C3}" presName="rootConnector" presStyleLbl="node4" presStyleIdx="15" presStyleCnt="25"/>
      <dgm:spPr/>
      <dgm:t>
        <a:bodyPr/>
        <a:lstStyle/>
        <a:p>
          <a:endParaRPr lang="en-US"/>
        </a:p>
      </dgm:t>
    </dgm:pt>
    <dgm:pt modelId="{8CDCBC61-E997-8949-99DB-F8682CD35497}" type="pres">
      <dgm:prSet presAssocID="{55C3170D-C77D-B04E-A358-1D94CF8320C3}" presName="hierChild4" presStyleCnt="0"/>
      <dgm:spPr/>
    </dgm:pt>
    <dgm:pt modelId="{EB170DA3-EC99-D548-9DB1-30B1C4F1A9CB}" type="pres">
      <dgm:prSet presAssocID="{55C3170D-C77D-B04E-A358-1D94CF8320C3}" presName="hierChild5" presStyleCnt="0"/>
      <dgm:spPr/>
    </dgm:pt>
    <dgm:pt modelId="{E91F31B9-86EB-E342-A588-5DE770FD18D4}" type="pres">
      <dgm:prSet presAssocID="{CB501224-B141-114D-A833-F2B0F58FBD1E}" presName="Name37" presStyleLbl="parChTrans1D4" presStyleIdx="16" presStyleCnt="25"/>
      <dgm:spPr/>
      <dgm:t>
        <a:bodyPr/>
        <a:lstStyle/>
        <a:p>
          <a:endParaRPr lang="en-US"/>
        </a:p>
      </dgm:t>
    </dgm:pt>
    <dgm:pt modelId="{AE6D6F96-140E-0B46-ABF1-D63D86811F81}" type="pres">
      <dgm:prSet presAssocID="{E0BD6C7C-3253-8940-984C-1427087BD834}" presName="hierRoot2" presStyleCnt="0">
        <dgm:presLayoutVars>
          <dgm:hierBranch val="init"/>
        </dgm:presLayoutVars>
      </dgm:prSet>
      <dgm:spPr/>
    </dgm:pt>
    <dgm:pt modelId="{0C5C7699-9B98-C248-A3F9-B6DDE4C8713D}" type="pres">
      <dgm:prSet presAssocID="{E0BD6C7C-3253-8940-984C-1427087BD834}" presName="rootComposite" presStyleCnt="0"/>
      <dgm:spPr/>
    </dgm:pt>
    <dgm:pt modelId="{DCED355A-6DE2-4C4D-B3E2-FA2840C99482}" type="pres">
      <dgm:prSet presAssocID="{E0BD6C7C-3253-8940-984C-1427087BD834}" presName="rootText" presStyleLbl="node4" presStyleIdx="16" presStyleCnt="25">
        <dgm:presLayoutVars>
          <dgm:chPref val="3"/>
        </dgm:presLayoutVars>
      </dgm:prSet>
      <dgm:spPr/>
      <dgm:t>
        <a:bodyPr/>
        <a:lstStyle/>
        <a:p>
          <a:endParaRPr lang="en-US"/>
        </a:p>
      </dgm:t>
    </dgm:pt>
    <dgm:pt modelId="{7EC9DD1E-B53E-C945-BDAD-60709F07C480}" type="pres">
      <dgm:prSet presAssocID="{E0BD6C7C-3253-8940-984C-1427087BD834}" presName="rootConnector" presStyleLbl="node4" presStyleIdx="16" presStyleCnt="25"/>
      <dgm:spPr/>
      <dgm:t>
        <a:bodyPr/>
        <a:lstStyle/>
        <a:p>
          <a:endParaRPr lang="en-US"/>
        </a:p>
      </dgm:t>
    </dgm:pt>
    <dgm:pt modelId="{F1C740CC-7699-4140-80DC-D5A436F74156}" type="pres">
      <dgm:prSet presAssocID="{E0BD6C7C-3253-8940-984C-1427087BD834}" presName="hierChild4" presStyleCnt="0"/>
      <dgm:spPr/>
    </dgm:pt>
    <dgm:pt modelId="{2C1D51D6-26E2-3C4B-B022-97C8B6BE6DFB}" type="pres">
      <dgm:prSet presAssocID="{E0BD6C7C-3253-8940-984C-1427087BD834}" presName="hierChild5" presStyleCnt="0"/>
      <dgm:spPr/>
    </dgm:pt>
    <dgm:pt modelId="{525B94DF-3F3A-9441-B1D9-C4B148EC3B87}" type="pres">
      <dgm:prSet presAssocID="{ECA493E0-82AC-0846-B2EF-65D02631CFBD}" presName="Name37" presStyleLbl="parChTrans1D4" presStyleIdx="17" presStyleCnt="25"/>
      <dgm:spPr/>
      <dgm:t>
        <a:bodyPr/>
        <a:lstStyle/>
        <a:p>
          <a:endParaRPr lang="en-US"/>
        </a:p>
      </dgm:t>
    </dgm:pt>
    <dgm:pt modelId="{BA4F274E-AF1E-F64D-B628-2B5172B884AE}" type="pres">
      <dgm:prSet presAssocID="{C5C9ECDB-28D8-6348-A61F-9B93C0823D28}" presName="hierRoot2" presStyleCnt="0">
        <dgm:presLayoutVars>
          <dgm:hierBranch val="init"/>
        </dgm:presLayoutVars>
      </dgm:prSet>
      <dgm:spPr/>
    </dgm:pt>
    <dgm:pt modelId="{648E9CD0-7D0B-5040-BF35-6BA7F1C85692}" type="pres">
      <dgm:prSet presAssocID="{C5C9ECDB-28D8-6348-A61F-9B93C0823D28}" presName="rootComposite" presStyleCnt="0"/>
      <dgm:spPr/>
    </dgm:pt>
    <dgm:pt modelId="{9125472D-9319-854D-BEA0-58B78542FE45}" type="pres">
      <dgm:prSet presAssocID="{C5C9ECDB-28D8-6348-A61F-9B93C0823D28}" presName="rootText" presStyleLbl="node4" presStyleIdx="17" presStyleCnt="25">
        <dgm:presLayoutVars>
          <dgm:chPref val="3"/>
        </dgm:presLayoutVars>
      </dgm:prSet>
      <dgm:spPr/>
      <dgm:t>
        <a:bodyPr/>
        <a:lstStyle/>
        <a:p>
          <a:endParaRPr lang="en-US"/>
        </a:p>
      </dgm:t>
    </dgm:pt>
    <dgm:pt modelId="{CA2DC4A5-C83E-4444-A475-71164C172619}" type="pres">
      <dgm:prSet presAssocID="{C5C9ECDB-28D8-6348-A61F-9B93C0823D28}" presName="rootConnector" presStyleLbl="node4" presStyleIdx="17" presStyleCnt="25"/>
      <dgm:spPr/>
      <dgm:t>
        <a:bodyPr/>
        <a:lstStyle/>
        <a:p>
          <a:endParaRPr lang="en-US"/>
        </a:p>
      </dgm:t>
    </dgm:pt>
    <dgm:pt modelId="{740E1A2C-AA03-9644-B56C-C37E2D6DC38B}" type="pres">
      <dgm:prSet presAssocID="{C5C9ECDB-28D8-6348-A61F-9B93C0823D28}" presName="hierChild4" presStyleCnt="0"/>
      <dgm:spPr/>
    </dgm:pt>
    <dgm:pt modelId="{6F893FBC-E3AF-8948-BCBA-8CFBFC319D33}" type="pres">
      <dgm:prSet presAssocID="{C5C9ECDB-28D8-6348-A61F-9B93C0823D28}" presName="hierChild5" presStyleCnt="0"/>
      <dgm:spPr/>
    </dgm:pt>
    <dgm:pt modelId="{086E4ECB-897E-3D4C-A459-57105599E23B}" type="pres">
      <dgm:prSet presAssocID="{D35D34EA-E4EF-0D4F-A142-B69150546941}" presName="hierChild5" presStyleCnt="0"/>
      <dgm:spPr/>
    </dgm:pt>
    <dgm:pt modelId="{880188D1-B4BF-2E4B-BED5-ACDC01CDEB9D}" type="pres">
      <dgm:prSet presAssocID="{D19DF915-63A3-174E-B641-3A8EDD230854}" presName="hierChild5" presStyleCnt="0"/>
      <dgm:spPr/>
    </dgm:pt>
    <dgm:pt modelId="{82947542-0661-2F48-BC3C-B361EB70A5F3}" type="pres">
      <dgm:prSet presAssocID="{2647727E-4300-F540-83D1-2F07D0FB99E9}" presName="Name37" presStyleLbl="parChTrans1D4" presStyleIdx="18" presStyleCnt="25"/>
      <dgm:spPr/>
      <dgm:t>
        <a:bodyPr/>
        <a:lstStyle/>
        <a:p>
          <a:endParaRPr lang="en-US"/>
        </a:p>
      </dgm:t>
    </dgm:pt>
    <dgm:pt modelId="{F3F8C68E-51D4-3C47-84B9-78401AECD18B}" type="pres">
      <dgm:prSet presAssocID="{CD638D6A-30C9-6340-8A5B-5B9CE1E2D4AB}" presName="hierRoot2" presStyleCnt="0">
        <dgm:presLayoutVars>
          <dgm:hierBranch val="init"/>
        </dgm:presLayoutVars>
      </dgm:prSet>
      <dgm:spPr/>
    </dgm:pt>
    <dgm:pt modelId="{16215702-4294-CB46-A852-F1B88C63A596}" type="pres">
      <dgm:prSet presAssocID="{CD638D6A-30C9-6340-8A5B-5B9CE1E2D4AB}" presName="rootComposite" presStyleCnt="0"/>
      <dgm:spPr/>
    </dgm:pt>
    <dgm:pt modelId="{DEDDD461-2B82-F842-ACE8-76E59572C819}" type="pres">
      <dgm:prSet presAssocID="{CD638D6A-30C9-6340-8A5B-5B9CE1E2D4AB}" presName="rootText" presStyleLbl="node4" presStyleIdx="18" presStyleCnt="25">
        <dgm:presLayoutVars>
          <dgm:chPref val="3"/>
        </dgm:presLayoutVars>
      </dgm:prSet>
      <dgm:spPr/>
      <dgm:t>
        <a:bodyPr/>
        <a:lstStyle/>
        <a:p>
          <a:endParaRPr lang="en-US"/>
        </a:p>
      </dgm:t>
    </dgm:pt>
    <dgm:pt modelId="{38DA7ADB-7569-F84A-B37F-3A33FBB43677}" type="pres">
      <dgm:prSet presAssocID="{CD638D6A-30C9-6340-8A5B-5B9CE1E2D4AB}" presName="rootConnector" presStyleLbl="node4" presStyleIdx="18" presStyleCnt="25"/>
      <dgm:spPr/>
      <dgm:t>
        <a:bodyPr/>
        <a:lstStyle/>
        <a:p>
          <a:endParaRPr lang="en-US"/>
        </a:p>
      </dgm:t>
    </dgm:pt>
    <dgm:pt modelId="{4FCF3088-3EBD-F64B-BDF5-D72C03A13DDE}" type="pres">
      <dgm:prSet presAssocID="{CD638D6A-30C9-6340-8A5B-5B9CE1E2D4AB}" presName="hierChild4" presStyleCnt="0"/>
      <dgm:spPr/>
    </dgm:pt>
    <dgm:pt modelId="{78EA2665-1C27-B84E-A23D-E10EEE950608}" type="pres">
      <dgm:prSet presAssocID="{1CE234B6-48E7-8C4A-A95A-E23D936D3FCE}" presName="Name37" presStyleLbl="parChTrans1D4" presStyleIdx="19" presStyleCnt="25"/>
      <dgm:spPr/>
      <dgm:t>
        <a:bodyPr/>
        <a:lstStyle/>
        <a:p>
          <a:endParaRPr lang="en-US"/>
        </a:p>
      </dgm:t>
    </dgm:pt>
    <dgm:pt modelId="{E7DAA0E0-2EE5-0946-9BCB-ACBB8C497247}" type="pres">
      <dgm:prSet presAssocID="{E02D92FD-C7CF-6A43-A780-FBD39E469E73}" presName="hierRoot2" presStyleCnt="0">
        <dgm:presLayoutVars>
          <dgm:hierBranch val="init"/>
        </dgm:presLayoutVars>
      </dgm:prSet>
      <dgm:spPr/>
    </dgm:pt>
    <dgm:pt modelId="{F518C0EA-8EB4-7B4E-95E4-7D4DEF2F46AD}" type="pres">
      <dgm:prSet presAssocID="{E02D92FD-C7CF-6A43-A780-FBD39E469E73}" presName="rootComposite" presStyleCnt="0"/>
      <dgm:spPr/>
    </dgm:pt>
    <dgm:pt modelId="{96E815D9-F77E-9444-9E99-91B06B12321F}" type="pres">
      <dgm:prSet presAssocID="{E02D92FD-C7CF-6A43-A780-FBD39E469E73}" presName="rootText" presStyleLbl="node4" presStyleIdx="19" presStyleCnt="25" custScaleX="122738" custScaleY="144436">
        <dgm:presLayoutVars>
          <dgm:chPref val="3"/>
        </dgm:presLayoutVars>
      </dgm:prSet>
      <dgm:spPr/>
      <dgm:t>
        <a:bodyPr/>
        <a:lstStyle/>
        <a:p>
          <a:endParaRPr lang="en-US"/>
        </a:p>
      </dgm:t>
    </dgm:pt>
    <dgm:pt modelId="{77441218-479C-1C49-B2B4-72207B276D20}" type="pres">
      <dgm:prSet presAssocID="{E02D92FD-C7CF-6A43-A780-FBD39E469E73}" presName="rootConnector" presStyleLbl="node4" presStyleIdx="19" presStyleCnt="25"/>
      <dgm:spPr/>
      <dgm:t>
        <a:bodyPr/>
        <a:lstStyle/>
        <a:p>
          <a:endParaRPr lang="en-US"/>
        </a:p>
      </dgm:t>
    </dgm:pt>
    <dgm:pt modelId="{7C87C541-6529-6E48-84E0-F8007C58CB4D}" type="pres">
      <dgm:prSet presAssocID="{E02D92FD-C7CF-6A43-A780-FBD39E469E73}" presName="hierChild4" presStyleCnt="0"/>
      <dgm:spPr/>
    </dgm:pt>
    <dgm:pt modelId="{3F975A95-B891-1847-AB28-AB42622FF285}" type="pres">
      <dgm:prSet presAssocID="{E02D92FD-C7CF-6A43-A780-FBD39E469E73}" presName="hierChild5" presStyleCnt="0"/>
      <dgm:spPr/>
    </dgm:pt>
    <dgm:pt modelId="{F8414D7B-A778-B34B-9C40-3D11A0129ED1}" type="pres">
      <dgm:prSet presAssocID="{C4558B92-80E9-C640-B8F5-5ACB608F1260}" presName="Name37" presStyleLbl="parChTrans1D4" presStyleIdx="20" presStyleCnt="25"/>
      <dgm:spPr/>
      <dgm:t>
        <a:bodyPr/>
        <a:lstStyle/>
        <a:p>
          <a:endParaRPr lang="en-US"/>
        </a:p>
      </dgm:t>
    </dgm:pt>
    <dgm:pt modelId="{E1C6A8CA-4AF5-EF4B-8E84-8B47EECD5D7B}" type="pres">
      <dgm:prSet presAssocID="{08796D0D-3D5F-B34D-8746-47509D11BADC}" presName="hierRoot2" presStyleCnt="0">
        <dgm:presLayoutVars>
          <dgm:hierBranch val="init"/>
        </dgm:presLayoutVars>
      </dgm:prSet>
      <dgm:spPr/>
    </dgm:pt>
    <dgm:pt modelId="{E45FA0CD-0FF0-A14E-9F7F-2ABB14557157}" type="pres">
      <dgm:prSet presAssocID="{08796D0D-3D5F-B34D-8746-47509D11BADC}" presName="rootComposite" presStyleCnt="0"/>
      <dgm:spPr/>
    </dgm:pt>
    <dgm:pt modelId="{7F9B9136-0598-EC4E-8697-EA7A56CA464F}" type="pres">
      <dgm:prSet presAssocID="{08796D0D-3D5F-B34D-8746-47509D11BADC}" presName="rootText" presStyleLbl="node4" presStyleIdx="20" presStyleCnt="25" custScaleX="127847" custScaleY="135349">
        <dgm:presLayoutVars>
          <dgm:chPref val="3"/>
        </dgm:presLayoutVars>
      </dgm:prSet>
      <dgm:spPr/>
      <dgm:t>
        <a:bodyPr/>
        <a:lstStyle/>
        <a:p>
          <a:endParaRPr lang="en-US"/>
        </a:p>
      </dgm:t>
    </dgm:pt>
    <dgm:pt modelId="{1653E76E-6B84-F641-A072-4A32272784C7}" type="pres">
      <dgm:prSet presAssocID="{08796D0D-3D5F-B34D-8746-47509D11BADC}" presName="rootConnector" presStyleLbl="node4" presStyleIdx="20" presStyleCnt="25"/>
      <dgm:spPr/>
      <dgm:t>
        <a:bodyPr/>
        <a:lstStyle/>
        <a:p>
          <a:endParaRPr lang="en-US"/>
        </a:p>
      </dgm:t>
    </dgm:pt>
    <dgm:pt modelId="{8B8324FD-912B-EB4F-8A75-9B1F62AA31C4}" type="pres">
      <dgm:prSet presAssocID="{08796D0D-3D5F-B34D-8746-47509D11BADC}" presName="hierChild4" presStyleCnt="0"/>
      <dgm:spPr/>
    </dgm:pt>
    <dgm:pt modelId="{3BE83ED1-7816-2E4D-B2EF-CC528BE7CFC3}" type="pres">
      <dgm:prSet presAssocID="{08796D0D-3D5F-B34D-8746-47509D11BADC}" presName="hierChild5" presStyleCnt="0"/>
      <dgm:spPr/>
    </dgm:pt>
    <dgm:pt modelId="{C079A350-DC71-4D46-9975-52E099B2102F}" type="pres">
      <dgm:prSet presAssocID="{B84E1B12-7D1C-9246-93DA-750865D85BB7}" presName="Name37" presStyleLbl="parChTrans1D4" presStyleIdx="21" presStyleCnt="25"/>
      <dgm:spPr/>
      <dgm:t>
        <a:bodyPr/>
        <a:lstStyle/>
        <a:p>
          <a:endParaRPr lang="en-US"/>
        </a:p>
      </dgm:t>
    </dgm:pt>
    <dgm:pt modelId="{317A5597-C46F-2845-8109-8FF71A604C43}" type="pres">
      <dgm:prSet presAssocID="{695C46DA-4CD7-9E47-8CFE-0F071FD852FD}" presName="hierRoot2" presStyleCnt="0">
        <dgm:presLayoutVars>
          <dgm:hierBranch val="init"/>
        </dgm:presLayoutVars>
      </dgm:prSet>
      <dgm:spPr/>
    </dgm:pt>
    <dgm:pt modelId="{30B000EA-3990-1C48-A2FD-87C568B53B6F}" type="pres">
      <dgm:prSet presAssocID="{695C46DA-4CD7-9E47-8CFE-0F071FD852FD}" presName="rootComposite" presStyleCnt="0"/>
      <dgm:spPr/>
    </dgm:pt>
    <dgm:pt modelId="{A9C2625B-0883-F744-BD45-4CEFDD699DCE}" type="pres">
      <dgm:prSet presAssocID="{695C46DA-4CD7-9E47-8CFE-0F071FD852FD}" presName="rootText" presStyleLbl="node4" presStyleIdx="21" presStyleCnt="25" custScaleX="120741">
        <dgm:presLayoutVars>
          <dgm:chPref val="3"/>
        </dgm:presLayoutVars>
      </dgm:prSet>
      <dgm:spPr/>
      <dgm:t>
        <a:bodyPr/>
        <a:lstStyle/>
        <a:p>
          <a:endParaRPr lang="en-US"/>
        </a:p>
      </dgm:t>
    </dgm:pt>
    <dgm:pt modelId="{C14207ED-15E7-664A-8425-9A1DECC4A1DE}" type="pres">
      <dgm:prSet presAssocID="{695C46DA-4CD7-9E47-8CFE-0F071FD852FD}" presName="rootConnector" presStyleLbl="node4" presStyleIdx="21" presStyleCnt="25"/>
      <dgm:spPr/>
      <dgm:t>
        <a:bodyPr/>
        <a:lstStyle/>
        <a:p>
          <a:endParaRPr lang="en-US"/>
        </a:p>
      </dgm:t>
    </dgm:pt>
    <dgm:pt modelId="{EF2702E5-E78D-9647-955C-07F5D6ECCF6A}" type="pres">
      <dgm:prSet presAssocID="{695C46DA-4CD7-9E47-8CFE-0F071FD852FD}" presName="hierChild4" presStyleCnt="0"/>
      <dgm:spPr/>
    </dgm:pt>
    <dgm:pt modelId="{A8D7C87F-A3D5-CC43-9D65-A22CE4457937}" type="pres">
      <dgm:prSet presAssocID="{695C46DA-4CD7-9E47-8CFE-0F071FD852FD}" presName="hierChild5" presStyleCnt="0"/>
      <dgm:spPr/>
    </dgm:pt>
    <dgm:pt modelId="{936C8BAD-8EAE-3140-B98B-08BB47FC01F2}" type="pres">
      <dgm:prSet presAssocID="{1CD2296B-754F-FA4E-81D3-6F22E945EF09}" presName="Name37" presStyleLbl="parChTrans1D4" presStyleIdx="22" presStyleCnt="25"/>
      <dgm:spPr/>
      <dgm:t>
        <a:bodyPr/>
        <a:lstStyle/>
        <a:p>
          <a:endParaRPr lang="en-US"/>
        </a:p>
      </dgm:t>
    </dgm:pt>
    <dgm:pt modelId="{4A84CE84-91A9-EA4B-A62C-94545A03BDE2}" type="pres">
      <dgm:prSet presAssocID="{D6E525A3-4BC1-8548-9DB7-A565DCCD5EC6}" presName="hierRoot2" presStyleCnt="0">
        <dgm:presLayoutVars>
          <dgm:hierBranch val="init"/>
        </dgm:presLayoutVars>
      </dgm:prSet>
      <dgm:spPr/>
    </dgm:pt>
    <dgm:pt modelId="{CDA10F5B-9AAA-CD47-BD20-F4B1B34B030E}" type="pres">
      <dgm:prSet presAssocID="{D6E525A3-4BC1-8548-9DB7-A565DCCD5EC6}" presName="rootComposite" presStyleCnt="0"/>
      <dgm:spPr/>
    </dgm:pt>
    <dgm:pt modelId="{5F5291F8-5B0B-B942-AEB3-63B4A0F73F56}" type="pres">
      <dgm:prSet presAssocID="{D6E525A3-4BC1-8548-9DB7-A565DCCD5EC6}" presName="rootText" presStyleLbl="node4" presStyleIdx="22" presStyleCnt="25" custScaleX="132110" custScaleY="147484">
        <dgm:presLayoutVars>
          <dgm:chPref val="3"/>
        </dgm:presLayoutVars>
      </dgm:prSet>
      <dgm:spPr/>
      <dgm:t>
        <a:bodyPr/>
        <a:lstStyle/>
        <a:p>
          <a:endParaRPr lang="en-US"/>
        </a:p>
      </dgm:t>
    </dgm:pt>
    <dgm:pt modelId="{5661DD9F-44C9-9B4A-91A4-7396F5AD8767}" type="pres">
      <dgm:prSet presAssocID="{D6E525A3-4BC1-8548-9DB7-A565DCCD5EC6}" presName="rootConnector" presStyleLbl="node4" presStyleIdx="22" presStyleCnt="25"/>
      <dgm:spPr/>
      <dgm:t>
        <a:bodyPr/>
        <a:lstStyle/>
        <a:p>
          <a:endParaRPr lang="en-US"/>
        </a:p>
      </dgm:t>
    </dgm:pt>
    <dgm:pt modelId="{D55D99A4-8405-F040-923E-F6B4433680B0}" type="pres">
      <dgm:prSet presAssocID="{D6E525A3-4BC1-8548-9DB7-A565DCCD5EC6}" presName="hierChild4" presStyleCnt="0"/>
      <dgm:spPr/>
    </dgm:pt>
    <dgm:pt modelId="{77639FCE-4B5C-9746-A129-DB7D94CFE09A}" type="pres">
      <dgm:prSet presAssocID="{D6E525A3-4BC1-8548-9DB7-A565DCCD5EC6}" presName="hierChild5" presStyleCnt="0"/>
      <dgm:spPr/>
    </dgm:pt>
    <dgm:pt modelId="{779D49D6-3885-F54B-950E-42206F621A17}" type="pres">
      <dgm:prSet presAssocID="{CD638D6A-30C9-6340-8A5B-5B9CE1E2D4AB}" presName="hierChild5" presStyleCnt="0"/>
      <dgm:spPr/>
    </dgm:pt>
    <dgm:pt modelId="{BD1A20F3-83DD-D347-980B-3218ABFE5021}" type="pres">
      <dgm:prSet presAssocID="{B685CA23-2C3B-FD4D-994A-DD9A9EECAB9D}" presName="Name37" presStyleLbl="parChTrans1D4" presStyleIdx="23" presStyleCnt="25"/>
      <dgm:spPr/>
      <dgm:t>
        <a:bodyPr/>
        <a:lstStyle/>
        <a:p>
          <a:endParaRPr lang="en-US"/>
        </a:p>
      </dgm:t>
    </dgm:pt>
    <dgm:pt modelId="{678FE358-49D1-3341-BB8F-FD97D87DDBFD}" type="pres">
      <dgm:prSet presAssocID="{B7288720-CA3B-4C40-A1A2-D069A9A8CAE7}" presName="hierRoot2" presStyleCnt="0">
        <dgm:presLayoutVars>
          <dgm:hierBranch val="init"/>
        </dgm:presLayoutVars>
      </dgm:prSet>
      <dgm:spPr/>
    </dgm:pt>
    <dgm:pt modelId="{1BDA2C13-E8AE-DC4B-B97D-CEFB775BE506}" type="pres">
      <dgm:prSet presAssocID="{B7288720-CA3B-4C40-A1A2-D069A9A8CAE7}" presName="rootComposite" presStyleCnt="0"/>
      <dgm:spPr/>
    </dgm:pt>
    <dgm:pt modelId="{0CFC8D2B-BC68-DD47-BA9D-023F533B58D1}" type="pres">
      <dgm:prSet presAssocID="{B7288720-CA3B-4C40-A1A2-D069A9A8CAE7}" presName="rootText" presStyleLbl="node4" presStyleIdx="23" presStyleCnt="25" custScaleX="144511" custScaleY="122244">
        <dgm:presLayoutVars>
          <dgm:chPref val="3"/>
        </dgm:presLayoutVars>
      </dgm:prSet>
      <dgm:spPr/>
      <dgm:t>
        <a:bodyPr/>
        <a:lstStyle/>
        <a:p>
          <a:endParaRPr lang="en-US"/>
        </a:p>
      </dgm:t>
    </dgm:pt>
    <dgm:pt modelId="{B49C7936-F8F3-0D4E-BA84-8B3B42F6F034}" type="pres">
      <dgm:prSet presAssocID="{B7288720-CA3B-4C40-A1A2-D069A9A8CAE7}" presName="rootConnector" presStyleLbl="node4" presStyleIdx="23" presStyleCnt="25"/>
      <dgm:spPr/>
      <dgm:t>
        <a:bodyPr/>
        <a:lstStyle/>
        <a:p>
          <a:endParaRPr lang="en-US"/>
        </a:p>
      </dgm:t>
    </dgm:pt>
    <dgm:pt modelId="{DB048C8D-465F-6F42-B72D-F8DF4AB57A20}" type="pres">
      <dgm:prSet presAssocID="{B7288720-CA3B-4C40-A1A2-D069A9A8CAE7}" presName="hierChild4" presStyleCnt="0"/>
      <dgm:spPr/>
    </dgm:pt>
    <dgm:pt modelId="{272C05C1-BE3E-4345-808F-97CB7DF2C0E5}" type="pres">
      <dgm:prSet presAssocID="{B7288720-CA3B-4C40-A1A2-D069A9A8CAE7}" presName="hierChild5" presStyleCnt="0"/>
      <dgm:spPr/>
    </dgm:pt>
    <dgm:pt modelId="{7C9E5427-1356-FC4F-89DE-27155D5360EA}" type="pres">
      <dgm:prSet presAssocID="{DC2530EF-8D12-BF47-BDC1-BA9E7AA80B1C}" presName="hierChild5" presStyleCnt="0"/>
      <dgm:spPr/>
    </dgm:pt>
    <dgm:pt modelId="{5ABD493C-D6AA-404E-B98D-669D55E189C0}" type="pres">
      <dgm:prSet presAssocID="{16CEBD66-D477-AC47-ABDF-839F0648AFB1}" presName="hierChild5" presStyleCnt="0"/>
      <dgm:spPr/>
    </dgm:pt>
    <dgm:pt modelId="{39D59BCF-A6F8-BE43-B21D-89F98D1CE0F6}" type="pres">
      <dgm:prSet presAssocID="{E6AB6094-E394-874C-B415-69DC6D063FA6}" presName="Name111" presStyleLbl="parChTrans1D3" presStyleIdx="1" presStyleCnt="2"/>
      <dgm:spPr/>
      <dgm:t>
        <a:bodyPr/>
        <a:lstStyle/>
        <a:p>
          <a:endParaRPr lang="en-US"/>
        </a:p>
      </dgm:t>
    </dgm:pt>
    <dgm:pt modelId="{7F1F3956-0568-1C4A-8983-277CD55DF8E2}" type="pres">
      <dgm:prSet presAssocID="{2C251116-A52A-A243-97A1-D1B8155747E7}" presName="hierRoot3" presStyleCnt="0">
        <dgm:presLayoutVars>
          <dgm:hierBranch val="init"/>
        </dgm:presLayoutVars>
      </dgm:prSet>
      <dgm:spPr/>
    </dgm:pt>
    <dgm:pt modelId="{EDB1D203-5E5C-F046-8610-AC00488956F3}" type="pres">
      <dgm:prSet presAssocID="{2C251116-A52A-A243-97A1-D1B8155747E7}" presName="rootComposite3" presStyleCnt="0"/>
      <dgm:spPr/>
    </dgm:pt>
    <dgm:pt modelId="{9FBBD4E3-A048-FB4C-821D-702C5CA9370F}" type="pres">
      <dgm:prSet presAssocID="{2C251116-A52A-A243-97A1-D1B8155747E7}" presName="rootText3" presStyleLbl="asst2" presStyleIdx="0" presStyleCnt="1" custScaleX="165711" custScaleY="103706">
        <dgm:presLayoutVars>
          <dgm:chPref val="3"/>
        </dgm:presLayoutVars>
      </dgm:prSet>
      <dgm:spPr/>
      <dgm:t>
        <a:bodyPr/>
        <a:lstStyle/>
        <a:p>
          <a:endParaRPr lang="en-US"/>
        </a:p>
      </dgm:t>
    </dgm:pt>
    <dgm:pt modelId="{47D40179-9793-9E44-B320-57847DBB31EF}" type="pres">
      <dgm:prSet presAssocID="{2C251116-A52A-A243-97A1-D1B8155747E7}" presName="rootConnector3" presStyleLbl="asst2" presStyleIdx="0" presStyleCnt="1"/>
      <dgm:spPr/>
      <dgm:t>
        <a:bodyPr/>
        <a:lstStyle/>
        <a:p>
          <a:endParaRPr lang="en-US"/>
        </a:p>
      </dgm:t>
    </dgm:pt>
    <dgm:pt modelId="{9F6E2203-440E-CB44-A492-634D5B29DDDA}" type="pres">
      <dgm:prSet presAssocID="{2C251116-A52A-A243-97A1-D1B8155747E7}" presName="hierChild6" presStyleCnt="0"/>
      <dgm:spPr/>
    </dgm:pt>
    <dgm:pt modelId="{E854591C-E0C1-524E-B9E8-5F37D2D34196}" type="pres">
      <dgm:prSet presAssocID="{C3B6D8C2-A2E8-2E4D-B8D7-2AECE663C4C5}" presName="Name37" presStyleLbl="parChTrans1D4" presStyleIdx="24" presStyleCnt="25"/>
      <dgm:spPr/>
      <dgm:t>
        <a:bodyPr/>
        <a:lstStyle/>
        <a:p>
          <a:endParaRPr lang="en-US"/>
        </a:p>
      </dgm:t>
    </dgm:pt>
    <dgm:pt modelId="{D1AD381A-6632-2740-8EE1-FE5440462B24}" type="pres">
      <dgm:prSet presAssocID="{770D4283-58C9-8F4D-B6BE-84C89A310B88}" presName="hierRoot2" presStyleCnt="0">
        <dgm:presLayoutVars>
          <dgm:hierBranch val="init"/>
        </dgm:presLayoutVars>
      </dgm:prSet>
      <dgm:spPr/>
    </dgm:pt>
    <dgm:pt modelId="{15017646-B151-7345-BC27-F98EDC3CF069}" type="pres">
      <dgm:prSet presAssocID="{770D4283-58C9-8F4D-B6BE-84C89A310B88}" presName="rootComposite" presStyleCnt="0"/>
      <dgm:spPr/>
    </dgm:pt>
    <dgm:pt modelId="{F857CC29-0938-ED40-ACAC-00ED196F33F5}" type="pres">
      <dgm:prSet presAssocID="{770D4283-58C9-8F4D-B6BE-84C89A310B88}" presName="rootText" presStyleLbl="node4" presStyleIdx="24" presStyleCnt="25" custScaleX="136813" custScaleY="108416">
        <dgm:presLayoutVars>
          <dgm:chPref val="3"/>
        </dgm:presLayoutVars>
      </dgm:prSet>
      <dgm:spPr/>
      <dgm:t>
        <a:bodyPr/>
        <a:lstStyle/>
        <a:p>
          <a:endParaRPr lang="en-US"/>
        </a:p>
      </dgm:t>
    </dgm:pt>
    <dgm:pt modelId="{0B998BA5-4E7E-EF42-9CCE-33C1A9509295}" type="pres">
      <dgm:prSet presAssocID="{770D4283-58C9-8F4D-B6BE-84C89A310B88}" presName="rootConnector" presStyleLbl="node4" presStyleIdx="24" presStyleCnt="25"/>
      <dgm:spPr/>
      <dgm:t>
        <a:bodyPr/>
        <a:lstStyle/>
        <a:p>
          <a:endParaRPr lang="en-US"/>
        </a:p>
      </dgm:t>
    </dgm:pt>
    <dgm:pt modelId="{DE63521B-F75D-EE42-94F2-291601DF8118}" type="pres">
      <dgm:prSet presAssocID="{770D4283-58C9-8F4D-B6BE-84C89A310B88}" presName="hierChild4" presStyleCnt="0"/>
      <dgm:spPr/>
    </dgm:pt>
    <dgm:pt modelId="{07E81564-84EC-474E-83D1-6F7F0B011A63}" type="pres">
      <dgm:prSet presAssocID="{770D4283-58C9-8F4D-B6BE-84C89A310B88}" presName="hierChild5" presStyleCnt="0"/>
      <dgm:spPr/>
    </dgm:pt>
    <dgm:pt modelId="{805CD631-CD46-3244-BB80-98DF2A4CEC22}" type="pres">
      <dgm:prSet presAssocID="{2C251116-A52A-A243-97A1-D1B8155747E7}" presName="hierChild7" presStyleCnt="0"/>
      <dgm:spPr/>
    </dgm:pt>
    <dgm:pt modelId="{53281520-A350-4644-8158-D77B15DE9256}" type="pres">
      <dgm:prSet presAssocID="{C4E4BA6E-8242-DC4B-9DFF-2A7FDFA311F1}" presName="hierChild3" presStyleCnt="0"/>
      <dgm:spPr/>
    </dgm:pt>
  </dgm:ptLst>
  <dgm:cxnLst>
    <dgm:cxn modelId="{004638D5-104D-574A-BE5E-4584C3EBE5A6}" type="presOf" srcId="{461A0414-51CA-8342-9262-039E85D9B0FF}" destId="{3F3C36DB-F000-0641-A75A-DE0A94D85545}" srcOrd="0" destOrd="0" presId="urn:microsoft.com/office/officeart/2005/8/layout/orgChart1"/>
    <dgm:cxn modelId="{E7A7988A-033A-9D4B-88FC-B50990A598FF}" type="presOf" srcId="{3D28F222-A4DA-5D4F-853F-056CA689C4F4}" destId="{97E50F82-33B8-CF49-960F-EDAF4E0B0F0E}" srcOrd="0" destOrd="0" presId="urn:microsoft.com/office/officeart/2005/8/layout/orgChart1"/>
    <dgm:cxn modelId="{F0894AAA-5496-FD42-BE9C-D4B7E3836512}" type="presOf" srcId="{2519E15B-E069-5246-9173-325A9BBEFE96}" destId="{26797FEE-F60D-6640-BB3A-095EE004E1A4}" srcOrd="0" destOrd="0" presId="urn:microsoft.com/office/officeart/2005/8/layout/orgChart1"/>
    <dgm:cxn modelId="{87421DCB-8F5C-AE48-B48A-DCBFDBACC86D}" type="presOf" srcId="{562F6240-FEA4-754B-B489-F669C50A4640}" destId="{ACB03A2B-6697-0B49-B7D0-53DF8D6AD184}" srcOrd="0" destOrd="0" presId="urn:microsoft.com/office/officeart/2005/8/layout/orgChart1"/>
    <dgm:cxn modelId="{C5A59158-8ECA-5245-8DD8-762DA21D5D61}" type="presOf" srcId="{CD638D6A-30C9-6340-8A5B-5B9CE1E2D4AB}" destId="{DEDDD461-2B82-F842-ACE8-76E59572C819}" srcOrd="0" destOrd="0" presId="urn:microsoft.com/office/officeart/2005/8/layout/orgChart1"/>
    <dgm:cxn modelId="{7D1775A7-5380-1546-8A4F-565A2369BA38}" type="presOf" srcId="{C4E4BA6E-8242-DC4B-9DFF-2A7FDFA311F1}" destId="{837734B6-E9FE-CC4E-AD85-EB78E462744D}" srcOrd="0" destOrd="0" presId="urn:microsoft.com/office/officeart/2005/8/layout/orgChart1"/>
    <dgm:cxn modelId="{D9B48285-A8A8-0C46-B896-D225E49B6F64}" type="presOf" srcId="{16CEBD66-D477-AC47-ABDF-839F0648AFB1}" destId="{DB7FB994-FAB2-474D-8078-B7E158A9A3B5}" srcOrd="0" destOrd="0" presId="urn:microsoft.com/office/officeart/2005/8/layout/orgChart1"/>
    <dgm:cxn modelId="{30D1E281-3431-1645-8317-90D331E5A09D}" type="presOf" srcId="{3262AF0F-9DC8-C544-AFA0-634746720E3B}" destId="{7A34D6EA-A781-734D-B1A9-8533807FD915}" srcOrd="1" destOrd="0" presId="urn:microsoft.com/office/officeart/2005/8/layout/orgChart1"/>
    <dgm:cxn modelId="{9C7C7B65-8FEC-B744-92D2-377445338DB0}" srcId="{DC2530EF-8D12-BF47-BDC1-BA9E7AA80B1C}" destId="{CD638D6A-30C9-6340-8A5B-5B9CE1E2D4AB}" srcOrd="4" destOrd="0" parTransId="{2647727E-4300-F540-83D1-2F07D0FB99E9}" sibTransId="{71B6431D-1ABA-9C47-9C7E-B14F1D4E2CEA}"/>
    <dgm:cxn modelId="{DD26DA6A-38F1-6C4E-9BC5-15C87AA409A0}" srcId="{DC2530EF-8D12-BF47-BDC1-BA9E7AA80B1C}" destId="{4DDE84AD-86B2-3F4A-8D2D-AE8449B36BC0}" srcOrd="0" destOrd="0" parTransId="{FE84524C-F1C3-8448-8195-EEFB5988FD04}" sibTransId="{19670393-2DC7-954A-9018-A30CF47249E6}"/>
    <dgm:cxn modelId="{9CBF83DC-AAAF-5749-801C-48F59DB95F87}" srcId="{5688B0E8-8B34-4B40-B8D5-8666E62B6EFB}" destId="{A44135EE-5193-814E-90C1-BBEC000C634B}" srcOrd="2" destOrd="0" parTransId="{BFC1F301-584D-0F4D-8481-56775F4653DE}" sibTransId="{C4CA480E-33E0-D445-9A64-4D518B49C0C1}"/>
    <dgm:cxn modelId="{85252F78-909E-9840-AC15-03C582901BC8}" type="presOf" srcId="{02DA12B3-B279-4D45-A81E-EA92E01020A4}" destId="{56729A71-31A1-7444-8534-67B4B9E1C3AC}" srcOrd="1" destOrd="0" presId="urn:microsoft.com/office/officeart/2005/8/layout/orgChart1"/>
    <dgm:cxn modelId="{42D342C1-0C53-6840-AF3B-02BD85153709}" type="presOf" srcId="{D6E525A3-4BC1-8548-9DB7-A565DCCD5EC6}" destId="{5F5291F8-5B0B-B942-AEB3-63B4A0F73F56}" srcOrd="0" destOrd="0" presId="urn:microsoft.com/office/officeart/2005/8/layout/orgChart1"/>
    <dgm:cxn modelId="{914FC438-4824-BE4D-A0DE-4ED02ADB662C}" srcId="{2C251116-A52A-A243-97A1-D1B8155747E7}" destId="{770D4283-58C9-8F4D-B6BE-84C89A310B88}" srcOrd="0" destOrd="0" parTransId="{C3B6D8C2-A2E8-2E4D-B8D7-2AECE663C4C5}" sibTransId="{E237FC12-1B71-424C-AA2D-D79EE93961D4}"/>
    <dgm:cxn modelId="{226E0D52-581B-7844-8718-6E6416EF003C}" srcId="{6E4F2244-2F14-994A-8893-A26C91345F73}" destId="{C4E4BA6E-8242-DC4B-9DFF-2A7FDFA311F1}" srcOrd="0" destOrd="0" parTransId="{D7A8179E-A822-5540-981C-F0804E1DA64D}" sibTransId="{AE258BCD-7914-314F-A967-DE56377989A7}"/>
    <dgm:cxn modelId="{DF35A7E6-D515-D94A-AF70-0E92B26961CF}" srcId="{C4E4BA6E-8242-DC4B-9DFF-2A7FDFA311F1}" destId="{16CEBD66-D477-AC47-ABDF-839F0648AFB1}" srcOrd="0" destOrd="0" parTransId="{3B0500F7-9B63-E143-A418-C6EE54FB5F40}" sibTransId="{B37AAFF5-2869-BB45-A6F0-B7DFE5979054}"/>
    <dgm:cxn modelId="{2092F494-A0A4-4645-8A18-F8AE4923E729}" type="presOf" srcId="{770D4283-58C9-8F4D-B6BE-84C89A310B88}" destId="{F857CC29-0938-ED40-ACAC-00ED196F33F5}" srcOrd="0" destOrd="0" presId="urn:microsoft.com/office/officeart/2005/8/layout/orgChart1"/>
    <dgm:cxn modelId="{2144ECF8-EA9E-2E42-BD88-EA4415854EC9}" srcId="{DC2530EF-8D12-BF47-BDC1-BA9E7AA80B1C}" destId="{5CB4771B-FFA4-2248-8515-D9BD43F44169}" srcOrd="1" destOrd="0" parTransId="{8AF1D862-D58B-5747-84D2-6C6DFCE4A550}" sibTransId="{98F1159B-0487-C34F-8ABC-6BF261C94169}"/>
    <dgm:cxn modelId="{7BBA8DBA-CD42-384F-B3FD-A9AC66651FB6}" type="presOf" srcId="{BD7E7D96-D006-DC45-9CFF-5318D24E4901}" destId="{C9EF5CCF-60B4-2C45-92DE-C7D3AFBE425A}" srcOrd="0" destOrd="0" presId="urn:microsoft.com/office/officeart/2005/8/layout/orgChart1"/>
    <dgm:cxn modelId="{0CE88DB0-CB3C-CC48-88FA-CCC59966C5E7}" type="presOf" srcId="{C4558B92-80E9-C640-B8F5-5ACB608F1260}" destId="{F8414D7B-A778-B34B-9C40-3D11A0129ED1}" srcOrd="0" destOrd="0" presId="urn:microsoft.com/office/officeart/2005/8/layout/orgChart1"/>
    <dgm:cxn modelId="{1BFA3825-8B35-3E42-A69A-8455E95AA297}" type="presOf" srcId="{E02D92FD-C7CF-6A43-A780-FBD39E469E73}" destId="{96E815D9-F77E-9444-9E99-91B06B12321F}" srcOrd="0" destOrd="0" presId="urn:microsoft.com/office/officeart/2005/8/layout/orgChart1"/>
    <dgm:cxn modelId="{CF1056A2-9E66-6F4F-99A5-BEB76D61CC87}" type="presOf" srcId="{5CB4771B-FFA4-2248-8515-D9BD43F44169}" destId="{06A736B7-3C26-A44F-8BDB-CA60A7C904B3}" srcOrd="1" destOrd="0" presId="urn:microsoft.com/office/officeart/2005/8/layout/orgChart1"/>
    <dgm:cxn modelId="{5CAEB35E-23E0-6641-A4D3-73FAE311CBA1}" srcId="{CD638D6A-30C9-6340-8A5B-5B9CE1E2D4AB}" destId="{695C46DA-4CD7-9E47-8CFE-0F071FD852FD}" srcOrd="2" destOrd="0" parTransId="{B84E1B12-7D1C-9246-93DA-750865D85BB7}" sibTransId="{5369A32D-C8CD-1546-A97F-ECD8A7FCD748}"/>
    <dgm:cxn modelId="{918CFBC6-248A-874C-A792-5552AA7C6A8F}" type="presOf" srcId="{55C3170D-C77D-B04E-A358-1D94CF8320C3}" destId="{5FA41279-4B69-A94D-BC52-80F99C5C3B84}" srcOrd="1" destOrd="0" presId="urn:microsoft.com/office/officeart/2005/8/layout/orgChart1"/>
    <dgm:cxn modelId="{CAEBA366-AE0E-BB44-B847-F3F663ED485A}" type="presOf" srcId="{ECA493E0-82AC-0846-B2EF-65D02631CFBD}" destId="{525B94DF-3F3A-9441-B1D9-C4B148EC3B87}" srcOrd="0" destOrd="0" presId="urn:microsoft.com/office/officeart/2005/8/layout/orgChart1"/>
    <dgm:cxn modelId="{C5688BBD-FE09-3041-A865-83C51C7E1D75}" type="presOf" srcId="{562F6240-FEA4-754B-B489-F669C50A4640}" destId="{981B47AA-7BAA-6341-B553-8CCB24F26AC3}" srcOrd="1" destOrd="0" presId="urn:microsoft.com/office/officeart/2005/8/layout/orgChart1"/>
    <dgm:cxn modelId="{44E79632-81AD-0E44-AB32-D5EB05FEB9CF}" srcId="{CD638D6A-30C9-6340-8A5B-5B9CE1E2D4AB}" destId="{D6E525A3-4BC1-8548-9DB7-A565DCCD5EC6}" srcOrd="3" destOrd="0" parTransId="{1CD2296B-754F-FA4E-81D3-6F22E945EF09}" sibTransId="{2DE5B9FA-34E0-814A-855F-20F80B96E387}"/>
    <dgm:cxn modelId="{D48425AE-20F8-DF48-8E49-D68691AA7B09}" type="presOf" srcId="{B7288720-CA3B-4C40-A1A2-D069A9A8CAE7}" destId="{B49C7936-F8F3-0D4E-BA84-8B3B42F6F034}" srcOrd="1" destOrd="0" presId="urn:microsoft.com/office/officeart/2005/8/layout/orgChart1"/>
    <dgm:cxn modelId="{82AE0981-473D-A041-88C3-31C40EAB533E}" srcId="{5688B0E8-8B34-4B40-B8D5-8666E62B6EFB}" destId="{02DA12B3-B279-4D45-A81E-EA92E01020A4}" srcOrd="0" destOrd="0" parTransId="{10A32360-7CE3-3040-9B32-2FCE9C107A6F}" sibTransId="{9D913B4A-B2A3-8E48-B69F-A92739C925E9}"/>
    <dgm:cxn modelId="{76ECCBA1-2C9F-164B-8F9A-AB635FE98A4B}" type="presOf" srcId="{4DDE84AD-86B2-3F4A-8D2D-AE8449B36BC0}" destId="{3C8B8001-E114-C74D-B80C-18ADB6802845}" srcOrd="0" destOrd="0" presId="urn:microsoft.com/office/officeart/2005/8/layout/orgChart1"/>
    <dgm:cxn modelId="{9CE77EB1-9832-3D4E-B75C-A2C7B670BFD2}" srcId="{DC2530EF-8D12-BF47-BDC1-BA9E7AA80B1C}" destId="{B7288720-CA3B-4C40-A1A2-D069A9A8CAE7}" srcOrd="5" destOrd="0" parTransId="{B685CA23-2C3B-FD4D-994A-DD9A9EECAB9D}" sibTransId="{BD97014B-CEA0-0241-905D-581554374AB3}"/>
    <dgm:cxn modelId="{36E55778-CAAC-3145-BACC-A363B841CD9A}" type="presOf" srcId="{B685CA23-2C3B-FD4D-994A-DD9A9EECAB9D}" destId="{BD1A20F3-83DD-D347-980B-3218ABFE5021}" srcOrd="0" destOrd="0" presId="urn:microsoft.com/office/officeart/2005/8/layout/orgChart1"/>
    <dgm:cxn modelId="{C5091473-D2E9-DC41-98F5-E6549D218FA4}" type="presOf" srcId="{A44135EE-5193-814E-90C1-BBEC000C634B}" destId="{A7587F54-9F42-9049-BFC4-44728927AA1F}" srcOrd="1" destOrd="0" presId="urn:microsoft.com/office/officeart/2005/8/layout/orgChart1"/>
    <dgm:cxn modelId="{65BF3730-3A59-5F41-8434-7327F4E4D5F8}" type="presOf" srcId="{D19DF915-63A3-174E-B641-3A8EDD230854}" destId="{10DADA6B-9B13-F642-9132-8EEFB47D9EC3}" srcOrd="1" destOrd="0" presId="urn:microsoft.com/office/officeart/2005/8/layout/orgChart1"/>
    <dgm:cxn modelId="{99DB2A32-0066-0440-BFCA-F9A75143FACC}" srcId="{D35D34EA-E4EF-0D4F-A142-B69150546941}" destId="{330A847E-883E-314A-A554-29402EDCA366}" srcOrd="0" destOrd="0" parTransId="{386A0318-5152-3D4D-A1D1-0AAC10E65ED9}" sibTransId="{8E8FBF38-46F8-324E-B624-BB49808949F7}"/>
    <dgm:cxn modelId="{869A7EC2-67B9-384A-B755-FEFBF512E37A}" type="presOf" srcId="{5CB4771B-FFA4-2248-8515-D9BD43F44169}" destId="{8260E01D-D73D-9D4D-A683-6D8A886081BD}" srcOrd="0" destOrd="0" presId="urn:microsoft.com/office/officeart/2005/8/layout/orgChart1"/>
    <dgm:cxn modelId="{620ABEA2-6C69-5443-B7EC-02AE546B1818}" type="presOf" srcId="{4DDE84AD-86B2-3F4A-8D2D-AE8449B36BC0}" destId="{DE730635-FC4C-3545-9AF7-E534E332AFDF}" srcOrd="1" destOrd="0" presId="urn:microsoft.com/office/officeart/2005/8/layout/orgChart1"/>
    <dgm:cxn modelId="{DCFDE227-3D5B-2C4A-ADE7-27E8C06179DB}" type="presOf" srcId="{BFC1F301-584D-0F4D-8481-56775F4653DE}" destId="{8CC4FA29-5944-CF48-99B3-4EDBA240D8F2}" srcOrd="0" destOrd="0" presId="urn:microsoft.com/office/officeart/2005/8/layout/orgChart1"/>
    <dgm:cxn modelId="{89F311EC-0D10-534A-AE37-7DC84C8C6BF0}" type="presOf" srcId="{16CEBD66-D477-AC47-ABDF-839F0648AFB1}" destId="{5319A382-E350-B444-A4F9-C10F09C07D8D}" srcOrd="1" destOrd="0" presId="urn:microsoft.com/office/officeart/2005/8/layout/orgChart1"/>
    <dgm:cxn modelId="{5670AD4E-A810-6044-B202-574112FE4712}" srcId="{D35D34EA-E4EF-0D4F-A142-B69150546941}" destId="{39653095-6611-0849-91FE-98851D7EA409}" srcOrd="1" destOrd="0" parTransId="{3D28F222-A4DA-5D4F-853F-056CA689C4F4}" sibTransId="{D9DF088B-F93C-5948-B4A6-F3E08EADEDEC}"/>
    <dgm:cxn modelId="{E75D383C-C975-9548-9392-B25FAEBB42CD}" type="presOf" srcId="{7134B24E-8E74-F74D-AA96-4D5F8906490E}" destId="{BA906481-6ECF-1A49-949D-1C03CF775E32}" srcOrd="1" destOrd="0" presId="urn:microsoft.com/office/officeart/2005/8/layout/orgChart1"/>
    <dgm:cxn modelId="{A7708D32-9E11-A544-B83D-27FC83F9F371}" type="presOf" srcId="{08796D0D-3D5F-B34D-8746-47509D11BADC}" destId="{7F9B9136-0598-EC4E-8697-EA7A56CA464F}" srcOrd="0" destOrd="0" presId="urn:microsoft.com/office/officeart/2005/8/layout/orgChart1"/>
    <dgm:cxn modelId="{B64B7F67-04BD-E848-8D19-34CCADC20628}" type="presOf" srcId="{F5F7B636-560D-4F4A-ACF0-9AD75182AD50}" destId="{9195E17C-33FE-A246-AA44-184DE763385F}" srcOrd="0" destOrd="0" presId="urn:microsoft.com/office/officeart/2005/8/layout/orgChart1"/>
    <dgm:cxn modelId="{6D0CA14B-12D2-A742-BA1C-EEE9764E689A}" type="presOf" srcId="{8AF1D862-D58B-5747-84D2-6C6DFCE4A550}" destId="{F7433B3D-56E2-1A45-BB65-2E3B160B6338}" srcOrd="0" destOrd="0" presId="urn:microsoft.com/office/officeart/2005/8/layout/orgChart1"/>
    <dgm:cxn modelId="{4E42DAE6-FC2E-9445-9972-C4BEBF8D2F20}" type="presOf" srcId="{55C3170D-C77D-B04E-A358-1D94CF8320C3}" destId="{F89949C0-9D23-E340-AECE-DC84705040C8}" srcOrd="0" destOrd="0" presId="urn:microsoft.com/office/officeart/2005/8/layout/orgChart1"/>
    <dgm:cxn modelId="{3E3EE043-ADD6-AF47-A563-AFC13DF3C461}" srcId="{4DDE84AD-86B2-3F4A-8D2D-AE8449B36BC0}" destId="{FB500267-E9B0-CB4A-9679-8B9253915416}" srcOrd="2" destOrd="0" parTransId="{CA04F0C8-B65F-884E-A3C4-7104B5FB4E6B}" sibTransId="{FA3B7780-8601-D845-9915-48352D2DD295}"/>
    <dgm:cxn modelId="{F3093FB7-C95B-6749-8B9D-E1D4E6C1DC9F}" type="presOf" srcId="{DC2530EF-8D12-BF47-BDC1-BA9E7AA80B1C}" destId="{826660B3-F75F-D34E-AD56-ECB06E74EEFD}" srcOrd="0" destOrd="0" presId="urn:microsoft.com/office/officeart/2005/8/layout/orgChart1"/>
    <dgm:cxn modelId="{196CD10F-40D7-4545-8A51-5AA91CE502B5}" type="presOf" srcId="{3B0500F7-9B63-E143-A418-C6EE54FB5F40}" destId="{641E50E7-81FE-3342-9B80-F7D273A0FFF8}" srcOrd="0" destOrd="0" presId="urn:microsoft.com/office/officeart/2005/8/layout/orgChart1"/>
    <dgm:cxn modelId="{101DDFFA-3CC7-9D4E-8F7D-B9FDAC02F2D8}" srcId="{4DDE84AD-86B2-3F4A-8D2D-AE8449B36BC0}" destId="{7134B24E-8E74-F74D-AA96-4D5F8906490E}" srcOrd="0" destOrd="0" parTransId="{2519E15B-E069-5246-9173-325A9BBEFE96}" sibTransId="{BBB138EA-EDDF-3D4E-857C-664B1575CBE3}"/>
    <dgm:cxn modelId="{7898734F-5813-C141-8368-AAFD486A46BE}" type="presOf" srcId="{9210E551-C202-2D4B-BF5B-12FD40714432}" destId="{E4396B46-3C44-8749-8A75-5C6CBFDEFD85}" srcOrd="0" destOrd="0" presId="urn:microsoft.com/office/officeart/2005/8/layout/orgChart1"/>
    <dgm:cxn modelId="{887383C1-7E02-1745-92DA-64FCD119CFF3}" type="presOf" srcId="{B84E1B12-7D1C-9246-93DA-750865D85BB7}" destId="{C079A350-DC71-4D46-9975-52E099B2102F}" srcOrd="0" destOrd="0" presId="urn:microsoft.com/office/officeart/2005/8/layout/orgChart1"/>
    <dgm:cxn modelId="{9B056742-5DE4-374C-B766-76AB85ED3BDE}" type="presOf" srcId="{B6BD6081-414A-C946-9A03-2B7949569780}" destId="{A9F76FDE-1076-0F4C-8830-F9C7484DABB3}" srcOrd="0" destOrd="0" presId="urn:microsoft.com/office/officeart/2005/8/layout/orgChart1"/>
    <dgm:cxn modelId="{8CFE4254-C4F2-894E-A4CF-10CBD4F08310}" type="presOf" srcId="{E02D92FD-C7CF-6A43-A780-FBD39E469E73}" destId="{77441218-479C-1C49-B2B4-72207B276D20}" srcOrd="1" destOrd="0" presId="urn:microsoft.com/office/officeart/2005/8/layout/orgChart1"/>
    <dgm:cxn modelId="{F7B1D002-5856-734D-93FF-0D6AEF1E2042}" type="presOf" srcId="{39653095-6611-0849-91FE-98851D7EA409}" destId="{51A5C6AC-E85F-C844-9AEF-895F13F9DEAD}" srcOrd="1" destOrd="0" presId="urn:microsoft.com/office/officeart/2005/8/layout/orgChart1"/>
    <dgm:cxn modelId="{E3C0E060-D60D-C941-BF91-2C1994CEE1A5}" srcId="{4DDE84AD-86B2-3F4A-8D2D-AE8449B36BC0}" destId="{6256C240-31E2-4446-8B01-1FD612A4872E}" srcOrd="1" destOrd="0" parTransId="{412E3DE2-5573-534D-81CF-FB398A5E0907}" sibTransId="{9A332FE5-C12B-CE4F-B6DA-68DC5AA61250}"/>
    <dgm:cxn modelId="{91EFE246-DDD6-9F49-9466-3E9E13FCD647}" srcId="{4DDE84AD-86B2-3F4A-8D2D-AE8449B36BC0}" destId="{562F6240-FEA4-754B-B489-F669C50A4640}" srcOrd="3" destOrd="0" parTransId="{B6BD6081-414A-C946-9A03-2B7949569780}" sibTransId="{93C63E33-338F-454F-8B4E-DFE0645D8413}"/>
    <dgm:cxn modelId="{E46C94B8-B7F2-E641-A6D7-943A2B3DBC8B}" type="presOf" srcId="{A44135EE-5193-814E-90C1-BBEC000C634B}" destId="{8E7CB524-3FF9-3F4F-AD41-21B13992DA4F}" srcOrd="0" destOrd="0" presId="urn:microsoft.com/office/officeart/2005/8/layout/orgChart1"/>
    <dgm:cxn modelId="{DA5C7F6F-6AA3-D44D-BA42-5E2138F53F0D}" srcId="{DC2530EF-8D12-BF47-BDC1-BA9E7AA80B1C}" destId="{D19DF915-63A3-174E-B641-3A8EDD230854}" srcOrd="3" destOrd="0" parTransId="{35EDACBD-A6E2-AA48-805F-D3A7A2ECF97C}" sibTransId="{413FD10B-ADB0-A748-A6D4-54723718D60C}"/>
    <dgm:cxn modelId="{09BB1C8B-A0E7-634B-A219-68D4405FF719}" type="presOf" srcId="{C4E4BA6E-8242-DC4B-9DFF-2A7FDFA311F1}" destId="{FECF03D1-BE0C-FC40-AB71-37E58EFBDE37}" srcOrd="1" destOrd="0" presId="urn:microsoft.com/office/officeart/2005/8/layout/orgChart1"/>
    <dgm:cxn modelId="{56DDF17C-F297-D644-8460-4FD6FB4EC6D7}" srcId="{D35D34EA-E4EF-0D4F-A142-B69150546941}" destId="{3262AF0F-9DC8-C544-AFA0-634746720E3B}" srcOrd="2" destOrd="0" parTransId="{511933CA-E29C-044C-8BA9-176FAB79AE9A}" sibTransId="{11E17DA8-9900-A740-AEB4-CC4D71EE6EE8}"/>
    <dgm:cxn modelId="{C8C1FA5F-164C-2844-84DF-C8023A390242}" type="presOf" srcId="{C5C9ECDB-28D8-6348-A61F-9B93C0823D28}" destId="{CA2DC4A5-C83E-4444-A475-71164C172619}" srcOrd="1" destOrd="0" presId="urn:microsoft.com/office/officeart/2005/8/layout/orgChart1"/>
    <dgm:cxn modelId="{7D97FE4D-9A2D-894F-B463-F96788FE8CD8}" type="presOf" srcId="{35EDACBD-A6E2-AA48-805F-D3A7A2ECF97C}" destId="{00FB727A-6C89-1C48-99E4-E8402B977B4E}" srcOrd="0" destOrd="0" presId="urn:microsoft.com/office/officeart/2005/8/layout/orgChart1"/>
    <dgm:cxn modelId="{B6034E21-B680-7D40-B1AE-1167C048C836}" type="presOf" srcId="{FB500267-E9B0-CB4A-9679-8B9253915416}" destId="{7AB4916D-323C-F54B-8D1B-9B0D44708511}" srcOrd="0" destOrd="0" presId="urn:microsoft.com/office/officeart/2005/8/layout/orgChart1"/>
    <dgm:cxn modelId="{0EDFB63A-F050-4F40-BCD2-FE1E6EDFE7CC}" type="presOf" srcId="{770D4283-58C9-8F4D-B6BE-84C89A310B88}" destId="{0B998BA5-4E7E-EF42-9CCE-33C1A9509295}" srcOrd="1" destOrd="0" presId="urn:microsoft.com/office/officeart/2005/8/layout/orgChart1"/>
    <dgm:cxn modelId="{7BE41D3C-0522-CE4B-83FC-64A84C0807C2}" type="presOf" srcId="{695C46DA-4CD7-9E47-8CFE-0F071FD852FD}" destId="{A9C2625B-0883-F744-BD45-4CEFDD699DCE}" srcOrd="0" destOrd="0" presId="urn:microsoft.com/office/officeart/2005/8/layout/orgChart1"/>
    <dgm:cxn modelId="{ECACDEE2-0243-B74B-BDE0-767DF392BF89}" srcId="{D35D34EA-E4EF-0D4F-A142-B69150546941}" destId="{C5C9ECDB-28D8-6348-A61F-9B93C0823D28}" srcOrd="5" destOrd="0" parTransId="{ECA493E0-82AC-0846-B2EF-65D02631CFBD}" sibTransId="{D5F097B7-7C9E-994E-B0D1-18D1E0D0E2CD}"/>
    <dgm:cxn modelId="{FD81A7EE-1F98-E84B-8DA9-B0166189C396}" type="presOf" srcId="{CB501224-B141-114D-A833-F2B0F58FBD1E}" destId="{E91F31B9-86EB-E342-A588-5DE770FD18D4}" srcOrd="0" destOrd="0" presId="urn:microsoft.com/office/officeart/2005/8/layout/orgChart1"/>
    <dgm:cxn modelId="{C08A9398-20A8-1F48-8CCF-AEB12C514AE9}" type="presOf" srcId="{10A32360-7CE3-3040-9B32-2FCE9C107A6F}" destId="{869E067E-E688-3143-A9AB-2447693537B6}" srcOrd="0" destOrd="0" presId="urn:microsoft.com/office/officeart/2005/8/layout/orgChart1"/>
    <dgm:cxn modelId="{C41983E4-0E03-1140-8385-8394153297C6}" type="presOf" srcId="{D35D34EA-E4EF-0D4F-A142-B69150546941}" destId="{DFAF2E7E-A53D-ED40-B7DB-A7B0E0ABC725}" srcOrd="1" destOrd="0" presId="urn:microsoft.com/office/officeart/2005/8/layout/orgChart1"/>
    <dgm:cxn modelId="{E7C1B96F-86FF-9942-89F4-59915614545F}" type="presOf" srcId="{6E4F2244-2F14-994A-8893-A26C91345F73}" destId="{9C2D896F-B61A-3040-813C-6CF6ABD99063}" srcOrd="0" destOrd="0" presId="urn:microsoft.com/office/officeart/2005/8/layout/orgChart1"/>
    <dgm:cxn modelId="{FC60F141-4E56-D949-823F-2DA868064D63}" type="presOf" srcId="{C3B6D8C2-A2E8-2E4D-B8D7-2AECE663C4C5}" destId="{E854591C-E0C1-524E-B9E8-5F37D2D34196}" srcOrd="0" destOrd="0" presId="urn:microsoft.com/office/officeart/2005/8/layout/orgChart1"/>
    <dgm:cxn modelId="{F2633E9A-3581-DE4F-BC80-0BE1711D9F4C}" srcId="{CD638D6A-30C9-6340-8A5B-5B9CE1E2D4AB}" destId="{08796D0D-3D5F-B34D-8746-47509D11BADC}" srcOrd="1" destOrd="0" parTransId="{C4558B92-80E9-C640-B8F5-5ACB608F1260}" sibTransId="{29C74A58-2E36-304B-8506-E013CD340423}"/>
    <dgm:cxn modelId="{46367AD6-7089-9948-AC94-E1A868AC5DFE}" type="presOf" srcId="{B7288720-CA3B-4C40-A1A2-D069A9A8CAE7}" destId="{0CFC8D2B-BC68-DD47-BA9D-023F533B58D1}" srcOrd="0" destOrd="0" presId="urn:microsoft.com/office/officeart/2005/8/layout/orgChart1"/>
    <dgm:cxn modelId="{14A18CDF-AC93-C046-A025-4B09966A8C74}" srcId="{CD638D6A-30C9-6340-8A5B-5B9CE1E2D4AB}" destId="{E02D92FD-C7CF-6A43-A780-FBD39E469E73}" srcOrd="0" destOrd="0" parTransId="{1CE234B6-48E7-8C4A-A95A-E23D936D3FCE}" sibTransId="{E878CBFB-ED3A-234F-81E1-57FBF4CC7FA3}"/>
    <dgm:cxn modelId="{F4912B7C-9885-C349-9687-CA66247471A7}" type="presOf" srcId="{C5C9ECDB-28D8-6348-A61F-9B93C0823D28}" destId="{9125472D-9319-854D-BEA0-58B78542FE45}" srcOrd="0" destOrd="0" presId="urn:microsoft.com/office/officeart/2005/8/layout/orgChart1"/>
    <dgm:cxn modelId="{99A5C3C6-B17A-3246-9550-4D6F88B2B994}" srcId="{16CEBD66-D477-AC47-ABDF-839F0648AFB1}" destId="{2C251116-A52A-A243-97A1-D1B8155747E7}" srcOrd="1" destOrd="0" parTransId="{E6AB6094-E394-874C-B415-69DC6D063FA6}" sibTransId="{B73D9C20-FC4A-3A48-8823-2DA03FCF5CF7}"/>
    <dgm:cxn modelId="{0C02D4D6-9063-C84D-9CE5-3C50500D6043}" srcId="{D35D34EA-E4EF-0D4F-A142-B69150546941}" destId="{E0BD6C7C-3253-8940-984C-1427087BD834}" srcOrd="4" destOrd="0" parTransId="{CB501224-B141-114D-A833-F2B0F58FBD1E}" sibTransId="{A8F6CAD3-0D18-3940-9344-B15B0B0BEB5A}"/>
    <dgm:cxn modelId="{3DA2B9E4-7A77-4546-825A-6800C2F5C5D9}" type="presOf" srcId="{330A847E-883E-314A-A554-29402EDCA366}" destId="{16641692-AA44-574C-9EDC-C35697EEA3CC}" srcOrd="0" destOrd="0" presId="urn:microsoft.com/office/officeart/2005/8/layout/orgChart1"/>
    <dgm:cxn modelId="{4DD01368-AC84-3647-B514-A2450E081CD1}" type="presOf" srcId="{3262AF0F-9DC8-C544-AFA0-634746720E3B}" destId="{32FCCE99-95C6-5748-8999-709254276403}" srcOrd="0" destOrd="0" presId="urn:microsoft.com/office/officeart/2005/8/layout/orgChart1"/>
    <dgm:cxn modelId="{53B3A870-294A-C543-A6C8-6319D3525D1F}" type="presOf" srcId="{7134B24E-8E74-F74D-AA96-4D5F8906490E}" destId="{358C0587-14F8-6F4B-BDE8-917A8184BF2E}" srcOrd="0" destOrd="0" presId="urn:microsoft.com/office/officeart/2005/8/layout/orgChart1"/>
    <dgm:cxn modelId="{F9D7F9D2-7B53-2B4D-AD0D-339C4B351B8C}" type="presOf" srcId="{D19DF915-63A3-174E-B641-3A8EDD230854}" destId="{82B7A35D-0488-A246-8C4F-DC66C4AF38AD}" srcOrd="0" destOrd="0" presId="urn:microsoft.com/office/officeart/2005/8/layout/orgChart1"/>
    <dgm:cxn modelId="{CFCB713F-75EE-8D45-AF10-127F12D4596F}" srcId="{16CEBD66-D477-AC47-ABDF-839F0648AFB1}" destId="{DC2530EF-8D12-BF47-BDC1-BA9E7AA80B1C}" srcOrd="0" destOrd="0" parTransId="{4D174A33-9D90-844D-BDB2-C55619E898D2}" sibTransId="{3151DE11-4177-0C4C-8718-55CF6D21462A}"/>
    <dgm:cxn modelId="{3D479C1E-D7B3-754F-B479-8D518E293D8F}" srcId="{D19DF915-63A3-174E-B641-3A8EDD230854}" destId="{D35D34EA-E4EF-0D4F-A142-B69150546941}" srcOrd="0" destOrd="0" parTransId="{461A0414-51CA-8342-9262-039E85D9B0FF}" sibTransId="{9217C6E7-312A-7E4F-BCDA-2C1FCAB223BE}"/>
    <dgm:cxn modelId="{13287DBA-9374-3742-B5AD-432C63DC0DAA}" srcId="{DC2530EF-8D12-BF47-BDC1-BA9E7AA80B1C}" destId="{5688B0E8-8B34-4B40-B8D5-8666E62B6EFB}" srcOrd="2" destOrd="0" parTransId="{9210E551-C202-2D4B-BF5B-12FD40714432}" sibTransId="{9B364ACC-C637-5D49-AA36-88FAD3F4B5AC}"/>
    <dgm:cxn modelId="{505DAF96-95DA-E44B-A5FF-2CF7A570A781}" type="presOf" srcId="{D6E525A3-4BC1-8548-9DB7-A565DCCD5EC6}" destId="{5661DD9F-44C9-9B4A-91A4-7396F5AD8767}" srcOrd="1" destOrd="0" presId="urn:microsoft.com/office/officeart/2005/8/layout/orgChart1"/>
    <dgm:cxn modelId="{4D0844E6-B528-2343-9DA3-5BF798AE951E}" type="presOf" srcId="{386A0318-5152-3D4D-A1D1-0AAC10E65ED9}" destId="{2C782A81-11F2-6B47-AE45-649FBB892FAE}" srcOrd="0" destOrd="0" presId="urn:microsoft.com/office/officeart/2005/8/layout/orgChart1"/>
    <dgm:cxn modelId="{AC902E1B-C13F-024C-9B6D-5A52E5773959}" type="presOf" srcId="{177DA3AE-4D80-F248-BDFE-988955265F74}" destId="{B20E27F5-D080-9C4A-ABC6-235A328790D8}" srcOrd="0" destOrd="0" presId="urn:microsoft.com/office/officeart/2005/8/layout/orgChart1"/>
    <dgm:cxn modelId="{68BBC0ED-1F51-A44A-971D-9C1C266F9508}" srcId="{D35D34EA-E4EF-0D4F-A142-B69150546941}" destId="{55C3170D-C77D-B04E-A358-1D94CF8320C3}" srcOrd="3" destOrd="0" parTransId="{BD7E7D96-D006-DC45-9CFF-5318D24E4901}" sibTransId="{8C85FABD-206E-7242-8CD0-A547F27572DC}"/>
    <dgm:cxn modelId="{E95A1510-1DF2-F74E-91B5-19AC085C590B}" type="presOf" srcId="{E0BD6C7C-3253-8940-984C-1427087BD834}" destId="{7EC9DD1E-B53E-C945-BDAD-60709F07C480}" srcOrd="1" destOrd="0" presId="urn:microsoft.com/office/officeart/2005/8/layout/orgChart1"/>
    <dgm:cxn modelId="{50FA8B2C-4F73-6A43-8A63-F301AA0CA977}" type="presOf" srcId="{39653095-6611-0849-91FE-98851D7EA409}" destId="{F25EAFF1-4644-9E40-8985-7BC78671FCCD}" srcOrd="0" destOrd="0" presId="urn:microsoft.com/office/officeart/2005/8/layout/orgChart1"/>
    <dgm:cxn modelId="{06D1B355-DEA1-9749-AF80-DC44D791EA1E}" type="presOf" srcId="{511933CA-E29C-044C-8BA9-176FAB79AE9A}" destId="{58D57596-A5FC-EC49-BB2A-2878D75900E8}" srcOrd="0" destOrd="0" presId="urn:microsoft.com/office/officeart/2005/8/layout/orgChart1"/>
    <dgm:cxn modelId="{B09AE32D-D189-BF4F-9ED8-DDF83AF8D8DF}" type="presOf" srcId="{695C46DA-4CD7-9E47-8CFE-0F071FD852FD}" destId="{C14207ED-15E7-664A-8425-9A1DECC4A1DE}" srcOrd="1" destOrd="0" presId="urn:microsoft.com/office/officeart/2005/8/layout/orgChart1"/>
    <dgm:cxn modelId="{05C97E8F-3249-2B42-BD10-55BADEABC468}" type="presOf" srcId="{08796D0D-3D5F-B34D-8746-47509D11BADC}" destId="{1653E76E-6B84-F641-A072-4A32272784C7}" srcOrd="1" destOrd="0" presId="urn:microsoft.com/office/officeart/2005/8/layout/orgChart1"/>
    <dgm:cxn modelId="{E4D82676-F918-BA41-9E64-496479E8A35E}" type="presOf" srcId="{FB500267-E9B0-CB4A-9679-8B9253915416}" destId="{0480BEB9-E59A-0F46-8B45-6697A3B988A1}" srcOrd="1" destOrd="0" presId="urn:microsoft.com/office/officeart/2005/8/layout/orgChart1"/>
    <dgm:cxn modelId="{0D4BB7E6-A67F-4F4A-8400-C1159BBA751C}" type="presOf" srcId="{FE84524C-F1C3-8448-8195-EEFB5988FD04}" destId="{AB9E7744-5840-694A-B601-36C9303D20AD}" srcOrd="0" destOrd="0" presId="urn:microsoft.com/office/officeart/2005/8/layout/orgChart1"/>
    <dgm:cxn modelId="{14C10E0E-F84C-6C42-AFBE-203184889BE7}" type="presOf" srcId="{DC2530EF-8D12-BF47-BDC1-BA9E7AA80B1C}" destId="{25148A96-063F-9A4C-8BE1-75CDAF140DAD}" srcOrd="1" destOrd="0" presId="urn:microsoft.com/office/officeart/2005/8/layout/orgChart1"/>
    <dgm:cxn modelId="{47CEC021-2FF1-154E-A530-808234E3BB4C}" type="presOf" srcId="{1CE234B6-48E7-8C4A-A95A-E23D936D3FCE}" destId="{78EA2665-1C27-B84E-A23D-E10EEE950608}" srcOrd="0" destOrd="0" presId="urn:microsoft.com/office/officeart/2005/8/layout/orgChart1"/>
    <dgm:cxn modelId="{7A392F85-5FF4-B04F-99B8-C36CA0EBB64C}" type="presOf" srcId="{330A847E-883E-314A-A554-29402EDCA366}" destId="{C6E1EEBC-B026-B84C-9EC6-EE3BCF8F07CD}" srcOrd="1" destOrd="0" presId="urn:microsoft.com/office/officeart/2005/8/layout/orgChart1"/>
    <dgm:cxn modelId="{87D6929A-9DF4-FA4E-9B12-D0984F1669EE}" type="presOf" srcId="{177DA3AE-4D80-F248-BDFE-988955265F74}" destId="{D4B728E0-D719-484E-9B11-AB92B30E971A}" srcOrd="1" destOrd="0" presId="urn:microsoft.com/office/officeart/2005/8/layout/orgChart1"/>
    <dgm:cxn modelId="{5A16DA96-4AF4-7D44-B6EF-09D1B3AA9C83}" type="presOf" srcId="{E6AB6094-E394-874C-B415-69DC6D063FA6}" destId="{39D59BCF-A6F8-BE43-B21D-89F98D1CE0F6}" srcOrd="0" destOrd="0" presId="urn:microsoft.com/office/officeart/2005/8/layout/orgChart1"/>
    <dgm:cxn modelId="{BB5D042E-8ED5-C543-B166-126F1F4EF686}" type="presOf" srcId="{5688B0E8-8B34-4B40-B8D5-8666E62B6EFB}" destId="{F750AAE1-AF41-0E4D-90E9-09D176D58E85}" srcOrd="0" destOrd="0" presId="urn:microsoft.com/office/officeart/2005/8/layout/orgChart1"/>
    <dgm:cxn modelId="{36AF3CD8-BAD3-534A-BF53-F9C8F6341E36}" srcId="{5688B0E8-8B34-4B40-B8D5-8666E62B6EFB}" destId="{177DA3AE-4D80-F248-BDFE-988955265F74}" srcOrd="1" destOrd="0" parTransId="{F5F7B636-560D-4F4A-ACF0-9AD75182AD50}" sibTransId="{A007F1B1-8122-CB4E-84BE-F474BA4390E1}"/>
    <dgm:cxn modelId="{15B36B22-29E4-484B-99BC-FAB435E0F5D6}" type="presOf" srcId="{D35D34EA-E4EF-0D4F-A142-B69150546941}" destId="{2954EF87-B508-124C-8DCD-AAB4808DC100}" srcOrd="0" destOrd="0" presId="urn:microsoft.com/office/officeart/2005/8/layout/orgChart1"/>
    <dgm:cxn modelId="{348E9302-1329-3740-9976-81570428C749}" type="presOf" srcId="{CD638D6A-30C9-6340-8A5B-5B9CE1E2D4AB}" destId="{38DA7ADB-7569-F84A-B37F-3A33FBB43677}" srcOrd="1" destOrd="0" presId="urn:microsoft.com/office/officeart/2005/8/layout/orgChart1"/>
    <dgm:cxn modelId="{E6B05545-8C54-4842-89C1-2C582F9095BD}" type="presOf" srcId="{CA04F0C8-B65F-884E-A3C4-7104B5FB4E6B}" destId="{CAF304E4-B9FA-0443-AF10-6E0D56C98B69}" srcOrd="0" destOrd="0" presId="urn:microsoft.com/office/officeart/2005/8/layout/orgChart1"/>
    <dgm:cxn modelId="{8DE5E8E3-7627-DD40-AD25-F1903C7AB231}" type="presOf" srcId="{1CD2296B-754F-FA4E-81D3-6F22E945EF09}" destId="{936C8BAD-8EAE-3140-B98B-08BB47FC01F2}" srcOrd="0" destOrd="0" presId="urn:microsoft.com/office/officeart/2005/8/layout/orgChart1"/>
    <dgm:cxn modelId="{34C0E4ED-977F-CC47-972A-5ABF9C35DC26}" type="presOf" srcId="{412E3DE2-5573-534D-81CF-FB398A5E0907}" destId="{36883A96-351D-7A4C-A376-D0D99164531F}" srcOrd="0" destOrd="0" presId="urn:microsoft.com/office/officeart/2005/8/layout/orgChart1"/>
    <dgm:cxn modelId="{C7E14F40-ACA4-4342-9784-F5D78E93B08B}" type="presOf" srcId="{6256C240-31E2-4446-8B01-1FD612A4872E}" destId="{296FEFA7-09C9-0940-B4A2-E3F5C915F9EA}" srcOrd="0" destOrd="0" presId="urn:microsoft.com/office/officeart/2005/8/layout/orgChart1"/>
    <dgm:cxn modelId="{C706B160-6068-6744-8F23-49946A03CAFA}" type="presOf" srcId="{2C251116-A52A-A243-97A1-D1B8155747E7}" destId="{9FBBD4E3-A048-FB4C-821D-702C5CA9370F}" srcOrd="0" destOrd="0" presId="urn:microsoft.com/office/officeart/2005/8/layout/orgChart1"/>
    <dgm:cxn modelId="{11C87A42-EFC1-EE43-8D1B-55A961786044}" type="presOf" srcId="{6256C240-31E2-4446-8B01-1FD612A4872E}" destId="{1879E715-6F44-E442-A5DE-686AB48EF1FF}" srcOrd="1" destOrd="0" presId="urn:microsoft.com/office/officeart/2005/8/layout/orgChart1"/>
    <dgm:cxn modelId="{F7E55A39-824B-1948-972D-8CE871FFEADA}" type="presOf" srcId="{5688B0E8-8B34-4B40-B8D5-8666E62B6EFB}" destId="{4EEE8678-F361-BD48-A2D5-88671CD99179}" srcOrd="1" destOrd="0" presId="urn:microsoft.com/office/officeart/2005/8/layout/orgChart1"/>
    <dgm:cxn modelId="{E6A31250-220E-8E4F-A63A-F0F1CB4ACFF4}" type="presOf" srcId="{4D174A33-9D90-844D-BDB2-C55619E898D2}" destId="{E5DFCBEF-48E1-A443-9EA7-61CD2338361C}" srcOrd="0" destOrd="0" presId="urn:microsoft.com/office/officeart/2005/8/layout/orgChart1"/>
    <dgm:cxn modelId="{DA618E38-9940-D74C-B02D-197AA6BFBA60}" type="presOf" srcId="{E0BD6C7C-3253-8940-984C-1427087BD834}" destId="{DCED355A-6DE2-4C4D-B3E2-FA2840C99482}" srcOrd="0" destOrd="0" presId="urn:microsoft.com/office/officeart/2005/8/layout/orgChart1"/>
    <dgm:cxn modelId="{B1EDC0F1-482C-0D4B-BBE9-ACBE09FEB5C3}" type="presOf" srcId="{2C251116-A52A-A243-97A1-D1B8155747E7}" destId="{47D40179-9793-9E44-B320-57847DBB31EF}" srcOrd="1" destOrd="0" presId="urn:microsoft.com/office/officeart/2005/8/layout/orgChart1"/>
    <dgm:cxn modelId="{1D3FFBDA-6314-DE48-9432-B26D783A7857}" type="presOf" srcId="{2647727E-4300-F540-83D1-2F07D0FB99E9}" destId="{82947542-0661-2F48-BC3C-B361EB70A5F3}" srcOrd="0" destOrd="0" presId="urn:microsoft.com/office/officeart/2005/8/layout/orgChart1"/>
    <dgm:cxn modelId="{D1D64877-665D-FB4B-B2A0-C27C76A0E754}" type="presOf" srcId="{02DA12B3-B279-4D45-A81E-EA92E01020A4}" destId="{70E32F9D-C4BB-9643-A775-E9ABD567BBF2}" srcOrd="0" destOrd="0" presId="urn:microsoft.com/office/officeart/2005/8/layout/orgChart1"/>
    <dgm:cxn modelId="{B63F5F5D-7ED0-9A43-ACAB-816A00665E1B}" type="presParOf" srcId="{9C2D896F-B61A-3040-813C-6CF6ABD99063}" destId="{D99C403D-F45E-2142-8730-CFF61C6035A7}" srcOrd="0" destOrd="0" presId="urn:microsoft.com/office/officeart/2005/8/layout/orgChart1"/>
    <dgm:cxn modelId="{48FD8C3F-5CE2-ED4A-B02A-E8B60086A340}" type="presParOf" srcId="{D99C403D-F45E-2142-8730-CFF61C6035A7}" destId="{14F3D638-D19D-9C4E-BF36-D3B16B764D79}" srcOrd="0" destOrd="0" presId="urn:microsoft.com/office/officeart/2005/8/layout/orgChart1"/>
    <dgm:cxn modelId="{35C9F32C-7CBC-4449-9052-A17F97E74BF7}" type="presParOf" srcId="{14F3D638-D19D-9C4E-BF36-D3B16B764D79}" destId="{837734B6-E9FE-CC4E-AD85-EB78E462744D}" srcOrd="0" destOrd="0" presId="urn:microsoft.com/office/officeart/2005/8/layout/orgChart1"/>
    <dgm:cxn modelId="{D697C742-8A5E-244C-8AC7-35F49913DDF5}" type="presParOf" srcId="{14F3D638-D19D-9C4E-BF36-D3B16B764D79}" destId="{FECF03D1-BE0C-FC40-AB71-37E58EFBDE37}" srcOrd="1" destOrd="0" presId="urn:microsoft.com/office/officeart/2005/8/layout/orgChart1"/>
    <dgm:cxn modelId="{DA619DDA-C584-5F4F-B9D4-BA3ACD308AED}" type="presParOf" srcId="{D99C403D-F45E-2142-8730-CFF61C6035A7}" destId="{8EED09DF-F798-1342-9560-C6B01ED9524F}" srcOrd="1" destOrd="0" presId="urn:microsoft.com/office/officeart/2005/8/layout/orgChart1"/>
    <dgm:cxn modelId="{1E3622F5-F10F-D94E-8E67-50F9C8FF3B54}" type="presParOf" srcId="{8EED09DF-F798-1342-9560-C6B01ED9524F}" destId="{641E50E7-81FE-3342-9B80-F7D273A0FFF8}" srcOrd="0" destOrd="0" presId="urn:microsoft.com/office/officeart/2005/8/layout/orgChart1"/>
    <dgm:cxn modelId="{01458240-00D4-2E42-969A-EC19CED0A572}" type="presParOf" srcId="{8EED09DF-F798-1342-9560-C6B01ED9524F}" destId="{91A44784-98D3-8545-97AE-209C4F5F901B}" srcOrd="1" destOrd="0" presId="urn:microsoft.com/office/officeart/2005/8/layout/orgChart1"/>
    <dgm:cxn modelId="{AEF37474-FF13-A941-960B-E623FEF32678}" type="presParOf" srcId="{91A44784-98D3-8545-97AE-209C4F5F901B}" destId="{FEBDD5E2-4616-CD49-8404-18AA03FF9078}" srcOrd="0" destOrd="0" presId="urn:microsoft.com/office/officeart/2005/8/layout/orgChart1"/>
    <dgm:cxn modelId="{751F12A5-4E89-7E43-82FC-02F2F1F9D934}" type="presParOf" srcId="{FEBDD5E2-4616-CD49-8404-18AA03FF9078}" destId="{DB7FB994-FAB2-474D-8078-B7E158A9A3B5}" srcOrd="0" destOrd="0" presId="urn:microsoft.com/office/officeart/2005/8/layout/orgChart1"/>
    <dgm:cxn modelId="{79B6E7D6-B263-9742-8A3B-F8C5F74F8BC2}" type="presParOf" srcId="{FEBDD5E2-4616-CD49-8404-18AA03FF9078}" destId="{5319A382-E350-B444-A4F9-C10F09C07D8D}" srcOrd="1" destOrd="0" presId="urn:microsoft.com/office/officeart/2005/8/layout/orgChart1"/>
    <dgm:cxn modelId="{26C50814-E860-A945-9126-46747616E967}" type="presParOf" srcId="{91A44784-98D3-8545-97AE-209C4F5F901B}" destId="{4B5886DC-3673-444A-83A4-85D58B29C59E}" srcOrd="1" destOrd="0" presId="urn:microsoft.com/office/officeart/2005/8/layout/orgChart1"/>
    <dgm:cxn modelId="{D61B344D-5F92-5B4D-B1C7-6C66F7B9A27B}" type="presParOf" srcId="{4B5886DC-3673-444A-83A4-85D58B29C59E}" destId="{E5DFCBEF-48E1-A443-9EA7-61CD2338361C}" srcOrd="0" destOrd="0" presId="urn:microsoft.com/office/officeart/2005/8/layout/orgChart1"/>
    <dgm:cxn modelId="{7CC20F5D-DCFA-E047-9D44-DA661F31D60A}" type="presParOf" srcId="{4B5886DC-3673-444A-83A4-85D58B29C59E}" destId="{85913B45-E61B-5242-8407-877723F15C34}" srcOrd="1" destOrd="0" presId="urn:microsoft.com/office/officeart/2005/8/layout/orgChart1"/>
    <dgm:cxn modelId="{75D6BCD8-EFB0-5F48-803D-C6E70855F99B}" type="presParOf" srcId="{85913B45-E61B-5242-8407-877723F15C34}" destId="{FFB719BE-0188-D343-8453-1AD3E216BDB9}" srcOrd="0" destOrd="0" presId="urn:microsoft.com/office/officeart/2005/8/layout/orgChart1"/>
    <dgm:cxn modelId="{67A57ED2-6E56-414E-A4F6-6AE16233C602}" type="presParOf" srcId="{FFB719BE-0188-D343-8453-1AD3E216BDB9}" destId="{826660B3-F75F-D34E-AD56-ECB06E74EEFD}" srcOrd="0" destOrd="0" presId="urn:microsoft.com/office/officeart/2005/8/layout/orgChart1"/>
    <dgm:cxn modelId="{0E97472F-22AA-3945-814F-7DB301A86CA9}" type="presParOf" srcId="{FFB719BE-0188-D343-8453-1AD3E216BDB9}" destId="{25148A96-063F-9A4C-8BE1-75CDAF140DAD}" srcOrd="1" destOrd="0" presId="urn:microsoft.com/office/officeart/2005/8/layout/orgChart1"/>
    <dgm:cxn modelId="{AA29503D-DBCC-164A-885B-98F24FBCA921}" type="presParOf" srcId="{85913B45-E61B-5242-8407-877723F15C34}" destId="{76C79E6A-53F3-D842-84F9-D7B052EC8314}" srcOrd="1" destOrd="0" presId="urn:microsoft.com/office/officeart/2005/8/layout/orgChart1"/>
    <dgm:cxn modelId="{D6090622-09ED-0B41-9E4E-22EB7C55F5A7}" type="presParOf" srcId="{76C79E6A-53F3-D842-84F9-D7B052EC8314}" destId="{AB9E7744-5840-694A-B601-36C9303D20AD}" srcOrd="0" destOrd="0" presId="urn:microsoft.com/office/officeart/2005/8/layout/orgChart1"/>
    <dgm:cxn modelId="{5CFB6FC4-8871-5846-8233-0FA1E3AFC67B}" type="presParOf" srcId="{76C79E6A-53F3-D842-84F9-D7B052EC8314}" destId="{8BFDB531-9DEA-954B-8BA4-ABE6B940D199}" srcOrd="1" destOrd="0" presId="urn:microsoft.com/office/officeart/2005/8/layout/orgChart1"/>
    <dgm:cxn modelId="{F1367B9E-FCB8-784E-8A7B-2472E002EE0E}" type="presParOf" srcId="{8BFDB531-9DEA-954B-8BA4-ABE6B940D199}" destId="{E83202FC-5EE7-474E-BFA0-536F1DEB5497}" srcOrd="0" destOrd="0" presId="urn:microsoft.com/office/officeart/2005/8/layout/orgChart1"/>
    <dgm:cxn modelId="{45138938-B5BF-8B45-99DD-AA7C4C5381B5}" type="presParOf" srcId="{E83202FC-5EE7-474E-BFA0-536F1DEB5497}" destId="{3C8B8001-E114-C74D-B80C-18ADB6802845}" srcOrd="0" destOrd="0" presId="urn:microsoft.com/office/officeart/2005/8/layout/orgChart1"/>
    <dgm:cxn modelId="{88804432-3517-C74F-BBCD-0393D4FDB2E9}" type="presParOf" srcId="{E83202FC-5EE7-474E-BFA0-536F1DEB5497}" destId="{DE730635-FC4C-3545-9AF7-E534E332AFDF}" srcOrd="1" destOrd="0" presId="urn:microsoft.com/office/officeart/2005/8/layout/orgChart1"/>
    <dgm:cxn modelId="{0744B2A6-1AFE-F642-BF73-442B1607B3C5}" type="presParOf" srcId="{8BFDB531-9DEA-954B-8BA4-ABE6B940D199}" destId="{4CE1E778-C4E4-624B-8DB9-079AF74C85BC}" srcOrd="1" destOrd="0" presId="urn:microsoft.com/office/officeart/2005/8/layout/orgChart1"/>
    <dgm:cxn modelId="{C509F1FF-3DFE-6048-AC0D-0B2A5526E74E}" type="presParOf" srcId="{4CE1E778-C4E4-624B-8DB9-079AF74C85BC}" destId="{26797FEE-F60D-6640-BB3A-095EE004E1A4}" srcOrd="0" destOrd="0" presId="urn:microsoft.com/office/officeart/2005/8/layout/orgChart1"/>
    <dgm:cxn modelId="{45725487-D779-8848-9954-13D7BFB0C19B}" type="presParOf" srcId="{4CE1E778-C4E4-624B-8DB9-079AF74C85BC}" destId="{1B4FD68D-522C-DD4F-B9FF-A8045A4ED706}" srcOrd="1" destOrd="0" presId="urn:microsoft.com/office/officeart/2005/8/layout/orgChart1"/>
    <dgm:cxn modelId="{10F2755E-5805-1942-954B-EAB5A37F1461}" type="presParOf" srcId="{1B4FD68D-522C-DD4F-B9FF-A8045A4ED706}" destId="{C037893A-4435-024E-98FA-431A17848023}" srcOrd="0" destOrd="0" presId="urn:microsoft.com/office/officeart/2005/8/layout/orgChart1"/>
    <dgm:cxn modelId="{C1D71C1E-EB65-C14E-B405-8613769F889E}" type="presParOf" srcId="{C037893A-4435-024E-98FA-431A17848023}" destId="{358C0587-14F8-6F4B-BDE8-917A8184BF2E}" srcOrd="0" destOrd="0" presId="urn:microsoft.com/office/officeart/2005/8/layout/orgChart1"/>
    <dgm:cxn modelId="{2E8C86FB-AD41-7449-8BA0-324B7EFB3677}" type="presParOf" srcId="{C037893A-4435-024E-98FA-431A17848023}" destId="{BA906481-6ECF-1A49-949D-1C03CF775E32}" srcOrd="1" destOrd="0" presId="urn:microsoft.com/office/officeart/2005/8/layout/orgChart1"/>
    <dgm:cxn modelId="{30DFEAD0-48DC-E647-8091-2146CDBC5C25}" type="presParOf" srcId="{1B4FD68D-522C-DD4F-B9FF-A8045A4ED706}" destId="{89A7D3DD-2B90-1243-B5CB-C064982672ED}" srcOrd="1" destOrd="0" presId="urn:microsoft.com/office/officeart/2005/8/layout/orgChart1"/>
    <dgm:cxn modelId="{2977585C-0EFA-F94B-BDA8-99C195819952}" type="presParOf" srcId="{1B4FD68D-522C-DD4F-B9FF-A8045A4ED706}" destId="{277C8209-E1A2-4C43-859C-931988AB26DA}" srcOrd="2" destOrd="0" presId="urn:microsoft.com/office/officeart/2005/8/layout/orgChart1"/>
    <dgm:cxn modelId="{55B55421-B701-EF41-9EF3-1A5F54F51FD4}" type="presParOf" srcId="{4CE1E778-C4E4-624B-8DB9-079AF74C85BC}" destId="{36883A96-351D-7A4C-A376-D0D99164531F}" srcOrd="2" destOrd="0" presId="urn:microsoft.com/office/officeart/2005/8/layout/orgChart1"/>
    <dgm:cxn modelId="{D834599A-CBCC-2E47-B1BE-AA1A56A13A97}" type="presParOf" srcId="{4CE1E778-C4E4-624B-8DB9-079AF74C85BC}" destId="{0AD90D4F-A323-A348-8879-8E62FF897E37}" srcOrd="3" destOrd="0" presId="urn:microsoft.com/office/officeart/2005/8/layout/orgChart1"/>
    <dgm:cxn modelId="{45A4CAA1-F0EA-2E49-A0B6-513B4F1F1503}" type="presParOf" srcId="{0AD90D4F-A323-A348-8879-8E62FF897E37}" destId="{486E12E7-97D0-5147-9643-80640D82A252}" srcOrd="0" destOrd="0" presId="urn:microsoft.com/office/officeart/2005/8/layout/orgChart1"/>
    <dgm:cxn modelId="{E7D73DE5-A150-9549-8648-81A5F76F866C}" type="presParOf" srcId="{486E12E7-97D0-5147-9643-80640D82A252}" destId="{296FEFA7-09C9-0940-B4A2-E3F5C915F9EA}" srcOrd="0" destOrd="0" presId="urn:microsoft.com/office/officeart/2005/8/layout/orgChart1"/>
    <dgm:cxn modelId="{B2731C49-A76E-7148-9E19-D5EC6C9A9FBA}" type="presParOf" srcId="{486E12E7-97D0-5147-9643-80640D82A252}" destId="{1879E715-6F44-E442-A5DE-686AB48EF1FF}" srcOrd="1" destOrd="0" presId="urn:microsoft.com/office/officeart/2005/8/layout/orgChart1"/>
    <dgm:cxn modelId="{3C190255-670A-544E-914E-6790A1EBB709}" type="presParOf" srcId="{0AD90D4F-A323-A348-8879-8E62FF897E37}" destId="{E612E79B-0D93-024E-8815-DE7A6A70291A}" srcOrd="1" destOrd="0" presId="urn:microsoft.com/office/officeart/2005/8/layout/orgChart1"/>
    <dgm:cxn modelId="{8AACF4FD-3762-A04C-B8D2-3998E4910B30}" type="presParOf" srcId="{0AD90D4F-A323-A348-8879-8E62FF897E37}" destId="{F6CE31CE-ACBA-8E4B-88B3-271E3AD2B3D4}" srcOrd="2" destOrd="0" presId="urn:microsoft.com/office/officeart/2005/8/layout/orgChart1"/>
    <dgm:cxn modelId="{0CFF243B-FDF0-D44A-B812-AACC6C8C7210}" type="presParOf" srcId="{4CE1E778-C4E4-624B-8DB9-079AF74C85BC}" destId="{CAF304E4-B9FA-0443-AF10-6E0D56C98B69}" srcOrd="4" destOrd="0" presId="urn:microsoft.com/office/officeart/2005/8/layout/orgChart1"/>
    <dgm:cxn modelId="{1A7C561C-0D58-0D46-A631-37FB2A8E2026}" type="presParOf" srcId="{4CE1E778-C4E4-624B-8DB9-079AF74C85BC}" destId="{541906BB-2BEB-634B-889A-A9B362332326}" srcOrd="5" destOrd="0" presId="urn:microsoft.com/office/officeart/2005/8/layout/orgChart1"/>
    <dgm:cxn modelId="{52C94681-C470-F94A-88EA-461B45286F08}" type="presParOf" srcId="{541906BB-2BEB-634B-889A-A9B362332326}" destId="{6A51F833-0630-FF41-9055-58D89CCDFBC2}" srcOrd="0" destOrd="0" presId="urn:microsoft.com/office/officeart/2005/8/layout/orgChart1"/>
    <dgm:cxn modelId="{E19BDCB0-6931-1345-A903-6AB68E4E5697}" type="presParOf" srcId="{6A51F833-0630-FF41-9055-58D89CCDFBC2}" destId="{7AB4916D-323C-F54B-8D1B-9B0D44708511}" srcOrd="0" destOrd="0" presId="urn:microsoft.com/office/officeart/2005/8/layout/orgChart1"/>
    <dgm:cxn modelId="{5A1446E1-AC08-044A-BBAA-1BB3742702EB}" type="presParOf" srcId="{6A51F833-0630-FF41-9055-58D89CCDFBC2}" destId="{0480BEB9-E59A-0F46-8B45-6697A3B988A1}" srcOrd="1" destOrd="0" presId="urn:microsoft.com/office/officeart/2005/8/layout/orgChart1"/>
    <dgm:cxn modelId="{349F64EC-E72B-7247-928B-5B40769FD894}" type="presParOf" srcId="{541906BB-2BEB-634B-889A-A9B362332326}" destId="{F08FF03E-E098-2948-8418-13950F3F7359}" srcOrd="1" destOrd="0" presId="urn:microsoft.com/office/officeart/2005/8/layout/orgChart1"/>
    <dgm:cxn modelId="{86F20970-ECC0-CF4B-B5E1-689454A20EF3}" type="presParOf" srcId="{541906BB-2BEB-634B-889A-A9B362332326}" destId="{B28CC389-3591-3D4A-A3C8-CDAB2FA751F9}" srcOrd="2" destOrd="0" presId="urn:microsoft.com/office/officeart/2005/8/layout/orgChart1"/>
    <dgm:cxn modelId="{E6E428BA-4BF8-CB46-BE98-C9BD36839D96}" type="presParOf" srcId="{4CE1E778-C4E4-624B-8DB9-079AF74C85BC}" destId="{A9F76FDE-1076-0F4C-8830-F9C7484DABB3}" srcOrd="6" destOrd="0" presId="urn:microsoft.com/office/officeart/2005/8/layout/orgChart1"/>
    <dgm:cxn modelId="{65BF86C6-A8A2-5C4C-8057-5485290B9999}" type="presParOf" srcId="{4CE1E778-C4E4-624B-8DB9-079AF74C85BC}" destId="{4038185B-EA11-2C4A-B9C4-DC4EEFAF034D}" srcOrd="7" destOrd="0" presId="urn:microsoft.com/office/officeart/2005/8/layout/orgChart1"/>
    <dgm:cxn modelId="{79B7A62E-7669-A547-A547-A8750FD7040D}" type="presParOf" srcId="{4038185B-EA11-2C4A-B9C4-DC4EEFAF034D}" destId="{3976EC24-9B7A-754D-A50D-01AA9E271BF6}" srcOrd="0" destOrd="0" presId="urn:microsoft.com/office/officeart/2005/8/layout/orgChart1"/>
    <dgm:cxn modelId="{1765CB0E-AA3C-6A42-8967-0A9F2DB4C072}" type="presParOf" srcId="{3976EC24-9B7A-754D-A50D-01AA9E271BF6}" destId="{ACB03A2B-6697-0B49-B7D0-53DF8D6AD184}" srcOrd="0" destOrd="0" presId="urn:microsoft.com/office/officeart/2005/8/layout/orgChart1"/>
    <dgm:cxn modelId="{5A45BD85-C4A2-2D44-9100-C8BE85A73484}" type="presParOf" srcId="{3976EC24-9B7A-754D-A50D-01AA9E271BF6}" destId="{981B47AA-7BAA-6341-B553-8CCB24F26AC3}" srcOrd="1" destOrd="0" presId="urn:microsoft.com/office/officeart/2005/8/layout/orgChart1"/>
    <dgm:cxn modelId="{5A38D86D-DB96-6848-B59F-395AFB88B69E}" type="presParOf" srcId="{4038185B-EA11-2C4A-B9C4-DC4EEFAF034D}" destId="{177C6C86-A771-2742-9106-9189394D6E83}" srcOrd="1" destOrd="0" presId="urn:microsoft.com/office/officeart/2005/8/layout/orgChart1"/>
    <dgm:cxn modelId="{76EDAEC8-247C-844B-B8DC-919C1CBC5940}" type="presParOf" srcId="{4038185B-EA11-2C4A-B9C4-DC4EEFAF034D}" destId="{624686D3-83C6-5949-B8E3-8FFB13F0A63A}" srcOrd="2" destOrd="0" presId="urn:microsoft.com/office/officeart/2005/8/layout/orgChart1"/>
    <dgm:cxn modelId="{36F6442C-4950-EF4E-979C-9CDA4F91A862}" type="presParOf" srcId="{8BFDB531-9DEA-954B-8BA4-ABE6B940D199}" destId="{CDECB38F-FE8D-F243-A662-E40BFAD2B53A}" srcOrd="2" destOrd="0" presId="urn:microsoft.com/office/officeart/2005/8/layout/orgChart1"/>
    <dgm:cxn modelId="{B32DB9A2-D455-4940-8ECC-47E326EE3EC6}" type="presParOf" srcId="{76C79E6A-53F3-D842-84F9-D7B052EC8314}" destId="{F7433B3D-56E2-1A45-BB65-2E3B160B6338}" srcOrd="2" destOrd="0" presId="urn:microsoft.com/office/officeart/2005/8/layout/orgChart1"/>
    <dgm:cxn modelId="{397E140A-3447-3D45-9A98-A60C5CC8A99A}" type="presParOf" srcId="{76C79E6A-53F3-D842-84F9-D7B052EC8314}" destId="{F3129731-B9E0-E54F-B963-D5755652B529}" srcOrd="3" destOrd="0" presId="urn:microsoft.com/office/officeart/2005/8/layout/orgChart1"/>
    <dgm:cxn modelId="{DD32E6F8-29C1-414A-9693-75B849697205}" type="presParOf" srcId="{F3129731-B9E0-E54F-B963-D5755652B529}" destId="{14CE9AD2-B03A-7B44-9FF3-C53A148AB0C8}" srcOrd="0" destOrd="0" presId="urn:microsoft.com/office/officeart/2005/8/layout/orgChart1"/>
    <dgm:cxn modelId="{18D39D13-42CD-BF40-90DE-CD6BE990E4DC}" type="presParOf" srcId="{14CE9AD2-B03A-7B44-9FF3-C53A148AB0C8}" destId="{8260E01D-D73D-9D4D-A683-6D8A886081BD}" srcOrd="0" destOrd="0" presId="urn:microsoft.com/office/officeart/2005/8/layout/orgChart1"/>
    <dgm:cxn modelId="{0760D5A9-9D4C-A046-B52D-6AF5C8B84CA0}" type="presParOf" srcId="{14CE9AD2-B03A-7B44-9FF3-C53A148AB0C8}" destId="{06A736B7-3C26-A44F-8BDB-CA60A7C904B3}" srcOrd="1" destOrd="0" presId="urn:microsoft.com/office/officeart/2005/8/layout/orgChart1"/>
    <dgm:cxn modelId="{34C81F3D-EC80-2E45-8CCB-D5D53937FFDA}" type="presParOf" srcId="{F3129731-B9E0-E54F-B963-D5755652B529}" destId="{BCD65A5C-DBA9-EB46-AD19-CFB370636252}" srcOrd="1" destOrd="0" presId="urn:microsoft.com/office/officeart/2005/8/layout/orgChart1"/>
    <dgm:cxn modelId="{4C1DC32B-15B6-C946-9F93-94025FD38714}" type="presParOf" srcId="{F3129731-B9E0-E54F-B963-D5755652B529}" destId="{6D919C7E-A536-C84F-9109-6C7E2BBBB1E5}" srcOrd="2" destOrd="0" presId="urn:microsoft.com/office/officeart/2005/8/layout/orgChart1"/>
    <dgm:cxn modelId="{B6BB7C35-E2C3-C84F-8303-4227CFFAACB2}" type="presParOf" srcId="{76C79E6A-53F3-D842-84F9-D7B052EC8314}" destId="{E4396B46-3C44-8749-8A75-5C6CBFDEFD85}" srcOrd="4" destOrd="0" presId="urn:microsoft.com/office/officeart/2005/8/layout/orgChart1"/>
    <dgm:cxn modelId="{C568A591-E30E-A749-A5BA-B4A31391429B}" type="presParOf" srcId="{76C79E6A-53F3-D842-84F9-D7B052EC8314}" destId="{224D56D4-8D4B-6C48-9C1A-467130D25FB5}" srcOrd="5" destOrd="0" presId="urn:microsoft.com/office/officeart/2005/8/layout/orgChart1"/>
    <dgm:cxn modelId="{7030E634-A6A7-774E-A545-2F4905AD06E9}" type="presParOf" srcId="{224D56D4-8D4B-6C48-9C1A-467130D25FB5}" destId="{411C9BA0-D788-B844-8FEA-3D6A951A340B}" srcOrd="0" destOrd="0" presId="urn:microsoft.com/office/officeart/2005/8/layout/orgChart1"/>
    <dgm:cxn modelId="{3BABEDB4-1263-5F4F-AD96-BBCBCB599FDB}" type="presParOf" srcId="{411C9BA0-D788-B844-8FEA-3D6A951A340B}" destId="{F750AAE1-AF41-0E4D-90E9-09D176D58E85}" srcOrd="0" destOrd="0" presId="urn:microsoft.com/office/officeart/2005/8/layout/orgChart1"/>
    <dgm:cxn modelId="{FFB7CB4F-BD5B-4241-A4D6-C0F6981502DD}" type="presParOf" srcId="{411C9BA0-D788-B844-8FEA-3D6A951A340B}" destId="{4EEE8678-F361-BD48-A2D5-88671CD99179}" srcOrd="1" destOrd="0" presId="urn:microsoft.com/office/officeart/2005/8/layout/orgChart1"/>
    <dgm:cxn modelId="{ACDBAA40-EA92-BD4A-A327-DC94DEC6D658}" type="presParOf" srcId="{224D56D4-8D4B-6C48-9C1A-467130D25FB5}" destId="{AB4DB87F-8E8C-574B-BBB1-8C2428FF147C}" srcOrd="1" destOrd="0" presId="urn:microsoft.com/office/officeart/2005/8/layout/orgChart1"/>
    <dgm:cxn modelId="{713F15C9-C002-7F4E-BE58-D4E982B58D54}" type="presParOf" srcId="{AB4DB87F-8E8C-574B-BBB1-8C2428FF147C}" destId="{869E067E-E688-3143-A9AB-2447693537B6}" srcOrd="0" destOrd="0" presId="urn:microsoft.com/office/officeart/2005/8/layout/orgChart1"/>
    <dgm:cxn modelId="{FEA670C1-1F30-2C47-A3EF-EF2CE6B4A280}" type="presParOf" srcId="{AB4DB87F-8E8C-574B-BBB1-8C2428FF147C}" destId="{EBEF54DC-B3E3-9D4A-8154-502194C78551}" srcOrd="1" destOrd="0" presId="urn:microsoft.com/office/officeart/2005/8/layout/orgChart1"/>
    <dgm:cxn modelId="{9E17AD62-7F5C-A84D-80AA-BA50C70AC2DD}" type="presParOf" srcId="{EBEF54DC-B3E3-9D4A-8154-502194C78551}" destId="{69779D40-AA36-4846-B731-8F5375A347D9}" srcOrd="0" destOrd="0" presId="urn:microsoft.com/office/officeart/2005/8/layout/orgChart1"/>
    <dgm:cxn modelId="{23B6840A-0350-954F-B918-C6423DC9FD29}" type="presParOf" srcId="{69779D40-AA36-4846-B731-8F5375A347D9}" destId="{70E32F9D-C4BB-9643-A775-E9ABD567BBF2}" srcOrd="0" destOrd="0" presId="urn:microsoft.com/office/officeart/2005/8/layout/orgChart1"/>
    <dgm:cxn modelId="{4641A10E-A178-0D4F-8CF7-3BB2DC0A444E}" type="presParOf" srcId="{69779D40-AA36-4846-B731-8F5375A347D9}" destId="{56729A71-31A1-7444-8534-67B4B9E1C3AC}" srcOrd="1" destOrd="0" presId="urn:microsoft.com/office/officeart/2005/8/layout/orgChart1"/>
    <dgm:cxn modelId="{5568ACC7-61AE-AD40-9F72-DB936A15CE50}" type="presParOf" srcId="{EBEF54DC-B3E3-9D4A-8154-502194C78551}" destId="{A9757845-F1B5-1D4C-8F0F-EF9603D0D343}" srcOrd="1" destOrd="0" presId="urn:microsoft.com/office/officeart/2005/8/layout/orgChart1"/>
    <dgm:cxn modelId="{B888FD0A-08E3-B342-8CE7-EC8551F12DA0}" type="presParOf" srcId="{EBEF54DC-B3E3-9D4A-8154-502194C78551}" destId="{E4C04BEE-DEB0-F143-99D2-3AD768792359}" srcOrd="2" destOrd="0" presId="urn:microsoft.com/office/officeart/2005/8/layout/orgChart1"/>
    <dgm:cxn modelId="{B56DD1DC-E278-E34E-A2A7-18E0D22980EA}" type="presParOf" srcId="{AB4DB87F-8E8C-574B-BBB1-8C2428FF147C}" destId="{9195E17C-33FE-A246-AA44-184DE763385F}" srcOrd="2" destOrd="0" presId="urn:microsoft.com/office/officeart/2005/8/layout/orgChart1"/>
    <dgm:cxn modelId="{7FCDC14B-F392-B642-9DE1-5F15B8C0EF71}" type="presParOf" srcId="{AB4DB87F-8E8C-574B-BBB1-8C2428FF147C}" destId="{7AD138E0-A02F-4740-95FC-6BCC24E78A43}" srcOrd="3" destOrd="0" presId="urn:microsoft.com/office/officeart/2005/8/layout/orgChart1"/>
    <dgm:cxn modelId="{4B2C706C-EB82-7B4E-AFF2-CEE6D20CFA99}" type="presParOf" srcId="{7AD138E0-A02F-4740-95FC-6BCC24E78A43}" destId="{9D418701-6A3A-8F43-A7AC-421B3F003E86}" srcOrd="0" destOrd="0" presId="urn:microsoft.com/office/officeart/2005/8/layout/orgChart1"/>
    <dgm:cxn modelId="{3B93DD34-0991-2D4C-9A59-74C8B18D45F0}" type="presParOf" srcId="{9D418701-6A3A-8F43-A7AC-421B3F003E86}" destId="{B20E27F5-D080-9C4A-ABC6-235A328790D8}" srcOrd="0" destOrd="0" presId="urn:microsoft.com/office/officeart/2005/8/layout/orgChart1"/>
    <dgm:cxn modelId="{93915249-7DE7-FA4A-99A7-3E261AF98ADC}" type="presParOf" srcId="{9D418701-6A3A-8F43-A7AC-421B3F003E86}" destId="{D4B728E0-D719-484E-9B11-AB92B30E971A}" srcOrd="1" destOrd="0" presId="urn:microsoft.com/office/officeart/2005/8/layout/orgChart1"/>
    <dgm:cxn modelId="{2D0BB47C-DC83-5F4C-9BA9-F4E0AF484460}" type="presParOf" srcId="{7AD138E0-A02F-4740-95FC-6BCC24E78A43}" destId="{5999640A-45F6-9948-BE67-85609D159D49}" srcOrd="1" destOrd="0" presId="urn:microsoft.com/office/officeart/2005/8/layout/orgChart1"/>
    <dgm:cxn modelId="{1274FB13-B430-9C42-B2FA-701F0792847C}" type="presParOf" srcId="{7AD138E0-A02F-4740-95FC-6BCC24E78A43}" destId="{B5F1F283-9EA9-F249-A2D1-A732001DF639}" srcOrd="2" destOrd="0" presId="urn:microsoft.com/office/officeart/2005/8/layout/orgChart1"/>
    <dgm:cxn modelId="{E7D7BF2F-F26E-6248-ADBD-CAA93E83BE48}" type="presParOf" srcId="{AB4DB87F-8E8C-574B-BBB1-8C2428FF147C}" destId="{8CC4FA29-5944-CF48-99B3-4EDBA240D8F2}" srcOrd="4" destOrd="0" presId="urn:microsoft.com/office/officeart/2005/8/layout/orgChart1"/>
    <dgm:cxn modelId="{3E6499BB-E666-404A-B7E8-D614AD6245D4}" type="presParOf" srcId="{AB4DB87F-8E8C-574B-BBB1-8C2428FF147C}" destId="{69D3A03C-EE82-004D-A6F6-D1195E6CBA60}" srcOrd="5" destOrd="0" presId="urn:microsoft.com/office/officeart/2005/8/layout/orgChart1"/>
    <dgm:cxn modelId="{8C3A7B7E-0C1F-FC43-A0F8-D5066E6E89A4}" type="presParOf" srcId="{69D3A03C-EE82-004D-A6F6-D1195E6CBA60}" destId="{40740D24-F25B-6744-B677-E167BCA3E9AE}" srcOrd="0" destOrd="0" presId="urn:microsoft.com/office/officeart/2005/8/layout/orgChart1"/>
    <dgm:cxn modelId="{487D66BB-C178-1344-940E-2C29F0C981F8}" type="presParOf" srcId="{40740D24-F25B-6744-B677-E167BCA3E9AE}" destId="{8E7CB524-3FF9-3F4F-AD41-21B13992DA4F}" srcOrd="0" destOrd="0" presId="urn:microsoft.com/office/officeart/2005/8/layout/orgChart1"/>
    <dgm:cxn modelId="{FE9AED31-1BE2-2D46-9DED-F5D9028D2D73}" type="presParOf" srcId="{40740D24-F25B-6744-B677-E167BCA3E9AE}" destId="{A7587F54-9F42-9049-BFC4-44728927AA1F}" srcOrd="1" destOrd="0" presId="urn:microsoft.com/office/officeart/2005/8/layout/orgChart1"/>
    <dgm:cxn modelId="{96A8361C-A0A5-8C42-B83D-93F6E89BBBC7}" type="presParOf" srcId="{69D3A03C-EE82-004D-A6F6-D1195E6CBA60}" destId="{FFBF9528-FEB2-5F4A-917D-12807A933DDC}" srcOrd="1" destOrd="0" presId="urn:microsoft.com/office/officeart/2005/8/layout/orgChart1"/>
    <dgm:cxn modelId="{6E317E84-FD06-B949-9EF9-F41B4D4176D8}" type="presParOf" srcId="{69D3A03C-EE82-004D-A6F6-D1195E6CBA60}" destId="{6D70CD25-F63E-E047-8B03-C1386B75D7B9}" srcOrd="2" destOrd="0" presId="urn:microsoft.com/office/officeart/2005/8/layout/orgChart1"/>
    <dgm:cxn modelId="{0864E0E9-CDF9-FF4C-BF3D-F657AFECA285}" type="presParOf" srcId="{224D56D4-8D4B-6C48-9C1A-467130D25FB5}" destId="{2772FF60-0E92-6744-BC2E-8F35B9DE3E52}" srcOrd="2" destOrd="0" presId="urn:microsoft.com/office/officeart/2005/8/layout/orgChart1"/>
    <dgm:cxn modelId="{103BCD9A-D8E9-DE48-B6F0-96C6EE23870F}" type="presParOf" srcId="{76C79E6A-53F3-D842-84F9-D7B052EC8314}" destId="{00FB727A-6C89-1C48-99E4-E8402B977B4E}" srcOrd="6" destOrd="0" presId="urn:microsoft.com/office/officeart/2005/8/layout/orgChart1"/>
    <dgm:cxn modelId="{B4614969-2CBD-194C-A272-4DFEE497EEEE}" type="presParOf" srcId="{76C79E6A-53F3-D842-84F9-D7B052EC8314}" destId="{9A6FD718-AE07-D342-AF8B-26619480476E}" srcOrd="7" destOrd="0" presId="urn:microsoft.com/office/officeart/2005/8/layout/orgChart1"/>
    <dgm:cxn modelId="{F6821B03-4A1F-1644-AAEE-AD46352A7E4A}" type="presParOf" srcId="{9A6FD718-AE07-D342-AF8B-26619480476E}" destId="{19B40409-67D7-9248-9E5B-0B71BA6FBBD8}" srcOrd="0" destOrd="0" presId="urn:microsoft.com/office/officeart/2005/8/layout/orgChart1"/>
    <dgm:cxn modelId="{A1AEE4EF-ED02-DB41-9941-79679E5F4B20}" type="presParOf" srcId="{19B40409-67D7-9248-9E5B-0B71BA6FBBD8}" destId="{82B7A35D-0488-A246-8C4F-DC66C4AF38AD}" srcOrd="0" destOrd="0" presId="urn:microsoft.com/office/officeart/2005/8/layout/orgChart1"/>
    <dgm:cxn modelId="{59BBD974-D41E-5A45-BC56-DAA00313DC7F}" type="presParOf" srcId="{19B40409-67D7-9248-9E5B-0B71BA6FBBD8}" destId="{10DADA6B-9B13-F642-9132-8EEFB47D9EC3}" srcOrd="1" destOrd="0" presId="urn:microsoft.com/office/officeart/2005/8/layout/orgChart1"/>
    <dgm:cxn modelId="{03311C1F-FE53-CB4A-A429-84C4770E0BBC}" type="presParOf" srcId="{9A6FD718-AE07-D342-AF8B-26619480476E}" destId="{0EF63753-57E4-F847-88F7-F81FEFCF4B22}" srcOrd="1" destOrd="0" presId="urn:microsoft.com/office/officeart/2005/8/layout/orgChart1"/>
    <dgm:cxn modelId="{3213FE76-C881-094C-B1CF-3A9DE72F141C}" type="presParOf" srcId="{0EF63753-57E4-F847-88F7-F81FEFCF4B22}" destId="{3F3C36DB-F000-0641-A75A-DE0A94D85545}" srcOrd="0" destOrd="0" presId="urn:microsoft.com/office/officeart/2005/8/layout/orgChart1"/>
    <dgm:cxn modelId="{34518092-B132-654F-B144-47107B20827F}" type="presParOf" srcId="{0EF63753-57E4-F847-88F7-F81FEFCF4B22}" destId="{B4789453-5888-AA47-9190-48CC846631A9}" srcOrd="1" destOrd="0" presId="urn:microsoft.com/office/officeart/2005/8/layout/orgChart1"/>
    <dgm:cxn modelId="{03F0BACA-CB6E-4845-8CF7-CAA86D3D4228}" type="presParOf" srcId="{B4789453-5888-AA47-9190-48CC846631A9}" destId="{14A45F16-7E42-A249-B05D-8AA93DEA567E}" srcOrd="0" destOrd="0" presId="urn:microsoft.com/office/officeart/2005/8/layout/orgChart1"/>
    <dgm:cxn modelId="{9AF8B1C2-5307-7C41-89F0-599A0AFF8355}" type="presParOf" srcId="{14A45F16-7E42-A249-B05D-8AA93DEA567E}" destId="{2954EF87-B508-124C-8DCD-AAB4808DC100}" srcOrd="0" destOrd="0" presId="urn:microsoft.com/office/officeart/2005/8/layout/orgChart1"/>
    <dgm:cxn modelId="{D5D0E04B-1854-9042-89B8-27C932AA4D3D}" type="presParOf" srcId="{14A45F16-7E42-A249-B05D-8AA93DEA567E}" destId="{DFAF2E7E-A53D-ED40-B7DB-A7B0E0ABC725}" srcOrd="1" destOrd="0" presId="urn:microsoft.com/office/officeart/2005/8/layout/orgChart1"/>
    <dgm:cxn modelId="{9AD2E6BF-6052-C048-94C6-E87773C1960E}" type="presParOf" srcId="{B4789453-5888-AA47-9190-48CC846631A9}" destId="{853710AF-9278-4845-A657-1D1B47BEC06C}" srcOrd="1" destOrd="0" presId="urn:microsoft.com/office/officeart/2005/8/layout/orgChart1"/>
    <dgm:cxn modelId="{F7130021-851A-B74D-86D0-418F00F8F9F8}" type="presParOf" srcId="{853710AF-9278-4845-A657-1D1B47BEC06C}" destId="{2C782A81-11F2-6B47-AE45-649FBB892FAE}" srcOrd="0" destOrd="0" presId="urn:microsoft.com/office/officeart/2005/8/layout/orgChart1"/>
    <dgm:cxn modelId="{C772C7EC-C4F1-7A42-90F4-17F3B5AE1DE1}" type="presParOf" srcId="{853710AF-9278-4845-A657-1D1B47BEC06C}" destId="{D2A8E975-62B1-0E44-A611-1C1E82798C86}" srcOrd="1" destOrd="0" presId="urn:microsoft.com/office/officeart/2005/8/layout/orgChart1"/>
    <dgm:cxn modelId="{FB717DE9-F729-A04B-8ADC-65E632F052BC}" type="presParOf" srcId="{D2A8E975-62B1-0E44-A611-1C1E82798C86}" destId="{D3ED895D-0885-2244-BBC6-5C2FFC84A374}" srcOrd="0" destOrd="0" presId="urn:microsoft.com/office/officeart/2005/8/layout/orgChart1"/>
    <dgm:cxn modelId="{9ABCDF4D-11E9-FA48-8787-5529A3F2D898}" type="presParOf" srcId="{D3ED895D-0885-2244-BBC6-5C2FFC84A374}" destId="{16641692-AA44-574C-9EDC-C35697EEA3CC}" srcOrd="0" destOrd="0" presId="urn:microsoft.com/office/officeart/2005/8/layout/orgChart1"/>
    <dgm:cxn modelId="{05234FEB-2DA3-0547-AF84-F4437EA4CFDB}" type="presParOf" srcId="{D3ED895D-0885-2244-BBC6-5C2FFC84A374}" destId="{C6E1EEBC-B026-B84C-9EC6-EE3BCF8F07CD}" srcOrd="1" destOrd="0" presId="urn:microsoft.com/office/officeart/2005/8/layout/orgChart1"/>
    <dgm:cxn modelId="{1AC5F1A6-ECF2-214F-8D60-B4664CB25200}" type="presParOf" srcId="{D2A8E975-62B1-0E44-A611-1C1E82798C86}" destId="{71D70CD1-5F8D-2B45-BD76-EF0E439C4253}" srcOrd="1" destOrd="0" presId="urn:microsoft.com/office/officeart/2005/8/layout/orgChart1"/>
    <dgm:cxn modelId="{C468FAC9-686F-5244-9B0A-656201E4D94F}" type="presParOf" srcId="{D2A8E975-62B1-0E44-A611-1C1E82798C86}" destId="{BABFA185-B15F-5A4D-8B10-283217B1F8D0}" srcOrd="2" destOrd="0" presId="urn:microsoft.com/office/officeart/2005/8/layout/orgChart1"/>
    <dgm:cxn modelId="{615CDAEB-FCAE-D544-A4E1-EF28CD1B857C}" type="presParOf" srcId="{853710AF-9278-4845-A657-1D1B47BEC06C}" destId="{97E50F82-33B8-CF49-960F-EDAF4E0B0F0E}" srcOrd="2" destOrd="0" presId="urn:microsoft.com/office/officeart/2005/8/layout/orgChart1"/>
    <dgm:cxn modelId="{CB4C2FA5-56B8-BE4A-910A-158BAA85434D}" type="presParOf" srcId="{853710AF-9278-4845-A657-1D1B47BEC06C}" destId="{715F3F04-C711-E04D-A589-F6CA372C372D}" srcOrd="3" destOrd="0" presId="urn:microsoft.com/office/officeart/2005/8/layout/orgChart1"/>
    <dgm:cxn modelId="{91978CA6-FD3D-7F4C-A19C-E60E9F35DB68}" type="presParOf" srcId="{715F3F04-C711-E04D-A589-F6CA372C372D}" destId="{2DA55AA2-23D9-4C47-8169-F93FBA0EF4E2}" srcOrd="0" destOrd="0" presId="urn:microsoft.com/office/officeart/2005/8/layout/orgChart1"/>
    <dgm:cxn modelId="{70F6AE15-EC08-9A44-82ED-277382325C1E}" type="presParOf" srcId="{2DA55AA2-23D9-4C47-8169-F93FBA0EF4E2}" destId="{F25EAFF1-4644-9E40-8985-7BC78671FCCD}" srcOrd="0" destOrd="0" presId="urn:microsoft.com/office/officeart/2005/8/layout/orgChart1"/>
    <dgm:cxn modelId="{EEC86341-9DE7-7C43-B58F-83E5953B1DE8}" type="presParOf" srcId="{2DA55AA2-23D9-4C47-8169-F93FBA0EF4E2}" destId="{51A5C6AC-E85F-C844-9AEF-895F13F9DEAD}" srcOrd="1" destOrd="0" presId="urn:microsoft.com/office/officeart/2005/8/layout/orgChart1"/>
    <dgm:cxn modelId="{45F9D567-5676-C94F-A6B3-22353E4C1D60}" type="presParOf" srcId="{715F3F04-C711-E04D-A589-F6CA372C372D}" destId="{FC9EE242-D9BC-FB4B-8BCD-A9272B8173F0}" srcOrd="1" destOrd="0" presId="urn:microsoft.com/office/officeart/2005/8/layout/orgChart1"/>
    <dgm:cxn modelId="{E4C4F3DE-3DF3-7F4F-8482-B227091A80B0}" type="presParOf" srcId="{715F3F04-C711-E04D-A589-F6CA372C372D}" destId="{68A995F0-D53A-EE44-92F2-5BD25706300B}" srcOrd="2" destOrd="0" presId="urn:microsoft.com/office/officeart/2005/8/layout/orgChart1"/>
    <dgm:cxn modelId="{17B8EB32-5928-7A4A-A4CB-3176D1ACB8C1}" type="presParOf" srcId="{853710AF-9278-4845-A657-1D1B47BEC06C}" destId="{58D57596-A5FC-EC49-BB2A-2878D75900E8}" srcOrd="4" destOrd="0" presId="urn:microsoft.com/office/officeart/2005/8/layout/orgChart1"/>
    <dgm:cxn modelId="{74E17E37-0198-8647-BAE5-81D6BE09C46F}" type="presParOf" srcId="{853710AF-9278-4845-A657-1D1B47BEC06C}" destId="{5FC699AD-924E-FD4D-B4A8-9090D9917F78}" srcOrd="5" destOrd="0" presId="urn:microsoft.com/office/officeart/2005/8/layout/orgChart1"/>
    <dgm:cxn modelId="{D65651AD-A810-9340-882E-84559CD6FECC}" type="presParOf" srcId="{5FC699AD-924E-FD4D-B4A8-9090D9917F78}" destId="{F5D8AA10-058E-544E-BDDF-9421F2C3DFC9}" srcOrd="0" destOrd="0" presId="urn:microsoft.com/office/officeart/2005/8/layout/orgChart1"/>
    <dgm:cxn modelId="{4F229AC8-4A75-3D4A-94AF-338809433E99}" type="presParOf" srcId="{F5D8AA10-058E-544E-BDDF-9421F2C3DFC9}" destId="{32FCCE99-95C6-5748-8999-709254276403}" srcOrd="0" destOrd="0" presId="urn:microsoft.com/office/officeart/2005/8/layout/orgChart1"/>
    <dgm:cxn modelId="{D25A6A97-AC27-554D-B06E-BF6CBB616D5A}" type="presParOf" srcId="{F5D8AA10-058E-544E-BDDF-9421F2C3DFC9}" destId="{7A34D6EA-A781-734D-B1A9-8533807FD915}" srcOrd="1" destOrd="0" presId="urn:microsoft.com/office/officeart/2005/8/layout/orgChart1"/>
    <dgm:cxn modelId="{2D42BEE7-B597-BF40-B8F7-F60A42BDD665}" type="presParOf" srcId="{5FC699AD-924E-FD4D-B4A8-9090D9917F78}" destId="{69FCFE88-DF2C-F146-979B-C7BDCFB820D0}" srcOrd="1" destOrd="0" presId="urn:microsoft.com/office/officeart/2005/8/layout/orgChart1"/>
    <dgm:cxn modelId="{55CDC7FF-CEDB-594A-B5E9-B6F7FA19079D}" type="presParOf" srcId="{5FC699AD-924E-FD4D-B4A8-9090D9917F78}" destId="{3DBB6D70-BCAF-7544-B618-D3A1A903963A}" srcOrd="2" destOrd="0" presId="urn:microsoft.com/office/officeart/2005/8/layout/orgChart1"/>
    <dgm:cxn modelId="{DC977C7B-1394-EB47-93F8-605C10211686}" type="presParOf" srcId="{853710AF-9278-4845-A657-1D1B47BEC06C}" destId="{C9EF5CCF-60B4-2C45-92DE-C7D3AFBE425A}" srcOrd="6" destOrd="0" presId="urn:microsoft.com/office/officeart/2005/8/layout/orgChart1"/>
    <dgm:cxn modelId="{84C6C16F-A217-2144-BF60-16843699C12C}" type="presParOf" srcId="{853710AF-9278-4845-A657-1D1B47BEC06C}" destId="{BD77B81B-82EF-2242-B3E9-03B89F1E3443}" srcOrd="7" destOrd="0" presId="urn:microsoft.com/office/officeart/2005/8/layout/orgChart1"/>
    <dgm:cxn modelId="{F7235E47-6839-0346-A329-748A54671305}" type="presParOf" srcId="{BD77B81B-82EF-2242-B3E9-03B89F1E3443}" destId="{20782715-2124-AD4F-A899-E4D44DB0344B}" srcOrd="0" destOrd="0" presId="urn:microsoft.com/office/officeart/2005/8/layout/orgChart1"/>
    <dgm:cxn modelId="{703B3035-3FFB-CF4F-A068-46FFF4D75FBE}" type="presParOf" srcId="{20782715-2124-AD4F-A899-E4D44DB0344B}" destId="{F89949C0-9D23-E340-AECE-DC84705040C8}" srcOrd="0" destOrd="0" presId="urn:microsoft.com/office/officeart/2005/8/layout/orgChart1"/>
    <dgm:cxn modelId="{1E078639-1F51-4945-A9FE-E960E8BDB608}" type="presParOf" srcId="{20782715-2124-AD4F-A899-E4D44DB0344B}" destId="{5FA41279-4B69-A94D-BC52-80F99C5C3B84}" srcOrd="1" destOrd="0" presId="urn:microsoft.com/office/officeart/2005/8/layout/orgChart1"/>
    <dgm:cxn modelId="{3E85A895-E9A0-D346-9BAA-8814BD410E51}" type="presParOf" srcId="{BD77B81B-82EF-2242-B3E9-03B89F1E3443}" destId="{8CDCBC61-E997-8949-99DB-F8682CD35497}" srcOrd="1" destOrd="0" presId="urn:microsoft.com/office/officeart/2005/8/layout/orgChart1"/>
    <dgm:cxn modelId="{FC00A5B7-2567-8D48-96C9-859D3C1ACFA1}" type="presParOf" srcId="{BD77B81B-82EF-2242-B3E9-03B89F1E3443}" destId="{EB170DA3-EC99-D548-9DB1-30B1C4F1A9CB}" srcOrd="2" destOrd="0" presId="urn:microsoft.com/office/officeart/2005/8/layout/orgChart1"/>
    <dgm:cxn modelId="{805BA6FA-F838-8544-9A6A-95FC358F6C0B}" type="presParOf" srcId="{853710AF-9278-4845-A657-1D1B47BEC06C}" destId="{E91F31B9-86EB-E342-A588-5DE770FD18D4}" srcOrd="8" destOrd="0" presId="urn:microsoft.com/office/officeart/2005/8/layout/orgChart1"/>
    <dgm:cxn modelId="{09D0EEBE-F278-F54D-85FB-A2E03AFD5A0B}" type="presParOf" srcId="{853710AF-9278-4845-A657-1D1B47BEC06C}" destId="{AE6D6F96-140E-0B46-ABF1-D63D86811F81}" srcOrd="9" destOrd="0" presId="urn:microsoft.com/office/officeart/2005/8/layout/orgChart1"/>
    <dgm:cxn modelId="{37625E98-C98D-904B-8794-9D92672AAF70}" type="presParOf" srcId="{AE6D6F96-140E-0B46-ABF1-D63D86811F81}" destId="{0C5C7699-9B98-C248-A3F9-B6DDE4C8713D}" srcOrd="0" destOrd="0" presId="urn:microsoft.com/office/officeart/2005/8/layout/orgChart1"/>
    <dgm:cxn modelId="{1FECD8B7-B77B-A14E-83F6-B25B7161D707}" type="presParOf" srcId="{0C5C7699-9B98-C248-A3F9-B6DDE4C8713D}" destId="{DCED355A-6DE2-4C4D-B3E2-FA2840C99482}" srcOrd="0" destOrd="0" presId="urn:microsoft.com/office/officeart/2005/8/layout/orgChart1"/>
    <dgm:cxn modelId="{6A029872-7219-194A-AB53-F8B6F2A7DCBA}" type="presParOf" srcId="{0C5C7699-9B98-C248-A3F9-B6DDE4C8713D}" destId="{7EC9DD1E-B53E-C945-BDAD-60709F07C480}" srcOrd="1" destOrd="0" presId="urn:microsoft.com/office/officeart/2005/8/layout/orgChart1"/>
    <dgm:cxn modelId="{5EEC08A4-2BB5-F846-9042-7AFA638B2BE7}" type="presParOf" srcId="{AE6D6F96-140E-0B46-ABF1-D63D86811F81}" destId="{F1C740CC-7699-4140-80DC-D5A436F74156}" srcOrd="1" destOrd="0" presId="urn:microsoft.com/office/officeart/2005/8/layout/orgChart1"/>
    <dgm:cxn modelId="{67A44B71-AE8C-9D45-B6A9-D46EE18052C4}" type="presParOf" srcId="{AE6D6F96-140E-0B46-ABF1-D63D86811F81}" destId="{2C1D51D6-26E2-3C4B-B022-97C8B6BE6DFB}" srcOrd="2" destOrd="0" presId="urn:microsoft.com/office/officeart/2005/8/layout/orgChart1"/>
    <dgm:cxn modelId="{57A76150-5E59-6E40-8419-ACC791420B13}" type="presParOf" srcId="{853710AF-9278-4845-A657-1D1B47BEC06C}" destId="{525B94DF-3F3A-9441-B1D9-C4B148EC3B87}" srcOrd="10" destOrd="0" presId="urn:microsoft.com/office/officeart/2005/8/layout/orgChart1"/>
    <dgm:cxn modelId="{B5DBD0BE-B90A-AA40-A779-92D3FB183B8F}" type="presParOf" srcId="{853710AF-9278-4845-A657-1D1B47BEC06C}" destId="{BA4F274E-AF1E-F64D-B628-2B5172B884AE}" srcOrd="11" destOrd="0" presId="urn:microsoft.com/office/officeart/2005/8/layout/orgChart1"/>
    <dgm:cxn modelId="{42A57E27-48A6-4542-8049-F114FE7B8D60}" type="presParOf" srcId="{BA4F274E-AF1E-F64D-B628-2B5172B884AE}" destId="{648E9CD0-7D0B-5040-BF35-6BA7F1C85692}" srcOrd="0" destOrd="0" presId="urn:microsoft.com/office/officeart/2005/8/layout/orgChart1"/>
    <dgm:cxn modelId="{22AE8CE1-3E6B-EE46-B0CB-9BC00A3F85A8}" type="presParOf" srcId="{648E9CD0-7D0B-5040-BF35-6BA7F1C85692}" destId="{9125472D-9319-854D-BEA0-58B78542FE45}" srcOrd="0" destOrd="0" presId="urn:microsoft.com/office/officeart/2005/8/layout/orgChart1"/>
    <dgm:cxn modelId="{B1405270-4DBE-7C4A-AFA6-38CDC9633612}" type="presParOf" srcId="{648E9CD0-7D0B-5040-BF35-6BA7F1C85692}" destId="{CA2DC4A5-C83E-4444-A475-71164C172619}" srcOrd="1" destOrd="0" presId="urn:microsoft.com/office/officeart/2005/8/layout/orgChart1"/>
    <dgm:cxn modelId="{7637D623-01DF-4E4D-9746-B60534AD9C9B}" type="presParOf" srcId="{BA4F274E-AF1E-F64D-B628-2B5172B884AE}" destId="{740E1A2C-AA03-9644-B56C-C37E2D6DC38B}" srcOrd="1" destOrd="0" presId="urn:microsoft.com/office/officeart/2005/8/layout/orgChart1"/>
    <dgm:cxn modelId="{299FE31A-813F-5C46-8D8B-7D46C4650485}" type="presParOf" srcId="{BA4F274E-AF1E-F64D-B628-2B5172B884AE}" destId="{6F893FBC-E3AF-8948-BCBA-8CFBFC319D33}" srcOrd="2" destOrd="0" presId="urn:microsoft.com/office/officeart/2005/8/layout/orgChart1"/>
    <dgm:cxn modelId="{C27F9DA7-7AA1-C848-9C4E-5FF2F506DE33}" type="presParOf" srcId="{B4789453-5888-AA47-9190-48CC846631A9}" destId="{086E4ECB-897E-3D4C-A459-57105599E23B}" srcOrd="2" destOrd="0" presId="urn:microsoft.com/office/officeart/2005/8/layout/orgChart1"/>
    <dgm:cxn modelId="{F16874D2-86EB-1442-97B6-B719A4005405}" type="presParOf" srcId="{9A6FD718-AE07-D342-AF8B-26619480476E}" destId="{880188D1-B4BF-2E4B-BED5-ACDC01CDEB9D}" srcOrd="2" destOrd="0" presId="urn:microsoft.com/office/officeart/2005/8/layout/orgChart1"/>
    <dgm:cxn modelId="{AF101F11-6137-9D46-A1E4-582432442983}" type="presParOf" srcId="{76C79E6A-53F3-D842-84F9-D7B052EC8314}" destId="{82947542-0661-2F48-BC3C-B361EB70A5F3}" srcOrd="8" destOrd="0" presId="urn:microsoft.com/office/officeart/2005/8/layout/orgChart1"/>
    <dgm:cxn modelId="{E4C4BC35-59C9-1A44-951A-C05D29AE480E}" type="presParOf" srcId="{76C79E6A-53F3-D842-84F9-D7B052EC8314}" destId="{F3F8C68E-51D4-3C47-84B9-78401AECD18B}" srcOrd="9" destOrd="0" presId="urn:microsoft.com/office/officeart/2005/8/layout/orgChart1"/>
    <dgm:cxn modelId="{18FAC355-8FEB-5C41-9EA1-77669722C729}" type="presParOf" srcId="{F3F8C68E-51D4-3C47-84B9-78401AECD18B}" destId="{16215702-4294-CB46-A852-F1B88C63A596}" srcOrd="0" destOrd="0" presId="urn:microsoft.com/office/officeart/2005/8/layout/orgChart1"/>
    <dgm:cxn modelId="{9BB99CEF-6123-614B-A5E3-F7BF656D67C1}" type="presParOf" srcId="{16215702-4294-CB46-A852-F1B88C63A596}" destId="{DEDDD461-2B82-F842-ACE8-76E59572C819}" srcOrd="0" destOrd="0" presId="urn:microsoft.com/office/officeart/2005/8/layout/orgChart1"/>
    <dgm:cxn modelId="{FA415FE9-B652-534E-951E-C103A6F267A2}" type="presParOf" srcId="{16215702-4294-CB46-A852-F1B88C63A596}" destId="{38DA7ADB-7569-F84A-B37F-3A33FBB43677}" srcOrd="1" destOrd="0" presId="urn:microsoft.com/office/officeart/2005/8/layout/orgChart1"/>
    <dgm:cxn modelId="{CF19B8A0-C95D-D747-858D-243F7B1F6372}" type="presParOf" srcId="{F3F8C68E-51D4-3C47-84B9-78401AECD18B}" destId="{4FCF3088-3EBD-F64B-BDF5-D72C03A13DDE}" srcOrd="1" destOrd="0" presId="urn:microsoft.com/office/officeart/2005/8/layout/orgChart1"/>
    <dgm:cxn modelId="{94EE0487-AD25-1D4E-BA98-CF2C1BB89BD7}" type="presParOf" srcId="{4FCF3088-3EBD-F64B-BDF5-D72C03A13DDE}" destId="{78EA2665-1C27-B84E-A23D-E10EEE950608}" srcOrd="0" destOrd="0" presId="urn:microsoft.com/office/officeart/2005/8/layout/orgChart1"/>
    <dgm:cxn modelId="{01673B9E-64BB-EE43-8C80-25FE97A0D8F4}" type="presParOf" srcId="{4FCF3088-3EBD-F64B-BDF5-D72C03A13DDE}" destId="{E7DAA0E0-2EE5-0946-9BCB-ACBB8C497247}" srcOrd="1" destOrd="0" presId="urn:microsoft.com/office/officeart/2005/8/layout/orgChart1"/>
    <dgm:cxn modelId="{7ED083C3-856A-5840-AEB4-0E900C3A2508}" type="presParOf" srcId="{E7DAA0E0-2EE5-0946-9BCB-ACBB8C497247}" destId="{F518C0EA-8EB4-7B4E-95E4-7D4DEF2F46AD}" srcOrd="0" destOrd="0" presId="urn:microsoft.com/office/officeart/2005/8/layout/orgChart1"/>
    <dgm:cxn modelId="{07483A91-A999-E749-A436-280B897C6371}" type="presParOf" srcId="{F518C0EA-8EB4-7B4E-95E4-7D4DEF2F46AD}" destId="{96E815D9-F77E-9444-9E99-91B06B12321F}" srcOrd="0" destOrd="0" presId="urn:microsoft.com/office/officeart/2005/8/layout/orgChart1"/>
    <dgm:cxn modelId="{6EC8DE52-5DA7-4342-8FFB-5AB2F214C1B3}" type="presParOf" srcId="{F518C0EA-8EB4-7B4E-95E4-7D4DEF2F46AD}" destId="{77441218-479C-1C49-B2B4-72207B276D20}" srcOrd="1" destOrd="0" presId="urn:microsoft.com/office/officeart/2005/8/layout/orgChart1"/>
    <dgm:cxn modelId="{E2221564-20F7-8B4C-A3AE-748EC4C68997}" type="presParOf" srcId="{E7DAA0E0-2EE5-0946-9BCB-ACBB8C497247}" destId="{7C87C541-6529-6E48-84E0-F8007C58CB4D}" srcOrd="1" destOrd="0" presId="urn:microsoft.com/office/officeart/2005/8/layout/orgChart1"/>
    <dgm:cxn modelId="{D06A635E-B708-494A-A3E6-34F1E2B0FAB4}" type="presParOf" srcId="{E7DAA0E0-2EE5-0946-9BCB-ACBB8C497247}" destId="{3F975A95-B891-1847-AB28-AB42622FF285}" srcOrd="2" destOrd="0" presId="urn:microsoft.com/office/officeart/2005/8/layout/orgChart1"/>
    <dgm:cxn modelId="{BA1FFC52-12CF-A443-9481-091010F36B9A}" type="presParOf" srcId="{4FCF3088-3EBD-F64B-BDF5-D72C03A13DDE}" destId="{F8414D7B-A778-B34B-9C40-3D11A0129ED1}" srcOrd="2" destOrd="0" presId="urn:microsoft.com/office/officeart/2005/8/layout/orgChart1"/>
    <dgm:cxn modelId="{FD2CE43D-D5CD-5741-B5E9-078C2BC6704F}" type="presParOf" srcId="{4FCF3088-3EBD-F64B-BDF5-D72C03A13DDE}" destId="{E1C6A8CA-4AF5-EF4B-8E84-8B47EECD5D7B}" srcOrd="3" destOrd="0" presId="urn:microsoft.com/office/officeart/2005/8/layout/orgChart1"/>
    <dgm:cxn modelId="{F6877630-1610-724D-8B7D-6B164E4AB247}" type="presParOf" srcId="{E1C6A8CA-4AF5-EF4B-8E84-8B47EECD5D7B}" destId="{E45FA0CD-0FF0-A14E-9F7F-2ABB14557157}" srcOrd="0" destOrd="0" presId="urn:microsoft.com/office/officeart/2005/8/layout/orgChart1"/>
    <dgm:cxn modelId="{DF98F3C7-1288-1D45-8162-CB56492038BE}" type="presParOf" srcId="{E45FA0CD-0FF0-A14E-9F7F-2ABB14557157}" destId="{7F9B9136-0598-EC4E-8697-EA7A56CA464F}" srcOrd="0" destOrd="0" presId="urn:microsoft.com/office/officeart/2005/8/layout/orgChart1"/>
    <dgm:cxn modelId="{9E225BD2-EA43-7845-8A17-6A6A925FA626}" type="presParOf" srcId="{E45FA0CD-0FF0-A14E-9F7F-2ABB14557157}" destId="{1653E76E-6B84-F641-A072-4A32272784C7}" srcOrd="1" destOrd="0" presId="urn:microsoft.com/office/officeart/2005/8/layout/orgChart1"/>
    <dgm:cxn modelId="{F137D8AE-7A5E-D245-BAE9-E8EEB67970D3}" type="presParOf" srcId="{E1C6A8CA-4AF5-EF4B-8E84-8B47EECD5D7B}" destId="{8B8324FD-912B-EB4F-8A75-9B1F62AA31C4}" srcOrd="1" destOrd="0" presId="urn:microsoft.com/office/officeart/2005/8/layout/orgChart1"/>
    <dgm:cxn modelId="{5E15CE90-B62D-ED47-84A1-167F3DBF1F9C}" type="presParOf" srcId="{E1C6A8CA-4AF5-EF4B-8E84-8B47EECD5D7B}" destId="{3BE83ED1-7816-2E4D-B2EF-CC528BE7CFC3}" srcOrd="2" destOrd="0" presId="urn:microsoft.com/office/officeart/2005/8/layout/orgChart1"/>
    <dgm:cxn modelId="{B111E681-A97C-4E46-A9D0-50D4407D8AC5}" type="presParOf" srcId="{4FCF3088-3EBD-F64B-BDF5-D72C03A13DDE}" destId="{C079A350-DC71-4D46-9975-52E099B2102F}" srcOrd="4" destOrd="0" presId="urn:microsoft.com/office/officeart/2005/8/layout/orgChart1"/>
    <dgm:cxn modelId="{2EF802AD-E123-8F42-9EBD-DB4F1A9390B5}" type="presParOf" srcId="{4FCF3088-3EBD-F64B-BDF5-D72C03A13DDE}" destId="{317A5597-C46F-2845-8109-8FF71A604C43}" srcOrd="5" destOrd="0" presId="urn:microsoft.com/office/officeart/2005/8/layout/orgChart1"/>
    <dgm:cxn modelId="{CB8862F1-B9C8-EC4E-9055-63B1DAC8435E}" type="presParOf" srcId="{317A5597-C46F-2845-8109-8FF71A604C43}" destId="{30B000EA-3990-1C48-A2FD-87C568B53B6F}" srcOrd="0" destOrd="0" presId="urn:microsoft.com/office/officeart/2005/8/layout/orgChart1"/>
    <dgm:cxn modelId="{B54F5099-3ABD-A946-9148-50599554D088}" type="presParOf" srcId="{30B000EA-3990-1C48-A2FD-87C568B53B6F}" destId="{A9C2625B-0883-F744-BD45-4CEFDD699DCE}" srcOrd="0" destOrd="0" presId="urn:microsoft.com/office/officeart/2005/8/layout/orgChart1"/>
    <dgm:cxn modelId="{88BE7174-5D0B-9445-9F11-867530898159}" type="presParOf" srcId="{30B000EA-3990-1C48-A2FD-87C568B53B6F}" destId="{C14207ED-15E7-664A-8425-9A1DECC4A1DE}" srcOrd="1" destOrd="0" presId="urn:microsoft.com/office/officeart/2005/8/layout/orgChart1"/>
    <dgm:cxn modelId="{909D4A95-8394-8140-8574-4F887AB64BCB}" type="presParOf" srcId="{317A5597-C46F-2845-8109-8FF71A604C43}" destId="{EF2702E5-E78D-9647-955C-07F5D6ECCF6A}" srcOrd="1" destOrd="0" presId="urn:microsoft.com/office/officeart/2005/8/layout/orgChart1"/>
    <dgm:cxn modelId="{B7C303B2-3A6A-AC46-99E6-8EE60B2690C5}" type="presParOf" srcId="{317A5597-C46F-2845-8109-8FF71A604C43}" destId="{A8D7C87F-A3D5-CC43-9D65-A22CE4457937}" srcOrd="2" destOrd="0" presId="urn:microsoft.com/office/officeart/2005/8/layout/orgChart1"/>
    <dgm:cxn modelId="{EC00FC33-51A3-8B45-B8A2-A1B14D1E6DAE}" type="presParOf" srcId="{4FCF3088-3EBD-F64B-BDF5-D72C03A13DDE}" destId="{936C8BAD-8EAE-3140-B98B-08BB47FC01F2}" srcOrd="6" destOrd="0" presId="urn:microsoft.com/office/officeart/2005/8/layout/orgChart1"/>
    <dgm:cxn modelId="{E3946662-B375-B841-8674-F9D8F95E0D65}" type="presParOf" srcId="{4FCF3088-3EBD-F64B-BDF5-D72C03A13DDE}" destId="{4A84CE84-91A9-EA4B-A62C-94545A03BDE2}" srcOrd="7" destOrd="0" presId="urn:microsoft.com/office/officeart/2005/8/layout/orgChart1"/>
    <dgm:cxn modelId="{1F2A6742-0A0B-344C-A0B4-2D7364512F81}" type="presParOf" srcId="{4A84CE84-91A9-EA4B-A62C-94545A03BDE2}" destId="{CDA10F5B-9AAA-CD47-BD20-F4B1B34B030E}" srcOrd="0" destOrd="0" presId="urn:microsoft.com/office/officeart/2005/8/layout/orgChart1"/>
    <dgm:cxn modelId="{C9834DA4-DAE9-C34A-AA5A-2CD912B821AE}" type="presParOf" srcId="{CDA10F5B-9AAA-CD47-BD20-F4B1B34B030E}" destId="{5F5291F8-5B0B-B942-AEB3-63B4A0F73F56}" srcOrd="0" destOrd="0" presId="urn:microsoft.com/office/officeart/2005/8/layout/orgChart1"/>
    <dgm:cxn modelId="{8AF661C8-BE2E-0C4D-916D-1B68A182D343}" type="presParOf" srcId="{CDA10F5B-9AAA-CD47-BD20-F4B1B34B030E}" destId="{5661DD9F-44C9-9B4A-91A4-7396F5AD8767}" srcOrd="1" destOrd="0" presId="urn:microsoft.com/office/officeart/2005/8/layout/orgChart1"/>
    <dgm:cxn modelId="{DA4D64C1-30C0-1648-9D8B-58F8C7946BD4}" type="presParOf" srcId="{4A84CE84-91A9-EA4B-A62C-94545A03BDE2}" destId="{D55D99A4-8405-F040-923E-F6B4433680B0}" srcOrd="1" destOrd="0" presId="urn:microsoft.com/office/officeart/2005/8/layout/orgChart1"/>
    <dgm:cxn modelId="{98D6FC3C-FBB1-FE4B-850C-B50049C9CA2B}" type="presParOf" srcId="{4A84CE84-91A9-EA4B-A62C-94545A03BDE2}" destId="{77639FCE-4B5C-9746-A129-DB7D94CFE09A}" srcOrd="2" destOrd="0" presId="urn:microsoft.com/office/officeart/2005/8/layout/orgChart1"/>
    <dgm:cxn modelId="{D38EC957-F7D4-DC40-BCC3-B6B94CFE29ED}" type="presParOf" srcId="{F3F8C68E-51D4-3C47-84B9-78401AECD18B}" destId="{779D49D6-3885-F54B-950E-42206F621A17}" srcOrd="2" destOrd="0" presId="urn:microsoft.com/office/officeart/2005/8/layout/orgChart1"/>
    <dgm:cxn modelId="{880FE553-4F5E-D44C-8664-AB0D45BBD618}" type="presParOf" srcId="{76C79E6A-53F3-D842-84F9-D7B052EC8314}" destId="{BD1A20F3-83DD-D347-980B-3218ABFE5021}" srcOrd="10" destOrd="0" presId="urn:microsoft.com/office/officeart/2005/8/layout/orgChart1"/>
    <dgm:cxn modelId="{2AE350AF-975C-FC49-A7AE-9335ACF59779}" type="presParOf" srcId="{76C79E6A-53F3-D842-84F9-D7B052EC8314}" destId="{678FE358-49D1-3341-BB8F-FD97D87DDBFD}" srcOrd="11" destOrd="0" presId="urn:microsoft.com/office/officeart/2005/8/layout/orgChart1"/>
    <dgm:cxn modelId="{E0139F9A-B9E0-064A-BCA5-F98261E72EBE}" type="presParOf" srcId="{678FE358-49D1-3341-BB8F-FD97D87DDBFD}" destId="{1BDA2C13-E8AE-DC4B-B97D-CEFB775BE506}" srcOrd="0" destOrd="0" presId="urn:microsoft.com/office/officeart/2005/8/layout/orgChart1"/>
    <dgm:cxn modelId="{8AE8B957-11A3-A34D-B680-C6A1C3BD992C}" type="presParOf" srcId="{1BDA2C13-E8AE-DC4B-B97D-CEFB775BE506}" destId="{0CFC8D2B-BC68-DD47-BA9D-023F533B58D1}" srcOrd="0" destOrd="0" presId="urn:microsoft.com/office/officeart/2005/8/layout/orgChart1"/>
    <dgm:cxn modelId="{5D828864-D417-F04E-87F6-CC98FF2A7E1A}" type="presParOf" srcId="{1BDA2C13-E8AE-DC4B-B97D-CEFB775BE506}" destId="{B49C7936-F8F3-0D4E-BA84-8B3B42F6F034}" srcOrd="1" destOrd="0" presId="urn:microsoft.com/office/officeart/2005/8/layout/orgChart1"/>
    <dgm:cxn modelId="{9C793861-060C-EB4C-9834-C0609B9C12A3}" type="presParOf" srcId="{678FE358-49D1-3341-BB8F-FD97D87DDBFD}" destId="{DB048C8D-465F-6F42-B72D-F8DF4AB57A20}" srcOrd="1" destOrd="0" presId="urn:microsoft.com/office/officeart/2005/8/layout/orgChart1"/>
    <dgm:cxn modelId="{0153A7EF-63FD-FC43-BC91-698E023E6B6E}" type="presParOf" srcId="{678FE358-49D1-3341-BB8F-FD97D87DDBFD}" destId="{272C05C1-BE3E-4345-808F-97CB7DF2C0E5}" srcOrd="2" destOrd="0" presId="urn:microsoft.com/office/officeart/2005/8/layout/orgChart1"/>
    <dgm:cxn modelId="{6B57B041-52FA-5540-B8C7-503262112570}" type="presParOf" srcId="{85913B45-E61B-5242-8407-877723F15C34}" destId="{7C9E5427-1356-FC4F-89DE-27155D5360EA}" srcOrd="2" destOrd="0" presId="urn:microsoft.com/office/officeart/2005/8/layout/orgChart1"/>
    <dgm:cxn modelId="{1088B656-3881-2442-9FE4-C832F8BB7600}" type="presParOf" srcId="{91A44784-98D3-8545-97AE-209C4F5F901B}" destId="{5ABD493C-D6AA-404E-B98D-669D55E189C0}" srcOrd="2" destOrd="0" presId="urn:microsoft.com/office/officeart/2005/8/layout/orgChart1"/>
    <dgm:cxn modelId="{9381D175-02BF-784B-9D1B-25518F637C15}" type="presParOf" srcId="{5ABD493C-D6AA-404E-B98D-669D55E189C0}" destId="{39D59BCF-A6F8-BE43-B21D-89F98D1CE0F6}" srcOrd="0" destOrd="0" presId="urn:microsoft.com/office/officeart/2005/8/layout/orgChart1"/>
    <dgm:cxn modelId="{D5EFEBA1-CD60-2E46-B323-B6DF1394D3FC}" type="presParOf" srcId="{5ABD493C-D6AA-404E-B98D-669D55E189C0}" destId="{7F1F3956-0568-1C4A-8983-277CD55DF8E2}" srcOrd="1" destOrd="0" presId="urn:microsoft.com/office/officeart/2005/8/layout/orgChart1"/>
    <dgm:cxn modelId="{FB317278-DC2A-3C46-85C4-DBF911DFDBCC}" type="presParOf" srcId="{7F1F3956-0568-1C4A-8983-277CD55DF8E2}" destId="{EDB1D203-5E5C-F046-8610-AC00488956F3}" srcOrd="0" destOrd="0" presId="urn:microsoft.com/office/officeart/2005/8/layout/orgChart1"/>
    <dgm:cxn modelId="{BFC775E4-AC0D-CC47-A987-2B3CD4DCF5E1}" type="presParOf" srcId="{EDB1D203-5E5C-F046-8610-AC00488956F3}" destId="{9FBBD4E3-A048-FB4C-821D-702C5CA9370F}" srcOrd="0" destOrd="0" presId="urn:microsoft.com/office/officeart/2005/8/layout/orgChart1"/>
    <dgm:cxn modelId="{1607110B-B646-744E-8A86-A8388A8F07DF}" type="presParOf" srcId="{EDB1D203-5E5C-F046-8610-AC00488956F3}" destId="{47D40179-9793-9E44-B320-57847DBB31EF}" srcOrd="1" destOrd="0" presId="urn:microsoft.com/office/officeart/2005/8/layout/orgChart1"/>
    <dgm:cxn modelId="{A9DBE9EC-802D-F64C-B7E4-9BEBF083D5FC}" type="presParOf" srcId="{7F1F3956-0568-1C4A-8983-277CD55DF8E2}" destId="{9F6E2203-440E-CB44-A492-634D5B29DDDA}" srcOrd="1" destOrd="0" presId="urn:microsoft.com/office/officeart/2005/8/layout/orgChart1"/>
    <dgm:cxn modelId="{9298C498-7748-C94D-9CBC-A14B83969343}" type="presParOf" srcId="{9F6E2203-440E-CB44-A492-634D5B29DDDA}" destId="{E854591C-E0C1-524E-B9E8-5F37D2D34196}" srcOrd="0" destOrd="0" presId="urn:microsoft.com/office/officeart/2005/8/layout/orgChart1"/>
    <dgm:cxn modelId="{B5DC125A-1F88-1345-A48B-C3392767D4B3}" type="presParOf" srcId="{9F6E2203-440E-CB44-A492-634D5B29DDDA}" destId="{D1AD381A-6632-2740-8EE1-FE5440462B24}" srcOrd="1" destOrd="0" presId="urn:microsoft.com/office/officeart/2005/8/layout/orgChart1"/>
    <dgm:cxn modelId="{73F99348-6EC5-514D-B8B5-DCCDCE2129E3}" type="presParOf" srcId="{D1AD381A-6632-2740-8EE1-FE5440462B24}" destId="{15017646-B151-7345-BC27-F98EDC3CF069}" srcOrd="0" destOrd="0" presId="urn:microsoft.com/office/officeart/2005/8/layout/orgChart1"/>
    <dgm:cxn modelId="{AB131E37-A4CE-3544-9316-C1DDC190E042}" type="presParOf" srcId="{15017646-B151-7345-BC27-F98EDC3CF069}" destId="{F857CC29-0938-ED40-ACAC-00ED196F33F5}" srcOrd="0" destOrd="0" presId="urn:microsoft.com/office/officeart/2005/8/layout/orgChart1"/>
    <dgm:cxn modelId="{F11F7FE8-5B40-9940-B423-83AB66C9D395}" type="presParOf" srcId="{15017646-B151-7345-BC27-F98EDC3CF069}" destId="{0B998BA5-4E7E-EF42-9CCE-33C1A9509295}" srcOrd="1" destOrd="0" presId="urn:microsoft.com/office/officeart/2005/8/layout/orgChart1"/>
    <dgm:cxn modelId="{95855210-6478-9348-8ADC-2DD91CD50571}" type="presParOf" srcId="{D1AD381A-6632-2740-8EE1-FE5440462B24}" destId="{DE63521B-F75D-EE42-94F2-291601DF8118}" srcOrd="1" destOrd="0" presId="urn:microsoft.com/office/officeart/2005/8/layout/orgChart1"/>
    <dgm:cxn modelId="{D5C54D50-C2F4-EE4B-B0D3-C3DC8A7013DA}" type="presParOf" srcId="{D1AD381A-6632-2740-8EE1-FE5440462B24}" destId="{07E81564-84EC-474E-83D1-6F7F0B011A63}" srcOrd="2" destOrd="0" presId="urn:microsoft.com/office/officeart/2005/8/layout/orgChart1"/>
    <dgm:cxn modelId="{1732414C-A099-3040-9578-82C3B4B4E8AB}" type="presParOf" srcId="{7F1F3956-0568-1C4A-8983-277CD55DF8E2}" destId="{805CD631-CD46-3244-BB80-98DF2A4CEC22}" srcOrd="2" destOrd="0" presId="urn:microsoft.com/office/officeart/2005/8/layout/orgChart1"/>
    <dgm:cxn modelId="{BCBE013B-A3F8-3141-A94A-887B2038A0DF}" type="presParOf" srcId="{D99C403D-F45E-2142-8730-CFF61C6035A7}" destId="{53281520-A350-4644-8158-D77B15DE925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4591C-E0C1-524E-B9E8-5F37D2D34196}">
      <dsp:nvSpPr>
        <dsp:cNvPr id="0" name=""/>
        <dsp:cNvSpPr/>
      </dsp:nvSpPr>
      <dsp:spPr>
        <a:xfrm>
          <a:off x="2616810" y="1043399"/>
          <a:ext cx="156708" cy="303271"/>
        </a:xfrm>
        <a:custGeom>
          <a:avLst/>
          <a:gdLst/>
          <a:ahLst/>
          <a:cxnLst/>
          <a:rect l="0" t="0" r="0" b="0"/>
          <a:pathLst>
            <a:path>
              <a:moveTo>
                <a:pt x="0" y="0"/>
              </a:moveTo>
              <a:lnTo>
                <a:pt x="0" y="303271"/>
              </a:lnTo>
              <a:lnTo>
                <a:pt x="156708" y="3032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D59BCF-A6F8-BE43-B21D-89F98D1CE0F6}">
      <dsp:nvSpPr>
        <dsp:cNvPr id="0" name=""/>
        <dsp:cNvSpPr/>
      </dsp:nvSpPr>
      <dsp:spPr>
        <a:xfrm>
          <a:off x="3139173" y="584098"/>
          <a:ext cx="563080" cy="295848"/>
        </a:xfrm>
        <a:custGeom>
          <a:avLst/>
          <a:gdLst/>
          <a:ahLst/>
          <a:cxnLst/>
          <a:rect l="0" t="0" r="0" b="0"/>
          <a:pathLst>
            <a:path>
              <a:moveTo>
                <a:pt x="563080" y="0"/>
              </a:moveTo>
              <a:lnTo>
                <a:pt x="563080" y="295848"/>
              </a:lnTo>
              <a:lnTo>
                <a:pt x="0" y="29584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1A20F3-83DD-D347-980B-3218ABFE5021}">
      <dsp:nvSpPr>
        <dsp:cNvPr id="0" name=""/>
        <dsp:cNvSpPr/>
      </dsp:nvSpPr>
      <dsp:spPr>
        <a:xfrm>
          <a:off x="3702254" y="2107658"/>
          <a:ext cx="1999900" cy="132394"/>
        </a:xfrm>
        <a:custGeom>
          <a:avLst/>
          <a:gdLst/>
          <a:ahLst/>
          <a:cxnLst/>
          <a:rect l="0" t="0" r="0" b="0"/>
          <a:pathLst>
            <a:path>
              <a:moveTo>
                <a:pt x="0" y="0"/>
              </a:moveTo>
              <a:lnTo>
                <a:pt x="0" y="66197"/>
              </a:lnTo>
              <a:lnTo>
                <a:pt x="1999900" y="66197"/>
              </a:lnTo>
              <a:lnTo>
                <a:pt x="1999900" y="13239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6C8BAD-8EAE-3140-B98B-08BB47FC01F2}">
      <dsp:nvSpPr>
        <dsp:cNvPr id="0" name=""/>
        <dsp:cNvSpPr/>
      </dsp:nvSpPr>
      <dsp:spPr>
        <a:xfrm>
          <a:off x="4546820" y="2555277"/>
          <a:ext cx="94567" cy="1959207"/>
        </a:xfrm>
        <a:custGeom>
          <a:avLst/>
          <a:gdLst/>
          <a:ahLst/>
          <a:cxnLst/>
          <a:rect l="0" t="0" r="0" b="0"/>
          <a:pathLst>
            <a:path>
              <a:moveTo>
                <a:pt x="0" y="0"/>
              </a:moveTo>
              <a:lnTo>
                <a:pt x="0" y="1959207"/>
              </a:lnTo>
              <a:lnTo>
                <a:pt x="94567" y="195920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079A350-DC71-4D46-9975-52E099B2102F}">
      <dsp:nvSpPr>
        <dsp:cNvPr id="0" name=""/>
        <dsp:cNvSpPr/>
      </dsp:nvSpPr>
      <dsp:spPr>
        <a:xfrm>
          <a:off x="4546820" y="2555277"/>
          <a:ext cx="94567" cy="1436747"/>
        </a:xfrm>
        <a:custGeom>
          <a:avLst/>
          <a:gdLst/>
          <a:ahLst/>
          <a:cxnLst/>
          <a:rect l="0" t="0" r="0" b="0"/>
          <a:pathLst>
            <a:path>
              <a:moveTo>
                <a:pt x="0" y="0"/>
              </a:moveTo>
              <a:lnTo>
                <a:pt x="0" y="1436747"/>
              </a:lnTo>
              <a:lnTo>
                <a:pt x="94567" y="143674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414D7B-A778-B34B-9C40-3D11A0129ED1}">
      <dsp:nvSpPr>
        <dsp:cNvPr id="0" name=""/>
        <dsp:cNvSpPr/>
      </dsp:nvSpPr>
      <dsp:spPr>
        <a:xfrm>
          <a:off x="4546820" y="2555277"/>
          <a:ext cx="94567" cy="933413"/>
        </a:xfrm>
        <a:custGeom>
          <a:avLst/>
          <a:gdLst/>
          <a:ahLst/>
          <a:cxnLst/>
          <a:rect l="0" t="0" r="0" b="0"/>
          <a:pathLst>
            <a:path>
              <a:moveTo>
                <a:pt x="0" y="0"/>
              </a:moveTo>
              <a:lnTo>
                <a:pt x="0" y="933413"/>
              </a:lnTo>
              <a:lnTo>
                <a:pt x="94567" y="93341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EA2665-1C27-B84E-A23D-E10EEE950608}">
      <dsp:nvSpPr>
        <dsp:cNvPr id="0" name=""/>
        <dsp:cNvSpPr/>
      </dsp:nvSpPr>
      <dsp:spPr>
        <a:xfrm>
          <a:off x="4546820" y="2555277"/>
          <a:ext cx="94567" cy="360043"/>
        </a:xfrm>
        <a:custGeom>
          <a:avLst/>
          <a:gdLst/>
          <a:ahLst/>
          <a:cxnLst/>
          <a:rect l="0" t="0" r="0" b="0"/>
          <a:pathLst>
            <a:path>
              <a:moveTo>
                <a:pt x="0" y="0"/>
              </a:moveTo>
              <a:lnTo>
                <a:pt x="0" y="360043"/>
              </a:lnTo>
              <a:lnTo>
                <a:pt x="94567" y="36004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947542-0661-2F48-BC3C-B361EB70A5F3}">
      <dsp:nvSpPr>
        <dsp:cNvPr id="0" name=""/>
        <dsp:cNvSpPr/>
      </dsp:nvSpPr>
      <dsp:spPr>
        <a:xfrm>
          <a:off x="3702254" y="2107658"/>
          <a:ext cx="1096746" cy="132394"/>
        </a:xfrm>
        <a:custGeom>
          <a:avLst/>
          <a:gdLst/>
          <a:ahLst/>
          <a:cxnLst/>
          <a:rect l="0" t="0" r="0" b="0"/>
          <a:pathLst>
            <a:path>
              <a:moveTo>
                <a:pt x="0" y="0"/>
              </a:moveTo>
              <a:lnTo>
                <a:pt x="0" y="66197"/>
              </a:lnTo>
              <a:lnTo>
                <a:pt x="1096746" y="66197"/>
              </a:lnTo>
              <a:lnTo>
                <a:pt x="1096746" y="13239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5B94DF-3F3A-9441-B1D9-C4B148EC3B87}">
      <dsp:nvSpPr>
        <dsp:cNvPr id="0" name=""/>
        <dsp:cNvSpPr/>
      </dsp:nvSpPr>
      <dsp:spPr>
        <a:xfrm>
          <a:off x="3783976" y="3002897"/>
          <a:ext cx="94567" cy="2528103"/>
        </a:xfrm>
        <a:custGeom>
          <a:avLst/>
          <a:gdLst/>
          <a:ahLst/>
          <a:cxnLst/>
          <a:rect l="0" t="0" r="0" b="0"/>
          <a:pathLst>
            <a:path>
              <a:moveTo>
                <a:pt x="0" y="0"/>
              </a:moveTo>
              <a:lnTo>
                <a:pt x="0" y="2528103"/>
              </a:lnTo>
              <a:lnTo>
                <a:pt x="94567" y="252810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1F31B9-86EB-E342-A588-5DE770FD18D4}">
      <dsp:nvSpPr>
        <dsp:cNvPr id="0" name=""/>
        <dsp:cNvSpPr/>
      </dsp:nvSpPr>
      <dsp:spPr>
        <a:xfrm>
          <a:off x="3783976" y="3002897"/>
          <a:ext cx="94567" cy="2080484"/>
        </a:xfrm>
        <a:custGeom>
          <a:avLst/>
          <a:gdLst/>
          <a:ahLst/>
          <a:cxnLst/>
          <a:rect l="0" t="0" r="0" b="0"/>
          <a:pathLst>
            <a:path>
              <a:moveTo>
                <a:pt x="0" y="0"/>
              </a:moveTo>
              <a:lnTo>
                <a:pt x="0" y="2080484"/>
              </a:lnTo>
              <a:lnTo>
                <a:pt x="94567" y="208048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EF5CCF-60B4-2C45-92DE-C7D3AFBE425A}">
      <dsp:nvSpPr>
        <dsp:cNvPr id="0" name=""/>
        <dsp:cNvSpPr/>
      </dsp:nvSpPr>
      <dsp:spPr>
        <a:xfrm>
          <a:off x="3783976" y="3002897"/>
          <a:ext cx="94567" cy="1632864"/>
        </a:xfrm>
        <a:custGeom>
          <a:avLst/>
          <a:gdLst/>
          <a:ahLst/>
          <a:cxnLst/>
          <a:rect l="0" t="0" r="0" b="0"/>
          <a:pathLst>
            <a:path>
              <a:moveTo>
                <a:pt x="0" y="0"/>
              </a:moveTo>
              <a:lnTo>
                <a:pt x="0" y="1632864"/>
              </a:lnTo>
              <a:lnTo>
                <a:pt x="94567" y="163286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8D57596-A5FC-EC49-BB2A-2878D75900E8}">
      <dsp:nvSpPr>
        <dsp:cNvPr id="0" name=""/>
        <dsp:cNvSpPr/>
      </dsp:nvSpPr>
      <dsp:spPr>
        <a:xfrm>
          <a:off x="3783976" y="3002897"/>
          <a:ext cx="94567" cy="1185245"/>
        </a:xfrm>
        <a:custGeom>
          <a:avLst/>
          <a:gdLst/>
          <a:ahLst/>
          <a:cxnLst/>
          <a:rect l="0" t="0" r="0" b="0"/>
          <a:pathLst>
            <a:path>
              <a:moveTo>
                <a:pt x="0" y="0"/>
              </a:moveTo>
              <a:lnTo>
                <a:pt x="0" y="1185245"/>
              </a:lnTo>
              <a:lnTo>
                <a:pt x="94567" y="118524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E50F82-33B8-CF49-960F-EDAF4E0B0F0E}">
      <dsp:nvSpPr>
        <dsp:cNvPr id="0" name=""/>
        <dsp:cNvSpPr/>
      </dsp:nvSpPr>
      <dsp:spPr>
        <a:xfrm>
          <a:off x="3783976" y="3002897"/>
          <a:ext cx="94567" cy="737626"/>
        </a:xfrm>
        <a:custGeom>
          <a:avLst/>
          <a:gdLst/>
          <a:ahLst/>
          <a:cxnLst/>
          <a:rect l="0" t="0" r="0" b="0"/>
          <a:pathLst>
            <a:path>
              <a:moveTo>
                <a:pt x="0" y="0"/>
              </a:moveTo>
              <a:lnTo>
                <a:pt x="0" y="737626"/>
              </a:lnTo>
              <a:lnTo>
                <a:pt x="94567" y="73762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782A81-11F2-6B47-AE45-649FBB892FAE}">
      <dsp:nvSpPr>
        <dsp:cNvPr id="0" name=""/>
        <dsp:cNvSpPr/>
      </dsp:nvSpPr>
      <dsp:spPr>
        <a:xfrm>
          <a:off x="3783976" y="3002897"/>
          <a:ext cx="94567" cy="290006"/>
        </a:xfrm>
        <a:custGeom>
          <a:avLst/>
          <a:gdLst/>
          <a:ahLst/>
          <a:cxnLst/>
          <a:rect l="0" t="0" r="0" b="0"/>
          <a:pathLst>
            <a:path>
              <a:moveTo>
                <a:pt x="0" y="0"/>
              </a:moveTo>
              <a:lnTo>
                <a:pt x="0" y="290006"/>
              </a:lnTo>
              <a:lnTo>
                <a:pt x="94567" y="29000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F3C36DB-F000-0641-A75A-DE0A94D85545}">
      <dsp:nvSpPr>
        <dsp:cNvPr id="0" name=""/>
        <dsp:cNvSpPr/>
      </dsp:nvSpPr>
      <dsp:spPr>
        <a:xfrm>
          <a:off x="3990435" y="2555277"/>
          <a:ext cx="91440" cy="132394"/>
        </a:xfrm>
        <a:custGeom>
          <a:avLst/>
          <a:gdLst/>
          <a:ahLst/>
          <a:cxnLst/>
          <a:rect l="0" t="0" r="0" b="0"/>
          <a:pathLst>
            <a:path>
              <a:moveTo>
                <a:pt x="45720" y="0"/>
              </a:moveTo>
              <a:lnTo>
                <a:pt x="45720" y="13239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FB727A-6C89-1C48-99E4-E8402B977B4E}">
      <dsp:nvSpPr>
        <dsp:cNvPr id="0" name=""/>
        <dsp:cNvSpPr/>
      </dsp:nvSpPr>
      <dsp:spPr>
        <a:xfrm>
          <a:off x="3702254" y="2107658"/>
          <a:ext cx="333901" cy="132394"/>
        </a:xfrm>
        <a:custGeom>
          <a:avLst/>
          <a:gdLst/>
          <a:ahLst/>
          <a:cxnLst/>
          <a:rect l="0" t="0" r="0" b="0"/>
          <a:pathLst>
            <a:path>
              <a:moveTo>
                <a:pt x="0" y="0"/>
              </a:moveTo>
              <a:lnTo>
                <a:pt x="0" y="66197"/>
              </a:lnTo>
              <a:lnTo>
                <a:pt x="333901" y="66197"/>
              </a:lnTo>
              <a:lnTo>
                <a:pt x="333901" y="13239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CC4FA29-5944-CF48-99B3-4EDBA240D8F2}">
      <dsp:nvSpPr>
        <dsp:cNvPr id="0" name=""/>
        <dsp:cNvSpPr/>
      </dsp:nvSpPr>
      <dsp:spPr>
        <a:xfrm>
          <a:off x="2857656" y="2667252"/>
          <a:ext cx="100430" cy="1230338"/>
        </a:xfrm>
        <a:custGeom>
          <a:avLst/>
          <a:gdLst/>
          <a:ahLst/>
          <a:cxnLst/>
          <a:rect l="0" t="0" r="0" b="0"/>
          <a:pathLst>
            <a:path>
              <a:moveTo>
                <a:pt x="0" y="0"/>
              </a:moveTo>
              <a:lnTo>
                <a:pt x="0" y="1230338"/>
              </a:lnTo>
              <a:lnTo>
                <a:pt x="100430" y="123033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195E17C-33FE-A246-AA44-184DE763385F}">
      <dsp:nvSpPr>
        <dsp:cNvPr id="0" name=""/>
        <dsp:cNvSpPr/>
      </dsp:nvSpPr>
      <dsp:spPr>
        <a:xfrm>
          <a:off x="2857656" y="2667252"/>
          <a:ext cx="100430" cy="737626"/>
        </a:xfrm>
        <a:custGeom>
          <a:avLst/>
          <a:gdLst/>
          <a:ahLst/>
          <a:cxnLst/>
          <a:rect l="0" t="0" r="0" b="0"/>
          <a:pathLst>
            <a:path>
              <a:moveTo>
                <a:pt x="0" y="0"/>
              </a:moveTo>
              <a:lnTo>
                <a:pt x="0" y="737626"/>
              </a:lnTo>
              <a:lnTo>
                <a:pt x="100430" y="73762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9E067E-E688-3143-A9AB-2447693537B6}">
      <dsp:nvSpPr>
        <dsp:cNvPr id="0" name=""/>
        <dsp:cNvSpPr/>
      </dsp:nvSpPr>
      <dsp:spPr>
        <a:xfrm>
          <a:off x="2857656" y="2667252"/>
          <a:ext cx="100430" cy="290006"/>
        </a:xfrm>
        <a:custGeom>
          <a:avLst/>
          <a:gdLst/>
          <a:ahLst/>
          <a:cxnLst/>
          <a:rect l="0" t="0" r="0" b="0"/>
          <a:pathLst>
            <a:path>
              <a:moveTo>
                <a:pt x="0" y="0"/>
              </a:moveTo>
              <a:lnTo>
                <a:pt x="0" y="290006"/>
              </a:lnTo>
              <a:lnTo>
                <a:pt x="100430" y="29000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4396B46-3C44-8749-8A75-5C6CBFDEFD85}">
      <dsp:nvSpPr>
        <dsp:cNvPr id="0" name=""/>
        <dsp:cNvSpPr/>
      </dsp:nvSpPr>
      <dsp:spPr>
        <a:xfrm>
          <a:off x="3125471" y="2107658"/>
          <a:ext cx="576782" cy="132394"/>
        </a:xfrm>
        <a:custGeom>
          <a:avLst/>
          <a:gdLst/>
          <a:ahLst/>
          <a:cxnLst/>
          <a:rect l="0" t="0" r="0" b="0"/>
          <a:pathLst>
            <a:path>
              <a:moveTo>
                <a:pt x="576782" y="0"/>
              </a:moveTo>
              <a:lnTo>
                <a:pt x="576782" y="66197"/>
              </a:lnTo>
              <a:lnTo>
                <a:pt x="0" y="66197"/>
              </a:lnTo>
              <a:lnTo>
                <a:pt x="0" y="13239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433B3D-56E2-1A45-BB65-2E3B160B6338}">
      <dsp:nvSpPr>
        <dsp:cNvPr id="0" name=""/>
        <dsp:cNvSpPr/>
      </dsp:nvSpPr>
      <dsp:spPr>
        <a:xfrm>
          <a:off x="2333985" y="2107658"/>
          <a:ext cx="1368268" cy="132394"/>
        </a:xfrm>
        <a:custGeom>
          <a:avLst/>
          <a:gdLst/>
          <a:ahLst/>
          <a:cxnLst/>
          <a:rect l="0" t="0" r="0" b="0"/>
          <a:pathLst>
            <a:path>
              <a:moveTo>
                <a:pt x="1368268" y="0"/>
              </a:moveTo>
              <a:lnTo>
                <a:pt x="1368268" y="66197"/>
              </a:lnTo>
              <a:lnTo>
                <a:pt x="0" y="66197"/>
              </a:lnTo>
              <a:lnTo>
                <a:pt x="0" y="13239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F76FDE-1076-0F4C-8830-F9C7484DABB3}">
      <dsp:nvSpPr>
        <dsp:cNvPr id="0" name=""/>
        <dsp:cNvSpPr/>
      </dsp:nvSpPr>
      <dsp:spPr>
        <a:xfrm>
          <a:off x="1309864" y="2555277"/>
          <a:ext cx="94567" cy="1632864"/>
        </a:xfrm>
        <a:custGeom>
          <a:avLst/>
          <a:gdLst/>
          <a:ahLst/>
          <a:cxnLst/>
          <a:rect l="0" t="0" r="0" b="0"/>
          <a:pathLst>
            <a:path>
              <a:moveTo>
                <a:pt x="0" y="0"/>
              </a:moveTo>
              <a:lnTo>
                <a:pt x="0" y="1632864"/>
              </a:lnTo>
              <a:lnTo>
                <a:pt x="94567" y="163286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F304E4-B9FA-0443-AF10-6E0D56C98B69}">
      <dsp:nvSpPr>
        <dsp:cNvPr id="0" name=""/>
        <dsp:cNvSpPr/>
      </dsp:nvSpPr>
      <dsp:spPr>
        <a:xfrm>
          <a:off x="1309864" y="2555277"/>
          <a:ext cx="94567" cy="1185245"/>
        </a:xfrm>
        <a:custGeom>
          <a:avLst/>
          <a:gdLst/>
          <a:ahLst/>
          <a:cxnLst/>
          <a:rect l="0" t="0" r="0" b="0"/>
          <a:pathLst>
            <a:path>
              <a:moveTo>
                <a:pt x="0" y="0"/>
              </a:moveTo>
              <a:lnTo>
                <a:pt x="0" y="1185245"/>
              </a:lnTo>
              <a:lnTo>
                <a:pt x="94567" y="118524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883A96-351D-7A4C-A376-D0D99164531F}">
      <dsp:nvSpPr>
        <dsp:cNvPr id="0" name=""/>
        <dsp:cNvSpPr/>
      </dsp:nvSpPr>
      <dsp:spPr>
        <a:xfrm>
          <a:off x="1309864" y="2555277"/>
          <a:ext cx="94567" cy="737626"/>
        </a:xfrm>
        <a:custGeom>
          <a:avLst/>
          <a:gdLst/>
          <a:ahLst/>
          <a:cxnLst/>
          <a:rect l="0" t="0" r="0" b="0"/>
          <a:pathLst>
            <a:path>
              <a:moveTo>
                <a:pt x="0" y="0"/>
              </a:moveTo>
              <a:lnTo>
                <a:pt x="0" y="737626"/>
              </a:lnTo>
              <a:lnTo>
                <a:pt x="94567" y="73762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97FEE-F60D-6640-BB3A-095EE004E1A4}">
      <dsp:nvSpPr>
        <dsp:cNvPr id="0" name=""/>
        <dsp:cNvSpPr/>
      </dsp:nvSpPr>
      <dsp:spPr>
        <a:xfrm>
          <a:off x="1309864" y="2555277"/>
          <a:ext cx="94567" cy="290006"/>
        </a:xfrm>
        <a:custGeom>
          <a:avLst/>
          <a:gdLst/>
          <a:ahLst/>
          <a:cxnLst/>
          <a:rect l="0" t="0" r="0" b="0"/>
          <a:pathLst>
            <a:path>
              <a:moveTo>
                <a:pt x="0" y="0"/>
              </a:moveTo>
              <a:lnTo>
                <a:pt x="0" y="290006"/>
              </a:lnTo>
              <a:lnTo>
                <a:pt x="94567" y="29000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9E7744-5840-694A-B601-36C9303D20AD}">
      <dsp:nvSpPr>
        <dsp:cNvPr id="0" name=""/>
        <dsp:cNvSpPr/>
      </dsp:nvSpPr>
      <dsp:spPr>
        <a:xfrm>
          <a:off x="1562044" y="2107658"/>
          <a:ext cx="2140209" cy="132394"/>
        </a:xfrm>
        <a:custGeom>
          <a:avLst/>
          <a:gdLst/>
          <a:ahLst/>
          <a:cxnLst/>
          <a:rect l="0" t="0" r="0" b="0"/>
          <a:pathLst>
            <a:path>
              <a:moveTo>
                <a:pt x="2140209" y="0"/>
              </a:moveTo>
              <a:lnTo>
                <a:pt x="2140209" y="66197"/>
              </a:lnTo>
              <a:lnTo>
                <a:pt x="0" y="66197"/>
              </a:lnTo>
              <a:lnTo>
                <a:pt x="0" y="13239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5DFCBEF-48E1-A443-9EA7-61CD2338361C}">
      <dsp:nvSpPr>
        <dsp:cNvPr id="0" name=""/>
        <dsp:cNvSpPr/>
      </dsp:nvSpPr>
      <dsp:spPr>
        <a:xfrm>
          <a:off x="3656534" y="584098"/>
          <a:ext cx="91440" cy="1065844"/>
        </a:xfrm>
        <a:custGeom>
          <a:avLst/>
          <a:gdLst/>
          <a:ahLst/>
          <a:cxnLst/>
          <a:rect l="0" t="0" r="0" b="0"/>
          <a:pathLst>
            <a:path>
              <a:moveTo>
                <a:pt x="45720" y="0"/>
              </a:moveTo>
              <a:lnTo>
                <a:pt x="45720" y="106584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1E50E7-81FE-3342-9B80-F7D273A0FFF8}">
      <dsp:nvSpPr>
        <dsp:cNvPr id="0" name=""/>
        <dsp:cNvSpPr/>
      </dsp:nvSpPr>
      <dsp:spPr>
        <a:xfrm>
          <a:off x="3656534" y="126599"/>
          <a:ext cx="91440" cy="132394"/>
        </a:xfrm>
        <a:custGeom>
          <a:avLst/>
          <a:gdLst/>
          <a:ahLst/>
          <a:cxnLst/>
          <a:rect l="0" t="0" r="0" b="0"/>
          <a:pathLst>
            <a:path>
              <a:moveTo>
                <a:pt x="45720" y="0"/>
              </a:moveTo>
              <a:lnTo>
                <a:pt x="45720" y="1323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7734B6-E9FE-CC4E-AD85-EB78E462744D}">
      <dsp:nvSpPr>
        <dsp:cNvPr id="0" name=""/>
        <dsp:cNvSpPr/>
      </dsp:nvSpPr>
      <dsp:spPr>
        <a:xfrm rot="10800000" flipV="1">
          <a:off x="3387029" y="4178"/>
          <a:ext cx="630449" cy="122420"/>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smtClean="0">
              <a:solidFill>
                <a:srgbClr val="000000"/>
              </a:solidFill>
            </a:rPr>
            <a:t>Rector RUM</a:t>
          </a:r>
          <a:endParaRPr lang="en-US" sz="600" b="1" kern="1200" dirty="0">
            <a:solidFill>
              <a:srgbClr val="000000"/>
            </a:solidFill>
          </a:endParaRPr>
        </a:p>
      </dsp:txBody>
      <dsp:txXfrm rot="-10800000">
        <a:off x="3387029" y="4178"/>
        <a:ext cx="630449" cy="122420"/>
      </dsp:txXfrm>
    </dsp:sp>
    <dsp:sp modelId="{DB7FB994-FAB2-474D-8078-B7E158A9A3B5}">
      <dsp:nvSpPr>
        <dsp:cNvPr id="0" name=""/>
        <dsp:cNvSpPr/>
      </dsp:nvSpPr>
      <dsp:spPr>
        <a:xfrm>
          <a:off x="3279096" y="258993"/>
          <a:ext cx="846315" cy="32510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Decano</a:t>
          </a:r>
          <a:r>
            <a:rPr lang="en-US" sz="600" b="1" kern="1200" dirty="0" smtClean="0">
              <a:solidFill>
                <a:srgbClr val="000000"/>
              </a:solidFill>
            </a:rPr>
            <a:t> Director CCA</a:t>
          </a:r>
          <a:br>
            <a:rPr lang="en-US" sz="600" b="1" kern="1200" dirty="0" smtClean="0">
              <a:solidFill>
                <a:srgbClr val="000000"/>
              </a:solidFill>
            </a:rPr>
          </a:br>
          <a:r>
            <a:rPr lang="en-US" sz="600" b="1" kern="1200" dirty="0" smtClean="0">
              <a:solidFill>
                <a:srgbClr val="000000"/>
              </a:solidFill>
            </a:rPr>
            <a:t>ND: 2</a:t>
          </a:r>
          <a:br>
            <a:rPr lang="en-US" sz="600" b="1" kern="1200" dirty="0" smtClean="0">
              <a:solidFill>
                <a:srgbClr val="000000"/>
              </a:solidFill>
            </a:rPr>
          </a:br>
          <a:r>
            <a:rPr lang="en-US" sz="600" b="1" kern="1200" dirty="0" smtClean="0">
              <a:solidFill>
                <a:srgbClr val="000000"/>
              </a:solidFill>
            </a:rPr>
            <a:t>$100,120.00</a:t>
          </a:r>
          <a:endParaRPr lang="en-US" sz="600" b="1" kern="1200" dirty="0">
            <a:solidFill>
              <a:srgbClr val="000000"/>
            </a:solidFill>
          </a:endParaRPr>
        </a:p>
      </dsp:txBody>
      <dsp:txXfrm>
        <a:off x="3279096" y="258993"/>
        <a:ext cx="846315" cy="325104"/>
      </dsp:txXfrm>
    </dsp:sp>
    <dsp:sp modelId="{826660B3-F75F-D34E-AD56-ECB06E74EEFD}">
      <dsp:nvSpPr>
        <dsp:cNvPr id="0" name=""/>
        <dsp:cNvSpPr/>
      </dsp:nvSpPr>
      <dsp:spPr>
        <a:xfrm>
          <a:off x="3069692" y="1649942"/>
          <a:ext cx="1265123" cy="457715"/>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Estación</a:t>
          </a:r>
          <a:r>
            <a:rPr lang="en-US" sz="600" b="1" kern="1200" dirty="0" smtClean="0">
              <a:solidFill>
                <a:srgbClr val="000000"/>
              </a:solidFill>
            </a:rPr>
            <a:t> Experimental </a:t>
          </a:r>
          <a:r>
            <a:rPr lang="en-US" sz="600" b="1" kern="1200" dirty="0" err="1" smtClean="0">
              <a:solidFill>
                <a:srgbClr val="000000"/>
              </a:solidFill>
            </a:rPr>
            <a:t>Agrícola</a:t>
          </a:r>
          <a:r>
            <a:rPr lang="en-US" sz="600" b="1" kern="1200" dirty="0" smtClean="0">
              <a:solidFill>
                <a:srgbClr val="000000"/>
              </a:solidFill>
            </a:rPr>
            <a:t/>
          </a:r>
          <a:br>
            <a:rPr lang="en-US" sz="600" b="1" kern="1200" dirty="0" smtClean="0">
              <a:solidFill>
                <a:srgbClr val="000000"/>
              </a:solidFill>
            </a:rPr>
          </a:br>
          <a:r>
            <a:rPr lang="en-US" sz="600" b="1" kern="1200" dirty="0" err="1" smtClean="0">
              <a:solidFill>
                <a:srgbClr val="000000"/>
              </a:solidFill>
            </a:rPr>
            <a:t>Decano</a:t>
          </a:r>
          <a:r>
            <a:rPr lang="en-US" sz="600" b="1" kern="1200" dirty="0" smtClean="0">
              <a:solidFill>
                <a:srgbClr val="000000"/>
              </a:solidFill>
            </a:rPr>
            <a:t> </a:t>
          </a:r>
          <a:r>
            <a:rPr lang="en-US" sz="600" b="1" kern="1200" dirty="0" err="1" smtClean="0">
              <a:solidFill>
                <a:srgbClr val="000000"/>
              </a:solidFill>
            </a:rPr>
            <a:t>Asociado</a:t>
          </a:r>
          <a:r>
            <a:rPr lang="en-US" sz="600" b="1" kern="1200" dirty="0" smtClean="0">
              <a:solidFill>
                <a:srgbClr val="000000"/>
              </a:solidFill>
            </a:rPr>
            <a:t> y </a:t>
          </a:r>
          <a:r>
            <a:rPr lang="en-US" sz="600" b="1" kern="1200" dirty="0" err="1" smtClean="0">
              <a:solidFill>
                <a:srgbClr val="000000"/>
              </a:solidFill>
            </a:rPr>
            <a:t>Subdirector</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6          D: 1</a:t>
          </a:r>
          <a:br>
            <a:rPr lang="en-US" sz="600" b="1" kern="1200" dirty="0" smtClean="0">
              <a:solidFill>
                <a:srgbClr val="000000"/>
              </a:solidFill>
            </a:rPr>
          </a:br>
          <a:r>
            <a:rPr lang="en-US" sz="600" b="1" kern="1200" dirty="0" smtClean="0">
              <a:solidFill>
                <a:srgbClr val="000000"/>
              </a:solidFill>
            </a:rPr>
            <a:t>$322,236.00</a:t>
          </a:r>
          <a:endParaRPr lang="en-US" sz="600" b="1" kern="1200" dirty="0">
            <a:solidFill>
              <a:srgbClr val="000000"/>
            </a:solidFill>
          </a:endParaRPr>
        </a:p>
      </dsp:txBody>
      <dsp:txXfrm>
        <a:off x="3069692" y="1649942"/>
        <a:ext cx="1265123" cy="457715"/>
      </dsp:txXfrm>
    </dsp:sp>
    <dsp:sp modelId="{3C8B8001-E114-C74D-B80C-18ADB6802845}">
      <dsp:nvSpPr>
        <dsp:cNvPr id="0" name=""/>
        <dsp:cNvSpPr/>
      </dsp:nvSpPr>
      <dsp:spPr>
        <a:xfrm>
          <a:off x="1246819" y="2240053"/>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Administración</a:t>
          </a:r>
          <a:endParaRPr lang="en-US" sz="600" b="1" kern="1200" dirty="0">
            <a:solidFill>
              <a:srgbClr val="000000"/>
            </a:solidFill>
          </a:endParaRPr>
        </a:p>
      </dsp:txBody>
      <dsp:txXfrm>
        <a:off x="1246819" y="2240053"/>
        <a:ext cx="630449" cy="315224"/>
      </dsp:txXfrm>
    </dsp:sp>
    <dsp:sp modelId="{358C0587-14F8-6F4B-BDE8-917A8184BF2E}">
      <dsp:nvSpPr>
        <dsp:cNvPr id="0" name=""/>
        <dsp:cNvSpPr/>
      </dsp:nvSpPr>
      <dsp:spPr>
        <a:xfrm>
          <a:off x="1404431" y="2687672"/>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Presupuesto</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3</a:t>
          </a:r>
          <a:br>
            <a:rPr lang="en-US" sz="600" b="1" kern="1200" dirty="0" smtClean="0">
              <a:solidFill>
                <a:srgbClr val="000000"/>
              </a:solidFill>
            </a:rPr>
          </a:br>
          <a:r>
            <a:rPr lang="en-US" sz="600" b="1" kern="1200" dirty="0" smtClean="0">
              <a:solidFill>
                <a:srgbClr val="000000"/>
              </a:solidFill>
            </a:rPr>
            <a:t>$172,680.00</a:t>
          </a:r>
          <a:endParaRPr lang="en-US" sz="600" b="1" kern="1200" dirty="0">
            <a:solidFill>
              <a:srgbClr val="000000"/>
            </a:solidFill>
          </a:endParaRPr>
        </a:p>
      </dsp:txBody>
      <dsp:txXfrm>
        <a:off x="1404431" y="2687672"/>
        <a:ext cx="630449" cy="315224"/>
      </dsp:txXfrm>
    </dsp:sp>
    <dsp:sp modelId="{296FEFA7-09C9-0940-B4A2-E3F5C915F9EA}">
      <dsp:nvSpPr>
        <dsp:cNvPr id="0" name=""/>
        <dsp:cNvSpPr/>
      </dsp:nvSpPr>
      <dsp:spPr>
        <a:xfrm>
          <a:off x="1404431" y="3135291"/>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Finanzas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14</a:t>
          </a:r>
          <a:br>
            <a:rPr lang="en-US" sz="600" b="1" kern="1200" dirty="0" smtClean="0">
              <a:solidFill>
                <a:srgbClr val="000000"/>
              </a:solidFill>
            </a:rPr>
          </a:br>
          <a:r>
            <a:rPr lang="en-US" sz="600" b="1" kern="1200" dirty="0" smtClean="0">
              <a:solidFill>
                <a:srgbClr val="000000"/>
              </a:solidFill>
            </a:rPr>
            <a:t>$766,692.00</a:t>
          </a:r>
          <a:endParaRPr lang="en-US" sz="600" b="1" kern="1200" dirty="0">
            <a:solidFill>
              <a:srgbClr val="000000"/>
            </a:solidFill>
          </a:endParaRPr>
        </a:p>
      </dsp:txBody>
      <dsp:txXfrm>
        <a:off x="1404431" y="3135291"/>
        <a:ext cx="630449" cy="315224"/>
      </dsp:txXfrm>
    </dsp:sp>
    <dsp:sp modelId="{7AB4916D-323C-F54B-8D1B-9B0D44708511}">
      <dsp:nvSpPr>
        <dsp:cNvPr id="0" name=""/>
        <dsp:cNvSpPr/>
      </dsp:nvSpPr>
      <dsp:spPr>
        <a:xfrm>
          <a:off x="1404431" y="3582911"/>
          <a:ext cx="756482"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Recursos</a:t>
          </a:r>
          <a:r>
            <a:rPr lang="en-US" sz="600" b="1" kern="1200" dirty="0" smtClean="0">
              <a:solidFill>
                <a:srgbClr val="000000"/>
              </a:solidFill>
            </a:rPr>
            <a:t> </a:t>
          </a:r>
          <a:r>
            <a:rPr lang="en-US" sz="600" b="1" kern="1200" dirty="0" err="1" smtClean="0">
              <a:solidFill>
                <a:srgbClr val="000000"/>
              </a:solidFill>
            </a:rPr>
            <a:t>Humanos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8</a:t>
          </a:r>
          <a:br>
            <a:rPr lang="en-US" sz="600" b="1" kern="1200" dirty="0" smtClean="0">
              <a:solidFill>
                <a:srgbClr val="000000"/>
              </a:solidFill>
            </a:rPr>
          </a:br>
          <a:r>
            <a:rPr lang="en-US" sz="600" b="1" kern="1200" dirty="0" smtClean="0">
              <a:solidFill>
                <a:srgbClr val="000000"/>
              </a:solidFill>
            </a:rPr>
            <a:t>$469,481.00</a:t>
          </a:r>
          <a:endParaRPr lang="en-US" sz="600" b="1" kern="1200" dirty="0">
            <a:solidFill>
              <a:srgbClr val="000000"/>
            </a:solidFill>
          </a:endParaRPr>
        </a:p>
      </dsp:txBody>
      <dsp:txXfrm>
        <a:off x="1404431" y="3582911"/>
        <a:ext cx="756482" cy="315224"/>
      </dsp:txXfrm>
    </dsp:sp>
    <dsp:sp modelId="{ACB03A2B-6697-0B49-B7D0-53DF8D6AD184}">
      <dsp:nvSpPr>
        <dsp:cNvPr id="0" name=""/>
        <dsp:cNvSpPr/>
      </dsp:nvSpPr>
      <dsp:spPr>
        <a:xfrm>
          <a:off x="1404431" y="4030530"/>
          <a:ext cx="1000050"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Tecnologías</a:t>
          </a:r>
          <a:r>
            <a:rPr lang="en-US" sz="600" b="1" kern="1200" dirty="0" smtClean="0">
              <a:solidFill>
                <a:srgbClr val="000000"/>
              </a:solidFill>
            </a:rPr>
            <a:t> de </a:t>
          </a:r>
          <a:r>
            <a:rPr lang="en-US" sz="600" b="1" kern="1200" dirty="0" err="1" smtClean="0">
              <a:solidFill>
                <a:srgbClr val="000000"/>
              </a:solidFill>
            </a:rPr>
            <a:t>Información</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6</a:t>
          </a:r>
          <a:br>
            <a:rPr lang="en-US" sz="600" b="1" kern="1200" dirty="0" smtClean="0">
              <a:solidFill>
                <a:srgbClr val="000000"/>
              </a:solidFill>
            </a:rPr>
          </a:br>
          <a:r>
            <a:rPr lang="en-US" sz="600" b="1" kern="1200" dirty="0" smtClean="0">
              <a:solidFill>
                <a:srgbClr val="000000"/>
              </a:solidFill>
            </a:rPr>
            <a:t>$292,861.00</a:t>
          </a:r>
          <a:endParaRPr lang="en-US" sz="600" b="1" kern="1200" dirty="0">
            <a:solidFill>
              <a:srgbClr val="000000"/>
            </a:solidFill>
          </a:endParaRPr>
        </a:p>
      </dsp:txBody>
      <dsp:txXfrm>
        <a:off x="1404431" y="4030530"/>
        <a:ext cx="1000050" cy="315224"/>
      </dsp:txXfrm>
    </dsp:sp>
    <dsp:sp modelId="{8260E01D-D73D-9D4D-A683-6D8A886081BD}">
      <dsp:nvSpPr>
        <dsp:cNvPr id="0" name=""/>
        <dsp:cNvSpPr/>
      </dsp:nvSpPr>
      <dsp:spPr>
        <a:xfrm>
          <a:off x="2009663" y="2240053"/>
          <a:ext cx="648644"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smtClean="0">
              <a:solidFill>
                <a:srgbClr val="000000"/>
              </a:solidFill>
            </a:rPr>
            <a:t>Centro de </a:t>
          </a:r>
          <a:r>
            <a:rPr lang="en-US" sz="600" b="1" kern="1200" dirty="0" err="1" smtClean="0">
              <a:solidFill>
                <a:srgbClr val="000000"/>
              </a:solidFill>
            </a:rPr>
            <a:t>Investigaciones</a:t>
          </a:r>
          <a:r>
            <a:rPr lang="en-US" sz="600" b="1" kern="1200" dirty="0" smtClean="0">
              <a:solidFill>
                <a:srgbClr val="000000"/>
              </a:solidFill>
            </a:rPr>
            <a:t> RUM</a:t>
          </a:r>
          <a:endParaRPr lang="en-US" sz="600" b="1" kern="1200" dirty="0">
            <a:solidFill>
              <a:srgbClr val="000000"/>
            </a:solidFill>
          </a:endParaRPr>
        </a:p>
      </dsp:txBody>
      <dsp:txXfrm>
        <a:off x="2009663" y="2240053"/>
        <a:ext cx="648644" cy="315224"/>
      </dsp:txXfrm>
    </dsp:sp>
    <dsp:sp modelId="{F750AAE1-AF41-0E4D-90E9-09D176D58E85}">
      <dsp:nvSpPr>
        <dsp:cNvPr id="0" name=""/>
        <dsp:cNvSpPr/>
      </dsp:nvSpPr>
      <dsp:spPr>
        <a:xfrm>
          <a:off x="2790702" y="2240053"/>
          <a:ext cx="669537" cy="427199"/>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Decano</a:t>
          </a:r>
          <a:r>
            <a:rPr lang="en-US" sz="600" b="1" kern="1200" dirty="0" smtClean="0">
              <a:solidFill>
                <a:srgbClr val="000000"/>
              </a:solidFill>
            </a:rPr>
            <a:t> </a:t>
          </a:r>
          <a:r>
            <a:rPr lang="en-US" sz="600" b="1" kern="1200" dirty="0" err="1" smtClean="0">
              <a:solidFill>
                <a:srgbClr val="000000"/>
              </a:solidFill>
            </a:rPr>
            <a:t>Auxiliar</a:t>
          </a:r>
          <a:r>
            <a:rPr lang="en-US" sz="600" b="1" kern="1200" dirty="0" smtClean="0">
              <a:solidFill>
                <a:srgbClr val="000000"/>
              </a:solidFill>
            </a:rPr>
            <a:t> de </a:t>
          </a:r>
          <a:r>
            <a:rPr lang="en-US" sz="600" b="1" kern="1200" dirty="0" err="1" smtClean="0">
              <a:solidFill>
                <a:srgbClr val="000000"/>
              </a:solidFill>
            </a:rPr>
            <a:t>Investigaciones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1          D: 1</a:t>
          </a:r>
          <a:br>
            <a:rPr lang="en-US" sz="600" b="1" kern="1200" dirty="0" smtClean="0">
              <a:solidFill>
                <a:srgbClr val="000000"/>
              </a:solidFill>
            </a:rPr>
          </a:br>
          <a:r>
            <a:rPr lang="en-US" sz="600" b="1" kern="1200" dirty="0" smtClean="0">
              <a:solidFill>
                <a:srgbClr val="000000"/>
              </a:solidFill>
            </a:rPr>
            <a:t>$158,690.00</a:t>
          </a:r>
          <a:endParaRPr lang="en-US" sz="600" b="1" kern="1200" dirty="0">
            <a:solidFill>
              <a:srgbClr val="000000"/>
            </a:solidFill>
          </a:endParaRPr>
        </a:p>
      </dsp:txBody>
      <dsp:txXfrm>
        <a:off x="2790702" y="2240053"/>
        <a:ext cx="669537" cy="427199"/>
      </dsp:txXfrm>
    </dsp:sp>
    <dsp:sp modelId="{70E32F9D-C4BB-9643-A775-E9ABD567BBF2}">
      <dsp:nvSpPr>
        <dsp:cNvPr id="0" name=""/>
        <dsp:cNvSpPr/>
      </dsp:nvSpPr>
      <dsp:spPr>
        <a:xfrm>
          <a:off x="2958086" y="2799646"/>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Publicaciones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2          D:1</a:t>
          </a:r>
          <a:br>
            <a:rPr lang="en-US" sz="600" b="1" kern="1200" dirty="0" smtClean="0">
              <a:solidFill>
                <a:srgbClr val="000000"/>
              </a:solidFill>
            </a:rPr>
          </a:br>
          <a:r>
            <a:rPr lang="en-US" sz="600" b="1" kern="1200" dirty="0" smtClean="0">
              <a:solidFill>
                <a:srgbClr val="000000"/>
              </a:solidFill>
            </a:rPr>
            <a:t>$161,225.00</a:t>
          </a:r>
          <a:endParaRPr lang="en-US" sz="600" b="1" kern="1200" dirty="0">
            <a:solidFill>
              <a:srgbClr val="000000"/>
            </a:solidFill>
          </a:endParaRPr>
        </a:p>
      </dsp:txBody>
      <dsp:txXfrm>
        <a:off x="2958086" y="2799646"/>
        <a:ext cx="630449" cy="315224"/>
      </dsp:txXfrm>
    </dsp:sp>
    <dsp:sp modelId="{B20E27F5-D080-9C4A-ABC6-235A328790D8}">
      <dsp:nvSpPr>
        <dsp:cNvPr id="0" name=""/>
        <dsp:cNvSpPr/>
      </dsp:nvSpPr>
      <dsp:spPr>
        <a:xfrm>
          <a:off x="2958086" y="3247265"/>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Biblioteca</a:t>
          </a:r>
          <a:endParaRPr lang="en-US" sz="600" b="1" kern="1200" dirty="0" smtClean="0">
            <a:solidFill>
              <a:srgbClr val="000000"/>
            </a:solidFill>
          </a:endParaRPr>
        </a:p>
        <a:p>
          <a:pPr lvl="0" algn="ctr" defTabSz="266700">
            <a:lnSpc>
              <a:spcPct val="90000"/>
            </a:lnSpc>
            <a:spcBef>
              <a:spcPct val="0"/>
            </a:spcBef>
            <a:spcAft>
              <a:spcPct val="35000"/>
            </a:spcAft>
          </a:pPr>
          <a:r>
            <a:rPr lang="en-US" sz="600" b="1" kern="1200" dirty="0" smtClean="0">
              <a:solidFill>
                <a:srgbClr val="000000"/>
              </a:solidFill>
            </a:rPr>
            <a:t>ND</a:t>
          </a:r>
          <a:r>
            <a:rPr lang="en-US" sz="600" b="1" kern="1200" dirty="0" smtClean="0">
              <a:solidFill>
                <a:srgbClr val="000000"/>
              </a:solidFill>
            </a:rPr>
            <a:t>: 1          D: 1</a:t>
          </a:r>
          <a:br>
            <a:rPr lang="en-US" sz="600" b="1" kern="1200" dirty="0" smtClean="0">
              <a:solidFill>
                <a:srgbClr val="000000"/>
              </a:solidFill>
            </a:rPr>
          </a:br>
          <a:r>
            <a:rPr lang="en-US" sz="600" b="1" kern="1200" dirty="0" smtClean="0">
              <a:solidFill>
                <a:srgbClr val="000000"/>
              </a:solidFill>
            </a:rPr>
            <a:t>$94,795.00</a:t>
          </a:r>
          <a:endParaRPr lang="en-US" sz="600" b="1" kern="1200" dirty="0">
            <a:solidFill>
              <a:srgbClr val="000000"/>
            </a:solidFill>
          </a:endParaRPr>
        </a:p>
      </dsp:txBody>
      <dsp:txXfrm>
        <a:off x="2958086" y="3247265"/>
        <a:ext cx="630449" cy="315224"/>
      </dsp:txXfrm>
    </dsp:sp>
    <dsp:sp modelId="{8E7CB524-3FF9-3F4F-AD41-21B13992DA4F}">
      <dsp:nvSpPr>
        <dsp:cNvPr id="0" name=""/>
        <dsp:cNvSpPr/>
      </dsp:nvSpPr>
      <dsp:spPr>
        <a:xfrm>
          <a:off x="2958086" y="3694885"/>
          <a:ext cx="630449" cy="405410"/>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Laboratorio</a:t>
          </a:r>
          <a:r>
            <a:rPr lang="en-US" sz="600" b="1" kern="1200" dirty="0" smtClean="0">
              <a:solidFill>
                <a:srgbClr val="000000"/>
              </a:solidFill>
            </a:rPr>
            <a:t> Central </a:t>
          </a:r>
          <a:r>
            <a:rPr lang="en-US" sz="600" b="1" kern="1200" dirty="0" err="1" smtClean="0">
              <a:solidFill>
                <a:srgbClr val="000000"/>
              </a:solidFill>
            </a:rPr>
            <a:t>Analítico</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3</a:t>
          </a:r>
          <a:br>
            <a:rPr lang="en-US" sz="600" b="1" kern="1200" dirty="0" smtClean="0">
              <a:solidFill>
                <a:srgbClr val="000000"/>
              </a:solidFill>
            </a:rPr>
          </a:br>
          <a:r>
            <a:rPr lang="en-US" sz="600" b="1" kern="1200" dirty="0" smtClean="0">
              <a:solidFill>
                <a:srgbClr val="000000"/>
              </a:solidFill>
            </a:rPr>
            <a:t>$158,430.00</a:t>
          </a:r>
          <a:endParaRPr lang="en-US" sz="600" b="1" kern="1200" dirty="0">
            <a:solidFill>
              <a:srgbClr val="000000"/>
            </a:solidFill>
          </a:endParaRPr>
        </a:p>
      </dsp:txBody>
      <dsp:txXfrm>
        <a:off x="2958086" y="3694885"/>
        <a:ext cx="630449" cy="405410"/>
      </dsp:txXfrm>
    </dsp:sp>
    <dsp:sp modelId="{82B7A35D-0488-A246-8C4F-DC66C4AF38AD}">
      <dsp:nvSpPr>
        <dsp:cNvPr id="0" name=""/>
        <dsp:cNvSpPr/>
      </dsp:nvSpPr>
      <dsp:spPr>
        <a:xfrm>
          <a:off x="3720931" y="2240053"/>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Subestaciones</a:t>
          </a:r>
          <a:endParaRPr lang="en-US" sz="600" b="1" kern="1200" dirty="0">
            <a:solidFill>
              <a:srgbClr val="000000"/>
            </a:solidFill>
          </a:endParaRPr>
        </a:p>
      </dsp:txBody>
      <dsp:txXfrm>
        <a:off x="3720931" y="2240053"/>
        <a:ext cx="630449" cy="315224"/>
      </dsp:txXfrm>
    </dsp:sp>
    <dsp:sp modelId="{2954EF87-B508-124C-8DCD-AAB4808DC100}">
      <dsp:nvSpPr>
        <dsp:cNvPr id="0" name=""/>
        <dsp:cNvSpPr/>
      </dsp:nvSpPr>
      <dsp:spPr>
        <a:xfrm>
          <a:off x="3720931" y="2687672"/>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Administradores</a:t>
          </a:r>
          <a:endParaRPr lang="en-US" sz="600" b="1" kern="1200" dirty="0">
            <a:solidFill>
              <a:srgbClr val="000000"/>
            </a:solidFill>
          </a:endParaRPr>
        </a:p>
      </dsp:txBody>
      <dsp:txXfrm>
        <a:off x="3720931" y="2687672"/>
        <a:ext cx="630449" cy="315224"/>
      </dsp:txXfrm>
    </dsp:sp>
    <dsp:sp modelId="{16641692-AA44-574C-9EDC-C35697EEA3CC}">
      <dsp:nvSpPr>
        <dsp:cNvPr id="0" name=""/>
        <dsp:cNvSpPr/>
      </dsp:nvSpPr>
      <dsp:spPr>
        <a:xfrm>
          <a:off x="3878543" y="3135291"/>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Gurabo</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19          D: 2</a:t>
          </a:r>
          <a:br>
            <a:rPr lang="en-US" sz="600" b="1" kern="1200" dirty="0" smtClean="0">
              <a:solidFill>
                <a:srgbClr val="000000"/>
              </a:solidFill>
            </a:rPr>
          </a:br>
          <a:r>
            <a:rPr lang="en-US" sz="600" b="1" kern="1200" dirty="0" smtClean="0">
              <a:solidFill>
                <a:srgbClr val="000000"/>
              </a:solidFill>
            </a:rPr>
            <a:t>$1,121,373.00</a:t>
          </a:r>
          <a:endParaRPr lang="en-US" sz="600" b="1" kern="1200" dirty="0">
            <a:solidFill>
              <a:srgbClr val="000000"/>
            </a:solidFill>
          </a:endParaRPr>
        </a:p>
      </dsp:txBody>
      <dsp:txXfrm>
        <a:off x="3878543" y="3135291"/>
        <a:ext cx="630449" cy="315224"/>
      </dsp:txXfrm>
    </dsp:sp>
    <dsp:sp modelId="{F25EAFF1-4644-9E40-8985-7BC78671FCCD}">
      <dsp:nvSpPr>
        <dsp:cNvPr id="0" name=""/>
        <dsp:cNvSpPr/>
      </dsp:nvSpPr>
      <dsp:spPr>
        <a:xfrm>
          <a:off x="3878543" y="3582911"/>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smtClean="0">
              <a:solidFill>
                <a:srgbClr val="000000"/>
              </a:solidFill>
            </a:rPr>
            <a:t>Juana </a:t>
          </a:r>
          <a:r>
            <a:rPr lang="en-US" sz="600" b="1" kern="1200" dirty="0" err="1" smtClean="0">
              <a:solidFill>
                <a:srgbClr val="000000"/>
              </a:solidFill>
            </a:rPr>
            <a:t>Díaz</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23          D: 3</a:t>
          </a:r>
          <a:br>
            <a:rPr lang="en-US" sz="600" b="1" kern="1200" dirty="0" smtClean="0">
              <a:solidFill>
                <a:srgbClr val="000000"/>
              </a:solidFill>
            </a:rPr>
          </a:br>
          <a:r>
            <a:rPr lang="en-US" sz="600" b="1" kern="1200" dirty="0" smtClean="0">
              <a:solidFill>
                <a:srgbClr val="000000"/>
              </a:solidFill>
            </a:rPr>
            <a:t>$1,269,122.00</a:t>
          </a:r>
          <a:endParaRPr lang="en-US" sz="600" b="1" kern="1200" dirty="0">
            <a:solidFill>
              <a:srgbClr val="000000"/>
            </a:solidFill>
          </a:endParaRPr>
        </a:p>
      </dsp:txBody>
      <dsp:txXfrm>
        <a:off x="3878543" y="3582911"/>
        <a:ext cx="630449" cy="315224"/>
      </dsp:txXfrm>
    </dsp:sp>
    <dsp:sp modelId="{32FCCE99-95C6-5748-8999-709254276403}">
      <dsp:nvSpPr>
        <dsp:cNvPr id="0" name=""/>
        <dsp:cNvSpPr/>
      </dsp:nvSpPr>
      <dsp:spPr>
        <a:xfrm>
          <a:off x="3878543" y="4030530"/>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Adjuntas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30          D: 2</a:t>
          </a:r>
          <a:br>
            <a:rPr lang="en-US" sz="600" b="1" kern="1200" dirty="0" smtClean="0">
              <a:solidFill>
                <a:srgbClr val="000000"/>
              </a:solidFill>
            </a:rPr>
          </a:br>
          <a:r>
            <a:rPr lang="en-US" sz="600" b="1" kern="1200" dirty="0" smtClean="0">
              <a:solidFill>
                <a:srgbClr val="000000"/>
              </a:solidFill>
            </a:rPr>
            <a:t>$1,533,738.00</a:t>
          </a:r>
          <a:endParaRPr lang="en-US" sz="600" b="1" kern="1200" dirty="0">
            <a:solidFill>
              <a:srgbClr val="000000"/>
            </a:solidFill>
          </a:endParaRPr>
        </a:p>
      </dsp:txBody>
      <dsp:txXfrm>
        <a:off x="3878543" y="4030530"/>
        <a:ext cx="630449" cy="315224"/>
      </dsp:txXfrm>
    </dsp:sp>
    <dsp:sp modelId="{F89949C0-9D23-E340-AECE-DC84705040C8}">
      <dsp:nvSpPr>
        <dsp:cNvPr id="0" name=""/>
        <dsp:cNvSpPr/>
      </dsp:nvSpPr>
      <dsp:spPr>
        <a:xfrm>
          <a:off x="3878543" y="4478149"/>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Lajas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43           D: 2</a:t>
          </a:r>
          <a:br>
            <a:rPr lang="en-US" sz="600" b="1" kern="1200" dirty="0" smtClean="0">
              <a:solidFill>
                <a:srgbClr val="000000"/>
              </a:solidFill>
            </a:rPr>
          </a:br>
          <a:r>
            <a:rPr lang="en-US" sz="600" b="1" kern="1200" dirty="0" smtClean="0">
              <a:solidFill>
                <a:srgbClr val="000000"/>
              </a:solidFill>
            </a:rPr>
            <a:t>$2,216,647.00</a:t>
          </a:r>
          <a:endParaRPr lang="en-US" sz="600" b="1" kern="1200" dirty="0">
            <a:solidFill>
              <a:srgbClr val="000000"/>
            </a:solidFill>
          </a:endParaRPr>
        </a:p>
      </dsp:txBody>
      <dsp:txXfrm>
        <a:off x="3878543" y="4478149"/>
        <a:ext cx="630449" cy="315224"/>
      </dsp:txXfrm>
    </dsp:sp>
    <dsp:sp modelId="{DCED355A-6DE2-4C4D-B3E2-FA2840C99482}">
      <dsp:nvSpPr>
        <dsp:cNvPr id="0" name=""/>
        <dsp:cNvSpPr/>
      </dsp:nvSpPr>
      <dsp:spPr>
        <a:xfrm>
          <a:off x="3878543" y="4925768"/>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Isabela</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36          D: 2</a:t>
          </a:r>
          <a:br>
            <a:rPr lang="en-US" sz="600" b="1" kern="1200" dirty="0" smtClean="0">
              <a:solidFill>
                <a:srgbClr val="000000"/>
              </a:solidFill>
            </a:rPr>
          </a:br>
          <a:r>
            <a:rPr lang="en-US" sz="600" b="1" kern="1200" dirty="0" smtClean="0">
              <a:solidFill>
                <a:srgbClr val="000000"/>
              </a:solidFill>
            </a:rPr>
            <a:t>$1,781,734.00</a:t>
          </a:r>
          <a:endParaRPr lang="en-US" sz="600" b="1" kern="1200" dirty="0">
            <a:solidFill>
              <a:srgbClr val="000000"/>
            </a:solidFill>
          </a:endParaRPr>
        </a:p>
      </dsp:txBody>
      <dsp:txXfrm>
        <a:off x="3878543" y="4925768"/>
        <a:ext cx="630449" cy="315224"/>
      </dsp:txXfrm>
    </dsp:sp>
    <dsp:sp modelId="{9125472D-9319-854D-BEA0-58B78542FE45}">
      <dsp:nvSpPr>
        <dsp:cNvPr id="0" name=""/>
        <dsp:cNvSpPr/>
      </dsp:nvSpPr>
      <dsp:spPr>
        <a:xfrm>
          <a:off x="3878543" y="5373388"/>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Corozal</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23          D: 3</a:t>
          </a:r>
          <a:br>
            <a:rPr lang="en-US" sz="600" b="1" kern="1200" dirty="0" smtClean="0">
              <a:solidFill>
                <a:srgbClr val="000000"/>
              </a:solidFill>
            </a:rPr>
          </a:br>
          <a:r>
            <a:rPr lang="en-US" sz="600" b="1" kern="1200" dirty="0" smtClean="0">
              <a:solidFill>
                <a:srgbClr val="000000"/>
              </a:solidFill>
            </a:rPr>
            <a:t>$1,403,144.00</a:t>
          </a:r>
          <a:endParaRPr lang="en-US" sz="600" b="1" kern="1200" dirty="0">
            <a:solidFill>
              <a:srgbClr val="000000"/>
            </a:solidFill>
          </a:endParaRPr>
        </a:p>
      </dsp:txBody>
      <dsp:txXfrm>
        <a:off x="3878543" y="5373388"/>
        <a:ext cx="630449" cy="315224"/>
      </dsp:txXfrm>
    </dsp:sp>
    <dsp:sp modelId="{DEDDD461-2B82-F842-ACE8-76E59572C819}">
      <dsp:nvSpPr>
        <dsp:cNvPr id="0" name=""/>
        <dsp:cNvSpPr/>
      </dsp:nvSpPr>
      <dsp:spPr>
        <a:xfrm>
          <a:off x="4483775" y="2240053"/>
          <a:ext cx="630449"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Departamentos</a:t>
          </a:r>
          <a:r>
            <a:rPr lang="en-US" sz="600" b="1" kern="1200" dirty="0" smtClean="0">
              <a:solidFill>
                <a:srgbClr val="000000"/>
              </a:solidFill>
            </a:rPr>
            <a:t> </a:t>
          </a:r>
          <a:r>
            <a:rPr lang="en-US" sz="600" b="1" kern="1200" dirty="0" err="1" smtClean="0">
              <a:solidFill>
                <a:srgbClr val="000000"/>
              </a:solidFill>
            </a:rPr>
            <a:t>Académicos</a:t>
          </a:r>
          <a:endParaRPr lang="en-US" sz="600" b="1" kern="1200" dirty="0">
            <a:solidFill>
              <a:srgbClr val="000000"/>
            </a:solidFill>
          </a:endParaRPr>
        </a:p>
      </dsp:txBody>
      <dsp:txXfrm>
        <a:off x="4483775" y="2240053"/>
        <a:ext cx="630449" cy="315224"/>
      </dsp:txXfrm>
    </dsp:sp>
    <dsp:sp modelId="{96E815D9-F77E-9444-9E99-91B06B12321F}">
      <dsp:nvSpPr>
        <dsp:cNvPr id="0" name=""/>
        <dsp:cNvSpPr/>
      </dsp:nvSpPr>
      <dsp:spPr>
        <a:xfrm>
          <a:off x="4641387" y="2687672"/>
          <a:ext cx="773801" cy="455298"/>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Cultivos</a:t>
          </a:r>
          <a:r>
            <a:rPr lang="en-US" sz="600" b="1" kern="1200" dirty="0" smtClean="0">
              <a:solidFill>
                <a:srgbClr val="000000"/>
              </a:solidFill>
            </a:rPr>
            <a:t> y </a:t>
          </a:r>
          <a:r>
            <a:rPr lang="en-US" sz="600" b="1" kern="1200" dirty="0" err="1" smtClean="0">
              <a:solidFill>
                <a:srgbClr val="000000"/>
              </a:solidFill>
            </a:rPr>
            <a:t>Ciencias</a:t>
          </a:r>
          <a:r>
            <a:rPr lang="en-US" sz="600" b="1" kern="1200" dirty="0" smtClean="0">
              <a:solidFill>
                <a:srgbClr val="000000"/>
              </a:solidFill>
            </a:rPr>
            <a:t> </a:t>
          </a:r>
          <a:r>
            <a:rPr lang="en-US" sz="600" b="1" kern="1200" dirty="0" err="1" smtClean="0">
              <a:solidFill>
                <a:srgbClr val="000000"/>
              </a:solidFill>
            </a:rPr>
            <a:t>Agroambientales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7          D: 21</a:t>
          </a:r>
          <a:br>
            <a:rPr lang="en-US" sz="600" b="1" kern="1200" dirty="0" smtClean="0">
              <a:solidFill>
                <a:srgbClr val="000000"/>
              </a:solidFill>
            </a:rPr>
          </a:br>
          <a:r>
            <a:rPr lang="en-US" sz="600" b="1" kern="1200" dirty="0" smtClean="0">
              <a:solidFill>
                <a:srgbClr val="000000"/>
              </a:solidFill>
            </a:rPr>
            <a:t>$2,357,681.00</a:t>
          </a:r>
          <a:br>
            <a:rPr lang="en-US" sz="600" b="1" kern="1200" dirty="0" smtClean="0">
              <a:solidFill>
                <a:srgbClr val="000000"/>
              </a:solidFill>
            </a:rPr>
          </a:br>
          <a:endParaRPr lang="en-US" sz="600" b="1" kern="1200" dirty="0">
            <a:solidFill>
              <a:srgbClr val="000000"/>
            </a:solidFill>
          </a:endParaRPr>
        </a:p>
      </dsp:txBody>
      <dsp:txXfrm>
        <a:off x="4641387" y="2687672"/>
        <a:ext cx="773801" cy="455298"/>
      </dsp:txXfrm>
    </dsp:sp>
    <dsp:sp modelId="{7F9B9136-0598-EC4E-8697-EA7A56CA464F}">
      <dsp:nvSpPr>
        <dsp:cNvPr id="0" name=""/>
        <dsp:cNvSpPr/>
      </dsp:nvSpPr>
      <dsp:spPr>
        <a:xfrm>
          <a:off x="4641387" y="3275365"/>
          <a:ext cx="806011" cy="426653"/>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Economía</a:t>
          </a:r>
          <a:r>
            <a:rPr lang="en-US" sz="600" b="1" kern="1200" dirty="0" smtClean="0">
              <a:solidFill>
                <a:srgbClr val="000000"/>
              </a:solidFill>
            </a:rPr>
            <a:t> </a:t>
          </a:r>
          <a:r>
            <a:rPr lang="en-US" sz="600" b="1" kern="1200" dirty="0" err="1" smtClean="0">
              <a:solidFill>
                <a:srgbClr val="000000"/>
              </a:solidFill>
            </a:rPr>
            <a:t>Agrícola</a:t>
          </a:r>
          <a:r>
            <a:rPr lang="en-US" sz="600" b="1" kern="1200" dirty="0" smtClean="0">
              <a:solidFill>
                <a:srgbClr val="000000"/>
              </a:solidFill>
            </a:rPr>
            <a:t> y </a:t>
          </a:r>
          <a:r>
            <a:rPr lang="en-US" sz="600" b="1" kern="1200" dirty="0" err="1" smtClean="0">
              <a:solidFill>
                <a:srgbClr val="000000"/>
              </a:solidFill>
            </a:rPr>
            <a:t>Sociología</a:t>
          </a:r>
          <a:r>
            <a:rPr lang="en-US" sz="600" b="1" kern="1200" dirty="0" smtClean="0">
              <a:solidFill>
                <a:srgbClr val="000000"/>
              </a:solidFill>
            </a:rPr>
            <a:t> Rural</a:t>
          </a:r>
          <a:br>
            <a:rPr lang="en-US" sz="600" b="1" kern="1200" dirty="0" smtClean="0">
              <a:solidFill>
                <a:srgbClr val="000000"/>
              </a:solidFill>
            </a:rPr>
          </a:br>
          <a:r>
            <a:rPr lang="en-US" sz="600" b="1" kern="1200" dirty="0" smtClean="0">
              <a:solidFill>
                <a:srgbClr val="000000"/>
              </a:solidFill>
            </a:rPr>
            <a:t>ND: 1          D: 2</a:t>
          </a:r>
          <a:br>
            <a:rPr lang="en-US" sz="600" b="1" kern="1200" dirty="0" smtClean="0">
              <a:solidFill>
                <a:srgbClr val="000000"/>
              </a:solidFill>
            </a:rPr>
          </a:br>
          <a:r>
            <a:rPr lang="en-US" sz="600" b="1" kern="1200" dirty="0" smtClean="0">
              <a:solidFill>
                <a:srgbClr val="000000"/>
              </a:solidFill>
            </a:rPr>
            <a:t>$261,285.00</a:t>
          </a:r>
          <a:endParaRPr lang="en-US" sz="600" b="1" kern="1200" dirty="0">
            <a:solidFill>
              <a:srgbClr val="000000"/>
            </a:solidFill>
          </a:endParaRPr>
        </a:p>
      </dsp:txBody>
      <dsp:txXfrm>
        <a:off x="4641387" y="3275365"/>
        <a:ext cx="806011" cy="426653"/>
      </dsp:txXfrm>
    </dsp:sp>
    <dsp:sp modelId="{A9C2625B-0883-F744-BD45-4CEFDD699DCE}">
      <dsp:nvSpPr>
        <dsp:cNvPr id="0" name=""/>
        <dsp:cNvSpPr/>
      </dsp:nvSpPr>
      <dsp:spPr>
        <a:xfrm>
          <a:off x="4641387" y="3834413"/>
          <a:ext cx="761211" cy="31522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Industria</a:t>
          </a:r>
          <a:r>
            <a:rPr lang="en-US" sz="600" b="1" kern="1200" dirty="0" smtClean="0">
              <a:solidFill>
                <a:srgbClr val="000000"/>
              </a:solidFill>
            </a:rPr>
            <a:t> </a:t>
          </a:r>
          <a:r>
            <a:rPr lang="en-US" sz="600" b="1" kern="1200" dirty="0" err="1" smtClean="0">
              <a:solidFill>
                <a:srgbClr val="000000"/>
              </a:solidFill>
            </a:rPr>
            <a:t>Pecuaria</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1          D: 4</a:t>
          </a:r>
          <a:br>
            <a:rPr lang="en-US" sz="600" b="1" kern="1200" dirty="0" smtClean="0">
              <a:solidFill>
                <a:srgbClr val="000000"/>
              </a:solidFill>
            </a:rPr>
          </a:br>
          <a:r>
            <a:rPr lang="en-US" sz="600" b="1" kern="1200" dirty="0" smtClean="0">
              <a:solidFill>
                <a:srgbClr val="000000"/>
              </a:solidFill>
            </a:rPr>
            <a:t>$467,186.00</a:t>
          </a:r>
          <a:endParaRPr lang="en-US" sz="600" b="1" kern="1200" dirty="0">
            <a:solidFill>
              <a:srgbClr val="000000"/>
            </a:solidFill>
          </a:endParaRPr>
        </a:p>
      </dsp:txBody>
      <dsp:txXfrm>
        <a:off x="4641387" y="3834413"/>
        <a:ext cx="761211" cy="315224"/>
      </dsp:txXfrm>
    </dsp:sp>
    <dsp:sp modelId="{5F5291F8-5B0B-B942-AEB3-63B4A0F73F56}">
      <dsp:nvSpPr>
        <dsp:cNvPr id="0" name=""/>
        <dsp:cNvSpPr/>
      </dsp:nvSpPr>
      <dsp:spPr>
        <a:xfrm>
          <a:off x="4641387" y="4282032"/>
          <a:ext cx="832887" cy="464906"/>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Ingeniería</a:t>
          </a:r>
          <a:r>
            <a:rPr lang="en-US" sz="600" b="1" kern="1200" dirty="0" smtClean="0">
              <a:solidFill>
                <a:srgbClr val="000000"/>
              </a:solidFill>
            </a:rPr>
            <a:t> </a:t>
          </a:r>
          <a:r>
            <a:rPr lang="en-US" sz="600" b="1" kern="1200" dirty="0" err="1" smtClean="0">
              <a:solidFill>
                <a:srgbClr val="000000"/>
              </a:solidFill>
            </a:rPr>
            <a:t>Agrícola</a:t>
          </a:r>
          <a:r>
            <a:rPr lang="en-US" sz="600" b="1" kern="1200" dirty="0" smtClean="0">
              <a:solidFill>
                <a:srgbClr val="000000"/>
              </a:solidFill>
            </a:rPr>
            <a:t> y </a:t>
          </a:r>
          <a:r>
            <a:rPr lang="en-US" sz="600" b="1" kern="1200" dirty="0" err="1" smtClean="0">
              <a:solidFill>
                <a:srgbClr val="000000"/>
              </a:solidFill>
            </a:rPr>
            <a:t>Biosistemas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D: 1</a:t>
          </a:r>
          <a:br>
            <a:rPr lang="en-US" sz="600" b="1" kern="1200" dirty="0" smtClean="0">
              <a:solidFill>
                <a:srgbClr val="000000"/>
              </a:solidFill>
            </a:rPr>
          </a:br>
          <a:r>
            <a:rPr lang="en-US" sz="600" b="1" kern="1200" dirty="0" smtClean="0">
              <a:solidFill>
                <a:srgbClr val="000000"/>
              </a:solidFill>
            </a:rPr>
            <a:t>$99,365.00</a:t>
          </a:r>
          <a:endParaRPr lang="en-US" sz="600" b="1" kern="1200" dirty="0">
            <a:solidFill>
              <a:srgbClr val="000000"/>
            </a:solidFill>
          </a:endParaRPr>
        </a:p>
      </dsp:txBody>
      <dsp:txXfrm>
        <a:off x="4641387" y="4282032"/>
        <a:ext cx="832887" cy="464906"/>
      </dsp:txXfrm>
    </dsp:sp>
    <dsp:sp modelId="{0CFC8D2B-BC68-DD47-BA9D-023F533B58D1}">
      <dsp:nvSpPr>
        <dsp:cNvPr id="0" name=""/>
        <dsp:cNvSpPr/>
      </dsp:nvSpPr>
      <dsp:spPr>
        <a:xfrm>
          <a:off x="5246619" y="2240053"/>
          <a:ext cx="911069" cy="385343"/>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smtClean="0">
              <a:solidFill>
                <a:srgbClr val="000000"/>
              </a:solidFill>
            </a:rPr>
            <a:t>Centro de </a:t>
          </a:r>
          <a:r>
            <a:rPr lang="en-US" sz="600" b="1" kern="1200" dirty="0" err="1" smtClean="0">
              <a:solidFill>
                <a:srgbClr val="000000"/>
              </a:solidFill>
            </a:rPr>
            <a:t>Investigaciones</a:t>
          </a:r>
          <a:r>
            <a:rPr lang="en-US" sz="600" b="1" kern="1200" dirty="0" smtClean="0">
              <a:solidFill>
                <a:srgbClr val="000000"/>
              </a:solidFill>
            </a:rPr>
            <a:t> </a:t>
          </a:r>
          <a:br>
            <a:rPr lang="en-US" sz="600" b="1" kern="1200" dirty="0" smtClean="0">
              <a:solidFill>
                <a:srgbClr val="000000"/>
              </a:solidFill>
            </a:rPr>
          </a:br>
          <a:r>
            <a:rPr lang="en-US" sz="600" b="1" kern="1200" dirty="0" smtClean="0">
              <a:solidFill>
                <a:srgbClr val="000000"/>
              </a:solidFill>
            </a:rPr>
            <a:t>Río </a:t>
          </a:r>
          <a:r>
            <a:rPr lang="en-US" sz="600" b="1" kern="1200" dirty="0" err="1" smtClean="0">
              <a:solidFill>
                <a:srgbClr val="000000"/>
              </a:solidFill>
            </a:rPr>
            <a:t>Piedras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10          D: 2</a:t>
          </a:r>
          <a:br>
            <a:rPr lang="en-US" sz="600" b="1" kern="1200" dirty="0" smtClean="0">
              <a:solidFill>
                <a:srgbClr val="000000"/>
              </a:solidFill>
            </a:rPr>
          </a:br>
          <a:r>
            <a:rPr lang="en-US" sz="600" b="1" kern="1200" dirty="0" smtClean="0">
              <a:solidFill>
                <a:srgbClr val="000000"/>
              </a:solidFill>
            </a:rPr>
            <a:t>$683,384.00</a:t>
          </a:r>
          <a:endParaRPr lang="en-US" sz="600" b="1" kern="1200" dirty="0">
            <a:solidFill>
              <a:srgbClr val="000000"/>
            </a:solidFill>
          </a:endParaRPr>
        </a:p>
      </dsp:txBody>
      <dsp:txXfrm>
        <a:off x="5246619" y="2240053"/>
        <a:ext cx="911069" cy="385343"/>
      </dsp:txXfrm>
    </dsp:sp>
    <dsp:sp modelId="{9FBBD4E3-A048-FB4C-821D-702C5CA9370F}">
      <dsp:nvSpPr>
        <dsp:cNvPr id="0" name=""/>
        <dsp:cNvSpPr/>
      </dsp:nvSpPr>
      <dsp:spPr>
        <a:xfrm>
          <a:off x="2094448" y="716492"/>
          <a:ext cx="1044724" cy="326907"/>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Planificación</a:t>
          </a:r>
          <a:r>
            <a:rPr lang="en-US" sz="600" b="1" kern="1200" dirty="0" smtClean="0">
              <a:solidFill>
                <a:srgbClr val="000000"/>
              </a:solidFill>
            </a:rPr>
            <a:t> y </a:t>
          </a:r>
          <a:r>
            <a:rPr lang="en-US" sz="600" b="1" kern="1200" dirty="0" err="1" smtClean="0">
              <a:solidFill>
                <a:srgbClr val="000000"/>
              </a:solidFill>
            </a:rPr>
            <a:t>Presupuesto</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1</a:t>
          </a:r>
          <a:br>
            <a:rPr lang="en-US" sz="600" b="1" kern="1200" dirty="0" smtClean="0">
              <a:solidFill>
                <a:srgbClr val="000000"/>
              </a:solidFill>
            </a:rPr>
          </a:br>
          <a:r>
            <a:rPr lang="en-US" sz="600" b="1" kern="1200" dirty="0" smtClean="0">
              <a:solidFill>
                <a:srgbClr val="000000"/>
              </a:solidFill>
            </a:rPr>
            <a:t>$92,313.00</a:t>
          </a:r>
          <a:endParaRPr lang="en-US" sz="600" b="1" kern="1200" dirty="0">
            <a:solidFill>
              <a:srgbClr val="000000"/>
            </a:solidFill>
          </a:endParaRPr>
        </a:p>
      </dsp:txBody>
      <dsp:txXfrm>
        <a:off x="2094448" y="716492"/>
        <a:ext cx="1044724" cy="326907"/>
      </dsp:txXfrm>
    </dsp:sp>
    <dsp:sp modelId="{F857CC29-0938-ED40-ACAC-00ED196F33F5}">
      <dsp:nvSpPr>
        <dsp:cNvPr id="0" name=""/>
        <dsp:cNvSpPr/>
      </dsp:nvSpPr>
      <dsp:spPr>
        <a:xfrm>
          <a:off x="2773519" y="1175794"/>
          <a:ext cx="862537" cy="341754"/>
        </a:xfrm>
        <a:prstGeom prst="rect">
          <a:avLst/>
        </a:prstGeom>
        <a:solidFill>
          <a:schemeClr val="lt1"/>
        </a:solidFill>
        <a:ln w="25400"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1" kern="1200" dirty="0" err="1" smtClean="0">
              <a:solidFill>
                <a:srgbClr val="000000"/>
              </a:solidFill>
            </a:rPr>
            <a:t>Servicios</a:t>
          </a:r>
          <a:r>
            <a:rPr lang="en-US" sz="600" b="1" kern="1200" dirty="0" smtClean="0">
              <a:solidFill>
                <a:srgbClr val="000000"/>
              </a:solidFill>
            </a:rPr>
            <a:t> </a:t>
          </a:r>
          <a:r>
            <a:rPr lang="en-US" sz="600" b="1" kern="1200" dirty="0" err="1" smtClean="0">
              <a:solidFill>
                <a:srgbClr val="000000"/>
              </a:solidFill>
            </a:rPr>
            <a:t>Generales</a:t>
          </a:r>
          <a:r>
            <a:rPr lang="en-US" sz="600" b="1" kern="1200" dirty="0" smtClean="0">
              <a:solidFill>
                <a:srgbClr val="000000"/>
              </a:solidFill>
            </a:rPr>
            <a:t/>
          </a:r>
          <a:br>
            <a:rPr lang="en-US" sz="600" b="1" kern="1200" dirty="0" smtClean="0">
              <a:solidFill>
                <a:srgbClr val="000000"/>
              </a:solidFill>
            </a:rPr>
          </a:br>
          <a:r>
            <a:rPr lang="en-US" sz="600" b="1" kern="1200" dirty="0" smtClean="0">
              <a:solidFill>
                <a:srgbClr val="000000"/>
              </a:solidFill>
            </a:rPr>
            <a:t>ND: 23</a:t>
          </a:r>
          <a:br>
            <a:rPr lang="en-US" sz="600" b="1" kern="1200" dirty="0" smtClean="0">
              <a:solidFill>
                <a:srgbClr val="000000"/>
              </a:solidFill>
            </a:rPr>
          </a:br>
          <a:r>
            <a:rPr lang="en-US" sz="600" b="1" kern="1200" dirty="0" smtClean="0">
              <a:solidFill>
                <a:srgbClr val="000000"/>
              </a:solidFill>
            </a:rPr>
            <a:t>$1,096,559.00</a:t>
          </a:r>
          <a:endParaRPr lang="en-US" sz="600" b="1" kern="1200" dirty="0">
            <a:solidFill>
              <a:srgbClr val="000000"/>
            </a:solidFill>
          </a:endParaRPr>
        </a:p>
      </dsp:txBody>
      <dsp:txXfrm>
        <a:off x="2773519" y="1175794"/>
        <a:ext cx="862537" cy="34175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4.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5.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6.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7.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8.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9.png"/></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4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06FFD69-E831-6D43-8A70-A99AA27D8F22}" type="datetimeFigureOut">
              <a:rPr lang="en-US" smtClean="0"/>
              <a:t>3/6/15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66602F6-2B6F-4544-B642-576105D17E0A}" type="slidenum">
              <a:rPr lang="en-US" smtClean="0"/>
              <a:t>‹#›</a:t>
            </a:fld>
            <a:endParaRPr lang="en-US"/>
          </a:p>
        </p:txBody>
      </p:sp>
    </p:spTree>
    <p:extLst>
      <p:ext uri="{BB962C8B-B14F-4D97-AF65-F5344CB8AC3E}">
        <p14:creationId xmlns:p14="http://schemas.microsoft.com/office/powerpoint/2010/main" val="156637100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8FFCDD-E351-C341-B18E-587CBA9B39AA}" type="datetimeFigureOut">
              <a:rPr lang="en-US" smtClean="0"/>
              <a:t>3/6/15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4835C7-1D1E-2444-8253-9E4A7F51D591}" type="slidenum">
              <a:rPr lang="en-US" smtClean="0"/>
              <a:t>‹#›</a:t>
            </a:fld>
            <a:endParaRPr lang="en-US"/>
          </a:p>
        </p:txBody>
      </p:sp>
    </p:spTree>
    <p:extLst>
      <p:ext uri="{BB962C8B-B14F-4D97-AF65-F5344CB8AC3E}">
        <p14:creationId xmlns:p14="http://schemas.microsoft.com/office/powerpoint/2010/main" val="207086648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4835C7-1D1E-2444-8253-9E4A7F51D591}" type="slidenum">
              <a:rPr lang="en-US" smtClean="0"/>
              <a:t>1</a:t>
            </a:fld>
            <a:endParaRPr lang="en-US" dirty="0"/>
          </a:p>
        </p:txBody>
      </p:sp>
    </p:spTree>
    <p:extLst>
      <p:ext uri="{BB962C8B-B14F-4D97-AF65-F5344CB8AC3E}">
        <p14:creationId xmlns:p14="http://schemas.microsoft.com/office/powerpoint/2010/main" val="2592350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4835C7-1D1E-2444-8253-9E4A7F51D591}" type="slidenum">
              <a:rPr lang="en-US" smtClean="0"/>
              <a:t>50</a:t>
            </a:fld>
            <a:endParaRPr lang="en-US"/>
          </a:p>
        </p:txBody>
      </p:sp>
    </p:spTree>
    <p:extLst>
      <p:ext uri="{BB962C8B-B14F-4D97-AF65-F5344CB8AC3E}">
        <p14:creationId xmlns:p14="http://schemas.microsoft.com/office/powerpoint/2010/main" val="3416057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dirty="0"/>
          </a:p>
        </p:txBody>
      </p:sp>
      <p:sp>
        <p:nvSpPr>
          <p:cNvPr id="4" name="Slide Number Placeholder 3"/>
          <p:cNvSpPr>
            <a:spLocks noGrp="1"/>
          </p:cNvSpPr>
          <p:nvPr>
            <p:ph type="sldNum" sz="quarter" idx="10"/>
          </p:nvPr>
        </p:nvSpPr>
        <p:spPr/>
        <p:txBody>
          <a:bodyPr/>
          <a:lstStyle/>
          <a:p>
            <a:fld id="{304835C7-1D1E-2444-8253-9E4A7F51D591}" type="slidenum">
              <a:rPr lang="en-US" smtClean="0"/>
              <a:t>70</a:t>
            </a:fld>
            <a:endParaRPr lang="en-US"/>
          </a:p>
        </p:txBody>
      </p:sp>
    </p:spTree>
    <p:extLst>
      <p:ext uri="{BB962C8B-B14F-4D97-AF65-F5344CB8AC3E}">
        <p14:creationId xmlns:p14="http://schemas.microsoft.com/office/powerpoint/2010/main" val="280494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 indent="0">
              <a:buFont typeface="Arial" panose="020B0604020202020204" pitchFamily="34" charset="0"/>
              <a:buNone/>
            </a:pPr>
            <a:r>
              <a:rPr lang="en-US" sz="1200" dirty="0" smtClean="0">
                <a:latin typeface="Cambria"/>
                <a:cs typeface="Cambria"/>
              </a:rPr>
              <a:t>Que </a:t>
            </a:r>
            <a:r>
              <a:rPr lang="en-US" sz="1200" dirty="0" err="1" smtClean="0">
                <a:latin typeface="Cambria"/>
                <a:cs typeface="Cambria"/>
              </a:rPr>
              <a:t>laboran</a:t>
            </a:r>
            <a:r>
              <a:rPr lang="en-US" sz="1200" dirty="0" smtClean="0">
                <a:latin typeface="Cambria"/>
                <a:cs typeface="Cambria"/>
              </a:rPr>
              <a:t>  </a:t>
            </a:r>
            <a:r>
              <a:rPr lang="en-US" sz="1200" dirty="0" err="1" smtClean="0">
                <a:latin typeface="Cambria"/>
                <a:cs typeface="Cambria"/>
              </a:rPr>
              <a:t>en</a:t>
            </a:r>
            <a:r>
              <a:rPr lang="en-US" sz="1200" dirty="0" smtClean="0">
                <a:latin typeface="Cambria"/>
                <a:cs typeface="Cambria"/>
              </a:rPr>
              <a:t>  </a:t>
            </a:r>
            <a:r>
              <a:rPr lang="en-US" sz="1200" dirty="0" err="1" smtClean="0">
                <a:latin typeface="Cambria"/>
                <a:cs typeface="Cambria"/>
              </a:rPr>
              <a:t>las</a:t>
            </a:r>
            <a:r>
              <a:rPr lang="en-US" sz="1200" dirty="0" smtClean="0">
                <a:latin typeface="Cambria"/>
                <a:cs typeface="Cambria"/>
              </a:rPr>
              <a:t>  </a:t>
            </a:r>
            <a:r>
              <a:rPr lang="en-US" sz="1200" dirty="0" err="1" smtClean="0">
                <a:latin typeface="Cambria"/>
                <a:cs typeface="Cambria"/>
              </a:rPr>
              <a:t>Oficinas</a:t>
            </a:r>
            <a:r>
              <a:rPr lang="en-US" sz="1200" dirty="0" smtClean="0">
                <a:latin typeface="Cambria"/>
                <a:cs typeface="Cambria"/>
              </a:rPr>
              <a:t>  </a:t>
            </a:r>
          </a:p>
          <a:p>
            <a:r>
              <a:rPr lang="en-US" sz="1200" dirty="0" smtClean="0">
                <a:latin typeface="Cambria"/>
                <a:cs typeface="Cambria"/>
              </a:rPr>
              <a:t>del  SEA  a  </a:t>
            </a:r>
            <a:r>
              <a:rPr lang="en-US" sz="1200" dirty="0" err="1" smtClean="0">
                <a:latin typeface="Cambria"/>
                <a:cs typeface="Cambria"/>
              </a:rPr>
              <a:t>través</a:t>
            </a:r>
            <a:r>
              <a:rPr lang="en-US" sz="1200" dirty="0" smtClean="0">
                <a:latin typeface="Cambria"/>
                <a:cs typeface="Cambria"/>
              </a:rPr>
              <a:t>  de  </a:t>
            </a:r>
            <a:r>
              <a:rPr lang="en-US" sz="1200" dirty="0" err="1" smtClean="0">
                <a:latin typeface="Cambria"/>
                <a:cs typeface="Cambria"/>
              </a:rPr>
              <a:t>toda</a:t>
            </a:r>
            <a:r>
              <a:rPr lang="en-US" sz="1200" dirty="0" smtClean="0">
                <a:latin typeface="Cambria"/>
                <a:cs typeface="Cambria"/>
              </a:rPr>
              <a:t>  la </a:t>
            </a:r>
            <a:r>
              <a:rPr lang="en-US" sz="1200" dirty="0" err="1" smtClean="0">
                <a:latin typeface="Cambria"/>
                <a:cs typeface="Cambria"/>
              </a:rPr>
              <a:t>isla</a:t>
            </a:r>
            <a:r>
              <a:rPr lang="en-US" sz="1200" dirty="0" smtClean="0">
                <a:latin typeface="Cambria"/>
                <a:cs typeface="Cambria"/>
              </a:rPr>
              <a:t>.</a:t>
            </a:r>
            <a:endParaRPr lang="en-US" sz="1200" dirty="0">
              <a:latin typeface="Cambria"/>
              <a:cs typeface="Cambria"/>
            </a:endParaRPr>
          </a:p>
        </p:txBody>
      </p:sp>
      <p:sp>
        <p:nvSpPr>
          <p:cNvPr id="4" name="Slide Number Placeholder 3"/>
          <p:cNvSpPr>
            <a:spLocks noGrp="1"/>
          </p:cNvSpPr>
          <p:nvPr>
            <p:ph type="sldNum" sz="quarter" idx="10"/>
          </p:nvPr>
        </p:nvSpPr>
        <p:spPr/>
        <p:txBody>
          <a:bodyPr/>
          <a:lstStyle/>
          <a:p>
            <a:fld id="{304835C7-1D1E-2444-8253-9E4A7F51D591}" type="slidenum">
              <a:rPr lang="en-US" smtClean="0"/>
              <a:t>85</a:t>
            </a:fld>
            <a:endParaRPr lang="en-US"/>
          </a:p>
        </p:txBody>
      </p:sp>
    </p:spTree>
    <p:extLst>
      <p:ext uri="{BB962C8B-B14F-4D97-AF65-F5344CB8AC3E}">
        <p14:creationId xmlns:p14="http://schemas.microsoft.com/office/powerpoint/2010/main" val="2524407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dirty="0"/>
          </a:p>
        </p:txBody>
      </p:sp>
      <p:sp>
        <p:nvSpPr>
          <p:cNvPr id="4" name="Slide Number Placeholder 3"/>
          <p:cNvSpPr>
            <a:spLocks noGrp="1"/>
          </p:cNvSpPr>
          <p:nvPr>
            <p:ph type="sldNum" sz="quarter" idx="10"/>
          </p:nvPr>
        </p:nvSpPr>
        <p:spPr/>
        <p:txBody>
          <a:bodyPr/>
          <a:lstStyle/>
          <a:p>
            <a:fld id="{304835C7-1D1E-2444-8253-9E4A7F51D591}" type="slidenum">
              <a:rPr lang="en-US" smtClean="0"/>
              <a:t>108</a:t>
            </a:fld>
            <a:endParaRPr lang="en-US"/>
          </a:p>
        </p:txBody>
      </p:sp>
    </p:spTree>
    <p:extLst>
      <p:ext uri="{BB962C8B-B14F-4D97-AF65-F5344CB8AC3E}">
        <p14:creationId xmlns:p14="http://schemas.microsoft.com/office/powerpoint/2010/main" val="23973092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dirty="0"/>
          </a:p>
        </p:txBody>
      </p:sp>
      <p:sp>
        <p:nvSpPr>
          <p:cNvPr id="4" name="Slide Number Placeholder 3"/>
          <p:cNvSpPr>
            <a:spLocks noGrp="1"/>
          </p:cNvSpPr>
          <p:nvPr>
            <p:ph type="sldNum" sz="quarter" idx="10"/>
          </p:nvPr>
        </p:nvSpPr>
        <p:spPr/>
        <p:txBody>
          <a:bodyPr/>
          <a:lstStyle/>
          <a:p>
            <a:fld id="{304835C7-1D1E-2444-8253-9E4A7F51D591}" type="slidenum">
              <a:rPr lang="en-US" smtClean="0"/>
              <a:t>119</a:t>
            </a:fld>
            <a:endParaRPr lang="en-US"/>
          </a:p>
        </p:txBody>
      </p:sp>
    </p:spTree>
    <p:extLst>
      <p:ext uri="{BB962C8B-B14F-4D97-AF65-F5344CB8AC3E}">
        <p14:creationId xmlns:p14="http://schemas.microsoft.com/office/powerpoint/2010/main" val="1743101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dirty="0"/>
          </a:p>
        </p:txBody>
      </p:sp>
      <p:sp>
        <p:nvSpPr>
          <p:cNvPr id="4" name="Slide Number Placeholder 3"/>
          <p:cNvSpPr>
            <a:spLocks noGrp="1"/>
          </p:cNvSpPr>
          <p:nvPr>
            <p:ph type="sldNum" sz="quarter" idx="10"/>
          </p:nvPr>
        </p:nvSpPr>
        <p:spPr/>
        <p:txBody>
          <a:bodyPr/>
          <a:lstStyle/>
          <a:p>
            <a:fld id="{304835C7-1D1E-2444-8253-9E4A7F51D591}" type="slidenum">
              <a:rPr lang="en-US" smtClean="0"/>
              <a:t>123</a:t>
            </a:fld>
            <a:endParaRPr lang="en-US" dirty="0"/>
          </a:p>
        </p:txBody>
      </p:sp>
    </p:spTree>
    <p:extLst>
      <p:ext uri="{BB962C8B-B14F-4D97-AF65-F5344CB8AC3E}">
        <p14:creationId xmlns:p14="http://schemas.microsoft.com/office/powerpoint/2010/main" val="1631077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A21042E2-35F2-3149-9A6F-A65788B8AEC8}" type="datetime1">
              <a:rPr lang="en-US" smtClean="0"/>
              <a:t>3/6/15</a:t>
            </a:fld>
            <a:endParaRPr lang="en-US" dirty="0"/>
          </a:p>
        </p:txBody>
      </p:sp>
      <p:sp>
        <p:nvSpPr>
          <p:cNvPr id="20" name="Footer Placeholder 19"/>
          <p:cNvSpPr>
            <a:spLocks noGrp="1"/>
          </p:cNvSpPr>
          <p:nvPr>
            <p:ph type="ftr" sz="quarter" idx="11"/>
          </p:nvPr>
        </p:nvSpPr>
        <p:spPr/>
        <p:txBody>
          <a:bodyPr/>
          <a:lstStyle>
            <a:extLst/>
          </a:lstStyle>
          <a:p>
            <a:r>
              <a:rPr lang="en-US" smtClean="0"/>
              <a:t>Dr. David Padilla</a:t>
            </a:r>
          </a:p>
          <a:p>
            <a:r>
              <a:rPr lang="en-US" smtClean="0"/>
              <a:t>Decano y Director Interino</a:t>
            </a:r>
            <a:endParaRPr lang="en-US" dirty="0" smtClean="0"/>
          </a:p>
        </p:txBody>
      </p:sp>
      <p:sp>
        <p:nvSpPr>
          <p:cNvPr id="10" name="Slide Number Placeholder 9"/>
          <p:cNvSpPr>
            <a:spLocks noGrp="1"/>
          </p:cNvSpPr>
          <p:nvPr>
            <p:ph type="sldNum" sz="quarter" idx="12"/>
          </p:nvPr>
        </p:nvSpPr>
        <p:spPr/>
        <p:txBody>
          <a:bodyPr/>
          <a:lstStyle>
            <a:extLst/>
          </a:lstStyle>
          <a:p>
            <a:fld id="{CFE4BAC9-6D41-4691-9299-18EF07EF0177}"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BEE2E3E-6132-4946-8A9C-26620254F6B2}" type="datetime1">
              <a:rPr lang="en-US" smtClean="0"/>
              <a:t>3/6/15</a:t>
            </a:fld>
            <a:endParaRPr lang="en-US"/>
          </a:p>
        </p:txBody>
      </p:sp>
      <p:sp>
        <p:nvSpPr>
          <p:cNvPr id="5" name="Footer Placeholder 4"/>
          <p:cNvSpPr>
            <a:spLocks noGrp="1"/>
          </p:cNvSpPr>
          <p:nvPr>
            <p:ph type="ftr" sz="quarter" idx="11"/>
          </p:nvPr>
        </p:nvSpPr>
        <p:spPr/>
        <p:txBody>
          <a:bodyPr/>
          <a:lstStyle>
            <a:extLst/>
          </a:lstStyle>
          <a:p>
            <a:r>
              <a:rPr lang="en-US" smtClean="0"/>
              <a:t>Dr. David Padilla</a:t>
            </a:r>
          </a:p>
          <a:p>
            <a:r>
              <a:rPr lang="en-US" smtClean="0"/>
              <a:t>Decano y Director Interino</a:t>
            </a:r>
            <a:endParaRPr lang="en-US" dirty="0" smtClean="0"/>
          </a:p>
        </p:txBody>
      </p:sp>
      <p:sp>
        <p:nvSpPr>
          <p:cNvPr id="6" name="Slide Number Placeholder 5"/>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A51DF43-9F03-F44B-BF40-75BB81DBF375}" type="datetime1">
              <a:rPr lang="en-US" smtClean="0"/>
              <a:t>3/6/15</a:t>
            </a:fld>
            <a:endParaRPr lang="en-US"/>
          </a:p>
        </p:txBody>
      </p:sp>
      <p:sp>
        <p:nvSpPr>
          <p:cNvPr id="5" name="Footer Placeholder 4"/>
          <p:cNvSpPr>
            <a:spLocks noGrp="1"/>
          </p:cNvSpPr>
          <p:nvPr>
            <p:ph type="ftr" sz="quarter" idx="11"/>
          </p:nvPr>
        </p:nvSpPr>
        <p:spPr/>
        <p:txBody>
          <a:bodyPr/>
          <a:lstStyle>
            <a:extLst/>
          </a:lstStyle>
          <a:p>
            <a:r>
              <a:rPr lang="en-US" smtClean="0"/>
              <a:t>Dr. David Padilla Decano y Director Interino</a:t>
            </a:r>
            <a:endParaRPr lang="en-US"/>
          </a:p>
        </p:txBody>
      </p:sp>
      <p:sp>
        <p:nvSpPr>
          <p:cNvPr id="6" name="Slide Number Placeholder 5"/>
          <p:cNvSpPr>
            <a:spLocks noGrp="1"/>
          </p:cNvSpPr>
          <p:nvPr>
            <p:ph type="sldNum" sz="quarter" idx="12"/>
          </p:nvPr>
        </p:nvSpPr>
        <p:spPr/>
        <p:txBody>
          <a:bodyPr/>
          <a:lstStyle>
            <a:extLst/>
          </a:lstStyle>
          <a:p>
            <a:fld id="{CFE4BAC9-6D41-4691-9299-18EF07EF0177}"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3CB0A42-5F58-8243-A3E0-1F8A224398D6}" type="datetime1">
              <a:rPr lang="en-US" smtClean="0"/>
              <a:t>3/6/15</a:t>
            </a:fld>
            <a:endParaRPr lang="en-US"/>
          </a:p>
        </p:txBody>
      </p:sp>
      <p:sp>
        <p:nvSpPr>
          <p:cNvPr id="6" name="Footer Placeholder 5"/>
          <p:cNvSpPr>
            <a:spLocks noGrp="1"/>
          </p:cNvSpPr>
          <p:nvPr>
            <p:ph type="ftr" sz="quarter" idx="11"/>
          </p:nvPr>
        </p:nvSpPr>
        <p:spPr/>
        <p:txBody>
          <a:bodyPr/>
          <a:lstStyle>
            <a:extLst/>
          </a:lstStyle>
          <a:p>
            <a:r>
              <a:rPr lang="en-US" smtClean="0"/>
              <a:t>Dr. David Padilla Decano y Director Interino</a:t>
            </a:r>
            <a:endParaRPr lang="en-US"/>
          </a:p>
        </p:txBody>
      </p:sp>
      <p:sp>
        <p:nvSpPr>
          <p:cNvPr id="7" name="Slide Number Placeholder 6"/>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A4B33D2-26DE-F443-817D-E0368D9D5B94}" type="datetime1">
              <a:rPr lang="en-US" smtClean="0"/>
              <a:t>3/6/15</a:t>
            </a:fld>
            <a:endParaRPr lang="en-US"/>
          </a:p>
        </p:txBody>
      </p:sp>
      <p:sp>
        <p:nvSpPr>
          <p:cNvPr id="8" name="Footer Placeholder 7"/>
          <p:cNvSpPr>
            <a:spLocks noGrp="1"/>
          </p:cNvSpPr>
          <p:nvPr>
            <p:ph type="ftr" sz="quarter" idx="11"/>
          </p:nvPr>
        </p:nvSpPr>
        <p:spPr/>
        <p:txBody>
          <a:bodyPr/>
          <a:lstStyle>
            <a:extLst/>
          </a:lstStyle>
          <a:p>
            <a:r>
              <a:rPr lang="en-US" smtClean="0"/>
              <a:t>Dr. David Padilla Decano y Director Interino</a:t>
            </a:r>
            <a:endParaRPr lang="en-US"/>
          </a:p>
        </p:txBody>
      </p:sp>
      <p:sp>
        <p:nvSpPr>
          <p:cNvPr id="9" name="Slide Number Placeholder 8"/>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50C01438-C252-1E4B-80E9-706733BBCB2B}" type="datetime1">
              <a:rPr lang="en-US" smtClean="0"/>
              <a:t>3/6/15</a:t>
            </a:fld>
            <a:endParaRPr lang="en-US"/>
          </a:p>
        </p:txBody>
      </p:sp>
      <p:sp>
        <p:nvSpPr>
          <p:cNvPr id="4" name="Footer Placeholder 3"/>
          <p:cNvSpPr>
            <a:spLocks noGrp="1"/>
          </p:cNvSpPr>
          <p:nvPr>
            <p:ph type="ftr" sz="quarter" idx="11"/>
          </p:nvPr>
        </p:nvSpPr>
        <p:spPr/>
        <p:txBody>
          <a:bodyPr/>
          <a:lstStyle>
            <a:extLst/>
          </a:lstStyle>
          <a:p>
            <a:r>
              <a:rPr lang="en-US" smtClean="0"/>
              <a:t>Dr. David Padilla Decano y Director Interino</a:t>
            </a:r>
            <a:endParaRPr lang="en-US"/>
          </a:p>
        </p:txBody>
      </p:sp>
      <p:sp>
        <p:nvSpPr>
          <p:cNvPr id="5" name="Slide Number Placeholder 4"/>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930B37D4-F5D5-874B-9AAF-65CFE2EE1405}" type="datetime1">
              <a:rPr lang="en-US" smtClean="0"/>
              <a:t>3/6/15</a:t>
            </a:fld>
            <a:endParaRPr lang="en-US"/>
          </a:p>
        </p:txBody>
      </p:sp>
      <p:sp>
        <p:nvSpPr>
          <p:cNvPr id="3" name="Footer Placeholder 2"/>
          <p:cNvSpPr>
            <a:spLocks noGrp="1"/>
          </p:cNvSpPr>
          <p:nvPr>
            <p:ph type="ftr" sz="quarter" idx="11"/>
          </p:nvPr>
        </p:nvSpPr>
        <p:spPr/>
        <p:txBody>
          <a:bodyPr/>
          <a:lstStyle>
            <a:extLst/>
          </a:lstStyle>
          <a:p>
            <a:r>
              <a:rPr lang="en-US" smtClean="0"/>
              <a:t>Dr. David Padilla Decano y Director Interino</a:t>
            </a:r>
            <a:endParaRPr lang="en-US"/>
          </a:p>
        </p:txBody>
      </p:sp>
      <p:sp>
        <p:nvSpPr>
          <p:cNvPr id="4" name="Slide Number Placeholder 3"/>
          <p:cNvSpPr>
            <a:spLocks noGrp="1"/>
          </p:cNvSpPr>
          <p:nvPr>
            <p:ph type="sldNum" sz="quarter" idx="12"/>
          </p:nvPr>
        </p:nvSpPr>
        <p:spPr/>
        <p:txBody>
          <a:bodyPr/>
          <a:lstStyle>
            <a:extLst/>
          </a:lstStyle>
          <a:p>
            <a:fld id="{6AD57A8D-1C65-F646-B9B4-37D159748C67}"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4E566D2-3598-A74A-8AF2-A19057746121}" type="datetime1">
              <a:rPr lang="en-US" smtClean="0"/>
              <a:t>3/6/15</a:t>
            </a:fld>
            <a:endParaRPr lang="en-US"/>
          </a:p>
        </p:txBody>
      </p:sp>
      <p:sp>
        <p:nvSpPr>
          <p:cNvPr id="6" name="Footer Placeholder 5"/>
          <p:cNvSpPr>
            <a:spLocks noGrp="1"/>
          </p:cNvSpPr>
          <p:nvPr>
            <p:ph type="ftr" sz="quarter" idx="11"/>
          </p:nvPr>
        </p:nvSpPr>
        <p:spPr/>
        <p:txBody>
          <a:bodyPr/>
          <a:lstStyle>
            <a:extLst/>
          </a:lstStyle>
          <a:p>
            <a:r>
              <a:rPr lang="en-US" smtClean="0"/>
              <a:t>Dr. David Padilla Decano y Director Interino</a:t>
            </a:r>
            <a:endParaRPr lang="en-US"/>
          </a:p>
        </p:txBody>
      </p:sp>
      <p:sp>
        <p:nvSpPr>
          <p:cNvPr id="7" name="Slide Number Placeholder 6"/>
          <p:cNvSpPr>
            <a:spLocks noGrp="1"/>
          </p:cNvSpPr>
          <p:nvPr>
            <p:ph type="sldNum" sz="quarter" idx="12"/>
          </p:nvPr>
        </p:nvSpPr>
        <p:spPr/>
        <p:txBody>
          <a:bodyPr/>
          <a:lstStyle>
            <a:extLst/>
          </a:lstStyle>
          <a:p>
            <a:fld id="{2754ED01-E2A0-4C1E-8E21-014B9904157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0AC1E038-82D9-DB49-AA10-340F541CB5BB}" type="datetime1">
              <a:rPr lang="en-US" smtClean="0"/>
              <a:t>3/6/15</a:t>
            </a:fld>
            <a:endParaRPr lang="en-US"/>
          </a:p>
        </p:txBody>
      </p:sp>
      <p:sp>
        <p:nvSpPr>
          <p:cNvPr id="6" name="Footer Placeholder 5"/>
          <p:cNvSpPr>
            <a:spLocks noGrp="1"/>
          </p:cNvSpPr>
          <p:nvPr>
            <p:ph type="ftr" sz="quarter" idx="11"/>
          </p:nvPr>
        </p:nvSpPr>
        <p:spPr/>
        <p:txBody>
          <a:bodyPr/>
          <a:lstStyle>
            <a:extLst/>
          </a:lstStyle>
          <a:p>
            <a:r>
              <a:rPr lang="en-US" smtClean="0"/>
              <a:t>Dr. David Padilla Decano y Director Interino</a:t>
            </a:r>
            <a:endParaRPr lang="en-US"/>
          </a:p>
        </p:txBody>
      </p:sp>
      <p:sp>
        <p:nvSpPr>
          <p:cNvPr id="7" name="Slide Number Placeholder 6"/>
          <p:cNvSpPr>
            <a:spLocks noGrp="1"/>
          </p:cNvSpPr>
          <p:nvPr>
            <p:ph type="sldNum" sz="quarter" idx="12"/>
          </p:nvPr>
        </p:nvSpPr>
        <p:spPr/>
        <p:txBody>
          <a:bodyPr/>
          <a:lstStyle>
            <a:extLst/>
          </a:lstStyle>
          <a:p>
            <a:fld id="{6AD57A8D-1C65-F646-B9B4-37D159748C67}"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Drag picture to placeholder or click icon to add</a:t>
            </a:r>
            <a:endParaRPr kumimoji="0" lang="en-US" dirty="0"/>
          </a:p>
        </p:txBody>
      </p:sp>
      <p:sp>
        <p:nvSpPr>
          <p:cNvPr id="9" name="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C05D468-B360-0B43-8D6A-A4C050A85542}" type="datetime1">
              <a:rPr lang="en-US" smtClean="0"/>
              <a:t>3/6/15</a:t>
            </a:fld>
            <a:endParaRPr lang="en-US"/>
          </a:p>
        </p:txBody>
      </p:sp>
      <p:sp>
        <p:nvSpPr>
          <p:cNvPr id="5" name="Footer Placeholder 4"/>
          <p:cNvSpPr>
            <a:spLocks noGrp="1"/>
          </p:cNvSpPr>
          <p:nvPr>
            <p:ph type="ftr" sz="quarter" idx="11"/>
          </p:nvPr>
        </p:nvSpPr>
        <p:spPr/>
        <p:txBody>
          <a:bodyPr/>
          <a:lstStyle>
            <a:extLst/>
          </a:lstStyle>
          <a:p>
            <a:r>
              <a:rPr lang="en-US" smtClean="0"/>
              <a:t>Dr. David Padilla Decano y Director Interino</a:t>
            </a:r>
            <a:endParaRPr lang="en-US"/>
          </a:p>
        </p:txBody>
      </p:sp>
      <p:sp>
        <p:nvSpPr>
          <p:cNvPr id="6" name="Slide Number Placeholder 5"/>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163028B-DCFE-0243-9F74-40A14981CF73}" type="datetime1">
              <a:rPr lang="en-US" smtClean="0"/>
              <a:t>3/6/15</a:t>
            </a:fld>
            <a:endParaRPr lang="en-US"/>
          </a:p>
        </p:txBody>
      </p:sp>
      <p:sp>
        <p:nvSpPr>
          <p:cNvPr id="5" name="Footer Placeholder 4"/>
          <p:cNvSpPr>
            <a:spLocks noGrp="1"/>
          </p:cNvSpPr>
          <p:nvPr>
            <p:ph type="ftr" sz="quarter" idx="11"/>
          </p:nvPr>
        </p:nvSpPr>
        <p:spPr/>
        <p:txBody>
          <a:bodyPr/>
          <a:lstStyle>
            <a:extLst/>
          </a:lstStyle>
          <a:p>
            <a:r>
              <a:rPr lang="en-US" smtClean="0"/>
              <a:t>Dr. David Padilla Decano y Director Interino</a:t>
            </a:r>
            <a:endParaRPr lang="en-US"/>
          </a:p>
        </p:txBody>
      </p:sp>
      <p:sp>
        <p:nvSpPr>
          <p:cNvPr id="6" name="Slide Number Placeholder 5"/>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A21042E2-35F2-3149-9A6F-A65788B8AEC8}" type="datetime1">
              <a:rPr lang="en-US" smtClean="0"/>
              <a:t>3/6/15</a:t>
            </a:fld>
            <a:endParaRPr lang="en-US" dirty="0"/>
          </a:p>
        </p:txBody>
      </p:sp>
      <p:sp>
        <p:nvSpPr>
          <p:cNvPr id="20" name="Footer Placeholder 19"/>
          <p:cNvSpPr>
            <a:spLocks noGrp="1"/>
          </p:cNvSpPr>
          <p:nvPr>
            <p:ph type="ftr" sz="quarter" idx="11"/>
          </p:nvPr>
        </p:nvSpPr>
        <p:spPr/>
        <p:txBody>
          <a:bodyPr/>
          <a:lstStyle>
            <a:extLst/>
          </a:lstStyle>
          <a:p>
            <a:r>
              <a:rPr lang="en-US" smtClean="0"/>
              <a:t>Dr. David Padilla</a:t>
            </a:r>
          </a:p>
          <a:p>
            <a:r>
              <a:rPr lang="en-US" smtClean="0"/>
              <a:t>Decano y Director Interino</a:t>
            </a:r>
            <a:endParaRPr lang="en-US" dirty="0" smtClean="0"/>
          </a:p>
        </p:txBody>
      </p:sp>
      <p:sp>
        <p:nvSpPr>
          <p:cNvPr id="10" name="Slide Number Placeholder 9"/>
          <p:cNvSpPr>
            <a:spLocks noGrp="1"/>
          </p:cNvSpPr>
          <p:nvPr>
            <p:ph type="sldNum" sz="quarter" idx="12"/>
          </p:nvPr>
        </p:nvSpPr>
        <p:spPr/>
        <p:txBody>
          <a:bodyPr/>
          <a:lstStyle>
            <a:extLst/>
          </a:lstStyle>
          <a:p>
            <a:fld id="{CFE4BAC9-6D41-4691-9299-18EF07EF0177}"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BEE2E3E-6132-4946-8A9C-26620254F6B2}" type="datetime1">
              <a:rPr lang="en-US" smtClean="0"/>
              <a:t>3/6/15</a:t>
            </a:fld>
            <a:endParaRPr lang="en-US"/>
          </a:p>
        </p:txBody>
      </p:sp>
      <p:sp>
        <p:nvSpPr>
          <p:cNvPr id="5" name="Footer Placeholder 4"/>
          <p:cNvSpPr>
            <a:spLocks noGrp="1"/>
          </p:cNvSpPr>
          <p:nvPr>
            <p:ph type="ftr" sz="quarter" idx="11"/>
          </p:nvPr>
        </p:nvSpPr>
        <p:spPr/>
        <p:txBody>
          <a:bodyPr/>
          <a:lstStyle>
            <a:extLst/>
          </a:lstStyle>
          <a:p>
            <a:r>
              <a:rPr lang="en-US" smtClean="0"/>
              <a:t>Dr. David Padilla</a:t>
            </a:r>
          </a:p>
          <a:p>
            <a:r>
              <a:rPr lang="en-US" smtClean="0"/>
              <a:t>Decano y Director Interino</a:t>
            </a:r>
            <a:endParaRPr lang="en-US" dirty="0" smtClean="0"/>
          </a:p>
        </p:txBody>
      </p:sp>
      <p:sp>
        <p:nvSpPr>
          <p:cNvPr id="6" name="Slide Number Placeholder 5"/>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A51DF43-9F03-F44B-BF40-75BB81DBF375}" type="datetime1">
              <a:rPr lang="en-US" smtClean="0"/>
              <a:t>3/6/15</a:t>
            </a:fld>
            <a:endParaRPr lang="en-US"/>
          </a:p>
        </p:txBody>
      </p:sp>
      <p:sp>
        <p:nvSpPr>
          <p:cNvPr id="5" name="Footer Placeholder 4"/>
          <p:cNvSpPr>
            <a:spLocks noGrp="1"/>
          </p:cNvSpPr>
          <p:nvPr>
            <p:ph type="ftr" sz="quarter" idx="11"/>
          </p:nvPr>
        </p:nvSpPr>
        <p:spPr/>
        <p:txBody>
          <a:bodyPr/>
          <a:lstStyle>
            <a:extLst/>
          </a:lstStyle>
          <a:p>
            <a:r>
              <a:rPr lang="en-US" smtClean="0"/>
              <a:t>Dr. David Padilla Decano y Director Interino</a:t>
            </a:r>
            <a:endParaRPr lang="en-US"/>
          </a:p>
        </p:txBody>
      </p:sp>
      <p:sp>
        <p:nvSpPr>
          <p:cNvPr id="6" name="Slide Number Placeholder 5"/>
          <p:cNvSpPr>
            <a:spLocks noGrp="1"/>
          </p:cNvSpPr>
          <p:nvPr>
            <p:ph type="sldNum" sz="quarter" idx="12"/>
          </p:nvPr>
        </p:nvSpPr>
        <p:spPr/>
        <p:txBody>
          <a:bodyPr/>
          <a:lstStyle>
            <a:extLst/>
          </a:lstStyle>
          <a:p>
            <a:fld id="{CFE4BAC9-6D41-4691-9299-18EF07EF0177}"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3CB0A42-5F58-8243-A3E0-1F8A224398D6}" type="datetime1">
              <a:rPr lang="en-US" smtClean="0"/>
              <a:t>3/6/15</a:t>
            </a:fld>
            <a:endParaRPr lang="en-US"/>
          </a:p>
        </p:txBody>
      </p:sp>
      <p:sp>
        <p:nvSpPr>
          <p:cNvPr id="6" name="Footer Placeholder 5"/>
          <p:cNvSpPr>
            <a:spLocks noGrp="1"/>
          </p:cNvSpPr>
          <p:nvPr>
            <p:ph type="ftr" sz="quarter" idx="11"/>
          </p:nvPr>
        </p:nvSpPr>
        <p:spPr/>
        <p:txBody>
          <a:bodyPr/>
          <a:lstStyle>
            <a:extLst/>
          </a:lstStyle>
          <a:p>
            <a:r>
              <a:rPr lang="en-US" smtClean="0"/>
              <a:t>Dr. David Padilla Decano y Director Interino</a:t>
            </a:r>
            <a:endParaRPr lang="en-US"/>
          </a:p>
        </p:txBody>
      </p:sp>
      <p:sp>
        <p:nvSpPr>
          <p:cNvPr id="7" name="Slide Number Placeholder 6"/>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A4B33D2-26DE-F443-817D-E0368D9D5B94}" type="datetime1">
              <a:rPr lang="en-US" smtClean="0"/>
              <a:t>3/6/15</a:t>
            </a:fld>
            <a:endParaRPr lang="en-US"/>
          </a:p>
        </p:txBody>
      </p:sp>
      <p:sp>
        <p:nvSpPr>
          <p:cNvPr id="8" name="Footer Placeholder 7"/>
          <p:cNvSpPr>
            <a:spLocks noGrp="1"/>
          </p:cNvSpPr>
          <p:nvPr>
            <p:ph type="ftr" sz="quarter" idx="11"/>
          </p:nvPr>
        </p:nvSpPr>
        <p:spPr/>
        <p:txBody>
          <a:bodyPr/>
          <a:lstStyle>
            <a:extLst/>
          </a:lstStyle>
          <a:p>
            <a:r>
              <a:rPr lang="en-US" smtClean="0"/>
              <a:t>Dr. David Padilla Decano y Director Interino</a:t>
            </a:r>
            <a:endParaRPr lang="en-US"/>
          </a:p>
        </p:txBody>
      </p:sp>
      <p:sp>
        <p:nvSpPr>
          <p:cNvPr id="9" name="Slide Number Placeholder 8"/>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50C01438-C252-1E4B-80E9-706733BBCB2B}" type="datetime1">
              <a:rPr lang="en-US" smtClean="0"/>
              <a:t>3/6/15</a:t>
            </a:fld>
            <a:endParaRPr lang="en-US"/>
          </a:p>
        </p:txBody>
      </p:sp>
      <p:sp>
        <p:nvSpPr>
          <p:cNvPr id="4" name="Footer Placeholder 3"/>
          <p:cNvSpPr>
            <a:spLocks noGrp="1"/>
          </p:cNvSpPr>
          <p:nvPr>
            <p:ph type="ftr" sz="quarter" idx="11"/>
          </p:nvPr>
        </p:nvSpPr>
        <p:spPr/>
        <p:txBody>
          <a:bodyPr/>
          <a:lstStyle>
            <a:extLst/>
          </a:lstStyle>
          <a:p>
            <a:r>
              <a:rPr lang="en-US" smtClean="0"/>
              <a:t>Dr. David Padilla Decano y Director Interino</a:t>
            </a:r>
            <a:endParaRPr lang="en-US"/>
          </a:p>
        </p:txBody>
      </p:sp>
      <p:sp>
        <p:nvSpPr>
          <p:cNvPr id="5" name="Slide Number Placeholder 4"/>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930B37D4-F5D5-874B-9AAF-65CFE2EE1405}" type="datetime1">
              <a:rPr lang="en-US" smtClean="0"/>
              <a:t>3/6/15</a:t>
            </a:fld>
            <a:endParaRPr lang="en-US"/>
          </a:p>
        </p:txBody>
      </p:sp>
      <p:sp>
        <p:nvSpPr>
          <p:cNvPr id="3" name="Footer Placeholder 2"/>
          <p:cNvSpPr>
            <a:spLocks noGrp="1"/>
          </p:cNvSpPr>
          <p:nvPr>
            <p:ph type="ftr" sz="quarter" idx="11"/>
          </p:nvPr>
        </p:nvSpPr>
        <p:spPr/>
        <p:txBody>
          <a:bodyPr/>
          <a:lstStyle>
            <a:extLst/>
          </a:lstStyle>
          <a:p>
            <a:r>
              <a:rPr lang="en-US" smtClean="0"/>
              <a:t>Dr. David Padilla Decano y Director Interino</a:t>
            </a:r>
            <a:endParaRPr lang="en-US"/>
          </a:p>
        </p:txBody>
      </p:sp>
      <p:sp>
        <p:nvSpPr>
          <p:cNvPr id="4" name="Slide Number Placeholder 3"/>
          <p:cNvSpPr>
            <a:spLocks noGrp="1"/>
          </p:cNvSpPr>
          <p:nvPr>
            <p:ph type="sldNum" sz="quarter" idx="12"/>
          </p:nvPr>
        </p:nvSpPr>
        <p:spPr/>
        <p:txBody>
          <a:bodyPr/>
          <a:lstStyle>
            <a:extLst/>
          </a:lstStyle>
          <a:p>
            <a:fld id="{6AD57A8D-1C65-F646-B9B4-37D159748C67}"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4E566D2-3598-A74A-8AF2-A19057746121}" type="datetime1">
              <a:rPr lang="en-US" smtClean="0"/>
              <a:t>3/6/15</a:t>
            </a:fld>
            <a:endParaRPr lang="en-US"/>
          </a:p>
        </p:txBody>
      </p:sp>
      <p:sp>
        <p:nvSpPr>
          <p:cNvPr id="6" name="Footer Placeholder 5"/>
          <p:cNvSpPr>
            <a:spLocks noGrp="1"/>
          </p:cNvSpPr>
          <p:nvPr>
            <p:ph type="ftr" sz="quarter" idx="11"/>
          </p:nvPr>
        </p:nvSpPr>
        <p:spPr/>
        <p:txBody>
          <a:bodyPr/>
          <a:lstStyle>
            <a:extLst/>
          </a:lstStyle>
          <a:p>
            <a:r>
              <a:rPr lang="en-US" smtClean="0"/>
              <a:t>Dr. David Padilla Decano y Director Interino</a:t>
            </a:r>
            <a:endParaRPr lang="en-US"/>
          </a:p>
        </p:txBody>
      </p:sp>
      <p:sp>
        <p:nvSpPr>
          <p:cNvPr id="7" name="Slide Number Placeholder 6"/>
          <p:cNvSpPr>
            <a:spLocks noGrp="1"/>
          </p:cNvSpPr>
          <p:nvPr>
            <p:ph type="sldNum" sz="quarter" idx="12"/>
          </p:nvPr>
        </p:nvSpPr>
        <p:spPr/>
        <p:txBody>
          <a:bodyPr/>
          <a:lstStyle>
            <a:extLst/>
          </a:lstStyle>
          <a:p>
            <a:fld id="{2754ED01-E2A0-4C1E-8E21-014B99041579}" type="slidenum">
              <a:rPr lang="en-US" smtClean="0"/>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0AC1E038-82D9-DB49-AA10-340F541CB5BB}" type="datetime1">
              <a:rPr lang="en-US" smtClean="0"/>
              <a:t>3/6/15</a:t>
            </a:fld>
            <a:endParaRPr lang="en-US"/>
          </a:p>
        </p:txBody>
      </p:sp>
      <p:sp>
        <p:nvSpPr>
          <p:cNvPr id="6" name="Footer Placeholder 5"/>
          <p:cNvSpPr>
            <a:spLocks noGrp="1"/>
          </p:cNvSpPr>
          <p:nvPr>
            <p:ph type="ftr" sz="quarter" idx="11"/>
          </p:nvPr>
        </p:nvSpPr>
        <p:spPr/>
        <p:txBody>
          <a:bodyPr/>
          <a:lstStyle>
            <a:extLst/>
          </a:lstStyle>
          <a:p>
            <a:r>
              <a:rPr lang="en-US" smtClean="0"/>
              <a:t>Dr. David Padilla Decano y Director Interino</a:t>
            </a:r>
            <a:endParaRPr lang="en-US"/>
          </a:p>
        </p:txBody>
      </p:sp>
      <p:sp>
        <p:nvSpPr>
          <p:cNvPr id="7" name="Slide Number Placeholder 6"/>
          <p:cNvSpPr>
            <a:spLocks noGrp="1"/>
          </p:cNvSpPr>
          <p:nvPr>
            <p:ph type="sldNum" sz="quarter" idx="12"/>
          </p:nvPr>
        </p:nvSpPr>
        <p:spPr/>
        <p:txBody>
          <a:bodyPr/>
          <a:lstStyle>
            <a:extLst/>
          </a:lstStyle>
          <a:p>
            <a:fld id="{6AD57A8D-1C65-F646-B9B4-37D159748C67}"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Drag picture to placeholder or click icon to add</a:t>
            </a:r>
            <a:endParaRPr kumimoji="0" lang="en-US" dirty="0"/>
          </a:p>
        </p:txBody>
      </p:sp>
      <p:sp>
        <p:nvSpPr>
          <p:cNvPr id="9" name="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C05D468-B360-0B43-8D6A-A4C050A85542}" type="datetime1">
              <a:rPr lang="en-US" smtClean="0"/>
              <a:t>3/6/15</a:t>
            </a:fld>
            <a:endParaRPr lang="en-US"/>
          </a:p>
        </p:txBody>
      </p:sp>
      <p:sp>
        <p:nvSpPr>
          <p:cNvPr id="5" name="Footer Placeholder 4"/>
          <p:cNvSpPr>
            <a:spLocks noGrp="1"/>
          </p:cNvSpPr>
          <p:nvPr>
            <p:ph type="ftr" sz="quarter" idx="11"/>
          </p:nvPr>
        </p:nvSpPr>
        <p:spPr/>
        <p:txBody>
          <a:bodyPr/>
          <a:lstStyle>
            <a:extLst/>
          </a:lstStyle>
          <a:p>
            <a:r>
              <a:rPr lang="en-US" smtClean="0"/>
              <a:t>Dr. David Padilla Decano y Director Interino</a:t>
            </a:r>
            <a:endParaRPr lang="en-US"/>
          </a:p>
        </p:txBody>
      </p:sp>
      <p:sp>
        <p:nvSpPr>
          <p:cNvPr id="6" name="Slide Number Placeholder 5"/>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163028B-DCFE-0243-9F74-40A14981CF73}" type="datetime1">
              <a:rPr lang="en-US" smtClean="0"/>
              <a:t>3/6/15</a:t>
            </a:fld>
            <a:endParaRPr lang="en-US"/>
          </a:p>
        </p:txBody>
      </p:sp>
      <p:sp>
        <p:nvSpPr>
          <p:cNvPr id="5" name="Footer Placeholder 4"/>
          <p:cNvSpPr>
            <a:spLocks noGrp="1"/>
          </p:cNvSpPr>
          <p:nvPr>
            <p:ph type="ftr" sz="quarter" idx="11"/>
          </p:nvPr>
        </p:nvSpPr>
        <p:spPr/>
        <p:txBody>
          <a:bodyPr/>
          <a:lstStyle>
            <a:extLst/>
          </a:lstStyle>
          <a:p>
            <a:r>
              <a:rPr lang="en-US" smtClean="0"/>
              <a:t>Dr. David Padilla Decano y Director Interino</a:t>
            </a:r>
            <a:endParaRPr lang="en-US"/>
          </a:p>
        </p:txBody>
      </p:sp>
      <p:sp>
        <p:nvSpPr>
          <p:cNvPr id="6" name="Slide Number Placeholder 5"/>
          <p:cNvSpPr>
            <a:spLocks noGrp="1"/>
          </p:cNvSpPr>
          <p:nvPr>
            <p:ph type="sldNum" sz="quarter" idx="12"/>
          </p:nvPr>
        </p:nvSpPr>
        <p:spPr/>
        <p:txBody>
          <a:bodyPr/>
          <a:lstStyle>
            <a:extLst/>
          </a:lstStyle>
          <a:p>
            <a:fld id="{6AD57A8D-1C65-F646-B9B4-37D159748C6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3EEE7EE-5C69-664C-89F9-DB85E63F0B79}" type="datetime1">
              <a:rPr lang="en-US" smtClean="0"/>
              <a:t>3/6/15</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n-US" dirty="0" smtClean="0"/>
              <a:t>Dr. David Padilla</a:t>
            </a:r>
          </a:p>
          <a:p>
            <a:r>
              <a:rPr lang="en-US" dirty="0" err="1" smtClean="0"/>
              <a:t>Decano</a:t>
            </a:r>
            <a:r>
              <a:rPr lang="en-US" dirty="0" smtClean="0"/>
              <a:t> y Director </a:t>
            </a:r>
            <a:r>
              <a:rPr lang="en-US" dirty="0" err="1" smtClean="0"/>
              <a:t>Interino</a:t>
            </a:r>
            <a:endParaRPr lang="en-US" dirty="0"/>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AD57A8D-1C65-F646-B9B4-37D159748C67}" type="slidenum">
              <a:rPr lang="en-US" smtClean="0"/>
              <a:t>‹#›</a:t>
            </a:fld>
            <a:endParaRPr lang="en-US" dirty="0"/>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4641" r:id="rId1"/>
    <p:sldLayoutId id="2147484642" r:id="rId2"/>
    <p:sldLayoutId id="2147484643" r:id="rId3"/>
    <p:sldLayoutId id="2147484644" r:id="rId4"/>
    <p:sldLayoutId id="2147484645" r:id="rId5"/>
    <p:sldLayoutId id="2147484646" r:id="rId6"/>
    <p:sldLayoutId id="2147484647" r:id="rId7"/>
    <p:sldLayoutId id="2147484648" r:id="rId8"/>
    <p:sldLayoutId id="2147484649" r:id="rId9"/>
    <p:sldLayoutId id="2147484650" r:id="rId10"/>
    <p:sldLayoutId id="2147484651" r:id="rId11"/>
  </p:sldLayoutIdLst>
  <p:hf sldNum="0"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3EEE7EE-5C69-664C-89F9-DB85E63F0B79}" type="datetime1">
              <a:rPr lang="en-US" smtClean="0"/>
              <a:t>3/6/15</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n-US" smtClean="0"/>
              <a:t>Dr. David Padilla</a:t>
            </a:r>
          </a:p>
          <a:p>
            <a:r>
              <a:rPr lang="en-US" smtClean="0"/>
              <a:t>Decano y Director Interino</a:t>
            </a:r>
            <a:endParaRPr lang="en-US" dirty="0"/>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AD57A8D-1C65-F646-B9B4-37D159748C67}" type="slidenum">
              <a:rPr lang="en-US" smtClean="0"/>
              <a:t>‹#›</a:t>
            </a:fld>
            <a:endParaRPr lang="en-US" dirty="0"/>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4677" r:id="rId1"/>
    <p:sldLayoutId id="2147484678" r:id="rId2"/>
    <p:sldLayoutId id="2147484679" r:id="rId3"/>
    <p:sldLayoutId id="2147484680" r:id="rId4"/>
    <p:sldLayoutId id="2147484681" r:id="rId5"/>
    <p:sldLayoutId id="2147484682" r:id="rId6"/>
    <p:sldLayoutId id="2147484683" r:id="rId7"/>
    <p:sldLayoutId id="2147484684" r:id="rId8"/>
    <p:sldLayoutId id="2147484685" r:id="rId9"/>
    <p:sldLayoutId id="2147484686" r:id="rId10"/>
    <p:sldLayoutId id="2147484687" r:id="rId11"/>
  </p:sldLayoutIdLst>
  <p:hf sldNum="0"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jpeg"/><Relationship Id="rId6" Type="http://schemas.openxmlformats.org/officeDocument/2006/relationships/image" Target="../media/image5.jpeg"/><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1.png"/><Relationship Id="rId7" Type="http://schemas.openxmlformats.org/officeDocument/2006/relationships/image" Target="../media/image12.png"/><Relationship Id="rId1" Type="http://schemas.openxmlformats.org/officeDocument/2006/relationships/slideLayout" Target="../slideLayouts/slideLayout6.xml"/><Relationship Id="rId2"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package" Target="../embeddings/Microsoft_Excel_Sheet1.xlsx"/><Relationship Id="rId4" Type="http://schemas.openxmlformats.org/officeDocument/2006/relationships/image" Target="../media/image14.png"/><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prorganico.info"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Microsoft_Excel_97_-_2004_Worksheet1.xls"/><Relationship Id="rId4" Type="http://schemas.openxmlformats.org/officeDocument/2006/relationships/image" Target="../media/image15.png"/><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 Id="rId3" Type="http://schemas.openxmlformats.org/officeDocument/2006/relationships/image" Target="../media/image1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emf"/></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9.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package" Target="../embeddings/Microsoft_Excel_Sheet2.xlsx"/><Relationship Id="rId4" Type="http://schemas.openxmlformats.org/officeDocument/2006/relationships/image" Target="../media/image20.png"/><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package" Target="../embeddings/Microsoft_Excel_Sheet3.xlsx"/><Relationship Id="rId4" Type="http://schemas.openxmlformats.org/officeDocument/2006/relationships/image" Target="../media/image21.png"/><Relationship Id="rId1" Type="http://schemas.openxmlformats.org/officeDocument/2006/relationships/vmlDrawing" Target="../drawings/vmlDrawing4.vml"/><Relationship Id="rId2"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22.png"/><Relationship Id="rId1" Type="http://schemas.openxmlformats.org/officeDocument/2006/relationships/vmlDrawing" Target="../drawings/vmlDrawing5.vml"/><Relationship Id="rId2"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oleObject" Target="../embeddings/Microsoft_Excel_97_-_2004_Worksheet2.xls"/><Relationship Id="rId4" Type="http://schemas.openxmlformats.org/officeDocument/2006/relationships/image" Target="../media/image23.png"/><Relationship Id="rId1" Type="http://schemas.openxmlformats.org/officeDocument/2006/relationships/vmlDrawing" Target="../drawings/vmlDrawing6.vml"/><Relationship Id="rId2"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package" Target="../embeddings/Microsoft_Excel_Sheet4.xlsx"/><Relationship Id="rId4" Type="http://schemas.openxmlformats.org/officeDocument/2006/relationships/image" Target="../media/image24.png"/><Relationship Id="rId1" Type="http://schemas.openxmlformats.org/officeDocument/2006/relationships/vmlDrawing" Target="../drawings/vmlDrawing7.vml"/><Relationship Id="rId2"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package" Target="../embeddings/Microsoft_Excel_Sheet5.xlsx"/><Relationship Id="rId4" Type="http://schemas.openxmlformats.org/officeDocument/2006/relationships/image" Target="../media/image25.png"/><Relationship Id="rId1" Type="http://schemas.openxmlformats.org/officeDocument/2006/relationships/vmlDrawing" Target="../drawings/vmlDrawing8.vml"/><Relationship Id="rId2"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package" Target="../embeddings/Microsoft_Excel_Sheet6.xlsx"/><Relationship Id="rId4" Type="http://schemas.openxmlformats.org/officeDocument/2006/relationships/image" Target="../media/image26.png"/><Relationship Id="rId1" Type="http://schemas.openxmlformats.org/officeDocument/2006/relationships/vmlDrawing" Target="../drawings/vmlDrawing9.vml"/><Relationship Id="rId2"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diagramData" Target="../diagrams/data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7.jp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8.jp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30.png"/><Relationship Id="rId4" Type="http://schemas.openxmlformats.org/officeDocument/2006/relationships/image" Target="../media/image31.png"/><Relationship Id="rId5" Type="http://schemas.openxmlformats.org/officeDocument/2006/relationships/image" Target="../media/image32.png"/><Relationship Id="rId1" Type="http://schemas.openxmlformats.org/officeDocument/2006/relationships/slideLayout" Target="../slideLayouts/slideLayout2.xml"/><Relationship Id="rId2" Type="http://schemas.openxmlformats.org/officeDocument/2006/relationships/image" Target="../media/image29.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emf"/></Relationships>
</file>

<file path=ppt/slides/_rels/slide108.xml.rels><?xml version="1.0" encoding="UTF-8" standalone="yes"?>
<Relationships xmlns="http://schemas.openxmlformats.org/package/2006/relationships"><Relationship Id="rId3" Type="http://schemas.openxmlformats.org/officeDocument/2006/relationships/notesSlide" Target="../notesSlides/notesSlide5.xml"/><Relationship Id="rId4" Type="http://schemas.openxmlformats.org/officeDocument/2006/relationships/oleObject" Target="../embeddings/Microsoft_Excel_97_-_2004_Worksheet3.xls"/><Relationship Id="rId5" Type="http://schemas.openxmlformats.org/officeDocument/2006/relationships/image" Target="../media/image34.png"/><Relationship Id="rId1" Type="http://schemas.openxmlformats.org/officeDocument/2006/relationships/vmlDrawing" Target="../drawings/vmlDrawing10.vml"/><Relationship Id="rId2"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oleObject" Target="../embeddings/Microsoft_Excel_97_-_2004_Worksheet4.xls"/><Relationship Id="rId4" Type="http://schemas.openxmlformats.org/officeDocument/2006/relationships/image" Target="../media/image35.png"/><Relationship Id="rId1" Type="http://schemas.openxmlformats.org/officeDocument/2006/relationships/vmlDrawing" Target="../drawings/vmlDrawing11.vml"/><Relationship Id="rId2"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package" Target="../embeddings/Microsoft_Excel_Sheet7.xlsx"/><Relationship Id="rId4" Type="http://schemas.openxmlformats.org/officeDocument/2006/relationships/image" Target="../media/image36.png"/><Relationship Id="rId1" Type="http://schemas.openxmlformats.org/officeDocument/2006/relationships/vmlDrawing" Target="../drawings/vmlDrawing12.vml"/><Relationship Id="rId2"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package" Target="../embeddings/Microsoft_Excel_Sheet8.xlsx"/><Relationship Id="rId4" Type="http://schemas.openxmlformats.org/officeDocument/2006/relationships/image" Target="../media/image37.png"/><Relationship Id="rId1" Type="http://schemas.openxmlformats.org/officeDocument/2006/relationships/vmlDrawing" Target="../drawings/vmlDrawing13.vml"/><Relationship Id="rId2"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package" Target="../embeddings/Microsoft_Excel_Sheet9.xlsx"/><Relationship Id="rId4" Type="http://schemas.openxmlformats.org/officeDocument/2006/relationships/image" Target="../media/image38.png"/><Relationship Id="rId1" Type="http://schemas.openxmlformats.org/officeDocument/2006/relationships/vmlDrawing" Target="../drawings/vmlDrawing14.vml"/><Relationship Id="rId2"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package" Target="../embeddings/Microsoft_Excel_Sheet10.xlsx"/><Relationship Id="rId4" Type="http://schemas.openxmlformats.org/officeDocument/2006/relationships/image" Target="../media/image39.png"/><Relationship Id="rId1" Type="http://schemas.openxmlformats.org/officeDocument/2006/relationships/vmlDrawing" Target="../drawings/vmlDrawing15.vml"/><Relationship Id="rId2"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jpg"/></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3.xml.rels><?xml version="1.0" encoding="UTF-8" standalone="yes"?>
<Relationships xmlns="http://schemas.openxmlformats.org/package/2006/relationships"><Relationship Id="rId3" Type="http://schemas.openxmlformats.org/officeDocument/2006/relationships/notesSlide" Target="../notesSlides/notesSlide7.xml"/><Relationship Id="rId4" Type="http://schemas.openxmlformats.org/officeDocument/2006/relationships/package" Target="../embeddings/Microsoft_Excel_Sheet11.xlsx"/><Relationship Id="rId5" Type="http://schemas.openxmlformats.org/officeDocument/2006/relationships/image" Target="../media/image41.png"/><Relationship Id="rId1" Type="http://schemas.openxmlformats.org/officeDocument/2006/relationships/vmlDrawing" Target="../drawings/vmlDrawing16.vml"/><Relationship Id="rId2"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450646" y="5352312"/>
            <a:ext cx="1189379" cy="10561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p:cNvPicPr>
            <a:picLocks noChangeAspect="1"/>
          </p:cNvPicPr>
          <p:nvPr/>
        </p:nvPicPr>
        <p:blipFill>
          <a:blip r:embed="rId4"/>
          <a:stretch>
            <a:fillRect/>
          </a:stretch>
        </p:blipFill>
        <p:spPr>
          <a:xfrm>
            <a:off x="6717636" y="5352312"/>
            <a:ext cx="1363610" cy="1185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p:cNvSpPr txBox="1"/>
          <p:nvPr/>
        </p:nvSpPr>
        <p:spPr>
          <a:xfrm>
            <a:off x="267385" y="155990"/>
            <a:ext cx="184666" cy="369332"/>
          </a:xfrm>
          <a:prstGeom prst="rect">
            <a:avLst/>
          </a:prstGeom>
          <a:noFill/>
        </p:spPr>
        <p:txBody>
          <a:bodyPr wrap="none" rtlCol="0">
            <a:spAutoFit/>
          </a:bodyPr>
          <a:lstStyle/>
          <a:p>
            <a:endParaRPr lang="en-US" dirty="0"/>
          </a:p>
        </p:txBody>
      </p:sp>
      <p:pic>
        <p:nvPicPr>
          <p:cNvPr id="7" name="Picture 6" descr="dibujo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8868" y="155990"/>
            <a:ext cx="2702732" cy="3232889"/>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3200400" y="4356100"/>
            <a:ext cx="184666" cy="369332"/>
          </a:xfrm>
          <a:prstGeom prst="rect">
            <a:avLst/>
          </a:prstGeom>
          <a:noFill/>
        </p:spPr>
        <p:txBody>
          <a:bodyPr wrap="none" rtlCol="0">
            <a:spAutoFit/>
          </a:bodyPr>
          <a:lstStyle/>
          <a:p>
            <a:endParaRPr lang="es-PR" dirty="0"/>
          </a:p>
        </p:txBody>
      </p:sp>
      <p:pic>
        <p:nvPicPr>
          <p:cNvPr id="9" name="Picture 8" descr="dibujo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44975" y="3570181"/>
            <a:ext cx="2395692" cy="3133753"/>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3911600" y="4206708"/>
            <a:ext cx="5080000" cy="1015663"/>
          </a:xfrm>
          <a:prstGeom prst="rect">
            <a:avLst/>
          </a:prstGeom>
          <a:noFill/>
        </p:spPr>
        <p:txBody>
          <a:bodyPr wrap="square" rtlCol="0">
            <a:spAutoFit/>
          </a:bodyPr>
          <a:lstStyle/>
          <a:p>
            <a:pPr algn="ctr"/>
            <a:r>
              <a:rPr lang="es-PR" sz="2000" b="1" dirty="0" smtClean="0">
                <a:latin typeface="Arial"/>
                <a:cs typeface="Arial"/>
              </a:rPr>
              <a:t>ESTACION EPERIMENTAL AGRICOLA</a:t>
            </a:r>
          </a:p>
          <a:p>
            <a:pPr algn="ctr"/>
            <a:endParaRPr lang="es-PR" sz="2000" b="1" dirty="0">
              <a:latin typeface="Arial"/>
              <a:cs typeface="Arial"/>
            </a:endParaRPr>
          </a:p>
          <a:p>
            <a:pPr algn="ctr"/>
            <a:r>
              <a:rPr lang="es-PR" sz="2000" b="1" dirty="0" smtClean="0">
                <a:latin typeface="Arial"/>
                <a:cs typeface="Arial"/>
              </a:rPr>
              <a:t>SERVICIO DE EXTENCION AGRICOLA</a:t>
            </a:r>
            <a:endParaRPr lang="es-PR" sz="2000" b="1" dirty="0">
              <a:latin typeface="Arial"/>
              <a:cs typeface="Arial"/>
            </a:endParaRPr>
          </a:p>
        </p:txBody>
      </p:sp>
      <p:sp>
        <p:nvSpPr>
          <p:cNvPr id="10" name="TextBox 9"/>
          <p:cNvSpPr txBox="1"/>
          <p:nvPr/>
        </p:nvSpPr>
        <p:spPr>
          <a:xfrm>
            <a:off x="1724795" y="829733"/>
            <a:ext cx="3320541" cy="1569660"/>
          </a:xfrm>
          <a:prstGeom prst="rect">
            <a:avLst/>
          </a:prstGeom>
          <a:noFill/>
        </p:spPr>
        <p:txBody>
          <a:bodyPr wrap="none" rtlCol="0">
            <a:spAutoFit/>
          </a:bodyPr>
          <a:lstStyle/>
          <a:p>
            <a:pPr algn="ctr"/>
            <a:r>
              <a:rPr lang="es-PR" sz="3200" b="1" dirty="0" smtClean="0"/>
              <a:t>PRESUPUESTO</a:t>
            </a:r>
          </a:p>
          <a:p>
            <a:pPr algn="ctr"/>
            <a:endParaRPr lang="es-PR" sz="3200" b="1" dirty="0"/>
          </a:p>
          <a:p>
            <a:pPr algn="ctr"/>
            <a:r>
              <a:rPr lang="es-PR" sz="3200" b="1" dirty="0" smtClean="0"/>
              <a:t>2015-2016</a:t>
            </a:r>
            <a:endParaRPr lang="es-PR" sz="3200" b="1" dirty="0"/>
          </a:p>
        </p:txBody>
      </p:sp>
    </p:spTree>
    <p:extLst>
      <p:ext uri="{BB962C8B-B14F-4D97-AF65-F5344CB8AC3E}">
        <p14:creationId xmlns:p14="http://schemas.microsoft.com/office/powerpoint/2010/main" val="336881529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517" y="292100"/>
            <a:ext cx="7788551" cy="711200"/>
          </a:xfrm>
        </p:spPr>
        <p:txBody>
          <a:bodyPr>
            <a:normAutofit fontScale="90000"/>
          </a:bodyPr>
          <a:lstStyle/>
          <a:p>
            <a:pPr algn="ctr"/>
            <a:r>
              <a:rPr lang="es-ES_tradnl" sz="4400" noProof="0" dirty="0" smtClean="0">
                <a:latin typeface="Cambria"/>
                <a:cs typeface="Cambria"/>
              </a:rPr>
              <a:t> </a:t>
            </a:r>
            <a:r>
              <a:rPr lang="es-ES_tradnl" sz="3600" b="1" noProof="0" dirty="0" smtClean="0">
                <a:solidFill>
                  <a:srgbClr val="000000"/>
                </a:solidFill>
                <a:latin typeface="Cambria"/>
                <a:cs typeface="Cambria"/>
              </a:rPr>
              <a:t>Colegio de Ciencias Agrícolas</a:t>
            </a:r>
            <a:endParaRPr lang="es-ES_tradnl" sz="3600" noProof="0" dirty="0">
              <a:solidFill>
                <a:srgbClr val="000000"/>
              </a:solidFill>
            </a:endParaRPr>
          </a:p>
        </p:txBody>
      </p:sp>
      <p:sp>
        <p:nvSpPr>
          <p:cNvPr id="3" name="Content Placeholder 2"/>
          <p:cNvSpPr>
            <a:spLocks noGrp="1"/>
          </p:cNvSpPr>
          <p:nvPr>
            <p:ph type="subTitle" idx="1"/>
          </p:nvPr>
        </p:nvSpPr>
        <p:spPr>
          <a:xfrm>
            <a:off x="1432560" y="1231900"/>
            <a:ext cx="7406640" cy="5308599"/>
          </a:xfrm>
        </p:spPr>
        <p:txBody>
          <a:bodyPr>
            <a:normAutofit/>
          </a:bodyPr>
          <a:lstStyle/>
          <a:p>
            <a:pPr marL="370332" indent="-342900">
              <a:lnSpc>
                <a:spcPct val="150000"/>
              </a:lnSpc>
              <a:buFont typeface="Arial"/>
              <a:buChar char="•"/>
            </a:pPr>
            <a:r>
              <a:rPr lang="es-ES_tradnl" sz="1600" noProof="0" dirty="0" smtClean="0">
                <a:solidFill>
                  <a:schemeClr val="tx1"/>
                </a:solidFill>
                <a:latin typeface="Arial"/>
                <a:cs typeface="Arial"/>
              </a:rPr>
              <a:t>Por  su  función  tridimensional  de  enseñanza, investigación  y  divulgación  el  Colegio de Ciencias Agrícolas (CCA) es la  facultad  más  compleja  y  abarcadora  del Recinto  Universitario  de  Mayagüez  de  la  Universidad  de  Puerto  Rico</a:t>
            </a:r>
          </a:p>
          <a:p>
            <a:pPr marL="370332" indent="-342900">
              <a:lnSpc>
                <a:spcPct val="150000"/>
              </a:lnSpc>
              <a:buFont typeface="Arial"/>
              <a:buChar char="•"/>
            </a:pPr>
            <a:endParaRPr lang="es-ES_tradnl" sz="1600" noProof="0" dirty="0" smtClean="0">
              <a:solidFill>
                <a:schemeClr val="tx1"/>
              </a:solidFill>
              <a:latin typeface="Arial"/>
              <a:cs typeface="Arial"/>
            </a:endParaRPr>
          </a:p>
          <a:p>
            <a:pPr marL="370332" marR="0" indent="-342900" algn="l" defTabSz="914400" rtl="0" eaLnBrk="1" fontAlgn="auto" latinLnBrk="0" hangingPunct="1">
              <a:lnSpc>
                <a:spcPct val="150000"/>
              </a:lnSpc>
              <a:spcBef>
                <a:spcPts val="600"/>
              </a:spcBef>
              <a:spcAft>
                <a:spcPts val="0"/>
              </a:spcAft>
              <a:buClr>
                <a:schemeClr val="accent1"/>
              </a:buClr>
              <a:buSzPct val="80000"/>
              <a:buFont typeface="Arial"/>
              <a:buChar char="•"/>
              <a:tabLst/>
              <a:defRPr/>
            </a:pPr>
            <a:r>
              <a:rPr lang="es-ES_tradnl" sz="1600" noProof="0" dirty="0" smtClean="0">
                <a:solidFill>
                  <a:schemeClr val="tx1"/>
                </a:solidFill>
                <a:latin typeface="Arial"/>
                <a:cs typeface="Arial"/>
              </a:rPr>
              <a:t> El  Recinto  Universitario de  Mayagüez  es  un  Colegio  por  Concesión  de  Tierras  “</a:t>
            </a:r>
            <a:r>
              <a:rPr lang="es-ES_tradnl" sz="1600" i="1" noProof="0" dirty="0" err="1" smtClean="0">
                <a:solidFill>
                  <a:schemeClr val="tx1"/>
                </a:solidFill>
                <a:latin typeface="Arial"/>
                <a:cs typeface="Arial"/>
              </a:rPr>
              <a:t>Land‐Grant</a:t>
            </a:r>
            <a:r>
              <a:rPr lang="es-ES_tradnl" sz="1600" i="1" noProof="0" dirty="0" smtClean="0">
                <a:solidFill>
                  <a:schemeClr val="tx1"/>
                </a:solidFill>
                <a:latin typeface="Arial"/>
                <a:cs typeface="Arial"/>
              </a:rPr>
              <a:t> </a:t>
            </a:r>
            <a:r>
              <a:rPr lang="es-ES_tradnl" sz="1600" i="1" noProof="0" dirty="0" err="1" smtClean="0">
                <a:solidFill>
                  <a:schemeClr val="tx1"/>
                </a:solidFill>
                <a:latin typeface="Arial"/>
                <a:cs typeface="Arial"/>
              </a:rPr>
              <a:t>College</a:t>
            </a:r>
            <a:r>
              <a:rPr lang="es-ES_tradnl" sz="1600" noProof="0" dirty="0" smtClean="0">
                <a:solidFill>
                  <a:schemeClr val="tx1"/>
                </a:solidFill>
                <a:latin typeface="Arial"/>
                <a:cs typeface="Arial"/>
              </a:rPr>
              <a:t>" </a:t>
            </a:r>
          </a:p>
          <a:p>
            <a:pPr marL="370332" indent="-342900">
              <a:lnSpc>
                <a:spcPct val="150000"/>
              </a:lnSpc>
              <a:buFont typeface="Arial"/>
              <a:buChar char="•"/>
            </a:pPr>
            <a:endParaRPr lang="es-ES_tradnl" sz="1600" noProof="0" dirty="0" smtClean="0">
              <a:solidFill>
                <a:schemeClr val="tx1"/>
              </a:solidFill>
              <a:latin typeface="Arial"/>
              <a:cs typeface="Arial"/>
            </a:endParaRPr>
          </a:p>
          <a:p>
            <a:pPr marL="370332" indent="-342900">
              <a:lnSpc>
                <a:spcPct val="150000"/>
              </a:lnSpc>
              <a:buFont typeface="Arial"/>
              <a:buChar char="•"/>
            </a:pPr>
            <a:r>
              <a:rPr lang="es-ES_tradnl" sz="1600" noProof="0" dirty="0" smtClean="0">
                <a:solidFill>
                  <a:schemeClr val="tx1"/>
                </a:solidFill>
                <a:latin typeface="Arial"/>
                <a:cs typeface="Arial"/>
              </a:rPr>
              <a:t>El  Colegio  de Ciencias Agrícolas  está  integrado  por:</a:t>
            </a:r>
          </a:p>
          <a:p>
            <a:pPr marL="715518" lvl="1" indent="-285750">
              <a:lnSpc>
                <a:spcPct val="150000"/>
              </a:lnSpc>
              <a:buFont typeface="Wingdings" charset="2"/>
              <a:buChar char="§"/>
            </a:pPr>
            <a:r>
              <a:rPr lang="es-ES_tradnl" sz="1800" noProof="0" dirty="0" smtClean="0">
                <a:solidFill>
                  <a:schemeClr val="tx1"/>
                </a:solidFill>
                <a:latin typeface="Arial"/>
                <a:cs typeface="Arial"/>
              </a:rPr>
              <a:t>   Facultad  de  Ciencias  Agrícolas (CCA) </a:t>
            </a:r>
          </a:p>
          <a:p>
            <a:pPr marL="715518" lvl="1" indent="-285750">
              <a:lnSpc>
                <a:spcPct val="150000"/>
              </a:lnSpc>
              <a:buFont typeface="Wingdings" charset="2"/>
              <a:buChar char="§"/>
            </a:pPr>
            <a:r>
              <a:rPr lang="es-ES_tradnl" sz="1800" noProof="0" dirty="0" smtClean="0">
                <a:solidFill>
                  <a:schemeClr val="tx1"/>
                </a:solidFill>
                <a:latin typeface="Arial"/>
                <a:cs typeface="Arial"/>
              </a:rPr>
              <a:t>   Estación  Experimental  Agrícola (EEA) </a:t>
            </a:r>
          </a:p>
          <a:p>
            <a:pPr marL="715518" lvl="1" indent="-285750">
              <a:lnSpc>
                <a:spcPct val="150000"/>
              </a:lnSpc>
              <a:buFont typeface="Wingdings" charset="2"/>
              <a:buChar char="§"/>
            </a:pPr>
            <a:r>
              <a:rPr lang="es-ES_tradnl" sz="1800" noProof="0" dirty="0" smtClean="0">
                <a:solidFill>
                  <a:schemeClr val="tx1"/>
                </a:solidFill>
                <a:latin typeface="Arial"/>
                <a:cs typeface="Arial"/>
              </a:rPr>
              <a:t>   Servicio  de  Extensión  Agrícola (SEA)</a:t>
            </a:r>
          </a:p>
          <a:p>
            <a:pPr marL="484632" indent="-457200">
              <a:buFont typeface="Wingdings" charset="2"/>
              <a:buChar char="§"/>
            </a:pPr>
            <a:endParaRPr lang="es-ES_tradnl" noProof="0" dirty="0">
              <a:solidFill>
                <a:schemeClr val="tx1"/>
              </a:solidFill>
            </a:endParaRPr>
          </a:p>
        </p:txBody>
      </p:sp>
    </p:spTree>
    <p:extLst>
      <p:ext uri="{BB962C8B-B14F-4D97-AF65-F5344CB8AC3E}">
        <p14:creationId xmlns:p14="http://schemas.microsoft.com/office/powerpoint/2010/main" val="2501631912"/>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noProof="0" smtClean="0">
                <a:solidFill>
                  <a:srgbClr val="000000"/>
                </a:solidFill>
                <a:latin typeface="Arial"/>
                <a:cs typeface="Arial"/>
              </a:rPr>
              <a:t>Ley Núm. 226 </a:t>
            </a:r>
            <a:endParaRPr lang="es-ES_tradnl" sz="3200" noProof="0">
              <a:solidFill>
                <a:srgbClr val="000000"/>
              </a:solidFill>
              <a:latin typeface="Arial"/>
              <a:cs typeface="Arial"/>
            </a:endParaRPr>
          </a:p>
        </p:txBody>
      </p:sp>
      <p:sp>
        <p:nvSpPr>
          <p:cNvPr id="3" name="Content Placeholder 2"/>
          <p:cNvSpPr>
            <a:spLocks noGrp="1"/>
          </p:cNvSpPr>
          <p:nvPr>
            <p:ph idx="1"/>
          </p:nvPr>
        </p:nvSpPr>
        <p:spPr/>
        <p:txBody>
          <a:bodyPr>
            <a:normAutofit/>
          </a:bodyPr>
          <a:lstStyle/>
          <a:p>
            <a:pPr marL="82296" indent="0" algn="just">
              <a:lnSpc>
                <a:spcPct val="150000"/>
              </a:lnSpc>
              <a:buNone/>
            </a:pPr>
            <a:r>
              <a:rPr lang="es-ES_tradnl" sz="1600" noProof="0" smtClean="0">
                <a:solidFill>
                  <a:srgbClr val="000000"/>
                </a:solidFill>
                <a:latin typeface="Arial"/>
                <a:cs typeface="Arial"/>
              </a:rPr>
              <a:t>Según dispone la Ley Núm. 226 del 1 de diciembre de 1995, la Universidad de Puerto Rico recibe una cantidad equivalente al nueve punto sesenta por ciento (9.60%) del promedio del monto total de las rentas anuales obtenidas de acuerdo con las disposiciones del Gobierno de Puerto Rico e ingresados al Fondo General del Tesoro Estatal.  De esta partida se dispone, que cero punto veintisiete por ciento (0.27%) se destina al financiamiento de la Estación Experimental Agrícola y del Servicio de Extensión Agrícola del Colegio de Ciencias Agrícolas del Recinto Universitario de Mayagüez, sin que esto constituya una limitación a la asignación adicional de fondos para estas dependencias. </a:t>
            </a:r>
          </a:p>
          <a:p>
            <a:endParaRPr lang="es-ES_tradnl" noProof="0"/>
          </a:p>
        </p:txBody>
      </p:sp>
    </p:spTree>
    <p:extLst>
      <p:ext uri="{BB962C8B-B14F-4D97-AF65-F5344CB8AC3E}">
        <p14:creationId xmlns:p14="http://schemas.microsoft.com/office/powerpoint/2010/main" val="88026634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441172"/>
            <a:ext cx="7498080" cy="1143000"/>
          </a:xfrm>
        </p:spPr>
        <p:txBody>
          <a:bodyPr>
            <a:normAutofit/>
          </a:bodyPr>
          <a:lstStyle/>
          <a:p>
            <a:pPr algn="ctr"/>
            <a:r>
              <a:rPr lang="es-ES_tradnl" noProof="0" smtClean="0"/>
              <a:t>Estación Experimental Agrícola</a:t>
            </a:r>
            <a:endParaRPr lang="es-ES_tradnl" noProof="0"/>
          </a:p>
        </p:txBody>
      </p:sp>
      <p:pic>
        <p:nvPicPr>
          <p:cNvPr id="3" name="Picture 2" descr="logoEE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0246" y="4795020"/>
            <a:ext cx="1524184" cy="13969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99184925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35666" y="93133"/>
            <a:ext cx="6849533" cy="5734905"/>
          </a:xfrm>
          <a:prstGeom prst="rect">
            <a:avLst/>
          </a:prstGeom>
        </p:spPr>
        <p:txBody>
          <a:bodyPr wrap="square">
            <a:spAutoFit/>
          </a:bodyPr>
          <a:lstStyle/>
          <a:p>
            <a:pPr algn="ctr" hangingPunct="0"/>
            <a:endParaRPr lang="es-ES_tradnl" sz="3200" b="1" dirty="0" smtClean="0">
              <a:solidFill>
                <a:srgbClr val="000000"/>
              </a:solidFill>
              <a:latin typeface="Cambria"/>
              <a:cs typeface="Cambria"/>
            </a:endParaRPr>
          </a:p>
          <a:p>
            <a:pPr algn="ctr" hangingPunct="0"/>
            <a:r>
              <a:rPr lang="es-ES_tradnl" sz="3200" b="1" dirty="0" smtClean="0">
                <a:solidFill>
                  <a:srgbClr val="000000"/>
                </a:solidFill>
                <a:latin typeface="Cambria"/>
                <a:cs typeface="Cambria"/>
              </a:rPr>
              <a:t>Historia</a:t>
            </a:r>
          </a:p>
          <a:p>
            <a:pPr hangingPunct="0"/>
            <a:endParaRPr lang="es-ES_tradnl" sz="1600" dirty="0">
              <a:latin typeface="Cambria"/>
              <a:cs typeface="Cambria"/>
            </a:endParaRPr>
          </a:p>
          <a:p>
            <a:pPr hangingPunct="0">
              <a:lnSpc>
                <a:spcPct val="150000"/>
              </a:lnSpc>
            </a:pPr>
            <a:r>
              <a:rPr lang="es-ES_tradnl" sz="1600" dirty="0" smtClean="0">
                <a:solidFill>
                  <a:srgbClr val="000000"/>
                </a:solidFill>
                <a:latin typeface="Arial"/>
                <a:cs typeface="Arial"/>
              </a:rPr>
              <a:t>La Estación  </a:t>
            </a:r>
            <a:r>
              <a:rPr lang="es-ES_tradnl" sz="1600" dirty="0">
                <a:solidFill>
                  <a:srgbClr val="000000"/>
                </a:solidFill>
                <a:latin typeface="Arial"/>
                <a:cs typeface="Arial"/>
              </a:rPr>
              <a:t>Experimental Agrícola </a:t>
            </a:r>
            <a:r>
              <a:rPr lang="es-ES_tradnl" sz="1600" dirty="0" smtClean="0">
                <a:solidFill>
                  <a:srgbClr val="000000"/>
                </a:solidFill>
                <a:latin typeface="Arial"/>
                <a:cs typeface="Arial"/>
              </a:rPr>
              <a:t>(</a:t>
            </a:r>
            <a:r>
              <a:rPr lang="es-ES_tradnl" sz="1600" dirty="0">
                <a:solidFill>
                  <a:srgbClr val="000000"/>
                </a:solidFill>
                <a:latin typeface="Arial"/>
                <a:cs typeface="Arial"/>
              </a:rPr>
              <a:t>EEA) se  estableció originalmente como  una  entidad   privada  creada   por  la  </a:t>
            </a:r>
            <a:r>
              <a:rPr lang="es-ES_tradnl" sz="1600" dirty="0" smtClean="0">
                <a:solidFill>
                  <a:srgbClr val="000000"/>
                </a:solidFill>
                <a:latin typeface="Arial"/>
                <a:cs typeface="Arial"/>
              </a:rPr>
              <a:t>Asociación  </a:t>
            </a:r>
            <a:r>
              <a:rPr lang="es-ES_tradnl" sz="1600" dirty="0">
                <a:solidFill>
                  <a:srgbClr val="000000"/>
                </a:solidFill>
                <a:latin typeface="Arial"/>
                <a:cs typeface="Arial"/>
              </a:rPr>
              <a:t>de Productores de Azúcar de Puerto  Rico el   10 de agosto de 1910. En virtud  de la </a:t>
            </a:r>
            <a:r>
              <a:rPr lang="es-ES_tradnl" sz="1600" dirty="0" smtClean="0">
                <a:solidFill>
                  <a:srgbClr val="000000"/>
                </a:solidFill>
                <a:latin typeface="Arial"/>
                <a:cs typeface="Arial"/>
              </a:rPr>
              <a:t>Resolución </a:t>
            </a:r>
            <a:r>
              <a:rPr lang="es-ES_tradnl" sz="1600" dirty="0">
                <a:solidFill>
                  <a:srgbClr val="000000"/>
                </a:solidFill>
                <a:latin typeface="Arial"/>
                <a:cs typeface="Arial"/>
              </a:rPr>
              <a:t>Conjunta  Numero  </a:t>
            </a:r>
            <a:r>
              <a:rPr lang="es-ES_tradnl" sz="1600" dirty="0" smtClean="0">
                <a:solidFill>
                  <a:srgbClr val="000000"/>
                </a:solidFill>
                <a:latin typeface="Arial"/>
                <a:cs typeface="Arial"/>
              </a:rPr>
              <a:t>13  </a:t>
            </a:r>
            <a:r>
              <a:rPr lang="es-ES_tradnl" sz="1600" dirty="0">
                <a:solidFill>
                  <a:srgbClr val="000000"/>
                </a:solidFill>
                <a:latin typeface="Arial"/>
                <a:cs typeface="Arial"/>
              </a:rPr>
              <a:t>del 28 de marzo  de 1914,  paso  oficialmente  al Gobierno  Estatal  bajo la Junta  del Comisionado  de Agricultura,  designándose como la Estaci6n  Experimental Insular.   </a:t>
            </a:r>
            <a:endParaRPr lang="en-US" sz="1600" dirty="0">
              <a:solidFill>
                <a:srgbClr val="000000"/>
              </a:solidFill>
              <a:latin typeface="Arial"/>
              <a:cs typeface="Arial"/>
            </a:endParaRPr>
          </a:p>
          <a:p>
            <a:pPr hangingPunct="0">
              <a:lnSpc>
                <a:spcPct val="150000"/>
              </a:lnSpc>
            </a:pPr>
            <a:r>
              <a:rPr lang="es-ES_tradnl" sz="1600" dirty="0">
                <a:solidFill>
                  <a:srgbClr val="000000"/>
                </a:solidFill>
                <a:latin typeface="Arial"/>
                <a:cs typeface="Arial"/>
              </a:rPr>
              <a:t> </a:t>
            </a:r>
            <a:endParaRPr lang="en-US" sz="1600" dirty="0">
              <a:solidFill>
                <a:srgbClr val="000000"/>
              </a:solidFill>
              <a:latin typeface="Arial"/>
              <a:cs typeface="Arial"/>
            </a:endParaRPr>
          </a:p>
          <a:p>
            <a:pPr hangingPunct="0">
              <a:lnSpc>
                <a:spcPct val="150000"/>
              </a:lnSpc>
            </a:pPr>
            <a:r>
              <a:rPr lang="es-ES_tradnl" sz="1600" dirty="0">
                <a:solidFill>
                  <a:srgbClr val="000000"/>
                </a:solidFill>
                <a:latin typeface="Arial"/>
                <a:cs typeface="Arial"/>
              </a:rPr>
              <a:t>Con la </a:t>
            </a:r>
            <a:r>
              <a:rPr lang="es-ES_tradnl" sz="1600" dirty="0" smtClean="0">
                <a:solidFill>
                  <a:srgbClr val="000000"/>
                </a:solidFill>
                <a:latin typeface="Arial"/>
                <a:cs typeface="Arial"/>
              </a:rPr>
              <a:t>aprobación </a:t>
            </a:r>
            <a:r>
              <a:rPr lang="es-ES_tradnl" sz="1600" dirty="0">
                <a:solidFill>
                  <a:srgbClr val="000000"/>
                </a:solidFill>
                <a:latin typeface="Arial"/>
                <a:cs typeface="Arial"/>
              </a:rPr>
              <a:t>de la Ley Orgánica del 2 de marzo de 1917 se creo el Departamento de Agricultura y Trabajo y la direcci6n de la EEA paso de la Junta del Comisionado de Agricultura al nuevo Comisionado de Agricultura y Trabajo.</a:t>
            </a:r>
            <a:endParaRPr lang="en-US" sz="1600" dirty="0">
              <a:solidFill>
                <a:srgbClr val="000000"/>
              </a:solidFill>
              <a:latin typeface="Arial"/>
              <a:cs typeface="Arial"/>
            </a:endParaRPr>
          </a:p>
          <a:p>
            <a:pPr hangingPunct="0">
              <a:lnSpc>
                <a:spcPct val="150000"/>
              </a:lnSpc>
            </a:pPr>
            <a:r>
              <a:rPr lang="es-ES_tradnl" sz="1600" dirty="0">
                <a:solidFill>
                  <a:srgbClr val="000000"/>
                </a:solidFill>
                <a:latin typeface="Arial"/>
                <a:cs typeface="Arial"/>
              </a:rPr>
              <a:t> </a:t>
            </a:r>
            <a:endParaRPr lang="en-US" sz="1600" dirty="0">
              <a:solidFill>
                <a:srgbClr val="000000"/>
              </a:solidFill>
              <a:latin typeface="Arial"/>
              <a:cs typeface="Arial"/>
            </a:endParaRPr>
          </a:p>
        </p:txBody>
      </p:sp>
      <p:sp>
        <p:nvSpPr>
          <p:cNvPr id="3" name="TextBox 2"/>
          <p:cNvSpPr txBox="1"/>
          <p:nvPr/>
        </p:nvSpPr>
        <p:spPr>
          <a:xfrm>
            <a:off x="338667" y="3522133"/>
            <a:ext cx="184666" cy="369332"/>
          </a:xfrm>
          <a:prstGeom prst="rect">
            <a:avLst/>
          </a:prstGeom>
          <a:noFill/>
        </p:spPr>
        <p:txBody>
          <a:bodyPr wrap="none" rtlCol="0">
            <a:spAutoFit/>
          </a:bodyPr>
          <a:lstStyle/>
          <a:p>
            <a:endParaRPr lang="es-ES_tradnl" dirty="0"/>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6800683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76400" y="626533"/>
            <a:ext cx="6858000" cy="4996241"/>
          </a:xfrm>
          <a:prstGeom prst="rect">
            <a:avLst/>
          </a:prstGeom>
        </p:spPr>
        <p:txBody>
          <a:bodyPr wrap="square">
            <a:spAutoFit/>
          </a:bodyPr>
          <a:lstStyle/>
          <a:p>
            <a:pPr lvl="0" algn="ctr" hangingPunct="0"/>
            <a:r>
              <a:rPr lang="es-ES_tradnl" sz="3200" b="1" dirty="0" smtClean="0">
                <a:solidFill>
                  <a:srgbClr val="000000"/>
                </a:solidFill>
                <a:latin typeface="Cambria"/>
                <a:cs typeface="Cambria"/>
              </a:rPr>
              <a:t>Historia </a:t>
            </a:r>
            <a:r>
              <a:rPr lang="es-ES_tradnl" sz="2000" b="1" dirty="0" smtClean="0">
                <a:solidFill>
                  <a:srgbClr val="000000"/>
                </a:solidFill>
                <a:latin typeface="Cambria"/>
                <a:cs typeface="Cambria"/>
              </a:rPr>
              <a:t>(cont.)</a:t>
            </a:r>
            <a:endParaRPr lang="es-ES_tradnl" sz="1600" dirty="0" smtClean="0">
              <a:solidFill>
                <a:srgbClr val="000000"/>
              </a:solidFill>
              <a:latin typeface="Arial"/>
              <a:cs typeface="Arial"/>
            </a:endParaRPr>
          </a:p>
          <a:p>
            <a:pPr>
              <a:lnSpc>
                <a:spcPct val="150000"/>
              </a:lnSpc>
            </a:pPr>
            <a:endParaRPr lang="es-ES_tradnl" sz="1600" dirty="0">
              <a:solidFill>
                <a:srgbClr val="000000"/>
              </a:solidFill>
              <a:latin typeface="Arial"/>
              <a:cs typeface="Arial"/>
            </a:endParaRPr>
          </a:p>
          <a:p>
            <a:pPr>
              <a:lnSpc>
                <a:spcPct val="150000"/>
              </a:lnSpc>
            </a:pPr>
            <a:r>
              <a:rPr lang="es-ES_tradnl" sz="1600" dirty="0" smtClean="0">
                <a:solidFill>
                  <a:srgbClr val="000000"/>
                </a:solidFill>
                <a:latin typeface="Arial"/>
                <a:cs typeface="Arial"/>
              </a:rPr>
              <a:t>En </a:t>
            </a:r>
            <a:r>
              <a:rPr lang="es-ES_tradnl" sz="1600" dirty="0">
                <a:solidFill>
                  <a:srgbClr val="000000"/>
                </a:solidFill>
                <a:latin typeface="Arial"/>
                <a:cs typeface="Arial"/>
              </a:rPr>
              <a:t>el 1933  la EEA se transfirió a la Universidad  de Puerto  Rico en virtud de la Resoluci6n Conjunta Numero 3 de ese año. Esto se hizo a tenor con la acción del Congreso de los Estados Unidos que en el1931 extendió a Puerto  Rico los beneficios de la Ley "Hatch" de 1887  y de la  leyes  complementarias que  autorizan el establecimiento de  las  estaciones experimentales agrícolas  como  parte  de  los  colegios  de concesión  de tierras, establecidos por la Ley "Morill" de 1862.   De esta  </a:t>
            </a:r>
            <a:r>
              <a:rPr lang="es-ES_tradnl" sz="1600" i="1" dirty="0">
                <a:solidFill>
                  <a:srgbClr val="000000"/>
                </a:solidFill>
                <a:latin typeface="Arial"/>
                <a:cs typeface="Arial"/>
              </a:rPr>
              <a:t>forma, </a:t>
            </a:r>
            <a:r>
              <a:rPr lang="es-ES_tradnl" sz="1600" dirty="0">
                <a:solidFill>
                  <a:srgbClr val="000000"/>
                </a:solidFill>
                <a:latin typeface="Arial"/>
                <a:cs typeface="Arial"/>
              </a:rPr>
              <a:t>la EEA se hizo elegible  para  formar  parte  del   sistema  de estaciones experimentales y participar de su extenso  programa de investigación  en todos los Estados  Unidos, para  recibir  fondos  para la investigación  agrícola  bajo  la  Ley "Hatch" y otras  leyes  federales</a:t>
            </a:r>
            <a:r>
              <a:rPr lang="en-US" sz="1600" dirty="0">
                <a:solidFill>
                  <a:srgbClr val="000000"/>
                </a:solidFill>
                <a:latin typeface="Arial"/>
                <a:cs typeface="Arial"/>
              </a:rPr>
              <a:t> </a:t>
            </a:r>
            <a:endParaRPr lang="es-ES_tradnl" sz="1600" dirty="0">
              <a:solidFill>
                <a:srgbClr val="000000"/>
              </a:solidFill>
              <a:latin typeface="Arial"/>
              <a:cs typeface="Arial"/>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66764197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normAutofit/>
          </a:bodyPr>
          <a:lstStyle/>
          <a:p>
            <a:pPr algn="ctr"/>
            <a:r>
              <a:rPr lang="es-ES_tradnl" sz="3200" b="1" noProof="0" smtClean="0">
                <a:solidFill>
                  <a:srgbClr val="000000"/>
                </a:solidFill>
                <a:latin typeface="Arial"/>
                <a:cs typeface="Arial"/>
              </a:rPr>
              <a:t>Misión</a:t>
            </a:r>
            <a:endParaRPr lang="es-ES_tradnl" sz="3200" b="1" noProof="0">
              <a:solidFill>
                <a:srgbClr val="000000"/>
              </a:solidFill>
              <a:latin typeface="Arial"/>
              <a:cs typeface="Arial"/>
            </a:endParaRPr>
          </a:p>
        </p:txBody>
      </p:sp>
      <p:sp>
        <p:nvSpPr>
          <p:cNvPr id="4" name="Subtitle 3"/>
          <p:cNvSpPr>
            <a:spLocks noGrp="1"/>
          </p:cNvSpPr>
          <p:nvPr>
            <p:ph type="subTitle" idx="1"/>
          </p:nvPr>
        </p:nvSpPr>
        <p:spPr>
          <a:xfrm>
            <a:off x="1432560" y="2258568"/>
            <a:ext cx="7406640" cy="3442741"/>
          </a:xfrm>
        </p:spPr>
        <p:txBody>
          <a:bodyPr>
            <a:normAutofit/>
          </a:bodyPr>
          <a:lstStyle/>
          <a:p>
            <a:pPr>
              <a:lnSpc>
                <a:spcPct val="150000"/>
              </a:lnSpc>
            </a:pPr>
            <a:r>
              <a:rPr lang="es-ES_tradnl" sz="1600" noProof="0" smtClean="0">
                <a:solidFill>
                  <a:srgbClr val="000000"/>
                </a:solidFill>
                <a:latin typeface="Arial"/>
                <a:cs typeface="Arial"/>
              </a:rPr>
              <a:t>La  Estacion Experimental Agrícola (EEA)  tiene  la  misión  de  desarrollar  un  programa   de  investigación  en  áreas  de necesidades  insulares  con  el  propósito  de  lograr  el  más  amplio  y  eficiente  desarrollo  agrícola  y  mejorar  la  calidad  de  vida  en  la  ruralía.</a:t>
            </a:r>
          </a:p>
          <a:p>
            <a:pPr>
              <a:lnSpc>
                <a:spcPct val="150000"/>
              </a:lnSpc>
            </a:pPr>
            <a:endParaRPr lang="es-ES_tradnl" sz="1600" noProof="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85387261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0466" y="274320"/>
            <a:ext cx="7498080" cy="1143000"/>
          </a:xfrm>
        </p:spPr>
        <p:txBody>
          <a:bodyPr>
            <a:normAutofit/>
          </a:bodyPr>
          <a:lstStyle/>
          <a:p>
            <a:pPr algn="ctr"/>
            <a:r>
              <a:rPr lang="es-ES_tradnl" sz="3200" b="1" noProof="0" smtClean="0">
                <a:solidFill>
                  <a:srgbClr val="000000"/>
                </a:solidFill>
                <a:latin typeface="Arial"/>
                <a:cs typeface="Arial"/>
              </a:rPr>
              <a:t>Localizaciones</a:t>
            </a:r>
            <a:endParaRPr lang="es-ES_tradnl" sz="3200" b="1" noProof="0">
              <a:solidFill>
                <a:srgbClr val="000000"/>
              </a:solidFill>
              <a:latin typeface="Arial"/>
              <a:cs typeface="Arial"/>
            </a:endParaRPr>
          </a:p>
        </p:txBody>
      </p:sp>
      <p:sp>
        <p:nvSpPr>
          <p:cNvPr id="3" name="Rectangle 2"/>
          <p:cNvSpPr/>
          <p:nvPr/>
        </p:nvSpPr>
        <p:spPr>
          <a:xfrm>
            <a:off x="1435607" y="2551837"/>
            <a:ext cx="7415665" cy="1549142"/>
          </a:xfrm>
          <a:prstGeom prst="rect">
            <a:avLst/>
          </a:prstGeom>
        </p:spPr>
        <p:txBody>
          <a:bodyPr wrap="square">
            <a:spAutoFit/>
          </a:bodyPr>
          <a:lstStyle/>
          <a:p>
            <a:pPr>
              <a:lnSpc>
                <a:spcPct val="150000"/>
              </a:lnSpc>
            </a:pPr>
            <a:r>
              <a:rPr lang="es-ES_tradnl" sz="1600" dirty="0">
                <a:solidFill>
                  <a:srgbClr val="000000"/>
                </a:solidFill>
                <a:latin typeface="Arial"/>
                <a:cs typeface="Arial"/>
              </a:rPr>
              <a:t>La Estación Experimental Agrícola cuenta con dos (2) Centros de Investigación Agrícola localizados en Mayagüez y Río Piedras y seis (6) Subestaciones Experimentales localizadas en Adjuntas, Isabela, Lajas, Juana Díaz, </a:t>
            </a:r>
            <a:r>
              <a:rPr lang="es-ES_tradnl" sz="1600" dirty="0" err="1">
                <a:solidFill>
                  <a:srgbClr val="000000"/>
                </a:solidFill>
                <a:latin typeface="Arial"/>
                <a:cs typeface="Arial"/>
              </a:rPr>
              <a:t>Gurabo</a:t>
            </a:r>
            <a:r>
              <a:rPr lang="es-ES_tradnl" sz="1600" dirty="0">
                <a:solidFill>
                  <a:srgbClr val="000000"/>
                </a:solidFill>
                <a:latin typeface="Arial"/>
                <a:cs typeface="Arial"/>
              </a:rPr>
              <a:t> y Corozal. </a:t>
            </a:r>
            <a:endParaRPr lang="en-US" sz="1600" dirty="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25467161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pic>
        <p:nvPicPr>
          <p:cNvPr id="4" name="Picture 3" descr="adjunta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0047" y="304799"/>
            <a:ext cx="3398518" cy="2112988"/>
          </a:xfrm>
          <a:prstGeom prst="rect">
            <a:avLst/>
          </a:prstGeom>
          <a:ln>
            <a:noFill/>
          </a:ln>
          <a:effectLst>
            <a:outerShdw blurRad="292100" dist="139700" dir="2700000" algn="tl" rotWithShape="0">
              <a:srgbClr val="333333">
                <a:alpha val="65000"/>
              </a:srgbClr>
            </a:outerShdw>
          </a:effectLst>
        </p:spPr>
      </p:pic>
      <p:pic>
        <p:nvPicPr>
          <p:cNvPr id="5" name="Picture 4" descr="eea-gurab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31156" y="304799"/>
            <a:ext cx="3708044" cy="2167468"/>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4"/>
          <a:stretch>
            <a:fillRect/>
          </a:stretch>
        </p:blipFill>
        <p:spPr>
          <a:xfrm>
            <a:off x="1220047" y="4977678"/>
            <a:ext cx="3398518" cy="1770289"/>
          </a:xfrm>
          <a:prstGeom prst="rect">
            <a:avLst/>
          </a:prstGeom>
          <a:ln>
            <a:noFill/>
          </a:ln>
          <a:effectLst>
            <a:outerShdw blurRad="292100" dist="139700" dir="2700000" algn="tl" rotWithShape="0">
              <a:srgbClr val="333333">
                <a:alpha val="65000"/>
              </a:srgbClr>
            </a:outerShdw>
          </a:effectLst>
        </p:spPr>
      </p:pic>
      <p:pic>
        <p:nvPicPr>
          <p:cNvPr id="7" name="Picture 6"/>
          <p:cNvPicPr>
            <a:picLocks noChangeAspect="1"/>
          </p:cNvPicPr>
          <p:nvPr/>
        </p:nvPicPr>
        <p:blipFill>
          <a:blip r:embed="rId5"/>
          <a:stretch>
            <a:fillRect/>
          </a:stretch>
        </p:blipFill>
        <p:spPr>
          <a:xfrm>
            <a:off x="5131156" y="4854894"/>
            <a:ext cx="3840171" cy="1893073"/>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6"/>
          <a:stretch>
            <a:fillRect/>
          </a:stretch>
        </p:blipFill>
        <p:spPr>
          <a:xfrm>
            <a:off x="5131156" y="2641600"/>
            <a:ext cx="3708044" cy="2037364"/>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a:blip r:embed="rId7"/>
          <a:stretch>
            <a:fillRect/>
          </a:stretch>
        </p:blipFill>
        <p:spPr>
          <a:xfrm>
            <a:off x="1220047" y="2641600"/>
            <a:ext cx="3398518" cy="21626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0333831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1728" y="412749"/>
            <a:ext cx="7406640" cy="927102"/>
          </a:xfrm>
        </p:spPr>
        <p:txBody>
          <a:bodyPr>
            <a:normAutofit fontScale="90000"/>
          </a:bodyPr>
          <a:lstStyle/>
          <a:p>
            <a:pPr algn="ctr"/>
            <a:r>
              <a:rPr lang="es-ES_tradnl" b="1" noProof="0" dirty="0" smtClean="0">
                <a:solidFill>
                  <a:srgbClr val="008040"/>
                </a:solidFill>
              </a:rPr>
              <a:t>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b="1" noProof="0" dirty="0" smtClean="0">
                <a:solidFill>
                  <a:srgbClr val="008040"/>
                </a:solidFill>
              </a:rPr>
              <a:t/>
            </a:r>
            <a:br>
              <a:rPr lang="es-ES_tradnl" b="1" noProof="0" dirty="0" smtClean="0">
                <a:solidFill>
                  <a:srgbClr val="008040"/>
                </a:solidFill>
              </a:rPr>
            </a:br>
            <a:r>
              <a:rPr lang="es-ES_tradnl" sz="3600" b="1" noProof="0" dirty="0" smtClean="0">
                <a:solidFill>
                  <a:srgbClr val="000000"/>
                </a:solidFill>
              </a:rPr>
              <a:t>Subestación de Adjuntas</a:t>
            </a:r>
            <a:br>
              <a:rPr lang="es-ES_tradnl" sz="3600" b="1" noProof="0" dirty="0" smtClean="0">
                <a:solidFill>
                  <a:srgbClr val="000000"/>
                </a:solidFill>
              </a:rPr>
            </a:br>
            <a:endParaRPr lang="es-ES_tradnl" sz="3600" b="1" noProof="0" dirty="0">
              <a:solidFill>
                <a:srgbClr val="000000"/>
              </a:solidFill>
            </a:endParaRPr>
          </a:p>
        </p:txBody>
      </p:sp>
      <p:sp>
        <p:nvSpPr>
          <p:cNvPr id="3" name="Subtitle 2"/>
          <p:cNvSpPr>
            <a:spLocks noGrp="1"/>
          </p:cNvSpPr>
          <p:nvPr>
            <p:ph type="subTitle" idx="1"/>
          </p:nvPr>
        </p:nvSpPr>
        <p:spPr>
          <a:xfrm>
            <a:off x="1432560" y="1096434"/>
            <a:ext cx="7406640" cy="5981701"/>
          </a:xfrm>
        </p:spPr>
        <p:txBody>
          <a:bodyPr>
            <a:noAutofit/>
          </a:bodyPr>
          <a:lstStyle/>
          <a:p>
            <a:pPr marL="713232" indent="-685800">
              <a:lnSpc>
                <a:spcPct val="150000"/>
              </a:lnSpc>
              <a:buFont typeface="Arial"/>
              <a:buChar char="•"/>
            </a:pPr>
            <a:r>
              <a:rPr lang="es-ES_tradnl" sz="1600" noProof="0" smtClean="0">
                <a:solidFill>
                  <a:srgbClr val="000000"/>
                </a:solidFill>
                <a:latin typeface="Arial"/>
                <a:cs typeface="Arial"/>
              </a:rPr>
              <a:t>Fue establecida en el 1952 en la finca Llinás y en 1963 fue movida a su presente localización en el barrio Limaní.</a:t>
            </a:r>
          </a:p>
          <a:p>
            <a:pPr marL="713232" indent="-685800">
              <a:lnSpc>
                <a:spcPct val="150000"/>
              </a:lnSpc>
              <a:buFont typeface="Arial"/>
              <a:buChar char="•"/>
            </a:pPr>
            <a:endParaRPr lang="es-ES_tradnl" sz="1600" noProof="0" smtClean="0">
              <a:solidFill>
                <a:srgbClr val="000000"/>
              </a:solidFill>
              <a:latin typeface="Arial"/>
              <a:cs typeface="Arial"/>
            </a:endParaRPr>
          </a:p>
          <a:p>
            <a:pPr marL="713232" indent="-685800">
              <a:lnSpc>
                <a:spcPct val="150000"/>
              </a:lnSpc>
              <a:buFont typeface="Arial"/>
              <a:buChar char="•"/>
            </a:pPr>
            <a:r>
              <a:rPr lang="es-ES_tradnl" sz="1600" noProof="0" smtClean="0">
                <a:solidFill>
                  <a:srgbClr val="000000"/>
                </a:solidFill>
                <a:latin typeface="Arial"/>
                <a:cs typeface="Arial"/>
              </a:rPr>
              <a:t>Está localizada en la región montañosa central de Puerto Rico, con 183.7 cuerdas. </a:t>
            </a:r>
          </a:p>
          <a:p>
            <a:pPr marL="713232" indent="-685800">
              <a:lnSpc>
                <a:spcPct val="150000"/>
              </a:lnSpc>
              <a:buFont typeface="Arial"/>
              <a:buChar char="•"/>
            </a:pPr>
            <a:endParaRPr lang="es-ES_tradnl" sz="1600" noProof="0" smtClean="0">
              <a:solidFill>
                <a:srgbClr val="000000"/>
              </a:solidFill>
              <a:latin typeface="Arial"/>
              <a:cs typeface="Arial"/>
            </a:endParaRPr>
          </a:p>
          <a:p>
            <a:pPr marL="713232" indent="-685800">
              <a:lnSpc>
                <a:spcPct val="150000"/>
              </a:lnSpc>
              <a:buFont typeface="Arial"/>
              <a:buChar char="•"/>
            </a:pPr>
            <a:r>
              <a:rPr lang="es-ES_tradnl" sz="1600" noProof="0" smtClean="0">
                <a:solidFill>
                  <a:srgbClr val="000000"/>
                </a:solidFill>
                <a:latin typeface="Arial"/>
                <a:cs typeface="Arial"/>
              </a:rPr>
              <a:t>La investigación principal es el café.</a:t>
            </a:r>
          </a:p>
          <a:p>
            <a:pPr marL="713232" indent="-685800">
              <a:lnSpc>
                <a:spcPct val="150000"/>
              </a:lnSpc>
              <a:buFont typeface="Arial"/>
              <a:buChar char="•"/>
            </a:pPr>
            <a:endParaRPr lang="es-ES_tradnl" sz="1600" noProof="0" smtClean="0">
              <a:solidFill>
                <a:srgbClr val="000000"/>
              </a:solidFill>
              <a:latin typeface="Arial"/>
              <a:cs typeface="Arial"/>
            </a:endParaRPr>
          </a:p>
          <a:p>
            <a:pPr marL="713232" indent="-685800">
              <a:lnSpc>
                <a:spcPct val="150000"/>
              </a:lnSpc>
              <a:buFont typeface="Arial"/>
              <a:buChar char="•"/>
            </a:pPr>
            <a:r>
              <a:rPr lang="es-ES_tradnl" sz="1600" noProof="0" smtClean="0">
                <a:solidFill>
                  <a:srgbClr val="000000"/>
                </a:solidFill>
                <a:latin typeface="Arial"/>
                <a:cs typeface="Arial"/>
              </a:rPr>
              <a:t> Tiene una facilidades modernas para la elaboración de composta derivada de la pulpa de café. Además, tiene un beneficiado ecológico, una pequeña torrrefactora de café varios invernaderos, almacén de plaguicidas y laboratorio de IR-4.</a:t>
            </a:r>
          </a:p>
          <a:p>
            <a:pPr marL="713232" indent="-685800">
              <a:lnSpc>
                <a:spcPct val="150000"/>
              </a:lnSpc>
              <a:buFont typeface="Arial"/>
              <a:buChar char="•"/>
            </a:pPr>
            <a:endParaRPr lang="es-ES_tradnl" sz="1600" noProof="0" smtClean="0">
              <a:solidFill>
                <a:srgbClr val="000000"/>
              </a:solidFill>
              <a:latin typeface="Arial"/>
              <a:cs typeface="Arial"/>
            </a:endParaRPr>
          </a:p>
        </p:txBody>
      </p:sp>
      <p:sp>
        <p:nvSpPr>
          <p:cNvPr id="5" name="TextBox 4"/>
          <p:cNvSpPr txBox="1"/>
          <p:nvPr/>
        </p:nvSpPr>
        <p:spPr>
          <a:xfrm>
            <a:off x="5489985" y="2192102"/>
            <a:ext cx="184666" cy="369332"/>
          </a:xfrm>
          <a:prstGeom prst="rect">
            <a:avLst/>
          </a:prstGeom>
          <a:noFill/>
        </p:spPr>
        <p:txBody>
          <a:bodyPr wrap="none" rtlCol="0">
            <a:spAutoFit/>
          </a:bodyPr>
          <a:lstStyle/>
          <a:p>
            <a:endParaRPr lang="en-US" dirty="0"/>
          </a:p>
        </p:txBody>
      </p:sp>
      <p:pic>
        <p:nvPicPr>
          <p:cNvPr id="7" name="Picture 6"/>
          <p:cNvPicPr>
            <a:picLocks noChangeAspect="1"/>
          </p:cNvPicPr>
          <p:nvPr/>
        </p:nvPicPr>
        <p:blipFill>
          <a:blip r:embed="rId2"/>
          <a:stretch>
            <a:fillRect/>
          </a:stretch>
        </p:blipFill>
        <p:spPr>
          <a:xfrm>
            <a:off x="4559300" y="3416300"/>
            <a:ext cx="12700" cy="12700"/>
          </a:xfrm>
          <a:prstGeom prst="rect">
            <a:avLst/>
          </a:prstGeom>
        </p:spPr>
      </p:pic>
      <p:pic>
        <p:nvPicPr>
          <p:cNvPr id="8" name="Picture 7"/>
          <p:cNvPicPr>
            <a:picLocks noChangeAspect="1"/>
          </p:cNvPicPr>
          <p:nvPr/>
        </p:nvPicPr>
        <p:blipFill>
          <a:blip r:embed="rId2"/>
          <a:stretch>
            <a:fillRect/>
          </a:stretch>
        </p:blipFill>
        <p:spPr>
          <a:xfrm>
            <a:off x="4559300" y="3416300"/>
            <a:ext cx="12700" cy="12700"/>
          </a:xfrm>
          <a:prstGeom prst="rect">
            <a:avLst/>
          </a:prstGeom>
        </p:spPr>
      </p:pic>
      <p:pic>
        <p:nvPicPr>
          <p:cNvPr id="9" name="Picture 8"/>
          <p:cNvPicPr>
            <a:picLocks noChangeAspect="1"/>
          </p:cNvPicPr>
          <p:nvPr/>
        </p:nvPicPr>
        <p:blipFill>
          <a:blip r:embed="rId2"/>
          <a:stretch>
            <a:fillRect/>
          </a:stretch>
        </p:blipFill>
        <p:spPr>
          <a:xfrm>
            <a:off x="4559300" y="3416300"/>
            <a:ext cx="12700" cy="12700"/>
          </a:xfrm>
          <a:prstGeom prst="rect">
            <a:avLst/>
          </a:prstGeom>
        </p:spPr>
      </p:pic>
      <p:sp>
        <p:nvSpPr>
          <p:cNvPr id="10" name="TextBox 9"/>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986371739"/>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73199" y="341323"/>
            <a:ext cx="7078133" cy="6881371"/>
          </a:xfrm>
          <a:prstGeom prst="rect">
            <a:avLst/>
          </a:prstGeom>
        </p:spPr>
        <p:txBody>
          <a:bodyPr wrap="square">
            <a:spAutoFit/>
          </a:bodyPr>
          <a:lstStyle/>
          <a:p>
            <a:pPr marL="27432">
              <a:lnSpc>
                <a:spcPct val="150000"/>
              </a:lnSpc>
            </a:pPr>
            <a:r>
              <a:rPr lang="es-ES_tradnl" sz="1600" b="1" dirty="0" smtClean="0">
                <a:solidFill>
                  <a:srgbClr val="000000"/>
                </a:solidFill>
              </a:rPr>
              <a:t>              </a:t>
            </a:r>
            <a:r>
              <a:rPr lang="es-ES_tradnl" sz="3200" b="1" dirty="0" smtClean="0">
                <a:solidFill>
                  <a:srgbClr val="000000"/>
                </a:solidFill>
              </a:rPr>
              <a:t>Subestación </a:t>
            </a:r>
            <a:r>
              <a:rPr lang="es-ES_tradnl" sz="3200" b="1" dirty="0">
                <a:solidFill>
                  <a:srgbClr val="000000"/>
                </a:solidFill>
              </a:rPr>
              <a:t>de </a:t>
            </a:r>
            <a:r>
              <a:rPr lang="es-ES_tradnl" sz="3200" b="1" dirty="0" smtClean="0">
                <a:solidFill>
                  <a:srgbClr val="000000"/>
                </a:solidFill>
              </a:rPr>
              <a:t>Adjuntas (cont.)</a:t>
            </a:r>
          </a:p>
          <a:p>
            <a:pPr marL="27432">
              <a:lnSpc>
                <a:spcPct val="150000"/>
              </a:lnSpc>
            </a:pPr>
            <a:endParaRPr lang="es-ES_tradnl" sz="2000" b="1" dirty="0" smtClean="0">
              <a:latin typeface="Arial"/>
              <a:cs typeface="Arial"/>
            </a:endParaRPr>
          </a:p>
          <a:p>
            <a:pPr marL="713232" indent="-685800">
              <a:lnSpc>
                <a:spcPct val="150000"/>
              </a:lnSpc>
              <a:buFont typeface="Arial"/>
              <a:buChar char="•"/>
            </a:pPr>
            <a:r>
              <a:rPr lang="es-ES_tradnl" sz="1600" dirty="0" smtClean="0">
                <a:latin typeface="Arial"/>
                <a:cs typeface="Arial"/>
              </a:rPr>
              <a:t> </a:t>
            </a:r>
            <a:r>
              <a:rPr lang="es-ES_tradnl" sz="1500" dirty="0" smtClean="0">
                <a:latin typeface="Arial"/>
                <a:cs typeface="Arial"/>
              </a:rPr>
              <a:t>Las instalaciones son utilizadas en los cursos de la Facultad de Ciencias Agrícolas y por los estudiantes graduados para realizar sus investigaciones de tesis.</a:t>
            </a:r>
          </a:p>
          <a:p>
            <a:pPr marL="713232" indent="-685800">
              <a:lnSpc>
                <a:spcPct val="150000"/>
              </a:lnSpc>
              <a:buFont typeface="Arial"/>
              <a:buChar char="•"/>
            </a:pPr>
            <a:endParaRPr lang="es-ES_tradnl" sz="1500" dirty="0" smtClean="0">
              <a:latin typeface="Arial"/>
              <a:cs typeface="Arial"/>
            </a:endParaRPr>
          </a:p>
          <a:p>
            <a:pPr marL="713232" indent="-685800">
              <a:lnSpc>
                <a:spcPct val="150000"/>
              </a:lnSpc>
              <a:buFont typeface="Arial"/>
              <a:buChar char="•"/>
            </a:pPr>
            <a:r>
              <a:rPr lang="es-ES_tradnl" sz="1500" dirty="0" smtClean="0">
                <a:latin typeface="Arial"/>
                <a:cs typeface="Arial"/>
              </a:rPr>
              <a:t> Mediante un contrato provee semilla selecta de café, plantas de café en etapa de vivero e injertos de cítricos al Departamento de Agricultura de Puerto Rico, el que a su vez las hace llegar a los agricultores.</a:t>
            </a:r>
          </a:p>
          <a:p>
            <a:pPr marL="713232" indent="-685800">
              <a:lnSpc>
                <a:spcPct val="150000"/>
              </a:lnSpc>
              <a:buFont typeface="Arial"/>
              <a:buChar char="•"/>
            </a:pPr>
            <a:r>
              <a:rPr lang="es-ES_tradnl" sz="1500" dirty="0" smtClean="0">
                <a:latin typeface="Arial"/>
                <a:cs typeface="Arial"/>
              </a:rPr>
              <a:t>En la Subestación se realizan talleres y conferencias para agrónomos, extensionistas, agricultores y la comunidad.</a:t>
            </a:r>
          </a:p>
          <a:p>
            <a:pPr marL="713232" indent="-685800">
              <a:lnSpc>
                <a:spcPct val="150000"/>
              </a:lnSpc>
              <a:buFont typeface="Arial"/>
              <a:buChar char="•"/>
            </a:pPr>
            <a:endParaRPr lang="es-ES_tradnl" sz="1500" dirty="0" smtClean="0">
              <a:latin typeface="Arial"/>
              <a:cs typeface="Arial"/>
            </a:endParaRPr>
          </a:p>
          <a:p>
            <a:pPr marL="713232" indent="-685800">
              <a:lnSpc>
                <a:spcPct val="150000"/>
              </a:lnSpc>
              <a:buFont typeface="Arial"/>
              <a:buChar char="•"/>
            </a:pPr>
            <a:r>
              <a:rPr lang="es-ES_tradnl" sz="1500" dirty="0" smtClean="0">
                <a:solidFill>
                  <a:srgbClr val="000000"/>
                </a:solidFill>
                <a:latin typeface="Arial"/>
                <a:cs typeface="Arial"/>
              </a:rPr>
              <a:t>También se realizan investigaciones en otros cultivos de importancia en la región como cítricos, plátanos y guineos, ornamentales e hidropónicos y en cultivos nuevos que pueden ser de importancia futura como lo son las frutas exóticas como </a:t>
            </a:r>
            <a:r>
              <a:rPr lang="es-ES_tradnl" sz="1500" dirty="0" err="1" smtClean="0">
                <a:solidFill>
                  <a:srgbClr val="000000"/>
                </a:solidFill>
                <a:latin typeface="Arial"/>
                <a:cs typeface="Arial"/>
              </a:rPr>
              <a:t>lichee</a:t>
            </a:r>
            <a:r>
              <a:rPr lang="es-ES_tradnl" sz="1500" dirty="0" smtClean="0">
                <a:solidFill>
                  <a:srgbClr val="000000"/>
                </a:solidFill>
                <a:latin typeface="Arial"/>
                <a:cs typeface="Arial"/>
              </a:rPr>
              <a:t> y </a:t>
            </a:r>
            <a:r>
              <a:rPr lang="es-ES_tradnl" sz="1500" dirty="0" err="1" smtClean="0">
                <a:solidFill>
                  <a:srgbClr val="000000"/>
                </a:solidFill>
                <a:latin typeface="Arial"/>
                <a:cs typeface="Arial"/>
              </a:rPr>
              <a:t>longan</a:t>
            </a:r>
            <a:r>
              <a:rPr lang="es-ES_tradnl" sz="1500" dirty="0" smtClean="0">
                <a:solidFill>
                  <a:srgbClr val="000000"/>
                </a:solidFill>
                <a:latin typeface="Arial"/>
                <a:cs typeface="Arial"/>
              </a:rPr>
              <a:t>.</a:t>
            </a:r>
          </a:p>
          <a:p>
            <a:pPr>
              <a:lnSpc>
                <a:spcPct val="150000"/>
              </a:lnSpc>
            </a:pPr>
            <a:endParaRPr lang="es-ES_tradnl" sz="1600" dirty="0" smtClean="0">
              <a:latin typeface="Arial"/>
              <a:cs typeface="Arial"/>
            </a:endParaRPr>
          </a:p>
          <a:p>
            <a:pPr marL="713232" indent="-685800">
              <a:lnSpc>
                <a:spcPct val="150000"/>
              </a:lnSpc>
              <a:buFont typeface="Arial"/>
              <a:buChar char="•"/>
            </a:pPr>
            <a:endParaRPr lang="es-ES_tradnl" sz="1600" dirty="0">
              <a:latin typeface="Arial"/>
              <a:cs typeface="Arial"/>
            </a:endParaRPr>
          </a:p>
        </p:txBody>
      </p:sp>
      <p:sp>
        <p:nvSpPr>
          <p:cNvPr id="5" name="TextBox 4"/>
          <p:cNvSpPr txBox="1"/>
          <p:nvPr/>
        </p:nvSpPr>
        <p:spPr>
          <a:xfrm>
            <a:off x="2370667" y="1168400"/>
            <a:ext cx="184666" cy="369332"/>
          </a:xfrm>
          <a:prstGeom prst="rect">
            <a:avLst/>
          </a:prstGeom>
          <a:noFill/>
        </p:spPr>
        <p:txBody>
          <a:bodyPr wrap="none" rtlCol="0">
            <a:spAutoFit/>
          </a:bodyPr>
          <a:lstStyle/>
          <a:p>
            <a:endParaRPr lang="en-US" dirty="0"/>
          </a:p>
        </p:txBody>
      </p:sp>
      <p:sp>
        <p:nvSpPr>
          <p:cNvPr id="7" name="TextBox 6"/>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45440921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pPr algn="ctr"/>
            <a:r>
              <a:rPr lang="es-ES_tradnl" sz="3200" b="1" noProof="0" dirty="0" smtClean="0">
                <a:solidFill>
                  <a:srgbClr val="000000"/>
                </a:solidFill>
                <a:latin typeface="Arial"/>
                <a:cs typeface="Arial"/>
              </a:rPr>
              <a:t>Logros</a:t>
            </a:r>
            <a:endParaRPr lang="es-ES_tradnl" sz="3200" b="1" noProof="0" dirty="0">
              <a:solidFill>
                <a:srgbClr val="000000"/>
              </a:solidFill>
              <a:latin typeface="Arial"/>
              <a:cs typeface="Arial"/>
            </a:endParaRPr>
          </a:p>
        </p:txBody>
      </p:sp>
      <p:sp>
        <p:nvSpPr>
          <p:cNvPr id="3" name="Content Placeholder 2"/>
          <p:cNvSpPr>
            <a:spLocks noGrp="1"/>
          </p:cNvSpPr>
          <p:nvPr>
            <p:ph idx="1"/>
          </p:nvPr>
        </p:nvSpPr>
        <p:spPr>
          <a:xfrm>
            <a:off x="1435608" y="1257300"/>
            <a:ext cx="7498080" cy="5295900"/>
          </a:xfrm>
        </p:spPr>
        <p:txBody>
          <a:bodyPr>
            <a:noAutofit/>
          </a:bodyPr>
          <a:lstStyle/>
          <a:p>
            <a:pPr>
              <a:lnSpc>
                <a:spcPct val="150000"/>
              </a:lnSpc>
            </a:pPr>
            <a:r>
              <a:rPr lang="es-ES_tradnl" sz="1600" noProof="0">
                <a:solidFill>
                  <a:srgbClr val="000000"/>
                </a:solidFill>
                <a:latin typeface="Arial"/>
                <a:cs typeface="Arial"/>
              </a:rPr>
              <a:t>Se realizaron pruebas para el control de la broca utilizando insecticidas de origen novel</a:t>
            </a:r>
            <a:r>
              <a:rPr lang="es-ES_tradnl" sz="1600" noProof="0" smtClean="0">
                <a:solidFill>
                  <a:srgbClr val="000000"/>
                </a:solidFill>
                <a:latin typeface="Arial"/>
                <a:cs typeface="Arial"/>
              </a:rPr>
              <a:t>.</a:t>
            </a:r>
            <a:r>
              <a:rPr lang="es-ES_tradnl" sz="1600" noProof="0">
                <a:solidFill>
                  <a:srgbClr val="000000"/>
                </a:solidFill>
                <a:latin typeface="Arial"/>
                <a:cs typeface="Arial"/>
              </a:rPr>
              <a:t> </a:t>
            </a:r>
            <a:endParaRPr lang="es-ES_tradnl" sz="1600" noProof="0" smtClean="0">
              <a:solidFill>
                <a:srgbClr val="000000"/>
              </a:solidFill>
              <a:latin typeface="Arial"/>
              <a:cs typeface="Arial"/>
            </a:endParaRP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smtClean="0">
                <a:solidFill>
                  <a:srgbClr val="000000"/>
                </a:solidFill>
                <a:latin typeface="Arial"/>
                <a:cs typeface="Arial"/>
              </a:rPr>
              <a:t>Se encontró </a:t>
            </a:r>
            <a:r>
              <a:rPr lang="es-ES_tradnl" sz="1600" noProof="0">
                <a:solidFill>
                  <a:srgbClr val="000000"/>
                </a:solidFill>
                <a:latin typeface="Arial"/>
                <a:cs typeface="Arial"/>
              </a:rPr>
              <a:t>el parasitoide de la broca del café en toda la isla. Su porciento de control aumento de 8% a 20% en el último año. Se esta criando masivamente en el lab de Biocontrol en Adjuntas</a:t>
            </a:r>
            <a:r>
              <a:rPr lang="es-ES_tradnl" sz="1600" noProof="0" smtClean="0">
                <a:solidFill>
                  <a:srgbClr val="000000"/>
                </a:solidFill>
                <a:latin typeface="Arial"/>
                <a:cs typeface="Arial"/>
              </a:rPr>
              <a:t>.</a:t>
            </a: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smtClean="0">
                <a:solidFill>
                  <a:srgbClr val="000000"/>
                </a:solidFill>
                <a:latin typeface="Arial"/>
                <a:cs typeface="Arial"/>
              </a:rPr>
              <a:t> </a:t>
            </a:r>
            <a:r>
              <a:rPr lang="es-ES_tradnl" sz="1600" noProof="0">
                <a:solidFill>
                  <a:srgbClr val="000000"/>
                </a:solidFill>
                <a:latin typeface="Arial"/>
                <a:cs typeface="Arial"/>
              </a:rPr>
              <a:t>Se construyo un </a:t>
            </a:r>
            <a:r>
              <a:rPr lang="es-ES_tradnl" sz="1600" noProof="0" smtClean="0">
                <a:solidFill>
                  <a:srgbClr val="000000"/>
                </a:solidFill>
                <a:latin typeface="Arial"/>
                <a:cs typeface="Arial"/>
              </a:rPr>
              <a:t>invernadero </a:t>
            </a:r>
            <a:r>
              <a:rPr lang="es-ES_tradnl" sz="1600" noProof="0">
                <a:solidFill>
                  <a:srgbClr val="000000"/>
                </a:solidFill>
                <a:latin typeface="Arial"/>
                <a:cs typeface="Arial"/>
              </a:rPr>
              <a:t>para producir cítricas libres del citrus greening</a:t>
            </a:r>
            <a:r>
              <a:rPr lang="es-ES_tradnl" sz="1600" noProof="0" smtClean="0">
                <a:solidFill>
                  <a:srgbClr val="000000"/>
                </a:solidFill>
                <a:latin typeface="Arial"/>
                <a:cs typeface="Arial"/>
              </a:rPr>
              <a:t>.</a:t>
            </a:r>
            <a:r>
              <a:rPr lang="es-ES_tradnl" sz="1600" noProof="0">
                <a:solidFill>
                  <a:srgbClr val="000000"/>
                </a:solidFill>
                <a:latin typeface="Arial"/>
                <a:cs typeface="Arial"/>
              </a:rPr>
              <a:t> La mezcla de 1:1:1 de vermiculita, musgo y dolomita fue la más eficiente para producir arbolitos de cítricas</a:t>
            </a:r>
            <a:r>
              <a:rPr lang="es-ES_tradnl" sz="1600" noProof="0" smtClean="0">
                <a:solidFill>
                  <a:srgbClr val="000000"/>
                </a:solidFill>
                <a:latin typeface="Arial"/>
                <a:cs typeface="Arial"/>
              </a:rPr>
              <a:t>.</a:t>
            </a: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a:solidFill>
                  <a:srgbClr val="000000"/>
                </a:solidFill>
                <a:latin typeface="Arial"/>
                <a:cs typeface="Arial"/>
              </a:rPr>
              <a:t>Se </a:t>
            </a:r>
            <a:r>
              <a:rPr lang="es-ES_tradnl" sz="1600" noProof="0" smtClean="0">
                <a:solidFill>
                  <a:srgbClr val="000000"/>
                </a:solidFill>
                <a:latin typeface="Arial"/>
                <a:cs typeface="Arial"/>
              </a:rPr>
              <a:t>entrego al </a:t>
            </a:r>
            <a:r>
              <a:rPr lang="es-ES_tradnl" sz="1600" noProof="0">
                <a:solidFill>
                  <a:srgbClr val="000000"/>
                </a:solidFill>
                <a:latin typeface="Arial"/>
                <a:cs typeface="Arial"/>
              </a:rPr>
              <a:t>DA las semillas certificadas de cada una de las principales variedades de café que siembran comercialmente en PR</a:t>
            </a:r>
            <a:r>
              <a:rPr lang="es-ES_tradnl" sz="1600" noProof="0" smtClean="0">
                <a:solidFill>
                  <a:srgbClr val="000000"/>
                </a:solidFill>
                <a:latin typeface="Arial"/>
                <a:cs typeface="Arial"/>
              </a:rPr>
              <a:t>.</a:t>
            </a: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smtClean="0">
                <a:solidFill>
                  <a:srgbClr val="000000"/>
                </a:solidFill>
                <a:latin typeface="Arial"/>
                <a:cs typeface="Arial"/>
              </a:rPr>
              <a:t> </a:t>
            </a:r>
            <a:endParaRPr lang="es-ES_tradnl" sz="1600" noProof="0"/>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1501370"/>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09133" y="131906"/>
            <a:ext cx="7696200" cy="6597960"/>
          </a:xfrm>
          <a:prstGeom prst="rect">
            <a:avLst/>
          </a:prstGeom>
        </p:spPr>
        <p:txBody>
          <a:bodyPr wrap="square" anchor="ctr">
            <a:spAutoFit/>
          </a:bodyPr>
          <a:lstStyle/>
          <a:p>
            <a:pPr marL="27432"/>
            <a:r>
              <a:rPr lang="es-ES_tradnl" b="1" dirty="0" smtClean="0">
                <a:solidFill>
                  <a:srgbClr val="000000"/>
                </a:solidFill>
                <a:latin typeface="Arial"/>
                <a:cs typeface="Arial"/>
              </a:rPr>
              <a:t>                                        </a:t>
            </a:r>
            <a:r>
              <a:rPr lang="es-ES_tradnl" sz="3200" b="1" dirty="0" smtClean="0">
                <a:solidFill>
                  <a:srgbClr val="000000"/>
                </a:solidFill>
                <a:latin typeface="Arial"/>
                <a:cs typeface="Arial"/>
              </a:rPr>
              <a:t> Logros (</a:t>
            </a:r>
            <a:r>
              <a:rPr lang="es-ES_tradnl" sz="3200" b="1" dirty="0" err="1" smtClean="0">
                <a:solidFill>
                  <a:srgbClr val="000000"/>
                </a:solidFill>
                <a:latin typeface="Arial"/>
                <a:cs typeface="Arial"/>
              </a:rPr>
              <a:t>cont</a:t>
            </a:r>
            <a:r>
              <a:rPr lang="es-ES_tradnl" sz="3200" b="1" dirty="0" smtClean="0">
                <a:solidFill>
                  <a:srgbClr val="000000"/>
                </a:solidFill>
                <a:latin typeface="Arial"/>
                <a:cs typeface="Arial"/>
              </a:rPr>
              <a:t>)</a:t>
            </a:r>
          </a:p>
          <a:p>
            <a:pPr marL="27432"/>
            <a:endParaRPr lang="en-US" sz="3200" dirty="0" smtClean="0">
              <a:solidFill>
                <a:schemeClr val="tx2"/>
              </a:solidFill>
              <a:latin typeface="Cambria"/>
              <a:cs typeface="Cambria"/>
            </a:endParaRPr>
          </a:p>
          <a:p>
            <a:pPr marL="285750" indent="-285750">
              <a:lnSpc>
                <a:spcPct val="150000"/>
              </a:lnSpc>
              <a:buFont typeface="Arial"/>
              <a:buChar char="•"/>
            </a:pPr>
            <a:r>
              <a:rPr lang="es-ES_tradnl" sz="1500" dirty="0">
                <a:solidFill>
                  <a:srgbClr val="000000"/>
                </a:solidFill>
                <a:latin typeface="Arial"/>
                <a:cs typeface="Arial"/>
              </a:rPr>
              <a:t>Se desarrollo un Plan de Manejo Integrado de la Broca del Café parea las condiciones de Puerto Rico. Su utilización significo la disminución del ataque de la broca a niveles por debajo del daño económico</a:t>
            </a:r>
            <a:r>
              <a:rPr lang="es-ES_tradnl" sz="1500" dirty="0" smtClean="0">
                <a:solidFill>
                  <a:srgbClr val="000000"/>
                </a:solidFill>
                <a:latin typeface="Arial"/>
                <a:cs typeface="Arial"/>
              </a:rPr>
              <a:t>.</a:t>
            </a:r>
          </a:p>
          <a:p>
            <a:pPr>
              <a:lnSpc>
                <a:spcPct val="150000"/>
              </a:lnSpc>
            </a:pPr>
            <a:r>
              <a:rPr lang="es-ES_tradnl" sz="1500" dirty="0" smtClean="0">
                <a:solidFill>
                  <a:srgbClr val="000000"/>
                </a:solidFill>
                <a:latin typeface="Arial"/>
                <a:cs typeface="Arial"/>
              </a:rPr>
              <a:t> </a:t>
            </a:r>
            <a:endParaRPr lang="es-ES_tradnl" sz="1500" dirty="0">
              <a:solidFill>
                <a:srgbClr val="000000"/>
              </a:solidFill>
              <a:latin typeface="Arial"/>
              <a:cs typeface="Arial"/>
            </a:endParaRPr>
          </a:p>
          <a:p>
            <a:pPr marL="313182" indent="-285750">
              <a:lnSpc>
                <a:spcPct val="150000"/>
              </a:lnSpc>
              <a:buFont typeface="Arial"/>
              <a:buChar char="•"/>
            </a:pPr>
            <a:r>
              <a:rPr lang="en-US" sz="1500" dirty="0" smtClean="0">
                <a:solidFill>
                  <a:srgbClr val="000000"/>
                </a:solidFill>
                <a:latin typeface="Arial"/>
                <a:cs typeface="Arial"/>
              </a:rPr>
              <a:t>Se </a:t>
            </a:r>
            <a:r>
              <a:rPr lang="en-US" sz="1500" dirty="0" err="1" smtClean="0">
                <a:solidFill>
                  <a:srgbClr val="000000"/>
                </a:solidFill>
                <a:latin typeface="Arial"/>
                <a:cs typeface="Arial"/>
              </a:rPr>
              <a:t>realizan</a:t>
            </a:r>
            <a:r>
              <a:rPr lang="en-US" sz="1500" dirty="0" smtClean="0">
                <a:solidFill>
                  <a:srgbClr val="000000"/>
                </a:solidFill>
                <a:latin typeface="Arial"/>
                <a:cs typeface="Arial"/>
              </a:rPr>
              <a:t> </a:t>
            </a:r>
            <a:r>
              <a:rPr lang="en-US" sz="1500" dirty="0" err="1">
                <a:solidFill>
                  <a:srgbClr val="000000"/>
                </a:solidFill>
                <a:latin typeface="Arial"/>
                <a:cs typeface="Arial"/>
              </a:rPr>
              <a:t>talleres</a:t>
            </a:r>
            <a:r>
              <a:rPr lang="en-US" sz="1500" dirty="0">
                <a:solidFill>
                  <a:srgbClr val="000000"/>
                </a:solidFill>
                <a:latin typeface="Arial"/>
                <a:cs typeface="Arial"/>
              </a:rPr>
              <a:t> y </a:t>
            </a:r>
            <a:r>
              <a:rPr lang="en-US" sz="1500" dirty="0" err="1">
                <a:solidFill>
                  <a:srgbClr val="000000"/>
                </a:solidFill>
                <a:latin typeface="Arial"/>
                <a:cs typeface="Arial"/>
              </a:rPr>
              <a:t>conferencias</a:t>
            </a:r>
            <a:r>
              <a:rPr lang="en-US" sz="1500" dirty="0">
                <a:solidFill>
                  <a:srgbClr val="000000"/>
                </a:solidFill>
                <a:latin typeface="Arial"/>
                <a:cs typeface="Arial"/>
              </a:rPr>
              <a:t> </a:t>
            </a:r>
            <a:r>
              <a:rPr lang="en-US" sz="1500" dirty="0" err="1">
                <a:solidFill>
                  <a:srgbClr val="000000"/>
                </a:solidFill>
                <a:latin typeface="Arial"/>
                <a:cs typeface="Arial"/>
              </a:rPr>
              <a:t>para</a:t>
            </a:r>
            <a:r>
              <a:rPr lang="en-US" sz="1500" dirty="0">
                <a:solidFill>
                  <a:srgbClr val="000000"/>
                </a:solidFill>
                <a:latin typeface="Arial"/>
                <a:cs typeface="Arial"/>
              </a:rPr>
              <a:t> </a:t>
            </a:r>
            <a:r>
              <a:rPr lang="en-US" sz="1500" dirty="0" err="1">
                <a:solidFill>
                  <a:srgbClr val="000000"/>
                </a:solidFill>
                <a:latin typeface="Arial"/>
                <a:cs typeface="Arial"/>
              </a:rPr>
              <a:t>agrónomos</a:t>
            </a:r>
            <a:r>
              <a:rPr lang="en-US" sz="1500" dirty="0">
                <a:solidFill>
                  <a:srgbClr val="000000"/>
                </a:solidFill>
                <a:latin typeface="Arial"/>
                <a:cs typeface="Arial"/>
              </a:rPr>
              <a:t>, </a:t>
            </a:r>
            <a:r>
              <a:rPr lang="en-US" sz="1500" dirty="0" err="1">
                <a:solidFill>
                  <a:srgbClr val="000000"/>
                </a:solidFill>
                <a:latin typeface="Arial"/>
                <a:cs typeface="Arial"/>
              </a:rPr>
              <a:t>extensionistas</a:t>
            </a:r>
            <a:r>
              <a:rPr lang="en-US" sz="1500" dirty="0">
                <a:solidFill>
                  <a:srgbClr val="000000"/>
                </a:solidFill>
                <a:latin typeface="Arial"/>
                <a:cs typeface="Arial"/>
              </a:rPr>
              <a:t>, </a:t>
            </a:r>
            <a:r>
              <a:rPr lang="en-US" sz="1500" dirty="0" err="1">
                <a:solidFill>
                  <a:srgbClr val="000000"/>
                </a:solidFill>
                <a:latin typeface="Arial"/>
                <a:cs typeface="Arial"/>
              </a:rPr>
              <a:t>agricultores</a:t>
            </a:r>
            <a:r>
              <a:rPr lang="en-US" sz="1500" dirty="0">
                <a:solidFill>
                  <a:srgbClr val="000000"/>
                </a:solidFill>
                <a:latin typeface="Arial"/>
                <a:cs typeface="Arial"/>
              </a:rPr>
              <a:t> y la </a:t>
            </a:r>
            <a:r>
              <a:rPr lang="en-US" sz="1500" dirty="0" err="1">
                <a:solidFill>
                  <a:srgbClr val="000000"/>
                </a:solidFill>
                <a:latin typeface="Arial"/>
                <a:cs typeface="Arial"/>
              </a:rPr>
              <a:t>comunidad</a:t>
            </a:r>
            <a:r>
              <a:rPr lang="en-US" sz="1500" dirty="0">
                <a:solidFill>
                  <a:srgbClr val="000000"/>
                </a:solidFill>
                <a:latin typeface="Arial"/>
                <a:cs typeface="Arial"/>
              </a:rPr>
              <a:t> tales </a:t>
            </a:r>
            <a:r>
              <a:rPr lang="en-US" sz="1500" dirty="0" err="1" smtClean="0">
                <a:solidFill>
                  <a:srgbClr val="000000"/>
                </a:solidFill>
                <a:latin typeface="Arial"/>
                <a:cs typeface="Arial"/>
              </a:rPr>
              <a:t>como</a:t>
            </a:r>
            <a:r>
              <a:rPr lang="en-US" sz="1500" dirty="0" smtClean="0">
                <a:solidFill>
                  <a:srgbClr val="000000"/>
                </a:solidFill>
                <a:latin typeface="Arial"/>
                <a:cs typeface="Arial"/>
              </a:rPr>
              <a:t>:</a:t>
            </a:r>
          </a:p>
          <a:p>
            <a:pPr>
              <a:lnSpc>
                <a:spcPct val="150000"/>
              </a:lnSpc>
            </a:pPr>
            <a:r>
              <a:rPr lang="en-US" sz="1500" dirty="0">
                <a:solidFill>
                  <a:srgbClr val="000000"/>
                </a:solidFill>
                <a:latin typeface="Arial"/>
                <a:cs typeface="Arial"/>
              </a:rPr>
              <a:t> </a:t>
            </a:r>
            <a:r>
              <a:rPr lang="en-US" sz="1500" dirty="0" smtClean="0">
                <a:solidFill>
                  <a:srgbClr val="000000"/>
                </a:solidFill>
                <a:latin typeface="Arial"/>
                <a:cs typeface="Arial"/>
              </a:rPr>
              <a:t>         a</a:t>
            </a:r>
            <a:r>
              <a:rPr lang="en-US" sz="1500" dirty="0">
                <a:solidFill>
                  <a:srgbClr val="000000"/>
                </a:solidFill>
                <a:latin typeface="Arial"/>
                <a:cs typeface="Arial"/>
              </a:rPr>
              <a:t>. </a:t>
            </a:r>
            <a:r>
              <a:rPr lang="en-US" sz="1500" dirty="0" err="1">
                <a:solidFill>
                  <a:srgbClr val="000000"/>
                </a:solidFill>
                <a:latin typeface="Arial"/>
                <a:cs typeface="Arial"/>
              </a:rPr>
              <a:t>Adiestramiento</a:t>
            </a:r>
            <a:r>
              <a:rPr lang="en-US" sz="1500" dirty="0">
                <a:solidFill>
                  <a:srgbClr val="000000"/>
                </a:solidFill>
                <a:latin typeface="Arial"/>
                <a:cs typeface="Arial"/>
              </a:rPr>
              <a:t> </a:t>
            </a:r>
            <a:r>
              <a:rPr lang="en-US" sz="1500" dirty="0" err="1">
                <a:solidFill>
                  <a:srgbClr val="000000"/>
                </a:solidFill>
                <a:latin typeface="Arial"/>
                <a:cs typeface="Arial"/>
              </a:rPr>
              <a:t>Agentes</a:t>
            </a:r>
            <a:r>
              <a:rPr lang="en-US" sz="1500" dirty="0">
                <a:solidFill>
                  <a:srgbClr val="000000"/>
                </a:solidFill>
                <a:latin typeface="Arial"/>
                <a:cs typeface="Arial"/>
              </a:rPr>
              <a:t> </a:t>
            </a:r>
            <a:r>
              <a:rPr lang="en-US" sz="1500" dirty="0" err="1">
                <a:solidFill>
                  <a:srgbClr val="000000"/>
                </a:solidFill>
                <a:latin typeface="Arial"/>
                <a:cs typeface="Arial"/>
              </a:rPr>
              <a:t>Agrícolas</a:t>
            </a:r>
            <a:r>
              <a:rPr lang="en-US" sz="1500" dirty="0">
                <a:solidFill>
                  <a:srgbClr val="000000"/>
                </a:solidFill>
                <a:latin typeface="Arial"/>
                <a:cs typeface="Arial"/>
              </a:rPr>
              <a:t> - </a:t>
            </a:r>
            <a:r>
              <a:rPr lang="en-US" sz="1500" dirty="0" err="1">
                <a:solidFill>
                  <a:srgbClr val="000000"/>
                </a:solidFill>
                <a:latin typeface="Arial"/>
                <a:cs typeface="Arial"/>
              </a:rPr>
              <a:t>Cultivo</a:t>
            </a:r>
            <a:r>
              <a:rPr lang="en-US" sz="1500" dirty="0">
                <a:solidFill>
                  <a:srgbClr val="000000"/>
                </a:solidFill>
                <a:latin typeface="Arial"/>
                <a:cs typeface="Arial"/>
              </a:rPr>
              <a:t> de </a:t>
            </a:r>
            <a:r>
              <a:rPr lang="en-US" sz="1500" dirty="0" smtClean="0">
                <a:solidFill>
                  <a:srgbClr val="000000"/>
                </a:solidFill>
                <a:latin typeface="Arial"/>
                <a:cs typeface="Arial"/>
              </a:rPr>
              <a:t>Café</a:t>
            </a:r>
            <a:endParaRPr lang="en-US" sz="1500" dirty="0">
              <a:solidFill>
                <a:srgbClr val="000000"/>
              </a:solidFill>
              <a:latin typeface="Arial"/>
              <a:cs typeface="Arial"/>
            </a:endParaRPr>
          </a:p>
          <a:p>
            <a:pPr>
              <a:lnSpc>
                <a:spcPct val="150000"/>
              </a:lnSpc>
            </a:pPr>
            <a:r>
              <a:rPr lang="en-US" sz="1500" dirty="0" smtClean="0">
                <a:solidFill>
                  <a:srgbClr val="000000"/>
                </a:solidFill>
                <a:latin typeface="Arial"/>
                <a:cs typeface="Arial"/>
              </a:rPr>
              <a:t>          b</a:t>
            </a:r>
            <a:r>
              <a:rPr lang="en-US" sz="1500" dirty="0">
                <a:solidFill>
                  <a:srgbClr val="000000"/>
                </a:solidFill>
                <a:latin typeface="Arial"/>
                <a:cs typeface="Arial"/>
              </a:rPr>
              <a:t>. Taller a </a:t>
            </a:r>
            <a:r>
              <a:rPr lang="en-US" sz="1500" dirty="0" err="1">
                <a:solidFill>
                  <a:srgbClr val="000000"/>
                </a:solidFill>
                <a:latin typeface="Arial"/>
                <a:cs typeface="Arial"/>
              </a:rPr>
              <a:t>Agricultores</a:t>
            </a:r>
            <a:r>
              <a:rPr lang="en-US" sz="1500" dirty="0">
                <a:solidFill>
                  <a:srgbClr val="000000"/>
                </a:solidFill>
                <a:latin typeface="Arial"/>
                <a:cs typeface="Arial"/>
              </a:rPr>
              <a:t> - </a:t>
            </a:r>
            <a:r>
              <a:rPr lang="en-US" sz="1500" dirty="0" err="1">
                <a:solidFill>
                  <a:srgbClr val="000000"/>
                </a:solidFill>
                <a:latin typeface="Arial"/>
                <a:cs typeface="Arial"/>
              </a:rPr>
              <a:t>Cultivo</a:t>
            </a:r>
            <a:r>
              <a:rPr lang="en-US" sz="1500" dirty="0">
                <a:solidFill>
                  <a:srgbClr val="000000"/>
                </a:solidFill>
                <a:latin typeface="Arial"/>
                <a:cs typeface="Arial"/>
              </a:rPr>
              <a:t> de </a:t>
            </a:r>
            <a:r>
              <a:rPr lang="en-US" sz="1500" dirty="0" err="1">
                <a:solidFill>
                  <a:srgbClr val="000000"/>
                </a:solidFill>
                <a:latin typeface="Arial"/>
                <a:cs typeface="Arial"/>
              </a:rPr>
              <a:t>Lechuga</a:t>
            </a:r>
            <a:r>
              <a:rPr lang="en-US" sz="1500" dirty="0">
                <a:solidFill>
                  <a:srgbClr val="000000"/>
                </a:solidFill>
                <a:latin typeface="Arial"/>
                <a:cs typeface="Arial"/>
              </a:rPr>
              <a:t> </a:t>
            </a:r>
            <a:r>
              <a:rPr lang="en-US" sz="1500" dirty="0" err="1">
                <a:solidFill>
                  <a:srgbClr val="000000"/>
                </a:solidFill>
                <a:latin typeface="Arial"/>
                <a:cs typeface="Arial"/>
              </a:rPr>
              <a:t>repollada</a:t>
            </a:r>
            <a:r>
              <a:rPr lang="en-US" sz="1500" dirty="0">
                <a:solidFill>
                  <a:srgbClr val="000000"/>
                </a:solidFill>
                <a:latin typeface="Arial"/>
                <a:cs typeface="Arial"/>
              </a:rPr>
              <a:t> </a:t>
            </a:r>
            <a:r>
              <a:rPr lang="en-US" sz="1500" dirty="0" smtClean="0">
                <a:solidFill>
                  <a:srgbClr val="000000"/>
                </a:solidFill>
                <a:latin typeface="Arial"/>
                <a:cs typeface="Arial"/>
              </a:rPr>
              <a:t>en </a:t>
            </a:r>
            <a:r>
              <a:rPr lang="en-US" sz="1500" dirty="0" err="1" smtClean="0">
                <a:solidFill>
                  <a:srgbClr val="000000"/>
                </a:solidFill>
                <a:latin typeface="Arial"/>
                <a:cs typeface="Arial"/>
              </a:rPr>
              <a:t>invernaderos</a:t>
            </a:r>
            <a:r>
              <a:rPr lang="en-US" sz="1500" dirty="0">
                <a:solidFill>
                  <a:srgbClr val="000000"/>
                </a:solidFill>
                <a:latin typeface="Arial"/>
                <a:cs typeface="Arial"/>
              </a:rPr>
              <a:t>.</a:t>
            </a:r>
          </a:p>
          <a:p>
            <a:pPr>
              <a:lnSpc>
                <a:spcPct val="150000"/>
              </a:lnSpc>
            </a:pPr>
            <a:r>
              <a:rPr lang="en-US" sz="1500" dirty="0" smtClean="0">
                <a:solidFill>
                  <a:srgbClr val="000000"/>
                </a:solidFill>
                <a:latin typeface="Arial"/>
                <a:cs typeface="Arial"/>
              </a:rPr>
              <a:t>          c</a:t>
            </a:r>
            <a:r>
              <a:rPr lang="en-US" sz="1500" dirty="0">
                <a:solidFill>
                  <a:srgbClr val="000000"/>
                </a:solidFill>
                <a:latin typeface="Arial"/>
                <a:cs typeface="Arial"/>
              </a:rPr>
              <a:t>. </a:t>
            </a:r>
            <a:r>
              <a:rPr lang="en-US" sz="1500" dirty="0" err="1">
                <a:solidFill>
                  <a:srgbClr val="000000"/>
                </a:solidFill>
                <a:latin typeface="Arial"/>
                <a:cs typeface="Arial"/>
              </a:rPr>
              <a:t>Visita</a:t>
            </a:r>
            <a:r>
              <a:rPr lang="en-US" sz="1500" dirty="0">
                <a:solidFill>
                  <a:srgbClr val="000000"/>
                </a:solidFill>
                <a:latin typeface="Arial"/>
                <a:cs typeface="Arial"/>
              </a:rPr>
              <a:t> </a:t>
            </a:r>
            <a:r>
              <a:rPr lang="en-US" sz="1500" dirty="0" err="1">
                <a:solidFill>
                  <a:srgbClr val="000000"/>
                </a:solidFill>
                <a:latin typeface="Arial"/>
                <a:cs typeface="Arial"/>
              </a:rPr>
              <a:t>Estudiantes</a:t>
            </a:r>
            <a:r>
              <a:rPr lang="en-US" sz="1500" dirty="0">
                <a:solidFill>
                  <a:srgbClr val="000000"/>
                </a:solidFill>
                <a:latin typeface="Arial"/>
                <a:cs typeface="Arial"/>
              </a:rPr>
              <a:t> de UPR-</a:t>
            </a:r>
            <a:r>
              <a:rPr lang="en-US" sz="1500" dirty="0" err="1">
                <a:solidFill>
                  <a:srgbClr val="000000"/>
                </a:solidFill>
                <a:latin typeface="Arial"/>
                <a:cs typeface="Arial"/>
              </a:rPr>
              <a:t>Utuado</a:t>
            </a:r>
            <a:r>
              <a:rPr lang="en-US" sz="1500" dirty="0">
                <a:solidFill>
                  <a:srgbClr val="000000"/>
                </a:solidFill>
                <a:latin typeface="Arial"/>
                <a:cs typeface="Arial"/>
              </a:rPr>
              <a:t> - </a:t>
            </a:r>
            <a:r>
              <a:rPr lang="en-US" sz="1500" dirty="0" err="1">
                <a:solidFill>
                  <a:srgbClr val="000000"/>
                </a:solidFill>
                <a:latin typeface="Arial"/>
                <a:cs typeface="Arial"/>
              </a:rPr>
              <a:t>Cultivo</a:t>
            </a:r>
            <a:r>
              <a:rPr lang="en-US" sz="1500" dirty="0">
                <a:solidFill>
                  <a:srgbClr val="000000"/>
                </a:solidFill>
                <a:latin typeface="Arial"/>
                <a:cs typeface="Arial"/>
              </a:rPr>
              <a:t> de café </a:t>
            </a:r>
            <a:r>
              <a:rPr lang="en-US" sz="1500" dirty="0" err="1">
                <a:solidFill>
                  <a:srgbClr val="000000"/>
                </a:solidFill>
                <a:latin typeface="Arial"/>
                <a:cs typeface="Arial"/>
              </a:rPr>
              <a:t>desde</a:t>
            </a:r>
            <a:r>
              <a:rPr lang="en-US" sz="1500" dirty="0">
                <a:solidFill>
                  <a:srgbClr val="000000"/>
                </a:solidFill>
                <a:latin typeface="Arial"/>
                <a:cs typeface="Arial"/>
              </a:rPr>
              <a:t> </a:t>
            </a:r>
            <a:r>
              <a:rPr lang="en-US" sz="1500" dirty="0" err="1">
                <a:solidFill>
                  <a:srgbClr val="000000"/>
                </a:solidFill>
                <a:latin typeface="Arial"/>
                <a:cs typeface="Arial"/>
              </a:rPr>
              <a:t>vivero</a:t>
            </a:r>
            <a:r>
              <a:rPr lang="en-US" sz="1500" dirty="0">
                <a:solidFill>
                  <a:srgbClr val="000000"/>
                </a:solidFill>
                <a:latin typeface="Arial"/>
                <a:cs typeface="Arial"/>
              </a:rPr>
              <a:t> a la </a:t>
            </a:r>
            <a:r>
              <a:rPr lang="en-US" sz="1500" dirty="0" err="1">
                <a:solidFill>
                  <a:srgbClr val="000000"/>
                </a:solidFill>
                <a:latin typeface="Arial"/>
                <a:cs typeface="Arial"/>
              </a:rPr>
              <a:t>taza</a:t>
            </a:r>
            <a:r>
              <a:rPr lang="en-US" sz="1500" dirty="0">
                <a:solidFill>
                  <a:srgbClr val="000000"/>
                </a:solidFill>
                <a:latin typeface="Arial"/>
                <a:cs typeface="Arial"/>
              </a:rPr>
              <a:t>.</a:t>
            </a:r>
          </a:p>
          <a:p>
            <a:pPr>
              <a:lnSpc>
                <a:spcPct val="150000"/>
              </a:lnSpc>
            </a:pPr>
            <a:r>
              <a:rPr lang="en-US" sz="1500" dirty="0" smtClean="0">
                <a:solidFill>
                  <a:srgbClr val="000000"/>
                </a:solidFill>
                <a:latin typeface="Arial"/>
                <a:cs typeface="Arial"/>
              </a:rPr>
              <a:t>          d</a:t>
            </a:r>
            <a:r>
              <a:rPr lang="en-US" sz="1500" dirty="0">
                <a:solidFill>
                  <a:srgbClr val="000000"/>
                </a:solidFill>
                <a:latin typeface="Arial"/>
                <a:cs typeface="Arial"/>
              </a:rPr>
              <a:t>. </a:t>
            </a:r>
            <a:r>
              <a:rPr lang="en-US" sz="1500" dirty="0" err="1">
                <a:solidFill>
                  <a:srgbClr val="000000"/>
                </a:solidFill>
                <a:latin typeface="Arial"/>
                <a:cs typeface="Arial"/>
              </a:rPr>
              <a:t>Visita</a:t>
            </a:r>
            <a:r>
              <a:rPr lang="en-US" sz="1500" dirty="0">
                <a:solidFill>
                  <a:srgbClr val="000000"/>
                </a:solidFill>
                <a:latin typeface="Arial"/>
                <a:cs typeface="Arial"/>
              </a:rPr>
              <a:t> </a:t>
            </a:r>
            <a:r>
              <a:rPr lang="en-US" sz="1500" dirty="0" err="1">
                <a:solidFill>
                  <a:srgbClr val="000000"/>
                </a:solidFill>
                <a:latin typeface="Arial"/>
                <a:cs typeface="Arial"/>
              </a:rPr>
              <a:t>Estudiantes</a:t>
            </a:r>
            <a:r>
              <a:rPr lang="en-US" sz="1500" dirty="0">
                <a:solidFill>
                  <a:srgbClr val="000000"/>
                </a:solidFill>
                <a:latin typeface="Arial"/>
                <a:cs typeface="Arial"/>
              </a:rPr>
              <a:t> de UPR-</a:t>
            </a:r>
            <a:r>
              <a:rPr lang="en-US" sz="1500" dirty="0" err="1">
                <a:solidFill>
                  <a:srgbClr val="000000"/>
                </a:solidFill>
                <a:latin typeface="Arial"/>
                <a:cs typeface="Arial"/>
              </a:rPr>
              <a:t>Mayagüez</a:t>
            </a:r>
            <a:r>
              <a:rPr lang="en-US" sz="1500" dirty="0">
                <a:solidFill>
                  <a:srgbClr val="000000"/>
                </a:solidFill>
                <a:latin typeface="Arial"/>
                <a:cs typeface="Arial"/>
              </a:rPr>
              <a:t> - </a:t>
            </a:r>
            <a:r>
              <a:rPr lang="en-US" sz="1500" dirty="0" err="1">
                <a:solidFill>
                  <a:srgbClr val="000000"/>
                </a:solidFill>
                <a:latin typeface="Arial"/>
                <a:cs typeface="Arial"/>
              </a:rPr>
              <a:t>Manejo</a:t>
            </a:r>
            <a:r>
              <a:rPr lang="en-US" sz="1500" dirty="0">
                <a:solidFill>
                  <a:srgbClr val="000000"/>
                </a:solidFill>
                <a:latin typeface="Arial"/>
                <a:cs typeface="Arial"/>
              </a:rPr>
              <a:t> de </a:t>
            </a:r>
            <a:r>
              <a:rPr lang="en-US" sz="1500" dirty="0" err="1">
                <a:solidFill>
                  <a:srgbClr val="000000"/>
                </a:solidFill>
                <a:latin typeface="Arial"/>
                <a:cs typeface="Arial"/>
              </a:rPr>
              <a:t>siembras</a:t>
            </a:r>
            <a:r>
              <a:rPr lang="en-US" sz="1500" dirty="0">
                <a:solidFill>
                  <a:srgbClr val="000000"/>
                </a:solidFill>
                <a:latin typeface="Arial"/>
                <a:cs typeface="Arial"/>
              </a:rPr>
              <a:t> de </a:t>
            </a:r>
            <a:r>
              <a:rPr lang="en-US" sz="1500" dirty="0" err="1">
                <a:solidFill>
                  <a:srgbClr val="000000"/>
                </a:solidFill>
                <a:latin typeface="Arial"/>
                <a:cs typeface="Arial"/>
              </a:rPr>
              <a:t>cítricas</a:t>
            </a:r>
            <a:r>
              <a:rPr lang="en-US" sz="1500" dirty="0">
                <a:solidFill>
                  <a:srgbClr val="000000"/>
                </a:solidFill>
                <a:latin typeface="Arial"/>
                <a:cs typeface="Arial"/>
              </a:rPr>
              <a:t/>
            </a:r>
            <a:br>
              <a:rPr lang="en-US" sz="1500" dirty="0">
                <a:solidFill>
                  <a:srgbClr val="000000"/>
                </a:solidFill>
                <a:latin typeface="Arial"/>
                <a:cs typeface="Arial"/>
              </a:rPr>
            </a:br>
            <a:endParaRPr lang="en-US" sz="1500" dirty="0" smtClean="0">
              <a:solidFill>
                <a:srgbClr val="000000"/>
              </a:solidFill>
              <a:latin typeface="Arial"/>
              <a:cs typeface="Arial"/>
            </a:endParaRPr>
          </a:p>
          <a:p>
            <a:pPr marL="285750" indent="-285750">
              <a:lnSpc>
                <a:spcPct val="150000"/>
              </a:lnSpc>
              <a:buFont typeface="Arial"/>
              <a:buChar char="•"/>
            </a:pPr>
            <a:r>
              <a:rPr lang="es-ES_tradnl" sz="1500" dirty="0">
                <a:solidFill>
                  <a:srgbClr val="000000"/>
                </a:solidFill>
                <a:latin typeface="Arial"/>
                <a:cs typeface="Arial"/>
              </a:rPr>
              <a:t>Se introdujo Robusta Tropical desde </a:t>
            </a:r>
            <a:r>
              <a:rPr lang="es-ES_tradnl" sz="1500" dirty="0" err="1">
                <a:solidFill>
                  <a:srgbClr val="000000"/>
                </a:solidFill>
                <a:latin typeface="Arial"/>
                <a:cs typeface="Arial"/>
              </a:rPr>
              <a:t>Brazil</a:t>
            </a:r>
            <a:r>
              <a:rPr lang="es-ES_tradnl" sz="1500" dirty="0">
                <a:solidFill>
                  <a:srgbClr val="000000"/>
                </a:solidFill>
                <a:latin typeface="Arial"/>
                <a:cs typeface="Arial"/>
              </a:rPr>
              <a:t> y se clonaron exitosamente. La planas clonadas fueron entregadas a los agricultores participantes de este proyecto.</a:t>
            </a:r>
          </a:p>
          <a:p>
            <a:pPr>
              <a:lnSpc>
                <a:spcPct val="150000"/>
              </a:lnSpc>
            </a:pPr>
            <a:endParaRPr lang="es-ES_tradnl" sz="1500" dirty="0">
              <a:solidFill>
                <a:srgbClr val="000000"/>
              </a:solidFill>
              <a:latin typeface="Arial"/>
              <a:cs typeface="Arial"/>
            </a:endParaRPr>
          </a:p>
          <a:p>
            <a:pPr marL="313182" indent="-285750">
              <a:lnSpc>
                <a:spcPct val="150000"/>
              </a:lnSpc>
              <a:buFont typeface="Arial"/>
              <a:buChar char="•"/>
            </a:pPr>
            <a:r>
              <a:rPr lang="en-US" sz="1500" dirty="0" smtClean="0">
                <a:solidFill>
                  <a:srgbClr val="000000"/>
                </a:solidFill>
                <a:latin typeface="Arial"/>
                <a:cs typeface="Arial"/>
              </a:rPr>
              <a:t>Se </a:t>
            </a:r>
            <a:r>
              <a:rPr lang="en-US" sz="1500" dirty="0" err="1">
                <a:solidFill>
                  <a:srgbClr val="000000"/>
                </a:solidFill>
                <a:latin typeface="Arial"/>
                <a:cs typeface="Arial"/>
              </a:rPr>
              <a:t>impactaron</a:t>
            </a:r>
            <a:r>
              <a:rPr lang="en-US" sz="1500" dirty="0">
                <a:solidFill>
                  <a:srgbClr val="000000"/>
                </a:solidFill>
                <a:latin typeface="Arial"/>
                <a:cs typeface="Arial"/>
              </a:rPr>
              <a:t> 51 </a:t>
            </a:r>
            <a:r>
              <a:rPr lang="en-US" sz="1500" dirty="0" err="1">
                <a:solidFill>
                  <a:srgbClr val="000000"/>
                </a:solidFill>
                <a:latin typeface="Arial"/>
                <a:cs typeface="Arial"/>
              </a:rPr>
              <a:t>agricultores</a:t>
            </a:r>
            <a:r>
              <a:rPr lang="en-US" sz="1500" dirty="0">
                <a:solidFill>
                  <a:srgbClr val="000000"/>
                </a:solidFill>
                <a:latin typeface="Arial"/>
                <a:cs typeface="Arial"/>
              </a:rPr>
              <a:t> de café al </a:t>
            </a:r>
            <a:r>
              <a:rPr lang="en-US" sz="1500" dirty="0" err="1">
                <a:solidFill>
                  <a:srgbClr val="000000"/>
                </a:solidFill>
                <a:latin typeface="Arial"/>
                <a:cs typeface="Arial"/>
              </a:rPr>
              <a:t>entregarles</a:t>
            </a:r>
            <a:r>
              <a:rPr lang="en-US" sz="1500" dirty="0">
                <a:solidFill>
                  <a:srgbClr val="000000"/>
                </a:solidFill>
                <a:latin typeface="Arial"/>
                <a:cs typeface="Arial"/>
              </a:rPr>
              <a:t> 60,000 </a:t>
            </a:r>
            <a:r>
              <a:rPr lang="en-US" sz="1500" dirty="0" err="1">
                <a:solidFill>
                  <a:srgbClr val="000000"/>
                </a:solidFill>
                <a:latin typeface="Arial"/>
                <a:cs typeface="Arial"/>
              </a:rPr>
              <a:t>arbolitos</a:t>
            </a:r>
            <a:r>
              <a:rPr lang="en-US" sz="1500" dirty="0">
                <a:solidFill>
                  <a:srgbClr val="000000"/>
                </a:solidFill>
                <a:latin typeface="Arial"/>
                <a:cs typeface="Arial"/>
              </a:rPr>
              <a:t> </a:t>
            </a:r>
            <a:r>
              <a:rPr lang="en-US" sz="1500" dirty="0" err="1">
                <a:solidFill>
                  <a:srgbClr val="000000"/>
                </a:solidFill>
                <a:latin typeface="Arial"/>
                <a:cs typeface="Arial"/>
              </a:rPr>
              <a:t>para</a:t>
            </a:r>
            <a:r>
              <a:rPr lang="en-US" sz="1500" dirty="0">
                <a:solidFill>
                  <a:srgbClr val="000000"/>
                </a:solidFill>
                <a:latin typeface="Arial"/>
                <a:cs typeface="Arial"/>
              </a:rPr>
              <a:t> </a:t>
            </a:r>
            <a:r>
              <a:rPr lang="en-US" sz="1500" dirty="0" err="1">
                <a:solidFill>
                  <a:srgbClr val="000000"/>
                </a:solidFill>
                <a:latin typeface="Arial"/>
                <a:cs typeface="Arial"/>
              </a:rPr>
              <a:t>siembras</a:t>
            </a:r>
            <a:r>
              <a:rPr lang="en-US" sz="1500" dirty="0">
                <a:solidFill>
                  <a:srgbClr val="000000"/>
                </a:solidFill>
                <a:latin typeface="Arial"/>
                <a:cs typeface="Arial"/>
              </a:rPr>
              <a:t> </a:t>
            </a:r>
            <a:r>
              <a:rPr lang="en-US" sz="1500" dirty="0" err="1" smtClean="0">
                <a:solidFill>
                  <a:srgbClr val="000000"/>
                </a:solidFill>
                <a:latin typeface="Arial"/>
                <a:cs typeface="Arial"/>
              </a:rPr>
              <a:t>nuevas</a:t>
            </a:r>
            <a:r>
              <a:rPr lang="es-ES_tradnl" sz="1500" dirty="0" smtClean="0">
                <a:solidFill>
                  <a:srgbClr val="000000"/>
                </a:solidFill>
                <a:latin typeface="Arial"/>
                <a:cs typeface="Arial"/>
              </a:rPr>
              <a:t>.</a:t>
            </a:r>
            <a:endParaRPr lang="en-US" sz="1500" dirty="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19867638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55095"/>
          </a:xfrm>
        </p:spPr>
        <p:txBody>
          <a:bodyPr>
            <a:noAutofit/>
          </a:bodyPr>
          <a:lstStyle/>
          <a:p>
            <a:pPr algn="ctr"/>
            <a:r>
              <a:rPr lang="es-ES_tradnl" sz="3200" b="1" noProof="0" dirty="0" smtClean="0">
                <a:solidFill>
                  <a:srgbClr val="000000"/>
                </a:solidFill>
                <a:latin typeface="Arial"/>
                <a:cs typeface="Arial"/>
              </a:rPr>
              <a:t>Proyectos</a:t>
            </a:r>
            <a:endParaRPr lang="es-ES_tradnl" sz="3200" b="1" noProof="0" dirty="0">
              <a:solidFill>
                <a:srgbClr val="000000"/>
              </a:solidFill>
              <a:latin typeface="Arial"/>
              <a:cs typeface="Arial"/>
            </a:endParaRPr>
          </a:p>
        </p:txBody>
      </p:sp>
      <p:sp>
        <p:nvSpPr>
          <p:cNvPr id="3" name="Content Placeholder 2"/>
          <p:cNvSpPr>
            <a:spLocks noGrp="1"/>
          </p:cNvSpPr>
          <p:nvPr>
            <p:ph idx="1"/>
          </p:nvPr>
        </p:nvSpPr>
        <p:spPr>
          <a:xfrm>
            <a:off x="1435608" y="838200"/>
            <a:ext cx="7498080" cy="5105400"/>
          </a:xfrm>
        </p:spPr>
        <p:txBody>
          <a:bodyPr>
            <a:noAutofit/>
          </a:bodyPr>
          <a:lstStyle/>
          <a:p>
            <a:pPr>
              <a:lnSpc>
                <a:spcPct val="150000"/>
              </a:lnSpc>
            </a:pPr>
            <a:r>
              <a:rPr lang="es-ES_tradnl" sz="1600" noProof="0">
                <a:solidFill>
                  <a:srgbClr val="000000"/>
                </a:solidFill>
                <a:latin typeface="Arial"/>
                <a:cs typeface="Arial"/>
              </a:rPr>
              <a:t>Desarrollo de nuevos </a:t>
            </a:r>
            <a:r>
              <a:rPr lang="es-ES_tradnl" sz="1600" noProof="0" smtClean="0">
                <a:solidFill>
                  <a:srgbClr val="000000"/>
                </a:solidFill>
                <a:latin typeface="Arial"/>
                <a:cs typeface="Arial"/>
              </a:rPr>
              <a:t>registros </a:t>
            </a:r>
            <a:r>
              <a:rPr lang="es-ES_tradnl" sz="1600" noProof="0">
                <a:solidFill>
                  <a:srgbClr val="000000"/>
                </a:solidFill>
                <a:latin typeface="Arial"/>
                <a:cs typeface="Arial"/>
              </a:rPr>
              <a:t>de plaguicidas y </a:t>
            </a:r>
            <a:r>
              <a:rPr lang="es-ES_tradnl" sz="1600" noProof="0" smtClean="0">
                <a:solidFill>
                  <a:srgbClr val="000000"/>
                </a:solidFill>
                <a:latin typeface="Arial"/>
                <a:cs typeface="Arial"/>
              </a:rPr>
              <a:t>bio </a:t>
            </a:r>
            <a:r>
              <a:rPr lang="es-ES_tradnl" sz="1600" noProof="0">
                <a:solidFill>
                  <a:srgbClr val="000000"/>
                </a:solidFill>
                <a:latin typeface="Arial"/>
                <a:cs typeface="Arial"/>
              </a:rPr>
              <a:t>plaguicidas en cultivos tropicales</a:t>
            </a:r>
            <a:r>
              <a:rPr lang="es-ES_tradnl" sz="1600" noProof="0" smtClean="0">
                <a:solidFill>
                  <a:srgbClr val="000000"/>
                </a:solidFill>
                <a:latin typeface="Arial"/>
                <a:cs typeface="Arial"/>
              </a:rPr>
              <a:t>.</a:t>
            </a:r>
            <a:r>
              <a:rPr lang="es-ES_tradnl" sz="1600" noProof="0">
                <a:solidFill>
                  <a:srgbClr val="000000"/>
                </a:solidFill>
                <a:latin typeface="Arial"/>
                <a:cs typeface="Arial"/>
              </a:rPr>
              <a:t> </a:t>
            </a:r>
            <a:endParaRPr lang="es-ES_tradnl" sz="1600" noProof="0" smtClean="0">
              <a:solidFill>
                <a:srgbClr val="000000"/>
              </a:solidFill>
              <a:latin typeface="Arial"/>
              <a:cs typeface="Arial"/>
            </a:endParaRP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smtClean="0">
                <a:solidFill>
                  <a:srgbClr val="000000"/>
                </a:solidFill>
                <a:latin typeface="Arial"/>
                <a:cs typeface="Arial"/>
              </a:rPr>
              <a:t>The </a:t>
            </a:r>
            <a:r>
              <a:rPr lang="es-ES_tradnl" sz="1600" noProof="0">
                <a:solidFill>
                  <a:srgbClr val="000000"/>
                </a:solidFill>
                <a:latin typeface="Arial"/>
                <a:cs typeface="Arial"/>
              </a:rPr>
              <a:t>introduction and estab- lishment of Cephalonomia stephanoderis betrem and Phymastichus coffea lasalle and Prorops nasuta water- ston for the biocontrol of the coffee berry borer Hy- pothenemus hampei</a:t>
            </a:r>
            <a:r>
              <a:rPr lang="es-ES_tradnl" sz="1600" noProof="0" smtClean="0">
                <a:solidFill>
                  <a:srgbClr val="000000"/>
                </a:solidFill>
                <a:latin typeface="Arial"/>
                <a:cs typeface="Arial"/>
              </a:rPr>
              <a:t>.</a:t>
            </a:r>
            <a:r>
              <a:rPr lang="es-ES_tradnl" sz="1600" noProof="0">
                <a:solidFill>
                  <a:srgbClr val="000000"/>
                </a:solidFill>
                <a:latin typeface="Arial"/>
                <a:cs typeface="Arial"/>
              </a:rPr>
              <a:t> Epizootic enhancement of beauveria bassiana (balm) vuillemin in the coffee berry borer Hypothenemus hampei (Ferrari) in </a:t>
            </a:r>
            <a:r>
              <a:rPr lang="es-ES_tradnl" sz="1600" noProof="0" smtClean="0">
                <a:solidFill>
                  <a:srgbClr val="000000"/>
                </a:solidFill>
                <a:latin typeface="Arial"/>
                <a:cs typeface="Arial"/>
              </a:rPr>
              <a:t>Puerto Rico.</a:t>
            </a: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a:solidFill>
                  <a:srgbClr val="000000"/>
                </a:solidFill>
                <a:latin typeface="Arial"/>
                <a:cs typeface="Arial"/>
              </a:rPr>
              <a:t>Evaluación de medios de propagación de cítricas de importancia económica para la zona central mon- tañosa de puerto rico en estructuras cerradas</a:t>
            </a:r>
            <a:r>
              <a:rPr lang="es-ES_tradnl" sz="1600" noProof="0" smtClean="0">
                <a:solidFill>
                  <a:srgbClr val="000000"/>
                </a:solidFill>
                <a:latin typeface="Arial"/>
                <a:cs typeface="Arial"/>
              </a:rPr>
              <a:t>.</a:t>
            </a:r>
            <a:endParaRPr lang="es-ES_tradnl" sz="1600" noProof="0">
              <a:solidFill>
                <a:srgbClr val="000000"/>
              </a:solidFill>
              <a:latin typeface="Arial"/>
              <a:cs typeface="Arial"/>
            </a:endParaRP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smtClean="0">
                <a:solidFill>
                  <a:srgbClr val="000000"/>
                </a:solidFill>
                <a:latin typeface="Arial"/>
                <a:cs typeface="Arial"/>
              </a:rPr>
              <a:t>Contrato para la com- praventa de semillas y otros materiales de propagación agrícola.</a:t>
            </a: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smtClean="0">
                <a:solidFill>
                  <a:srgbClr val="000000"/>
                </a:solidFill>
                <a:latin typeface="Arial"/>
                <a:cs typeface="Arial"/>
              </a:rPr>
              <a:t> </a:t>
            </a:r>
            <a:endParaRPr lang="es-ES_tradnl" sz="1600" noProof="0" smtClean="0"/>
          </a:p>
          <a:p>
            <a:endParaRPr lang="es-ES_tradnl" sz="1600" noProof="0" smtClean="0"/>
          </a:p>
          <a:p>
            <a:endParaRPr lang="es-ES_tradnl" sz="1600" noProof="0"/>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476328238"/>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66275" y="482600"/>
            <a:ext cx="7498080" cy="6070600"/>
          </a:xfrm>
        </p:spPr>
        <p:txBody>
          <a:bodyPr>
            <a:normAutofit fontScale="85000" lnSpcReduction="20000"/>
          </a:bodyPr>
          <a:lstStyle/>
          <a:p>
            <a:pPr marL="82296" indent="0" algn="ctr">
              <a:lnSpc>
                <a:spcPct val="150000"/>
              </a:lnSpc>
              <a:buNone/>
            </a:pPr>
            <a:r>
              <a:rPr lang="es-ES_tradnl" sz="3800" b="1" dirty="0" smtClean="0">
                <a:solidFill>
                  <a:srgbClr val="000000"/>
                </a:solidFill>
                <a:latin typeface="Arial"/>
                <a:cs typeface="Arial"/>
              </a:rPr>
              <a:t>Proyectos (cont.)</a:t>
            </a:r>
            <a:endParaRPr lang="es-ES_tradnl" sz="3800" noProof="0" dirty="0" smtClean="0">
              <a:solidFill>
                <a:srgbClr val="000000"/>
              </a:solidFill>
              <a:latin typeface="Arial"/>
              <a:cs typeface="Arial"/>
            </a:endParaRPr>
          </a:p>
          <a:p>
            <a:pPr>
              <a:lnSpc>
                <a:spcPct val="150000"/>
              </a:lnSpc>
            </a:pPr>
            <a:r>
              <a:rPr lang="es-ES_tradnl" sz="1600" noProof="0" dirty="0" smtClean="0">
                <a:solidFill>
                  <a:srgbClr val="000000"/>
                </a:solidFill>
                <a:latin typeface="Arial"/>
                <a:cs typeface="Arial"/>
              </a:rPr>
              <a:t>Plan piloto para establecer un programa de manejo integrado de la broca del café, </a:t>
            </a:r>
            <a:r>
              <a:rPr lang="es-ES_tradnl" sz="1600" noProof="0" dirty="0" err="1" smtClean="0">
                <a:solidFill>
                  <a:srgbClr val="000000"/>
                </a:solidFill>
                <a:latin typeface="Arial"/>
                <a:cs typeface="Arial"/>
              </a:rPr>
              <a:t>Hypothenemus</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ham</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pei</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ferrari</a:t>
            </a:r>
            <a:r>
              <a:rPr lang="es-ES_tradnl" sz="1600" noProof="0" dirty="0" smtClean="0">
                <a:solidFill>
                  <a:srgbClr val="000000"/>
                </a:solidFill>
                <a:latin typeface="Arial"/>
                <a:cs typeface="Arial"/>
              </a:rPr>
              <a:t>, en Puerto Rico. </a:t>
            </a:r>
          </a:p>
          <a:p>
            <a:pPr>
              <a:lnSpc>
                <a:spcPct val="150000"/>
              </a:lnSpc>
            </a:pPr>
            <a:endParaRPr lang="es-ES_tradnl" sz="1600" noProof="0" dirty="0" smtClean="0">
              <a:solidFill>
                <a:srgbClr val="000000"/>
              </a:solidFill>
              <a:latin typeface="Arial"/>
              <a:cs typeface="Arial"/>
            </a:endParaRPr>
          </a:p>
          <a:p>
            <a:pPr>
              <a:lnSpc>
                <a:spcPct val="150000"/>
              </a:lnSpc>
            </a:pPr>
            <a:r>
              <a:rPr lang="es-ES_tradnl" sz="1600" noProof="0" dirty="0" err="1" smtClean="0">
                <a:solidFill>
                  <a:srgbClr val="000000"/>
                </a:solidFill>
                <a:latin typeface="Arial"/>
                <a:cs typeface="Arial"/>
              </a:rPr>
              <a:t>Evaluation</a:t>
            </a:r>
            <a:r>
              <a:rPr lang="es-ES_tradnl" sz="1600" noProof="0" dirty="0" smtClean="0">
                <a:solidFill>
                  <a:srgbClr val="000000"/>
                </a:solidFill>
                <a:latin typeface="Arial"/>
                <a:cs typeface="Arial"/>
              </a:rPr>
              <a:t> of robusta </a:t>
            </a:r>
            <a:r>
              <a:rPr lang="es-ES_tradnl" sz="1600" noProof="0" dirty="0" err="1" smtClean="0">
                <a:solidFill>
                  <a:srgbClr val="000000"/>
                </a:solidFill>
                <a:latin typeface="Arial"/>
                <a:cs typeface="Arial"/>
              </a:rPr>
              <a:t>cof</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fee</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Coffea</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canephora</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seeds</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introduced</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from</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brazil</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var</a:t>
            </a:r>
            <a:r>
              <a:rPr lang="es-ES_tradnl" sz="1600" noProof="0" dirty="0" smtClean="0">
                <a:solidFill>
                  <a:srgbClr val="000000"/>
                </a:solidFill>
                <a:latin typeface="Arial"/>
                <a:cs typeface="Arial"/>
              </a:rPr>
              <a:t>. robusta tropical (</a:t>
            </a:r>
            <a:r>
              <a:rPr lang="es-ES_tradnl" sz="1600" noProof="0" dirty="0" err="1" smtClean="0">
                <a:solidFill>
                  <a:srgbClr val="000000"/>
                </a:solidFill>
                <a:latin typeface="Arial"/>
                <a:cs typeface="Arial"/>
              </a:rPr>
              <a:t>incaper</a:t>
            </a:r>
            <a:r>
              <a:rPr lang="es-ES_tradnl" sz="1600" noProof="0" dirty="0" smtClean="0">
                <a:solidFill>
                  <a:srgbClr val="000000"/>
                </a:solidFill>
                <a:latin typeface="Arial"/>
                <a:cs typeface="Arial"/>
              </a:rPr>
              <a:t> 8151) </a:t>
            </a:r>
            <a:r>
              <a:rPr lang="es-ES_tradnl" sz="1600" noProof="0" dirty="0" err="1" smtClean="0">
                <a:solidFill>
                  <a:srgbClr val="000000"/>
                </a:solidFill>
                <a:latin typeface="Arial"/>
                <a:cs typeface="Arial"/>
              </a:rPr>
              <a:t>during</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ger</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mination</a:t>
            </a:r>
            <a:r>
              <a:rPr lang="es-ES_tradnl" sz="1600" noProof="0" dirty="0" smtClean="0">
                <a:solidFill>
                  <a:srgbClr val="000000"/>
                </a:solidFill>
                <a:latin typeface="Arial"/>
                <a:cs typeface="Arial"/>
              </a:rPr>
              <a:t> and </a:t>
            </a:r>
            <a:r>
              <a:rPr lang="es-ES_tradnl" sz="1600" noProof="0" dirty="0" err="1" smtClean="0">
                <a:solidFill>
                  <a:srgbClr val="000000"/>
                </a:solidFill>
                <a:latin typeface="Arial"/>
                <a:cs typeface="Arial"/>
              </a:rPr>
              <a:t>nursery</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stage</a:t>
            </a:r>
            <a:r>
              <a:rPr lang="es-ES_tradnl" sz="1600" noProof="0" dirty="0" smtClean="0">
                <a:solidFill>
                  <a:srgbClr val="000000"/>
                </a:solidFill>
                <a:latin typeface="Arial"/>
                <a:cs typeface="Arial"/>
              </a:rPr>
              <a:t>, and </a:t>
            </a:r>
            <a:r>
              <a:rPr lang="es-ES_tradnl" sz="1600" noProof="0" dirty="0" err="1" smtClean="0">
                <a:solidFill>
                  <a:srgbClr val="000000"/>
                </a:solidFill>
                <a:latin typeface="Arial"/>
                <a:cs typeface="Arial"/>
              </a:rPr>
              <a:t>selection</a:t>
            </a:r>
            <a:r>
              <a:rPr lang="es-ES_tradnl" sz="1600" noProof="0" dirty="0" smtClean="0">
                <a:solidFill>
                  <a:srgbClr val="000000"/>
                </a:solidFill>
                <a:latin typeface="Arial"/>
                <a:cs typeface="Arial"/>
              </a:rPr>
              <a:t> and </a:t>
            </a:r>
            <a:r>
              <a:rPr lang="es-ES_tradnl" sz="1600" noProof="0" dirty="0" err="1" smtClean="0">
                <a:solidFill>
                  <a:srgbClr val="000000"/>
                </a:solidFill>
                <a:latin typeface="Arial"/>
                <a:cs typeface="Arial"/>
              </a:rPr>
              <a:t>clonal</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multiplication</a:t>
            </a:r>
            <a:r>
              <a:rPr lang="es-ES_tradnl" sz="1600" noProof="0" dirty="0" smtClean="0">
                <a:solidFill>
                  <a:srgbClr val="000000"/>
                </a:solidFill>
                <a:latin typeface="Arial"/>
                <a:cs typeface="Arial"/>
              </a:rPr>
              <a:t> of robusta </a:t>
            </a:r>
            <a:r>
              <a:rPr lang="es-ES_tradnl" sz="1600" noProof="0" dirty="0" err="1" smtClean="0">
                <a:solidFill>
                  <a:srgbClr val="000000"/>
                </a:solidFill>
                <a:latin typeface="Arial"/>
                <a:cs typeface="Arial"/>
              </a:rPr>
              <a:t>coffee</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Coffea</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canephora</a:t>
            </a:r>
            <a:r>
              <a:rPr lang="es-ES_tradnl" sz="1600" noProof="0" dirty="0" smtClean="0">
                <a:solidFill>
                  <a:srgbClr val="000000"/>
                </a:solidFill>
                <a:latin typeface="Arial"/>
                <a:cs typeface="Arial"/>
              </a:rPr>
              <a:t>) </a:t>
            </a:r>
            <a:r>
              <a:rPr lang="es-ES_tradnl" sz="1600" noProof="0" dirty="0" err="1" smtClean="0">
                <a:solidFill>
                  <a:srgbClr val="000000"/>
                </a:solidFill>
                <a:latin typeface="Arial"/>
                <a:cs typeface="Arial"/>
              </a:rPr>
              <a:t>plants</a:t>
            </a:r>
            <a:r>
              <a:rPr lang="es-ES_tradnl" sz="1600" noProof="0" dirty="0" smtClean="0">
                <a:solidFill>
                  <a:srgbClr val="000000"/>
                </a:solidFill>
                <a:latin typeface="Arial"/>
                <a:cs typeface="Arial"/>
              </a:rPr>
              <a:t> in Puerto Rico</a:t>
            </a:r>
          </a:p>
          <a:p>
            <a:pPr>
              <a:lnSpc>
                <a:spcPct val="150000"/>
              </a:lnSpc>
            </a:pPr>
            <a:endParaRPr lang="es-ES_tradnl" sz="1600" noProof="0" dirty="0" smtClean="0">
              <a:latin typeface="Arial"/>
              <a:cs typeface="Arial"/>
            </a:endParaRPr>
          </a:p>
          <a:p>
            <a:pPr marL="370332" indent="-342900">
              <a:lnSpc>
                <a:spcPct val="150000"/>
              </a:lnSpc>
              <a:buFont typeface="Arial"/>
              <a:buChar char="•"/>
            </a:pPr>
            <a:r>
              <a:rPr lang="es-ES_tradnl" sz="1600" noProof="0" dirty="0" smtClean="0">
                <a:latin typeface="Arial"/>
                <a:cs typeface="Arial"/>
              </a:rPr>
              <a:t>Evaluación de </a:t>
            </a:r>
            <a:r>
              <a:rPr lang="es-ES_tradnl" sz="1600" noProof="0" dirty="0" err="1" smtClean="0">
                <a:latin typeface="Arial"/>
                <a:cs typeface="Arial"/>
              </a:rPr>
              <a:t>biocontroles</a:t>
            </a:r>
            <a:r>
              <a:rPr lang="es-ES_tradnl" sz="1600" noProof="0" dirty="0" smtClean="0">
                <a:latin typeface="Arial"/>
                <a:cs typeface="Arial"/>
              </a:rPr>
              <a:t> para el combate de plagas en plátanos.</a:t>
            </a:r>
          </a:p>
          <a:p>
            <a:pPr marL="370332" indent="-342900">
              <a:lnSpc>
                <a:spcPct val="150000"/>
              </a:lnSpc>
              <a:buFont typeface="Arial"/>
              <a:buChar char="•"/>
            </a:pPr>
            <a:endParaRPr lang="es-ES_tradnl" sz="1600" noProof="0" dirty="0" smtClean="0">
              <a:latin typeface="Arial"/>
              <a:cs typeface="Arial"/>
            </a:endParaRPr>
          </a:p>
          <a:p>
            <a:pPr marL="370332" indent="-342900">
              <a:lnSpc>
                <a:spcPct val="150000"/>
              </a:lnSpc>
              <a:buFont typeface="Arial"/>
              <a:buChar char="•"/>
            </a:pPr>
            <a:r>
              <a:rPr lang="es-ES_tradnl" sz="1600" noProof="0" dirty="0" smtClean="0">
                <a:latin typeface="Arial"/>
                <a:cs typeface="Arial"/>
              </a:rPr>
              <a:t>Evaluación de patrones y variedades de cítricos</a:t>
            </a:r>
          </a:p>
          <a:p>
            <a:pPr marL="370332" indent="-342900">
              <a:lnSpc>
                <a:spcPct val="150000"/>
              </a:lnSpc>
              <a:buFont typeface="Arial"/>
              <a:buChar char="•"/>
            </a:pPr>
            <a:endParaRPr lang="es-ES_tradnl" sz="1600" noProof="0" dirty="0" smtClean="0">
              <a:latin typeface="Arial"/>
              <a:cs typeface="Arial"/>
            </a:endParaRPr>
          </a:p>
          <a:p>
            <a:pPr marL="370332" indent="-342900">
              <a:lnSpc>
                <a:spcPct val="150000"/>
              </a:lnSpc>
              <a:buFont typeface="Arial"/>
              <a:buChar char="•"/>
            </a:pPr>
            <a:r>
              <a:rPr lang="es-ES_tradnl" sz="1600" noProof="0" dirty="0" smtClean="0">
                <a:latin typeface="Arial"/>
                <a:cs typeface="Arial"/>
              </a:rPr>
              <a:t>Evaluación de alternativas para el desarrollo de la ganadería de carne (incluye evaluación de razas y sistemas de pastoreo).</a:t>
            </a:r>
          </a:p>
          <a:p>
            <a:pPr marL="370332" indent="-342900">
              <a:lnSpc>
                <a:spcPct val="150000"/>
              </a:lnSpc>
              <a:buFont typeface="Arial"/>
              <a:buChar char="•"/>
            </a:pPr>
            <a:endParaRPr lang="es-ES_tradnl" sz="1600" noProof="0" dirty="0" smtClean="0">
              <a:latin typeface="Arial"/>
              <a:cs typeface="Arial"/>
            </a:endParaRPr>
          </a:p>
          <a:p>
            <a:pPr marL="370332" indent="-342900">
              <a:lnSpc>
                <a:spcPct val="150000"/>
              </a:lnSpc>
              <a:buFont typeface="Arial"/>
              <a:buChar char="•"/>
            </a:pPr>
            <a:r>
              <a:rPr lang="es-ES_tradnl" sz="1600" noProof="0" dirty="0" smtClean="0">
                <a:latin typeface="Arial"/>
                <a:cs typeface="Arial"/>
              </a:rPr>
              <a:t>Proyectos cooperativos con el Departamento de Agricultura Federal (incluye evaluación de híbridos de cacao y palma aceitera )</a:t>
            </a:r>
            <a:endParaRPr lang="es-ES_tradnl" sz="1600" noProof="0" dirty="0"/>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91946459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270621"/>
            <a:ext cx="7406640" cy="1083421"/>
          </a:xfrm>
        </p:spPr>
        <p:txBody>
          <a:bodyPr>
            <a:normAutofit/>
          </a:bodyPr>
          <a:lstStyle/>
          <a:p>
            <a:pPr algn="ctr"/>
            <a:r>
              <a:rPr lang="es-ES_tradnl" sz="3200" b="1" noProof="0" smtClean="0">
                <a:solidFill>
                  <a:srgbClr val="000000"/>
                </a:solidFill>
                <a:latin typeface="Arial"/>
                <a:cs typeface="Arial"/>
              </a:rPr>
              <a:t>Subestación de Corozal</a:t>
            </a:r>
            <a:endParaRPr lang="es-ES_tradnl" sz="3200" b="1" noProof="0">
              <a:solidFill>
                <a:srgbClr val="000000"/>
              </a:solidFill>
              <a:latin typeface="Arial"/>
              <a:cs typeface="Arial"/>
            </a:endParaRPr>
          </a:p>
        </p:txBody>
      </p:sp>
      <p:sp>
        <p:nvSpPr>
          <p:cNvPr id="5" name="Subtitle 4"/>
          <p:cNvSpPr>
            <a:spLocks noGrp="1"/>
          </p:cNvSpPr>
          <p:nvPr>
            <p:ph type="subTitle" idx="1"/>
          </p:nvPr>
        </p:nvSpPr>
        <p:spPr>
          <a:xfrm>
            <a:off x="1432560" y="1041400"/>
            <a:ext cx="7190740" cy="5816600"/>
          </a:xfrm>
        </p:spPr>
        <p:txBody>
          <a:bodyPr>
            <a:noAutofit/>
          </a:bodyPr>
          <a:lstStyle/>
          <a:p>
            <a:pPr marL="370332" indent="-342900">
              <a:lnSpc>
                <a:spcPct val="120000"/>
              </a:lnSpc>
              <a:buFont typeface="Arial"/>
              <a:buChar char="•"/>
            </a:pPr>
            <a:r>
              <a:rPr lang="es-ES_tradnl" sz="1400" noProof="0" smtClean="0">
                <a:solidFill>
                  <a:srgbClr val="000000"/>
                </a:solidFill>
                <a:latin typeface="Arial"/>
                <a:cs typeface="Arial"/>
              </a:rPr>
              <a:t>La Subestación de Corozal se fundó en el año 1949. </a:t>
            </a:r>
          </a:p>
          <a:p>
            <a:pPr>
              <a:lnSpc>
                <a:spcPct val="120000"/>
              </a:lnSpc>
            </a:pPr>
            <a:endParaRPr lang="es-ES_tradnl" sz="1400" noProof="0" smtClean="0">
              <a:solidFill>
                <a:srgbClr val="000000"/>
              </a:solidFill>
              <a:latin typeface="Arial"/>
              <a:cs typeface="Arial"/>
            </a:endParaRPr>
          </a:p>
          <a:p>
            <a:pPr marL="370332" indent="-342900">
              <a:lnSpc>
                <a:spcPct val="120000"/>
              </a:lnSpc>
              <a:buFont typeface="Arial"/>
              <a:buChar char="•"/>
            </a:pPr>
            <a:r>
              <a:rPr lang="es-ES_tradnl" sz="1400" noProof="0" smtClean="0">
                <a:solidFill>
                  <a:srgbClr val="000000"/>
                </a:solidFill>
                <a:latin typeface="Arial"/>
                <a:cs typeface="Arial"/>
              </a:rPr>
              <a:t>La unidad cuenta con 325 cuerdas de terreno. </a:t>
            </a:r>
          </a:p>
          <a:p>
            <a:pPr marL="370332" indent="-342900">
              <a:lnSpc>
                <a:spcPct val="120000"/>
              </a:lnSpc>
              <a:buFont typeface="Arial"/>
              <a:buChar char="•"/>
            </a:pPr>
            <a:endParaRPr lang="es-ES_tradnl" sz="1400" noProof="0" smtClean="0">
              <a:solidFill>
                <a:srgbClr val="000000"/>
              </a:solidFill>
              <a:latin typeface="Arial"/>
              <a:cs typeface="Arial"/>
            </a:endParaRPr>
          </a:p>
          <a:p>
            <a:pPr marL="370332" indent="-342900">
              <a:lnSpc>
                <a:spcPct val="120000"/>
              </a:lnSpc>
              <a:buFont typeface="Arial"/>
              <a:buChar char="•"/>
            </a:pPr>
            <a:r>
              <a:rPr lang="es-ES_tradnl" sz="1400" noProof="0" smtClean="0">
                <a:solidFill>
                  <a:srgbClr val="000000"/>
                </a:solidFill>
                <a:latin typeface="Arial"/>
                <a:cs typeface="Arial"/>
              </a:rPr>
              <a:t>Nuestro objetivo principal es la  identificación y multiplicación de material de cultivos libres de virus y enfermedades, para uso en proyectos de investigación. </a:t>
            </a:r>
          </a:p>
          <a:p>
            <a:pPr marL="370332" indent="-342900">
              <a:lnSpc>
                <a:spcPct val="120000"/>
              </a:lnSpc>
              <a:buFont typeface="Arial"/>
              <a:buChar char="•"/>
            </a:pPr>
            <a:endParaRPr lang="es-ES_tradnl" sz="1400" noProof="0" smtClean="0">
              <a:solidFill>
                <a:srgbClr val="000000"/>
              </a:solidFill>
              <a:latin typeface="Arial"/>
              <a:cs typeface="Arial"/>
            </a:endParaRPr>
          </a:p>
          <a:p>
            <a:pPr marL="370332" indent="-342900">
              <a:lnSpc>
                <a:spcPct val="120000"/>
              </a:lnSpc>
              <a:buFont typeface="Arial"/>
              <a:buChar char="•"/>
            </a:pPr>
            <a:r>
              <a:rPr lang="es-ES_tradnl" sz="1400" noProof="0" smtClean="0">
                <a:solidFill>
                  <a:srgbClr val="000000"/>
                </a:solidFill>
                <a:latin typeface="Arial"/>
                <a:cs typeface="Arial"/>
              </a:rPr>
              <a:t>Evaluación clonal de plátanos y guineos.</a:t>
            </a:r>
          </a:p>
          <a:p>
            <a:pPr marL="370332" indent="-342900">
              <a:lnSpc>
                <a:spcPct val="120000"/>
              </a:lnSpc>
              <a:buFont typeface="Arial"/>
              <a:buChar char="•"/>
            </a:pPr>
            <a:endParaRPr lang="es-ES_tradnl" sz="1400" noProof="0" smtClean="0">
              <a:solidFill>
                <a:srgbClr val="000000"/>
              </a:solidFill>
              <a:latin typeface="Arial"/>
              <a:cs typeface="Arial"/>
            </a:endParaRPr>
          </a:p>
          <a:p>
            <a:pPr marL="370332" indent="-342900">
              <a:lnSpc>
                <a:spcPct val="120000"/>
              </a:lnSpc>
              <a:buFont typeface="Arial"/>
              <a:buChar char="•"/>
            </a:pPr>
            <a:r>
              <a:rPr lang="es-ES_tradnl" sz="1400" noProof="0" smtClean="0">
                <a:solidFill>
                  <a:srgbClr val="000000"/>
                </a:solidFill>
                <a:latin typeface="Arial"/>
                <a:cs typeface="Arial"/>
              </a:rPr>
              <a:t>Evaluación agronómica de forrajes.</a:t>
            </a:r>
          </a:p>
          <a:p>
            <a:pPr marL="370332" indent="-342900">
              <a:lnSpc>
                <a:spcPct val="120000"/>
              </a:lnSpc>
              <a:buFont typeface="Arial"/>
              <a:buChar char="•"/>
            </a:pPr>
            <a:endParaRPr lang="es-ES_tradnl" sz="1400" noProof="0" smtClean="0">
              <a:solidFill>
                <a:srgbClr val="000000"/>
              </a:solidFill>
              <a:latin typeface="Arial"/>
              <a:cs typeface="Arial"/>
            </a:endParaRPr>
          </a:p>
          <a:p>
            <a:pPr marL="370332" indent="-342900">
              <a:lnSpc>
                <a:spcPct val="120000"/>
              </a:lnSpc>
              <a:buFont typeface="Arial"/>
              <a:buChar char="•"/>
            </a:pPr>
            <a:r>
              <a:rPr lang="es-ES_tradnl" sz="1400" noProof="0" smtClean="0">
                <a:solidFill>
                  <a:srgbClr val="000000"/>
                </a:solidFill>
                <a:latin typeface="Arial"/>
                <a:cs typeface="Arial"/>
              </a:rPr>
              <a:t>Evaluación de plaguicidas para el combate de plagas y enfermedades en plátanos y guineos.</a:t>
            </a:r>
          </a:p>
          <a:p>
            <a:pPr marL="370332" indent="-342900">
              <a:lnSpc>
                <a:spcPct val="120000"/>
              </a:lnSpc>
              <a:buFont typeface="Arial"/>
              <a:buChar char="•"/>
            </a:pPr>
            <a:endParaRPr lang="es-ES_tradnl" sz="1400" noProof="0" smtClean="0">
              <a:solidFill>
                <a:srgbClr val="000000"/>
              </a:solidFill>
              <a:latin typeface="Arial"/>
              <a:cs typeface="Arial"/>
            </a:endParaRPr>
          </a:p>
          <a:p>
            <a:pPr marL="370332" indent="-342900">
              <a:lnSpc>
                <a:spcPct val="120000"/>
              </a:lnSpc>
              <a:buFont typeface="Arial"/>
              <a:buChar char="•"/>
            </a:pPr>
            <a:r>
              <a:rPr lang="es-ES_tradnl" sz="1400" noProof="0" smtClean="0">
                <a:solidFill>
                  <a:srgbClr val="000000"/>
                </a:solidFill>
                <a:latin typeface="Arial"/>
                <a:cs typeface="Arial"/>
              </a:rPr>
              <a:t>Evaluación de variedades de raíces y tubérculos.</a:t>
            </a:r>
          </a:p>
          <a:p>
            <a:pPr marL="370332" indent="-342900">
              <a:lnSpc>
                <a:spcPct val="120000"/>
              </a:lnSpc>
              <a:buFont typeface="Arial"/>
              <a:buChar char="•"/>
            </a:pPr>
            <a:endParaRPr lang="es-ES_tradnl" sz="1400" noProof="0" smtClean="0">
              <a:solidFill>
                <a:srgbClr val="000000"/>
              </a:solidFill>
              <a:latin typeface="Arial"/>
              <a:cs typeface="Arial"/>
            </a:endParaRPr>
          </a:p>
          <a:p>
            <a:pPr marL="370332" indent="-342900">
              <a:lnSpc>
                <a:spcPct val="120000"/>
              </a:lnSpc>
              <a:buFont typeface="Arial"/>
              <a:buChar char="•"/>
            </a:pPr>
            <a:r>
              <a:rPr lang="es-ES_tradnl" sz="1400" noProof="0" smtClean="0">
                <a:solidFill>
                  <a:srgbClr val="000000"/>
                </a:solidFill>
                <a:latin typeface="Arial"/>
                <a:cs typeface="Arial"/>
              </a:rPr>
              <a:t>Evaluación de plaguicidas para el combate de plagas en raíces y tubérculos.</a:t>
            </a:r>
          </a:p>
          <a:p>
            <a:pPr>
              <a:lnSpc>
                <a:spcPct val="120000"/>
              </a:lnSpc>
            </a:pPr>
            <a:r>
              <a:rPr lang="es-ES_tradnl" sz="1400" noProof="0" smtClean="0">
                <a:solidFill>
                  <a:srgbClr val="000000"/>
                </a:solidFill>
                <a:latin typeface="Arial"/>
                <a:cs typeface="Arial"/>
              </a:rPr>
              <a:t>     </a:t>
            </a:r>
            <a:endParaRPr lang="es-ES_tradnl" sz="1400" noProof="0" smtClean="0">
              <a:latin typeface="Arial"/>
              <a:cs typeface="Arial"/>
            </a:endParaRPr>
          </a:p>
          <a:p>
            <a:pPr marL="370332" indent="-342900">
              <a:lnSpc>
                <a:spcPct val="120000"/>
              </a:lnSpc>
              <a:buFont typeface="Arial"/>
              <a:buChar char="•"/>
            </a:pPr>
            <a:endParaRPr lang="es-ES_tradnl" sz="1400" noProof="0" smtClean="0">
              <a:latin typeface="Arial"/>
              <a:cs typeface="Arial"/>
            </a:endParaRPr>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06803789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31333"/>
          </a:xfrm>
        </p:spPr>
        <p:txBody>
          <a:bodyPr>
            <a:normAutofit/>
          </a:bodyPr>
          <a:lstStyle/>
          <a:p>
            <a:pPr algn="ctr"/>
            <a:r>
              <a:rPr lang="es-ES_tradnl" sz="3200" b="1" noProof="0">
                <a:solidFill>
                  <a:srgbClr val="000000"/>
                </a:solidFill>
                <a:latin typeface="Arial"/>
                <a:cs typeface="Arial"/>
              </a:rPr>
              <a:t>Proyectos</a:t>
            </a:r>
          </a:p>
        </p:txBody>
      </p:sp>
      <p:sp>
        <p:nvSpPr>
          <p:cNvPr id="3" name="Content Placeholder 2"/>
          <p:cNvSpPr>
            <a:spLocks noGrp="1"/>
          </p:cNvSpPr>
          <p:nvPr>
            <p:ph idx="1"/>
          </p:nvPr>
        </p:nvSpPr>
        <p:spPr>
          <a:xfrm>
            <a:off x="1435608" y="939800"/>
            <a:ext cx="7498080" cy="5664200"/>
          </a:xfrm>
        </p:spPr>
        <p:txBody>
          <a:bodyPr>
            <a:noAutofit/>
          </a:bodyPr>
          <a:lstStyle/>
          <a:p>
            <a:pPr>
              <a:lnSpc>
                <a:spcPct val="160000"/>
              </a:lnSpc>
            </a:pPr>
            <a:r>
              <a:rPr lang="es-ES_tradnl" sz="1600" noProof="0" smtClean="0">
                <a:solidFill>
                  <a:srgbClr val="000000"/>
                </a:solidFill>
                <a:latin typeface="Arial"/>
                <a:cs typeface="Arial"/>
              </a:rPr>
              <a:t>Conservación y Utilización de germoplasma de Plátano y Guineo- Se introdujo a través de TARS el híbrido de guineo FHIA-18 que ha sido reportado como tolerante a la Sigatoka negra.  Este guineo puede tener potencial para ser usado en la altura húmeda de P.R. para consumo verde </a:t>
            </a:r>
          </a:p>
          <a:p>
            <a:pPr>
              <a:lnSpc>
                <a:spcPct val="160000"/>
              </a:lnSpc>
            </a:pPr>
            <a:endParaRPr lang="es-ES_tradnl" sz="1600" noProof="0" smtClean="0">
              <a:solidFill>
                <a:srgbClr val="000000"/>
              </a:solidFill>
              <a:latin typeface="Arial"/>
              <a:cs typeface="Arial"/>
            </a:endParaRPr>
          </a:p>
          <a:p>
            <a:pPr>
              <a:lnSpc>
                <a:spcPct val="160000"/>
              </a:lnSpc>
            </a:pPr>
            <a:r>
              <a:rPr lang="es-ES_tradnl" sz="1600" noProof="0" smtClean="0">
                <a:solidFill>
                  <a:srgbClr val="000000"/>
                </a:solidFill>
                <a:latin typeface="Arial"/>
                <a:cs typeface="Arial"/>
              </a:rPr>
              <a:t>Conservación y utilización de germoplasma de raíces y tubérculos de germoplasma de raíces y tubérculos -El híbrido de yautía Nazareno obtenido de este proyecto está siendo sembrado exitosamente en P.R.  Actualmente existe un acuerdo entre la Estación Experimental y el Departamento de Agricultura para aumentar la cantidad de semilla de esta variedad para hacerla accesible a los agricultores.</a:t>
            </a:r>
          </a:p>
          <a:p>
            <a:pPr>
              <a:lnSpc>
                <a:spcPct val="160000"/>
              </a:lnSpc>
            </a:pPr>
            <a:endParaRPr lang="es-ES_tradnl" sz="1600" noProof="0" smtClean="0">
              <a:solidFill>
                <a:srgbClr val="000000"/>
              </a:solidFill>
              <a:latin typeface="Arial"/>
              <a:cs typeface="Arial"/>
            </a:endParaRPr>
          </a:p>
          <a:p>
            <a:endParaRPr lang="es-ES_tradnl" sz="1600" noProof="0" smtClean="0"/>
          </a:p>
          <a:p>
            <a:endParaRPr lang="es-ES_tradnl" sz="1600" noProof="0" smtClean="0"/>
          </a:p>
          <a:p>
            <a:endParaRPr lang="es-ES_tradnl" sz="1600" noProof="0"/>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62729684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66275" y="550334"/>
            <a:ext cx="7498080" cy="6002866"/>
          </a:xfrm>
        </p:spPr>
        <p:txBody>
          <a:bodyPr>
            <a:normAutofit fontScale="85000" lnSpcReduction="20000"/>
          </a:bodyPr>
          <a:lstStyle/>
          <a:p>
            <a:pPr marL="82296" indent="0" algn="ctr">
              <a:lnSpc>
                <a:spcPct val="160000"/>
              </a:lnSpc>
              <a:buNone/>
            </a:pPr>
            <a:r>
              <a:rPr lang="es-ES_tradnl" sz="3800" b="1" dirty="0">
                <a:solidFill>
                  <a:srgbClr val="000000"/>
                </a:solidFill>
                <a:latin typeface="Arial"/>
                <a:cs typeface="Arial"/>
              </a:rPr>
              <a:t>Proyectos (cont.)</a:t>
            </a:r>
            <a:endParaRPr lang="es-ES_tradnl" sz="3800" dirty="0">
              <a:solidFill>
                <a:srgbClr val="000000"/>
              </a:solidFill>
              <a:latin typeface="Arial"/>
              <a:cs typeface="Arial"/>
            </a:endParaRPr>
          </a:p>
          <a:p>
            <a:pPr>
              <a:lnSpc>
                <a:spcPct val="160000"/>
              </a:lnSpc>
            </a:pPr>
            <a:endParaRPr lang="es-ES_tradnl" sz="2100" noProof="0" dirty="0" smtClean="0">
              <a:solidFill>
                <a:srgbClr val="000000"/>
              </a:solidFill>
              <a:latin typeface="Arial"/>
              <a:cs typeface="Arial"/>
            </a:endParaRPr>
          </a:p>
          <a:p>
            <a:pPr>
              <a:lnSpc>
                <a:spcPct val="160000"/>
              </a:lnSpc>
            </a:pPr>
            <a:r>
              <a:rPr lang="es-ES_tradnl" sz="2100" noProof="0" dirty="0" smtClean="0">
                <a:solidFill>
                  <a:srgbClr val="000000"/>
                </a:solidFill>
                <a:latin typeface="Arial"/>
                <a:cs typeface="Arial"/>
              </a:rPr>
              <a:t>Conservación y utilización de germoplasma en cítricas -Con la llegada de la enfermedad conocida como </a:t>
            </a:r>
            <a:r>
              <a:rPr lang="es-ES_tradnl" sz="2100" noProof="0" dirty="0" err="1" smtClean="0">
                <a:solidFill>
                  <a:srgbClr val="000000"/>
                </a:solidFill>
                <a:latin typeface="Arial"/>
                <a:cs typeface="Arial"/>
              </a:rPr>
              <a:t>enverdecimiento</a:t>
            </a:r>
            <a:r>
              <a:rPr lang="es-ES_tradnl" sz="2100" noProof="0" dirty="0" smtClean="0">
                <a:solidFill>
                  <a:srgbClr val="000000"/>
                </a:solidFill>
                <a:latin typeface="Arial"/>
                <a:cs typeface="Arial"/>
              </a:rPr>
              <a:t> de los cítricos (Citrus </a:t>
            </a:r>
            <a:r>
              <a:rPr lang="es-ES_tradnl" sz="2100" noProof="0" dirty="0" err="1" smtClean="0">
                <a:solidFill>
                  <a:srgbClr val="000000"/>
                </a:solidFill>
                <a:latin typeface="Arial"/>
                <a:cs typeface="Arial"/>
              </a:rPr>
              <a:t>Greening</a:t>
            </a:r>
            <a:r>
              <a:rPr lang="es-ES_tradnl" sz="2100" noProof="0" dirty="0" smtClean="0">
                <a:solidFill>
                  <a:srgbClr val="000000"/>
                </a:solidFill>
                <a:latin typeface="Arial"/>
                <a:cs typeface="Arial"/>
              </a:rPr>
              <a:t>) Se ha estado trabajando para disminuir su impacto especialmente con la producción de árboles en estructuras protegidas . Actualmente hay acuerdos de cooperación entre el Departamento de Agricultura y la Estación Experimental para la producción de árboles limpios y manejo de la enfermedad.</a:t>
            </a:r>
          </a:p>
          <a:p>
            <a:pPr>
              <a:lnSpc>
                <a:spcPct val="160000"/>
              </a:lnSpc>
            </a:pPr>
            <a:endParaRPr lang="es-ES_tradnl" sz="2100" noProof="0" dirty="0" smtClean="0">
              <a:solidFill>
                <a:srgbClr val="000000"/>
              </a:solidFill>
              <a:latin typeface="Arial"/>
              <a:cs typeface="Arial"/>
            </a:endParaRPr>
          </a:p>
          <a:p>
            <a:pPr>
              <a:lnSpc>
                <a:spcPct val="160000"/>
              </a:lnSpc>
            </a:pPr>
            <a:r>
              <a:rPr lang="es-ES_tradnl" sz="2100" noProof="0" dirty="0" smtClean="0">
                <a:solidFill>
                  <a:srgbClr val="000000"/>
                </a:solidFill>
                <a:latin typeface="Arial"/>
                <a:cs typeface="Arial"/>
              </a:rPr>
              <a:t>Aplicación de gallinaza en plátano y calidad de suelo-El uso de la gallinaza como enmienda al suelo parece ser una muy buena alternativa para mejorar la calidad de suelo en esta zona </a:t>
            </a:r>
          </a:p>
          <a:p>
            <a:endParaRPr lang="es-ES_tradnl" noProof="0" dirty="0"/>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341344818"/>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92099"/>
            <a:ext cx="7498080" cy="5837767"/>
          </a:xfrm>
        </p:spPr>
        <p:txBody>
          <a:bodyPr>
            <a:noAutofit/>
          </a:bodyPr>
          <a:lstStyle/>
          <a:p>
            <a:pPr marL="82296" indent="0" algn="ctr">
              <a:lnSpc>
                <a:spcPct val="130000"/>
              </a:lnSpc>
              <a:buNone/>
            </a:pPr>
            <a:r>
              <a:rPr lang="es-ES_tradnl" b="1" dirty="0">
                <a:solidFill>
                  <a:srgbClr val="000000"/>
                </a:solidFill>
                <a:latin typeface="Arial"/>
                <a:cs typeface="Arial"/>
              </a:rPr>
              <a:t>Proyectos (cont.</a:t>
            </a:r>
            <a:r>
              <a:rPr lang="es-ES_tradnl" b="1" dirty="0" smtClean="0">
                <a:solidFill>
                  <a:srgbClr val="000000"/>
                </a:solidFill>
                <a:latin typeface="Arial"/>
                <a:cs typeface="Arial"/>
              </a:rPr>
              <a:t>)</a:t>
            </a:r>
            <a:endParaRPr lang="es-ES_tradnl" sz="1400" noProof="0" dirty="0" smtClean="0">
              <a:solidFill>
                <a:srgbClr val="000000"/>
              </a:solidFill>
              <a:latin typeface="Arial"/>
              <a:cs typeface="Arial"/>
            </a:endParaRPr>
          </a:p>
          <a:p>
            <a:pPr>
              <a:lnSpc>
                <a:spcPct val="110000"/>
              </a:lnSpc>
            </a:pPr>
            <a:r>
              <a:rPr lang="es-ES_tradnl" sz="1400" noProof="0" dirty="0" smtClean="0">
                <a:solidFill>
                  <a:srgbClr val="000000"/>
                </a:solidFill>
                <a:latin typeface="Arial"/>
                <a:cs typeface="Arial"/>
              </a:rPr>
              <a:t>Evaluación de pesticidas convencionales y orgánicos para el control del deterioro de la semilla de ñame -Este experimento está en progreso.  Actualmente la mayor limitación en la producción de ñame en Puerto Rico es el deterioro de la semilla.  Las pérdidas pueden llegar hasta 100% ya que toda la siembra puede afectarse bajo la presencia de ésta enfermedad. </a:t>
            </a:r>
          </a:p>
          <a:p>
            <a:pPr>
              <a:lnSpc>
                <a:spcPct val="110000"/>
              </a:lnSpc>
            </a:pPr>
            <a:endParaRPr lang="es-ES_tradnl" sz="1400" noProof="0" dirty="0" smtClean="0">
              <a:solidFill>
                <a:srgbClr val="000000"/>
              </a:solidFill>
              <a:latin typeface="Arial"/>
              <a:cs typeface="Arial"/>
            </a:endParaRPr>
          </a:p>
          <a:p>
            <a:pPr>
              <a:lnSpc>
                <a:spcPct val="110000"/>
              </a:lnSpc>
            </a:pPr>
            <a:r>
              <a:rPr lang="es-ES_tradnl" sz="1400" noProof="0" dirty="0" smtClean="0">
                <a:solidFill>
                  <a:srgbClr val="000000"/>
                </a:solidFill>
                <a:latin typeface="Arial"/>
                <a:cs typeface="Arial"/>
              </a:rPr>
              <a:t>Desarrollo de nuevos registros de plaguicidas y </a:t>
            </a:r>
            <a:r>
              <a:rPr lang="es-ES_tradnl" sz="1400" noProof="0" dirty="0" err="1" smtClean="0">
                <a:solidFill>
                  <a:srgbClr val="000000"/>
                </a:solidFill>
                <a:latin typeface="Arial"/>
                <a:cs typeface="Arial"/>
              </a:rPr>
              <a:t>bioplaguicidas</a:t>
            </a:r>
            <a:r>
              <a:rPr lang="es-ES_tradnl" sz="1400" noProof="0" dirty="0" smtClean="0">
                <a:solidFill>
                  <a:srgbClr val="000000"/>
                </a:solidFill>
                <a:latin typeface="Arial"/>
                <a:cs typeface="Arial"/>
              </a:rPr>
              <a:t> en cultivos tropicales-tiene como objetivo principal la identificación y evaluación de nuevos productos para combatir plagas y enfermedades en cultivos locales.  Además, sirve de enlace entre representantes del Interregional Project 4 (IR4), agricultores, investigadores, extensionistas, y personal técnico del Departamento de Agricultura de Puerto Rico</a:t>
            </a:r>
          </a:p>
          <a:p>
            <a:pPr>
              <a:lnSpc>
                <a:spcPct val="110000"/>
              </a:lnSpc>
            </a:pPr>
            <a:endParaRPr lang="es-ES_tradnl" sz="1400" noProof="0" dirty="0" smtClean="0">
              <a:solidFill>
                <a:srgbClr val="000000"/>
              </a:solidFill>
              <a:latin typeface="Arial"/>
              <a:cs typeface="Arial"/>
            </a:endParaRPr>
          </a:p>
          <a:p>
            <a:pPr>
              <a:lnSpc>
                <a:spcPct val="110000"/>
              </a:lnSpc>
            </a:pPr>
            <a:r>
              <a:rPr lang="es-ES_tradnl" sz="1400" noProof="0" dirty="0" smtClean="0">
                <a:solidFill>
                  <a:srgbClr val="000000"/>
                </a:solidFill>
                <a:latin typeface="Arial"/>
                <a:cs typeface="Arial"/>
              </a:rPr>
              <a:t> Pre-</a:t>
            </a:r>
            <a:r>
              <a:rPr lang="es-ES_tradnl" sz="1400" noProof="0" dirty="0" err="1" smtClean="0">
                <a:solidFill>
                  <a:srgbClr val="000000"/>
                </a:solidFill>
                <a:latin typeface="Arial"/>
                <a:cs typeface="Arial"/>
              </a:rPr>
              <a:t>emergent</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herbicide</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crop</a:t>
            </a:r>
            <a:r>
              <a:rPr lang="es-ES_tradnl" sz="1400" noProof="0" dirty="0" smtClean="0">
                <a:solidFill>
                  <a:srgbClr val="000000"/>
                </a:solidFill>
                <a:latin typeface="Arial"/>
                <a:cs typeface="Arial"/>
              </a:rPr>
              <a:t> safety </a:t>
            </a:r>
            <a:r>
              <a:rPr lang="es-ES_tradnl" sz="1400" noProof="0" dirty="0" err="1" smtClean="0">
                <a:solidFill>
                  <a:srgbClr val="000000"/>
                </a:solidFill>
                <a:latin typeface="Arial"/>
                <a:cs typeface="Arial"/>
              </a:rPr>
              <a:t>on</a:t>
            </a:r>
            <a:r>
              <a:rPr lang="es-ES_tradnl" sz="1400" noProof="0" dirty="0" smtClean="0">
                <a:solidFill>
                  <a:srgbClr val="000000"/>
                </a:solidFill>
                <a:latin typeface="Arial"/>
                <a:cs typeface="Arial"/>
              </a:rPr>
              <a:t> ornamental </a:t>
            </a:r>
            <a:r>
              <a:rPr lang="es-ES_tradnl" sz="1400" noProof="0" dirty="0" err="1" smtClean="0">
                <a:solidFill>
                  <a:srgbClr val="000000"/>
                </a:solidFill>
                <a:latin typeface="Arial"/>
                <a:cs typeface="Arial"/>
              </a:rPr>
              <a:t>plants</a:t>
            </a:r>
            <a:endParaRPr lang="es-ES_tradnl" sz="1400" noProof="0" dirty="0" smtClean="0">
              <a:solidFill>
                <a:srgbClr val="000000"/>
              </a:solidFill>
              <a:latin typeface="Arial"/>
              <a:cs typeface="Arial"/>
            </a:endParaRPr>
          </a:p>
          <a:p>
            <a:pPr>
              <a:lnSpc>
                <a:spcPct val="110000"/>
              </a:lnSpc>
            </a:pPr>
            <a:endParaRPr lang="es-ES_tradnl" sz="1400" noProof="0" dirty="0" smtClean="0">
              <a:solidFill>
                <a:srgbClr val="000000"/>
              </a:solidFill>
              <a:latin typeface="Arial"/>
              <a:cs typeface="Arial"/>
            </a:endParaRPr>
          </a:p>
          <a:p>
            <a:pPr>
              <a:lnSpc>
                <a:spcPct val="110000"/>
              </a:lnSpc>
            </a:pPr>
            <a:r>
              <a:rPr lang="es-ES_tradnl" sz="1400" noProof="0" dirty="0" err="1" smtClean="0">
                <a:solidFill>
                  <a:srgbClr val="000000"/>
                </a:solidFill>
                <a:latin typeface="Arial"/>
                <a:cs typeface="Arial"/>
              </a:rPr>
              <a:t>Production</a:t>
            </a:r>
            <a:r>
              <a:rPr lang="es-ES_tradnl" sz="1400" noProof="0" dirty="0" smtClean="0">
                <a:solidFill>
                  <a:srgbClr val="000000"/>
                </a:solidFill>
                <a:latin typeface="Arial"/>
                <a:cs typeface="Arial"/>
              </a:rPr>
              <a:t> of </a:t>
            </a:r>
            <a:r>
              <a:rPr lang="es-ES_tradnl" sz="1400" noProof="0" dirty="0" err="1" smtClean="0">
                <a:solidFill>
                  <a:srgbClr val="000000"/>
                </a:solidFill>
                <a:latin typeface="Arial"/>
                <a:cs typeface="Arial"/>
              </a:rPr>
              <a:t>healthy</a:t>
            </a:r>
            <a:r>
              <a:rPr lang="es-ES_tradnl" sz="1400" noProof="0" dirty="0" smtClean="0">
                <a:solidFill>
                  <a:srgbClr val="000000"/>
                </a:solidFill>
                <a:latin typeface="Arial"/>
                <a:cs typeface="Arial"/>
              </a:rPr>
              <a:t> citrus </a:t>
            </a:r>
            <a:r>
              <a:rPr lang="es-ES_tradnl" sz="1400" noProof="0" dirty="0" err="1" smtClean="0">
                <a:solidFill>
                  <a:srgbClr val="000000"/>
                </a:solidFill>
                <a:latin typeface="Arial"/>
                <a:cs typeface="Arial"/>
              </a:rPr>
              <a:t>plants</a:t>
            </a:r>
            <a:r>
              <a:rPr lang="es-ES_tradnl" sz="1400" noProof="0" dirty="0" smtClean="0">
                <a:solidFill>
                  <a:srgbClr val="000000"/>
                </a:solidFill>
                <a:latin typeface="Arial"/>
                <a:cs typeface="Arial"/>
              </a:rPr>
              <a:t> in Puerto Rico </a:t>
            </a:r>
          </a:p>
          <a:p>
            <a:pPr>
              <a:lnSpc>
                <a:spcPct val="110000"/>
              </a:lnSpc>
            </a:pPr>
            <a:endParaRPr lang="es-ES_tradnl" sz="1400" noProof="0" dirty="0" smtClean="0">
              <a:solidFill>
                <a:srgbClr val="000000"/>
              </a:solidFill>
              <a:latin typeface="Arial"/>
              <a:cs typeface="Arial"/>
            </a:endParaRPr>
          </a:p>
          <a:p>
            <a:pPr>
              <a:lnSpc>
                <a:spcPct val="110000"/>
              </a:lnSpc>
            </a:pPr>
            <a:r>
              <a:rPr lang="es-ES_tradnl" sz="1400" noProof="0" dirty="0" err="1" smtClean="0">
                <a:solidFill>
                  <a:srgbClr val="000000"/>
                </a:solidFill>
                <a:latin typeface="Arial"/>
                <a:cs typeface="Arial"/>
              </a:rPr>
              <a:t>Disease</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evaluation</a:t>
            </a:r>
            <a:r>
              <a:rPr lang="es-ES_tradnl" sz="1400" noProof="0" dirty="0" smtClean="0">
                <a:solidFill>
                  <a:srgbClr val="000000"/>
                </a:solidFill>
                <a:latin typeface="Arial"/>
                <a:cs typeface="Arial"/>
              </a:rPr>
              <a:t> of  Apio (</a:t>
            </a:r>
            <a:r>
              <a:rPr lang="es-ES_tradnl" sz="1400" i="1" noProof="0" dirty="0" smtClean="0">
                <a:solidFill>
                  <a:srgbClr val="000000"/>
                </a:solidFill>
                <a:latin typeface="Arial"/>
                <a:cs typeface="Arial"/>
              </a:rPr>
              <a:t>Arracacha </a:t>
            </a:r>
            <a:r>
              <a:rPr lang="es-ES_tradnl" sz="1400" i="1" noProof="0" dirty="0" err="1" smtClean="0">
                <a:solidFill>
                  <a:srgbClr val="000000"/>
                </a:solidFill>
                <a:latin typeface="Arial"/>
                <a:cs typeface="Arial"/>
              </a:rPr>
              <a:t>xanthorrhiza</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Bancroft</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for</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the</a:t>
            </a:r>
            <a:r>
              <a:rPr lang="es-ES_tradnl" sz="1400" noProof="0" dirty="0" smtClean="0">
                <a:solidFill>
                  <a:srgbClr val="000000"/>
                </a:solidFill>
                <a:latin typeface="Arial"/>
                <a:cs typeface="Arial"/>
              </a:rPr>
              <a:t> central </a:t>
            </a:r>
            <a:r>
              <a:rPr lang="es-ES_tradnl" sz="1400" noProof="0" dirty="0" err="1" smtClean="0">
                <a:solidFill>
                  <a:srgbClr val="000000"/>
                </a:solidFill>
                <a:latin typeface="Arial"/>
                <a:cs typeface="Arial"/>
              </a:rPr>
              <a:t>humid</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region</a:t>
            </a:r>
            <a:r>
              <a:rPr lang="es-ES_tradnl" sz="1400" noProof="0" dirty="0" smtClean="0">
                <a:solidFill>
                  <a:srgbClr val="000000"/>
                </a:solidFill>
                <a:latin typeface="Arial"/>
                <a:cs typeface="Arial"/>
              </a:rPr>
              <a:t> of Puerto Rico.</a:t>
            </a:r>
          </a:p>
          <a:p>
            <a:pPr>
              <a:lnSpc>
                <a:spcPct val="130000"/>
              </a:lnSpc>
            </a:pPr>
            <a:endParaRPr lang="es-ES_tradnl" sz="1400" noProof="0" dirty="0" smtClean="0">
              <a:solidFill>
                <a:srgbClr val="000000"/>
              </a:solidFill>
              <a:latin typeface="Arial"/>
              <a:cs typeface="Arial"/>
            </a:endParaRPr>
          </a:p>
          <a:p>
            <a:pPr>
              <a:lnSpc>
                <a:spcPct val="130000"/>
              </a:lnSpc>
            </a:pPr>
            <a:r>
              <a:rPr lang="es-ES_tradnl" sz="1400" noProof="0" dirty="0" err="1" smtClean="0">
                <a:solidFill>
                  <a:srgbClr val="000000"/>
                </a:solidFill>
                <a:latin typeface="Arial"/>
                <a:cs typeface="Arial"/>
              </a:rPr>
              <a:t>Plant</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genetic</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resource</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conservation</a:t>
            </a:r>
            <a:r>
              <a:rPr lang="es-ES_tradnl" sz="1400" noProof="0" dirty="0" smtClean="0">
                <a:solidFill>
                  <a:srgbClr val="000000"/>
                </a:solidFill>
                <a:latin typeface="Arial"/>
                <a:cs typeface="Arial"/>
              </a:rPr>
              <a:t> and </a:t>
            </a:r>
            <a:r>
              <a:rPr lang="es-ES_tradnl" sz="1400" noProof="0" dirty="0" err="1" smtClean="0">
                <a:solidFill>
                  <a:srgbClr val="000000"/>
                </a:solidFill>
                <a:latin typeface="Arial"/>
                <a:cs typeface="Arial"/>
              </a:rPr>
              <a:t>utilisation</a:t>
            </a:r>
            <a:r>
              <a:rPr lang="es-ES_tradnl" sz="1400" noProof="0" dirty="0" smtClean="0">
                <a:solidFill>
                  <a:srgbClr val="000000"/>
                </a:solidFill>
                <a:latin typeface="Arial"/>
                <a:cs typeface="Arial"/>
              </a:rPr>
              <a:t> of banana and </a:t>
            </a:r>
            <a:r>
              <a:rPr lang="es-ES_tradnl" sz="1400" noProof="0" dirty="0" err="1" smtClean="0">
                <a:solidFill>
                  <a:srgbClr val="000000"/>
                </a:solidFill>
                <a:latin typeface="Arial"/>
                <a:cs typeface="Arial"/>
              </a:rPr>
              <a:t>plantain</a:t>
            </a:r>
            <a:r>
              <a:rPr lang="es-ES_tradnl" sz="1400" noProof="0" dirty="0" smtClean="0">
                <a:solidFill>
                  <a:srgbClr val="000000"/>
                </a:solidFill>
                <a:latin typeface="Arial"/>
                <a:cs typeface="Arial"/>
              </a:rPr>
              <a:t>. </a:t>
            </a:r>
          </a:p>
          <a:p>
            <a:pPr>
              <a:lnSpc>
                <a:spcPct val="150000"/>
              </a:lnSpc>
            </a:pPr>
            <a:endParaRPr lang="es-ES_tradnl" sz="1600" noProof="0" dirty="0" smtClean="0">
              <a:solidFill>
                <a:srgbClr val="000000"/>
              </a:solidFill>
              <a:latin typeface="Arial"/>
              <a:cs typeface="Arial"/>
            </a:endParaRPr>
          </a:p>
          <a:p>
            <a:pPr>
              <a:lnSpc>
                <a:spcPct val="150000"/>
              </a:lnSpc>
            </a:pPr>
            <a:endParaRPr lang="es-ES_tradnl" sz="1600" noProof="0" dirty="0" smtClean="0">
              <a:solidFill>
                <a:srgbClr val="008040"/>
              </a:solidFill>
              <a:latin typeface="Arial"/>
              <a:cs typeface="Arial"/>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50702121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188265"/>
            <a:ext cx="7406640" cy="472135"/>
          </a:xfrm>
        </p:spPr>
        <p:txBody>
          <a:bodyPr>
            <a:noAutofit/>
          </a:bodyPr>
          <a:lstStyle/>
          <a:p>
            <a:pPr algn="ctr"/>
            <a:r>
              <a:rPr lang="es-ES_tradnl" sz="3200" b="1" noProof="0" dirty="0" smtClean="0">
                <a:solidFill>
                  <a:srgbClr val="000000"/>
                </a:solidFill>
                <a:latin typeface="Arial"/>
                <a:cs typeface="Arial"/>
              </a:rPr>
              <a:t>Subestación de Juana Díaz</a:t>
            </a:r>
            <a:endParaRPr lang="es-ES_tradnl" sz="3200" b="1" noProof="0" dirty="0">
              <a:solidFill>
                <a:srgbClr val="000000"/>
              </a:solidFill>
              <a:latin typeface="Arial"/>
              <a:cs typeface="Arial"/>
            </a:endParaRPr>
          </a:p>
        </p:txBody>
      </p:sp>
      <p:sp>
        <p:nvSpPr>
          <p:cNvPr id="5" name="Subtitle 4"/>
          <p:cNvSpPr>
            <a:spLocks noGrp="1"/>
          </p:cNvSpPr>
          <p:nvPr>
            <p:ph type="subTitle" idx="1"/>
          </p:nvPr>
        </p:nvSpPr>
        <p:spPr>
          <a:xfrm>
            <a:off x="1432560" y="838200"/>
            <a:ext cx="7406640" cy="5562600"/>
          </a:xfrm>
        </p:spPr>
        <p:txBody>
          <a:bodyPr>
            <a:noAutofit/>
          </a:bodyPr>
          <a:lstStyle/>
          <a:p>
            <a:pPr marL="313182" indent="-285750">
              <a:lnSpc>
                <a:spcPct val="150000"/>
              </a:lnSpc>
              <a:buFont typeface="Arial"/>
              <a:buChar char="•"/>
            </a:pPr>
            <a:r>
              <a:rPr lang="es-ES_tradnl" sz="1600" noProof="0" smtClean="0">
                <a:solidFill>
                  <a:srgbClr val="000000"/>
                </a:solidFill>
                <a:latin typeface="Arial"/>
                <a:cs typeface="Arial"/>
              </a:rPr>
              <a:t>Conocida también como la Subestación de Fortuna, fue fundada en el año 1959, cuenta con 283 cuerdas. </a:t>
            </a:r>
          </a:p>
          <a:p>
            <a:pPr marL="313182" indent="-285750">
              <a:lnSpc>
                <a:spcPct val="150000"/>
              </a:lnSpc>
              <a:buFont typeface="Arial"/>
              <a:buChar char="•"/>
            </a:pPr>
            <a:endParaRPr lang="es-ES_tradnl" sz="1600" noProof="0" smtClean="0">
              <a:solidFill>
                <a:srgbClr val="000000"/>
              </a:solidFill>
              <a:latin typeface="Arial"/>
              <a:cs typeface="Arial"/>
            </a:endParaRPr>
          </a:p>
          <a:p>
            <a:pPr marL="313182" indent="-285750">
              <a:lnSpc>
                <a:spcPct val="150000"/>
              </a:lnSpc>
              <a:buFont typeface="Arial"/>
              <a:buChar char="•"/>
            </a:pPr>
            <a:r>
              <a:rPr lang="es-ES_tradnl" sz="1600" noProof="0" smtClean="0">
                <a:solidFill>
                  <a:srgbClr val="000000"/>
                </a:solidFill>
                <a:latin typeface="Arial"/>
                <a:cs typeface="Arial"/>
              </a:rPr>
              <a:t>Se mantienen colecciones de mangos, aguacates, guayabas, acerolas, guanábanas, quenepas, nísperos y otras frutas</a:t>
            </a:r>
          </a:p>
          <a:p>
            <a:pPr marL="313182" indent="-285750">
              <a:lnSpc>
                <a:spcPct val="150000"/>
              </a:lnSpc>
              <a:buFont typeface="Arial"/>
              <a:buChar char="•"/>
            </a:pPr>
            <a:endParaRPr lang="es-ES_tradnl" sz="1600" noProof="0" smtClean="0">
              <a:solidFill>
                <a:srgbClr val="000000"/>
              </a:solidFill>
              <a:latin typeface="Arial"/>
              <a:cs typeface="Arial"/>
            </a:endParaRPr>
          </a:p>
          <a:p>
            <a:pPr marL="313182" indent="-285750">
              <a:lnSpc>
                <a:spcPct val="150000"/>
              </a:lnSpc>
              <a:buFont typeface="Arial"/>
              <a:buChar char="•"/>
            </a:pPr>
            <a:r>
              <a:rPr lang="es-ES_tradnl" sz="1600" noProof="0" smtClean="0">
                <a:solidFill>
                  <a:srgbClr val="000000"/>
                </a:solidFill>
                <a:latin typeface="Arial"/>
                <a:cs typeface="Arial"/>
              </a:rPr>
              <a:t>Tiene una de las colecciones de variedades de mango más completas del mundo</a:t>
            </a:r>
          </a:p>
          <a:p>
            <a:pPr marL="313182" indent="-285750">
              <a:lnSpc>
                <a:spcPct val="150000"/>
              </a:lnSpc>
              <a:buFont typeface="Arial"/>
              <a:buChar char="•"/>
            </a:pPr>
            <a:endParaRPr lang="es-ES_tradnl" sz="1600" noProof="0" smtClean="0">
              <a:solidFill>
                <a:srgbClr val="000000"/>
              </a:solidFill>
              <a:latin typeface="Arial"/>
              <a:cs typeface="Arial"/>
            </a:endParaRPr>
          </a:p>
          <a:p>
            <a:pPr marL="313182" indent="-285750">
              <a:lnSpc>
                <a:spcPct val="150000"/>
              </a:lnSpc>
              <a:buFont typeface="Arial"/>
              <a:buChar char="•"/>
            </a:pPr>
            <a:r>
              <a:rPr lang="es-ES_tradnl" sz="1600" noProof="0" smtClean="0">
                <a:solidFill>
                  <a:srgbClr val="000000"/>
                </a:solidFill>
                <a:latin typeface="Arial"/>
                <a:cs typeface="Arial"/>
              </a:rPr>
              <a:t>Investigación en sistemas de riego por goteo en hortalizas, frutales, plátanos y guineos y otros cultivos.Esta nueva tecnología ha sido una herramienta determinante en el desarrollo agrícola que ha experimentado la zona sur de Puerto Rico en las empresas de frutales y hortalizas.</a:t>
            </a:r>
          </a:p>
          <a:p>
            <a:pPr marL="313182" indent="-285750">
              <a:lnSpc>
                <a:spcPct val="150000"/>
              </a:lnSpc>
              <a:buFont typeface="Arial"/>
              <a:buChar char="•"/>
            </a:pPr>
            <a:endParaRPr lang="es-ES_tradnl" sz="1600" noProof="0" smtClean="0">
              <a:solidFill>
                <a:srgbClr val="000000"/>
              </a:solidFill>
              <a:latin typeface="Arial"/>
              <a:cs typeface="Arial"/>
            </a:endParaRPr>
          </a:p>
          <a:p>
            <a:r>
              <a:rPr lang="es-ES_tradnl" sz="1800" noProof="0" smtClean="0">
                <a:latin typeface="Cambria"/>
                <a:cs typeface="Cambria"/>
              </a:rPr>
              <a:t>   </a:t>
            </a:r>
            <a:endParaRPr lang="es-ES_tradnl" sz="1800" noProof="0">
              <a:latin typeface="Cambria"/>
              <a:cs typeface="Cambria"/>
            </a:endParaRPr>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76328012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54667" y="637298"/>
            <a:ext cx="7450666" cy="4503798"/>
          </a:xfrm>
          <a:prstGeom prst="rect">
            <a:avLst/>
          </a:prstGeom>
        </p:spPr>
        <p:txBody>
          <a:bodyPr wrap="square">
            <a:spAutoFit/>
          </a:bodyPr>
          <a:lstStyle/>
          <a:p>
            <a:pPr marL="27432" algn="ctr">
              <a:lnSpc>
                <a:spcPct val="150000"/>
              </a:lnSpc>
            </a:pPr>
            <a:r>
              <a:rPr lang="es-ES_tradnl" sz="3200" b="1" dirty="0">
                <a:solidFill>
                  <a:srgbClr val="000000"/>
                </a:solidFill>
                <a:latin typeface="Arial"/>
                <a:cs typeface="Arial"/>
              </a:rPr>
              <a:t>Subestación de Juana </a:t>
            </a:r>
            <a:r>
              <a:rPr lang="es-ES_tradnl" sz="3200" b="1" dirty="0" smtClean="0">
                <a:solidFill>
                  <a:srgbClr val="000000"/>
                </a:solidFill>
                <a:latin typeface="Arial"/>
                <a:cs typeface="Arial"/>
              </a:rPr>
              <a:t>Díaz (cont.)</a:t>
            </a:r>
          </a:p>
          <a:p>
            <a:pPr marL="27432" algn="ctr">
              <a:lnSpc>
                <a:spcPct val="150000"/>
              </a:lnSpc>
            </a:pPr>
            <a:endParaRPr lang="en-US" sz="3200" dirty="0" smtClean="0">
              <a:solidFill>
                <a:srgbClr val="000000"/>
              </a:solidFill>
              <a:latin typeface="Arial"/>
              <a:cs typeface="Arial"/>
            </a:endParaRPr>
          </a:p>
          <a:p>
            <a:pPr marL="313182" indent="-285750">
              <a:lnSpc>
                <a:spcPct val="150000"/>
              </a:lnSpc>
              <a:buFont typeface="Arial"/>
              <a:buChar char="•"/>
            </a:pPr>
            <a:r>
              <a:rPr lang="en-US" sz="1600" dirty="0" smtClean="0">
                <a:solidFill>
                  <a:srgbClr val="000000"/>
                </a:solidFill>
                <a:latin typeface="Arial"/>
                <a:cs typeface="Arial"/>
              </a:rPr>
              <a:t>Los </a:t>
            </a:r>
            <a:r>
              <a:rPr lang="en-US" sz="1600" dirty="0" err="1">
                <a:solidFill>
                  <a:srgbClr val="000000"/>
                </a:solidFill>
                <a:latin typeface="Arial"/>
                <a:cs typeface="Arial"/>
              </a:rPr>
              <a:t>resultados</a:t>
            </a:r>
            <a:r>
              <a:rPr lang="en-US" sz="1600" dirty="0">
                <a:solidFill>
                  <a:srgbClr val="000000"/>
                </a:solidFill>
                <a:latin typeface="Arial"/>
                <a:cs typeface="Arial"/>
              </a:rPr>
              <a:t> </a:t>
            </a:r>
            <a:r>
              <a:rPr lang="en-US" sz="1600" dirty="0" err="1">
                <a:solidFill>
                  <a:srgbClr val="000000"/>
                </a:solidFill>
                <a:latin typeface="Arial"/>
                <a:cs typeface="Arial"/>
              </a:rPr>
              <a:t>que</a:t>
            </a:r>
            <a:r>
              <a:rPr lang="en-US" sz="1600" dirty="0">
                <a:solidFill>
                  <a:srgbClr val="000000"/>
                </a:solidFill>
                <a:latin typeface="Arial"/>
                <a:cs typeface="Arial"/>
              </a:rPr>
              <a:t> se </a:t>
            </a:r>
            <a:r>
              <a:rPr lang="en-US" sz="1600" dirty="0" err="1">
                <a:solidFill>
                  <a:srgbClr val="000000"/>
                </a:solidFill>
                <a:latin typeface="Arial"/>
                <a:cs typeface="Arial"/>
              </a:rPr>
              <a:t>han</a:t>
            </a:r>
            <a:r>
              <a:rPr lang="en-US" sz="1600" dirty="0">
                <a:solidFill>
                  <a:srgbClr val="000000"/>
                </a:solidFill>
                <a:latin typeface="Arial"/>
                <a:cs typeface="Arial"/>
              </a:rPr>
              <a:t> </a:t>
            </a:r>
            <a:r>
              <a:rPr lang="en-US" sz="1600" dirty="0" err="1">
                <a:solidFill>
                  <a:srgbClr val="000000"/>
                </a:solidFill>
                <a:latin typeface="Arial"/>
                <a:cs typeface="Arial"/>
              </a:rPr>
              <a:t>obtenido</a:t>
            </a:r>
            <a:r>
              <a:rPr lang="en-US" sz="1600" dirty="0">
                <a:solidFill>
                  <a:srgbClr val="000000"/>
                </a:solidFill>
                <a:latin typeface="Arial"/>
                <a:cs typeface="Arial"/>
              </a:rPr>
              <a:t> en </a:t>
            </a:r>
            <a:r>
              <a:rPr lang="en-US" sz="1600" dirty="0" err="1">
                <a:solidFill>
                  <a:srgbClr val="000000"/>
                </a:solidFill>
                <a:latin typeface="Arial"/>
                <a:cs typeface="Arial"/>
              </a:rPr>
              <a:t>las</a:t>
            </a:r>
            <a:r>
              <a:rPr lang="en-US" sz="1600" dirty="0">
                <a:solidFill>
                  <a:srgbClr val="000000"/>
                </a:solidFill>
                <a:latin typeface="Arial"/>
                <a:cs typeface="Arial"/>
              </a:rPr>
              <a:t> </a:t>
            </a:r>
            <a:r>
              <a:rPr lang="en-US" sz="1600" dirty="0" err="1">
                <a:solidFill>
                  <a:srgbClr val="000000"/>
                </a:solidFill>
                <a:latin typeface="Arial"/>
                <a:cs typeface="Arial"/>
              </a:rPr>
              <a:t>siembras</a:t>
            </a:r>
            <a:r>
              <a:rPr lang="en-US" sz="1600" dirty="0">
                <a:solidFill>
                  <a:srgbClr val="000000"/>
                </a:solidFill>
                <a:latin typeface="Arial"/>
                <a:cs typeface="Arial"/>
              </a:rPr>
              <a:t> </a:t>
            </a:r>
            <a:r>
              <a:rPr lang="en-US" sz="1600" dirty="0" err="1">
                <a:solidFill>
                  <a:srgbClr val="000000"/>
                </a:solidFill>
                <a:latin typeface="Arial"/>
                <a:cs typeface="Arial"/>
              </a:rPr>
              <a:t>experimentales</a:t>
            </a:r>
            <a:r>
              <a:rPr lang="en-US" sz="1600" dirty="0">
                <a:solidFill>
                  <a:srgbClr val="000000"/>
                </a:solidFill>
                <a:latin typeface="Arial"/>
                <a:cs typeface="Arial"/>
              </a:rPr>
              <a:t> en </a:t>
            </a:r>
            <a:r>
              <a:rPr lang="en-US" sz="1600" dirty="0" err="1">
                <a:solidFill>
                  <a:srgbClr val="000000"/>
                </a:solidFill>
                <a:latin typeface="Arial"/>
                <a:cs typeface="Arial"/>
              </a:rPr>
              <a:t>gandules</a:t>
            </a:r>
            <a:r>
              <a:rPr lang="en-US" sz="1600" dirty="0">
                <a:solidFill>
                  <a:srgbClr val="000000"/>
                </a:solidFill>
                <a:latin typeface="Arial"/>
                <a:cs typeface="Arial"/>
              </a:rPr>
              <a:t> y </a:t>
            </a:r>
            <a:r>
              <a:rPr lang="en-US" sz="1600" dirty="0" err="1">
                <a:solidFill>
                  <a:srgbClr val="000000"/>
                </a:solidFill>
                <a:latin typeface="Arial"/>
                <a:cs typeface="Arial"/>
              </a:rPr>
              <a:t>habichuelas</a:t>
            </a:r>
            <a:r>
              <a:rPr lang="en-US" sz="1600" dirty="0">
                <a:solidFill>
                  <a:srgbClr val="000000"/>
                </a:solidFill>
                <a:latin typeface="Arial"/>
                <a:cs typeface="Arial"/>
              </a:rPr>
              <a:t> </a:t>
            </a:r>
            <a:r>
              <a:rPr lang="en-US" sz="1600" dirty="0" err="1">
                <a:solidFill>
                  <a:srgbClr val="000000"/>
                </a:solidFill>
                <a:latin typeface="Arial"/>
                <a:cs typeface="Arial"/>
              </a:rPr>
              <a:t>verdes</a:t>
            </a:r>
            <a:r>
              <a:rPr lang="en-US" sz="1600" dirty="0">
                <a:solidFill>
                  <a:srgbClr val="000000"/>
                </a:solidFill>
                <a:latin typeface="Arial"/>
                <a:cs typeface="Arial"/>
              </a:rPr>
              <a:t> y </a:t>
            </a:r>
            <a:r>
              <a:rPr lang="en-US" sz="1600" dirty="0" err="1">
                <a:solidFill>
                  <a:srgbClr val="000000"/>
                </a:solidFill>
                <a:latin typeface="Arial"/>
                <a:cs typeface="Arial"/>
              </a:rPr>
              <a:t>secas</a:t>
            </a:r>
            <a:r>
              <a:rPr lang="en-US" sz="1600" dirty="0">
                <a:solidFill>
                  <a:srgbClr val="000000"/>
                </a:solidFill>
                <a:latin typeface="Arial"/>
                <a:cs typeface="Arial"/>
              </a:rPr>
              <a:t> </a:t>
            </a:r>
            <a:r>
              <a:rPr lang="en-US" sz="1600" dirty="0" err="1">
                <a:solidFill>
                  <a:srgbClr val="000000"/>
                </a:solidFill>
                <a:latin typeface="Arial"/>
                <a:cs typeface="Arial"/>
              </a:rPr>
              <a:t>han</a:t>
            </a:r>
            <a:r>
              <a:rPr lang="en-US" sz="1600" dirty="0">
                <a:solidFill>
                  <a:srgbClr val="000000"/>
                </a:solidFill>
                <a:latin typeface="Arial"/>
                <a:cs typeface="Arial"/>
              </a:rPr>
              <a:t> </a:t>
            </a:r>
            <a:r>
              <a:rPr lang="en-US" sz="1600" dirty="0" err="1">
                <a:solidFill>
                  <a:srgbClr val="000000"/>
                </a:solidFill>
                <a:latin typeface="Arial"/>
                <a:cs typeface="Arial"/>
              </a:rPr>
              <a:t>despertado</a:t>
            </a:r>
            <a:r>
              <a:rPr lang="en-US" sz="1600" dirty="0">
                <a:solidFill>
                  <a:srgbClr val="000000"/>
                </a:solidFill>
                <a:latin typeface="Arial"/>
                <a:cs typeface="Arial"/>
              </a:rPr>
              <a:t> gran </a:t>
            </a:r>
            <a:r>
              <a:rPr lang="en-US" sz="1600" dirty="0" err="1">
                <a:solidFill>
                  <a:srgbClr val="000000"/>
                </a:solidFill>
                <a:latin typeface="Arial"/>
                <a:cs typeface="Arial"/>
              </a:rPr>
              <a:t>interés</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producir</a:t>
            </a:r>
            <a:r>
              <a:rPr lang="en-US" sz="1600" dirty="0">
                <a:solidFill>
                  <a:srgbClr val="000000"/>
                </a:solidFill>
                <a:latin typeface="Arial"/>
                <a:cs typeface="Arial"/>
              </a:rPr>
              <a:t> </a:t>
            </a:r>
            <a:r>
              <a:rPr lang="en-US" sz="1600" dirty="0" err="1">
                <a:solidFill>
                  <a:srgbClr val="000000"/>
                </a:solidFill>
                <a:latin typeface="Arial"/>
                <a:cs typeface="Arial"/>
              </a:rPr>
              <a:t>estos</a:t>
            </a:r>
            <a:r>
              <a:rPr lang="en-US" sz="1600" dirty="0">
                <a:solidFill>
                  <a:srgbClr val="000000"/>
                </a:solidFill>
                <a:latin typeface="Arial"/>
                <a:cs typeface="Arial"/>
              </a:rPr>
              <a:t> </a:t>
            </a:r>
            <a:r>
              <a:rPr lang="en-US" sz="1600" dirty="0" err="1">
                <a:solidFill>
                  <a:srgbClr val="000000"/>
                </a:solidFill>
                <a:latin typeface="Arial"/>
                <a:cs typeface="Arial"/>
              </a:rPr>
              <a:t>cultivos</a:t>
            </a:r>
            <a:r>
              <a:rPr lang="en-US" sz="1600" dirty="0">
                <a:solidFill>
                  <a:srgbClr val="000000"/>
                </a:solidFill>
                <a:latin typeface="Arial"/>
                <a:cs typeface="Arial"/>
              </a:rPr>
              <a:t> a </a:t>
            </a:r>
            <a:r>
              <a:rPr lang="en-US" sz="1600" dirty="0" err="1">
                <a:solidFill>
                  <a:srgbClr val="000000"/>
                </a:solidFill>
                <a:latin typeface="Arial"/>
                <a:cs typeface="Arial"/>
              </a:rPr>
              <a:t>escala</a:t>
            </a:r>
            <a:r>
              <a:rPr lang="en-US" sz="1600" dirty="0">
                <a:solidFill>
                  <a:srgbClr val="000000"/>
                </a:solidFill>
                <a:latin typeface="Arial"/>
                <a:cs typeface="Arial"/>
              </a:rPr>
              <a:t> </a:t>
            </a:r>
            <a:r>
              <a:rPr lang="en-US" sz="1600" dirty="0" err="1">
                <a:solidFill>
                  <a:srgbClr val="000000"/>
                </a:solidFill>
                <a:latin typeface="Arial"/>
                <a:cs typeface="Arial"/>
              </a:rPr>
              <a:t>comercial</a:t>
            </a:r>
            <a:r>
              <a:rPr lang="en-US" sz="1600" dirty="0">
                <a:solidFill>
                  <a:srgbClr val="000000"/>
                </a:solidFill>
                <a:latin typeface="Arial"/>
                <a:cs typeface="Arial"/>
              </a:rPr>
              <a:t> en la </a:t>
            </a:r>
            <a:r>
              <a:rPr lang="en-US" sz="1600" dirty="0" err="1">
                <a:solidFill>
                  <a:srgbClr val="000000"/>
                </a:solidFill>
                <a:latin typeface="Arial"/>
                <a:cs typeface="Arial"/>
              </a:rPr>
              <a:t>zona</a:t>
            </a:r>
            <a:r>
              <a:rPr lang="en-US" sz="1600" dirty="0">
                <a:solidFill>
                  <a:srgbClr val="000000"/>
                </a:solidFill>
                <a:latin typeface="Arial"/>
                <a:cs typeface="Arial"/>
              </a:rPr>
              <a:t> </a:t>
            </a:r>
            <a:r>
              <a:rPr lang="en-US" sz="1600" dirty="0" err="1">
                <a:solidFill>
                  <a:srgbClr val="000000"/>
                </a:solidFill>
                <a:latin typeface="Arial"/>
                <a:cs typeface="Arial"/>
              </a:rPr>
              <a:t>sur</a:t>
            </a:r>
            <a:r>
              <a:rPr lang="en-US" sz="1600" dirty="0">
                <a:solidFill>
                  <a:srgbClr val="000000"/>
                </a:solidFill>
                <a:latin typeface="Arial"/>
                <a:cs typeface="Arial"/>
              </a:rPr>
              <a:t> de Puerto </a:t>
            </a:r>
            <a:r>
              <a:rPr lang="en-US" sz="1600" dirty="0" smtClean="0">
                <a:solidFill>
                  <a:srgbClr val="000000"/>
                </a:solidFill>
                <a:latin typeface="Arial"/>
                <a:cs typeface="Arial"/>
              </a:rPr>
              <a:t>Rico</a:t>
            </a:r>
          </a:p>
          <a:p>
            <a:pPr marL="313182" indent="-285750">
              <a:lnSpc>
                <a:spcPct val="150000"/>
              </a:lnSpc>
              <a:buFont typeface="Arial"/>
              <a:buChar char="•"/>
            </a:pPr>
            <a:endParaRPr lang="en-US" sz="1600" dirty="0">
              <a:solidFill>
                <a:srgbClr val="000000"/>
              </a:solidFill>
              <a:latin typeface="Arial"/>
              <a:cs typeface="Arial"/>
            </a:endParaRPr>
          </a:p>
          <a:p>
            <a:pPr marL="313182" indent="-285750">
              <a:lnSpc>
                <a:spcPct val="150000"/>
              </a:lnSpc>
              <a:buFont typeface="Arial"/>
              <a:buChar char="•"/>
            </a:pPr>
            <a:r>
              <a:rPr lang="en-US" sz="1600" dirty="0">
                <a:solidFill>
                  <a:srgbClr val="000000"/>
                </a:solidFill>
                <a:latin typeface="Arial"/>
                <a:cs typeface="Arial"/>
              </a:rPr>
              <a:t>Se </a:t>
            </a:r>
            <a:r>
              <a:rPr lang="en-US" sz="1600" dirty="0" err="1">
                <a:solidFill>
                  <a:srgbClr val="000000"/>
                </a:solidFill>
                <a:latin typeface="Arial"/>
                <a:cs typeface="Arial"/>
              </a:rPr>
              <a:t>han</a:t>
            </a:r>
            <a:r>
              <a:rPr lang="en-US" sz="1600" dirty="0">
                <a:solidFill>
                  <a:srgbClr val="000000"/>
                </a:solidFill>
                <a:latin typeface="Arial"/>
                <a:cs typeface="Arial"/>
              </a:rPr>
              <a:t> </a:t>
            </a:r>
            <a:r>
              <a:rPr lang="en-US" sz="1600" dirty="0" err="1">
                <a:solidFill>
                  <a:srgbClr val="000000"/>
                </a:solidFill>
                <a:latin typeface="Arial"/>
                <a:cs typeface="Arial"/>
              </a:rPr>
              <a:t>estudiado</a:t>
            </a:r>
            <a:r>
              <a:rPr lang="en-US" sz="1600" dirty="0">
                <a:solidFill>
                  <a:srgbClr val="000000"/>
                </a:solidFill>
                <a:latin typeface="Arial"/>
                <a:cs typeface="Arial"/>
              </a:rPr>
              <a:t> </a:t>
            </a:r>
            <a:r>
              <a:rPr lang="en-US" sz="1600" dirty="0" err="1">
                <a:solidFill>
                  <a:srgbClr val="000000"/>
                </a:solidFill>
                <a:latin typeface="Arial"/>
                <a:cs typeface="Arial"/>
              </a:rPr>
              <a:t>prácticamente</a:t>
            </a:r>
            <a:r>
              <a:rPr lang="en-US" sz="1600" dirty="0">
                <a:solidFill>
                  <a:srgbClr val="000000"/>
                </a:solidFill>
                <a:latin typeface="Arial"/>
                <a:cs typeface="Arial"/>
              </a:rPr>
              <a:t> </a:t>
            </a:r>
            <a:r>
              <a:rPr lang="en-US" sz="1600" dirty="0" err="1">
                <a:solidFill>
                  <a:srgbClr val="000000"/>
                </a:solidFill>
                <a:latin typeface="Arial"/>
                <a:cs typeface="Arial"/>
              </a:rPr>
              <a:t>todos</a:t>
            </a:r>
            <a:r>
              <a:rPr lang="en-US" sz="1600" dirty="0">
                <a:solidFill>
                  <a:srgbClr val="000000"/>
                </a:solidFill>
                <a:latin typeface="Arial"/>
                <a:cs typeface="Arial"/>
              </a:rPr>
              <a:t> los </a:t>
            </a:r>
            <a:r>
              <a:rPr lang="en-US" sz="1600" dirty="0" err="1">
                <a:solidFill>
                  <a:srgbClr val="000000"/>
                </a:solidFill>
                <a:latin typeface="Arial"/>
                <a:cs typeface="Arial"/>
              </a:rPr>
              <a:t>aspectos</a:t>
            </a:r>
            <a:r>
              <a:rPr lang="en-US" sz="1600" dirty="0">
                <a:solidFill>
                  <a:srgbClr val="000000"/>
                </a:solidFill>
                <a:latin typeface="Arial"/>
                <a:cs typeface="Arial"/>
              </a:rPr>
              <a:t> </a:t>
            </a:r>
            <a:r>
              <a:rPr lang="en-US" sz="1600" dirty="0" err="1">
                <a:solidFill>
                  <a:srgbClr val="000000"/>
                </a:solidFill>
                <a:latin typeface="Arial"/>
                <a:cs typeface="Arial"/>
              </a:rPr>
              <a:t>hortícolas</a:t>
            </a:r>
            <a:r>
              <a:rPr lang="en-US" sz="1600" dirty="0">
                <a:solidFill>
                  <a:srgbClr val="000000"/>
                </a:solidFill>
                <a:latin typeface="Arial"/>
                <a:cs typeface="Arial"/>
              </a:rPr>
              <a:t> de </a:t>
            </a:r>
            <a:r>
              <a:rPr lang="en-US" sz="1600" dirty="0" err="1">
                <a:solidFill>
                  <a:srgbClr val="000000"/>
                </a:solidFill>
                <a:latin typeface="Arial"/>
                <a:cs typeface="Arial"/>
              </a:rPr>
              <a:t>las</a:t>
            </a:r>
            <a:r>
              <a:rPr lang="en-US" sz="1600" dirty="0">
                <a:solidFill>
                  <a:srgbClr val="000000"/>
                </a:solidFill>
                <a:latin typeface="Arial"/>
                <a:cs typeface="Arial"/>
              </a:rPr>
              <a:t> </a:t>
            </a:r>
            <a:r>
              <a:rPr lang="en-US" sz="1600" dirty="0" err="1">
                <a:solidFill>
                  <a:srgbClr val="000000"/>
                </a:solidFill>
                <a:latin typeface="Arial"/>
                <a:cs typeface="Arial"/>
              </a:rPr>
              <a:t>hortalizas</a:t>
            </a:r>
            <a:r>
              <a:rPr lang="en-US" sz="1600" dirty="0">
                <a:solidFill>
                  <a:srgbClr val="000000"/>
                </a:solidFill>
                <a:latin typeface="Arial"/>
                <a:cs typeface="Arial"/>
              </a:rPr>
              <a:t> de mayor </a:t>
            </a:r>
            <a:r>
              <a:rPr lang="en-US" sz="1600" dirty="0" err="1">
                <a:solidFill>
                  <a:srgbClr val="000000"/>
                </a:solidFill>
                <a:latin typeface="Arial"/>
                <a:cs typeface="Arial"/>
              </a:rPr>
              <a:t>potencial</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Puerto Rico </a:t>
            </a:r>
            <a:r>
              <a:rPr lang="en-US" sz="1600" dirty="0" err="1">
                <a:solidFill>
                  <a:srgbClr val="000000"/>
                </a:solidFill>
                <a:latin typeface="Arial"/>
                <a:cs typeface="Arial"/>
              </a:rPr>
              <a:t>como</a:t>
            </a:r>
            <a:r>
              <a:rPr lang="en-US" sz="1600" dirty="0">
                <a:solidFill>
                  <a:srgbClr val="000000"/>
                </a:solidFill>
                <a:latin typeface="Arial"/>
                <a:cs typeface="Arial"/>
              </a:rPr>
              <a:t> </a:t>
            </a:r>
            <a:r>
              <a:rPr lang="en-US" sz="1600" dirty="0" err="1">
                <a:solidFill>
                  <a:srgbClr val="000000"/>
                </a:solidFill>
                <a:latin typeface="Arial"/>
                <a:cs typeface="Arial"/>
              </a:rPr>
              <a:t>tomates</a:t>
            </a:r>
            <a:r>
              <a:rPr lang="en-US" sz="1600" dirty="0">
                <a:solidFill>
                  <a:srgbClr val="000000"/>
                </a:solidFill>
                <a:latin typeface="Arial"/>
                <a:cs typeface="Arial"/>
              </a:rPr>
              <a:t>, </a:t>
            </a:r>
            <a:r>
              <a:rPr lang="en-US" sz="1600" dirty="0" err="1">
                <a:solidFill>
                  <a:srgbClr val="000000"/>
                </a:solidFill>
                <a:latin typeface="Arial"/>
                <a:cs typeface="Arial"/>
              </a:rPr>
              <a:t>repollos</a:t>
            </a:r>
            <a:r>
              <a:rPr lang="en-US" sz="1600" dirty="0">
                <a:solidFill>
                  <a:srgbClr val="000000"/>
                </a:solidFill>
                <a:latin typeface="Arial"/>
                <a:cs typeface="Arial"/>
              </a:rPr>
              <a:t>, </a:t>
            </a:r>
            <a:r>
              <a:rPr lang="en-US" sz="1600" dirty="0" err="1">
                <a:solidFill>
                  <a:srgbClr val="000000"/>
                </a:solidFill>
                <a:latin typeface="Arial"/>
                <a:cs typeface="Arial"/>
              </a:rPr>
              <a:t>cebolla</a:t>
            </a:r>
            <a:r>
              <a:rPr lang="en-US" sz="1600" dirty="0">
                <a:solidFill>
                  <a:srgbClr val="000000"/>
                </a:solidFill>
                <a:latin typeface="Arial"/>
                <a:cs typeface="Arial"/>
              </a:rPr>
              <a:t>, </a:t>
            </a:r>
            <a:r>
              <a:rPr lang="en-US" sz="1600" dirty="0" err="1">
                <a:solidFill>
                  <a:srgbClr val="000000"/>
                </a:solidFill>
                <a:latin typeface="Arial"/>
                <a:cs typeface="Arial"/>
              </a:rPr>
              <a:t>berenjenas</a:t>
            </a:r>
            <a:r>
              <a:rPr lang="en-US" sz="1600" dirty="0">
                <a:solidFill>
                  <a:srgbClr val="000000"/>
                </a:solidFill>
                <a:latin typeface="Arial"/>
                <a:cs typeface="Arial"/>
              </a:rPr>
              <a:t>, pimientos, </a:t>
            </a:r>
            <a:r>
              <a:rPr lang="en-US" sz="1600" dirty="0" err="1">
                <a:solidFill>
                  <a:srgbClr val="000000"/>
                </a:solidFill>
                <a:latin typeface="Arial"/>
                <a:cs typeface="Arial"/>
              </a:rPr>
              <a:t>ajíes</a:t>
            </a:r>
            <a:r>
              <a:rPr lang="en-US" sz="1600" dirty="0">
                <a:solidFill>
                  <a:srgbClr val="000000"/>
                </a:solidFill>
                <a:latin typeface="Arial"/>
                <a:cs typeface="Arial"/>
              </a:rPr>
              <a:t> </a:t>
            </a:r>
            <a:r>
              <a:rPr lang="en-US" sz="1600" dirty="0" err="1">
                <a:solidFill>
                  <a:srgbClr val="000000"/>
                </a:solidFill>
                <a:latin typeface="Arial"/>
                <a:cs typeface="Arial"/>
              </a:rPr>
              <a:t>dulces</a:t>
            </a:r>
            <a:r>
              <a:rPr lang="en-US" sz="1600" dirty="0">
                <a:solidFill>
                  <a:srgbClr val="000000"/>
                </a:solidFill>
                <a:latin typeface="Arial"/>
                <a:cs typeface="Arial"/>
              </a:rPr>
              <a:t>, </a:t>
            </a:r>
            <a:r>
              <a:rPr lang="en-US" sz="1600" dirty="0" err="1">
                <a:solidFill>
                  <a:srgbClr val="000000"/>
                </a:solidFill>
                <a:latin typeface="Arial"/>
                <a:cs typeface="Arial"/>
              </a:rPr>
              <a:t>calabazas</a:t>
            </a:r>
            <a:r>
              <a:rPr lang="en-US" sz="1600" dirty="0">
                <a:solidFill>
                  <a:srgbClr val="000000"/>
                </a:solidFill>
                <a:latin typeface="Arial"/>
                <a:cs typeface="Arial"/>
              </a:rPr>
              <a:t>, </a:t>
            </a:r>
            <a:r>
              <a:rPr lang="en-US" sz="1600" dirty="0" err="1">
                <a:solidFill>
                  <a:srgbClr val="000000"/>
                </a:solidFill>
                <a:latin typeface="Arial"/>
                <a:cs typeface="Arial"/>
              </a:rPr>
              <a:t>melones</a:t>
            </a:r>
            <a:r>
              <a:rPr lang="en-US" sz="1600" dirty="0">
                <a:solidFill>
                  <a:srgbClr val="000000"/>
                </a:solidFill>
                <a:latin typeface="Arial"/>
                <a:cs typeface="Arial"/>
              </a:rPr>
              <a:t>, </a:t>
            </a:r>
            <a:r>
              <a:rPr lang="en-US" sz="1600" dirty="0" err="1">
                <a:solidFill>
                  <a:srgbClr val="000000"/>
                </a:solidFill>
                <a:latin typeface="Arial"/>
                <a:cs typeface="Arial"/>
              </a:rPr>
              <a:t>sandías</a:t>
            </a:r>
            <a:r>
              <a:rPr lang="en-US" sz="1600" dirty="0">
                <a:solidFill>
                  <a:srgbClr val="000000"/>
                </a:solidFill>
                <a:latin typeface="Arial"/>
                <a:cs typeface="Arial"/>
              </a:rPr>
              <a:t>, </a:t>
            </a:r>
            <a:r>
              <a:rPr lang="en-US" sz="1600" dirty="0" err="1">
                <a:solidFill>
                  <a:srgbClr val="000000"/>
                </a:solidFill>
                <a:latin typeface="Arial"/>
                <a:cs typeface="Arial"/>
              </a:rPr>
              <a:t>pepinillos</a:t>
            </a:r>
            <a:r>
              <a:rPr lang="en-US" sz="1600" dirty="0">
                <a:solidFill>
                  <a:srgbClr val="000000"/>
                </a:solidFill>
                <a:latin typeface="Arial"/>
                <a:cs typeface="Arial"/>
              </a:rPr>
              <a:t> y </a:t>
            </a:r>
            <a:r>
              <a:rPr lang="en-US" sz="1600" dirty="0" err="1">
                <a:solidFill>
                  <a:srgbClr val="000000"/>
                </a:solidFill>
                <a:latin typeface="Arial"/>
                <a:cs typeface="Arial"/>
              </a:rPr>
              <a:t>brécol</a:t>
            </a:r>
            <a:r>
              <a:rPr lang="en-US" sz="1600" dirty="0">
                <a:solidFill>
                  <a:srgbClr val="000000"/>
                </a:solidFill>
                <a:latin typeface="Arial"/>
                <a:cs typeface="Arial"/>
              </a:rPr>
              <a:t>.</a:t>
            </a:r>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139808751"/>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663700" y="1033653"/>
            <a:ext cx="6832600" cy="5611795"/>
          </a:xfrm>
          <a:prstGeom prst="rect">
            <a:avLst/>
          </a:prstGeom>
        </p:spPr>
        <p:txBody>
          <a:bodyPr wrap="square">
            <a:spAutoFit/>
          </a:bodyPr>
          <a:lstStyle/>
          <a:p>
            <a:pPr marL="285750" lvl="0" indent="-285750">
              <a:lnSpc>
                <a:spcPct val="150000"/>
              </a:lnSpc>
              <a:buFont typeface="Arial"/>
              <a:buChar char="•"/>
            </a:pPr>
            <a:r>
              <a:rPr lang="es-ES_tradnl" sz="1600" dirty="0">
                <a:solidFill>
                  <a:srgbClr val="000000"/>
                </a:solidFill>
                <a:latin typeface="Arial"/>
                <a:cs typeface="Arial"/>
              </a:rPr>
              <a:t>La Clínica de Diagnóstico </a:t>
            </a:r>
            <a:r>
              <a:rPr lang="en-US" sz="1600" dirty="0">
                <a:solidFill>
                  <a:srgbClr val="000000"/>
                </a:solidFill>
                <a:latin typeface="Arial"/>
                <a:cs typeface="Arial"/>
              </a:rPr>
              <a:t>(</a:t>
            </a:r>
            <a:r>
              <a:rPr lang="en-US" sz="1600" dirty="0" err="1">
                <a:solidFill>
                  <a:srgbClr val="000000"/>
                </a:solidFill>
                <a:latin typeface="Arial"/>
                <a:cs typeface="Arial"/>
              </a:rPr>
              <a:t>Fitopatología</a:t>
            </a:r>
            <a:r>
              <a:rPr lang="en-US" sz="1600" dirty="0">
                <a:solidFill>
                  <a:srgbClr val="000000"/>
                </a:solidFill>
                <a:latin typeface="Arial"/>
                <a:cs typeface="Arial"/>
              </a:rPr>
              <a:t> y </a:t>
            </a:r>
            <a:r>
              <a:rPr lang="en-US" sz="1600" dirty="0" err="1">
                <a:solidFill>
                  <a:srgbClr val="000000"/>
                </a:solidFill>
                <a:latin typeface="Arial"/>
                <a:cs typeface="Arial"/>
              </a:rPr>
              <a:t>Entomología</a:t>
            </a:r>
            <a:r>
              <a:rPr lang="en-US" sz="1600" dirty="0">
                <a:solidFill>
                  <a:srgbClr val="000000"/>
                </a:solidFill>
                <a:latin typeface="Arial"/>
                <a:cs typeface="Arial"/>
              </a:rPr>
              <a:t>) </a:t>
            </a:r>
            <a:r>
              <a:rPr lang="en-US" sz="1600" dirty="0" err="1" smtClean="0">
                <a:solidFill>
                  <a:srgbClr val="000000"/>
                </a:solidFill>
                <a:latin typeface="Arial"/>
                <a:cs typeface="Arial"/>
              </a:rPr>
              <a:t>atendio</a:t>
            </a:r>
            <a:r>
              <a:rPr lang="en-US" sz="1600" dirty="0" smtClean="0">
                <a:solidFill>
                  <a:srgbClr val="000000"/>
                </a:solidFill>
                <a:latin typeface="Arial"/>
                <a:cs typeface="Arial"/>
              </a:rPr>
              <a:t> </a:t>
            </a:r>
            <a:r>
              <a:rPr lang="en-US" sz="1600" dirty="0">
                <a:solidFill>
                  <a:srgbClr val="000000"/>
                </a:solidFill>
                <a:latin typeface="Arial"/>
                <a:cs typeface="Arial"/>
              </a:rPr>
              <a:t>en el 2014:  345 </a:t>
            </a:r>
            <a:r>
              <a:rPr lang="en-US" sz="1600" dirty="0" err="1">
                <a:solidFill>
                  <a:srgbClr val="000000"/>
                </a:solidFill>
                <a:latin typeface="Arial"/>
                <a:cs typeface="Arial"/>
              </a:rPr>
              <a:t>muestras</a:t>
            </a:r>
            <a:r>
              <a:rPr lang="en-US" sz="1600" dirty="0">
                <a:solidFill>
                  <a:srgbClr val="000000"/>
                </a:solidFill>
                <a:latin typeface="Arial"/>
                <a:cs typeface="Arial"/>
              </a:rPr>
              <a:t> de 16 </a:t>
            </a:r>
            <a:r>
              <a:rPr lang="en-US" sz="1600" dirty="0" err="1">
                <a:solidFill>
                  <a:srgbClr val="000000"/>
                </a:solidFill>
                <a:latin typeface="Arial"/>
                <a:cs typeface="Arial"/>
              </a:rPr>
              <a:t>diferentes</a:t>
            </a:r>
            <a:r>
              <a:rPr lang="en-US" sz="1600" dirty="0">
                <a:solidFill>
                  <a:srgbClr val="000000"/>
                </a:solidFill>
                <a:latin typeface="Arial"/>
                <a:cs typeface="Arial"/>
              </a:rPr>
              <a:t> </a:t>
            </a:r>
            <a:r>
              <a:rPr lang="en-US" sz="1600" dirty="0" err="1">
                <a:solidFill>
                  <a:srgbClr val="000000"/>
                </a:solidFill>
                <a:latin typeface="Arial"/>
                <a:cs typeface="Arial"/>
              </a:rPr>
              <a:t>cultivos</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diagnostico</a:t>
            </a:r>
            <a:r>
              <a:rPr lang="en-US" sz="1600" dirty="0">
                <a:solidFill>
                  <a:srgbClr val="000000"/>
                </a:solidFill>
                <a:latin typeface="Arial"/>
                <a:cs typeface="Arial"/>
              </a:rPr>
              <a:t> de </a:t>
            </a:r>
            <a:r>
              <a:rPr lang="en-US" sz="1600" dirty="0" err="1">
                <a:solidFill>
                  <a:srgbClr val="000000"/>
                </a:solidFill>
                <a:latin typeface="Arial"/>
                <a:cs typeface="Arial"/>
              </a:rPr>
              <a:t>enfermedades</a:t>
            </a:r>
            <a:r>
              <a:rPr lang="en-US" sz="1600" dirty="0">
                <a:solidFill>
                  <a:srgbClr val="000000"/>
                </a:solidFill>
                <a:latin typeface="Arial"/>
                <a:cs typeface="Arial"/>
              </a:rPr>
              <a:t>.  Del total de </a:t>
            </a:r>
            <a:r>
              <a:rPr lang="en-US" sz="1600" dirty="0" err="1">
                <a:solidFill>
                  <a:srgbClr val="000000"/>
                </a:solidFill>
                <a:latin typeface="Arial"/>
                <a:cs typeface="Arial"/>
              </a:rPr>
              <a:t>muestras</a:t>
            </a:r>
            <a:r>
              <a:rPr lang="en-US" sz="1600" dirty="0">
                <a:solidFill>
                  <a:srgbClr val="000000"/>
                </a:solidFill>
                <a:latin typeface="Arial"/>
                <a:cs typeface="Arial"/>
              </a:rPr>
              <a:t> </a:t>
            </a:r>
            <a:r>
              <a:rPr lang="en-US" sz="1600" dirty="0" err="1">
                <a:solidFill>
                  <a:srgbClr val="000000"/>
                </a:solidFill>
                <a:latin typeface="Arial"/>
                <a:cs typeface="Arial"/>
              </a:rPr>
              <a:t>analizadas</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enfermedades</a:t>
            </a:r>
            <a:r>
              <a:rPr lang="en-US" sz="1600" dirty="0">
                <a:solidFill>
                  <a:srgbClr val="000000"/>
                </a:solidFill>
                <a:latin typeface="Arial"/>
                <a:cs typeface="Arial"/>
              </a:rPr>
              <a:t>, 64 </a:t>
            </a:r>
            <a:r>
              <a:rPr lang="en-US" sz="1600" dirty="0" err="1">
                <a:solidFill>
                  <a:srgbClr val="000000"/>
                </a:solidFill>
                <a:latin typeface="Arial"/>
                <a:cs typeface="Arial"/>
              </a:rPr>
              <a:t>muestras</a:t>
            </a:r>
            <a:r>
              <a:rPr lang="en-US" sz="1600" dirty="0">
                <a:solidFill>
                  <a:srgbClr val="000000"/>
                </a:solidFill>
                <a:latin typeface="Arial"/>
                <a:cs typeface="Arial"/>
              </a:rPr>
              <a:t> </a:t>
            </a:r>
            <a:r>
              <a:rPr lang="en-US" sz="1600" dirty="0" err="1">
                <a:solidFill>
                  <a:srgbClr val="000000"/>
                </a:solidFill>
                <a:latin typeface="Arial"/>
                <a:cs typeface="Arial"/>
              </a:rPr>
              <a:t>fueron</a:t>
            </a:r>
            <a:r>
              <a:rPr lang="en-US" sz="1600" dirty="0">
                <a:solidFill>
                  <a:srgbClr val="000000"/>
                </a:solidFill>
                <a:latin typeface="Arial"/>
                <a:cs typeface="Arial"/>
              </a:rPr>
              <a:t> </a:t>
            </a:r>
            <a:r>
              <a:rPr lang="en-US" sz="1600" dirty="0" err="1">
                <a:solidFill>
                  <a:srgbClr val="000000"/>
                </a:solidFill>
                <a:latin typeface="Arial"/>
                <a:cs typeface="Arial"/>
              </a:rPr>
              <a:t>analizadas</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detección</a:t>
            </a:r>
            <a:r>
              <a:rPr lang="en-US" sz="1600" dirty="0">
                <a:solidFill>
                  <a:srgbClr val="000000"/>
                </a:solidFill>
                <a:latin typeface="Arial"/>
                <a:cs typeface="Arial"/>
              </a:rPr>
              <a:t> de bacteria </a:t>
            </a:r>
            <a:r>
              <a:rPr lang="en-US" sz="1600" dirty="0" err="1">
                <a:solidFill>
                  <a:srgbClr val="000000"/>
                </a:solidFill>
                <a:latin typeface="Arial"/>
                <a:cs typeface="Arial"/>
              </a:rPr>
              <a:t>Candidatus</a:t>
            </a:r>
            <a:r>
              <a:rPr lang="en-US" sz="1600" dirty="0">
                <a:solidFill>
                  <a:srgbClr val="000000"/>
                </a:solidFill>
                <a:latin typeface="Arial"/>
                <a:cs typeface="Arial"/>
              </a:rPr>
              <a:t> </a:t>
            </a:r>
            <a:r>
              <a:rPr lang="en-US" sz="1600" dirty="0" err="1">
                <a:solidFill>
                  <a:srgbClr val="000000"/>
                </a:solidFill>
                <a:latin typeface="Arial"/>
                <a:cs typeface="Arial"/>
              </a:rPr>
              <a:t>Liberibacter</a:t>
            </a:r>
            <a:r>
              <a:rPr lang="en-US" sz="1600" dirty="0">
                <a:solidFill>
                  <a:srgbClr val="000000"/>
                </a:solidFill>
                <a:latin typeface="Arial"/>
                <a:cs typeface="Arial"/>
              </a:rPr>
              <a:t> </a:t>
            </a:r>
            <a:r>
              <a:rPr lang="en-US" sz="1600" dirty="0" err="1">
                <a:solidFill>
                  <a:srgbClr val="000000"/>
                </a:solidFill>
                <a:latin typeface="Arial"/>
                <a:cs typeface="Arial"/>
              </a:rPr>
              <a:t>asiaticus</a:t>
            </a:r>
            <a:r>
              <a:rPr lang="en-US" sz="1600" dirty="0">
                <a:solidFill>
                  <a:srgbClr val="000000"/>
                </a:solidFill>
                <a:latin typeface="Arial"/>
                <a:cs typeface="Arial"/>
              </a:rPr>
              <a:t> </a:t>
            </a:r>
            <a:r>
              <a:rPr lang="en-US" sz="1600" dirty="0" err="1">
                <a:solidFill>
                  <a:srgbClr val="000000"/>
                </a:solidFill>
                <a:latin typeface="Arial"/>
                <a:cs typeface="Arial"/>
              </a:rPr>
              <a:t>causante</a:t>
            </a:r>
            <a:r>
              <a:rPr lang="en-US" sz="1600" dirty="0">
                <a:solidFill>
                  <a:srgbClr val="000000"/>
                </a:solidFill>
                <a:latin typeface="Arial"/>
                <a:cs typeface="Arial"/>
              </a:rPr>
              <a:t> del Citrus Greening.  Un total de 25 </a:t>
            </a:r>
            <a:r>
              <a:rPr lang="en-US" sz="1600" dirty="0" err="1">
                <a:solidFill>
                  <a:srgbClr val="000000"/>
                </a:solidFill>
                <a:latin typeface="Arial"/>
                <a:cs typeface="Arial"/>
              </a:rPr>
              <a:t>muestras</a:t>
            </a:r>
            <a:r>
              <a:rPr lang="en-US" sz="1600" dirty="0">
                <a:solidFill>
                  <a:srgbClr val="000000"/>
                </a:solidFill>
                <a:latin typeface="Arial"/>
                <a:cs typeface="Arial"/>
              </a:rPr>
              <a:t> de </a:t>
            </a:r>
            <a:r>
              <a:rPr lang="en-US" sz="1600" dirty="0" err="1">
                <a:solidFill>
                  <a:srgbClr val="000000"/>
                </a:solidFill>
                <a:latin typeface="Arial"/>
                <a:cs typeface="Arial"/>
              </a:rPr>
              <a:t>suelo</a:t>
            </a:r>
            <a:r>
              <a:rPr lang="en-US" sz="1600" dirty="0">
                <a:solidFill>
                  <a:srgbClr val="000000"/>
                </a:solidFill>
                <a:latin typeface="Arial"/>
                <a:cs typeface="Arial"/>
              </a:rPr>
              <a:t> se </a:t>
            </a:r>
            <a:r>
              <a:rPr lang="en-US" sz="1600" dirty="0" err="1">
                <a:solidFill>
                  <a:srgbClr val="000000"/>
                </a:solidFill>
                <a:latin typeface="Arial"/>
                <a:cs typeface="Arial"/>
              </a:rPr>
              <a:t>procesaron</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análisis</a:t>
            </a:r>
            <a:r>
              <a:rPr lang="en-US" sz="1600" dirty="0">
                <a:solidFill>
                  <a:srgbClr val="000000"/>
                </a:solidFill>
                <a:latin typeface="Arial"/>
                <a:cs typeface="Arial"/>
              </a:rPr>
              <a:t>  </a:t>
            </a:r>
            <a:r>
              <a:rPr lang="en-US" sz="1600" dirty="0" err="1">
                <a:solidFill>
                  <a:srgbClr val="000000"/>
                </a:solidFill>
                <a:latin typeface="Arial"/>
                <a:cs typeface="Arial"/>
              </a:rPr>
              <a:t>microbiológico</a:t>
            </a:r>
            <a:r>
              <a:rPr lang="en-US" sz="1600" dirty="0">
                <a:solidFill>
                  <a:srgbClr val="000000"/>
                </a:solidFill>
                <a:latin typeface="Arial"/>
                <a:cs typeface="Arial"/>
              </a:rPr>
              <a:t> </a:t>
            </a:r>
            <a:r>
              <a:rPr lang="en-US" sz="1600" dirty="0" err="1">
                <a:solidFill>
                  <a:srgbClr val="000000"/>
                </a:solidFill>
                <a:latin typeface="Arial"/>
                <a:cs typeface="Arial"/>
              </a:rPr>
              <a:t>que</a:t>
            </a:r>
            <a:r>
              <a:rPr lang="en-US" sz="1600" dirty="0">
                <a:solidFill>
                  <a:srgbClr val="000000"/>
                </a:solidFill>
                <a:latin typeface="Arial"/>
                <a:cs typeface="Arial"/>
              </a:rPr>
              <a:t> </a:t>
            </a:r>
            <a:r>
              <a:rPr lang="en-US" sz="1600" dirty="0" err="1">
                <a:solidFill>
                  <a:srgbClr val="000000"/>
                </a:solidFill>
                <a:latin typeface="Arial"/>
                <a:cs typeface="Arial"/>
              </a:rPr>
              <a:t>incluyeron</a:t>
            </a:r>
            <a:r>
              <a:rPr lang="en-US" sz="1600" dirty="0">
                <a:solidFill>
                  <a:srgbClr val="000000"/>
                </a:solidFill>
                <a:latin typeface="Arial"/>
                <a:cs typeface="Arial"/>
              </a:rPr>
              <a:t> </a:t>
            </a:r>
            <a:r>
              <a:rPr lang="en-US" sz="1600" dirty="0" err="1">
                <a:solidFill>
                  <a:srgbClr val="000000"/>
                </a:solidFill>
                <a:latin typeface="Arial"/>
                <a:cs typeface="Arial"/>
              </a:rPr>
              <a:t>conteos</a:t>
            </a:r>
            <a:r>
              <a:rPr lang="en-US" sz="1600" dirty="0">
                <a:solidFill>
                  <a:srgbClr val="000000"/>
                </a:solidFill>
                <a:latin typeface="Arial"/>
                <a:cs typeface="Arial"/>
              </a:rPr>
              <a:t> </a:t>
            </a:r>
            <a:r>
              <a:rPr lang="en-US" sz="1600" dirty="0" err="1">
                <a:solidFill>
                  <a:srgbClr val="000000"/>
                </a:solidFill>
                <a:latin typeface="Arial"/>
                <a:cs typeface="Arial"/>
              </a:rPr>
              <a:t>totales</a:t>
            </a:r>
            <a:r>
              <a:rPr lang="en-US" sz="1600" dirty="0">
                <a:solidFill>
                  <a:srgbClr val="000000"/>
                </a:solidFill>
                <a:latin typeface="Arial"/>
                <a:cs typeface="Arial"/>
              </a:rPr>
              <a:t> de </a:t>
            </a:r>
            <a:r>
              <a:rPr lang="en-US" sz="1600" dirty="0" err="1">
                <a:solidFill>
                  <a:srgbClr val="000000"/>
                </a:solidFill>
                <a:latin typeface="Arial"/>
                <a:cs typeface="Arial"/>
              </a:rPr>
              <a:t>bacterias</a:t>
            </a:r>
            <a:r>
              <a:rPr lang="en-US" sz="1600" dirty="0">
                <a:solidFill>
                  <a:srgbClr val="000000"/>
                </a:solidFill>
                <a:latin typeface="Arial"/>
                <a:cs typeface="Arial"/>
              </a:rPr>
              <a:t>, </a:t>
            </a:r>
            <a:r>
              <a:rPr lang="en-US" sz="1600" dirty="0" err="1">
                <a:solidFill>
                  <a:srgbClr val="000000"/>
                </a:solidFill>
                <a:latin typeface="Arial"/>
                <a:cs typeface="Arial"/>
              </a:rPr>
              <a:t>hongos</a:t>
            </a:r>
            <a:r>
              <a:rPr lang="en-US" sz="1600" dirty="0">
                <a:solidFill>
                  <a:srgbClr val="000000"/>
                </a:solidFill>
                <a:latin typeface="Arial"/>
                <a:cs typeface="Arial"/>
              </a:rPr>
              <a:t>, </a:t>
            </a:r>
            <a:r>
              <a:rPr lang="en-US" sz="1600" dirty="0" err="1">
                <a:solidFill>
                  <a:srgbClr val="000000"/>
                </a:solidFill>
                <a:latin typeface="Arial"/>
                <a:cs typeface="Arial"/>
              </a:rPr>
              <a:t>bacterias</a:t>
            </a:r>
            <a:r>
              <a:rPr lang="en-US" sz="1600" dirty="0">
                <a:solidFill>
                  <a:srgbClr val="000000"/>
                </a:solidFill>
                <a:latin typeface="Arial"/>
                <a:cs typeface="Arial"/>
              </a:rPr>
              <a:t> </a:t>
            </a:r>
            <a:r>
              <a:rPr lang="en-US" sz="1600" dirty="0" err="1">
                <a:solidFill>
                  <a:srgbClr val="000000"/>
                </a:solidFill>
                <a:latin typeface="Arial"/>
                <a:cs typeface="Arial"/>
              </a:rPr>
              <a:t>solubilizadoras</a:t>
            </a:r>
            <a:r>
              <a:rPr lang="en-US" sz="1600" dirty="0">
                <a:solidFill>
                  <a:srgbClr val="000000"/>
                </a:solidFill>
                <a:latin typeface="Arial"/>
                <a:cs typeface="Arial"/>
              </a:rPr>
              <a:t> de </a:t>
            </a:r>
            <a:r>
              <a:rPr lang="en-US" sz="1600" dirty="0" err="1">
                <a:solidFill>
                  <a:srgbClr val="000000"/>
                </a:solidFill>
                <a:latin typeface="Arial"/>
                <a:cs typeface="Arial"/>
              </a:rPr>
              <a:t>fósforo</a:t>
            </a:r>
            <a:r>
              <a:rPr lang="en-US" sz="1600" dirty="0">
                <a:solidFill>
                  <a:srgbClr val="000000"/>
                </a:solidFill>
                <a:latin typeface="Arial"/>
                <a:cs typeface="Arial"/>
              </a:rPr>
              <a:t>, </a:t>
            </a:r>
            <a:r>
              <a:rPr lang="en-US" sz="1600" dirty="0" err="1">
                <a:solidFill>
                  <a:srgbClr val="000000"/>
                </a:solidFill>
                <a:latin typeface="Arial"/>
                <a:cs typeface="Arial"/>
              </a:rPr>
              <a:t>bacterias</a:t>
            </a:r>
            <a:r>
              <a:rPr lang="en-US" sz="1600" dirty="0">
                <a:solidFill>
                  <a:srgbClr val="000000"/>
                </a:solidFill>
                <a:latin typeface="Arial"/>
                <a:cs typeface="Arial"/>
              </a:rPr>
              <a:t> </a:t>
            </a:r>
            <a:r>
              <a:rPr lang="en-US" sz="1600" dirty="0" err="1">
                <a:solidFill>
                  <a:srgbClr val="000000"/>
                </a:solidFill>
                <a:latin typeface="Arial"/>
                <a:cs typeface="Arial"/>
              </a:rPr>
              <a:t>celulolíticas</a:t>
            </a:r>
            <a:r>
              <a:rPr lang="en-US" sz="1600" dirty="0">
                <a:solidFill>
                  <a:srgbClr val="000000"/>
                </a:solidFill>
                <a:latin typeface="Arial"/>
                <a:cs typeface="Arial"/>
              </a:rPr>
              <a:t> y </a:t>
            </a:r>
            <a:r>
              <a:rPr lang="en-US" sz="1600" dirty="0" err="1">
                <a:solidFill>
                  <a:srgbClr val="000000"/>
                </a:solidFill>
                <a:latin typeface="Arial"/>
                <a:cs typeface="Arial"/>
              </a:rPr>
              <a:t>enumeración</a:t>
            </a:r>
            <a:r>
              <a:rPr lang="en-US" sz="1600" dirty="0">
                <a:solidFill>
                  <a:srgbClr val="000000"/>
                </a:solidFill>
                <a:latin typeface="Arial"/>
                <a:cs typeface="Arial"/>
              </a:rPr>
              <a:t> de Rhizobium y </a:t>
            </a:r>
            <a:r>
              <a:rPr lang="en-US" sz="1600" dirty="0" err="1">
                <a:solidFill>
                  <a:srgbClr val="000000"/>
                </a:solidFill>
                <a:latin typeface="Arial"/>
                <a:cs typeface="Arial"/>
              </a:rPr>
              <a:t>Bradyrhizobium</a:t>
            </a:r>
            <a:r>
              <a:rPr lang="en-US" sz="1600" dirty="0">
                <a:solidFill>
                  <a:srgbClr val="000000"/>
                </a:solidFill>
                <a:latin typeface="Arial"/>
                <a:cs typeface="Arial"/>
              </a:rPr>
              <a:t>. Las </a:t>
            </a:r>
            <a:r>
              <a:rPr lang="en-US" sz="1600" dirty="0" err="1">
                <a:solidFill>
                  <a:srgbClr val="000000"/>
                </a:solidFill>
                <a:latin typeface="Arial"/>
                <a:cs typeface="Arial"/>
              </a:rPr>
              <a:t>muestras</a:t>
            </a:r>
            <a:r>
              <a:rPr lang="en-US" sz="1600" dirty="0">
                <a:solidFill>
                  <a:srgbClr val="000000"/>
                </a:solidFill>
                <a:latin typeface="Arial"/>
                <a:cs typeface="Arial"/>
              </a:rPr>
              <a:t> </a:t>
            </a:r>
            <a:r>
              <a:rPr lang="en-US" sz="1600" dirty="0" err="1">
                <a:solidFill>
                  <a:srgbClr val="000000"/>
                </a:solidFill>
                <a:latin typeface="Arial"/>
                <a:cs typeface="Arial"/>
              </a:rPr>
              <a:t>atendidas</a:t>
            </a:r>
            <a:r>
              <a:rPr lang="en-US" sz="1600" dirty="0">
                <a:solidFill>
                  <a:srgbClr val="000000"/>
                </a:solidFill>
                <a:latin typeface="Arial"/>
                <a:cs typeface="Arial"/>
              </a:rPr>
              <a:t> en el </a:t>
            </a:r>
            <a:r>
              <a:rPr lang="en-US" sz="1600" dirty="0" err="1">
                <a:solidFill>
                  <a:srgbClr val="000000"/>
                </a:solidFill>
                <a:latin typeface="Arial"/>
                <a:cs typeface="Arial"/>
              </a:rPr>
              <a:t>Laboratorio</a:t>
            </a:r>
            <a:r>
              <a:rPr lang="en-US" sz="1600" dirty="0">
                <a:solidFill>
                  <a:srgbClr val="000000"/>
                </a:solidFill>
                <a:latin typeface="Arial"/>
                <a:cs typeface="Arial"/>
              </a:rPr>
              <a:t> de </a:t>
            </a:r>
            <a:r>
              <a:rPr lang="en-US" sz="1600" dirty="0" err="1">
                <a:solidFill>
                  <a:srgbClr val="000000"/>
                </a:solidFill>
                <a:latin typeface="Arial"/>
                <a:cs typeface="Arial"/>
              </a:rPr>
              <a:t>Entomolog</a:t>
            </a:r>
            <a:r>
              <a:rPr lang="es-ES_tradnl" sz="1600" dirty="0" err="1">
                <a:solidFill>
                  <a:srgbClr val="000000"/>
                </a:solidFill>
                <a:latin typeface="Arial"/>
                <a:cs typeface="Arial"/>
              </a:rPr>
              <a:t>ía</a:t>
            </a:r>
            <a:r>
              <a:rPr lang="es-ES_tradnl" sz="1600" dirty="0">
                <a:solidFill>
                  <a:srgbClr val="000000"/>
                </a:solidFill>
                <a:latin typeface="Arial"/>
                <a:cs typeface="Arial"/>
              </a:rPr>
              <a:t> fueron 84</a:t>
            </a:r>
            <a:r>
              <a:rPr lang="es-ES_tradnl" sz="1600" dirty="0" smtClean="0">
                <a:solidFill>
                  <a:srgbClr val="000000"/>
                </a:solidFill>
                <a:latin typeface="Arial"/>
                <a:cs typeface="Arial"/>
              </a:rPr>
              <a:t>.</a:t>
            </a:r>
          </a:p>
          <a:p>
            <a:pPr marL="285750" lvl="0" indent="-285750">
              <a:lnSpc>
                <a:spcPct val="150000"/>
              </a:lnSpc>
              <a:buFont typeface="Arial"/>
              <a:buChar char="•"/>
            </a:pPr>
            <a:endParaRPr lang="en-US" sz="1600" dirty="0">
              <a:solidFill>
                <a:srgbClr val="000000"/>
              </a:solidFill>
              <a:latin typeface="Arial"/>
              <a:cs typeface="Arial"/>
            </a:endParaRPr>
          </a:p>
          <a:p>
            <a:pPr marL="285750" lvl="0" indent="-285750">
              <a:lnSpc>
                <a:spcPct val="150000"/>
              </a:lnSpc>
              <a:buFont typeface="Arial"/>
              <a:buChar char="•"/>
            </a:pPr>
            <a:r>
              <a:rPr lang="es-ES_tradnl" sz="1600" dirty="0">
                <a:solidFill>
                  <a:srgbClr val="000000"/>
                </a:solidFill>
                <a:latin typeface="Arial"/>
                <a:cs typeface="Arial"/>
              </a:rPr>
              <a:t>Se atendieron 54 consultorías para información requerida por agricultores buscando información de cultivos, frutales y vegetales para su siembra y cuido</a:t>
            </a:r>
            <a:r>
              <a:rPr lang="es-ES_tradnl" sz="1600" dirty="0" smtClean="0">
                <a:solidFill>
                  <a:srgbClr val="000000"/>
                </a:solidFill>
                <a:latin typeface="Arial"/>
                <a:cs typeface="Arial"/>
              </a:rPr>
              <a:t>.</a:t>
            </a:r>
          </a:p>
          <a:p>
            <a:pPr marL="285750" lvl="0" indent="-285750">
              <a:lnSpc>
                <a:spcPct val="150000"/>
              </a:lnSpc>
              <a:buFont typeface="Arial"/>
              <a:buChar char="•"/>
            </a:pPr>
            <a:endParaRPr lang="en-US" sz="1600" dirty="0">
              <a:solidFill>
                <a:srgbClr val="000000"/>
              </a:solidFill>
              <a:latin typeface="Arial"/>
              <a:cs typeface="Arial"/>
            </a:endParaRPr>
          </a:p>
        </p:txBody>
      </p:sp>
      <p:sp>
        <p:nvSpPr>
          <p:cNvPr id="8" name="TextBox 7"/>
          <p:cNvSpPr txBox="1"/>
          <p:nvPr/>
        </p:nvSpPr>
        <p:spPr>
          <a:xfrm>
            <a:off x="4195234" y="330200"/>
            <a:ext cx="1575271" cy="584776"/>
          </a:xfrm>
          <a:prstGeom prst="rect">
            <a:avLst/>
          </a:prstGeom>
          <a:noFill/>
        </p:spPr>
        <p:txBody>
          <a:bodyPr wrap="none" rtlCol="0">
            <a:spAutoFit/>
          </a:bodyPr>
          <a:lstStyle/>
          <a:p>
            <a:r>
              <a:rPr lang="es-ES_tradnl" sz="3200" b="1" dirty="0" smtClean="0">
                <a:solidFill>
                  <a:srgbClr val="000000"/>
                </a:solidFill>
                <a:latin typeface="Arial"/>
                <a:cs typeface="Arial"/>
              </a:rPr>
              <a:t>Logros</a:t>
            </a:r>
            <a:endParaRPr lang="es-ES_tradnl" sz="3200" b="1" dirty="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46648084"/>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53067" y="984789"/>
            <a:ext cx="7349066" cy="5242462"/>
          </a:xfrm>
          <a:prstGeom prst="rect">
            <a:avLst/>
          </a:prstGeom>
        </p:spPr>
        <p:txBody>
          <a:bodyPr wrap="square">
            <a:spAutoFit/>
          </a:bodyPr>
          <a:lstStyle/>
          <a:p>
            <a:pPr algn="ctr">
              <a:lnSpc>
                <a:spcPct val="150000"/>
              </a:lnSpc>
            </a:pPr>
            <a:r>
              <a:rPr lang="es-ES_tradnl" sz="3200" b="1" dirty="0" smtClean="0">
                <a:solidFill>
                  <a:srgbClr val="000000"/>
                </a:solidFill>
                <a:latin typeface="Arial"/>
                <a:cs typeface="Arial"/>
              </a:rPr>
              <a:t>Logros (cont.)</a:t>
            </a:r>
            <a:endParaRPr lang="es-ES_tradnl" sz="3200" b="1" dirty="0">
              <a:solidFill>
                <a:srgbClr val="000000"/>
              </a:solidFill>
              <a:latin typeface="Arial"/>
              <a:cs typeface="Arial"/>
            </a:endParaRPr>
          </a:p>
          <a:p>
            <a:pPr marL="285750" lvl="0" indent="-285750">
              <a:lnSpc>
                <a:spcPct val="150000"/>
              </a:lnSpc>
              <a:buFont typeface="Arial"/>
              <a:buChar char="•"/>
            </a:pPr>
            <a:endParaRPr lang="es-ES_tradnl" sz="1600" dirty="0" smtClean="0">
              <a:solidFill>
                <a:srgbClr val="000000"/>
              </a:solidFill>
              <a:latin typeface="Arial"/>
              <a:cs typeface="Arial"/>
            </a:endParaRPr>
          </a:p>
          <a:p>
            <a:pPr marL="285750" lvl="0" indent="-285750">
              <a:lnSpc>
                <a:spcPct val="150000"/>
              </a:lnSpc>
              <a:buFont typeface="Arial"/>
              <a:buChar char="•"/>
            </a:pPr>
            <a:r>
              <a:rPr lang="es-ES_tradnl" sz="1600" dirty="0" smtClean="0">
                <a:solidFill>
                  <a:srgbClr val="000000"/>
                </a:solidFill>
                <a:latin typeface="Arial"/>
                <a:cs typeface="Arial"/>
              </a:rPr>
              <a:t>Se </a:t>
            </a:r>
            <a:r>
              <a:rPr lang="es-ES_tradnl" sz="1600" dirty="0">
                <a:solidFill>
                  <a:srgbClr val="000000"/>
                </a:solidFill>
                <a:latin typeface="Arial"/>
                <a:cs typeface="Arial"/>
              </a:rPr>
              <a:t>han impactado a</a:t>
            </a:r>
            <a:r>
              <a:rPr lang="es-ES_tradnl" sz="1600" b="1" dirty="0">
                <a:solidFill>
                  <a:srgbClr val="000000"/>
                </a:solidFill>
                <a:latin typeface="Arial"/>
                <a:cs typeface="Arial"/>
              </a:rPr>
              <a:t> </a:t>
            </a:r>
            <a:r>
              <a:rPr lang="es-ES_tradnl" sz="1600" dirty="0">
                <a:solidFill>
                  <a:srgbClr val="000000"/>
                </a:solidFill>
                <a:latin typeface="Arial"/>
                <a:cs typeface="Arial"/>
              </a:rPr>
              <a:t>agricultores con material de germoplasma de aguacate (</a:t>
            </a:r>
            <a:r>
              <a:rPr lang="es-ES_tradnl" sz="1600" b="1" dirty="0">
                <a:solidFill>
                  <a:srgbClr val="000000"/>
                </a:solidFill>
                <a:latin typeface="Arial"/>
                <a:cs typeface="Arial"/>
              </a:rPr>
              <a:t>5,967</a:t>
            </a:r>
            <a:r>
              <a:rPr lang="en-US" sz="1600" b="1" dirty="0">
                <a:solidFill>
                  <a:srgbClr val="000000"/>
                </a:solidFill>
                <a:latin typeface="Arial"/>
                <a:cs typeface="Arial"/>
              </a:rPr>
              <a:t>), </a:t>
            </a:r>
            <a:r>
              <a:rPr lang="en-US" sz="1600" dirty="0">
                <a:solidFill>
                  <a:srgbClr val="000000"/>
                </a:solidFill>
                <a:latin typeface="Arial"/>
                <a:cs typeface="Arial"/>
              </a:rPr>
              <a:t>mango (</a:t>
            </a:r>
            <a:r>
              <a:rPr lang="en-US" sz="1600" b="1" dirty="0">
                <a:solidFill>
                  <a:srgbClr val="000000"/>
                </a:solidFill>
                <a:latin typeface="Arial"/>
                <a:cs typeface="Arial"/>
              </a:rPr>
              <a:t>634</a:t>
            </a:r>
            <a:r>
              <a:rPr lang="en-US" sz="1600" dirty="0">
                <a:solidFill>
                  <a:srgbClr val="000000"/>
                </a:solidFill>
                <a:latin typeface="Arial"/>
                <a:cs typeface="Arial"/>
              </a:rPr>
              <a:t>), </a:t>
            </a:r>
            <a:r>
              <a:rPr lang="en-US" sz="1600" dirty="0" err="1">
                <a:solidFill>
                  <a:srgbClr val="000000"/>
                </a:solidFill>
                <a:latin typeface="Arial"/>
                <a:cs typeface="Arial"/>
              </a:rPr>
              <a:t>Guanábana</a:t>
            </a:r>
            <a:r>
              <a:rPr lang="en-US" sz="1600" dirty="0">
                <a:solidFill>
                  <a:srgbClr val="000000"/>
                </a:solidFill>
                <a:latin typeface="Arial"/>
                <a:cs typeface="Arial"/>
              </a:rPr>
              <a:t> (</a:t>
            </a:r>
            <a:r>
              <a:rPr lang="en-US" sz="1600" b="1" dirty="0">
                <a:solidFill>
                  <a:srgbClr val="000000"/>
                </a:solidFill>
                <a:latin typeface="Arial"/>
                <a:cs typeface="Arial"/>
              </a:rPr>
              <a:t>445</a:t>
            </a:r>
            <a:r>
              <a:rPr lang="en-US" sz="1600" dirty="0">
                <a:solidFill>
                  <a:srgbClr val="000000"/>
                </a:solidFill>
                <a:latin typeface="Arial"/>
                <a:cs typeface="Arial"/>
              </a:rPr>
              <a:t>), </a:t>
            </a:r>
            <a:r>
              <a:rPr lang="en-US" sz="1600" dirty="0" err="1">
                <a:solidFill>
                  <a:srgbClr val="000000"/>
                </a:solidFill>
                <a:latin typeface="Arial"/>
                <a:cs typeface="Arial"/>
              </a:rPr>
              <a:t>Acerola</a:t>
            </a:r>
            <a:r>
              <a:rPr lang="en-US" sz="1600" dirty="0">
                <a:solidFill>
                  <a:srgbClr val="000000"/>
                </a:solidFill>
                <a:latin typeface="Arial"/>
                <a:cs typeface="Arial"/>
              </a:rPr>
              <a:t> (</a:t>
            </a:r>
            <a:r>
              <a:rPr lang="en-US" sz="1600" b="1" dirty="0">
                <a:solidFill>
                  <a:srgbClr val="000000"/>
                </a:solidFill>
                <a:latin typeface="Arial"/>
                <a:cs typeface="Arial"/>
              </a:rPr>
              <a:t>287)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proyectos</a:t>
            </a:r>
            <a:r>
              <a:rPr lang="en-US" sz="1600" dirty="0">
                <a:solidFill>
                  <a:srgbClr val="000000"/>
                </a:solidFill>
                <a:latin typeface="Arial"/>
                <a:cs typeface="Arial"/>
              </a:rPr>
              <a:t> de </a:t>
            </a:r>
            <a:r>
              <a:rPr lang="en-US" sz="1600" dirty="0" err="1">
                <a:solidFill>
                  <a:srgbClr val="000000"/>
                </a:solidFill>
                <a:latin typeface="Arial"/>
                <a:cs typeface="Arial"/>
              </a:rPr>
              <a:t>crecimiento</a:t>
            </a:r>
            <a:r>
              <a:rPr lang="en-US" sz="1600" dirty="0">
                <a:solidFill>
                  <a:srgbClr val="000000"/>
                </a:solidFill>
                <a:latin typeface="Arial"/>
                <a:cs typeface="Arial"/>
              </a:rPr>
              <a:t> </a:t>
            </a:r>
            <a:r>
              <a:rPr lang="en-US" sz="1600" dirty="0" err="1">
                <a:solidFill>
                  <a:srgbClr val="000000"/>
                </a:solidFill>
                <a:latin typeface="Arial"/>
                <a:cs typeface="Arial"/>
              </a:rPr>
              <a:t>agrícola</a:t>
            </a:r>
            <a:r>
              <a:rPr lang="en-US" sz="1600" dirty="0">
                <a:solidFill>
                  <a:srgbClr val="000000"/>
                </a:solidFill>
                <a:latin typeface="Arial"/>
                <a:cs typeface="Arial"/>
              </a:rPr>
              <a:t> con el </a:t>
            </a:r>
            <a:r>
              <a:rPr lang="en-US" sz="1600" dirty="0" err="1">
                <a:solidFill>
                  <a:srgbClr val="000000"/>
                </a:solidFill>
                <a:latin typeface="Arial"/>
                <a:cs typeface="Arial"/>
              </a:rPr>
              <a:t>Departamento</a:t>
            </a:r>
            <a:r>
              <a:rPr lang="en-US" sz="1600" dirty="0">
                <a:solidFill>
                  <a:srgbClr val="000000"/>
                </a:solidFill>
                <a:latin typeface="Arial"/>
                <a:cs typeface="Arial"/>
              </a:rPr>
              <a:t> de </a:t>
            </a:r>
            <a:r>
              <a:rPr lang="en-US" sz="1600" dirty="0" err="1">
                <a:solidFill>
                  <a:srgbClr val="000000"/>
                </a:solidFill>
                <a:latin typeface="Arial"/>
                <a:cs typeface="Arial"/>
              </a:rPr>
              <a:t>Agricultura</a:t>
            </a:r>
            <a:r>
              <a:rPr lang="en-US" sz="1600" dirty="0" smtClean="0">
                <a:solidFill>
                  <a:srgbClr val="000000"/>
                </a:solidFill>
                <a:latin typeface="Arial"/>
                <a:cs typeface="Arial"/>
              </a:rPr>
              <a:t>.</a:t>
            </a:r>
          </a:p>
          <a:p>
            <a:pPr marL="285750" lvl="0" indent="-285750">
              <a:lnSpc>
                <a:spcPct val="150000"/>
              </a:lnSpc>
              <a:buFont typeface="Arial"/>
              <a:buChar char="•"/>
            </a:pPr>
            <a:endParaRPr lang="en-US" sz="1600" dirty="0">
              <a:solidFill>
                <a:srgbClr val="000000"/>
              </a:solidFill>
              <a:latin typeface="Arial"/>
              <a:cs typeface="Arial"/>
            </a:endParaRPr>
          </a:p>
          <a:p>
            <a:pPr marL="285750" lvl="0" indent="-285750">
              <a:lnSpc>
                <a:spcPct val="150000"/>
              </a:lnSpc>
              <a:buFont typeface="Arial"/>
              <a:buChar char="•"/>
            </a:pPr>
            <a:r>
              <a:rPr lang="es-ES_tradnl" sz="1600" dirty="0">
                <a:solidFill>
                  <a:srgbClr val="000000"/>
                </a:solidFill>
                <a:latin typeface="Arial"/>
                <a:cs typeface="Arial"/>
              </a:rPr>
              <a:t>Se han impactado a </a:t>
            </a:r>
            <a:r>
              <a:rPr lang="es-ES_tradnl" sz="1600" b="1" dirty="0">
                <a:solidFill>
                  <a:srgbClr val="000000"/>
                </a:solidFill>
                <a:latin typeface="Arial"/>
                <a:cs typeface="Arial"/>
              </a:rPr>
              <a:t>6</a:t>
            </a:r>
            <a:r>
              <a:rPr lang="es-ES_tradnl" sz="1600" dirty="0">
                <a:solidFill>
                  <a:srgbClr val="000000"/>
                </a:solidFill>
                <a:latin typeface="Arial"/>
                <a:cs typeface="Arial"/>
              </a:rPr>
              <a:t> agricultores con material de germoplasma de malanga.  Estamos en espera de poder impactar mas agricultores., en espera de propuesta</a:t>
            </a:r>
            <a:r>
              <a:rPr lang="es-ES_tradnl" sz="1600" dirty="0" smtClean="0">
                <a:solidFill>
                  <a:srgbClr val="000000"/>
                </a:solidFill>
                <a:latin typeface="Arial"/>
                <a:cs typeface="Arial"/>
              </a:rPr>
              <a:t>.</a:t>
            </a:r>
          </a:p>
          <a:p>
            <a:pPr marL="285750" lvl="0" indent="-285750">
              <a:lnSpc>
                <a:spcPct val="150000"/>
              </a:lnSpc>
              <a:buFont typeface="Arial"/>
              <a:buChar char="•"/>
            </a:pPr>
            <a:endParaRPr lang="en-US" sz="1600" dirty="0">
              <a:solidFill>
                <a:srgbClr val="000000"/>
              </a:solidFill>
              <a:latin typeface="Arial"/>
              <a:cs typeface="Arial"/>
            </a:endParaRPr>
          </a:p>
          <a:p>
            <a:pPr marL="285750" lvl="0" indent="-285750">
              <a:lnSpc>
                <a:spcPct val="150000"/>
              </a:lnSpc>
              <a:buFont typeface="Arial"/>
              <a:buChar char="•"/>
            </a:pPr>
            <a:r>
              <a:rPr lang="es-ES_tradnl" sz="1600" dirty="0">
                <a:solidFill>
                  <a:srgbClr val="000000"/>
                </a:solidFill>
                <a:latin typeface="Arial"/>
                <a:cs typeface="Arial"/>
              </a:rPr>
              <a:t>Para las siembras de marzo-abril en Haití, se prepararon </a:t>
            </a:r>
            <a:r>
              <a:rPr lang="es-ES_tradnl" sz="1600" b="1" dirty="0">
                <a:solidFill>
                  <a:srgbClr val="000000"/>
                </a:solidFill>
                <a:latin typeface="Arial"/>
                <a:cs typeface="Arial"/>
              </a:rPr>
              <a:t>2,600</a:t>
            </a:r>
            <a:r>
              <a:rPr lang="es-ES_tradnl" sz="1600" dirty="0">
                <a:solidFill>
                  <a:srgbClr val="000000"/>
                </a:solidFill>
                <a:latin typeface="Arial"/>
                <a:cs typeface="Arial"/>
              </a:rPr>
              <a:t> bolsas de inoculantes para aproximadamente </a:t>
            </a:r>
            <a:r>
              <a:rPr lang="es-ES_tradnl" sz="1600" b="1" dirty="0">
                <a:solidFill>
                  <a:srgbClr val="000000"/>
                </a:solidFill>
                <a:latin typeface="Arial"/>
                <a:cs typeface="Arial"/>
              </a:rPr>
              <a:t>5,000 Kg</a:t>
            </a:r>
            <a:r>
              <a:rPr lang="es-ES_tradnl" sz="1600" dirty="0">
                <a:solidFill>
                  <a:srgbClr val="000000"/>
                </a:solidFill>
                <a:latin typeface="Arial"/>
                <a:cs typeface="Arial"/>
              </a:rPr>
              <a:t> de semilla.</a:t>
            </a:r>
            <a:endParaRPr lang="en-US" sz="1600" dirty="0">
              <a:solidFill>
                <a:srgbClr val="000000"/>
              </a:solidFill>
              <a:latin typeface="Arial"/>
              <a:cs typeface="Arial"/>
            </a:endParaRPr>
          </a:p>
          <a:p>
            <a:pPr>
              <a:lnSpc>
                <a:spcPct val="150000"/>
              </a:lnSpc>
            </a:pPr>
            <a:r>
              <a:rPr lang="es-ES_tradnl" sz="1600" b="1" dirty="0">
                <a:solidFill>
                  <a:srgbClr val="000000"/>
                </a:solidFill>
                <a:latin typeface="Arial"/>
                <a:cs typeface="Arial"/>
              </a:rPr>
              <a:t> </a:t>
            </a:r>
            <a:endParaRPr lang="en-US" sz="1600" dirty="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805957578"/>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s-ES_tradnl" sz="2800" b="1" noProof="0" smtClean="0">
                <a:solidFill>
                  <a:srgbClr val="000000"/>
                </a:solidFill>
                <a:effectLst/>
                <a:latin typeface="Arial"/>
                <a:cs typeface="Arial"/>
              </a:rPr>
              <a:t>Seminarios, Conferencias y Adiestramientos  </a:t>
            </a:r>
            <a:br>
              <a:rPr lang="es-ES_tradnl" sz="2800" b="1" noProof="0" smtClean="0">
                <a:solidFill>
                  <a:srgbClr val="000000"/>
                </a:solidFill>
                <a:effectLst/>
                <a:latin typeface="Arial"/>
                <a:cs typeface="Arial"/>
              </a:rPr>
            </a:br>
            <a:r>
              <a:rPr lang="es-ES_tradnl" sz="2800" b="1" noProof="0" smtClean="0">
                <a:solidFill>
                  <a:srgbClr val="000000"/>
                </a:solidFill>
                <a:effectLst/>
                <a:latin typeface="Arial"/>
                <a:cs typeface="Arial"/>
              </a:rPr>
              <a:t> 201</a:t>
            </a:r>
            <a:r>
              <a:rPr lang="es-ES_tradnl" sz="3200" b="1" noProof="0" smtClean="0">
                <a:solidFill>
                  <a:srgbClr val="000000"/>
                </a:solidFill>
                <a:effectLst/>
                <a:latin typeface="Arial"/>
                <a:cs typeface="Arial"/>
              </a:rPr>
              <a:t>4</a:t>
            </a:r>
            <a:r>
              <a:rPr lang="es-ES_tradnl" sz="3200" noProof="0" smtClean="0">
                <a:solidFill>
                  <a:srgbClr val="000000"/>
                </a:solidFill>
                <a:effectLst/>
                <a:latin typeface="Arial"/>
                <a:cs typeface="Arial"/>
              </a:rPr>
              <a:t> </a:t>
            </a:r>
            <a:endParaRPr lang="es-ES_tradnl" sz="3200" noProof="0">
              <a:solidFill>
                <a:srgbClr val="000000"/>
              </a:solidFill>
              <a:latin typeface="Arial"/>
              <a:cs typeface="Arial"/>
            </a:endParaRPr>
          </a:p>
        </p:txBody>
      </p:sp>
      <p:graphicFrame>
        <p:nvGraphicFramePr>
          <p:cNvPr id="11" name="Object 10"/>
          <p:cNvGraphicFramePr>
            <a:graphicFrameLocks noChangeAspect="1"/>
          </p:cNvGraphicFramePr>
          <p:nvPr>
            <p:extLst>
              <p:ext uri="{D42A27DB-BD31-4B8C-83A1-F6EECF244321}">
                <p14:modId xmlns:p14="http://schemas.microsoft.com/office/powerpoint/2010/main" val="3128015206"/>
              </p:ext>
            </p:extLst>
          </p:nvPr>
        </p:nvGraphicFramePr>
        <p:xfrm>
          <a:off x="1435609" y="1562100"/>
          <a:ext cx="7225792" cy="4648200"/>
        </p:xfrm>
        <a:graphic>
          <a:graphicData uri="http://schemas.openxmlformats.org/presentationml/2006/ole">
            <mc:AlternateContent xmlns:mc="http://schemas.openxmlformats.org/markup-compatibility/2006">
              <mc:Choice xmlns:v="urn:schemas-microsoft-com:vml" Requires="v">
                <p:oleObj spid="_x0000_s87163" name="Worksheet" r:id="rId3" imgW="8369300" imgH="7416800" progId="Excel.Sheet.12">
                  <p:embed/>
                </p:oleObj>
              </mc:Choice>
              <mc:Fallback>
                <p:oleObj name="Worksheet" r:id="rId3" imgW="8369300" imgH="7416800" progId="Excel.Sheet.12">
                  <p:embed/>
                  <p:pic>
                    <p:nvPicPr>
                      <p:cNvPr id="0" name=""/>
                      <p:cNvPicPr/>
                      <p:nvPr/>
                    </p:nvPicPr>
                    <p:blipFill>
                      <a:blip r:embed="rId4"/>
                      <a:stretch>
                        <a:fillRect/>
                      </a:stretch>
                    </p:blipFill>
                    <p:spPr>
                      <a:xfrm>
                        <a:off x="1435609" y="1562100"/>
                        <a:ext cx="7225792" cy="4648200"/>
                      </a:xfrm>
                      <a:prstGeom prst="rect">
                        <a:avLst/>
                      </a:prstGeom>
                    </p:spPr>
                  </p:pic>
                </p:oleObj>
              </mc:Fallback>
            </mc:AlternateContent>
          </a:graphicData>
        </a:graphic>
      </p:graphicFrame>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73930768"/>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dirty="0" smtClean="0">
                <a:solidFill>
                  <a:srgbClr val="000000"/>
                </a:solidFill>
                <a:effectLst/>
                <a:latin typeface="Arial"/>
                <a:cs typeface="Arial"/>
              </a:rPr>
              <a:t>Publicaciones 2014</a:t>
            </a:r>
            <a:r>
              <a:rPr lang="es-ES_tradnl" sz="3200" noProof="0" dirty="0" smtClean="0">
                <a:solidFill>
                  <a:srgbClr val="000000"/>
                </a:solidFill>
                <a:effectLst/>
                <a:latin typeface="Arial"/>
                <a:cs typeface="Arial"/>
              </a:rPr>
              <a:t> </a:t>
            </a:r>
            <a:endParaRPr lang="es-ES_tradnl" sz="3200" noProof="0" dirty="0">
              <a:solidFill>
                <a:srgbClr val="000000"/>
              </a:solidFill>
              <a:latin typeface="Arial"/>
              <a:cs typeface="Arial"/>
            </a:endParaRPr>
          </a:p>
        </p:txBody>
      </p:sp>
      <p:sp>
        <p:nvSpPr>
          <p:cNvPr id="14" name="Rectangle 13"/>
          <p:cNvSpPr/>
          <p:nvPr/>
        </p:nvSpPr>
        <p:spPr>
          <a:xfrm>
            <a:off x="1435608" y="1417638"/>
            <a:ext cx="6819392" cy="4873130"/>
          </a:xfrm>
          <a:prstGeom prst="rect">
            <a:avLst/>
          </a:prstGeom>
        </p:spPr>
        <p:txBody>
          <a:bodyPr wrap="square">
            <a:spAutoFit/>
          </a:bodyPr>
          <a:lstStyle/>
          <a:p>
            <a:pPr marL="342900" indent="-342900">
              <a:lnSpc>
                <a:spcPct val="150000"/>
              </a:lnSpc>
              <a:buFont typeface="Arial"/>
              <a:buChar char="•"/>
            </a:pPr>
            <a:r>
              <a:rPr lang="es-ES_tradnl" sz="1600" dirty="0">
                <a:solidFill>
                  <a:srgbClr val="000000"/>
                </a:solidFill>
                <a:latin typeface="Arial"/>
                <a:cs typeface="Arial"/>
              </a:rPr>
              <a:t>Conjunto Tecnológico para la Producción de Repollo. Sección de suelo, preparación de terreno, Siembra, Abonamiento y </a:t>
            </a:r>
            <a:r>
              <a:rPr lang="es-ES_tradnl" sz="1600" dirty="0" smtClean="0">
                <a:solidFill>
                  <a:srgbClr val="000000"/>
                </a:solidFill>
                <a:latin typeface="Arial"/>
                <a:cs typeface="Arial"/>
              </a:rPr>
              <a:t>Riego,</a:t>
            </a:r>
            <a:r>
              <a:rPr lang="es-ES_tradnl" sz="1600" dirty="0">
                <a:solidFill>
                  <a:srgbClr val="000000"/>
                </a:solidFill>
                <a:latin typeface="Arial"/>
                <a:cs typeface="Arial"/>
              </a:rPr>
              <a:t> Boletín 158</a:t>
            </a:r>
            <a:r>
              <a:rPr lang="en-US" sz="1600" dirty="0">
                <a:solidFill>
                  <a:srgbClr val="000000"/>
                </a:solidFill>
                <a:latin typeface="Arial"/>
                <a:cs typeface="Arial"/>
              </a:rPr>
              <a:t> </a:t>
            </a:r>
            <a:r>
              <a:rPr lang="en-US" sz="1600" dirty="0" smtClean="0">
                <a:solidFill>
                  <a:srgbClr val="000000"/>
                </a:solidFill>
                <a:latin typeface="Arial"/>
                <a:cs typeface="Arial"/>
              </a:rPr>
              <a:t> </a:t>
            </a:r>
          </a:p>
          <a:p>
            <a:pPr marL="342900" indent="-342900">
              <a:lnSpc>
                <a:spcPct val="150000"/>
              </a:lnSpc>
              <a:buFont typeface="Arial"/>
              <a:buChar char="•"/>
            </a:pPr>
            <a:endParaRPr lang="en-US" sz="1600" dirty="0" smtClean="0">
              <a:solidFill>
                <a:srgbClr val="000000"/>
              </a:solidFill>
              <a:latin typeface="Arial"/>
              <a:cs typeface="Arial"/>
            </a:endParaRPr>
          </a:p>
          <a:p>
            <a:pPr marL="342900" indent="-342900">
              <a:lnSpc>
                <a:spcPct val="150000"/>
              </a:lnSpc>
              <a:buFont typeface="Arial"/>
              <a:buChar char="•"/>
            </a:pPr>
            <a:r>
              <a:rPr lang="es-ES_tradnl" sz="1600" dirty="0">
                <a:solidFill>
                  <a:srgbClr val="000000"/>
                </a:solidFill>
                <a:latin typeface="Arial"/>
                <a:cs typeface="Arial"/>
              </a:rPr>
              <a:t>Conjunto Tecnológico para la Producción de Sandía. Sección Abonamiento y </a:t>
            </a:r>
            <a:r>
              <a:rPr lang="es-ES_tradnl" sz="1600" dirty="0" smtClean="0">
                <a:solidFill>
                  <a:srgbClr val="000000"/>
                </a:solidFill>
                <a:latin typeface="Arial"/>
                <a:cs typeface="Arial"/>
              </a:rPr>
              <a:t>Riego</a:t>
            </a:r>
            <a:r>
              <a:rPr lang="en-US" sz="1600" dirty="0" smtClean="0">
                <a:solidFill>
                  <a:srgbClr val="000000"/>
                </a:solidFill>
                <a:latin typeface="Arial"/>
                <a:cs typeface="Arial"/>
              </a:rPr>
              <a:t> ,</a:t>
            </a:r>
            <a:r>
              <a:rPr lang="es-ES_tradnl" sz="1600" dirty="0" smtClean="0">
                <a:solidFill>
                  <a:srgbClr val="000000"/>
                </a:solidFill>
                <a:latin typeface="Arial"/>
                <a:cs typeface="Arial"/>
              </a:rPr>
              <a:t>Boletín</a:t>
            </a:r>
          </a:p>
          <a:p>
            <a:pPr marL="342900" indent="-342900">
              <a:lnSpc>
                <a:spcPct val="150000"/>
              </a:lnSpc>
              <a:buFont typeface="Arial"/>
              <a:buChar char="•"/>
            </a:pPr>
            <a:endParaRPr lang="en-US" sz="1600" dirty="0" smtClean="0">
              <a:solidFill>
                <a:srgbClr val="000000"/>
              </a:solidFill>
              <a:latin typeface="Arial"/>
              <a:cs typeface="Arial"/>
            </a:endParaRPr>
          </a:p>
          <a:p>
            <a:pPr marL="342900" indent="-342900">
              <a:lnSpc>
                <a:spcPct val="150000"/>
              </a:lnSpc>
              <a:buFont typeface="Arial"/>
              <a:buChar char="•"/>
            </a:pPr>
            <a:r>
              <a:rPr lang="es-ES_tradnl" sz="1600" dirty="0">
                <a:solidFill>
                  <a:srgbClr val="000000"/>
                </a:solidFill>
                <a:latin typeface="Arial"/>
                <a:cs typeface="Arial"/>
              </a:rPr>
              <a:t>Conjunto Tecnológico para la Producción de Sandía.  Sección de </a:t>
            </a:r>
            <a:r>
              <a:rPr lang="es-ES_tradnl" sz="1600" dirty="0" smtClean="0">
                <a:solidFill>
                  <a:srgbClr val="000000"/>
                </a:solidFill>
                <a:latin typeface="Arial"/>
                <a:cs typeface="Arial"/>
              </a:rPr>
              <a:t>Insectos</a:t>
            </a:r>
            <a:r>
              <a:rPr lang="en-US" sz="1600" dirty="0" smtClean="0">
                <a:solidFill>
                  <a:srgbClr val="000000"/>
                </a:solidFill>
                <a:latin typeface="Arial"/>
                <a:cs typeface="Arial"/>
              </a:rPr>
              <a:t> </a:t>
            </a:r>
            <a:r>
              <a:rPr lang="en-US" sz="1600" dirty="0">
                <a:solidFill>
                  <a:srgbClr val="000000"/>
                </a:solidFill>
                <a:latin typeface="Arial"/>
                <a:cs typeface="Arial"/>
              </a:rPr>
              <a:t>,</a:t>
            </a:r>
            <a:r>
              <a:rPr lang="es-ES_tradnl" sz="1600" dirty="0" smtClean="0">
                <a:solidFill>
                  <a:srgbClr val="000000"/>
                </a:solidFill>
                <a:latin typeface="Arial"/>
                <a:cs typeface="Arial"/>
              </a:rPr>
              <a:t>Boletín</a:t>
            </a:r>
          </a:p>
          <a:p>
            <a:pPr marL="342900" indent="-342900">
              <a:lnSpc>
                <a:spcPct val="150000"/>
              </a:lnSpc>
              <a:buFont typeface="Arial"/>
              <a:buChar char="•"/>
            </a:pPr>
            <a:endParaRPr lang="es-ES_tradnl" sz="1600" dirty="0" smtClean="0">
              <a:solidFill>
                <a:srgbClr val="000000"/>
              </a:solidFill>
              <a:latin typeface="Arial"/>
              <a:cs typeface="Arial"/>
            </a:endParaRPr>
          </a:p>
          <a:p>
            <a:pPr marL="342900" indent="-342900">
              <a:lnSpc>
                <a:spcPct val="150000"/>
              </a:lnSpc>
              <a:buFont typeface="Arial"/>
              <a:buChar char="•"/>
            </a:pPr>
            <a:r>
              <a:rPr lang="es-ES_tradnl" sz="1600" dirty="0">
                <a:solidFill>
                  <a:srgbClr val="000000"/>
                </a:solidFill>
                <a:latin typeface="Arial"/>
                <a:cs typeface="Arial"/>
              </a:rPr>
              <a:t>Estévez de Jensen and Scott </a:t>
            </a:r>
            <a:r>
              <a:rPr lang="es-ES_tradnl" sz="1600" dirty="0" err="1" smtClean="0">
                <a:solidFill>
                  <a:srgbClr val="000000"/>
                </a:solidFill>
                <a:latin typeface="Arial"/>
                <a:cs typeface="Arial"/>
              </a:rPr>
              <a:t>Adkins.First</a:t>
            </a:r>
            <a:r>
              <a:rPr lang="es-ES_tradnl" sz="1600" dirty="0" smtClean="0">
                <a:solidFill>
                  <a:srgbClr val="000000"/>
                </a:solidFill>
                <a:latin typeface="Arial"/>
                <a:cs typeface="Arial"/>
              </a:rPr>
              <a:t> </a:t>
            </a:r>
            <a:r>
              <a:rPr lang="es-ES_tradnl" sz="1600" dirty="0" err="1">
                <a:solidFill>
                  <a:srgbClr val="000000"/>
                </a:solidFill>
                <a:latin typeface="Arial"/>
                <a:cs typeface="Arial"/>
              </a:rPr>
              <a:t>Report</a:t>
            </a:r>
            <a:r>
              <a:rPr lang="es-ES_tradnl" sz="1600" dirty="0">
                <a:solidFill>
                  <a:srgbClr val="000000"/>
                </a:solidFill>
                <a:latin typeface="Arial"/>
                <a:cs typeface="Arial"/>
              </a:rPr>
              <a:t> of </a:t>
            </a:r>
            <a:r>
              <a:rPr lang="es-ES_tradnl" sz="1600" dirty="0" err="1">
                <a:solidFill>
                  <a:srgbClr val="000000"/>
                </a:solidFill>
                <a:latin typeface="Arial"/>
                <a:cs typeface="Arial"/>
              </a:rPr>
              <a:t>Tomato</a:t>
            </a:r>
            <a:r>
              <a:rPr lang="es-ES_tradnl" sz="1600" dirty="0">
                <a:solidFill>
                  <a:srgbClr val="000000"/>
                </a:solidFill>
                <a:latin typeface="Arial"/>
                <a:cs typeface="Arial"/>
              </a:rPr>
              <a:t> </a:t>
            </a:r>
            <a:r>
              <a:rPr lang="es-ES_tradnl" sz="1600" dirty="0" err="1">
                <a:solidFill>
                  <a:srgbClr val="000000"/>
                </a:solidFill>
                <a:latin typeface="Arial"/>
                <a:cs typeface="Arial"/>
              </a:rPr>
              <a:t>Chlorotic</a:t>
            </a:r>
            <a:r>
              <a:rPr lang="es-ES_tradnl" sz="1600" dirty="0">
                <a:solidFill>
                  <a:srgbClr val="000000"/>
                </a:solidFill>
                <a:latin typeface="Arial"/>
                <a:cs typeface="Arial"/>
              </a:rPr>
              <a:t> spot virus </a:t>
            </a:r>
            <a:r>
              <a:rPr lang="en-US" sz="1600" dirty="0">
                <a:solidFill>
                  <a:srgbClr val="000000"/>
                </a:solidFill>
                <a:latin typeface="Arial"/>
                <a:cs typeface="Arial"/>
              </a:rPr>
              <a:t>(TCSV) in </a:t>
            </a:r>
            <a:r>
              <a:rPr lang="es-ES_tradnl" sz="1600" dirty="0" err="1">
                <a:solidFill>
                  <a:srgbClr val="000000"/>
                </a:solidFill>
                <a:latin typeface="Arial"/>
                <a:cs typeface="Arial"/>
              </a:rPr>
              <a:t>Lettuce</a:t>
            </a:r>
            <a:r>
              <a:rPr lang="es-ES_tradnl" sz="1600" dirty="0">
                <a:solidFill>
                  <a:srgbClr val="000000"/>
                </a:solidFill>
                <a:latin typeface="Arial"/>
                <a:cs typeface="Arial"/>
              </a:rPr>
              <a:t> in Puerto Rico.</a:t>
            </a:r>
            <a:r>
              <a:rPr lang="en-US" sz="1600" dirty="0">
                <a:solidFill>
                  <a:srgbClr val="000000"/>
                </a:solidFill>
                <a:latin typeface="Arial"/>
                <a:cs typeface="Arial"/>
              </a:rPr>
              <a:t> </a:t>
            </a:r>
            <a:r>
              <a:rPr lang="es-ES_tradnl" sz="1600" dirty="0">
                <a:solidFill>
                  <a:srgbClr val="000000"/>
                </a:solidFill>
                <a:latin typeface="Arial"/>
                <a:cs typeface="Arial"/>
              </a:rPr>
              <a:t>Estévez de Jensen and Scott </a:t>
            </a:r>
            <a:r>
              <a:rPr lang="es-ES_tradnl" sz="1600" dirty="0" err="1" smtClean="0">
                <a:solidFill>
                  <a:srgbClr val="000000"/>
                </a:solidFill>
                <a:latin typeface="Arial"/>
                <a:cs typeface="Arial"/>
              </a:rPr>
              <a:t>Adkins</a:t>
            </a:r>
            <a:endParaRPr lang="es-ES_tradnl" sz="1600" dirty="0" smtClean="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127391761"/>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20801" y="693636"/>
            <a:ext cx="7095066" cy="4134466"/>
          </a:xfrm>
          <a:prstGeom prst="rect">
            <a:avLst/>
          </a:prstGeom>
        </p:spPr>
        <p:txBody>
          <a:bodyPr wrap="square">
            <a:spAutoFit/>
          </a:bodyPr>
          <a:lstStyle/>
          <a:p>
            <a:pPr algn="ctr">
              <a:lnSpc>
                <a:spcPct val="150000"/>
              </a:lnSpc>
            </a:pPr>
            <a:r>
              <a:rPr lang="es-ES_tradnl" sz="3200" b="1" dirty="0">
                <a:solidFill>
                  <a:srgbClr val="000000"/>
                </a:solidFill>
                <a:latin typeface="Arial"/>
                <a:cs typeface="Arial"/>
              </a:rPr>
              <a:t>Publicaciones 2014 </a:t>
            </a:r>
            <a:r>
              <a:rPr lang="es-ES_tradnl" sz="3200" b="1" dirty="0" smtClean="0">
                <a:solidFill>
                  <a:srgbClr val="000000"/>
                </a:solidFill>
                <a:latin typeface="Arial"/>
                <a:cs typeface="Arial"/>
              </a:rPr>
              <a:t>(cont.)</a:t>
            </a:r>
          </a:p>
          <a:p>
            <a:pPr marL="285750" indent="-285750">
              <a:lnSpc>
                <a:spcPct val="150000"/>
              </a:lnSpc>
              <a:buFont typeface="Arial"/>
              <a:buChar char="•"/>
            </a:pPr>
            <a:endParaRPr lang="es-ES_tradnl" sz="1600" dirty="0">
              <a:solidFill>
                <a:srgbClr val="000000"/>
              </a:solidFill>
              <a:latin typeface="Arial"/>
              <a:cs typeface="Arial"/>
            </a:endParaRPr>
          </a:p>
          <a:p>
            <a:pPr marL="285750" indent="-285750">
              <a:lnSpc>
                <a:spcPct val="150000"/>
              </a:lnSpc>
              <a:buFont typeface="Arial"/>
              <a:buChar char="•"/>
            </a:pPr>
            <a:r>
              <a:rPr lang="es-ES_tradnl" sz="1600" dirty="0" smtClean="0">
                <a:solidFill>
                  <a:srgbClr val="000000"/>
                </a:solidFill>
                <a:latin typeface="Arial"/>
                <a:cs typeface="Arial"/>
              </a:rPr>
              <a:t>Estévez </a:t>
            </a:r>
            <a:r>
              <a:rPr lang="es-ES_tradnl" sz="1600" dirty="0">
                <a:solidFill>
                  <a:srgbClr val="000000"/>
                </a:solidFill>
                <a:latin typeface="Arial"/>
                <a:cs typeface="Arial"/>
              </a:rPr>
              <a:t>de </a:t>
            </a:r>
            <a:r>
              <a:rPr lang="es-ES_tradnl" sz="1600" dirty="0" err="1">
                <a:solidFill>
                  <a:srgbClr val="000000"/>
                </a:solidFill>
                <a:latin typeface="Arial"/>
                <a:cs typeface="Arial"/>
              </a:rPr>
              <a:t>Jensen,C.,A</a:t>
            </a:r>
            <a:r>
              <a:rPr lang="es-ES_tradnl" sz="1600" dirty="0">
                <a:solidFill>
                  <a:srgbClr val="000000"/>
                </a:solidFill>
                <a:latin typeface="Arial"/>
                <a:cs typeface="Arial"/>
              </a:rPr>
              <a:t>. Vargas, T.G. </a:t>
            </a:r>
            <a:r>
              <a:rPr lang="es-ES_tradnl" sz="1600" dirty="0" err="1">
                <a:solidFill>
                  <a:srgbClr val="000000"/>
                </a:solidFill>
                <a:latin typeface="Arial"/>
                <a:cs typeface="Arial"/>
              </a:rPr>
              <a:t>Porch</a:t>
            </a:r>
            <a:r>
              <a:rPr lang="es-ES_tradnl" sz="1600" dirty="0">
                <a:solidFill>
                  <a:srgbClr val="000000"/>
                </a:solidFill>
                <a:latin typeface="Arial"/>
                <a:cs typeface="Arial"/>
              </a:rPr>
              <a:t> and J.S. Beaver.  </a:t>
            </a:r>
            <a:r>
              <a:rPr lang="es-ES_tradnl" sz="1600" dirty="0" err="1">
                <a:solidFill>
                  <a:srgbClr val="000000"/>
                </a:solidFill>
                <a:latin typeface="Arial"/>
                <a:cs typeface="Arial"/>
              </a:rPr>
              <a:t>Evaluation</a:t>
            </a:r>
            <a:r>
              <a:rPr lang="es-ES_tradnl" sz="1600" dirty="0">
                <a:solidFill>
                  <a:srgbClr val="000000"/>
                </a:solidFill>
                <a:latin typeface="Arial"/>
                <a:cs typeface="Arial"/>
              </a:rPr>
              <a:t> of </a:t>
            </a:r>
            <a:r>
              <a:rPr lang="es-ES_tradnl" sz="1600" dirty="0" err="1">
                <a:solidFill>
                  <a:srgbClr val="000000"/>
                </a:solidFill>
                <a:latin typeface="Arial"/>
                <a:cs typeface="Arial"/>
              </a:rPr>
              <a:t>virulence</a:t>
            </a:r>
            <a:r>
              <a:rPr lang="es-ES_tradnl" sz="1600" dirty="0">
                <a:solidFill>
                  <a:srgbClr val="000000"/>
                </a:solidFill>
                <a:latin typeface="Arial"/>
                <a:cs typeface="Arial"/>
              </a:rPr>
              <a:t> of </a:t>
            </a:r>
            <a:r>
              <a:rPr lang="es-ES_tradnl" sz="1600" dirty="0" err="1">
                <a:solidFill>
                  <a:srgbClr val="000000"/>
                </a:solidFill>
                <a:latin typeface="Arial"/>
                <a:cs typeface="Arial"/>
              </a:rPr>
              <a:t>different</a:t>
            </a:r>
            <a:r>
              <a:rPr lang="es-ES_tradnl" sz="1600" dirty="0">
                <a:solidFill>
                  <a:srgbClr val="000000"/>
                </a:solidFill>
                <a:latin typeface="Arial"/>
                <a:cs typeface="Arial"/>
              </a:rPr>
              <a:t> </a:t>
            </a:r>
            <a:r>
              <a:rPr lang="es-ES_tradnl" sz="1600" dirty="0" err="1">
                <a:solidFill>
                  <a:srgbClr val="000000"/>
                </a:solidFill>
                <a:latin typeface="Arial"/>
                <a:cs typeface="Arial"/>
              </a:rPr>
              <a:t>isolates</a:t>
            </a:r>
            <a:r>
              <a:rPr lang="es-ES_tradnl" sz="1600" dirty="0">
                <a:solidFill>
                  <a:srgbClr val="000000"/>
                </a:solidFill>
                <a:latin typeface="Arial"/>
                <a:cs typeface="Arial"/>
              </a:rPr>
              <a:t> of </a:t>
            </a:r>
            <a:r>
              <a:rPr lang="es-ES_tradnl" sz="1600" dirty="0" err="1">
                <a:solidFill>
                  <a:srgbClr val="000000"/>
                </a:solidFill>
                <a:latin typeface="Arial"/>
                <a:cs typeface="Arial"/>
              </a:rPr>
              <a:t>Macrophomina</a:t>
            </a:r>
            <a:r>
              <a:rPr lang="es-ES_tradnl" sz="1600" dirty="0">
                <a:solidFill>
                  <a:srgbClr val="000000"/>
                </a:solidFill>
                <a:latin typeface="Arial"/>
                <a:cs typeface="Arial"/>
              </a:rPr>
              <a:t> </a:t>
            </a:r>
            <a:r>
              <a:rPr lang="es-ES_tradnl" sz="1600" dirty="0" err="1">
                <a:solidFill>
                  <a:srgbClr val="000000"/>
                </a:solidFill>
                <a:latin typeface="Arial"/>
                <a:cs typeface="Arial"/>
              </a:rPr>
              <a:t>phaseolina</a:t>
            </a:r>
            <a:r>
              <a:rPr lang="es-ES_tradnl" sz="1600" dirty="0">
                <a:solidFill>
                  <a:srgbClr val="000000"/>
                </a:solidFill>
                <a:latin typeface="Arial"/>
                <a:cs typeface="Arial"/>
              </a:rPr>
              <a:t> in </a:t>
            </a:r>
            <a:r>
              <a:rPr lang="es-ES_tradnl" sz="1600" dirty="0" err="1">
                <a:solidFill>
                  <a:srgbClr val="000000"/>
                </a:solidFill>
                <a:latin typeface="Arial"/>
                <a:cs typeface="Arial"/>
              </a:rPr>
              <a:t>common</a:t>
            </a:r>
            <a:r>
              <a:rPr lang="es-ES_tradnl" sz="1600" dirty="0">
                <a:solidFill>
                  <a:srgbClr val="000000"/>
                </a:solidFill>
                <a:latin typeface="Arial"/>
                <a:cs typeface="Arial"/>
              </a:rPr>
              <a:t> </a:t>
            </a:r>
            <a:r>
              <a:rPr lang="es-ES_tradnl" sz="1600" dirty="0" err="1">
                <a:solidFill>
                  <a:srgbClr val="000000"/>
                </a:solidFill>
                <a:latin typeface="Arial"/>
                <a:cs typeface="Arial"/>
              </a:rPr>
              <a:t>bean</a:t>
            </a:r>
            <a:r>
              <a:rPr lang="es-ES_tradnl" sz="1600" dirty="0">
                <a:solidFill>
                  <a:srgbClr val="000000"/>
                </a:solidFill>
                <a:latin typeface="Arial"/>
                <a:cs typeface="Arial"/>
              </a:rPr>
              <a:t> (</a:t>
            </a:r>
            <a:r>
              <a:rPr lang="es-ES_tradnl" sz="1600" dirty="0" err="1">
                <a:solidFill>
                  <a:srgbClr val="000000"/>
                </a:solidFill>
                <a:latin typeface="Arial"/>
                <a:cs typeface="Arial"/>
              </a:rPr>
              <a:t>Phaseoulus</a:t>
            </a:r>
            <a:r>
              <a:rPr lang="es-ES_tradnl" sz="1600" dirty="0">
                <a:solidFill>
                  <a:srgbClr val="000000"/>
                </a:solidFill>
                <a:latin typeface="Arial"/>
                <a:cs typeface="Arial"/>
              </a:rPr>
              <a:t> </a:t>
            </a:r>
            <a:r>
              <a:rPr lang="es-ES_tradnl" sz="1600" dirty="0" err="1">
                <a:solidFill>
                  <a:srgbClr val="000000"/>
                </a:solidFill>
                <a:latin typeface="Arial"/>
                <a:cs typeface="Arial"/>
              </a:rPr>
              <a:t>vulgaris</a:t>
            </a:r>
            <a:r>
              <a:rPr lang="es-ES_tradnl" sz="1600" dirty="0">
                <a:solidFill>
                  <a:srgbClr val="000000"/>
                </a:solidFill>
                <a:latin typeface="Arial"/>
                <a:cs typeface="Arial"/>
              </a:rPr>
              <a:t>) </a:t>
            </a:r>
            <a:r>
              <a:rPr lang="es-ES_tradnl" sz="1600" dirty="0" err="1">
                <a:solidFill>
                  <a:srgbClr val="000000"/>
                </a:solidFill>
                <a:latin typeface="Arial"/>
                <a:cs typeface="Arial"/>
              </a:rPr>
              <a:t>using</a:t>
            </a:r>
            <a:r>
              <a:rPr lang="es-ES_tradnl" sz="1600" dirty="0">
                <a:solidFill>
                  <a:srgbClr val="000000"/>
                </a:solidFill>
                <a:latin typeface="Arial"/>
                <a:cs typeface="Arial"/>
              </a:rPr>
              <a:t> </a:t>
            </a:r>
            <a:r>
              <a:rPr lang="es-ES_tradnl" sz="1600" dirty="0" err="1">
                <a:solidFill>
                  <a:srgbClr val="000000"/>
                </a:solidFill>
                <a:latin typeface="Arial"/>
                <a:cs typeface="Arial"/>
              </a:rPr>
              <a:t>two</a:t>
            </a:r>
            <a:r>
              <a:rPr lang="es-ES_tradnl" sz="1600" dirty="0">
                <a:solidFill>
                  <a:srgbClr val="000000"/>
                </a:solidFill>
                <a:latin typeface="Arial"/>
                <a:cs typeface="Arial"/>
              </a:rPr>
              <a:t> </a:t>
            </a:r>
            <a:r>
              <a:rPr lang="es-ES_tradnl" sz="1600" dirty="0" err="1">
                <a:solidFill>
                  <a:srgbClr val="000000"/>
                </a:solidFill>
                <a:latin typeface="Arial"/>
                <a:cs typeface="Arial"/>
              </a:rPr>
              <a:t>inoculation</a:t>
            </a:r>
            <a:r>
              <a:rPr lang="es-ES_tradnl" sz="1600" dirty="0">
                <a:solidFill>
                  <a:srgbClr val="000000"/>
                </a:solidFill>
                <a:latin typeface="Arial"/>
                <a:cs typeface="Arial"/>
              </a:rPr>
              <a:t> </a:t>
            </a:r>
            <a:r>
              <a:rPr lang="es-ES_tradnl" sz="1600" dirty="0" err="1">
                <a:solidFill>
                  <a:srgbClr val="000000"/>
                </a:solidFill>
                <a:latin typeface="Arial"/>
                <a:cs typeface="Arial"/>
              </a:rPr>
              <a:t>methods</a:t>
            </a:r>
            <a:r>
              <a:rPr lang="en-US" sz="1600" dirty="0">
                <a:solidFill>
                  <a:srgbClr val="000000"/>
                </a:solidFill>
                <a:latin typeface="Arial"/>
                <a:cs typeface="Arial"/>
              </a:rPr>
              <a:t> </a:t>
            </a:r>
            <a:endParaRPr lang="en-US" sz="1600" dirty="0" smtClean="0">
              <a:solidFill>
                <a:srgbClr val="000000"/>
              </a:solidFill>
              <a:latin typeface="Arial"/>
              <a:cs typeface="Arial"/>
            </a:endParaRPr>
          </a:p>
          <a:p>
            <a:pPr marL="285750" indent="-285750">
              <a:lnSpc>
                <a:spcPct val="150000"/>
              </a:lnSpc>
              <a:buFont typeface="Arial"/>
              <a:buChar char="•"/>
            </a:pPr>
            <a:endParaRPr lang="en-US" sz="1600" dirty="0">
              <a:solidFill>
                <a:srgbClr val="000000"/>
              </a:solidFill>
              <a:latin typeface="Arial"/>
              <a:cs typeface="Arial"/>
            </a:endParaRPr>
          </a:p>
          <a:p>
            <a:pPr marL="285750" indent="-285750">
              <a:lnSpc>
                <a:spcPct val="150000"/>
              </a:lnSpc>
              <a:buFont typeface="Arial"/>
              <a:buChar char="•"/>
            </a:pPr>
            <a:r>
              <a:rPr lang="es-ES_tradnl" sz="1600" dirty="0" smtClean="0">
                <a:solidFill>
                  <a:srgbClr val="000000"/>
                </a:solidFill>
                <a:latin typeface="Arial"/>
                <a:cs typeface="Arial"/>
              </a:rPr>
              <a:t>Timothy </a:t>
            </a:r>
            <a:r>
              <a:rPr lang="es-ES_tradnl" sz="1600" dirty="0">
                <a:solidFill>
                  <a:srgbClr val="000000"/>
                </a:solidFill>
                <a:latin typeface="Arial"/>
                <a:cs typeface="Arial"/>
              </a:rPr>
              <a:t>G. </a:t>
            </a:r>
            <a:r>
              <a:rPr lang="es-ES_tradnl" sz="1600" dirty="0" err="1">
                <a:solidFill>
                  <a:srgbClr val="000000"/>
                </a:solidFill>
                <a:latin typeface="Arial"/>
                <a:cs typeface="Arial"/>
              </a:rPr>
              <a:t>Porch</a:t>
            </a:r>
            <a:r>
              <a:rPr lang="es-ES_tradnl" sz="1600" dirty="0">
                <a:solidFill>
                  <a:srgbClr val="000000"/>
                </a:solidFill>
                <a:latin typeface="Arial"/>
                <a:cs typeface="Arial"/>
              </a:rPr>
              <a:t>, James S. Beaver, George </a:t>
            </a:r>
            <a:r>
              <a:rPr lang="es-ES_tradnl" sz="1600" dirty="0" err="1">
                <a:solidFill>
                  <a:srgbClr val="000000"/>
                </a:solidFill>
                <a:latin typeface="Arial"/>
                <a:cs typeface="Arial"/>
              </a:rPr>
              <a:t>Abawi</a:t>
            </a:r>
            <a:r>
              <a:rPr lang="es-ES_tradnl" sz="1600" dirty="0">
                <a:solidFill>
                  <a:srgbClr val="000000"/>
                </a:solidFill>
                <a:latin typeface="Arial"/>
                <a:cs typeface="Arial"/>
              </a:rPr>
              <a:t>, Consuelo Estévez de Jensen and James R. Smith.  </a:t>
            </a:r>
            <a:r>
              <a:rPr lang="es-ES_tradnl" sz="1600" dirty="0" err="1">
                <a:solidFill>
                  <a:srgbClr val="000000"/>
                </a:solidFill>
                <a:latin typeface="Arial"/>
                <a:cs typeface="Arial"/>
              </a:rPr>
              <a:t>Registration</a:t>
            </a:r>
            <a:r>
              <a:rPr lang="es-ES_tradnl" sz="1600" dirty="0">
                <a:solidFill>
                  <a:srgbClr val="000000"/>
                </a:solidFill>
                <a:latin typeface="Arial"/>
                <a:cs typeface="Arial"/>
              </a:rPr>
              <a:t> of a Small-Red </a:t>
            </a:r>
            <a:r>
              <a:rPr lang="es-ES_tradnl" sz="1600" dirty="0" err="1">
                <a:solidFill>
                  <a:srgbClr val="000000"/>
                </a:solidFill>
                <a:latin typeface="Arial"/>
                <a:cs typeface="Arial"/>
              </a:rPr>
              <a:t>Dry</a:t>
            </a:r>
            <a:r>
              <a:rPr lang="es-ES_tradnl" sz="1600" dirty="0">
                <a:solidFill>
                  <a:srgbClr val="000000"/>
                </a:solidFill>
                <a:latin typeface="Arial"/>
                <a:cs typeface="Arial"/>
              </a:rPr>
              <a:t> </a:t>
            </a:r>
            <a:r>
              <a:rPr lang="es-ES_tradnl" sz="1600" dirty="0" err="1">
                <a:solidFill>
                  <a:srgbClr val="000000"/>
                </a:solidFill>
                <a:latin typeface="Arial"/>
                <a:cs typeface="Arial"/>
              </a:rPr>
              <a:t>Bean</a:t>
            </a:r>
            <a:r>
              <a:rPr lang="es-ES_tradnl" sz="1600" dirty="0">
                <a:solidFill>
                  <a:srgbClr val="000000"/>
                </a:solidFill>
                <a:latin typeface="Arial"/>
                <a:cs typeface="Arial"/>
              </a:rPr>
              <a:t> </a:t>
            </a:r>
            <a:r>
              <a:rPr lang="es-ES_tradnl" sz="1600" dirty="0" err="1">
                <a:solidFill>
                  <a:srgbClr val="000000"/>
                </a:solidFill>
                <a:latin typeface="Arial"/>
                <a:cs typeface="Arial"/>
              </a:rPr>
              <a:t>Germplasm</a:t>
            </a:r>
            <a:r>
              <a:rPr lang="es-ES_tradnl" sz="1600" dirty="0">
                <a:solidFill>
                  <a:srgbClr val="000000"/>
                </a:solidFill>
                <a:latin typeface="Arial"/>
                <a:cs typeface="Arial"/>
              </a:rPr>
              <a:t>, TRAS-LFRI, </a:t>
            </a:r>
            <a:r>
              <a:rPr lang="es-ES_tradnl" sz="1600" dirty="0" err="1">
                <a:solidFill>
                  <a:srgbClr val="000000"/>
                </a:solidFill>
                <a:latin typeface="Arial"/>
                <a:cs typeface="Arial"/>
              </a:rPr>
              <a:t>with</a:t>
            </a:r>
            <a:r>
              <a:rPr lang="es-ES_tradnl" sz="1600" dirty="0">
                <a:solidFill>
                  <a:srgbClr val="000000"/>
                </a:solidFill>
                <a:latin typeface="Arial"/>
                <a:cs typeface="Arial"/>
              </a:rPr>
              <a:t> </a:t>
            </a:r>
            <a:r>
              <a:rPr lang="es-ES_tradnl" sz="1600" dirty="0" err="1">
                <a:solidFill>
                  <a:srgbClr val="000000"/>
                </a:solidFill>
                <a:latin typeface="Arial"/>
                <a:cs typeface="Arial"/>
              </a:rPr>
              <a:t>Multiple</a:t>
            </a:r>
            <a:r>
              <a:rPr lang="es-ES_tradnl" sz="1600" dirty="0">
                <a:solidFill>
                  <a:srgbClr val="000000"/>
                </a:solidFill>
                <a:latin typeface="Arial"/>
                <a:cs typeface="Arial"/>
              </a:rPr>
              <a:t> </a:t>
            </a:r>
            <a:r>
              <a:rPr lang="es-ES_tradnl" sz="1600" dirty="0" err="1">
                <a:solidFill>
                  <a:srgbClr val="000000"/>
                </a:solidFill>
                <a:latin typeface="Arial"/>
                <a:cs typeface="Arial"/>
              </a:rPr>
              <a:t>Disease</a:t>
            </a:r>
            <a:r>
              <a:rPr lang="es-ES_tradnl" sz="1600" dirty="0">
                <a:solidFill>
                  <a:srgbClr val="000000"/>
                </a:solidFill>
                <a:latin typeface="Arial"/>
                <a:cs typeface="Arial"/>
              </a:rPr>
              <a:t> </a:t>
            </a:r>
            <a:r>
              <a:rPr lang="es-ES_tradnl" sz="1600" dirty="0" err="1">
                <a:solidFill>
                  <a:srgbClr val="000000"/>
                </a:solidFill>
                <a:latin typeface="Arial"/>
                <a:cs typeface="Arial"/>
              </a:rPr>
              <a:t>Resistance</a:t>
            </a:r>
            <a:r>
              <a:rPr lang="es-ES_tradnl" sz="1600" dirty="0">
                <a:solidFill>
                  <a:srgbClr val="000000"/>
                </a:solidFill>
                <a:latin typeface="Arial"/>
                <a:cs typeface="Arial"/>
              </a:rPr>
              <a:t> and Superior Performance in </a:t>
            </a:r>
            <a:r>
              <a:rPr lang="es-ES_tradnl" sz="1600" dirty="0" err="1">
                <a:solidFill>
                  <a:srgbClr val="000000"/>
                </a:solidFill>
                <a:latin typeface="Arial"/>
                <a:cs typeface="Arial"/>
              </a:rPr>
              <a:t>Low</a:t>
            </a:r>
            <a:r>
              <a:rPr lang="es-ES_tradnl" sz="1600" dirty="0">
                <a:solidFill>
                  <a:srgbClr val="000000"/>
                </a:solidFill>
                <a:latin typeface="Arial"/>
                <a:cs typeface="Arial"/>
              </a:rPr>
              <a:t> </a:t>
            </a:r>
            <a:r>
              <a:rPr lang="es-ES_tradnl" sz="1600" dirty="0" err="1">
                <a:solidFill>
                  <a:srgbClr val="000000"/>
                </a:solidFill>
                <a:latin typeface="Arial"/>
                <a:cs typeface="Arial"/>
              </a:rPr>
              <a:t>Nitrogen</a:t>
            </a:r>
            <a:r>
              <a:rPr lang="es-ES_tradnl" sz="1600" dirty="0">
                <a:solidFill>
                  <a:srgbClr val="000000"/>
                </a:solidFill>
                <a:latin typeface="Arial"/>
                <a:cs typeface="Arial"/>
              </a:rPr>
              <a:t> </a:t>
            </a:r>
            <a:r>
              <a:rPr lang="es-ES_tradnl" sz="1600" dirty="0" err="1">
                <a:solidFill>
                  <a:srgbClr val="000000"/>
                </a:solidFill>
                <a:latin typeface="Arial"/>
                <a:cs typeface="Arial"/>
              </a:rPr>
              <a:t>Soils</a:t>
            </a:r>
            <a:r>
              <a:rPr lang="es-ES_tradnl" sz="1600" dirty="0">
                <a:solidFill>
                  <a:srgbClr val="000000"/>
                </a:solidFill>
                <a:latin typeface="Arial"/>
                <a:cs typeface="Arial"/>
              </a:rPr>
              <a:t>. </a:t>
            </a:r>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579581861"/>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28662"/>
          </a:xfrm>
        </p:spPr>
        <p:txBody>
          <a:bodyPr>
            <a:normAutofit/>
          </a:bodyPr>
          <a:lstStyle/>
          <a:p>
            <a:pPr algn="ctr"/>
            <a:r>
              <a:rPr lang="es-ES_tradnl" sz="3200" b="1" noProof="0" dirty="0" smtClean="0">
                <a:solidFill>
                  <a:srgbClr val="000000"/>
                </a:solidFill>
                <a:effectLst/>
                <a:latin typeface="Arial"/>
                <a:cs typeface="Arial"/>
              </a:rPr>
              <a:t>Proyectos Activos </a:t>
            </a:r>
            <a:endParaRPr lang="es-ES_tradnl" sz="3200" noProof="0" dirty="0">
              <a:solidFill>
                <a:srgbClr val="000000"/>
              </a:solidFill>
              <a:latin typeface="Arial"/>
              <a:cs typeface="Arial"/>
            </a:endParaRPr>
          </a:p>
        </p:txBody>
      </p:sp>
      <p:sp>
        <p:nvSpPr>
          <p:cNvPr id="3" name="Content Placeholder 2"/>
          <p:cNvSpPr>
            <a:spLocks noGrp="1"/>
          </p:cNvSpPr>
          <p:nvPr>
            <p:ph idx="1"/>
          </p:nvPr>
        </p:nvSpPr>
        <p:spPr>
          <a:xfrm>
            <a:off x="1435608" y="1168400"/>
            <a:ext cx="7498080" cy="4800600"/>
          </a:xfrm>
        </p:spPr>
        <p:txBody>
          <a:bodyPr>
            <a:noAutofit/>
          </a:bodyPr>
          <a:lstStyle/>
          <a:p>
            <a:r>
              <a:rPr lang="es-ES_tradnl" sz="1600" noProof="0" smtClean="0">
                <a:solidFill>
                  <a:srgbClr val="000000"/>
                </a:solidFill>
                <a:latin typeface="Arial"/>
                <a:cs typeface="Arial"/>
              </a:rPr>
              <a:t>Evaluation of Production Characteristics &amp; Fruit Quality of Quenepa </a:t>
            </a:r>
          </a:p>
          <a:p>
            <a:endParaRPr lang="es-ES_tradnl" sz="1600" noProof="0" smtClean="0">
              <a:solidFill>
                <a:srgbClr val="000000"/>
              </a:solidFill>
              <a:latin typeface="Arial"/>
              <a:cs typeface="Arial"/>
            </a:endParaRPr>
          </a:p>
          <a:p>
            <a:r>
              <a:rPr lang="es-ES_tradnl" sz="1600" noProof="0" smtClean="0">
                <a:solidFill>
                  <a:srgbClr val="000000"/>
                </a:solidFill>
                <a:latin typeface="Arial"/>
                <a:cs typeface="Arial"/>
              </a:rPr>
              <a:t>Eval. Habichuelas de ambientes secos </a:t>
            </a:r>
          </a:p>
          <a:p>
            <a:endParaRPr lang="es-ES_tradnl" sz="1600" noProof="0" smtClean="0">
              <a:solidFill>
                <a:srgbClr val="000000"/>
              </a:solidFill>
              <a:latin typeface="Arial"/>
              <a:cs typeface="Arial"/>
            </a:endParaRPr>
          </a:p>
          <a:p>
            <a:r>
              <a:rPr lang="es-ES_tradnl" sz="1600" noProof="0" smtClean="0">
                <a:solidFill>
                  <a:srgbClr val="000000"/>
                </a:solidFill>
                <a:latin typeface="Arial"/>
                <a:cs typeface="Arial"/>
              </a:rPr>
              <a:t>Recurso Genético de Plantas, Fitomejoramiento y sistema de prod. </a:t>
            </a:r>
          </a:p>
          <a:p>
            <a:r>
              <a:rPr lang="es-ES_tradnl" sz="1600" noProof="0" smtClean="0">
                <a:solidFill>
                  <a:srgbClr val="000000"/>
                </a:solidFill>
                <a:latin typeface="Arial"/>
                <a:cs typeface="Arial"/>
              </a:rPr>
              <a:t>Recovery Eval. &amp; Maintenance Of Historical Vegetable Crops in P.R. </a:t>
            </a:r>
          </a:p>
          <a:p>
            <a:endParaRPr lang="es-ES_tradnl" sz="1600" noProof="0" smtClean="0">
              <a:solidFill>
                <a:srgbClr val="000000"/>
              </a:solidFill>
              <a:latin typeface="Arial"/>
              <a:cs typeface="Arial"/>
            </a:endParaRPr>
          </a:p>
          <a:p>
            <a:r>
              <a:rPr lang="es-ES_tradnl" sz="1600" noProof="0" smtClean="0">
                <a:solidFill>
                  <a:srgbClr val="000000"/>
                </a:solidFill>
                <a:latin typeface="Arial"/>
                <a:cs typeface="Arial"/>
              </a:rPr>
              <a:t>Microirrigation for sustainable water use </a:t>
            </a:r>
          </a:p>
          <a:p>
            <a:endParaRPr lang="es-ES_tradnl" sz="1600" noProof="0" smtClean="0">
              <a:solidFill>
                <a:srgbClr val="000000"/>
              </a:solidFill>
              <a:latin typeface="Arial"/>
              <a:cs typeface="Arial"/>
            </a:endParaRPr>
          </a:p>
          <a:p>
            <a:r>
              <a:rPr lang="es-ES_tradnl" sz="1600" noProof="0" smtClean="0">
                <a:solidFill>
                  <a:srgbClr val="000000"/>
                </a:solidFill>
                <a:latin typeface="Arial"/>
                <a:cs typeface="Arial"/>
              </a:rPr>
              <a:t>High carotene varieties of sweet potato for Puerto Rico </a:t>
            </a:r>
          </a:p>
          <a:p>
            <a:endParaRPr lang="es-ES_tradnl" sz="1600" noProof="0" smtClean="0">
              <a:solidFill>
                <a:srgbClr val="000000"/>
              </a:solidFill>
              <a:latin typeface="Arial"/>
              <a:cs typeface="Arial"/>
            </a:endParaRPr>
          </a:p>
          <a:p>
            <a:r>
              <a:rPr lang="es-ES_tradnl" sz="1600" noProof="0" smtClean="0">
                <a:solidFill>
                  <a:srgbClr val="000000"/>
                </a:solidFill>
                <a:latin typeface="Arial"/>
                <a:cs typeface="Arial"/>
              </a:rPr>
              <a:t>Pumpkin &amp; Sweet chilli pepper for P.R. Variety Improvement, Value – added products and User Acceptance </a:t>
            </a:r>
          </a:p>
          <a:p>
            <a:endParaRPr lang="es-ES_tradnl" sz="1600" noProof="0" smtClean="0">
              <a:solidFill>
                <a:srgbClr val="000000"/>
              </a:solidFill>
              <a:latin typeface="Arial"/>
              <a:cs typeface="Arial"/>
            </a:endParaRPr>
          </a:p>
          <a:p>
            <a:r>
              <a:rPr lang="es-ES_tradnl" sz="1600" noProof="0" smtClean="0">
                <a:solidFill>
                  <a:srgbClr val="000000"/>
                </a:solidFill>
                <a:latin typeface="Arial"/>
                <a:cs typeface="Arial"/>
              </a:rPr>
              <a:t>Agric. Environmental Management effect on recalcitrant soil organic matter</a:t>
            </a:r>
          </a:p>
          <a:p>
            <a:r>
              <a:rPr lang="es-ES_tradnl" sz="1600" noProof="0" smtClean="0">
                <a:solidFill>
                  <a:srgbClr val="000000"/>
                </a:solidFill>
                <a:latin typeface="Arial"/>
                <a:cs typeface="Arial"/>
              </a:rPr>
              <a:t>Etiología de la pudrición del collogo de la palma aceitera en Ecuador </a:t>
            </a:r>
          </a:p>
          <a:p>
            <a:endParaRPr lang="es-ES_tradnl" sz="1600" noProof="0" smtClean="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092951339"/>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03867" y="806440"/>
            <a:ext cx="7264399" cy="5611795"/>
          </a:xfrm>
          <a:prstGeom prst="rect">
            <a:avLst/>
          </a:prstGeom>
        </p:spPr>
        <p:txBody>
          <a:bodyPr wrap="square">
            <a:spAutoFit/>
          </a:bodyPr>
          <a:lstStyle/>
          <a:p>
            <a:pPr algn="ctr">
              <a:lnSpc>
                <a:spcPct val="150000"/>
              </a:lnSpc>
            </a:pPr>
            <a:r>
              <a:rPr lang="es-ES_tradnl" sz="3200" b="1" dirty="0">
                <a:solidFill>
                  <a:srgbClr val="000000"/>
                </a:solidFill>
                <a:latin typeface="Arial"/>
                <a:cs typeface="Arial"/>
              </a:rPr>
              <a:t>Proyectos </a:t>
            </a:r>
            <a:r>
              <a:rPr lang="es-ES_tradnl" sz="3200" b="1" dirty="0" smtClean="0">
                <a:solidFill>
                  <a:srgbClr val="000000"/>
                </a:solidFill>
                <a:latin typeface="Arial"/>
                <a:cs typeface="Arial"/>
              </a:rPr>
              <a:t>Activos (cont.) </a:t>
            </a:r>
          </a:p>
          <a:p>
            <a:pPr algn="ctr">
              <a:lnSpc>
                <a:spcPct val="150000"/>
              </a:lnSpc>
            </a:pPr>
            <a:endParaRPr lang="en-US" sz="3200" dirty="0" smtClean="0">
              <a:solidFill>
                <a:srgbClr val="000000"/>
              </a:solidFill>
              <a:latin typeface="Arial"/>
              <a:cs typeface="Arial"/>
            </a:endParaRPr>
          </a:p>
          <a:p>
            <a:pPr marL="285750" indent="-285750">
              <a:lnSpc>
                <a:spcPct val="150000"/>
              </a:lnSpc>
              <a:buFont typeface="Arial"/>
              <a:buChar char="•"/>
            </a:pPr>
            <a:r>
              <a:rPr lang="en-US" sz="1600" dirty="0" smtClean="0">
                <a:solidFill>
                  <a:srgbClr val="000000"/>
                </a:solidFill>
                <a:latin typeface="Arial"/>
                <a:cs typeface="Arial"/>
              </a:rPr>
              <a:t>The </a:t>
            </a:r>
            <a:r>
              <a:rPr lang="en-US" sz="1600" dirty="0">
                <a:solidFill>
                  <a:srgbClr val="000000"/>
                </a:solidFill>
                <a:latin typeface="Arial"/>
                <a:cs typeface="Arial"/>
              </a:rPr>
              <a:t>effect of shades house on the population dynamics of Key pests of important vegetables in Puerto Rico </a:t>
            </a:r>
            <a:endParaRPr lang="en-US" sz="1600" dirty="0" smtClean="0">
              <a:solidFill>
                <a:srgbClr val="000000"/>
              </a:solidFill>
              <a:latin typeface="Arial"/>
              <a:cs typeface="Arial"/>
            </a:endParaRPr>
          </a:p>
          <a:p>
            <a:pPr marL="285750" indent="-285750">
              <a:lnSpc>
                <a:spcPct val="150000"/>
              </a:lnSpc>
              <a:buFont typeface="Arial"/>
              <a:buChar char="•"/>
            </a:pPr>
            <a:endParaRPr lang="en-US" sz="1600" dirty="0">
              <a:solidFill>
                <a:srgbClr val="000000"/>
              </a:solidFill>
              <a:latin typeface="Arial"/>
              <a:cs typeface="Arial"/>
            </a:endParaRPr>
          </a:p>
          <a:p>
            <a:pPr marL="285750" indent="-285750">
              <a:lnSpc>
                <a:spcPct val="150000"/>
              </a:lnSpc>
              <a:buFont typeface="Arial"/>
              <a:buChar char="•"/>
            </a:pPr>
            <a:r>
              <a:rPr lang="en-US" sz="1600" dirty="0">
                <a:solidFill>
                  <a:srgbClr val="000000"/>
                </a:solidFill>
                <a:latin typeface="Arial"/>
                <a:cs typeface="Arial"/>
              </a:rPr>
              <a:t>Plant Disease Center P.R. </a:t>
            </a:r>
            <a:endParaRPr lang="en-US" sz="1600" dirty="0" smtClean="0">
              <a:solidFill>
                <a:srgbClr val="000000"/>
              </a:solidFill>
              <a:latin typeface="Arial"/>
              <a:cs typeface="Arial"/>
            </a:endParaRPr>
          </a:p>
          <a:p>
            <a:pPr marL="285750" indent="-285750">
              <a:lnSpc>
                <a:spcPct val="150000"/>
              </a:lnSpc>
              <a:buFont typeface="Arial"/>
              <a:buChar char="•"/>
            </a:pPr>
            <a:endParaRPr lang="es-ES_tradnl" sz="1600" dirty="0">
              <a:solidFill>
                <a:srgbClr val="000000"/>
              </a:solidFill>
              <a:latin typeface="Arial"/>
              <a:cs typeface="Arial"/>
            </a:endParaRPr>
          </a:p>
          <a:p>
            <a:pPr marL="285750" indent="-285750">
              <a:lnSpc>
                <a:spcPct val="150000"/>
              </a:lnSpc>
              <a:buFont typeface="Arial"/>
              <a:buChar char="•"/>
            </a:pPr>
            <a:r>
              <a:rPr lang="en-US" sz="1600" dirty="0">
                <a:solidFill>
                  <a:srgbClr val="000000"/>
                </a:solidFill>
                <a:latin typeface="Arial"/>
                <a:cs typeface="Arial"/>
              </a:rPr>
              <a:t>Agric. Information Services for Rural Community in Puerto </a:t>
            </a:r>
            <a:r>
              <a:rPr lang="en-US" sz="1600" dirty="0" err="1">
                <a:solidFill>
                  <a:srgbClr val="000000"/>
                </a:solidFill>
                <a:latin typeface="Arial"/>
                <a:cs typeface="Arial"/>
              </a:rPr>
              <a:t>rico</a:t>
            </a:r>
            <a:r>
              <a:rPr lang="en-US" sz="1600" dirty="0">
                <a:solidFill>
                  <a:srgbClr val="000000"/>
                </a:solidFill>
                <a:latin typeface="Arial"/>
                <a:cs typeface="Arial"/>
              </a:rPr>
              <a:t> </a:t>
            </a:r>
            <a:endParaRPr lang="es-ES_tradnl" sz="1600" dirty="0">
              <a:solidFill>
                <a:srgbClr val="000000"/>
              </a:solidFill>
              <a:latin typeface="Arial"/>
              <a:cs typeface="Arial"/>
            </a:endParaRPr>
          </a:p>
          <a:p>
            <a:pPr marL="285750" indent="-285750">
              <a:lnSpc>
                <a:spcPct val="150000"/>
              </a:lnSpc>
              <a:buFont typeface="Arial"/>
              <a:buChar char="•"/>
            </a:pPr>
            <a:r>
              <a:rPr lang="en-US" sz="1600" dirty="0" err="1">
                <a:solidFill>
                  <a:srgbClr val="000000"/>
                </a:solidFill>
                <a:latin typeface="Arial"/>
                <a:cs typeface="Arial"/>
              </a:rPr>
              <a:t>Manejo</a:t>
            </a:r>
            <a:r>
              <a:rPr lang="en-US" sz="1600" dirty="0">
                <a:solidFill>
                  <a:srgbClr val="000000"/>
                </a:solidFill>
                <a:latin typeface="Arial"/>
                <a:cs typeface="Arial"/>
              </a:rPr>
              <a:t> de la </a:t>
            </a:r>
            <a:r>
              <a:rPr lang="en-US" sz="1600" dirty="0" err="1">
                <a:solidFill>
                  <a:srgbClr val="000000"/>
                </a:solidFill>
                <a:latin typeface="Arial"/>
                <a:cs typeface="Arial"/>
              </a:rPr>
              <a:t>enfermedad</a:t>
            </a:r>
            <a:r>
              <a:rPr lang="en-US" sz="1600" dirty="0">
                <a:solidFill>
                  <a:srgbClr val="000000"/>
                </a:solidFill>
                <a:latin typeface="Arial"/>
                <a:cs typeface="Arial"/>
              </a:rPr>
              <a:t> de </a:t>
            </a:r>
            <a:r>
              <a:rPr lang="en-US" sz="1600" dirty="0" err="1">
                <a:solidFill>
                  <a:srgbClr val="000000"/>
                </a:solidFill>
                <a:latin typeface="Arial"/>
                <a:cs typeface="Arial"/>
              </a:rPr>
              <a:t>Huanglongbing</a:t>
            </a:r>
            <a:r>
              <a:rPr lang="en-US" sz="1600" dirty="0">
                <a:solidFill>
                  <a:srgbClr val="000000"/>
                </a:solidFill>
                <a:latin typeface="Arial"/>
                <a:cs typeface="Arial"/>
              </a:rPr>
              <a:t> en c</a:t>
            </a:r>
            <a:r>
              <a:rPr lang="es-ES_tradnl" sz="1600" dirty="0" err="1">
                <a:solidFill>
                  <a:srgbClr val="000000"/>
                </a:solidFill>
                <a:latin typeface="Arial"/>
                <a:cs typeface="Arial"/>
              </a:rPr>
              <a:t>ítricas</a:t>
            </a:r>
            <a:r>
              <a:rPr lang="es-ES_tradnl" sz="1600" dirty="0">
                <a:solidFill>
                  <a:srgbClr val="000000"/>
                </a:solidFill>
                <a:latin typeface="Arial"/>
                <a:cs typeface="Arial"/>
              </a:rPr>
              <a:t> por medio de aplicaciones de fertilizantes</a:t>
            </a:r>
            <a:r>
              <a:rPr lang="en-US" sz="1600" dirty="0">
                <a:solidFill>
                  <a:srgbClr val="000000"/>
                </a:solidFill>
                <a:latin typeface="Arial"/>
                <a:cs typeface="Arial"/>
              </a:rPr>
              <a:t> </a:t>
            </a:r>
            <a:endParaRPr lang="en-US" sz="1600" dirty="0" smtClean="0">
              <a:solidFill>
                <a:srgbClr val="000000"/>
              </a:solidFill>
              <a:latin typeface="Arial"/>
              <a:cs typeface="Arial"/>
            </a:endParaRPr>
          </a:p>
          <a:p>
            <a:pPr marL="285750" indent="-285750">
              <a:lnSpc>
                <a:spcPct val="150000"/>
              </a:lnSpc>
              <a:buFont typeface="Arial"/>
              <a:buChar char="•"/>
            </a:pPr>
            <a:endParaRPr lang="en-US" sz="1600" dirty="0">
              <a:solidFill>
                <a:srgbClr val="000000"/>
              </a:solidFill>
              <a:latin typeface="Arial"/>
              <a:cs typeface="Arial"/>
            </a:endParaRPr>
          </a:p>
          <a:p>
            <a:pPr marL="285750" indent="-285750">
              <a:lnSpc>
                <a:spcPct val="150000"/>
              </a:lnSpc>
              <a:buFont typeface="Arial"/>
              <a:buChar char="•"/>
            </a:pPr>
            <a:r>
              <a:rPr lang="en-US" sz="1600" dirty="0" err="1">
                <a:solidFill>
                  <a:srgbClr val="000000"/>
                </a:solidFill>
                <a:latin typeface="Arial"/>
                <a:cs typeface="Arial"/>
              </a:rPr>
              <a:t>Eval</a:t>
            </a:r>
            <a:r>
              <a:rPr lang="en-US" sz="1600" dirty="0">
                <a:solidFill>
                  <a:srgbClr val="000000"/>
                </a:solidFill>
                <a:latin typeface="Arial"/>
                <a:cs typeface="Arial"/>
              </a:rPr>
              <a:t>. de los </a:t>
            </a:r>
            <a:r>
              <a:rPr lang="en-US" sz="1600" dirty="0" err="1">
                <a:solidFill>
                  <a:srgbClr val="000000"/>
                </a:solidFill>
                <a:latin typeface="Arial"/>
                <a:cs typeface="Arial"/>
              </a:rPr>
              <a:t>efectos</a:t>
            </a:r>
            <a:r>
              <a:rPr lang="en-US" sz="1600" dirty="0">
                <a:solidFill>
                  <a:srgbClr val="000000"/>
                </a:solidFill>
                <a:latin typeface="Arial"/>
                <a:cs typeface="Arial"/>
              </a:rPr>
              <a:t> del </a:t>
            </a:r>
            <a:r>
              <a:rPr lang="en-US" sz="1600" dirty="0" err="1">
                <a:solidFill>
                  <a:srgbClr val="000000"/>
                </a:solidFill>
                <a:latin typeface="Arial"/>
                <a:cs typeface="Arial"/>
              </a:rPr>
              <a:t>cambio</a:t>
            </a:r>
            <a:r>
              <a:rPr lang="en-US" sz="1600" dirty="0">
                <a:solidFill>
                  <a:srgbClr val="000000"/>
                </a:solidFill>
                <a:latin typeface="Arial"/>
                <a:cs typeface="Arial"/>
              </a:rPr>
              <a:t> </a:t>
            </a:r>
            <a:r>
              <a:rPr lang="en-US" sz="1600" dirty="0" err="1">
                <a:solidFill>
                  <a:srgbClr val="000000"/>
                </a:solidFill>
                <a:latin typeface="Arial"/>
                <a:cs typeface="Arial"/>
              </a:rPr>
              <a:t>climático</a:t>
            </a:r>
            <a:r>
              <a:rPr lang="en-US" sz="1600" dirty="0">
                <a:solidFill>
                  <a:srgbClr val="000000"/>
                </a:solidFill>
                <a:latin typeface="Arial"/>
                <a:cs typeface="Arial"/>
              </a:rPr>
              <a:t> en la </a:t>
            </a:r>
            <a:r>
              <a:rPr lang="en-US" sz="1600" dirty="0" err="1">
                <a:solidFill>
                  <a:srgbClr val="000000"/>
                </a:solidFill>
                <a:latin typeface="Arial"/>
                <a:cs typeface="Arial"/>
              </a:rPr>
              <a:t>producción</a:t>
            </a:r>
            <a:r>
              <a:rPr lang="en-US" sz="1600" dirty="0">
                <a:solidFill>
                  <a:srgbClr val="000000"/>
                </a:solidFill>
                <a:latin typeface="Arial"/>
                <a:cs typeface="Arial"/>
              </a:rPr>
              <a:t> del </a:t>
            </a:r>
            <a:r>
              <a:rPr lang="en-US" sz="1600" dirty="0" err="1">
                <a:solidFill>
                  <a:srgbClr val="000000"/>
                </a:solidFill>
                <a:latin typeface="Arial"/>
                <a:cs typeface="Arial"/>
              </a:rPr>
              <a:t>melón</a:t>
            </a:r>
            <a:r>
              <a:rPr lang="en-US" sz="1600" dirty="0">
                <a:solidFill>
                  <a:srgbClr val="000000"/>
                </a:solidFill>
                <a:latin typeface="Arial"/>
                <a:cs typeface="Arial"/>
              </a:rPr>
              <a:t> Cantaloupe y Honey dew en Puerto Rico </a:t>
            </a:r>
            <a:endParaRPr lang="es-ES_tradnl" sz="1600" dirty="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298466276"/>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166300"/>
            <a:ext cx="7406640" cy="1080700"/>
          </a:xfrm>
        </p:spPr>
        <p:txBody>
          <a:bodyPr>
            <a:normAutofit/>
          </a:bodyPr>
          <a:lstStyle/>
          <a:p>
            <a:pPr algn="ctr"/>
            <a:r>
              <a:rPr lang="es-ES_tradnl" sz="3200" b="1" noProof="0" smtClean="0">
                <a:solidFill>
                  <a:srgbClr val="000000"/>
                </a:solidFill>
                <a:latin typeface="Arial"/>
                <a:cs typeface="Arial"/>
              </a:rPr>
              <a:t>Subestación de Lajas</a:t>
            </a:r>
            <a:endParaRPr lang="es-ES_tradnl" sz="3200" b="1" noProof="0">
              <a:solidFill>
                <a:srgbClr val="000000"/>
              </a:solidFill>
              <a:latin typeface="Arial"/>
              <a:cs typeface="Arial"/>
            </a:endParaRPr>
          </a:p>
        </p:txBody>
      </p:sp>
      <p:sp>
        <p:nvSpPr>
          <p:cNvPr id="5" name="Subtitle 4"/>
          <p:cNvSpPr>
            <a:spLocks noGrp="1"/>
          </p:cNvSpPr>
          <p:nvPr>
            <p:ph type="subTitle" idx="1"/>
          </p:nvPr>
        </p:nvSpPr>
        <p:spPr>
          <a:xfrm>
            <a:off x="1089660" y="1136133"/>
            <a:ext cx="7406640" cy="5434000"/>
          </a:xfrm>
        </p:spPr>
        <p:txBody>
          <a:bodyPr>
            <a:normAutofit fontScale="85000" lnSpcReduction="20000"/>
          </a:bodyPr>
          <a:lstStyle/>
          <a:p>
            <a:pPr marL="313182" indent="-285750">
              <a:lnSpc>
                <a:spcPct val="150000"/>
              </a:lnSpc>
              <a:buFont typeface="Wingdings" charset="2"/>
              <a:buChar char="§"/>
            </a:pPr>
            <a:r>
              <a:rPr lang="es-ES_tradnl" sz="1600" noProof="0" smtClean="0">
                <a:latin typeface="Arial"/>
                <a:cs typeface="Arial"/>
              </a:rPr>
              <a:t>Fue fundado en 1946 en un esfuerzo para realizar investigación hacia el desarrollo de </a:t>
            </a:r>
            <a:r>
              <a:rPr lang="es-ES_tradnl" sz="1600" noProof="0" smtClean="0">
                <a:solidFill>
                  <a:srgbClr val="000000"/>
                </a:solidFill>
                <a:latin typeface="Arial"/>
                <a:cs typeface="Arial"/>
              </a:rPr>
              <a:t>la agricultura en el Valle de Lajas. consiste de un enorme laboratorio de más de 576 cuerdas de terreno. </a:t>
            </a:r>
          </a:p>
          <a:p>
            <a:pPr marL="313182" indent="-285750">
              <a:lnSpc>
                <a:spcPct val="150000"/>
              </a:lnSpc>
              <a:buFont typeface="Wingdings" charset="2"/>
              <a:buChar char="§"/>
            </a:pPr>
            <a:endParaRPr lang="es-ES_tradnl" sz="1600" noProof="0" smtClean="0">
              <a:solidFill>
                <a:srgbClr val="000000"/>
              </a:solidFill>
              <a:latin typeface="Arial"/>
              <a:cs typeface="Arial"/>
            </a:endParaRPr>
          </a:p>
          <a:p>
            <a:pPr marL="313182" indent="-285750">
              <a:lnSpc>
                <a:spcPct val="150000"/>
              </a:lnSpc>
              <a:buFont typeface="Wingdings" charset="2"/>
              <a:buChar char="§"/>
            </a:pPr>
            <a:r>
              <a:rPr lang="es-ES_tradnl" sz="1600" noProof="0" smtClean="0">
                <a:solidFill>
                  <a:srgbClr val="000000"/>
                </a:solidFill>
                <a:latin typeface="Arial"/>
                <a:cs typeface="Arial"/>
              </a:rPr>
              <a:t>Aquí se cultivan hortalizas, vegetales, árboles frutales, soya y arroz, y además, se crían aves, ganado, conejos, cerdos, entre otros.</a:t>
            </a:r>
          </a:p>
          <a:p>
            <a:pPr marL="313182" indent="-285750">
              <a:lnSpc>
                <a:spcPct val="150000"/>
              </a:lnSpc>
              <a:buFont typeface="Wingdings" charset="2"/>
              <a:buChar char="§"/>
            </a:pPr>
            <a:endParaRPr lang="es-ES_tradnl" sz="1600" noProof="0" smtClean="0">
              <a:solidFill>
                <a:srgbClr val="000000"/>
              </a:solidFill>
              <a:latin typeface="Arial"/>
              <a:cs typeface="Arial"/>
            </a:endParaRPr>
          </a:p>
          <a:p>
            <a:pPr marL="313182" indent="-285750">
              <a:lnSpc>
                <a:spcPct val="150000"/>
              </a:lnSpc>
              <a:buFont typeface="Wingdings" charset="2"/>
              <a:buChar char="§"/>
            </a:pPr>
            <a:r>
              <a:rPr lang="es-ES_tradnl" sz="1600" noProof="0" smtClean="0">
                <a:solidFill>
                  <a:srgbClr val="000000"/>
                </a:solidFill>
                <a:latin typeface="Arial"/>
                <a:cs typeface="Arial"/>
              </a:rPr>
              <a:t>La subestación consta de  la vaquería y la granja experimental donde se crían conejos, cerdos y aves. Aquí también hay un matadero y un molino para procesar alimentos. </a:t>
            </a:r>
          </a:p>
          <a:p>
            <a:pPr marL="313182" indent="-285750">
              <a:lnSpc>
                <a:spcPct val="150000"/>
              </a:lnSpc>
              <a:buFont typeface="Wingdings" charset="2"/>
              <a:buChar char="§"/>
            </a:pPr>
            <a:endParaRPr lang="es-ES_tradnl" sz="1600" noProof="0" smtClean="0">
              <a:solidFill>
                <a:srgbClr val="000000"/>
              </a:solidFill>
              <a:latin typeface="Arial"/>
              <a:cs typeface="Arial"/>
            </a:endParaRPr>
          </a:p>
          <a:p>
            <a:pPr marL="313182" indent="-285750">
              <a:lnSpc>
                <a:spcPct val="150000"/>
              </a:lnSpc>
              <a:buFont typeface="Wingdings" charset="2"/>
              <a:buChar char="§"/>
            </a:pPr>
            <a:r>
              <a:rPr lang="es-ES_tradnl" sz="1600" noProof="0" smtClean="0">
                <a:solidFill>
                  <a:srgbClr val="000000"/>
                </a:solidFill>
                <a:latin typeface="Arial"/>
                <a:cs typeface="Arial"/>
              </a:rPr>
              <a:t>Proyectos sobre prácticas hortícolas, manejo de suelos, irrigación, evaluación de germoplasmas de granos, hortalizas y vegetales, y la crianza de aves y ganado, son algunas de las áreas de investigación. </a:t>
            </a:r>
          </a:p>
          <a:p>
            <a:pPr marL="313182" indent="-285750">
              <a:lnSpc>
                <a:spcPct val="150000"/>
              </a:lnSpc>
              <a:buFont typeface="Wingdings" charset="2"/>
              <a:buChar char="§"/>
            </a:pPr>
            <a:endParaRPr lang="es-ES_tradnl" sz="1600" noProof="0" smtClean="0">
              <a:latin typeface="Arial"/>
              <a:cs typeface="Arial"/>
            </a:endParaRPr>
          </a:p>
          <a:p>
            <a:pPr marL="313182" indent="-285750">
              <a:lnSpc>
                <a:spcPct val="150000"/>
              </a:lnSpc>
              <a:buFont typeface="Wingdings" charset="2"/>
              <a:buChar char="§"/>
            </a:pPr>
            <a:r>
              <a:rPr lang="es-ES_tradnl" sz="1600" noProof="0" smtClean="0">
                <a:solidFill>
                  <a:srgbClr val="000000"/>
                </a:solidFill>
                <a:latin typeface="Arial"/>
                <a:cs typeface="Arial"/>
              </a:rPr>
              <a:t>Los estudiantes graduados y subgraduados de Ciencias Agrícolas del RUM realizan su práctica aquí</a:t>
            </a:r>
            <a:endParaRPr lang="es-ES_tradnl" sz="1600" noProof="0">
              <a:solidFill>
                <a:srgbClr val="000000"/>
              </a:solidFill>
              <a:latin typeface="Arial"/>
              <a:cs typeface="Arial"/>
            </a:endParaRPr>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082151250"/>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93762"/>
          </a:xfrm>
        </p:spPr>
        <p:txBody>
          <a:bodyPr>
            <a:normAutofit/>
          </a:bodyPr>
          <a:lstStyle/>
          <a:p>
            <a:pPr algn="ctr"/>
            <a:r>
              <a:rPr lang="es-ES_tradnl" sz="3200" b="1" noProof="0" smtClean="0">
                <a:solidFill>
                  <a:srgbClr val="000000"/>
                </a:solidFill>
                <a:effectLst/>
                <a:latin typeface="Arial"/>
                <a:cs typeface="Arial"/>
              </a:rPr>
              <a:t>Proyectos Activos </a:t>
            </a:r>
            <a:endParaRPr lang="es-ES_tradnl" sz="3200" noProof="0">
              <a:solidFill>
                <a:srgbClr val="000000"/>
              </a:solidFill>
              <a:latin typeface="Arial"/>
              <a:cs typeface="Arial"/>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
        <p:nvSpPr>
          <p:cNvPr id="5" name="Rectangle 4"/>
          <p:cNvSpPr/>
          <p:nvPr/>
        </p:nvSpPr>
        <p:spPr>
          <a:xfrm>
            <a:off x="1435608" y="1168400"/>
            <a:ext cx="7301992" cy="5521513"/>
          </a:xfrm>
          <a:prstGeom prst="rect">
            <a:avLst/>
          </a:prstGeom>
        </p:spPr>
        <p:txBody>
          <a:bodyPr wrap="square">
            <a:spAutoFit/>
          </a:bodyPr>
          <a:lstStyle/>
          <a:p>
            <a:pPr marL="285750" indent="-285750">
              <a:lnSpc>
                <a:spcPct val="130000"/>
              </a:lnSpc>
              <a:buFont typeface="Arial"/>
              <a:buChar char="•"/>
            </a:pPr>
            <a:r>
              <a:rPr lang="es-ES_tradnl" sz="1600" dirty="0">
                <a:solidFill>
                  <a:srgbClr val="000000"/>
                </a:solidFill>
                <a:latin typeface="Arial"/>
                <a:cs typeface="Arial"/>
              </a:rPr>
              <a:t>Evaluar los efectos de no riego en la producción y valor nutricional del girasol y semilla de sorgo asociados</a:t>
            </a:r>
            <a:r>
              <a:rPr lang="en-US" sz="1600" dirty="0">
                <a:solidFill>
                  <a:srgbClr val="000000"/>
                </a:solidFill>
                <a:latin typeface="Arial"/>
                <a:cs typeface="Arial"/>
              </a:rPr>
              <a:t> </a:t>
            </a:r>
            <a:endParaRPr lang="en-US" sz="1600" dirty="0" smtClean="0">
              <a:solidFill>
                <a:srgbClr val="000000"/>
              </a:solidFill>
              <a:latin typeface="Arial"/>
              <a:cs typeface="Arial"/>
            </a:endParaRPr>
          </a:p>
          <a:p>
            <a:pPr marL="285750" indent="-285750">
              <a:lnSpc>
                <a:spcPct val="130000"/>
              </a:lnSpc>
              <a:buFont typeface="Arial"/>
              <a:buChar char="•"/>
            </a:pPr>
            <a:r>
              <a:rPr lang="es-ES_tradnl" sz="1600" dirty="0">
                <a:solidFill>
                  <a:srgbClr val="000000"/>
                </a:solidFill>
                <a:latin typeface="Arial"/>
                <a:cs typeface="Arial"/>
              </a:rPr>
              <a:t>Introducir flores de calabaza y frutas inmaduras como un vegetal “</a:t>
            </a:r>
            <a:r>
              <a:rPr lang="es-ES_tradnl" sz="1600" dirty="0" err="1">
                <a:solidFill>
                  <a:srgbClr val="000000"/>
                </a:solidFill>
                <a:latin typeface="Arial"/>
                <a:cs typeface="Arial"/>
              </a:rPr>
              <a:t>baby</a:t>
            </a:r>
            <a:r>
              <a:rPr lang="es-ES_tradnl" sz="1600" dirty="0">
                <a:solidFill>
                  <a:srgbClr val="000000"/>
                </a:solidFill>
                <a:latin typeface="Arial"/>
                <a:cs typeface="Arial"/>
              </a:rPr>
              <a:t>”, en la gastronomía de Puerto Rico</a:t>
            </a:r>
            <a:r>
              <a:rPr lang="en-US" sz="1600" dirty="0">
                <a:solidFill>
                  <a:srgbClr val="000000"/>
                </a:solidFill>
                <a:latin typeface="Arial"/>
                <a:cs typeface="Arial"/>
              </a:rPr>
              <a:t> </a:t>
            </a:r>
            <a:endParaRPr lang="en-US" sz="1600" dirty="0" smtClean="0">
              <a:solidFill>
                <a:srgbClr val="000000"/>
              </a:solidFill>
              <a:latin typeface="Arial"/>
              <a:cs typeface="Arial"/>
            </a:endParaRPr>
          </a:p>
          <a:p>
            <a:pPr marL="285750" indent="-285750">
              <a:lnSpc>
                <a:spcPct val="130000"/>
              </a:lnSpc>
              <a:buFont typeface="Arial"/>
              <a:buChar char="•"/>
            </a:pPr>
            <a:endParaRPr lang="en-US" sz="1600" dirty="0" smtClean="0">
              <a:solidFill>
                <a:srgbClr val="000000"/>
              </a:solidFill>
              <a:latin typeface="Arial"/>
              <a:cs typeface="Arial"/>
            </a:endParaRPr>
          </a:p>
          <a:p>
            <a:pPr marL="285750" indent="-285750">
              <a:lnSpc>
                <a:spcPct val="130000"/>
              </a:lnSpc>
              <a:buFont typeface="Arial"/>
              <a:buChar char="•"/>
            </a:pPr>
            <a:r>
              <a:rPr lang="es-ES_tradnl" sz="1600" dirty="0">
                <a:solidFill>
                  <a:srgbClr val="000000"/>
                </a:solidFill>
                <a:latin typeface="Arial"/>
                <a:cs typeface="Arial"/>
              </a:rPr>
              <a:t>Desarrollar y liberar líneas, cultivares y germoplasma de calabaza y ají dulce.</a:t>
            </a:r>
            <a:r>
              <a:rPr lang="en-US" sz="1600" dirty="0">
                <a:solidFill>
                  <a:srgbClr val="000000"/>
                </a:solidFill>
                <a:latin typeface="Arial"/>
                <a:cs typeface="Arial"/>
              </a:rPr>
              <a:t> </a:t>
            </a:r>
            <a:r>
              <a:rPr lang="es-ES_tradnl" sz="1600" dirty="0">
                <a:solidFill>
                  <a:srgbClr val="000000"/>
                </a:solidFill>
                <a:latin typeface="Arial"/>
                <a:cs typeface="Arial"/>
              </a:rPr>
              <a:t>En agosto 2014 se estableció una siembra bajo condiciones orgánicas con cinco genotipos que están siendo considerados para liberación</a:t>
            </a:r>
            <a:r>
              <a:rPr lang="en-US" sz="1600" dirty="0">
                <a:solidFill>
                  <a:srgbClr val="000000"/>
                </a:solidFill>
                <a:latin typeface="Arial"/>
                <a:cs typeface="Arial"/>
              </a:rPr>
              <a:t> </a:t>
            </a:r>
            <a:r>
              <a:rPr lang="en-US" sz="1600" dirty="0" smtClean="0">
                <a:solidFill>
                  <a:srgbClr val="000000"/>
                </a:solidFill>
                <a:latin typeface="Arial"/>
                <a:cs typeface="Arial"/>
              </a:rPr>
              <a:t>.</a:t>
            </a:r>
          </a:p>
          <a:p>
            <a:pPr marL="285750" indent="-285750">
              <a:lnSpc>
                <a:spcPct val="130000"/>
              </a:lnSpc>
              <a:buFont typeface="Arial"/>
              <a:buChar char="•"/>
            </a:pPr>
            <a:endParaRPr lang="en-US" sz="1600" dirty="0" smtClean="0">
              <a:solidFill>
                <a:srgbClr val="000000"/>
              </a:solidFill>
              <a:latin typeface="Arial"/>
              <a:cs typeface="Arial"/>
            </a:endParaRPr>
          </a:p>
          <a:p>
            <a:pPr marL="285750" indent="-285750">
              <a:lnSpc>
                <a:spcPct val="130000"/>
              </a:lnSpc>
              <a:buFont typeface="Arial"/>
              <a:buChar char="•"/>
            </a:pPr>
            <a:r>
              <a:rPr lang="es-ES_tradnl" sz="1600" dirty="0">
                <a:solidFill>
                  <a:srgbClr val="000000"/>
                </a:solidFill>
                <a:latin typeface="Arial"/>
                <a:cs typeface="Arial"/>
              </a:rPr>
              <a:t>Colección y evaluación de selecciones de pana en Puerto </a:t>
            </a:r>
            <a:r>
              <a:rPr lang="es-ES_tradnl" sz="1600" dirty="0" smtClean="0">
                <a:solidFill>
                  <a:srgbClr val="000000"/>
                </a:solidFill>
                <a:latin typeface="Arial"/>
                <a:cs typeface="Arial"/>
              </a:rPr>
              <a:t>Rico .Identificar </a:t>
            </a:r>
            <a:r>
              <a:rPr lang="es-ES_tradnl" sz="1600" dirty="0">
                <a:solidFill>
                  <a:srgbClr val="000000"/>
                </a:solidFill>
                <a:latin typeface="Arial"/>
                <a:cs typeface="Arial"/>
              </a:rPr>
              <a:t>enfermedades que atacan y su severidad en los arboles</a:t>
            </a:r>
            <a:r>
              <a:rPr lang="en-US" sz="1600" dirty="0">
                <a:solidFill>
                  <a:srgbClr val="000000"/>
                </a:solidFill>
                <a:latin typeface="Arial"/>
                <a:cs typeface="Arial"/>
              </a:rPr>
              <a:t> </a:t>
            </a:r>
            <a:r>
              <a:rPr lang="en-US" sz="1600" dirty="0" smtClean="0">
                <a:solidFill>
                  <a:srgbClr val="000000"/>
                </a:solidFill>
                <a:latin typeface="Arial"/>
                <a:cs typeface="Arial"/>
              </a:rPr>
              <a:t> .</a:t>
            </a:r>
          </a:p>
          <a:p>
            <a:pPr marL="285750" indent="-285750">
              <a:lnSpc>
                <a:spcPct val="130000"/>
              </a:lnSpc>
              <a:buFont typeface="Arial"/>
              <a:buChar char="•"/>
            </a:pPr>
            <a:endParaRPr lang="en-US" sz="1600" dirty="0" smtClean="0">
              <a:solidFill>
                <a:srgbClr val="000000"/>
              </a:solidFill>
              <a:latin typeface="Arial"/>
              <a:cs typeface="Arial"/>
            </a:endParaRPr>
          </a:p>
          <a:p>
            <a:pPr marL="285750" indent="-285750">
              <a:lnSpc>
                <a:spcPct val="130000"/>
              </a:lnSpc>
              <a:buFont typeface="Arial"/>
              <a:buChar char="•"/>
            </a:pPr>
            <a:r>
              <a:rPr lang="es-ES_tradnl" sz="1600" dirty="0">
                <a:solidFill>
                  <a:srgbClr val="000000"/>
                </a:solidFill>
                <a:latin typeface="Arial"/>
                <a:cs typeface="Arial"/>
              </a:rPr>
              <a:t>I</a:t>
            </a:r>
            <a:r>
              <a:rPr lang="es-ES_tradnl" sz="1600" dirty="0" smtClean="0">
                <a:solidFill>
                  <a:srgbClr val="000000"/>
                </a:solidFill>
                <a:latin typeface="Arial"/>
                <a:cs typeface="Arial"/>
              </a:rPr>
              <a:t>nvestigación </a:t>
            </a:r>
            <a:r>
              <a:rPr lang="es-ES_tradnl" sz="1600" dirty="0">
                <a:solidFill>
                  <a:srgbClr val="000000"/>
                </a:solidFill>
                <a:latin typeface="Arial"/>
                <a:cs typeface="Arial"/>
              </a:rPr>
              <a:t>en el área de germoplasma de plantas.  Actualmente se está trabajando en los cultivos de quenepa, guayaba, guineo, plátano, raíces y tubérculos, ají dulce, mango, cítricas, maíz y tomate</a:t>
            </a:r>
            <a:r>
              <a:rPr lang="en-US" sz="1600" dirty="0">
                <a:solidFill>
                  <a:srgbClr val="000000"/>
                </a:solidFill>
                <a:latin typeface="Arial"/>
                <a:cs typeface="Arial"/>
              </a:rPr>
              <a:t> </a:t>
            </a:r>
            <a:r>
              <a:rPr lang="en-US" sz="1600" dirty="0" smtClean="0">
                <a:solidFill>
                  <a:srgbClr val="000000"/>
                </a:solidFill>
                <a:latin typeface="Arial"/>
                <a:cs typeface="Arial"/>
              </a:rPr>
              <a:t>.</a:t>
            </a:r>
          </a:p>
          <a:p>
            <a:pPr marL="285750" indent="-285750">
              <a:buFont typeface="Arial"/>
              <a:buChar char="•"/>
            </a:pPr>
            <a:endParaRPr lang="es-ES_tradnl" sz="2000" dirty="0">
              <a:solidFill>
                <a:schemeClr val="bg2"/>
              </a:solidFill>
            </a:endParaRPr>
          </a:p>
        </p:txBody>
      </p:sp>
    </p:spTree>
    <p:extLst>
      <p:ext uri="{BB962C8B-B14F-4D97-AF65-F5344CB8AC3E}">
        <p14:creationId xmlns:p14="http://schemas.microsoft.com/office/powerpoint/2010/main" val="1516672413"/>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7734" y="303958"/>
            <a:ext cx="7298266" cy="6812120"/>
          </a:xfrm>
          <a:prstGeom prst="rect">
            <a:avLst/>
          </a:prstGeom>
        </p:spPr>
        <p:txBody>
          <a:bodyPr wrap="square">
            <a:spAutoFit/>
          </a:bodyPr>
          <a:lstStyle/>
          <a:p>
            <a:pPr algn="ctr">
              <a:lnSpc>
                <a:spcPct val="150000"/>
              </a:lnSpc>
            </a:pPr>
            <a:r>
              <a:rPr lang="es-ES_tradnl" sz="3200" b="1" dirty="0">
                <a:solidFill>
                  <a:srgbClr val="000000"/>
                </a:solidFill>
                <a:latin typeface="Arial"/>
                <a:cs typeface="Arial"/>
              </a:rPr>
              <a:t>Proyectos Activos (cont.) </a:t>
            </a:r>
          </a:p>
          <a:p>
            <a:pPr marL="285750" indent="-285750">
              <a:lnSpc>
                <a:spcPct val="150000"/>
              </a:lnSpc>
              <a:buFont typeface="Arial"/>
              <a:buChar char="•"/>
            </a:pPr>
            <a:endParaRPr lang="es-ES_tradnl" sz="1600" dirty="0" smtClean="0">
              <a:solidFill>
                <a:srgbClr val="000000"/>
              </a:solidFill>
              <a:latin typeface="Arial"/>
              <a:cs typeface="Arial"/>
            </a:endParaRPr>
          </a:p>
          <a:p>
            <a:pPr marL="285750" indent="-285750">
              <a:lnSpc>
                <a:spcPct val="150000"/>
              </a:lnSpc>
              <a:buFont typeface="Arial"/>
              <a:buChar char="•"/>
            </a:pPr>
            <a:r>
              <a:rPr lang="es-ES_tradnl" sz="1400" dirty="0" smtClean="0">
                <a:solidFill>
                  <a:srgbClr val="000000"/>
                </a:solidFill>
                <a:latin typeface="Arial"/>
                <a:cs typeface="Arial"/>
              </a:rPr>
              <a:t>Producir </a:t>
            </a:r>
            <a:r>
              <a:rPr lang="es-ES_tradnl" sz="1400" dirty="0">
                <a:solidFill>
                  <a:srgbClr val="000000"/>
                </a:solidFill>
                <a:latin typeface="Arial"/>
                <a:cs typeface="Arial"/>
              </a:rPr>
              <a:t>semilla orgánica y convencional de variedades de cultivos adaptadas a nuestras condiciones ambientales para la venta a los agricultores.</a:t>
            </a:r>
            <a:r>
              <a:rPr lang="en-US" sz="1400" dirty="0">
                <a:solidFill>
                  <a:srgbClr val="000000"/>
                </a:solidFill>
                <a:latin typeface="Arial"/>
                <a:cs typeface="Arial"/>
              </a:rPr>
              <a:t> </a:t>
            </a:r>
            <a:r>
              <a:rPr lang="es-ES_tradnl" sz="1400" dirty="0" smtClean="0">
                <a:solidFill>
                  <a:srgbClr val="000000"/>
                </a:solidFill>
                <a:latin typeface="Arial"/>
                <a:cs typeface="Arial"/>
              </a:rPr>
              <a:t>Desde </a:t>
            </a:r>
            <a:r>
              <a:rPr lang="es-ES_tradnl" sz="1400" dirty="0">
                <a:solidFill>
                  <a:srgbClr val="000000"/>
                </a:solidFill>
                <a:latin typeface="Arial"/>
                <a:cs typeface="Arial"/>
              </a:rPr>
              <a:t>el 29 de mayo de 2013 al 30 de mayo de 2014, el proyecto suplió 1,201 paquetes de semillas a 223 clientes en 56 pueblos de Puerto Rico, y en Carolina del Norte, Wisconsin y Ghana, África.  Desde que hemos comenzado con la producción y venta de semillas orgánicas, hemos distribuido 3,386 paquetes de semilla a agricultores, escuelas y organizaciones sin fines de lucro a través de la Isla.  Se promueve la agricultura orgánica en nuestro web sitio “Puerto Rico Orgánico”: </a:t>
            </a:r>
            <a:r>
              <a:rPr lang="es-ES_tradnl" sz="1400" u="sng" dirty="0">
                <a:solidFill>
                  <a:srgbClr val="000000"/>
                </a:solidFill>
                <a:latin typeface="Arial"/>
                <a:cs typeface="Arial"/>
                <a:hlinkClick r:id="rId2"/>
              </a:rPr>
              <a:t>http://</a:t>
            </a:r>
            <a:r>
              <a:rPr lang="es-ES_tradnl" sz="1400" u="sng" dirty="0" smtClean="0">
                <a:solidFill>
                  <a:srgbClr val="000000"/>
                </a:solidFill>
                <a:latin typeface="Arial"/>
                <a:cs typeface="Arial"/>
                <a:hlinkClick r:id="rId2"/>
              </a:rPr>
              <a:t>prorganico.info</a:t>
            </a:r>
            <a:endParaRPr lang="es-ES_tradnl" sz="1400" u="sng" dirty="0" smtClean="0">
              <a:solidFill>
                <a:srgbClr val="000000"/>
              </a:solidFill>
              <a:latin typeface="Arial"/>
              <a:cs typeface="Arial"/>
            </a:endParaRPr>
          </a:p>
          <a:p>
            <a:pPr marL="285750" indent="-285750">
              <a:lnSpc>
                <a:spcPct val="150000"/>
              </a:lnSpc>
              <a:buFont typeface="Arial"/>
              <a:buChar char="•"/>
            </a:pPr>
            <a:endParaRPr lang="es-ES_tradnl" sz="1400" u="sng" dirty="0">
              <a:solidFill>
                <a:srgbClr val="000000"/>
              </a:solidFill>
              <a:latin typeface="Arial"/>
              <a:cs typeface="Arial"/>
            </a:endParaRPr>
          </a:p>
          <a:p>
            <a:pPr marL="285750" indent="-285750">
              <a:lnSpc>
                <a:spcPct val="150000"/>
              </a:lnSpc>
              <a:buFont typeface="Arial"/>
              <a:buChar char="•"/>
            </a:pPr>
            <a:r>
              <a:rPr lang="es-ES_tradnl" sz="1400" dirty="0" smtClean="0">
                <a:solidFill>
                  <a:srgbClr val="000000"/>
                </a:solidFill>
                <a:latin typeface="Arial"/>
                <a:cs typeface="Arial"/>
              </a:rPr>
              <a:t>Llevar </a:t>
            </a:r>
            <a:r>
              <a:rPr lang="es-ES_tradnl" sz="1400" dirty="0">
                <a:solidFill>
                  <a:srgbClr val="000000"/>
                </a:solidFill>
                <a:latin typeface="Arial"/>
                <a:cs typeface="Arial"/>
              </a:rPr>
              <a:t>a cabo un vivero de invierno de 2500 líneas de maíz orgánico a los </a:t>
            </a:r>
            <a:r>
              <a:rPr lang="es-ES_tradnl" sz="1400" dirty="0" err="1">
                <a:solidFill>
                  <a:srgbClr val="000000"/>
                </a:solidFill>
                <a:latin typeface="Arial"/>
                <a:cs typeface="Arial"/>
              </a:rPr>
              <a:t>fitomejoradores</a:t>
            </a:r>
            <a:r>
              <a:rPr lang="es-ES_tradnl" sz="1400" dirty="0">
                <a:solidFill>
                  <a:srgbClr val="000000"/>
                </a:solidFill>
                <a:latin typeface="Arial"/>
                <a:cs typeface="Arial"/>
              </a:rPr>
              <a:t> de un proyecto NIFA-OREI</a:t>
            </a:r>
            <a:r>
              <a:rPr lang="en-US" sz="1400" dirty="0">
                <a:solidFill>
                  <a:srgbClr val="000000"/>
                </a:solidFill>
                <a:latin typeface="Arial"/>
                <a:cs typeface="Arial"/>
              </a:rPr>
              <a:t> </a:t>
            </a:r>
            <a:endParaRPr lang="en-US" sz="1400" dirty="0" smtClean="0">
              <a:solidFill>
                <a:srgbClr val="000000"/>
              </a:solidFill>
              <a:latin typeface="Arial"/>
              <a:cs typeface="Arial"/>
            </a:endParaRPr>
          </a:p>
          <a:p>
            <a:pPr marL="285750" indent="-285750">
              <a:lnSpc>
                <a:spcPct val="150000"/>
              </a:lnSpc>
              <a:buFont typeface="Arial"/>
              <a:buChar char="•"/>
            </a:pPr>
            <a:endParaRPr lang="es-ES_tradnl" sz="1400" dirty="0" smtClean="0">
              <a:solidFill>
                <a:srgbClr val="000000"/>
              </a:solidFill>
              <a:latin typeface="Arial"/>
              <a:cs typeface="Arial"/>
            </a:endParaRPr>
          </a:p>
          <a:p>
            <a:pPr marL="285750" indent="-285750">
              <a:lnSpc>
                <a:spcPct val="150000"/>
              </a:lnSpc>
              <a:buFont typeface="Arial"/>
              <a:buChar char="•"/>
            </a:pPr>
            <a:r>
              <a:rPr lang="es-ES_tradnl" sz="1400" dirty="0" smtClean="0">
                <a:solidFill>
                  <a:srgbClr val="000000"/>
                </a:solidFill>
                <a:latin typeface="Arial"/>
                <a:cs typeface="Arial"/>
              </a:rPr>
              <a:t>Proyecto de aumentar </a:t>
            </a:r>
            <a:r>
              <a:rPr lang="es-ES_tradnl" sz="1400" dirty="0">
                <a:solidFill>
                  <a:srgbClr val="000000"/>
                </a:solidFill>
                <a:latin typeface="Arial"/>
                <a:cs typeface="Arial"/>
              </a:rPr>
              <a:t>semillas de variedades de </a:t>
            </a:r>
            <a:r>
              <a:rPr lang="es-ES_tradnl" sz="1400" dirty="0" err="1">
                <a:solidFill>
                  <a:srgbClr val="000000"/>
                </a:solidFill>
                <a:latin typeface="Arial"/>
                <a:cs typeface="Arial"/>
              </a:rPr>
              <a:t>caupí</a:t>
            </a:r>
            <a:r>
              <a:rPr lang="es-ES_tradnl" sz="1400" dirty="0">
                <a:solidFill>
                  <a:srgbClr val="000000"/>
                </a:solidFill>
                <a:latin typeface="Arial"/>
                <a:cs typeface="Arial"/>
              </a:rPr>
              <a:t> para un proyecto de investigación SARE con investigadores de North Dakota</a:t>
            </a:r>
            <a:r>
              <a:rPr lang="es-ES_tradnl" sz="1400" dirty="0" smtClean="0">
                <a:solidFill>
                  <a:srgbClr val="000000"/>
                </a:solidFill>
                <a:latin typeface="Arial"/>
                <a:cs typeface="Arial"/>
              </a:rPr>
              <a:t>. </a:t>
            </a:r>
          </a:p>
          <a:p>
            <a:pPr marL="285750" indent="-285750">
              <a:lnSpc>
                <a:spcPct val="150000"/>
              </a:lnSpc>
              <a:buFont typeface="Arial"/>
              <a:buChar char="•"/>
            </a:pPr>
            <a:endParaRPr lang="en-US" sz="1600" dirty="0">
              <a:solidFill>
                <a:srgbClr val="000000"/>
              </a:solidFill>
              <a:latin typeface="Arial"/>
              <a:cs typeface="Arial"/>
            </a:endParaRPr>
          </a:p>
          <a:p>
            <a:pPr>
              <a:lnSpc>
                <a:spcPct val="150000"/>
              </a:lnSpc>
            </a:pPr>
            <a:r>
              <a:rPr lang="es-ES_tradnl" sz="1600" dirty="0">
                <a:solidFill>
                  <a:srgbClr val="000000"/>
                </a:solidFill>
                <a:latin typeface="Arial"/>
                <a:cs typeface="Arial"/>
              </a:rPr>
              <a:t> </a:t>
            </a:r>
            <a:endParaRPr lang="en-US" sz="1600" dirty="0">
              <a:solidFill>
                <a:srgbClr val="000000"/>
              </a:solidFill>
              <a:latin typeface="Arial"/>
              <a:cs typeface="Arial"/>
            </a:endParaRPr>
          </a:p>
          <a:p>
            <a:pPr>
              <a:lnSpc>
                <a:spcPct val="150000"/>
              </a:lnSpc>
            </a:pPr>
            <a:endParaRPr lang="en-US" sz="1600" dirty="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668128583"/>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40933" y="693636"/>
            <a:ext cx="7196667" cy="4134466"/>
          </a:xfrm>
          <a:prstGeom prst="rect">
            <a:avLst/>
          </a:prstGeom>
        </p:spPr>
        <p:txBody>
          <a:bodyPr wrap="square">
            <a:spAutoFit/>
          </a:bodyPr>
          <a:lstStyle/>
          <a:p>
            <a:pPr algn="ctr">
              <a:lnSpc>
                <a:spcPct val="150000"/>
              </a:lnSpc>
            </a:pPr>
            <a:r>
              <a:rPr lang="es-ES_tradnl" sz="3200" b="1" dirty="0">
                <a:solidFill>
                  <a:srgbClr val="000000"/>
                </a:solidFill>
                <a:latin typeface="Arial"/>
                <a:cs typeface="Arial"/>
              </a:rPr>
              <a:t>Proyectos Activos (cont.) </a:t>
            </a:r>
          </a:p>
          <a:p>
            <a:pPr marL="285750" indent="-285750">
              <a:lnSpc>
                <a:spcPct val="150000"/>
              </a:lnSpc>
              <a:buFont typeface="Arial"/>
              <a:buChar char="•"/>
            </a:pPr>
            <a:endParaRPr lang="es-ES_tradnl" sz="1600" dirty="0" smtClean="0">
              <a:solidFill>
                <a:srgbClr val="000000"/>
              </a:solidFill>
              <a:latin typeface="Arial"/>
              <a:cs typeface="Arial"/>
            </a:endParaRPr>
          </a:p>
          <a:p>
            <a:pPr marL="285750" indent="-285750">
              <a:lnSpc>
                <a:spcPct val="150000"/>
              </a:lnSpc>
              <a:buFont typeface="Arial"/>
              <a:buChar char="•"/>
            </a:pPr>
            <a:r>
              <a:rPr lang="es-ES_tradnl" sz="1600" dirty="0" err="1" smtClean="0">
                <a:solidFill>
                  <a:srgbClr val="000000"/>
                </a:solidFill>
                <a:latin typeface="Arial"/>
                <a:cs typeface="Arial"/>
              </a:rPr>
              <a:t>Fitomejoramiento</a:t>
            </a:r>
            <a:r>
              <a:rPr lang="es-ES_tradnl" sz="1600" dirty="0" smtClean="0">
                <a:solidFill>
                  <a:srgbClr val="000000"/>
                </a:solidFill>
                <a:latin typeface="Arial"/>
                <a:cs typeface="Arial"/>
              </a:rPr>
              <a:t> </a:t>
            </a:r>
            <a:r>
              <a:rPr lang="es-ES_tradnl" sz="1600" dirty="0">
                <a:solidFill>
                  <a:srgbClr val="000000"/>
                </a:solidFill>
                <a:latin typeface="Arial"/>
                <a:cs typeface="Arial"/>
              </a:rPr>
              <a:t>de arroz, mediante un vivero de invierno para la universidad </a:t>
            </a:r>
            <a:r>
              <a:rPr lang="es-ES_tradnl" sz="1600" i="1" dirty="0">
                <a:solidFill>
                  <a:srgbClr val="000000"/>
                </a:solidFill>
                <a:latin typeface="Arial"/>
                <a:cs typeface="Arial"/>
              </a:rPr>
              <a:t>de </a:t>
            </a:r>
            <a:r>
              <a:rPr lang="es-ES_tradnl" sz="1600" i="1" dirty="0" err="1">
                <a:solidFill>
                  <a:srgbClr val="000000"/>
                </a:solidFill>
                <a:latin typeface="Arial"/>
                <a:cs typeface="Arial"/>
              </a:rPr>
              <a:t>Louisiana</a:t>
            </a:r>
            <a:r>
              <a:rPr lang="es-ES_tradnl" sz="1600" i="1" dirty="0">
                <a:solidFill>
                  <a:srgbClr val="000000"/>
                </a:solidFill>
                <a:latin typeface="Arial"/>
                <a:cs typeface="Arial"/>
              </a:rPr>
              <a:t> </a:t>
            </a:r>
            <a:r>
              <a:rPr lang="es-ES_tradnl" sz="1600" i="1" dirty="0" err="1">
                <a:solidFill>
                  <a:srgbClr val="000000"/>
                </a:solidFill>
                <a:latin typeface="Arial"/>
                <a:cs typeface="Arial"/>
              </a:rPr>
              <a:t>State</a:t>
            </a:r>
            <a:r>
              <a:rPr lang="es-ES_tradnl" sz="1600" i="1" dirty="0">
                <a:solidFill>
                  <a:srgbClr val="000000"/>
                </a:solidFill>
                <a:latin typeface="Arial"/>
                <a:cs typeface="Arial"/>
              </a:rPr>
              <a:t> </a:t>
            </a:r>
            <a:r>
              <a:rPr lang="es-ES_tradnl" sz="1600" i="1" dirty="0" err="1">
                <a:solidFill>
                  <a:srgbClr val="000000"/>
                </a:solidFill>
                <a:latin typeface="Arial"/>
                <a:cs typeface="Arial"/>
              </a:rPr>
              <a:t>University</a:t>
            </a:r>
            <a:r>
              <a:rPr lang="es-ES_tradnl" sz="1600" dirty="0">
                <a:solidFill>
                  <a:srgbClr val="000000"/>
                </a:solidFill>
                <a:latin typeface="Arial"/>
                <a:cs typeface="Arial"/>
              </a:rPr>
              <a:t>, </a:t>
            </a:r>
            <a:r>
              <a:rPr lang="es-ES_tradnl" sz="1600" i="1" dirty="0">
                <a:solidFill>
                  <a:srgbClr val="000000"/>
                </a:solidFill>
                <a:latin typeface="Arial"/>
                <a:cs typeface="Arial"/>
              </a:rPr>
              <a:t>Texas A&amp;M, </a:t>
            </a:r>
            <a:r>
              <a:rPr lang="es-ES_tradnl" sz="1600" i="1" dirty="0" err="1">
                <a:solidFill>
                  <a:srgbClr val="000000"/>
                </a:solidFill>
                <a:latin typeface="Arial"/>
                <a:cs typeface="Arial"/>
              </a:rPr>
              <a:t>University</a:t>
            </a:r>
            <a:r>
              <a:rPr lang="es-ES_tradnl" sz="1600" i="1" dirty="0">
                <a:solidFill>
                  <a:srgbClr val="000000"/>
                </a:solidFill>
                <a:latin typeface="Arial"/>
                <a:cs typeface="Arial"/>
              </a:rPr>
              <a:t> of Arkansas, Mississippi </a:t>
            </a:r>
            <a:r>
              <a:rPr lang="es-ES_tradnl" sz="1600" i="1" dirty="0" err="1">
                <a:solidFill>
                  <a:srgbClr val="000000"/>
                </a:solidFill>
                <a:latin typeface="Arial"/>
                <a:cs typeface="Arial"/>
              </a:rPr>
              <a:t>Stata</a:t>
            </a:r>
            <a:r>
              <a:rPr lang="es-ES_tradnl" sz="1600" i="1" dirty="0">
                <a:solidFill>
                  <a:srgbClr val="000000"/>
                </a:solidFill>
                <a:latin typeface="Arial"/>
                <a:cs typeface="Arial"/>
              </a:rPr>
              <a:t> </a:t>
            </a:r>
            <a:r>
              <a:rPr lang="es-ES_tradnl" sz="1600" i="1" dirty="0" err="1">
                <a:solidFill>
                  <a:srgbClr val="000000"/>
                </a:solidFill>
                <a:latin typeface="Arial"/>
                <a:cs typeface="Arial"/>
              </a:rPr>
              <a:t>University</a:t>
            </a:r>
            <a:r>
              <a:rPr lang="es-ES_tradnl" sz="1600" i="1" dirty="0">
                <a:solidFill>
                  <a:srgbClr val="000000"/>
                </a:solidFill>
                <a:latin typeface="Arial"/>
                <a:cs typeface="Arial"/>
              </a:rPr>
              <a:t> and </a:t>
            </a:r>
            <a:r>
              <a:rPr lang="es-ES_tradnl" sz="1600" i="1" dirty="0" err="1">
                <a:solidFill>
                  <a:srgbClr val="000000"/>
                </a:solidFill>
                <a:latin typeface="Arial"/>
                <a:cs typeface="Arial"/>
              </a:rPr>
              <a:t>the</a:t>
            </a:r>
            <a:r>
              <a:rPr lang="es-ES_tradnl" sz="1600" i="1" dirty="0">
                <a:solidFill>
                  <a:srgbClr val="000000"/>
                </a:solidFill>
                <a:latin typeface="Arial"/>
                <a:cs typeface="Arial"/>
              </a:rPr>
              <a:t> USDA-ARS </a:t>
            </a:r>
            <a:r>
              <a:rPr lang="es-ES_tradnl" sz="1600" i="1" dirty="0" err="1">
                <a:solidFill>
                  <a:srgbClr val="000000"/>
                </a:solidFill>
                <a:latin typeface="Arial"/>
                <a:cs typeface="Arial"/>
              </a:rPr>
              <a:t>National</a:t>
            </a:r>
            <a:r>
              <a:rPr lang="es-ES_tradnl" sz="1600" i="1" dirty="0">
                <a:solidFill>
                  <a:srgbClr val="000000"/>
                </a:solidFill>
                <a:latin typeface="Arial"/>
                <a:cs typeface="Arial"/>
              </a:rPr>
              <a:t> Rice </a:t>
            </a:r>
            <a:r>
              <a:rPr lang="es-ES_tradnl" sz="1600" i="1" dirty="0" err="1">
                <a:solidFill>
                  <a:srgbClr val="000000"/>
                </a:solidFill>
                <a:latin typeface="Arial"/>
                <a:cs typeface="Arial"/>
              </a:rPr>
              <a:t>Germplasm</a:t>
            </a:r>
            <a:r>
              <a:rPr lang="es-ES_tradnl" sz="1600" i="1" dirty="0">
                <a:solidFill>
                  <a:srgbClr val="000000"/>
                </a:solidFill>
                <a:latin typeface="Arial"/>
                <a:cs typeface="Arial"/>
              </a:rPr>
              <a:t> </a:t>
            </a:r>
            <a:r>
              <a:rPr lang="es-ES_tradnl" sz="1600" i="1" dirty="0" err="1">
                <a:solidFill>
                  <a:srgbClr val="000000"/>
                </a:solidFill>
                <a:latin typeface="Arial"/>
                <a:cs typeface="Arial"/>
              </a:rPr>
              <a:t>Evaluation</a:t>
            </a:r>
            <a:r>
              <a:rPr lang="es-ES_tradnl" sz="1600" i="1" dirty="0">
                <a:solidFill>
                  <a:srgbClr val="000000"/>
                </a:solidFill>
                <a:latin typeface="Arial"/>
                <a:cs typeface="Arial"/>
              </a:rPr>
              <a:t> and </a:t>
            </a:r>
            <a:r>
              <a:rPr lang="es-ES_tradnl" sz="1600" i="1" dirty="0" err="1">
                <a:solidFill>
                  <a:srgbClr val="000000"/>
                </a:solidFill>
                <a:latin typeface="Arial"/>
                <a:cs typeface="Arial"/>
              </a:rPr>
              <a:t>Enhancement</a:t>
            </a:r>
            <a:r>
              <a:rPr lang="es-ES_tradnl" sz="1600" dirty="0">
                <a:solidFill>
                  <a:srgbClr val="000000"/>
                </a:solidFill>
                <a:latin typeface="Arial"/>
                <a:cs typeface="Arial"/>
              </a:rPr>
              <a:t> Center, para el desarrollo y liberación de nuevas variedades </a:t>
            </a:r>
          </a:p>
          <a:p>
            <a:pPr marL="285750" indent="-285750">
              <a:lnSpc>
                <a:spcPct val="150000"/>
              </a:lnSpc>
              <a:buFont typeface="Arial"/>
              <a:buChar char="•"/>
            </a:pPr>
            <a:endParaRPr lang="en-US" sz="1600" dirty="0">
              <a:solidFill>
                <a:srgbClr val="000000"/>
              </a:solidFill>
              <a:latin typeface="Arial"/>
              <a:cs typeface="Arial"/>
            </a:endParaRPr>
          </a:p>
          <a:p>
            <a:pPr marL="285750" indent="-285750">
              <a:lnSpc>
                <a:spcPct val="150000"/>
              </a:lnSpc>
              <a:buFont typeface="Arial"/>
              <a:buChar char="•"/>
            </a:pPr>
            <a:r>
              <a:rPr lang="es-ES_tradnl" sz="1600" dirty="0">
                <a:solidFill>
                  <a:srgbClr val="000000"/>
                </a:solidFill>
                <a:latin typeface="Arial"/>
                <a:cs typeface="Arial"/>
              </a:rPr>
              <a:t>Para el desarrollo y liberación de nuevas variedades comerciales de arroz, cultivando todo el año en las facilidades de la EEA en Lajas. </a:t>
            </a:r>
            <a:endParaRPr lang="en-US" sz="1600" dirty="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082619014"/>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effectLst/>
                <a:latin typeface="Arial"/>
                <a:cs typeface="Arial"/>
              </a:rPr>
              <a:t>Animales en la Finca</a:t>
            </a:r>
            <a:r>
              <a:rPr lang="es-ES_tradnl" sz="3200" noProof="0" smtClean="0">
                <a:solidFill>
                  <a:srgbClr val="000000"/>
                </a:solidFill>
                <a:effectLst/>
                <a:latin typeface="Arial"/>
                <a:cs typeface="Arial"/>
              </a:rPr>
              <a:t> </a:t>
            </a:r>
            <a:endParaRPr lang="es-ES_tradnl" sz="3200" noProof="0">
              <a:solidFill>
                <a:srgbClr val="000000"/>
              </a:solidFill>
              <a:latin typeface="Arial"/>
              <a:cs typeface="Arial"/>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424923783"/>
              </p:ext>
            </p:extLst>
          </p:nvPr>
        </p:nvGraphicFramePr>
        <p:xfrm>
          <a:off x="2254250" y="2000250"/>
          <a:ext cx="6007100" cy="3822700"/>
        </p:xfrm>
        <a:graphic>
          <a:graphicData uri="http://schemas.openxmlformats.org/presentationml/2006/ole">
            <mc:AlternateContent xmlns:mc="http://schemas.openxmlformats.org/markup-compatibility/2006">
              <mc:Choice xmlns:v="urn:schemas-microsoft-com:vml" Requires="v">
                <p:oleObj spid="_x0000_s36007" name="Worksheet" r:id="rId3" imgW="6007100" imgH="3822700" progId="Excel.Sheet.8">
                  <p:embed/>
                </p:oleObj>
              </mc:Choice>
              <mc:Fallback>
                <p:oleObj name="Worksheet" r:id="rId3" imgW="6007100" imgH="3822700" progId="Excel.Sheet.8">
                  <p:embed/>
                  <p:pic>
                    <p:nvPicPr>
                      <p:cNvPr id="0" name=""/>
                      <p:cNvPicPr/>
                      <p:nvPr/>
                    </p:nvPicPr>
                    <p:blipFill>
                      <a:blip r:embed="rId4"/>
                      <a:stretch>
                        <a:fillRect/>
                      </a:stretch>
                    </p:blipFill>
                    <p:spPr>
                      <a:xfrm>
                        <a:off x="2254250" y="2000250"/>
                        <a:ext cx="6007100" cy="3822700"/>
                      </a:xfrm>
                      <a:prstGeom prst="rect">
                        <a:avLst/>
                      </a:prstGeom>
                    </p:spPr>
                  </p:pic>
                </p:oleObj>
              </mc:Fallback>
            </mc:AlternateContent>
          </a:graphicData>
        </a:graphic>
      </p:graphicFrame>
      <p:sp>
        <p:nvSpPr>
          <p:cNvPr id="6" name="TextBox 5"/>
          <p:cNvSpPr txBox="1"/>
          <p:nvPr/>
        </p:nvSpPr>
        <p:spPr>
          <a:xfrm>
            <a:off x="204194" y="26797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388940834"/>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04295"/>
          </a:xfrm>
        </p:spPr>
        <p:txBody>
          <a:bodyPr>
            <a:noAutofit/>
          </a:bodyPr>
          <a:lstStyle/>
          <a:p>
            <a:pPr algn="ctr"/>
            <a:r>
              <a:rPr lang="es-ES_tradnl" sz="3200" b="1" noProof="0" smtClean="0">
                <a:solidFill>
                  <a:srgbClr val="000000"/>
                </a:solidFill>
                <a:latin typeface="Arial"/>
                <a:cs typeface="Arial"/>
              </a:rPr>
              <a:t>Publicaciones Recientes</a:t>
            </a:r>
            <a:endParaRPr lang="es-ES_tradnl" sz="3200" b="1" noProof="0">
              <a:solidFill>
                <a:srgbClr val="000000"/>
              </a:solidFill>
              <a:latin typeface="Arial"/>
              <a:cs typeface="Arial"/>
            </a:endParaRPr>
          </a:p>
        </p:txBody>
      </p:sp>
      <p:sp>
        <p:nvSpPr>
          <p:cNvPr id="6" name="Rectangle 5"/>
          <p:cNvSpPr/>
          <p:nvPr/>
        </p:nvSpPr>
        <p:spPr>
          <a:xfrm>
            <a:off x="1591733" y="1202268"/>
            <a:ext cx="7213599" cy="5262978"/>
          </a:xfrm>
          <a:prstGeom prst="rect">
            <a:avLst/>
          </a:prstGeom>
        </p:spPr>
        <p:txBody>
          <a:bodyPr wrap="square">
            <a:spAutoFit/>
          </a:bodyPr>
          <a:lstStyle/>
          <a:p>
            <a:pPr marL="285750" indent="-285750">
              <a:buFont typeface="Arial"/>
              <a:buChar char="•"/>
            </a:pPr>
            <a:r>
              <a:rPr lang="es-ES_tradnl" sz="1400" dirty="0">
                <a:solidFill>
                  <a:srgbClr val="000000"/>
                </a:solidFill>
                <a:latin typeface="Arial"/>
                <a:cs typeface="Arial"/>
              </a:rPr>
              <a:t>Cardona Colon, J. and A. </a:t>
            </a:r>
            <a:r>
              <a:rPr lang="es-ES_tradnl" sz="1400" dirty="0" err="1">
                <a:solidFill>
                  <a:srgbClr val="000000"/>
                </a:solidFill>
                <a:latin typeface="Arial"/>
                <a:cs typeface="Arial"/>
              </a:rPr>
              <a:t>Gonzalez</a:t>
            </a:r>
            <a:r>
              <a:rPr lang="es-ES_tradnl" sz="1400" dirty="0">
                <a:solidFill>
                  <a:srgbClr val="000000"/>
                </a:solidFill>
                <a:latin typeface="Arial"/>
                <a:cs typeface="Arial"/>
              </a:rPr>
              <a:t> </a:t>
            </a:r>
            <a:r>
              <a:rPr lang="es-ES_tradnl" sz="1400" dirty="0" err="1">
                <a:solidFill>
                  <a:srgbClr val="000000"/>
                </a:solidFill>
                <a:latin typeface="Arial"/>
                <a:cs typeface="Arial"/>
              </a:rPr>
              <a:t>Velez</a:t>
            </a:r>
            <a:r>
              <a:rPr lang="es-ES_tradnl" sz="1400" dirty="0">
                <a:solidFill>
                  <a:srgbClr val="000000"/>
                </a:solidFill>
                <a:latin typeface="Arial"/>
                <a:cs typeface="Arial"/>
              </a:rPr>
              <a:t>. 2012. Rendimiento y </a:t>
            </a:r>
            <a:r>
              <a:rPr lang="es-ES_tradnl" sz="1400" dirty="0" err="1">
                <a:solidFill>
                  <a:srgbClr val="000000"/>
                </a:solidFill>
                <a:latin typeface="Arial"/>
                <a:cs typeface="Arial"/>
              </a:rPr>
              <a:t>morfologia</a:t>
            </a:r>
            <a:r>
              <a:rPr lang="es-ES_tradnl" sz="1400" dirty="0">
                <a:solidFill>
                  <a:srgbClr val="000000"/>
                </a:solidFill>
                <a:latin typeface="Arial"/>
                <a:cs typeface="Arial"/>
              </a:rPr>
              <a:t> de la </a:t>
            </a:r>
            <a:r>
              <a:rPr lang="es-ES_tradnl" sz="1400" dirty="0" err="1">
                <a:solidFill>
                  <a:srgbClr val="000000"/>
                </a:solidFill>
                <a:latin typeface="Arial"/>
                <a:cs typeface="Arial"/>
              </a:rPr>
              <a:t>raiz</a:t>
            </a:r>
            <a:r>
              <a:rPr lang="es-ES_tradnl" sz="1400" dirty="0">
                <a:solidFill>
                  <a:srgbClr val="000000"/>
                </a:solidFill>
                <a:latin typeface="Arial"/>
                <a:cs typeface="Arial"/>
              </a:rPr>
              <a:t> de dos genotipos de yuca en tres ciclos de cosecha. J. </a:t>
            </a:r>
            <a:r>
              <a:rPr lang="es-ES_tradnl" sz="1400" dirty="0" err="1">
                <a:solidFill>
                  <a:srgbClr val="000000"/>
                </a:solidFill>
                <a:latin typeface="Arial"/>
                <a:cs typeface="Arial"/>
              </a:rPr>
              <a:t>Agric</a:t>
            </a:r>
            <a:r>
              <a:rPr lang="es-ES_tradnl" sz="1400" dirty="0">
                <a:solidFill>
                  <a:srgbClr val="000000"/>
                </a:solidFill>
                <a:latin typeface="Arial"/>
                <a:cs typeface="Arial"/>
              </a:rPr>
              <a:t>. Univ. P.R. 96(1-2):117-123</a:t>
            </a:r>
            <a:r>
              <a:rPr lang="es-ES_tradnl" sz="1400" dirty="0" smtClean="0">
                <a:solidFill>
                  <a:srgbClr val="000000"/>
                </a:solidFill>
                <a:latin typeface="Arial"/>
                <a:cs typeface="Arial"/>
              </a:rPr>
              <a:t>.</a:t>
            </a: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err="1">
                <a:solidFill>
                  <a:srgbClr val="000000"/>
                </a:solidFill>
                <a:latin typeface="Arial"/>
                <a:cs typeface="Arial"/>
              </a:rPr>
              <a:t>Gonzalez</a:t>
            </a:r>
            <a:r>
              <a:rPr lang="es-ES_tradnl" sz="1400" dirty="0">
                <a:solidFill>
                  <a:srgbClr val="000000"/>
                </a:solidFill>
                <a:latin typeface="Arial"/>
                <a:cs typeface="Arial"/>
              </a:rPr>
              <a:t> </a:t>
            </a:r>
            <a:r>
              <a:rPr lang="es-ES_tradnl" sz="1400" dirty="0" err="1">
                <a:solidFill>
                  <a:srgbClr val="000000"/>
                </a:solidFill>
                <a:latin typeface="Arial"/>
                <a:cs typeface="Arial"/>
              </a:rPr>
              <a:t>Velez</a:t>
            </a:r>
            <a:r>
              <a:rPr lang="es-ES_tradnl" sz="1400" dirty="0">
                <a:solidFill>
                  <a:srgbClr val="000000"/>
                </a:solidFill>
                <a:latin typeface="Arial"/>
                <a:cs typeface="Arial"/>
              </a:rPr>
              <a:t>, A. 2014. Comportamiento de los clones de </a:t>
            </a:r>
            <a:r>
              <a:rPr lang="es-ES_tradnl" sz="1400" dirty="0" err="1">
                <a:solidFill>
                  <a:srgbClr val="000000"/>
                </a:solidFill>
                <a:latin typeface="Arial"/>
                <a:cs typeface="Arial"/>
              </a:rPr>
              <a:t>platano</a:t>
            </a:r>
            <a:r>
              <a:rPr lang="es-ES_tradnl" sz="1400" dirty="0">
                <a:solidFill>
                  <a:srgbClr val="000000"/>
                </a:solidFill>
                <a:latin typeface="Arial"/>
                <a:cs typeface="Arial"/>
              </a:rPr>
              <a:t> </a:t>
            </a:r>
            <a:r>
              <a:rPr lang="es-ES_tradnl" sz="1400" dirty="0" err="1">
                <a:solidFill>
                  <a:srgbClr val="000000"/>
                </a:solidFill>
                <a:latin typeface="Arial"/>
                <a:cs typeface="Arial"/>
              </a:rPr>
              <a:t>Maricongo</a:t>
            </a:r>
            <a:r>
              <a:rPr lang="es-ES_tradnl" sz="1400" dirty="0">
                <a:solidFill>
                  <a:srgbClr val="000000"/>
                </a:solidFill>
                <a:latin typeface="Arial"/>
                <a:cs typeface="Arial"/>
              </a:rPr>
              <a:t> y FHIA-21 en presencia de la </a:t>
            </a:r>
            <a:r>
              <a:rPr lang="es-ES_tradnl" sz="1400" dirty="0" err="1">
                <a:solidFill>
                  <a:srgbClr val="000000"/>
                </a:solidFill>
                <a:latin typeface="Arial"/>
                <a:cs typeface="Arial"/>
              </a:rPr>
              <a:t>sigatoka</a:t>
            </a:r>
            <a:r>
              <a:rPr lang="es-ES_tradnl" sz="1400" dirty="0">
                <a:solidFill>
                  <a:srgbClr val="000000"/>
                </a:solidFill>
                <a:latin typeface="Arial"/>
                <a:cs typeface="Arial"/>
              </a:rPr>
              <a:t> negra en la zona de altura </a:t>
            </a:r>
            <a:r>
              <a:rPr lang="es-ES_tradnl" sz="1400" dirty="0" err="1">
                <a:solidFill>
                  <a:srgbClr val="000000"/>
                </a:solidFill>
                <a:latin typeface="Arial"/>
                <a:cs typeface="Arial"/>
              </a:rPr>
              <a:t>humeda</a:t>
            </a:r>
            <a:r>
              <a:rPr lang="es-ES_tradnl" sz="1400" dirty="0">
                <a:solidFill>
                  <a:srgbClr val="000000"/>
                </a:solidFill>
                <a:latin typeface="Arial"/>
                <a:cs typeface="Arial"/>
              </a:rPr>
              <a:t> en Puerto Rico. J. </a:t>
            </a:r>
            <a:r>
              <a:rPr lang="es-ES_tradnl" sz="1400" dirty="0" err="1">
                <a:solidFill>
                  <a:srgbClr val="000000"/>
                </a:solidFill>
                <a:latin typeface="Arial"/>
                <a:cs typeface="Arial"/>
              </a:rPr>
              <a:t>Agric</a:t>
            </a:r>
            <a:r>
              <a:rPr lang="es-ES_tradnl" sz="1400" dirty="0">
                <a:solidFill>
                  <a:srgbClr val="000000"/>
                </a:solidFill>
                <a:latin typeface="Arial"/>
                <a:cs typeface="Arial"/>
              </a:rPr>
              <a:t>. Univ. P.R. 98(1):21-30</a:t>
            </a:r>
            <a:r>
              <a:rPr lang="es-ES_tradnl" sz="1400" dirty="0" smtClean="0">
                <a:solidFill>
                  <a:srgbClr val="000000"/>
                </a:solidFill>
                <a:latin typeface="Arial"/>
                <a:cs typeface="Arial"/>
              </a:rPr>
              <a:t>.</a:t>
            </a: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err="1">
                <a:solidFill>
                  <a:srgbClr val="000000"/>
                </a:solidFill>
                <a:latin typeface="Arial"/>
                <a:cs typeface="Arial"/>
              </a:rPr>
              <a:t>Gonzalez</a:t>
            </a:r>
            <a:r>
              <a:rPr lang="es-ES_tradnl" sz="1400" dirty="0">
                <a:solidFill>
                  <a:srgbClr val="000000"/>
                </a:solidFill>
                <a:latin typeface="Arial"/>
                <a:cs typeface="Arial"/>
              </a:rPr>
              <a:t> </a:t>
            </a:r>
            <a:r>
              <a:rPr lang="es-ES_tradnl" sz="1400" dirty="0" err="1">
                <a:solidFill>
                  <a:srgbClr val="000000"/>
                </a:solidFill>
                <a:latin typeface="Arial"/>
                <a:cs typeface="Arial"/>
              </a:rPr>
              <a:t>Velez</a:t>
            </a:r>
            <a:r>
              <a:rPr lang="es-ES_tradnl" sz="1400" dirty="0">
                <a:solidFill>
                  <a:srgbClr val="000000"/>
                </a:solidFill>
                <a:latin typeface="Arial"/>
                <a:cs typeface="Arial"/>
              </a:rPr>
              <a:t>, A. and A. Bosques-Vega. 2012. Comportamiento de dos cultivares de </a:t>
            </a:r>
            <a:r>
              <a:rPr lang="es-ES_tradnl" sz="1400" dirty="0" err="1">
                <a:solidFill>
                  <a:srgbClr val="000000"/>
                </a:solidFill>
                <a:latin typeface="Arial"/>
                <a:cs typeface="Arial"/>
              </a:rPr>
              <a:t>yautia</a:t>
            </a:r>
            <a:r>
              <a:rPr lang="es-ES_tradnl" sz="1400" dirty="0">
                <a:solidFill>
                  <a:srgbClr val="000000"/>
                </a:solidFill>
                <a:latin typeface="Arial"/>
                <a:cs typeface="Arial"/>
              </a:rPr>
              <a:t> (</a:t>
            </a:r>
            <a:r>
              <a:rPr lang="es-ES_tradnl" sz="1400" dirty="0" err="1">
                <a:solidFill>
                  <a:srgbClr val="000000"/>
                </a:solidFill>
                <a:latin typeface="Arial"/>
                <a:cs typeface="Arial"/>
              </a:rPr>
              <a:t>Xanthosoma</a:t>
            </a:r>
            <a:r>
              <a:rPr lang="es-ES_tradnl" sz="1400" dirty="0">
                <a:solidFill>
                  <a:srgbClr val="000000"/>
                </a:solidFill>
                <a:latin typeface="Arial"/>
                <a:cs typeface="Arial"/>
              </a:rPr>
              <a:t> </a:t>
            </a:r>
            <a:r>
              <a:rPr lang="es-ES_tradnl" sz="1400" dirty="0" err="1">
                <a:solidFill>
                  <a:srgbClr val="000000"/>
                </a:solidFill>
                <a:latin typeface="Arial"/>
                <a:cs typeface="Arial"/>
              </a:rPr>
              <a:t>spp</a:t>
            </a:r>
            <a:r>
              <a:rPr lang="es-ES_tradnl" sz="1400" dirty="0">
                <a:solidFill>
                  <a:srgbClr val="000000"/>
                </a:solidFill>
                <a:latin typeface="Arial"/>
                <a:cs typeface="Arial"/>
              </a:rPr>
              <a:t>.) con pulpa amarilla en la zona central de Puerto Rico. </a:t>
            </a:r>
            <a:r>
              <a:rPr lang="es-ES_tradnl" sz="1400" dirty="0" err="1">
                <a:solidFill>
                  <a:srgbClr val="000000"/>
                </a:solidFill>
                <a:latin typeface="Arial"/>
                <a:cs typeface="Arial"/>
              </a:rPr>
              <a:t>Proceedings</a:t>
            </a:r>
            <a:r>
              <a:rPr lang="es-ES_tradnl" sz="1400" dirty="0">
                <a:solidFill>
                  <a:srgbClr val="000000"/>
                </a:solidFill>
                <a:latin typeface="Arial"/>
                <a:cs typeface="Arial"/>
              </a:rPr>
              <a:t> </a:t>
            </a:r>
            <a:r>
              <a:rPr lang="es-ES_tradnl" sz="1400" dirty="0" err="1">
                <a:solidFill>
                  <a:srgbClr val="000000"/>
                </a:solidFill>
                <a:latin typeface="Arial"/>
                <a:cs typeface="Arial"/>
              </a:rPr>
              <a:t>Caribbean</a:t>
            </a:r>
            <a:r>
              <a:rPr lang="es-ES_tradnl" sz="1400" dirty="0">
                <a:solidFill>
                  <a:srgbClr val="000000"/>
                </a:solidFill>
                <a:latin typeface="Arial"/>
                <a:cs typeface="Arial"/>
              </a:rPr>
              <a:t> </a:t>
            </a:r>
            <a:r>
              <a:rPr lang="es-ES_tradnl" sz="1400" dirty="0" err="1">
                <a:solidFill>
                  <a:srgbClr val="000000"/>
                </a:solidFill>
                <a:latin typeface="Arial"/>
                <a:cs typeface="Arial"/>
              </a:rPr>
              <a:t>Food</a:t>
            </a:r>
            <a:r>
              <a:rPr lang="es-ES_tradnl" sz="1400" dirty="0">
                <a:solidFill>
                  <a:srgbClr val="000000"/>
                </a:solidFill>
                <a:latin typeface="Arial"/>
                <a:cs typeface="Arial"/>
              </a:rPr>
              <a:t> </a:t>
            </a:r>
            <a:r>
              <a:rPr lang="es-ES_tradnl" sz="1400" dirty="0" err="1">
                <a:solidFill>
                  <a:srgbClr val="000000"/>
                </a:solidFill>
                <a:latin typeface="Arial"/>
                <a:cs typeface="Arial"/>
              </a:rPr>
              <a:t>Crops</a:t>
            </a:r>
            <a:r>
              <a:rPr lang="es-ES_tradnl" sz="1400" dirty="0">
                <a:solidFill>
                  <a:srgbClr val="000000"/>
                </a:solidFill>
                <a:latin typeface="Arial"/>
                <a:cs typeface="Arial"/>
              </a:rPr>
              <a:t> </a:t>
            </a:r>
            <a:r>
              <a:rPr lang="es-ES_tradnl" sz="1400" dirty="0" err="1">
                <a:solidFill>
                  <a:srgbClr val="000000"/>
                </a:solidFill>
                <a:latin typeface="Arial"/>
                <a:cs typeface="Arial"/>
              </a:rPr>
              <a:t>Society</a:t>
            </a:r>
            <a:r>
              <a:rPr lang="es-ES_tradnl" sz="1400" dirty="0">
                <a:solidFill>
                  <a:srgbClr val="000000"/>
                </a:solidFill>
                <a:latin typeface="Arial"/>
                <a:cs typeface="Arial"/>
              </a:rPr>
              <a:t> 48:264-268</a:t>
            </a:r>
            <a:r>
              <a:rPr lang="es-ES_tradnl" sz="1400" dirty="0" smtClean="0">
                <a:solidFill>
                  <a:srgbClr val="000000"/>
                </a:solidFill>
                <a:latin typeface="Arial"/>
                <a:cs typeface="Arial"/>
              </a:rPr>
              <a:t>.</a:t>
            </a: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Morales-Payan, J.P. 2014. </a:t>
            </a:r>
            <a:r>
              <a:rPr lang="es-ES_tradnl" sz="1400" dirty="0" err="1">
                <a:solidFill>
                  <a:srgbClr val="000000"/>
                </a:solidFill>
                <a:latin typeface="Arial"/>
                <a:cs typeface="Arial"/>
              </a:rPr>
              <a:t>Propagation</a:t>
            </a:r>
            <a:r>
              <a:rPr lang="es-ES_tradnl" sz="1400" dirty="0">
                <a:solidFill>
                  <a:srgbClr val="000000"/>
                </a:solidFill>
                <a:latin typeface="Arial"/>
                <a:cs typeface="Arial"/>
              </a:rPr>
              <a:t> of </a:t>
            </a:r>
            <a:r>
              <a:rPr lang="es-ES_tradnl" sz="1400" dirty="0" err="1">
                <a:solidFill>
                  <a:srgbClr val="000000"/>
                </a:solidFill>
                <a:latin typeface="Arial"/>
                <a:cs typeface="Arial"/>
              </a:rPr>
              <a:t>the</a:t>
            </a:r>
            <a:r>
              <a:rPr lang="es-ES_tradnl" sz="1400" dirty="0">
                <a:solidFill>
                  <a:srgbClr val="000000"/>
                </a:solidFill>
                <a:latin typeface="Arial"/>
                <a:cs typeface="Arial"/>
              </a:rPr>
              <a:t> </a:t>
            </a:r>
            <a:r>
              <a:rPr lang="es-ES_tradnl" sz="1400" dirty="0" err="1">
                <a:solidFill>
                  <a:srgbClr val="000000"/>
                </a:solidFill>
                <a:latin typeface="Arial"/>
                <a:cs typeface="Arial"/>
              </a:rPr>
              <a:t>fruit</a:t>
            </a:r>
            <a:r>
              <a:rPr lang="es-ES_tradnl" sz="1400" dirty="0">
                <a:solidFill>
                  <a:srgbClr val="000000"/>
                </a:solidFill>
                <a:latin typeface="Arial"/>
                <a:cs typeface="Arial"/>
              </a:rPr>
              <a:t> </a:t>
            </a:r>
            <a:r>
              <a:rPr lang="es-ES_tradnl" sz="1400" dirty="0" err="1">
                <a:solidFill>
                  <a:srgbClr val="000000"/>
                </a:solidFill>
                <a:latin typeface="Arial"/>
                <a:cs typeface="Arial"/>
              </a:rPr>
              <a:t>crop</a:t>
            </a:r>
            <a:r>
              <a:rPr lang="es-ES_tradnl" sz="1400" dirty="0">
                <a:solidFill>
                  <a:srgbClr val="000000"/>
                </a:solidFill>
                <a:latin typeface="Arial"/>
                <a:cs typeface="Arial"/>
              </a:rPr>
              <a:t> </a:t>
            </a:r>
            <a:r>
              <a:rPr lang="es-ES_tradnl" sz="1400" dirty="0" err="1">
                <a:solidFill>
                  <a:srgbClr val="000000"/>
                </a:solidFill>
                <a:latin typeface="Arial"/>
                <a:cs typeface="Arial"/>
              </a:rPr>
              <a:t>Artocarpus</a:t>
            </a:r>
            <a:r>
              <a:rPr lang="es-ES_tradnl" sz="1400" dirty="0">
                <a:solidFill>
                  <a:srgbClr val="000000"/>
                </a:solidFill>
                <a:latin typeface="Arial"/>
                <a:cs typeface="Arial"/>
              </a:rPr>
              <a:t> </a:t>
            </a:r>
            <a:r>
              <a:rPr lang="es-ES_tradnl" sz="1400" dirty="0" err="1">
                <a:solidFill>
                  <a:srgbClr val="000000"/>
                </a:solidFill>
                <a:latin typeface="Arial"/>
                <a:cs typeface="Arial"/>
              </a:rPr>
              <a:t>altilis</a:t>
            </a:r>
            <a:r>
              <a:rPr lang="es-ES_tradnl" sz="1400" dirty="0">
                <a:solidFill>
                  <a:srgbClr val="000000"/>
                </a:solidFill>
                <a:latin typeface="Arial"/>
                <a:cs typeface="Arial"/>
              </a:rPr>
              <a:t> </a:t>
            </a:r>
            <a:r>
              <a:rPr lang="es-ES_tradnl" sz="1400" dirty="0" err="1">
                <a:solidFill>
                  <a:srgbClr val="000000"/>
                </a:solidFill>
                <a:latin typeface="Arial"/>
                <a:cs typeface="Arial"/>
              </a:rPr>
              <a:t>by</a:t>
            </a:r>
            <a:r>
              <a:rPr lang="es-ES_tradnl" sz="1400" dirty="0">
                <a:solidFill>
                  <a:srgbClr val="000000"/>
                </a:solidFill>
                <a:latin typeface="Arial"/>
                <a:cs typeface="Arial"/>
              </a:rPr>
              <a:t> </a:t>
            </a:r>
            <a:r>
              <a:rPr lang="es-ES_tradnl" sz="1400" dirty="0" err="1">
                <a:solidFill>
                  <a:srgbClr val="000000"/>
                </a:solidFill>
                <a:latin typeface="Arial"/>
                <a:cs typeface="Arial"/>
              </a:rPr>
              <a:t>root</a:t>
            </a:r>
            <a:r>
              <a:rPr lang="es-ES_tradnl" sz="1400" dirty="0">
                <a:solidFill>
                  <a:srgbClr val="000000"/>
                </a:solidFill>
                <a:latin typeface="Arial"/>
                <a:cs typeface="Arial"/>
              </a:rPr>
              <a:t> </a:t>
            </a:r>
            <a:r>
              <a:rPr lang="es-ES_tradnl" sz="1400" dirty="0" err="1">
                <a:solidFill>
                  <a:srgbClr val="000000"/>
                </a:solidFill>
                <a:latin typeface="Arial"/>
                <a:cs typeface="Arial"/>
              </a:rPr>
              <a:t>cuttings</a:t>
            </a:r>
            <a:r>
              <a:rPr lang="es-ES_tradnl" sz="1400" dirty="0">
                <a:solidFill>
                  <a:srgbClr val="000000"/>
                </a:solidFill>
                <a:latin typeface="Arial"/>
                <a:cs typeface="Arial"/>
              </a:rPr>
              <a:t> of </a:t>
            </a:r>
            <a:r>
              <a:rPr lang="es-ES_tradnl" sz="1400" dirty="0" err="1">
                <a:solidFill>
                  <a:srgbClr val="000000"/>
                </a:solidFill>
                <a:latin typeface="Arial"/>
                <a:cs typeface="Arial"/>
              </a:rPr>
              <a:t>various</a:t>
            </a:r>
            <a:r>
              <a:rPr lang="es-ES_tradnl" sz="1400" dirty="0">
                <a:solidFill>
                  <a:srgbClr val="000000"/>
                </a:solidFill>
                <a:latin typeface="Arial"/>
                <a:cs typeface="Arial"/>
              </a:rPr>
              <a:t> </a:t>
            </a:r>
            <a:r>
              <a:rPr lang="es-ES_tradnl" sz="1400" dirty="0" err="1">
                <a:solidFill>
                  <a:srgbClr val="000000"/>
                </a:solidFill>
                <a:latin typeface="Arial"/>
                <a:cs typeface="Arial"/>
              </a:rPr>
              <a:t>lengths</a:t>
            </a:r>
            <a:r>
              <a:rPr lang="es-ES_tradnl" sz="1400" dirty="0">
                <a:solidFill>
                  <a:srgbClr val="000000"/>
                </a:solidFill>
                <a:latin typeface="Arial"/>
                <a:cs typeface="Arial"/>
              </a:rPr>
              <a:t> and </a:t>
            </a:r>
            <a:r>
              <a:rPr lang="es-ES_tradnl" sz="1400" dirty="0" err="1">
                <a:solidFill>
                  <a:srgbClr val="000000"/>
                </a:solidFill>
                <a:latin typeface="Arial"/>
                <a:cs typeface="Arial"/>
              </a:rPr>
              <a:t>diameters</a:t>
            </a:r>
            <a:r>
              <a:rPr lang="es-ES_tradnl" sz="1400" dirty="0">
                <a:solidFill>
                  <a:srgbClr val="000000"/>
                </a:solidFill>
                <a:latin typeface="Arial"/>
                <a:cs typeface="Arial"/>
              </a:rPr>
              <a:t>. Poster </a:t>
            </a:r>
            <a:r>
              <a:rPr lang="es-ES_tradnl" sz="1400" dirty="0" err="1">
                <a:solidFill>
                  <a:srgbClr val="000000"/>
                </a:solidFill>
                <a:latin typeface="Arial"/>
                <a:cs typeface="Arial"/>
              </a:rPr>
              <a:t>presented</a:t>
            </a:r>
            <a:r>
              <a:rPr lang="es-ES_tradnl" sz="1400" dirty="0">
                <a:solidFill>
                  <a:srgbClr val="000000"/>
                </a:solidFill>
                <a:latin typeface="Arial"/>
                <a:cs typeface="Arial"/>
              </a:rPr>
              <a:t> at </a:t>
            </a:r>
            <a:r>
              <a:rPr lang="es-ES_tradnl" sz="1400" dirty="0" err="1">
                <a:solidFill>
                  <a:srgbClr val="000000"/>
                </a:solidFill>
                <a:latin typeface="Arial"/>
                <a:cs typeface="Arial"/>
              </a:rPr>
              <a:t>the</a:t>
            </a:r>
            <a:r>
              <a:rPr lang="es-ES_tradnl" sz="1400" dirty="0">
                <a:solidFill>
                  <a:srgbClr val="000000"/>
                </a:solidFill>
                <a:latin typeface="Arial"/>
                <a:cs typeface="Arial"/>
              </a:rPr>
              <a:t> </a:t>
            </a:r>
            <a:r>
              <a:rPr lang="es-ES_tradnl" sz="1400" dirty="0" err="1">
                <a:solidFill>
                  <a:srgbClr val="000000"/>
                </a:solidFill>
                <a:latin typeface="Arial"/>
                <a:cs typeface="Arial"/>
              </a:rPr>
              <a:t>annual</a:t>
            </a:r>
            <a:r>
              <a:rPr lang="es-ES_tradnl" sz="1400" dirty="0">
                <a:solidFill>
                  <a:srgbClr val="000000"/>
                </a:solidFill>
                <a:latin typeface="Arial"/>
                <a:cs typeface="Arial"/>
              </a:rPr>
              <a:t> </a:t>
            </a:r>
            <a:r>
              <a:rPr lang="es-ES_tradnl" sz="1400" dirty="0" err="1">
                <a:solidFill>
                  <a:srgbClr val="000000"/>
                </a:solidFill>
                <a:latin typeface="Arial"/>
                <a:cs typeface="Arial"/>
              </a:rPr>
              <a:t>meeting</a:t>
            </a:r>
            <a:r>
              <a:rPr lang="es-ES_tradnl" sz="1400" dirty="0">
                <a:solidFill>
                  <a:srgbClr val="000000"/>
                </a:solidFill>
                <a:latin typeface="Arial"/>
                <a:cs typeface="Arial"/>
              </a:rPr>
              <a:t> of </a:t>
            </a:r>
            <a:r>
              <a:rPr lang="es-ES_tradnl" sz="1400" dirty="0" err="1">
                <a:solidFill>
                  <a:srgbClr val="000000"/>
                </a:solidFill>
                <a:latin typeface="Arial"/>
                <a:cs typeface="Arial"/>
              </a:rPr>
              <a:t>the</a:t>
            </a:r>
            <a:r>
              <a:rPr lang="es-ES_tradnl" sz="1400" dirty="0">
                <a:solidFill>
                  <a:srgbClr val="000000"/>
                </a:solidFill>
                <a:latin typeface="Arial"/>
                <a:cs typeface="Arial"/>
              </a:rPr>
              <a:t> American </a:t>
            </a:r>
            <a:r>
              <a:rPr lang="es-ES_tradnl" sz="1400" dirty="0" err="1">
                <a:solidFill>
                  <a:srgbClr val="000000"/>
                </a:solidFill>
                <a:latin typeface="Arial"/>
                <a:cs typeface="Arial"/>
              </a:rPr>
              <a:t>Society</a:t>
            </a:r>
            <a:r>
              <a:rPr lang="es-ES_tradnl" sz="1400" dirty="0">
                <a:solidFill>
                  <a:srgbClr val="000000"/>
                </a:solidFill>
                <a:latin typeface="Arial"/>
                <a:cs typeface="Arial"/>
              </a:rPr>
              <a:t> </a:t>
            </a:r>
            <a:r>
              <a:rPr lang="es-ES_tradnl" sz="1400" dirty="0" err="1">
                <a:solidFill>
                  <a:srgbClr val="000000"/>
                </a:solidFill>
                <a:latin typeface="Arial"/>
                <a:cs typeface="Arial"/>
              </a:rPr>
              <a:t>for</a:t>
            </a:r>
            <a:r>
              <a:rPr lang="es-ES_tradnl" sz="1400" dirty="0">
                <a:solidFill>
                  <a:srgbClr val="000000"/>
                </a:solidFill>
                <a:latin typeface="Arial"/>
                <a:cs typeface="Arial"/>
              </a:rPr>
              <a:t> Horticultural </a:t>
            </a:r>
            <a:r>
              <a:rPr lang="es-ES_tradnl" sz="1400" dirty="0" err="1">
                <a:solidFill>
                  <a:srgbClr val="000000"/>
                </a:solidFill>
                <a:latin typeface="Arial"/>
                <a:cs typeface="Arial"/>
              </a:rPr>
              <a:t>Science</a:t>
            </a:r>
            <a:r>
              <a:rPr lang="es-ES_tradnl" sz="1400" dirty="0">
                <a:solidFill>
                  <a:srgbClr val="000000"/>
                </a:solidFill>
                <a:latin typeface="Arial"/>
                <a:cs typeface="Arial"/>
              </a:rPr>
              <a:t>, </a:t>
            </a:r>
            <a:r>
              <a:rPr lang="es-ES_tradnl" sz="1400" dirty="0" err="1">
                <a:solidFill>
                  <a:srgbClr val="000000"/>
                </a:solidFill>
                <a:latin typeface="Arial"/>
                <a:cs typeface="Arial"/>
              </a:rPr>
              <a:t>July-August</a:t>
            </a:r>
            <a:r>
              <a:rPr lang="es-ES_tradnl" sz="1400" dirty="0">
                <a:solidFill>
                  <a:srgbClr val="000000"/>
                </a:solidFill>
                <a:latin typeface="Arial"/>
                <a:cs typeface="Arial"/>
              </a:rPr>
              <a:t> 2014, Orlando, Florida</a:t>
            </a:r>
            <a:r>
              <a:rPr lang="es-ES_tradnl" sz="1400" dirty="0" smtClean="0">
                <a:solidFill>
                  <a:srgbClr val="000000"/>
                </a:solidFill>
                <a:latin typeface="Arial"/>
                <a:cs typeface="Arial"/>
              </a:rPr>
              <a:t>.</a:t>
            </a: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Morales-Payan, J.P. 2013. </a:t>
            </a:r>
            <a:r>
              <a:rPr lang="es-ES_tradnl" sz="1400" dirty="0" err="1">
                <a:solidFill>
                  <a:srgbClr val="000000"/>
                </a:solidFill>
                <a:latin typeface="Arial"/>
                <a:cs typeface="Arial"/>
              </a:rPr>
              <a:t>Evaluation</a:t>
            </a:r>
            <a:r>
              <a:rPr lang="es-ES_tradnl" sz="1400" dirty="0">
                <a:solidFill>
                  <a:srgbClr val="000000"/>
                </a:solidFill>
                <a:latin typeface="Arial"/>
                <a:cs typeface="Arial"/>
              </a:rPr>
              <a:t> of </a:t>
            </a:r>
            <a:r>
              <a:rPr lang="es-ES_tradnl" sz="1400" dirty="0" err="1">
                <a:solidFill>
                  <a:srgbClr val="000000"/>
                </a:solidFill>
                <a:latin typeface="Arial"/>
                <a:cs typeface="Arial"/>
              </a:rPr>
              <a:t>branch</a:t>
            </a:r>
            <a:r>
              <a:rPr lang="es-ES_tradnl" sz="1400" dirty="0">
                <a:solidFill>
                  <a:srgbClr val="000000"/>
                </a:solidFill>
                <a:latin typeface="Arial"/>
                <a:cs typeface="Arial"/>
              </a:rPr>
              <a:t> </a:t>
            </a:r>
            <a:r>
              <a:rPr lang="es-ES_tradnl" sz="1400" dirty="0" err="1">
                <a:solidFill>
                  <a:srgbClr val="000000"/>
                </a:solidFill>
                <a:latin typeface="Arial"/>
                <a:cs typeface="Arial"/>
              </a:rPr>
              <a:t>cuttings</a:t>
            </a:r>
            <a:r>
              <a:rPr lang="es-ES_tradnl" sz="1400" dirty="0">
                <a:solidFill>
                  <a:srgbClr val="000000"/>
                </a:solidFill>
                <a:latin typeface="Arial"/>
                <a:cs typeface="Arial"/>
              </a:rPr>
              <a:t> </a:t>
            </a:r>
            <a:r>
              <a:rPr lang="es-ES_tradnl" sz="1400" dirty="0" err="1">
                <a:solidFill>
                  <a:srgbClr val="000000"/>
                </a:solidFill>
                <a:latin typeface="Arial"/>
                <a:cs typeface="Arial"/>
              </a:rPr>
              <a:t>for</a:t>
            </a:r>
            <a:r>
              <a:rPr lang="es-ES_tradnl" sz="1400" dirty="0">
                <a:solidFill>
                  <a:srgbClr val="000000"/>
                </a:solidFill>
                <a:latin typeface="Arial"/>
                <a:cs typeface="Arial"/>
              </a:rPr>
              <a:t> </a:t>
            </a:r>
            <a:r>
              <a:rPr lang="es-ES_tradnl" sz="1400" dirty="0" err="1">
                <a:solidFill>
                  <a:srgbClr val="000000"/>
                </a:solidFill>
                <a:latin typeface="Arial"/>
                <a:cs typeface="Arial"/>
              </a:rPr>
              <a:t>propagation</a:t>
            </a:r>
            <a:r>
              <a:rPr lang="es-ES_tradnl" sz="1400" dirty="0">
                <a:solidFill>
                  <a:srgbClr val="000000"/>
                </a:solidFill>
                <a:latin typeface="Arial"/>
                <a:cs typeface="Arial"/>
              </a:rPr>
              <a:t> of </a:t>
            </a:r>
            <a:r>
              <a:rPr lang="es-ES_tradnl" sz="1400" dirty="0" err="1">
                <a:solidFill>
                  <a:srgbClr val="000000"/>
                </a:solidFill>
                <a:latin typeface="Arial"/>
                <a:cs typeface="Arial"/>
              </a:rPr>
              <a:t>breadfruit</a:t>
            </a:r>
            <a:r>
              <a:rPr lang="es-ES_tradnl" sz="1400" dirty="0">
                <a:solidFill>
                  <a:srgbClr val="000000"/>
                </a:solidFill>
                <a:latin typeface="Arial"/>
                <a:cs typeface="Arial"/>
              </a:rPr>
              <a:t> (</a:t>
            </a:r>
            <a:r>
              <a:rPr lang="es-ES_tradnl" sz="1400" dirty="0" err="1">
                <a:solidFill>
                  <a:srgbClr val="000000"/>
                </a:solidFill>
                <a:latin typeface="Arial"/>
                <a:cs typeface="Arial"/>
              </a:rPr>
              <a:t>Artocarpus</a:t>
            </a:r>
            <a:r>
              <a:rPr lang="es-ES_tradnl" sz="1400" dirty="0">
                <a:solidFill>
                  <a:srgbClr val="000000"/>
                </a:solidFill>
                <a:latin typeface="Arial"/>
                <a:cs typeface="Arial"/>
              </a:rPr>
              <a:t> </a:t>
            </a:r>
            <a:r>
              <a:rPr lang="es-ES_tradnl" sz="1400" dirty="0" err="1">
                <a:solidFill>
                  <a:srgbClr val="000000"/>
                </a:solidFill>
                <a:latin typeface="Arial"/>
                <a:cs typeface="Arial"/>
              </a:rPr>
              <a:t>altilis</a:t>
            </a:r>
            <a:r>
              <a:rPr lang="es-ES_tradnl" sz="1400" dirty="0">
                <a:solidFill>
                  <a:srgbClr val="000000"/>
                </a:solidFill>
                <a:latin typeface="Arial"/>
                <a:cs typeface="Arial"/>
              </a:rPr>
              <a:t>). </a:t>
            </a:r>
            <a:r>
              <a:rPr lang="es-ES_tradnl" sz="1400" dirty="0" err="1">
                <a:solidFill>
                  <a:srgbClr val="000000"/>
                </a:solidFill>
                <a:latin typeface="Arial"/>
                <a:cs typeface="Arial"/>
              </a:rPr>
              <a:t>Presentation</a:t>
            </a:r>
            <a:r>
              <a:rPr lang="es-ES_tradnl" sz="1400" dirty="0">
                <a:solidFill>
                  <a:srgbClr val="000000"/>
                </a:solidFill>
                <a:latin typeface="Arial"/>
                <a:cs typeface="Arial"/>
              </a:rPr>
              <a:t> at </a:t>
            </a:r>
            <a:r>
              <a:rPr lang="es-ES_tradnl" sz="1400" dirty="0" err="1">
                <a:solidFill>
                  <a:srgbClr val="000000"/>
                </a:solidFill>
                <a:latin typeface="Arial"/>
                <a:cs typeface="Arial"/>
              </a:rPr>
              <a:t>the</a:t>
            </a:r>
            <a:r>
              <a:rPr lang="es-ES_tradnl" sz="1400" dirty="0">
                <a:solidFill>
                  <a:srgbClr val="000000"/>
                </a:solidFill>
                <a:latin typeface="Arial"/>
                <a:cs typeface="Arial"/>
              </a:rPr>
              <a:t> </a:t>
            </a:r>
            <a:r>
              <a:rPr lang="es-ES_tradnl" sz="1400" dirty="0" err="1">
                <a:solidFill>
                  <a:srgbClr val="000000"/>
                </a:solidFill>
                <a:latin typeface="Arial"/>
                <a:cs typeface="Arial"/>
              </a:rPr>
              <a:t>annual</a:t>
            </a:r>
            <a:r>
              <a:rPr lang="es-ES_tradnl" sz="1400" dirty="0">
                <a:solidFill>
                  <a:srgbClr val="000000"/>
                </a:solidFill>
                <a:latin typeface="Arial"/>
                <a:cs typeface="Arial"/>
              </a:rPr>
              <a:t> </a:t>
            </a:r>
            <a:r>
              <a:rPr lang="es-ES_tradnl" sz="1400" dirty="0" err="1">
                <a:solidFill>
                  <a:srgbClr val="000000"/>
                </a:solidFill>
                <a:latin typeface="Arial"/>
                <a:cs typeface="Arial"/>
              </a:rPr>
              <a:t>meeting</a:t>
            </a:r>
            <a:r>
              <a:rPr lang="es-ES_tradnl" sz="1400" dirty="0">
                <a:solidFill>
                  <a:srgbClr val="000000"/>
                </a:solidFill>
                <a:latin typeface="Arial"/>
                <a:cs typeface="Arial"/>
              </a:rPr>
              <a:t> of </a:t>
            </a:r>
            <a:r>
              <a:rPr lang="es-ES_tradnl" sz="1400" dirty="0" err="1">
                <a:solidFill>
                  <a:srgbClr val="000000"/>
                </a:solidFill>
                <a:latin typeface="Arial"/>
                <a:cs typeface="Arial"/>
              </a:rPr>
              <a:t>the</a:t>
            </a:r>
            <a:r>
              <a:rPr lang="es-ES_tradnl" sz="1400" dirty="0">
                <a:solidFill>
                  <a:srgbClr val="000000"/>
                </a:solidFill>
                <a:latin typeface="Arial"/>
                <a:cs typeface="Arial"/>
              </a:rPr>
              <a:t> Puerto </a:t>
            </a:r>
            <a:r>
              <a:rPr lang="es-ES_tradnl" sz="1400" dirty="0" err="1">
                <a:solidFill>
                  <a:srgbClr val="000000"/>
                </a:solidFill>
                <a:latin typeface="Arial"/>
                <a:cs typeface="Arial"/>
              </a:rPr>
              <a:t>Rican</a:t>
            </a:r>
            <a:r>
              <a:rPr lang="es-ES_tradnl" sz="1400" dirty="0">
                <a:solidFill>
                  <a:srgbClr val="000000"/>
                </a:solidFill>
                <a:latin typeface="Arial"/>
                <a:cs typeface="Arial"/>
              </a:rPr>
              <a:t> </a:t>
            </a:r>
            <a:r>
              <a:rPr lang="es-ES_tradnl" sz="1400" dirty="0" err="1">
                <a:solidFill>
                  <a:srgbClr val="000000"/>
                </a:solidFill>
                <a:latin typeface="Arial"/>
                <a:cs typeface="Arial"/>
              </a:rPr>
              <a:t>Society</a:t>
            </a:r>
            <a:r>
              <a:rPr lang="es-ES_tradnl" sz="1400" dirty="0">
                <a:solidFill>
                  <a:srgbClr val="000000"/>
                </a:solidFill>
                <a:latin typeface="Arial"/>
                <a:cs typeface="Arial"/>
              </a:rPr>
              <a:t> </a:t>
            </a:r>
            <a:r>
              <a:rPr lang="es-ES_tradnl" sz="1400" dirty="0" err="1">
                <a:solidFill>
                  <a:srgbClr val="000000"/>
                </a:solidFill>
                <a:latin typeface="Arial"/>
                <a:cs typeface="Arial"/>
              </a:rPr>
              <a:t>for</a:t>
            </a:r>
            <a:r>
              <a:rPr lang="es-ES_tradnl" sz="1400" dirty="0">
                <a:solidFill>
                  <a:srgbClr val="000000"/>
                </a:solidFill>
                <a:latin typeface="Arial"/>
                <a:cs typeface="Arial"/>
              </a:rPr>
              <a:t> </a:t>
            </a:r>
            <a:r>
              <a:rPr lang="es-ES_tradnl" sz="1400" dirty="0" err="1">
                <a:solidFill>
                  <a:srgbClr val="000000"/>
                </a:solidFill>
                <a:latin typeface="Arial"/>
                <a:cs typeface="Arial"/>
              </a:rPr>
              <a:t>Agricultural</a:t>
            </a:r>
            <a:r>
              <a:rPr lang="es-ES_tradnl" sz="1400" dirty="0">
                <a:solidFill>
                  <a:srgbClr val="000000"/>
                </a:solidFill>
                <a:latin typeface="Arial"/>
                <a:cs typeface="Arial"/>
              </a:rPr>
              <a:t> </a:t>
            </a:r>
            <a:r>
              <a:rPr lang="es-ES_tradnl" sz="1400" dirty="0" err="1">
                <a:solidFill>
                  <a:srgbClr val="000000"/>
                </a:solidFill>
                <a:latin typeface="Arial"/>
                <a:cs typeface="Arial"/>
              </a:rPr>
              <a:t>Sciences</a:t>
            </a:r>
            <a:r>
              <a:rPr lang="es-ES_tradnl" sz="1400" dirty="0">
                <a:solidFill>
                  <a:srgbClr val="000000"/>
                </a:solidFill>
                <a:latin typeface="Arial"/>
                <a:cs typeface="Arial"/>
              </a:rPr>
              <a:t>, </a:t>
            </a:r>
            <a:r>
              <a:rPr lang="es-ES_tradnl" sz="1400" dirty="0" err="1">
                <a:solidFill>
                  <a:srgbClr val="000000"/>
                </a:solidFill>
                <a:latin typeface="Arial"/>
                <a:cs typeface="Arial"/>
              </a:rPr>
              <a:t>November</a:t>
            </a:r>
            <a:r>
              <a:rPr lang="es-ES_tradnl" sz="1400" dirty="0">
                <a:solidFill>
                  <a:srgbClr val="000000"/>
                </a:solidFill>
                <a:latin typeface="Arial"/>
                <a:cs typeface="Arial"/>
              </a:rPr>
              <a:t> 2013, Hormigueros, Puerto Rico</a:t>
            </a:r>
            <a:r>
              <a:rPr lang="es-ES_tradnl" sz="1400" dirty="0" smtClean="0">
                <a:solidFill>
                  <a:srgbClr val="000000"/>
                </a:solidFill>
                <a:latin typeface="Arial"/>
                <a:cs typeface="Arial"/>
              </a:rPr>
              <a:t>.</a:t>
            </a: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err="1">
                <a:solidFill>
                  <a:srgbClr val="000000"/>
                </a:solidFill>
                <a:latin typeface="Arial"/>
                <a:cs typeface="Arial"/>
              </a:rPr>
              <a:t>Roman</a:t>
            </a:r>
            <a:r>
              <a:rPr lang="es-ES_tradnl" sz="1400" dirty="0">
                <a:solidFill>
                  <a:srgbClr val="000000"/>
                </a:solidFill>
                <a:latin typeface="Arial"/>
                <a:cs typeface="Arial"/>
              </a:rPr>
              <a:t> </a:t>
            </a:r>
            <a:r>
              <a:rPr lang="es-ES_tradnl" sz="1400" dirty="0" err="1">
                <a:solidFill>
                  <a:srgbClr val="000000"/>
                </a:solidFill>
                <a:latin typeface="Arial"/>
                <a:cs typeface="Arial"/>
              </a:rPr>
              <a:t>Perez</a:t>
            </a:r>
            <a:r>
              <a:rPr lang="es-ES_tradnl" sz="1400" dirty="0">
                <a:solidFill>
                  <a:srgbClr val="000000"/>
                </a:solidFill>
                <a:latin typeface="Arial"/>
                <a:cs typeface="Arial"/>
              </a:rPr>
              <a:t>, F.M., A. </a:t>
            </a:r>
            <a:r>
              <a:rPr lang="es-ES_tradnl" sz="1400" dirty="0" err="1">
                <a:solidFill>
                  <a:srgbClr val="000000"/>
                </a:solidFill>
                <a:latin typeface="Arial"/>
                <a:cs typeface="Arial"/>
              </a:rPr>
              <a:t>Gonzalez</a:t>
            </a:r>
            <a:r>
              <a:rPr lang="es-ES_tradnl" sz="1400" dirty="0">
                <a:solidFill>
                  <a:srgbClr val="000000"/>
                </a:solidFill>
                <a:latin typeface="Arial"/>
                <a:cs typeface="Arial"/>
              </a:rPr>
              <a:t>, R. </a:t>
            </a:r>
            <a:r>
              <a:rPr lang="es-ES_tradnl" sz="1400" dirty="0" err="1">
                <a:solidFill>
                  <a:srgbClr val="000000"/>
                </a:solidFill>
                <a:latin typeface="Arial"/>
                <a:cs typeface="Arial"/>
              </a:rPr>
              <a:t>Macchiavelli</a:t>
            </a:r>
            <a:r>
              <a:rPr lang="es-ES_tradnl" sz="1400" dirty="0">
                <a:solidFill>
                  <a:srgbClr val="000000"/>
                </a:solidFill>
                <a:latin typeface="Arial"/>
                <a:cs typeface="Arial"/>
              </a:rPr>
              <a:t> and C. </a:t>
            </a:r>
            <a:r>
              <a:rPr lang="es-ES_tradnl" sz="1400" dirty="0" err="1">
                <a:solidFill>
                  <a:srgbClr val="000000"/>
                </a:solidFill>
                <a:latin typeface="Arial"/>
                <a:cs typeface="Arial"/>
              </a:rPr>
              <a:t>Estevez</a:t>
            </a:r>
            <a:r>
              <a:rPr lang="es-ES_tradnl" sz="1400" dirty="0">
                <a:solidFill>
                  <a:srgbClr val="000000"/>
                </a:solidFill>
                <a:latin typeface="Arial"/>
                <a:cs typeface="Arial"/>
              </a:rPr>
              <a:t>. 2014. Comportamiento de la lima </a:t>
            </a:r>
            <a:r>
              <a:rPr lang="es-ES_tradnl" sz="1400" dirty="0" err="1">
                <a:solidFill>
                  <a:srgbClr val="000000"/>
                </a:solidFill>
                <a:latin typeface="Arial"/>
                <a:cs typeface="Arial"/>
              </a:rPr>
              <a:t>Tahiti</a:t>
            </a:r>
            <a:r>
              <a:rPr lang="es-ES_tradnl" sz="1400" dirty="0">
                <a:solidFill>
                  <a:srgbClr val="000000"/>
                </a:solidFill>
                <a:latin typeface="Arial"/>
                <a:cs typeface="Arial"/>
              </a:rPr>
              <a:t> (Citrus latifolia Tan) en cinco patrones y dos zonas productoras de Puerto Rico. J. </a:t>
            </a:r>
            <a:r>
              <a:rPr lang="es-ES_tradnl" sz="1400" dirty="0" err="1">
                <a:solidFill>
                  <a:srgbClr val="000000"/>
                </a:solidFill>
                <a:latin typeface="Arial"/>
                <a:cs typeface="Arial"/>
              </a:rPr>
              <a:t>Agric</a:t>
            </a:r>
            <a:r>
              <a:rPr lang="es-ES_tradnl" sz="1400" dirty="0">
                <a:solidFill>
                  <a:srgbClr val="000000"/>
                </a:solidFill>
                <a:latin typeface="Arial"/>
                <a:cs typeface="Arial"/>
              </a:rPr>
              <a:t>. Univ. P.R. (</a:t>
            </a:r>
            <a:r>
              <a:rPr lang="es-ES_tradnl" sz="1400" dirty="0" err="1">
                <a:solidFill>
                  <a:srgbClr val="000000"/>
                </a:solidFill>
                <a:latin typeface="Arial"/>
                <a:cs typeface="Arial"/>
              </a:rPr>
              <a:t>submitted</a:t>
            </a:r>
            <a:r>
              <a:rPr lang="es-ES_tradnl" sz="1400" dirty="0">
                <a:solidFill>
                  <a:srgbClr val="000000"/>
                </a:solidFill>
                <a:latin typeface="Arial"/>
                <a:cs typeface="Arial"/>
              </a:rPr>
              <a:t>).</a:t>
            </a:r>
          </a:p>
          <a:p>
            <a:pPr marL="285750" indent="-285750">
              <a:buFont typeface="Arial"/>
              <a:buChar char="•"/>
            </a:pPr>
            <a:endParaRPr lang="es-ES_tradnl" sz="1400" dirty="0">
              <a:solidFill>
                <a:srgbClr val="000000"/>
              </a:solidFill>
              <a:latin typeface="Arial"/>
              <a:cs typeface="Arial"/>
            </a:endParaRPr>
          </a:p>
        </p:txBody>
      </p:sp>
      <p:sp>
        <p:nvSpPr>
          <p:cNvPr id="7" name="TextBox 6"/>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208630374"/>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5857"/>
            <a:ext cx="7406640" cy="1206757"/>
          </a:xfrm>
        </p:spPr>
        <p:txBody>
          <a:bodyPr>
            <a:normAutofit/>
          </a:bodyPr>
          <a:lstStyle/>
          <a:p>
            <a:pPr algn="ctr"/>
            <a:r>
              <a:rPr lang="es-ES_tradnl" sz="3200" b="1" noProof="0" dirty="0" smtClean="0">
                <a:solidFill>
                  <a:srgbClr val="000000"/>
                </a:solidFill>
                <a:latin typeface="Arial"/>
                <a:cs typeface="Arial"/>
              </a:rPr>
              <a:t>Subestación de </a:t>
            </a:r>
            <a:r>
              <a:rPr lang="es-ES_tradnl" sz="3200" b="1" noProof="0" dirty="0" err="1" smtClean="0">
                <a:solidFill>
                  <a:srgbClr val="000000"/>
                </a:solidFill>
                <a:latin typeface="Arial"/>
                <a:cs typeface="Arial"/>
              </a:rPr>
              <a:t>Gurabo</a:t>
            </a:r>
            <a:endParaRPr lang="es-ES_tradnl" sz="3200" b="1" noProof="0" dirty="0">
              <a:solidFill>
                <a:srgbClr val="000000"/>
              </a:solidFill>
              <a:latin typeface="Arial"/>
              <a:cs typeface="Arial"/>
            </a:endParaRPr>
          </a:p>
        </p:txBody>
      </p:sp>
      <p:sp>
        <p:nvSpPr>
          <p:cNvPr id="3" name="Subtitle 2"/>
          <p:cNvSpPr>
            <a:spLocks noGrp="1"/>
          </p:cNvSpPr>
          <p:nvPr>
            <p:ph type="subTitle" idx="1"/>
          </p:nvPr>
        </p:nvSpPr>
        <p:spPr>
          <a:xfrm>
            <a:off x="1432560" y="1066800"/>
            <a:ext cx="7406640" cy="5219700"/>
          </a:xfrm>
        </p:spPr>
        <p:txBody>
          <a:bodyPr>
            <a:noAutofit/>
          </a:bodyPr>
          <a:lstStyle/>
          <a:p>
            <a:pPr marL="484632" indent="-457200">
              <a:buFont typeface="Arial"/>
              <a:buChar char="•"/>
            </a:pPr>
            <a:r>
              <a:rPr lang="es-ES_tradnl" sz="1600" noProof="0" smtClean="0">
                <a:solidFill>
                  <a:srgbClr val="000000"/>
                </a:solidFill>
                <a:latin typeface="Arial"/>
                <a:cs typeface="Arial"/>
              </a:rPr>
              <a:t>La Experimental Agrícola de Gurabo posee un área de 493.5 cuerdas donde se realizan proyectos de investigación en plátanos, guineos, yucas, batatas, cacao y ornamentales.  </a:t>
            </a:r>
          </a:p>
          <a:p>
            <a:pPr marL="484632" indent="-457200">
              <a:buFont typeface="Arial"/>
              <a:buChar char="•"/>
            </a:pPr>
            <a:endParaRPr lang="es-ES_tradnl" sz="1600" noProof="0" smtClean="0">
              <a:solidFill>
                <a:srgbClr val="000000"/>
              </a:solidFill>
              <a:latin typeface="Arial"/>
              <a:cs typeface="Arial"/>
            </a:endParaRPr>
          </a:p>
          <a:p>
            <a:pPr marL="484632" indent="-457200">
              <a:buFont typeface="Arial"/>
              <a:buChar char="•"/>
            </a:pPr>
            <a:r>
              <a:rPr lang="es-ES_tradnl" sz="1600" noProof="0" smtClean="0">
                <a:solidFill>
                  <a:srgbClr val="000000"/>
                </a:solidFill>
                <a:latin typeface="Arial"/>
                <a:cs typeface="Arial"/>
              </a:rPr>
              <a:t>Hay colecciones de caña de azúcar y de batata.  Para la mayoría de estos cultivos, se utiliza el sistema de riego por goteo.  La siembra de cacao es orgánica. </a:t>
            </a:r>
          </a:p>
          <a:p>
            <a:pPr marL="484632" indent="-457200">
              <a:buFont typeface="Arial"/>
              <a:buChar char="•"/>
            </a:pPr>
            <a:endParaRPr lang="es-ES_tradnl" sz="1600" noProof="0" smtClean="0">
              <a:solidFill>
                <a:srgbClr val="000000"/>
              </a:solidFill>
              <a:latin typeface="Arial"/>
              <a:cs typeface="Arial"/>
            </a:endParaRPr>
          </a:p>
          <a:p>
            <a:pPr marL="484632" indent="-457200">
              <a:buFont typeface="Arial"/>
              <a:buChar char="•"/>
            </a:pPr>
            <a:r>
              <a:rPr lang="es-ES_tradnl" sz="1600" noProof="0" smtClean="0">
                <a:solidFill>
                  <a:srgbClr val="000000"/>
                </a:solidFill>
              </a:rPr>
              <a:t>En esta Subestación esta localizada la primera finca orgánica certificada en Puerto Rico por el Quality Certification Services del USDA. </a:t>
            </a:r>
            <a:r>
              <a:rPr lang="es-ES_tradnl" sz="1600" noProof="0" smtClean="0">
                <a:solidFill>
                  <a:srgbClr val="000000"/>
                </a:solidFill>
                <a:latin typeface="Arial"/>
                <a:cs typeface="Arial"/>
              </a:rPr>
              <a:t> En la Finca Orgánica se cultiva calabaza, quimbombó, maíz, frijoles, batata, habichuela, gandules, orégano brujo, yuca, plátano FHIA-21 y guineo FHIA-01 (gold finger).  Las semillas se regalan a las personas interesadas en huertos orgánicos.</a:t>
            </a:r>
          </a:p>
          <a:p>
            <a:pPr marL="484632" indent="-457200">
              <a:buFont typeface="Arial"/>
              <a:buChar char="•"/>
            </a:pPr>
            <a:endParaRPr lang="es-ES_tradnl" sz="1600" noProof="0" smtClean="0">
              <a:solidFill>
                <a:srgbClr val="000000"/>
              </a:solidFill>
              <a:latin typeface="Arial"/>
              <a:cs typeface="Arial"/>
            </a:endParaRPr>
          </a:p>
          <a:p>
            <a:pPr marL="484632" indent="-457200">
              <a:buFont typeface="Arial"/>
              <a:buChar char="•"/>
            </a:pPr>
            <a:r>
              <a:rPr lang="es-ES_tradnl" sz="1600" noProof="0" smtClean="0">
                <a:solidFill>
                  <a:srgbClr val="000000"/>
                </a:solidFill>
                <a:latin typeface="Arial"/>
                <a:cs typeface="Arial"/>
              </a:rPr>
              <a:t>Hay un plantel de ornamentales, en el cual mayormente se cultivan variedades de palmas para jardines y otros cultivos hortículas.</a:t>
            </a:r>
          </a:p>
          <a:p>
            <a:pPr marL="484632" indent="-457200">
              <a:buFont typeface="Arial"/>
              <a:buChar char="•"/>
            </a:pPr>
            <a:endParaRPr lang="es-ES_tradnl" sz="1600" noProof="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582262479"/>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68400" y="493807"/>
            <a:ext cx="7586133" cy="2523768"/>
          </a:xfrm>
          <a:prstGeom prst="rect">
            <a:avLst/>
          </a:prstGeom>
        </p:spPr>
        <p:txBody>
          <a:bodyPr wrap="square">
            <a:spAutoFit/>
          </a:bodyPr>
          <a:lstStyle/>
          <a:p>
            <a:pPr marL="27432" algn="ctr"/>
            <a:r>
              <a:rPr lang="es-ES_tradnl" sz="3200" b="1" dirty="0">
                <a:solidFill>
                  <a:srgbClr val="000000"/>
                </a:solidFill>
                <a:latin typeface="Arial"/>
                <a:cs typeface="Arial"/>
              </a:rPr>
              <a:t>Subestación de </a:t>
            </a:r>
            <a:r>
              <a:rPr lang="es-ES_tradnl" sz="3200" b="1" dirty="0" err="1" smtClean="0">
                <a:solidFill>
                  <a:srgbClr val="000000"/>
                </a:solidFill>
                <a:latin typeface="Arial"/>
                <a:cs typeface="Arial"/>
              </a:rPr>
              <a:t>Gurabo</a:t>
            </a:r>
            <a:r>
              <a:rPr lang="es-ES_tradnl" sz="3200" b="1" dirty="0" smtClean="0">
                <a:solidFill>
                  <a:srgbClr val="000000"/>
                </a:solidFill>
                <a:latin typeface="Arial"/>
                <a:cs typeface="Arial"/>
              </a:rPr>
              <a:t> (cont.)</a:t>
            </a:r>
            <a:endParaRPr lang="es-ES_tradnl" sz="3200" dirty="0" smtClean="0">
              <a:solidFill>
                <a:srgbClr val="000000"/>
              </a:solidFill>
              <a:latin typeface="Arial"/>
              <a:cs typeface="Arial"/>
            </a:endParaRPr>
          </a:p>
          <a:p>
            <a:pPr marL="484632" indent="-457200">
              <a:buFont typeface="Arial"/>
              <a:buChar char="•"/>
            </a:pPr>
            <a:endParaRPr lang="es-ES_tradnl" dirty="0">
              <a:solidFill>
                <a:srgbClr val="000000"/>
              </a:solidFill>
              <a:latin typeface="Arial"/>
              <a:cs typeface="Arial"/>
            </a:endParaRPr>
          </a:p>
          <a:p>
            <a:pPr marL="484632" indent="-457200">
              <a:buFont typeface="Arial"/>
              <a:buChar char="•"/>
            </a:pPr>
            <a:endParaRPr lang="es-ES_tradnl" dirty="0" smtClean="0">
              <a:solidFill>
                <a:srgbClr val="000000"/>
              </a:solidFill>
              <a:latin typeface="Arial"/>
              <a:cs typeface="Arial"/>
            </a:endParaRPr>
          </a:p>
          <a:p>
            <a:pPr marL="484632" indent="-457200">
              <a:buFont typeface="Arial"/>
              <a:buChar char="•"/>
            </a:pPr>
            <a:r>
              <a:rPr lang="es-ES_tradnl" dirty="0" smtClean="0">
                <a:solidFill>
                  <a:srgbClr val="000000"/>
                </a:solidFill>
                <a:latin typeface="Arial"/>
                <a:cs typeface="Arial"/>
              </a:rPr>
              <a:t>La </a:t>
            </a:r>
            <a:r>
              <a:rPr lang="es-ES_tradnl" dirty="0">
                <a:solidFill>
                  <a:srgbClr val="000000"/>
                </a:solidFill>
                <a:latin typeface="Arial"/>
                <a:cs typeface="Arial"/>
              </a:rPr>
              <a:t>Junta de Planificación de Puerto Rico en la Resolución Núm. 2013-47-01-JP-SH, designa como sitio histórico el conjunto de tres estructuras conocidas como la Antigua Vaquería localizadas en la Subestación Experimental Agrícola de </a:t>
            </a:r>
            <a:r>
              <a:rPr lang="es-ES_tradnl" dirty="0" err="1">
                <a:solidFill>
                  <a:srgbClr val="000000"/>
                </a:solidFill>
                <a:latin typeface="Arial"/>
                <a:cs typeface="Arial"/>
              </a:rPr>
              <a:t>Gurabo</a:t>
            </a:r>
            <a:r>
              <a:rPr lang="es-ES_tradnl" dirty="0">
                <a:solidFill>
                  <a:srgbClr val="000000"/>
                </a:solidFill>
                <a:latin typeface="Arial"/>
                <a:cs typeface="Arial"/>
              </a:rPr>
              <a:t>.  Estas estructuras fueron diseñadas por el Arq. Henry </a:t>
            </a:r>
            <a:r>
              <a:rPr lang="es-ES_tradnl" dirty="0" err="1">
                <a:solidFill>
                  <a:srgbClr val="000000"/>
                </a:solidFill>
                <a:latin typeface="Arial"/>
                <a:cs typeface="Arial"/>
              </a:rPr>
              <a:t>Klumb</a:t>
            </a:r>
            <a:r>
              <a:rPr lang="es-ES_tradnl" dirty="0">
                <a:solidFill>
                  <a:srgbClr val="000000"/>
                </a:solidFill>
                <a:latin typeface="Arial"/>
                <a:cs typeface="Arial"/>
              </a:rPr>
              <a:t>.</a:t>
            </a:r>
            <a:endParaRPr lang="en-US" dirty="0">
              <a:solidFill>
                <a:srgbClr val="000000"/>
              </a:solidFill>
              <a:latin typeface="Arial"/>
              <a:cs typeface="Arial"/>
            </a:endParaRPr>
          </a:p>
        </p:txBody>
      </p:sp>
      <p:sp>
        <p:nvSpPr>
          <p:cNvPr id="3" name="TextBox 2"/>
          <p:cNvSpPr txBox="1"/>
          <p:nvPr/>
        </p:nvSpPr>
        <p:spPr>
          <a:xfrm>
            <a:off x="204194" y="26543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88907056"/>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75229"/>
          </a:xfrm>
        </p:spPr>
        <p:txBody>
          <a:bodyPr>
            <a:normAutofit/>
          </a:bodyPr>
          <a:lstStyle/>
          <a:p>
            <a:pPr algn="ctr"/>
            <a:r>
              <a:rPr lang="es-ES_tradnl" sz="3200" b="1" noProof="0">
                <a:solidFill>
                  <a:srgbClr val="000000"/>
                </a:solidFill>
                <a:latin typeface="Arial"/>
                <a:cs typeface="Arial"/>
              </a:rPr>
              <a:t>Proyectos</a:t>
            </a:r>
            <a:endParaRPr lang="es-ES_tradnl" sz="3200" noProof="0"/>
          </a:p>
        </p:txBody>
      </p:sp>
      <p:sp>
        <p:nvSpPr>
          <p:cNvPr id="9" name="Rectangle 8"/>
          <p:cNvSpPr/>
          <p:nvPr/>
        </p:nvSpPr>
        <p:spPr>
          <a:xfrm>
            <a:off x="1083733" y="1417637"/>
            <a:ext cx="7849955" cy="4370428"/>
          </a:xfrm>
          <a:prstGeom prst="rect">
            <a:avLst/>
          </a:prstGeom>
        </p:spPr>
        <p:txBody>
          <a:bodyPr wrap="square">
            <a:spAutoFit/>
          </a:bodyPr>
          <a:lstStyle/>
          <a:p>
            <a:pPr marL="285750" indent="-285750">
              <a:buFont typeface="Arial"/>
              <a:buChar char="•"/>
            </a:pPr>
            <a:r>
              <a:rPr lang="es-PR" sz="1600" dirty="0">
                <a:latin typeface="Arial"/>
                <a:cs typeface="Arial"/>
              </a:rPr>
              <a:t>Evaluación Hortícola del plátano FHIA-</a:t>
            </a:r>
            <a:r>
              <a:rPr lang="es-PR" sz="1600" dirty="0" smtClean="0">
                <a:latin typeface="Arial"/>
                <a:cs typeface="Arial"/>
              </a:rPr>
              <a:t>21</a:t>
            </a:r>
            <a:r>
              <a:rPr lang="en-US" sz="1600" dirty="0">
                <a:latin typeface="Arial"/>
                <a:cs typeface="Arial"/>
              </a:rPr>
              <a:t>-</a:t>
            </a:r>
            <a:r>
              <a:rPr lang="es-PR" sz="1600" dirty="0" smtClean="0">
                <a:latin typeface="Arial"/>
                <a:cs typeface="Arial"/>
              </a:rPr>
              <a:t>El </a:t>
            </a:r>
            <a:r>
              <a:rPr lang="es-PR" sz="1600" dirty="0">
                <a:latin typeface="Arial"/>
                <a:cs typeface="Arial"/>
              </a:rPr>
              <a:t>propósito de este Proyecto es demostrar la diferencia entre la siembra del plátano FHIA-21 y el plátano Maricongo</a:t>
            </a:r>
            <a:r>
              <a:rPr lang="en-US" sz="1600" dirty="0">
                <a:latin typeface="Arial"/>
                <a:cs typeface="Arial"/>
              </a:rPr>
              <a:t> </a:t>
            </a:r>
            <a:endParaRPr lang="en-US" sz="1600" dirty="0" smtClean="0">
              <a:latin typeface="Arial"/>
              <a:cs typeface="Arial"/>
            </a:endParaRPr>
          </a:p>
          <a:p>
            <a:pPr marL="285750" indent="-285750">
              <a:buFont typeface="Arial"/>
              <a:buChar char="•"/>
            </a:pPr>
            <a:endParaRPr lang="en-US" sz="1600" dirty="0">
              <a:latin typeface="Arial"/>
              <a:cs typeface="Arial"/>
            </a:endParaRPr>
          </a:p>
          <a:p>
            <a:pPr marL="285750" indent="-285750">
              <a:buFont typeface="Arial"/>
              <a:buChar char="•"/>
            </a:pPr>
            <a:r>
              <a:rPr lang="es-PR" sz="1600" dirty="0">
                <a:latin typeface="Arial"/>
                <a:cs typeface="Arial"/>
              </a:rPr>
              <a:t>Certificación y Manejo de Finca Experimental Orgánica</a:t>
            </a:r>
            <a:r>
              <a:rPr lang="en-US" sz="1600" dirty="0">
                <a:latin typeface="Arial"/>
                <a:cs typeface="Arial"/>
              </a:rPr>
              <a:t> </a:t>
            </a:r>
            <a:endParaRPr lang="en-US" sz="1600" dirty="0" smtClean="0">
              <a:latin typeface="Arial"/>
              <a:cs typeface="Arial"/>
            </a:endParaRPr>
          </a:p>
          <a:p>
            <a:pPr marL="285750" indent="-285750">
              <a:buFont typeface="Arial"/>
              <a:buChar char="•"/>
            </a:pPr>
            <a:endParaRPr lang="en-US" sz="1600" dirty="0">
              <a:latin typeface="Arial"/>
              <a:cs typeface="Arial"/>
            </a:endParaRPr>
          </a:p>
          <a:p>
            <a:pPr marL="285750" indent="-285750">
              <a:buFont typeface="Arial"/>
              <a:buChar char="•"/>
            </a:pPr>
            <a:r>
              <a:rPr lang="es-PR" sz="1600" dirty="0">
                <a:latin typeface="Arial"/>
                <a:cs typeface="Arial"/>
              </a:rPr>
              <a:t>Demostrating transition to organic production</a:t>
            </a:r>
            <a:r>
              <a:rPr lang="en-US" sz="1600" dirty="0">
                <a:latin typeface="Arial"/>
                <a:cs typeface="Arial"/>
              </a:rPr>
              <a:t> </a:t>
            </a:r>
            <a:endParaRPr lang="en-US" sz="1600" dirty="0" smtClean="0">
              <a:latin typeface="Arial"/>
              <a:cs typeface="Arial"/>
            </a:endParaRPr>
          </a:p>
          <a:p>
            <a:pPr marL="285750" indent="-285750">
              <a:buFont typeface="Arial"/>
              <a:buChar char="•"/>
            </a:pPr>
            <a:endParaRPr lang="en-US" sz="1600" dirty="0">
              <a:latin typeface="Arial"/>
              <a:cs typeface="Arial"/>
            </a:endParaRPr>
          </a:p>
          <a:p>
            <a:pPr marL="285750" indent="-285750">
              <a:buFont typeface="Arial"/>
              <a:buChar char="•"/>
            </a:pPr>
            <a:r>
              <a:rPr lang="es-PR" sz="1600" dirty="0">
                <a:latin typeface="Arial"/>
                <a:cs typeface="Arial"/>
              </a:rPr>
              <a:t>Composting and vegetable garden production demostration in an organic production system </a:t>
            </a:r>
            <a:endParaRPr lang="es-PR" sz="1600" dirty="0" smtClean="0">
              <a:latin typeface="Arial"/>
              <a:cs typeface="Arial"/>
            </a:endParaRPr>
          </a:p>
          <a:p>
            <a:pPr marL="285750" indent="-285750">
              <a:buFont typeface="Arial"/>
              <a:buChar char="•"/>
            </a:pPr>
            <a:endParaRPr lang="es-PR" sz="1600" dirty="0" smtClean="0">
              <a:latin typeface="Arial"/>
              <a:cs typeface="Arial"/>
            </a:endParaRPr>
          </a:p>
          <a:p>
            <a:pPr marL="285750" indent="-285750">
              <a:buFont typeface="Arial"/>
              <a:buChar char="•"/>
            </a:pPr>
            <a:r>
              <a:rPr lang="es-PR" sz="1600" dirty="0">
                <a:latin typeface="Arial"/>
                <a:cs typeface="Arial"/>
              </a:rPr>
              <a:t>Rehabilitación de Pozo Hincado </a:t>
            </a:r>
            <a:r>
              <a:rPr lang="en-US" sz="1600" dirty="0" smtClean="0">
                <a:latin typeface="Arial"/>
                <a:cs typeface="Arial"/>
              </a:rPr>
              <a:t>-</a:t>
            </a:r>
            <a:r>
              <a:rPr lang="es-PR" sz="1600" dirty="0">
                <a:latin typeface="Arial"/>
                <a:cs typeface="Arial"/>
              </a:rPr>
              <a:t>Con este proyecto se suplirá de agua cruda a los proyectos de investigación y al ganado lechero.  Con ello bajará el consumo de agua potable ofrecida por la AAA.  </a:t>
            </a:r>
            <a:endParaRPr lang="en-US" sz="1600" dirty="0">
              <a:latin typeface="Arial"/>
              <a:cs typeface="Arial"/>
            </a:endParaRPr>
          </a:p>
          <a:p>
            <a:pPr marL="285750" indent="-285750">
              <a:buFont typeface="Arial"/>
              <a:buChar char="•"/>
            </a:pPr>
            <a:endParaRPr lang="en-US" sz="1600" dirty="0"/>
          </a:p>
          <a:p>
            <a:pPr marL="285750" indent="-285750">
              <a:buFont typeface="Arial"/>
              <a:buChar char="•"/>
            </a:pPr>
            <a:endParaRPr lang="es-PR" sz="1600" dirty="0">
              <a:latin typeface="Arial"/>
              <a:cs typeface="Arial"/>
            </a:endParaRPr>
          </a:p>
          <a:p>
            <a:pPr marL="285750" indent="-285750">
              <a:buFont typeface="Arial"/>
              <a:buChar char="•"/>
            </a:pPr>
            <a:endParaRPr lang="es-ES_tradnl" sz="1600" dirty="0">
              <a:latin typeface="Arial"/>
              <a:cs typeface="Arial"/>
            </a:endParaRPr>
          </a:p>
        </p:txBody>
      </p:sp>
      <p:sp>
        <p:nvSpPr>
          <p:cNvPr id="4" name="TextBox 3"/>
          <p:cNvSpPr txBox="1"/>
          <p:nvPr/>
        </p:nvSpPr>
        <p:spPr>
          <a:xfrm>
            <a:off x="204194" y="26543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748865437"/>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effectLst/>
                <a:latin typeface="Arial"/>
                <a:cs typeface="Arial"/>
              </a:rPr>
              <a:t>TALLERES EDUCATIVOS</a:t>
            </a:r>
            <a:r>
              <a:rPr lang="es-ES_tradnl" sz="3200" noProof="0" smtClean="0">
                <a:solidFill>
                  <a:srgbClr val="000000"/>
                </a:solidFill>
                <a:effectLst/>
                <a:latin typeface="Arial"/>
                <a:cs typeface="Arial"/>
              </a:rPr>
              <a:t> </a:t>
            </a:r>
            <a:endParaRPr lang="es-ES_tradnl" sz="3200" noProof="0">
              <a:solidFill>
                <a:srgbClr val="000000"/>
              </a:solidFill>
              <a:latin typeface="Arial"/>
              <a:cs typeface="Arial"/>
            </a:endParaRPr>
          </a:p>
        </p:txBody>
      </p:sp>
      <p:sp>
        <p:nvSpPr>
          <p:cNvPr id="3" name="Content Placeholder 2"/>
          <p:cNvSpPr>
            <a:spLocks noGrp="1"/>
          </p:cNvSpPr>
          <p:nvPr>
            <p:ph idx="1"/>
          </p:nvPr>
        </p:nvSpPr>
        <p:spPr/>
        <p:txBody>
          <a:bodyPr>
            <a:normAutofit/>
          </a:bodyPr>
          <a:lstStyle/>
          <a:p>
            <a:pPr>
              <a:lnSpc>
                <a:spcPct val="150000"/>
              </a:lnSpc>
            </a:pPr>
            <a:r>
              <a:rPr lang="es-ES_tradnl" sz="1600" noProof="0" smtClean="0">
                <a:latin typeface="Arial"/>
                <a:cs typeface="Arial"/>
              </a:rPr>
              <a:t>Como parte de las labores educativas que se efectúan en la EEA-Gurabo, se ofrecieron dos Conferencias del  Taller en Propagación y Siembra de Farináceos para Huertos Caseros.Estos talleres van dirigido al el público en general.</a:t>
            </a:r>
          </a:p>
          <a:p>
            <a:pPr>
              <a:lnSpc>
                <a:spcPct val="150000"/>
              </a:lnSpc>
            </a:pPr>
            <a:endParaRPr lang="es-ES_tradnl" sz="1600" noProof="0">
              <a:latin typeface="Arial"/>
              <a:cs typeface="Arial"/>
            </a:endParaRPr>
          </a:p>
        </p:txBody>
      </p:sp>
      <p:pic>
        <p:nvPicPr>
          <p:cNvPr id="4" name="Picture 3" descr="C:\Users\SEAF16~1\AppData\Local\Temp\CONFERENCIA TALLER FARINACEOS.bmp"/>
          <p:cNvPicPr/>
          <p:nvPr/>
        </p:nvPicPr>
        <p:blipFill>
          <a:blip r:embed="rId2" cstate="email">
            <a:extLst>
              <a:ext uri="{28A0092B-C50C-407E-A947-70E740481C1C}">
                <a14:useLocalDpi xmlns:a14="http://schemas.microsoft.com/office/drawing/2010/main"/>
              </a:ext>
            </a:extLst>
          </a:blip>
          <a:srcRect/>
          <a:stretch>
            <a:fillRect/>
          </a:stretch>
        </p:blipFill>
        <p:spPr bwMode="auto">
          <a:xfrm>
            <a:off x="1846792" y="3410796"/>
            <a:ext cx="2571750" cy="3366135"/>
          </a:xfrm>
          <a:prstGeom prst="rect">
            <a:avLst/>
          </a:prstGeom>
          <a:noFill/>
          <a:ln>
            <a:noFill/>
          </a:ln>
        </p:spPr>
      </p:pic>
      <p:pic>
        <p:nvPicPr>
          <p:cNvPr id="6" name="Picture 5"/>
          <p:cNvPicPr/>
          <p:nvPr/>
        </p:nvPicPr>
        <p:blipFill>
          <a:blip r:embed="rId3" cstate="email">
            <a:extLst>
              <a:ext uri="{28A0092B-C50C-407E-A947-70E740481C1C}">
                <a14:useLocalDpi xmlns:a14="http://schemas.microsoft.com/office/drawing/2010/main"/>
              </a:ext>
            </a:extLst>
          </a:blip>
          <a:srcRect/>
          <a:stretch>
            <a:fillRect/>
          </a:stretch>
        </p:blipFill>
        <p:spPr bwMode="auto">
          <a:xfrm>
            <a:off x="4960289" y="3410796"/>
            <a:ext cx="2674620" cy="3195003"/>
          </a:xfrm>
          <a:prstGeom prst="rect">
            <a:avLst/>
          </a:prstGeom>
          <a:noFill/>
          <a:ln>
            <a:noFill/>
          </a:ln>
        </p:spPr>
      </p:pic>
    </p:spTree>
    <p:extLst>
      <p:ext uri="{BB962C8B-B14F-4D97-AF65-F5344CB8AC3E}">
        <p14:creationId xmlns:p14="http://schemas.microsoft.com/office/powerpoint/2010/main" val="4175532270"/>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482518"/>
            <a:ext cx="7406640" cy="1472184"/>
          </a:xfrm>
        </p:spPr>
        <p:txBody>
          <a:bodyPr>
            <a:normAutofit/>
          </a:bodyPr>
          <a:lstStyle/>
          <a:p>
            <a:pPr algn="ctr"/>
            <a:r>
              <a:rPr lang="es-ES_tradnl" sz="3200" b="1" noProof="0" dirty="0" smtClean="0">
                <a:solidFill>
                  <a:srgbClr val="000000"/>
                </a:solidFill>
                <a:latin typeface="Arial"/>
                <a:cs typeface="Arial"/>
              </a:rPr>
              <a:t>Subestación de Isabela</a:t>
            </a:r>
            <a:endParaRPr lang="es-ES_tradnl" sz="3200" b="1" noProof="0" dirty="0">
              <a:solidFill>
                <a:srgbClr val="000000"/>
              </a:solidFill>
              <a:latin typeface="Arial"/>
              <a:cs typeface="Arial"/>
            </a:endParaRPr>
          </a:p>
        </p:txBody>
      </p:sp>
      <p:sp>
        <p:nvSpPr>
          <p:cNvPr id="5" name="Subtitle 4"/>
          <p:cNvSpPr>
            <a:spLocks noGrp="1"/>
          </p:cNvSpPr>
          <p:nvPr>
            <p:ph type="subTitle" idx="1"/>
          </p:nvPr>
        </p:nvSpPr>
        <p:spPr>
          <a:xfrm>
            <a:off x="1285076" y="1308197"/>
            <a:ext cx="7554124" cy="4068136"/>
          </a:xfrm>
        </p:spPr>
        <p:txBody>
          <a:bodyPr>
            <a:normAutofit fontScale="25000" lnSpcReduction="20000"/>
          </a:bodyPr>
          <a:lstStyle/>
          <a:p>
            <a:pPr marL="484632" indent="-457200">
              <a:lnSpc>
                <a:spcPct val="170000"/>
              </a:lnSpc>
              <a:buFont typeface="Arial"/>
              <a:buChar char="•"/>
            </a:pPr>
            <a:r>
              <a:rPr lang="es-ES_tradnl" sz="6400" noProof="0" smtClean="0">
                <a:solidFill>
                  <a:srgbClr val="000000"/>
                </a:solidFill>
                <a:latin typeface="Arial"/>
                <a:cs typeface="Arial"/>
              </a:rPr>
              <a:t>La Subestación Experimental de Isabela, fue establecida en el 1929 en el barrio Guerrero en la Hacienda La Fortuna. Posee un área de 305.0 cuerdas de terreno  </a:t>
            </a:r>
          </a:p>
          <a:p>
            <a:pPr marL="484632" indent="-457200">
              <a:lnSpc>
                <a:spcPct val="170000"/>
              </a:lnSpc>
              <a:buFont typeface="Arial"/>
              <a:buChar char="•"/>
            </a:pPr>
            <a:endParaRPr lang="es-ES_tradnl" sz="6400" noProof="0" smtClean="0">
              <a:solidFill>
                <a:srgbClr val="000000"/>
              </a:solidFill>
              <a:latin typeface="Arial"/>
              <a:cs typeface="Arial"/>
            </a:endParaRPr>
          </a:p>
          <a:p>
            <a:pPr marL="484632" indent="-457200">
              <a:lnSpc>
                <a:spcPct val="170000"/>
              </a:lnSpc>
              <a:buFont typeface="Arial"/>
              <a:buChar char="•"/>
            </a:pPr>
            <a:r>
              <a:rPr lang="es-ES_tradnl" sz="6400" noProof="0" smtClean="0">
                <a:solidFill>
                  <a:srgbClr val="000000"/>
                </a:solidFill>
                <a:latin typeface="Arial"/>
                <a:cs typeface="Arial"/>
              </a:rPr>
              <a:t>Fue la primera subestación agrícola establecida en la Isla. </a:t>
            </a:r>
          </a:p>
          <a:p>
            <a:pPr marL="484632" indent="-457200">
              <a:lnSpc>
                <a:spcPct val="170000"/>
              </a:lnSpc>
              <a:buFont typeface="Arial"/>
              <a:buChar char="•"/>
            </a:pPr>
            <a:endParaRPr lang="es-ES_tradnl" sz="6400" noProof="0" smtClean="0">
              <a:solidFill>
                <a:srgbClr val="000000"/>
              </a:solidFill>
              <a:latin typeface="Arial"/>
              <a:cs typeface="Arial"/>
            </a:endParaRPr>
          </a:p>
          <a:p>
            <a:pPr marL="484632" indent="-457200">
              <a:lnSpc>
                <a:spcPct val="170000"/>
              </a:lnSpc>
              <a:buFont typeface="Arial"/>
              <a:buChar char="•"/>
            </a:pPr>
            <a:r>
              <a:rPr lang="es-ES_tradnl" sz="6400" noProof="0" smtClean="0">
                <a:solidFill>
                  <a:srgbClr val="000000"/>
                </a:solidFill>
                <a:latin typeface="Arial"/>
                <a:cs typeface="Arial"/>
              </a:rPr>
              <a:t>El agua del canal de riego de Isabela proviene del lago Guajataca atravesando 21 túneles de nuestras montañas. Dicho canal atraviesa la Subestación y la divide diagonalmente de este a oeste lo que le da la facilidad de riego prácticamente a toda la finca.</a:t>
            </a:r>
          </a:p>
          <a:p>
            <a:pPr marL="484632" indent="-457200">
              <a:lnSpc>
                <a:spcPct val="170000"/>
              </a:lnSpc>
              <a:buFont typeface="Arial"/>
              <a:buChar char="•"/>
            </a:pPr>
            <a:endParaRPr lang="es-ES_tradnl" sz="6400" noProof="0" smtClean="0">
              <a:solidFill>
                <a:srgbClr val="000000"/>
              </a:solidFill>
              <a:latin typeface="Arial"/>
              <a:cs typeface="Arial"/>
            </a:endParaRPr>
          </a:p>
          <a:p>
            <a:pPr marL="484632" indent="-457200">
              <a:lnSpc>
                <a:spcPct val="120000"/>
              </a:lnSpc>
              <a:buFont typeface="Arial"/>
              <a:buChar char="•"/>
            </a:pPr>
            <a:endParaRPr lang="es-ES_tradnl" sz="6400" noProof="0" smtClean="0">
              <a:solidFill>
                <a:srgbClr val="000000"/>
              </a:solidFill>
              <a:latin typeface="Arial"/>
              <a:cs typeface="Arial"/>
            </a:endParaRPr>
          </a:p>
          <a:p>
            <a:pPr>
              <a:lnSpc>
                <a:spcPct val="120000"/>
              </a:lnSpc>
            </a:pPr>
            <a:endParaRPr lang="es-ES_tradnl" sz="6400" noProof="0" smtClean="0">
              <a:solidFill>
                <a:srgbClr val="000000"/>
              </a:solidFill>
              <a:latin typeface="Arial"/>
              <a:cs typeface="Arial"/>
            </a:endParaRPr>
          </a:p>
          <a:p>
            <a:endParaRPr lang="es-ES_tradnl" noProof="0"/>
          </a:p>
        </p:txBody>
      </p:sp>
      <p:sp>
        <p:nvSpPr>
          <p:cNvPr id="3" name="TextBox 2"/>
          <p:cNvSpPr txBox="1"/>
          <p:nvPr/>
        </p:nvSpPr>
        <p:spPr>
          <a:xfrm>
            <a:off x="1782196" y="1665398"/>
            <a:ext cx="6404980" cy="369332"/>
          </a:xfrm>
          <a:prstGeom prst="rect">
            <a:avLst/>
          </a:prstGeom>
          <a:noFill/>
        </p:spPr>
        <p:txBody>
          <a:bodyPr wrap="square" rtlCol="0">
            <a:spAutoFit/>
          </a:bodyPr>
          <a:lstStyle/>
          <a:p>
            <a:endParaRPr lang="en-US" dirty="0"/>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359569414"/>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282700" y="279399"/>
            <a:ext cx="7277100" cy="5915463"/>
          </a:xfrm>
          <a:prstGeom prst="rect">
            <a:avLst/>
          </a:prstGeom>
        </p:spPr>
        <p:txBody>
          <a:bodyPr wrap="square">
            <a:spAutoFit/>
          </a:bodyPr>
          <a:lstStyle/>
          <a:p>
            <a:pPr algn="ctr"/>
            <a:r>
              <a:rPr lang="es-ES_tradnl" sz="3200" b="1" dirty="0">
                <a:solidFill>
                  <a:srgbClr val="000000"/>
                </a:solidFill>
                <a:latin typeface="Arial"/>
                <a:cs typeface="Arial"/>
              </a:rPr>
              <a:t>Subestación de </a:t>
            </a:r>
            <a:r>
              <a:rPr lang="es-ES_tradnl" sz="3200" b="1" dirty="0" smtClean="0">
                <a:solidFill>
                  <a:srgbClr val="000000"/>
                </a:solidFill>
                <a:latin typeface="Arial"/>
                <a:cs typeface="Arial"/>
              </a:rPr>
              <a:t>Isabela (cont.)</a:t>
            </a:r>
            <a:endParaRPr lang="es-PE" sz="3200" dirty="0" smtClean="0">
              <a:solidFill>
                <a:srgbClr val="008040"/>
              </a:solidFill>
            </a:endParaRPr>
          </a:p>
          <a:p>
            <a:endParaRPr lang="es-PE" sz="1600" dirty="0">
              <a:solidFill>
                <a:srgbClr val="008040"/>
              </a:solidFill>
            </a:endParaRPr>
          </a:p>
          <a:p>
            <a:pPr marL="285750" indent="-285750">
              <a:lnSpc>
                <a:spcPct val="120000"/>
              </a:lnSpc>
              <a:buFont typeface="Arial"/>
              <a:buChar char="•"/>
            </a:pPr>
            <a:r>
              <a:rPr lang="es-PE" sz="1400" dirty="0">
                <a:solidFill>
                  <a:srgbClr val="000000"/>
                </a:solidFill>
                <a:latin typeface="Arial"/>
                <a:cs typeface="Arial"/>
              </a:rPr>
              <a:t>Se realizan proyectos de investigación en cultivos como habichuela, gandules, yautía, maíz, yuca, plátano, guineo, yuca, aguacate, cítricos, papaya, batata, ñame, calabaza, ajies dulces y piña, entre otros.  Dentro de estos cultivos se evalúan plaguicidas, niveles de riego, abonamiento, fitomejoramiento genético, rendimiento y contenido de nutrientes para alimentación animal, control de malezas, adaptabilidad, produción de semillas, propagación bajo estructuras protegidas, producción de cultivos intercalados utilizando productos orgánicos, etc. </a:t>
            </a:r>
            <a:endParaRPr lang="es-PE" sz="1400" dirty="0" smtClean="0">
              <a:solidFill>
                <a:srgbClr val="008040"/>
              </a:solidFill>
              <a:latin typeface="Arial"/>
              <a:cs typeface="Arial"/>
            </a:endParaRPr>
          </a:p>
          <a:p>
            <a:pPr marL="285750" indent="-285750">
              <a:lnSpc>
                <a:spcPct val="120000"/>
              </a:lnSpc>
              <a:buFont typeface="Arial"/>
              <a:buChar char="•"/>
            </a:pPr>
            <a:endParaRPr lang="es-PE" sz="1400" dirty="0">
              <a:solidFill>
                <a:srgbClr val="008040"/>
              </a:solidFill>
              <a:latin typeface="Arial"/>
              <a:cs typeface="Arial"/>
            </a:endParaRPr>
          </a:p>
          <a:p>
            <a:pPr marL="285750" indent="-285750">
              <a:lnSpc>
                <a:spcPct val="120000"/>
              </a:lnSpc>
              <a:buFont typeface="Arial"/>
              <a:buChar char="•"/>
            </a:pPr>
            <a:r>
              <a:rPr lang="es-PE" sz="1400" dirty="0" smtClean="0">
                <a:solidFill>
                  <a:srgbClr val="000000"/>
                </a:solidFill>
                <a:latin typeface="Arial"/>
                <a:cs typeface="Arial"/>
              </a:rPr>
              <a:t>En </a:t>
            </a:r>
            <a:r>
              <a:rPr lang="es-PE" sz="1400" dirty="0">
                <a:solidFill>
                  <a:srgbClr val="000000"/>
                </a:solidFill>
                <a:latin typeface="Arial"/>
                <a:cs typeface="Arial"/>
              </a:rPr>
              <a:t>cuanto a germoplasma se refiere; contamos con la colección de yautía más grande del mundo y en los últimos años se han liberado 3 variedades nuevas de este cultivo; una blanca Estela y dos tipo amarilla, Super Kelly y Nazareno.  También contamos con germoplasma de gandul y habichuelas, que han dado lugar a la liberación reciente (últimos 7 años) de 2 nuevas variedades de gandules  (Cortada y Lázaro) y al menos 4 de habichuelas (3 blancas [Morales, Verano y Beníquez] y una roja [Badillo] ). Tenemos un banco de germoplasma de variedades de plantas de yuca y en algunas de estas variedades, se realizan trabajos transgénicos juntamente con el Departamento de Biología del RUM</a:t>
            </a:r>
            <a:r>
              <a:rPr lang="en-US" sz="1400" dirty="0">
                <a:solidFill>
                  <a:srgbClr val="000000"/>
                </a:solidFill>
                <a:latin typeface="Arial"/>
                <a:cs typeface="Arial"/>
              </a:rPr>
              <a:t>.  </a:t>
            </a:r>
            <a:r>
              <a:rPr lang="en-US" sz="1400" dirty="0" err="1">
                <a:solidFill>
                  <a:srgbClr val="000000"/>
                </a:solidFill>
                <a:latin typeface="Arial"/>
                <a:cs typeface="Arial"/>
              </a:rPr>
              <a:t>Además</a:t>
            </a:r>
            <a:r>
              <a:rPr lang="en-US" sz="1400" dirty="0">
                <a:solidFill>
                  <a:srgbClr val="000000"/>
                </a:solidFill>
                <a:latin typeface="Arial"/>
                <a:cs typeface="Arial"/>
              </a:rPr>
              <a:t> </a:t>
            </a:r>
            <a:r>
              <a:rPr lang="en-US" sz="1400" dirty="0" err="1">
                <a:solidFill>
                  <a:srgbClr val="000000"/>
                </a:solidFill>
                <a:latin typeface="Arial"/>
                <a:cs typeface="Arial"/>
              </a:rPr>
              <a:t>tenemos</a:t>
            </a:r>
            <a:r>
              <a:rPr lang="en-US" sz="1400" dirty="0">
                <a:solidFill>
                  <a:srgbClr val="000000"/>
                </a:solidFill>
                <a:latin typeface="Arial"/>
                <a:cs typeface="Arial"/>
              </a:rPr>
              <a:t> </a:t>
            </a:r>
            <a:r>
              <a:rPr lang="en-US" sz="1400" dirty="0" err="1">
                <a:solidFill>
                  <a:srgbClr val="000000"/>
                </a:solidFill>
                <a:latin typeface="Arial"/>
                <a:cs typeface="Arial"/>
              </a:rPr>
              <a:t>germoplasma</a:t>
            </a:r>
            <a:r>
              <a:rPr lang="en-US" sz="1400" dirty="0">
                <a:solidFill>
                  <a:srgbClr val="000000"/>
                </a:solidFill>
                <a:latin typeface="Arial"/>
                <a:cs typeface="Arial"/>
              </a:rPr>
              <a:t> de </a:t>
            </a:r>
            <a:r>
              <a:rPr lang="en-US" sz="1400" dirty="0" err="1">
                <a:solidFill>
                  <a:srgbClr val="000000"/>
                </a:solidFill>
                <a:latin typeface="Arial"/>
                <a:cs typeface="Arial"/>
              </a:rPr>
              <a:t>cítricos</a:t>
            </a:r>
            <a:r>
              <a:rPr lang="en-US" sz="1400" dirty="0">
                <a:solidFill>
                  <a:srgbClr val="000000"/>
                </a:solidFill>
                <a:latin typeface="Arial"/>
                <a:cs typeface="Arial"/>
              </a:rPr>
              <a:t>, </a:t>
            </a:r>
            <a:r>
              <a:rPr lang="en-US" sz="1400" dirty="0" err="1">
                <a:solidFill>
                  <a:srgbClr val="000000"/>
                </a:solidFill>
                <a:latin typeface="Arial"/>
                <a:cs typeface="Arial"/>
              </a:rPr>
              <a:t>aguacates</a:t>
            </a:r>
            <a:r>
              <a:rPr lang="en-US" sz="1400" dirty="0">
                <a:solidFill>
                  <a:srgbClr val="000000"/>
                </a:solidFill>
                <a:latin typeface="Arial"/>
                <a:cs typeface="Arial"/>
              </a:rPr>
              <a:t> y </a:t>
            </a:r>
            <a:r>
              <a:rPr lang="en-US" sz="1400" dirty="0" err="1">
                <a:solidFill>
                  <a:srgbClr val="000000"/>
                </a:solidFill>
                <a:latin typeface="Arial"/>
                <a:cs typeface="Arial"/>
              </a:rPr>
              <a:t>recientemente</a:t>
            </a:r>
            <a:r>
              <a:rPr lang="en-US" sz="1400" dirty="0">
                <a:solidFill>
                  <a:srgbClr val="000000"/>
                </a:solidFill>
                <a:latin typeface="Arial"/>
                <a:cs typeface="Arial"/>
              </a:rPr>
              <a:t> de </a:t>
            </a:r>
            <a:r>
              <a:rPr lang="en-US" sz="1400" dirty="0" err="1">
                <a:solidFill>
                  <a:srgbClr val="000000"/>
                </a:solidFill>
                <a:latin typeface="Arial"/>
                <a:cs typeface="Arial"/>
              </a:rPr>
              <a:t>árboles</a:t>
            </a:r>
            <a:r>
              <a:rPr lang="en-US" sz="1400" dirty="0">
                <a:solidFill>
                  <a:srgbClr val="000000"/>
                </a:solidFill>
                <a:latin typeface="Arial"/>
                <a:cs typeface="Arial"/>
              </a:rPr>
              <a:t> de </a:t>
            </a:r>
            <a:r>
              <a:rPr lang="en-US" sz="1400" dirty="0" err="1">
                <a:solidFill>
                  <a:srgbClr val="000000"/>
                </a:solidFill>
                <a:latin typeface="Arial"/>
                <a:cs typeface="Arial"/>
              </a:rPr>
              <a:t>pana</a:t>
            </a:r>
            <a:r>
              <a:rPr lang="en-US" sz="1400" dirty="0">
                <a:solidFill>
                  <a:srgbClr val="000000"/>
                </a:solidFill>
                <a:latin typeface="Arial"/>
                <a:cs typeface="Arial"/>
              </a:rPr>
              <a:t> y </a:t>
            </a:r>
            <a:r>
              <a:rPr lang="en-US" sz="1400" dirty="0" err="1">
                <a:solidFill>
                  <a:srgbClr val="000000"/>
                </a:solidFill>
                <a:latin typeface="Arial"/>
                <a:cs typeface="Arial"/>
              </a:rPr>
              <a:t>palmeras</a:t>
            </a:r>
            <a:r>
              <a:rPr lang="en-US" sz="1400" dirty="0">
                <a:solidFill>
                  <a:srgbClr val="000000"/>
                </a:solidFill>
                <a:latin typeface="Arial"/>
                <a:cs typeface="Arial"/>
              </a:rPr>
              <a:t> de coco</a:t>
            </a:r>
            <a:r>
              <a:rPr lang="en-US" sz="1400" dirty="0" smtClean="0">
                <a:solidFill>
                  <a:srgbClr val="000000"/>
                </a:solidFill>
                <a:latin typeface="Arial"/>
                <a:cs typeface="Arial"/>
              </a:rPr>
              <a:t>.</a:t>
            </a:r>
          </a:p>
          <a:p>
            <a:pPr marL="285750" indent="-285750">
              <a:buFont typeface="Arial"/>
              <a:buChar char="•"/>
            </a:pPr>
            <a:endParaRPr lang="en-US" sz="1400" dirty="0" smtClean="0">
              <a:solidFill>
                <a:srgbClr val="008040"/>
              </a:solidFill>
            </a:endParaRPr>
          </a:p>
          <a:p>
            <a:endParaRPr lang="en-US" sz="1400" dirty="0"/>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576050473"/>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10695"/>
          </a:xfrm>
        </p:spPr>
        <p:txBody>
          <a:bodyPr>
            <a:normAutofit/>
          </a:bodyPr>
          <a:lstStyle/>
          <a:p>
            <a:pPr algn="ctr"/>
            <a:r>
              <a:rPr lang="es-ES_tradnl" sz="3200" b="1" noProof="0" dirty="0" smtClean="0">
                <a:solidFill>
                  <a:srgbClr val="000000"/>
                </a:solidFill>
                <a:latin typeface="Arial"/>
                <a:cs typeface="Arial"/>
              </a:rPr>
              <a:t>Proyectos</a:t>
            </a:r>
            <a:endParaRPr lang="es-ES_tradnl" sz="3200" b="1" noProof="0" dirty="0">
              <a:solidFill>
                <a:srgbClr val="000000"/>
              </a:solidFill>
              <a:latin typeface="Arial"/>
              <a:cs typeface="Arial"/>
            </a:endParaRPr>
          </a:p>
        </p:txBody>
      </p:sp>
      <p:sp>
        <p:nvSpPr>
          <p:cNvPr id="3" name="Content Placeholder 2"/>
          <p:cNvSpPr>
            <a:spLocks noGrp="1"/>
          </p:cNvSpPr>
          <p:nvPr>
            <p:ph idx="1"/>
          </p:nvPr>
        </p:nvSpPr>
        <p:spPr>
          <a:xfrm>
            <a:off x="1435608" y="1185333"/>
            <a:ext cx="7498080" cy="5063067"/>
          </a:xfrm>
        </p:spPr>
        <p:txBody>
          <a:bodyPr>
            <a:normAutofit lnSpcReduction="10000"/>
          </a:bodyPr>
          <a:lstStyle/>
          <a:p>
            <a:pPr>
              <a:lnSpc>
                <a:spcPct val="150000"/>
              </a:lnSpc>
            </a:pPr>
            <a:r>
              <a:rPr lang="es-ES_tradnl" sz="1600" noProof="0" smtClean="0">
                <a:solidFill>
                  <a:srgbClr val="000000"/>
                </a:solidFill>
                <a:latin typeface="Arial"/>
                <a:cs typeface="Arial"/>
              </a:rPr>
              <a:t>En el área frutales, se está trabajando fuertemente en el manejo del problema del ‘citrus greening’ (enverdecimiento de los cítricos), utilizando estructuras a prueba de insectos para propagar injertos y modificando el medio o sustrtrato donde se propagan los patrones para evitar otras enfermedades como Phythoptora, el cancro y otras enfermedades que se transmiten cuando se utiliza suelo como medio de siembra.  También se está evaluando el efecto de la nutrición, control de plagas (manejo general de la plantación) sobre la producción, en plantas de chinas y limones afectadas por el citrus greening.</a:t>
            </a:r>
          </a:p>
          <a:p>
            <a:pPr>
              <a:lnSpc>
                <a:spcPct val="150000"/>
              </a:lnSpc>
            </a:pPr>
            <a:endParaRPr lang="es-ES_tradnl" sz="1600" noProof="0" smtClean="0">
              <a:solidFill>
                <a:srgbClr val="000000"/>
              </a:solidFill>
              <a:latin typeface="Arial"/>
              <a:cs typeface="Arial"/>
            </a:endParaRPr>
          </a:p>
          <a:p>
            <a:pPr>
              <a:lnSpc>
                <a:spcPct val="150000"/>
              </a:lnSpc>
            </a:pPr>
            <a:r>
              <a:rPr lang="es-ES_tradnl" sz="1600" noProof="0" smtClean="0">
                <a:solidFill>
                  <a:srgbClr val="000000"/>
                </a:solidFill>
                <a:latin typeface="Arial"/>
                <a:cs typeface="Arial"/>
              </a:rPr>
              <a:t>En el cultivo de plátanos se continúan los trabajos de investigación para el control de Sigatoka negra, control de nemátodos y picudo.  También se está evaluando el cultivar de plátano FIAH 21 con relación a la tolerancia o resistencia a la Sigatoka negra.</a:t>
            </a:r>
          </a:p>
          <a:p>
            <a:pPr>
              <a:lnSpc>
                <a:spcPct val="150000"/>
              </a:lnSpc>
            </a:pPr>
            <a:endParaRPr lang="es-ES_tradnl" sz="1600" noProof="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339876892"/>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97000" y="583843"/>
            <a:ext cx="6807200" cy="5909312"/>
          </a:xfrm>
          <a:prstGeom prst="rect">
            <a:avLst/>
          </a:prstGeom>
        </p:spPr>
        <p:txBody>
          <a:bodyPr wrap="square">
            <a:spAutoFit/>
          </a:bodyPr>
          <a:lstStyle/>
          <a:p>
            <a:pPr algn="ctr">
              <a:lnSpc>
                <a:spcPct val="150000"/>
              </a:lnSpc>
            </a:pPr>
            <a:r>
              <a:rPr lang="es-ES_tradnl" sz="3200" b="1" dirty="0" smtClean="0">
                <a:solidFill>
                  <a:srgbClr val="000000"/>
                </a:solidFill>
                <a:latin typeface="Arial"/>
                <a:cs typeface="Arial"/>
              </a:rPr>
              <a:t>Proyectos (cont.)</a:t>
            </a:r>
            <a:endParaRPr lang="en-US" sz="3200" dirty="0" smtClean="0">
              <a:solidFill>
                <a:srgbClr val="000000"/>
              </a:solidFill>
              <a:latin typeface="Arial"/>
              <a:cs typeface="Arial"/>
            </a:endParaRPr>
          </a:p>
          <a:p>
            <a:pPr marL="285750" indent="-285750">
              <a:lnSpc>
                <a:spcPct val="150000"/>
              </a:lnSpc>
              <a:buFont typeface="Arial"/>
              <a:buChar char="•"/>
            </a:pPr>
            <a:r>
              <a:rPr lang="en-US" sz="1600" dirty="0" smtClean="0">
                <a:solidFill>
                  <a:srgbClr val="000000"/>
                </a:solidFill>
                <a:latin typeface="Arial"/>
                <a:cs typeface="Arial"/>
              </a:rPr>
              <a:t>En </a:t>
            </a:r>
            <a:r>
              <a:rPr lang="en-US" sz="1600" dirty="0" err="1">
                <a:solidFill>
                  <a:srgbClr val="000000"/>
                </a:solidFill>
                <a:latin typeface="Arial"/>
                <a:cs typeface="Arial"/>
              </a:rPr>
              <a:t>cuanto</a:t>
            </a:r>
            <a:r>
              <a:rPr lang="en-US" sz="1600" dirty="0">
                <a:solidFill>
                  <a:srgbClr val="000000"/>
                </a:solidFill>
                <a:latin typeface="Arial"/>
                <a:cs typeface="Arial"/>
              </a:rPr>
              <a:t> al </a:t>
            </a:r>
            <a:r>
              <a:rPr lang="en-US" sz="1600" dirty="0" err="1">
                <a:solidFill>
                  <a:srgbClr val="000000"/>
                </a:solidFill>
                <a:latin typeface="Arial"/>
                <a:cs typeface="Arial"/>
              </a:rPr>
              <a:t>cultivo</a:t>
            </a:r>
            <a:r>
              <a:rPr lang="en-US" sz="1600" dirty="0">
                <a:solidFill>
                  <a:srgbClr val="000000"/>
                </a:solidFill>
                <a:latin typeface="Arial"/>
                <a:cs typeface="Arial"/>
              </a:rPr>
              <a:t> de piña, se </a:t>
            </a:r>
            <a:r>
              <a:rPr lang="en-US" sz="1600" dirty="0" err="1">
                <a:solidFill>
                  <a:srgbClr val="000000"/>
                </a:solidFill>
                <a:latin typeface="Arial"/>
                <a:cs typeface="Arial"/>
              </a:rPr>
              <a:t>está</a:t>
            </a:r>
            <a:r>
              <a:rPr lang="en-US" sz="1600" dirty="0">
                <a:solidFill>
                  <a:srgbClr val="000000"/>
                </a:solidFill>
                <a:latin typeface="Arial"/>
                <a:cs typeface="Arial"/>
              </a:rPr>
              <a:t> </a:t>
            </a:r>
            <a:r>
              <a:rPr lang="en-US" sz="1600" dirty="0" err="1">
                <a:solidFill>
                  <a:srgbClr val="000000"/>
                </a:solidFill>
                <a:latin typeface="Arial"/>
                <a:cs typeface="Arial"/>
              </a:rPr>
              <a:t>propagando</a:t>
            </a:r>
            <a:r>
              <a:rPr lang="en-US" sz="1600" dirty="0">
                <a:solidFill>
                  <a:srgbClr val="000000"/>
                </a:solidFill>
                <a:latin typeface="Arial"/>
                <a:cs typeface="Arial"/>
              </a:rPr>
              <a:t> la </a:t>
            </a:r>
            <a:r>
              <a:rPr lang="en-US" sz="1600" dirty="0" err="1">
                <a:solidFill>
                  <a:srgbClr val="000000"/>
                </a:solidFill>
                <a:latin typeface="Arial"/>
                <a:cs typeface="Arial"/>
              </a:rPr>
              <a:t>variedad</a:t>
            </a:r>
            <a:r>
              <a:rPr lang="en-US" sz="1600" dirty="0">
                <a:solidFill>
                  <a:srgbClr val="000000"/>
                </a:solidFill>
                <a:latin typeface="Arial"/>
                <a:cs typeface="Arial"/>
              </a:rPr>
              <a:t> </a:t>
            </a:r>
            <a:r>
              <a:rPr lang="en-US" sz="1600" dirty="0" err="1">
                <a:solidFill>
                  <a:srgbClr val="000000"/>
                </a:solidFill>
                <a:latin typeface="Arial"/>
                <a:cs typeface="Arial"/>
              </a:rPr>
              <a:t>Cabezona</a:t>
            </a:r>
            <a:r>
              <a:rPr lang="en-US" sz="1600" dirty="0">
                <a:solidFill>
                  <a:srgbClr val="000000"/>
                </a:solidFill>
                <a:latin typeface="Arial"/>
                <a:cs typeface="Arial"/>
              </a:rPr>
              <a:t> </a:t>
            </a:r>
            <a:r>
              <a:rPr lang="en-US" sz="1600" dirty="0" err="1">
                <a:solidFill>
                  <a:srgbClr val="000000"/>
                </a:solidFill>
                <a:latin typeface="Arial"/>
                <a:cs typeface="Arial"/>
              </a:rPr>
              <a:t>mediante</a:t>
            </a:r>
            <a:r>
              <a:rPr lang="en-US" sz="1600" dirty="0">
                <a:solidFill>
                  <a:srgbClr val="000000"/>
                </a:solidFill>
                <a:latin typeface="Arial"/>
                <a:cs typeface="Arial"/>
              </a:rPr>
              <a:t> </a:t>
            </a:r>
            <a:r>
              <a:rPr lang="en-US" sz="1600" dirty="0" err="1">
                <a:solidFill>
                  <a:srgbClr val="000000"/>
                </a:solidFill>
                <a:latin typeface="Arial"/>
                <a:cs typeface="Arial"/>
              </a:rPr>
              <a:t>cultivo</a:t>
            </a:r>
            <a:r>
              <a:rPr lang="en-US" sz="1600" dirty="0">
                <a:solidFill>
                  <a:srgbClr val="000000"/>
                </a:solidFill>
                <a:latin typeface="Arial"/>
                <a:cs typeface="Arial"/>
              </a:rPr>
              <a:t> de </a:t>
            </a:r>
            <a:r>
              <a:rPr lang="en-US" sz="1600" dirty="0" err="1">
                <a:solidFill>
                  <a:srgbClr val="000000"/>
                </a:solidFill>
                <a:latin typeface="Arial"/>
                <a:cs typeface="Arial"/>
              </a:rPr>
              <a:t>tejido</a:t>
            </a:r>
            <a:r>
              <a:rPr lang="en-US" sz="1600" dirty="0">
                <a:solidFill>
                  <a:srgbClr val="000000"/>
                </a:solidFill>
                <a:latin typeface="Arial"/>
                <a:cs typeface="Arial"/>
              </a:rPr>
              <a:t>.  </a:t>
            </a:r>
            <a:r>
              <a:rPr lang="en-US" sz="1600" dirty="0" err="1">
                <a:solidFill>
                  <a:srgbClr val="000000"/>
                </a:solidFill>
                <a:latin typeface="Arial"/>
                <a:cs typeface="Arial"/>
              </a:rPr>
              <a:t>Dicho</a:t>
            </a:r>
            <a:r>
              <a:rPr lang="en-US" sz="1600" dirty="0">
                <a:solidFill>
                  <a:srgbClr val="000000"/>
                </a:solidFill>
                <a:latin typeface="Arial"/>
                <a:cs typeface="Arial"/>
              </a:rPr>
              <a:t> material se </a:t>
            </a:r>
            <a:r>
              <a:rPr lang="en-US" sz="1600" dirty="0" err="1">
                <a:solidFill>
                  <a:srgbClr val="000000"/>
                </a:solidFill>
                <a:latin typeface="Arial"/>
                <a:cs typeface="Arial"/>
              </a:rPr>
              <a:t>está</a:t>
            </a:r>
            <a:r>
              <a:rPr lang="en-US" sz="1600" dirty="0">
                <a:solidFill>
                  <a:srgbClr val="000000"/>
                </a:solidFill>
                <a:latin typeface="Arial"/>
                <a:cs typeface="Arial"/>
              </a:rPr>
              <a:t>  </a:t>
            </a:r>
            <a:r>
              <a:rPr lang="en-US" sz="1600" dirty="0" err="1">
                <a:solidFill>
                  <a:srgbClr val="000000"/>
                </a:solidFill>
                <a:latin typeface="Arial"/>
                <a:cs typeface="Arial"/>
              </a:rPr>
              <a:t>evaluando</a:t>
            </a:r>
            <a:r>
              <a:rPr lang="en-US" sz="1600" dirty="0">
                <a:solidFill>
                  <a:srgbClr val="000000"/>
                </a:solidFill>
                <a:latin typeface="Arial"/>
                <a:cs typeface="Arial"/>
              </a:rPr>
              <a:t> en el campo, lo </a:t>
            </a:r>
            <a:r>
              <a:rPr lang="en-US" sz="1600" dirty="0" err="1">
                <a:solidFill>
                  <a:srgbClr val="000000"/>
                </a:solidFill>
                <a:latin typeface="Arial"/>
                <a:cs typeface="Arial"/>
              </a:rPr>
              <a:t>que</a:t>
            </a:r>
            <a:r>
              <a:rPr lang="en-US" sz="1600" dirty="0">
                <a:solidFill>
                  <a:srgbClr val="000000"/>
                </a:solidFill>
                <a:latin typeface="Arial"/>
                <a:cs typeface="Arial"/>
              </a:rPr>
              <a:t> </a:t>
            </a:r>
            <a:r>
              <a:rPr lang="en-US" sz="1600" dirty="0" err="1">
                <a:solidFill>
                  <a:srgbClr val="000000"/>
                </a:solidFill>
                <a:latin typeface="Arial"/>
                <a:cs typeface="Arial"/>
              </a:rPr>
              <a:t>nos</a:t>
            </a:r>
            <a:r>
              <a:rPr lang="en-US" sz="1600" dirty="0">
                <a:solidFill>
                  <a:srgbClr val="000000"/>
                </a:solidFill>
                <a:latin typeface="Arial"/>
                <a:cs typeface="Arial"/>
              </a:rPr>
              <a:t> </a:t>
            </a:r>
            <a:r>
              <a:rPr lang="en-US" sz="1600" dirty="0" err="1">
                <a:solidFill>
                  <a:srgbClr val="000000"/>
                </a:solidFill>
                <a:latin typeface="Arial"/>
                <a:cs typeface="Arial"/>
              </a:rPr>
              <a:t>permitirá</a:t>
            </a:r>
            <a:r>
              <a:rPr lang="en-US" sz="1600" dirty="0">
                <a:solidFill>
                  <a:srgbClr val="000000"/>
                </a:solidFill>
                <a:latin typeface="Arial"/>
                <a:cs typeface="Arial"/>
              </a:rPr>
              <a:t> </a:t>
            </a:r>
            <a:r>
              <a:rPr lang="en-US" sz="1600" dirty="0" err="1">
                <a:solidFill>
                  <a:srgbClr val="000000"/>
                </a:solidFill>
                <a:latin typeface="Arial"/>
                <a:cs typeface="Arial"/>
              </a:rPr>
              <a:t>seleccionar</a:t>
            </a:r>
            <a:r>
              <a:rPr lang="en-US" sz="1600" dirty="0">
                <a:solidFill>
                  <a:srgbClr val="000000"/>
                </a:solidFill>
                <a:latin typeface="Arial"/>
                <a:cs typeface="Arial"/>
              </a:rPr>
              <a:t> el material </a:t>
            </a:r>
            <a:r>
              <a:rPr lang="en-US" sz="1600" dirty="0" err="1">
                <a:solidFill>
                  <a:srgbClr val="000000"/>
                </a:solidFill>
                <a:latin typeface="Arial"/>
                <a:cs typeface="Arial"/>
              </a:rPr>
              <a:t>correcto</a:t>
            </a:r>
            <a:r>
              <a:rPr lang="en-US" sz="1600" dirty="0">
                <a:solidFill>
                  <a:srgbClr val="000000"/>
                </a:solidFill>
                <a:latin typeface="Arial"/>
                <a:cs typeface="Arial"/>
              </a:rPr>
              <a:t> y </a:t>
            </a:r>
            <a:r>
              <a:rPr lang="en-US" sz="1600" dirty="0" err="1">
                <a:solidFill>
                  <a:srgbClr val="000000"/>
                </a:solidFill>
                <a:latin typeface="Arial"/>
                <a:cs typeface="Arial"/>
              </a:rPr>
              <a:t>fiel</a:t>
            </a:r>
            <a:r>
              <a:rPr lang="en-US" sz="1600" dirty="0">
                <a:solidFill>
                  <a:srgbClr val="000000"/>
                </a:solidFill>
                <a:latin typeface="Arial"/>
                <a:cs typeface="Arial"/>
              </a:rPr>
              <a:t> al </a:t>
            </a:r>
            <a:r>
              <a:rPr lang="en-US" sz="1600" dirty="0" err="1">
                <a:solidFill>
                  <a:srgbClr val="000000"/>
                </a:solidFill>
                <a:latin typeface="Arial"/>
                <a:cs typeface="Arial"/>
              </a:rPr>
              <a:t>tipo</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luego</a:t>
            </a:r>
            <a:r>
              <a:rPr lang="en-US" sz="1600" dirty="0">
                <a:solidFill>
                  <a:srgbClr val="000000"/>
                </a:solidFill>
                <a:latin typeface="Arial"/>
                <a:cs typeface="Arial"/>
              </a:rPr>
              <a:t> </a:t>
            </a:r>
            <a:r>
              <a:rPr lang="en-US" sz="1600" dirty="0" err="1">
                <a:solidFill>
                  <a:srgbClr val="000000"/>
                </a:solidFill>
                <a:latin typeface="Arial"/>
                <a:cs typeface="Arial"/>
              </a:rPr>
              <a:t>sembrarlo</a:t>
            </a:r>
            <a:r>
              <a:rPr lang="en-US" sz="1600" dirty="0">
                <a:solidFill>
                  <a:srgbClr val="000000"/>
                </a:solidFill>
                <a:latin typeface="Arial"/>
                <a:cs typeface="Arial"/>
              </a:rPr>
              <a:t> a </a:t>
            </a:r>
            <a:r>
              <a:rPr lang="en-US" sz="1600" dirty="0" err="1">
                <a:solidFill>
                  <a:srgbClr val="000000"/>
                </a:solidFill>
                <a:latin typeface="Arial"/>
                <a:cs typeface="Arial"/>
              </a:rPr>
              <a:t>nivel</a:t>
            </a:r>
            <a:r>
              <a:rPr lang="en-US" sz="1600" dirty="0">
                <a:solidFill>
                  <a:srgbClr val="000000"/>
                </a:solidFill>
                <a:latin typeface="Arial"/>
                <a:cs typeface="Arial"/>
              </a:rPr>
              <a:t> commercial.  Como </a:t>
            </a:r>
            <a:r>
              <a:rPr lang="en-US" sz="1600" dirty="0" err="1">
                <a:solidFill>
                  <a:srgbClr val="000000"/>
                </a:solidFill>
                <a:latin typeface="Arial"/>
                <a:cs typeface="Arial"/>
              </a:rPr>
              <a:t>resultado</a:t>
            </a:r>
            <a:r>
              <a:rPr lang="en-US" sz="1600" dirty="0">
                <a:solidFill>
                  <a:srgbClr val="000000"/>
                </a:solidFill>
                <a:latin typeface="Arial"/>
                <a:cs typeface="Arial"/>
              </a:rPr>
              <a:t>, </a:t>
            </a:r>
            <a:r>
              <a:rPr lang="en-US" sz="1600" dirty="0" err="1">
                <a:solidFill>
                  <a:srgbClr val="000000"/>
                </a:solidFill>
                <a:latin typeface="Arial"/>
                <a:cs typeface="Arial"/>
              </a:rPr>
              <a:t>estaríamos</a:t>
            </a:r>
            <a:r>
              <a:rPr lang="en-US" sz="1600" dirty="0">
                <a:solidFill>
                  <a:srgbClr val="000000"/>
                </a:solidFill>
                <a:latin typeface="Arial"/>
                <a:cs typeface="Arial"/>
              </a:rPr>
              <a:t> </a:t>
            </a:r>
            <a:r>
              <a:rPr lang="en-US" sz="1600" dirty="0" err="1">
                <a:solidFill>
                  <a:srgbClr val="000000"/>
                </a:solidFill>
                <a:latin typeface="Arial"/>
                <a:cs typeface="Arial"/>
              </a:rPr>
              <a:t>devolviendo</a:t>
            </a:r>
            <a:r>
              <a:rPr lang="en-US" sz="1600" dirty="0">
                <a:solidFill>
                  <a:srgbClr val="000000"/>
                </a:solidFill>
                <a:latin typeface="Arial"/>
                <a:cs typeface="Arial"/>
              </a:rPr>
              <a:t> al </a:t>
            </a:r>
            <a:r>
              <a:rPr lang="en-US" sz="1600" dirty="0" err="1">
                <a:solidFill>
                  <a:srgbClr val="000000"/>
                </a:solidFill>
                <a:latin typeface="Arial"/>
                <a:cs typeface="Arial"/>
              </a:rPr>
              <a:t>mercado</a:t>
            </a:r>
            <a:r>
              <a:rPr lang="en-US" sz="1600" dirty="0">
                <a:solidFill>
                  <a:srgbClr val="000000"/>
                </a:solidFill>
                <a:latin typeface="Arial"/>
                <a:cs typeface="Arial"/>
              </a:rPr>
              <a:t>  </a:t>
            </a:r>
            <a:r>
              <a:rPr lang="en-US" sz="1600" dirty="0" err="1">
                <a:solidFill>
                  <a:srgbClr val="000000"/>
                </a:solidFill>
                <a:latin typeface="Arial"/>
                <a:cs typeface="Arial"/>
              </a:rPr>
              <a:t>una</a:t>
            </a:r>
            <a:r>
              <a:rPr lang="en-US" sz="1600" dirty="0">
                <a:solidFill>
                  <a:srgbClr val="000000"/>
                </a:solidFill>
                <a:latin typeface="Arial"/>
                <a:cs typeface="Arial"/>
              </a:rPr>
              <a:t> </a:t>
            </a:r>
            <a:r>
              <a:rPr lang="en-US" sz="1600" dirty="0" err="1">
                <a:solidFill>
                  <a:srgbClr val="000000"/>
                </a:solidFill>
                <a:latin typeface="Arial"/>
                <a:cs typeface="Arial"/>
              </a:rPr>
              <a:t>variedad</a:t>
            </a:r>
            <a:r>
              <a:rPr lang="en-US" sz="1600" dirty="0">
                <a:solidFill>
                  <a:srgbClr val="000000"/>
                </a:solidFill>
                <a:latin typeface="Arial"/>
                <a:cs typeface="Arial"/>
              </a:rPr>
              <a:t> de piña </a:t>
            </a:r>
            <a:r>
              <a:rPr lang="en-US" sz="1600" dirty="0" err="1">
                <a:solidFill>
                  <a:srgbClr val="000000"/>
                </a:solidFill>
                <a:latin typeface="Arial"/>
                <a:cs typeface="Arial"/>
              </a:rPr>
              <a:t>que</a:t>
            </a:r>
            <a:r>
              <a:rPr lang="en-US" sz="1600" dirty="0">
                <a:solidFill>
                  <a:srgbClr val="000000"/>
                </a:solidFill>
                <a:latin typeface="Arial"/>
                <a:cs typeface="Arial"/>
              </a:rPr>
              <a:t> </a:t>
            </a:r>
            <a:r>
              <a:rPr lang="en-US" sz="1600" dirty="0" err="1">
                <a:solidFill>
                  <a:srgbClr val="000000"/>
                </a:solidFill>
                <a:latin typeface="Arial"/>
                <a:cs typeface="Arial"/>
              </a:rPr>
              <a:t>practicamente</a:t>
            </a:r>
            <a:r>
              <a:rPr lang="en-US" sz="1600" dirty="0">
                <a:solidFill>
                  <a:srgbClr val="000000"/>
                </a:solidFill>
                <a:latin typeface="Arial"/>
                <a:cs typeface="Arial"/>
              </a:rPr>
              <a:t> ha </a:t>
            </a:r>
            <a:r>
              <a:rPr lang="en-US" sz="1600" dirty="0" err="1">
                <a:solidFill>
                  <a:srgbClr val="000000"/>
                </a:solidFill>
                <a:latin typeface="Arial"/>
                <a:cs typeface="Arial"/>
              </a:rPr>
              <a:t>desaparecido</a:t>
            </a:r>
            <a:r>
              <a:rPr lang="en-US" sz="1600" dirty="0">
                <a:solidFill>
                  <a:srgbClr val="000000"/>
                </a:solidFill>
                <a:latin typeface="Arial"/>
                <a:cs typeface="Arial"/>
              </a:rPr>
              <a:t>.</a:t>
            </a:r>
          </a:p>
          <a:p>
            <a:pPr>
              <a:lnSpc>
                <a:spcPct val="150000"/>
              </a:lnSpc>
            </a:pPr>
            <a:r>
              <a:rPr lang="en-US" sz="1600" dirty="0">
                <a:solidFill>
                  <a:srgbClr val="000000"/>
                </a:solidFill>
                <a:latin typeface="Arial"/>
                <a:cs typeface="Arial"/>
              </a:rPr>
              <a:t> </a:t>
            </a:r>
            <a:endParaRPr lang="en-US" sz="1600" dirty="0" smtClean="0">
              <a:solidFill>
                <a:srgbClr val="000000"/>
              </a:solidFill>
              <a:latin typeface="Arial"/>
              <a:cs typeface="Arial"/>
            </a:endParaRPr>
          </a:p>
          <a:p>
            <a:pPr marL="285750" indent="-285750">
              <a:lnSpc>
                <a:spcPct val="150000"/>
              </a:lnSpc>
              <a:buFont typeface="Arial"/>
              <a:buChar char="•"/>
            </a:pPr>
            <a:r>
              <a:rPr lang="en-US" sz="1600" dirty="0">
                <a:solidFill>
                  <a:srgbClr val="000000"/>
                </a:solidFill>
                <a:latin typeface="Arial"/>
                <a:cs typeface="Arial"/>
              </a:rPr>
              <a:t>Se </a:t>
            </a:r>
            <a:r>
              <a:rPr lang="en-US" sz="1600" dirty="0" err="1">
                <a:solidFill>
                  <a:srgbClr val="000000"/>
                </a:solidFill>
                <a:latin typeface="Arial"/>
                <a:cs typeface="Arial"/>
              </a:rPr>
              <a:t>han</a:t>
            </a:r>
            <a:r>
              <a:rPr lang="en-US" sz="1600" dirty="0">
                <a:solidFill>
                  <a:srgbClr val="000000"/>
                </a:solidFill>
                <a:latin typeface="Arial"/>
                <a:cs typeface="Arial"/>
              </a:rPr>
              <a:t> </a:t>
            </a:r>
            <a:r>
              <a:rPr lang="en-US" sz="1600" dirty="0" err="1">
                <a:solidFill>
                  <a:srgbClr val="000000"/>
                </a:solidFill>
                <a:latin typeface="Arial"/>
                <a:cs typeface="Arial"/>
              </a:rPr>
              <a:t>estado</a:t>
            </a:r>
            <a:r>
              <a:rPr lang="en-US" sz="1600" dirty="0">
                <a:solidFill>
                  <a:srgbClr val="000000"/>
                </a:solidFill>
                <a:latin typeface="Arial"/>
                <a:cs typeface="Arial"/>
              </a:rPr>
              <a:t> </a:t>
            </a:r>
            <a:r>
              <a:rPr lang="en-US" sz="1600" dirty="0" err="1">
                <a:solidFill>
                  <a:srgbClr val="000000"/>
                </a:solidFill>
                <a:latin typeface="Arial"/>
                <a:cs typeface="Arial"/>
              </a:rPr>
              <a:t>evaluando</a:t>
            </a:r>
            <a:r>
              <a:rPr lang="en-US" sz="1600" dirty="0">
                <a:solidFill>
                  <a:srgbClr val="000000"/>
                </a:solidFill>
                <a:latin typeface="Arial"/>
                <a:cs typeface="Arial"/>
              </a:rPr>
              <a:t> </a:t>
            </a:r>
            <a:r>
              <a:rPr lang="en-US" sz="1600" dirty="0" err="1">
                <a:solidFill>
                  <a:srgbClr val="000000"/>
                </a:solidFill>
                <a:latin typeface="Arial"/>
                <a:cs typeface="Arial"/>
              </a:rPr>
              <a:t>diferentes</a:t>
            </a:r>
            <a:r>
              <a:rPr lang="en-US" sz="1600" dirty="0">
                <a:solidFill>
                  <a:srgbClr val="000000"/>
                </a:solidFill>
                <a:latin typeface="Arial"/>
                <a:cs typeface="Arial"/>
              </a:rPr>
              <a:t> </a:t>
            </a:r>
            <a:r>
              <a:rPr lang="en-US" sz="1600" dirty="0" err="1">
                <a:solidFill>
                  <a:srgbClr val="000000"/>
                </a:solidFill>
                <a:latin typeface="Arial"/>
                <a:cs typeface="Arial"/>
              </a:rPr>
              <a:t>plantas</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uso</a:t>
            </a:r>
            <a:r>
              <a:rPr lang="en-US" sz="1600" dirty="0">
                <a:solidFill>
                  <a:srgbClr val="000000"/>
                </a:solidFill>
                <a:latin typeface="Arial"/>
                <a:cs typeface="Arial"/>
              </a:rPr>
              <a:t> </a:t>
            </a:r>
            <a:r>
              <a:rPr lang="en-US" sz="1600" dirty="0" err="1">
                <a:solidFill>
                  <a:srgbClr val="000000"/>
                </a:solidFill>
                <a:latin typeface="Arial"/>
                <a:cs typeface="Arial"/>
              </a:rPr>
              <a:t>forrajero</a:t>
            </a:r>
            <a:r>
              <a:rPr lang="en-US" sz="1600" dirty="0">
                <a:solidFill>
                  <a:srgbClr val="000000"/>
                </a:solidFill>
                <a:latin typeface="Arial"/>
                <a:cs typeface="Arial"/>
              </a:rPr>
              <a:t> </a:t>
            </a:r>
            <a:r>
              <a:rPr lang="en-US" sz="1600" dirty="0" err="1">
                <a:solidFill>
                  <a:srgbClr val="000000"/>
                </a:solidFill>
                <a:latin typeface="Arial"/>
                <a:cs typeface="Arial"/>
              </a:rPr>
              <a:t>tanto</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ensilaje</a:t>
            </a:r>
            <a:r>
              <a:rPr lang="en-US" sz="1600" dirty="0">
                <a:solidFill>
                  <a:srgbClr val="000000"/>
                </a:solidFill>
                <a:latin typeface="Arial"/>
                <a:cs typeface="Arial"/>
              </a:rPr>
              <a:t> </a:t>
            </a:r>
            <a:r>
              <a:rPr lang="en-US" sz="1600" dirty="0" err="1">
                <a:solidFill>
                  <a:srgbClr val="000000"/>
                </a:solidFill>
                <a:latin typeface="Arial"/>
                <a:cs typeface="Arial"/>
              </a:rPr>
              <a:t>como</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heno</a:t>
            </a:r>
            <a:r>
              <a:rPr lang="en-US" sz="1600" dirty="0">
                <a:solidFill>
                  <a:srgbClr val="000000"/>
                </a:solidFill>
                <a:latin typeface="Arial"/>
                <a:cs typeface="Arial"/>
              </a:rPr>
              <a:t>, tales </a:t>
            </a:r>
            <a:r>
              <a:rPr lang="en-US" sz="1600" dirty="0" err="1">
                <a:solidFill>
                  <a:srgbClr val="000000"/>
                </a:solidFill>
                <a:latin typeface="Arial"/>
                <a:cs typeface="Arial"/>
              </a:rPr>
              <a:t>como</a:t>
            </a:r>
            <a:r>
              <a:rPr lang="en-US" sz="1600" dirty="0">
                <a:solidFill>
                  <a:srgbClr val="000000"/>
                </a:solidFill>
                <a:latin typeface="Arial"/>
                <a:cs typeface="Arial"/>
              </a:rPr>
              <a:t>: el girasol, crotalaria, </a:t>
            </a:r>
            <a:r>
              <a:rPr lang="en-US" sz="1600" dirty="0" err="1">
                <a:solidFill>
                  <a:srgbClr val="000000"/>
                </a:solidFill>
                <a:latin typeface="Arial"/>
                <a:cs typeface="Arial"/>
              </a:rPr>
              <a:t>estilosante</a:t>
            </a:r>
            <a:r>
              <a:rPr lang="en-US" sz="1600" dirty="0">
                <a:solidFill>
                  <a:srgbClr val="000000"/>
                </a:solidFill>
                <a:latin typeface="Arial"/>
                <a:cs typeface="Arial"/>
              </a:rPr>
              <a:t>, </a:t>
            </a:r>
            <a:r>
              <a:rPr lang="en-US" sz="1600" dirty="0" err="1">
                <a:solidFill>
                  <a:srgbClr val="000000"/>
                </a:solidFill>
                <a:latin typeface="Arial"/>
                <a:cs typeface="Arial"/>
              </a:rPr>
              <a:t>maralfalfa</a:t>
            </a:r>
            <a:r>
              <a:rPr lang="en-US" sz="1600" dirty="0">
                <a:solidFill>
                  <a:srgbClr val="000000"/>
                </a:solidFill>
                <a:latin typeface="Arial"/>
                <a:cs typeface="Arial"/>
              </a:rPr>
              <a:t>, soya </a:t>
            </a:r>
            <a:r>
              <a:rPr lang="en-US" sz="1600" dirty="0" err="1">
                <a:solidFill>
                  <a:srgbClr val="000000"/>
                </a:solidFill>
                <a:latin typeface="Arial"/>
                <a:cs typeface="Arial"/>
              </a:rPr>
              <a:t>forrajera</a:t>
            </a:r>
            <a:r>
              <a:rPr lang="en-US" sz="1600" dirty="0">
                <a:solidFill>
                  <a:srgbClr val="000000"/>
                </a:solidFill>
                <a:latin typeface="Arial"/>
                <a:cs typeface="Arial"/>
              </a:rPr>
              <a:t>,  </a:t>
            </a:r>
            <a:r>
              <a:rPr lang="en-US" sz="1600" dirty="0" err="1">
                <a:solidFill>
                  <a:srgbClr val="000000"/>
                </a:solidFill>
                <a:latin typeface="Arial"/>
                <a:cs typeface="Arial"/>
              </a:rPr>
              <a:t>maní</a:t>
            </a:r>
            <a:r>
              <a:rPr lang="en-US" sz="1600" dirty="0">
                <a:solidFill>
                  <a:srgbClr val="000000"/>
                </a:solidFill>
                <a:latin typeface="Arial"/>
                <a:cs typeface="Arial"/>
              </a:rPr>
              <a:t> ornamental y </a:t>
            </a:r>
            <a:r>
              <a:rPr lang="en-US" sz="1600" dirty="0" err="1">
                <a:solidFill>
                  <a:srgbClr val="000000"/>
                </a:solidFill>
                <a:latin typeface="Arial"/>
                <a:cs typeface="Arial"/>
              </a:rPr>
              <a:t>otras</a:t>
            </a:r>
            <a:r>
              <a:rPr lang="en-US" sz="1600" dirty="0">
                <a:solidFill>
                  <a:srgbClr val="000000"/>
                </a:solidFill>
                <a:latin typeface="Arial"/>
                <a:cs typeface="Arial"/>
              </a:rPr>
              <a:t>; </a:t>
            </a:r>
            <a:r>
              <a:rPr lang="en-US" sz="1600" dirty="0" err="1">
                <a:solidFill>
                  <a:srgbClr val="000000"/>
                </a:solidFill>
                <a:latin typeface="Arial"/>
                <a:cs typeface="Arial"/>
              </a:rPr>
              <a:t>para</a:t>
            </a:r>
            <a:r>
              <a:rPr lang="en-US" sz="1600" dirty="0">
                <a:solidFill>
                  <a:srgbClr val="000000"/>
                </a:solidFill>
                <a:latin typeface="Arial"/>
                <a:cs typeface="Arial"/>
              </a:rPr>
              <a:t> </a:t>
            </a:r>
            <a:r>
              <a:rPr lang="en-US" sz="1600" dirty="0" err="1">
                <a:solidFill>
                  <a:srgbClr val="000000"/>
                </a:solidFill>
                <a:latin typeface="Arial"/>
                <a:cs typeface="Arial"/>
              </a:rPr>
              <a:t>uso</a:t>
            </a:r>
            <a:r>
              <a:rPr lang="en-US" sz="1600" dirty="0">
                <a:solidFill>
                  <a:srgbClr val="000000"/>
                </a:solidFill>
                <a:latin typeface="Arial"/>
                <a:cs typeface="Arial"/>
              </a:rPr>
              <a:t> en </a:t>
            </a:r>
            <a:r>
              <a:rPr lang="en-US" sz="1600" dirty="0" err="1">
                <a:solidFill>
                  <a:srgbClr val="000000"/>
                </a:solidFill>
                <a:latin typeface="Arial"/>
                <a:cs typeface="Arial"/>
              </a:rPr>
              <a:t>ganado</a:t>
            </a:r>
            <a:r>
              <a:rPr lang="en-US" sz="1600" dirty="0">
                <a:solidFill>
                  <a:srgbClr val="000000"/>
                </a:solidFill>
                <a:latin typeface="Arial"/>
                <a:cs typeface="Arial"/>
              </a:rPr>
              <a:t> </a:t>
            </a:r>
            <a:r>
              <a:rPr lang="en-US" sz="1600" dirty="0" err="1">
                <a:solidFill>
                  <a:srgbClr val="000000"/>
                </a:solidFill>
                <a:latin typeface="Arial"/>
                <a:cs typeface="Arial"/>
              </a:rPr>
              <a:t>vacuno</a:t>
            </a:r>
            <a:r>
              <a:rPr lang="en-US" sz="1600" dirty="0">
                <a:solidFill>
                  <a:srgbClr val="000000"/>
                </a:solidFill>
                <a:latin typeface="Arial"/>
                <a:cs typeface="Arial"/>
              </a:rPr>
              <a:t> y/o </a:t>
            </a:r>
            <a:r>
              <a:rPr lang="en-US" sz="1600" dirty="0" err="1">
                <a:solidFill>
                  <a:srgbClr val="000000"/>
                </a:solidFill>
                <a:latin typeface="Arial"/>
                <a:cs typeface="Arial"/>
              </a:rPr>
              <a:t>caprino</a:t>
            </a:r>
            <a:r>
              <a:rPr lang="en-US" sz="1600" dirty="0">
                <a:solidFill>
                  <a:srgbClr val="000000"/>
                </a:solidFill>
                <a:latin typeface="Arial"/>
                <a:cs typeface="Arial"/>
              </a:rPr>
              <a:t>.   Por </a:t>
            </a:r>
            <a:r>
              <a:rPr lang="en-US" sz="1600" dirty="0" err="1">
                <a:solidFill>
                  <a:srgbClr val="000000"/>
                </a:solidFill>
                <a:latin typeface="Arial"/>
                <a:cs typeface="Arial"/>
              </a:rPr>
              <a:t>otro</a:t>
            </a:r>
            <a:r>
              <a:rPr lang="en-US" sz="1600" dirty="0">
                <a:solidFill>
                  <a:srgbClr val="000000"/>
                </a:solidFill>
                <a:latin typeface="Arial"/>
                <a:cs typeface="Arial"/>
              </a:rPr>
              <a:t> </a:t>
            </a:r>
            <a:r>
              <a:rPr lang="en-US" sz="1600" dirty="0" err="1">
                <a:solidFill>
                  <a:srgbClr val="000000"/>
                </a:solidFill>
                <a:latin typeface="Arial"/>
                <a:cs typeface="Arial"/>
              </a:rPr>
              <a:t>lado</a:t>
            </a:r>
            <a:r>
              <a:rPr lang="en-US" sz="1600" dirty="0">
                <a:solidFill>
                  <a:srgbClr val="000000"/>
                </a:solidFill>
                <a:latin typeface="Arial"/>
                <a:cs typeface="Arial"/>
              </a:rPr>
              <a:t>, </a:t>
            </a:r>
            <a:r>
              <a:rPr lang="en-US" sz="1600" dirty="0" err="1">
                <a:solidFill>
                  <a:srgbClr val="000000"/>
                </a:solidFill>
                <a:latin typeface="Arial"/>
                <a:cs typeface="Arial"/>
              </a:rPr>
              <a:t>tenemos</a:t>
            </a:r>
            <a:r>
              <a:rPr lang="en-US" sz="1600" dirty="0">
                <a:solidFill>
                  <a:srgbClr val="000000"/>
                </a:solidFill>
                <a:latin typeface="Arial"/>
                <a:cs typeface="Arial"/>
              </a:rPr>
              <a:t> </a:t>
            </a:r>
            <a:r>
              <a:rPr lang="en-US" sz="1600" dirty="0" err="1">
                <a:solidFill>
                  <a:srgbClr val="000000"/>
                </a:solidFill>
                <a:latin typeface="Arial"/>
                <a:cs typeface="Arial"/>
              </a:rPr>
              <a:t>proyectos</a:t>
            </a:r>
            <a:r>
              <a:rPr lang="en-US" sz="1600" dirty="0">
                <a:solidFill>
                  <a:srgbClr val="000000"/>
                </a:solidFill>
                <a:latin typeface="Arial"/>
                <a:cs typeface="Arial"/>
              </a:rPr>
              <a:t> </a:t>
            </a:r>
            <a:r>
              <a:rPr lang="en-US" sz="1600" dirty="0" err="1">
                <a:solidFill>
                  <a:srgbClr val="000000"/>
                </a:solidFill>
                <a:latin typeface="Arial"/>
                <a:cs typeface="Arial"/>
              </a:rPr>
              <a:t>bajo</a:t>
            </a:r>
            <a:r>
              <a:rPr lang="en-US" sz="1600" dirty="0">
                <a:solidFill>
                  <a:srgbClr val="000000"/>
                </a:solidFill>
                <a:latin typeface="Arial"/>
                <a:cs typeface="Arial"/>
              </a:rPr>
              <a:t> IR4, </a:t>
            </a:r>
            <a:r>
              <a:rPr lang="en-US" sz="1600" dirty="0" err="1">
                <a:solidFill>
                  <a:srgbClr val="000000"/>
                </a:solidFill>
                <a:latin typeface="Arial"/>
                <a:cs typeface="Arial"/>
              </a:rPr>
              <a:t>para</a:t>
            </a:r>
            <a:r>
              <a:rPr lang="en-US" sz="1600" dirty="0">
                <a:solidFill>
                  <a:srgbClr val="000000"/>
                </a:solidFill>
                <a:latin typeface="Arial"/>
                <a:cs typeface="Arial"/>
              </a:rPr>
              <a:t> el control de </a:t>
            </a:r>
            <a:r>
              <a:rPr lang="en-US" sz="1600" dirty="0" err="1">
                <a:solidFill>
                  <a:srgbClr val="000000"/>
                </a:solidFill>
                <a:latin typeface="Arial"/>
                <a:cs typeface="Arial"/>
              </a:rPr>
              <a:t>algunas</a:t>
            </a:r>
            <a:r>
              <a:rPr lang="en-US" sz="1600" dirty="0">
                <a:solidFill>
                  <a:srgbClr val="000000"/>
                </a:solidFill>
                <a:latin typeface="Arial"/>
                <a:cs typeface="Arial"/>
              </a:rPr>
              <a:t> </a:t>
            </a:r>
            <a:r>
              <a:rPr lang="en-US" sz="1600" dirty="0" err="1">
                <a:solidFill>
                  <a:srgbClr val="000000"/>
                </a:solidFill>
                <a:latin typeface="Arial"/>
                <a:cs typeface="Arial"/>
              </a:rPr>
              <a:t>malezas</a:t>
            </a:r>
            <a:r>
              <a:rPr lang="en-US" sz="1600" dirty="0">
                <a:solidFill>
                  <a:srgbClr val="000000"/>
                </a:solidFill>
                <a:latin typeface="Arial"/>
                <a:cs typeface="Arial"/>
              </a:rPr>
              <a:t> </a:t>
            </a:r>
            <a:r>
              <a:rPr lang="en-US" sz="1600" dirty="0" err="1">
                <a:solidFill>
                  <a:srgbClr val="000000"/>
                </a:solidFill>
                <a:latin typeface="Arial"/>
                <a:cs typeface="Arial"/>
              </a:rPr>
              <a:t>problemáticas</a:t>
            </a:r>
            <a:r>
              <a:rPr lang="en-US" sz="1600" dirty="0">
                <a:solidFill>
                  <a:srgbClr val="000000"/>
                </a:solidFill>
                <a:latin typeface="Arial"/>
                <a:cs typeface="Arial"/>
              </a:rPr>
              <a:t> </a:t>
            </a:r>
            <a:r>
              <a:rPr lang="en-US" sz="1600" dirty="0" err="1">
                <a:solidFill>
                  <a:srgbClr val="000000"/>
                </a:solidFill>
                <a:latin typeface="Arial"/>
                <a:cs typeface="Arial"/>
              </a:rPr>
              <a:t>como</a:t>
            </a:r>
            <a:r>
              <a:rPr lang="en-US" sz="1600" dirty="0">
                <a:solidFill>
                  <a:srgbClr val="000000"/>
                </a:solidFill>
                <a:latin typeface="Arial"/>
                <a:cs typeface="Arial"/>
              </a:rPr>
              <a:t> la yerba </a:t>
            </a:r>
            <a:r>
              <a:rPr lang="en-US" sz="1600" dirty="0" err="1">
                <a:solidFill>
                  <a:srgbClr val="000000"/>
                </a:solidFill>
                <a:latin typeface="Arial"/>
                <a:cs typeface="Arial"/>
              </a:rPr>
              <a:t>venezolana</a:t>
            </a:r>
            <a:r>
              <a:rPr lang="en-US" sz="1600" dirty="0">
                <a:solidFill>
                  <a:srgbClr val="000000"/>
                </a:solidFill>
                <a:latin typeface="Arial"/>
                <a:cs typeface="Arial"/>
              </a:rPr>
              <a:t> entre </a:t>
            </a:r>
            <a:r>
              <a:rPr lang="en-US" sz="1600" dirty="0" err="1">
                <a:solidFill>
                  <a:srgbClr val="000000"/>
                </a:solidFill>
                <a:latin typeface="Arial"/>
                <a:cs typeface="Arial"/>
              </a:rPr>
              <a:t>otras</a:t>
            </a:r>
            <a:r>
              <a:rPr lang="en-US" sz="1600" dirty="0">
                <a:solidFill>
                  <a:srgbClr val="000000"/>
                </a:solidFill>
                <a:latin typeface="Arial"/>
                <a:cs typeface="Arial"/>
              </a:rPr>
              <a:t>. </a:t>
            </a:r>
          </a:p>
          <a:p>
            <a:r>
              <a:rPr lang="en-US" dirty="0">
                <a:solidFill>
                  <a:srgbClr val="008040"/>
                </a:solidFill>
                <a:latin typeface="Cambria"/>
                <a:cs typeface="Cambria"/>
              </a:rPr>
              <a:t> </a:t>
            </a: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31808998"/>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1300" y="495299"/>
            <a:ext cx="7099300" cy="6073455"/>
          </a:xfrm>
          <a:prstGeom prst="rect">
            <a:avLst/>
          </a:prstGeom>
        </p:spPr>
        <p:txBody>
          <a:bodyPr wrap="square">
            <a:spAutoFit/>
          </a:bodyPr>
          <a:lstStyle/>
          <a:p>
            <a:pPr algn="ctr">
              <a:lnSpc>
                <a:spcPct val="150000"/>
              </a:lnSpc>
            </a:pPr>
            <a:r>
              <a:rPr lang="es-ES_tradnl" sz="3200" b="1" dirty="0">
                <a:solidFill>
                  <a:srgbClr val="000000"/>
                </a:solidFill>
                <a:latin typeface="Arial"/>
                <a:cs typeface="Arial"/>
              </a:rPr>
              <a:t>Proyectos (cont.)</a:t>
            </a:r>
            <a:endParaRPr lang="en-US" sz="3200" dirty="0">
              <a:solidFill>
                <a:srgbClr val="000000"/>
              </a:solidFill>
              <a:latin typeface="Arial"/>
              <a:cs typeface="Arial"/>
            </a:endParaRPr>
          </a:p>
          <a:p>
            <a:pPr marL="285750" indent="-285750">
              <a:lnSpc>
                <a:spcPct val="150000"/>
              </a:lnSpc>
              <a:buFont typeface="Arial"/>
              <a:buChar char="•"/>
            </a:pPr>
            <a:endParaRPr lang="es-PR" sz="1600" dirty="0" smtClean="0">
              <a:solidFill>
                <a:srgbClr val="000000"/>
              </a:solidFill>
              <a:latin typeface="Arial"/>
              <a:cs typeface="Arial"/>
            </a:endParaRPr>
          </a:p>
          <a:p>
            <a:pPr marL="285750" indent="-285750">
              <a:lnSpc>
                <a:spcPct val="150000"/>
              </a:lnSpc>
              <a:buFont typeface="Arial"/>
              <a:buChar char="•"/>
            </a:pPr>
            <a:r>
              <a:rPr lang="es-PR" sz="1400" dirty="0" smtClean="0">
                <a:solidFill>
                  <a:srgbClr val="000000"/>
                </a:solidFill>
                <a:latin typeface="Arial"/>
                <a:cs typeface="Arial"/>
              </a:rPr>
              <a:t>En el cultivo de yautía se está trabajando mayormente con la variedad Nazareno.  Los trabajos se concentran en producción de semilla para suplir a agricultores auspiciados por el Departamento de Agricultura de Puerto Rico (contrato de producción de semilla).  También se lleva a cabo  investigación, utlilizando hongos beneficiosos (Tricodermas) para reducir o evitar el ataque de otros hongos causantes del mal seco, en predios sometidos a siembras continuas de este cultivo.  Otro trabajo persigue la utilización del cormo (madre [parte aérea del tallo de la planta]) para la confección de harinas y otros productos comestibles.</a:t>
            </a:r>
          </a:p>
          <a:p>
            <a:pPr marL="285750" indent="-285750">
              <a:lnSpc>
                <a:spcPct val="150000"/>
              </a:lnSpc>
              <a:buFont typeface="Arial"/>
              <a:buChar char="•"/>
            </a:pPr>
            <a:endParaRPr lang="es-PR" sz="1400" dirty="0" smtClean="0">
              <a:solidFill>
                <a:srgbClr val="000000"/>
              </a:solidFill>
              <a:latin typeface="Arial"/>
              <a:cs typeface="Arial"/>
            </a:endParaRPr>
          </a:p>
          <a:p>
            <a:pPr marL="285750" indent="-285750">
              <a:lnSpc>
                <a:spcPct val="150000"/>
              </a:lnSpc>
              <a:buFont typeface="Arial"/>
              <a:buChar char="•"/>
            </a:pPr>
            <a:r>
              <a:rPr lang="es-PR" sz="1400" dirty="0" smtClean="0">
                <a:solidFill>
                  <a:srgbClr val="000000"/>
                </a:solidFill>
                <a:latin typeface="Arial"/>
                <a:cs typeface="Arial"/>
              </a:rPr>
              <a:t>También contamos con trabajos en agricultura orgánica en predios de aguacate, con siembras intercaladas y utilizando diferentes covertoras en los cultivos de cilantrillo, habichuela, maíz, calabaza y quimbombó (okra).</a:t>
            </a:r>
          </a:p>
          <a:p>
            <a:pPr>
              <a:lnSpc>
                <a:spcPct val="150000"/>
              </a:lnSpc>
            </a:pPr>
            <a:r>
              <a:rPr lang="es-PR" sz="1400" dirty="0" smtClean="0">
                <a:solidFill>
                  <a:srgbClr val="000000"/>
                </a:solidFill>
                <a:latin typeface="Arial"/>
                <a:cs typeface="Arial"/>
              </a:rPr>
              <a:t> </a:t>
            </a:r>
          </a:p>
          <a:p>
            <a:pPr marL="285750" indent="-285750">
              <a:lnSpc>
                <a:spcPct val="150000"/>
              </a:lnSpc>
              <a:buFont typeface="Arial"/>
              <a:buChar char="•"/>
            </a:pPr>
            <a:r>
              <a:rPr lang="es-PR" sz="1400" dirty="0" smtClean="0">
                <a:solidFill>
                  <a:srgbClr val="000000"/>
                </a:solidFill>
                <a:latin typeface="Arial"/>
                <a:cs typeface="Arial"/>
              </a:rPr>
              <a:t>Recientemente comenzamos a trabajar con siembras de achachairú, una fruta exótica, oriunda de la amazonía Boliviana</a:t>
            </a:r>
            <a:r>
              <a:rPr lang="es-PR" sz="1600" dirty="0" smtClean="0">
                <a:solidFill>
                  <a:srgbClr val="000000"/>
                </a:solidFill>
                <a:latin typeface="Arial"/>
                <a:cs typeface="Arial"/>
              </a:rPr>
              <a:t>.</a:t>
            </a:r>
            <a:endParaRPr lang="es-PR" sz="1600" dirty="0">
              <a:solidFill>
                <a:srgbClr val="000000"/>
              </a:solidFill>
              <a:latin typeface="Arial"/>
              <a:cs typeface="Arial"/>
            </a:endParaRPr>
          </a:p>
        </p:txBody>
      </p:sp>
      <p:sp>
        <p:nvSpPr>
          <p:cNvPr id="3" name="TextBox 2"/>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347045079"/>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60206" y="359898"/>
            <a:ext cx="7678994" cy="770402"/>
          </a:xfrm>
        </p:spPr>
        <p:txBody>
          <a:bodyPr>
            <a:normAutofit fontScale="90000"/>
          </a:bodyPr>
          <a:lstStyle/>
          <a:p>
            <a:pPr algn="ctr"/>
            <a:r>
              <a:rPr lang="es-ES_tradnl" sz="3200" b="1" noProof="0" dirty="0" smtClean="0">
                <a:solidFill>
                  <a:srgbClr val="000000"/>
                </a:solidFill>
              </a:rPr>
              <a:t>Centro de Investigaciones de</a:t>
            </a:r>
            <a:br>
              <a:rPr lang="es-ES_tradnl" sz="3200" b="1" noProof="0" dirty="0" smtClean="0">
                <a:solidFill>
                  <a:srgbClr val="000000"/>
                </a:solidFill>
              </a:rPr>
            </a:br>
            <a:r>
              <a:rPr lang="es-ES_tradnl" sz="3200" b="1" noProof="0" dirty="0" smtClean="0">
                <a:solidFill>
                  <a:srgbClr val="000000"/>
                </a:solidFill>
              </a:rPr>
              <a:t>Río Piedras</a:t>
            </a:r>
            <a:endParaRPr lang="es-ES_tradnl" sz="3200" b="1" noProof="0" dirty="0">
              <a:solidFill>
                <a:srgbClr val="000000"/>
              </a:solidFill>
            </a:endParaRPr>
          </a:p>
        </p:txBody>
      </p:sp>
      <p:sp>
        <p:nvSpPr>
          <p:cNvPr id="3" name="Subtitle 2"/>
          <p:cNvSpPr>
            <a:spLocks noGrp="1"/>
          </p:cNvSpPr>
          <p:nvPr>
            <p:ph type="subTitle" idx="1"/>
          </p:nvPr>
        </p:nvSpPr>
        <p:spPr>
          <a:xfrm>
            <a:off x="1432560" y="1295401"/>
            <a:ext cx="7406640" cy="4876800"/>
          </a:xfrm>
        </p:spPr>
        <p:txBody>
          <a:bodyPr>
            <a:normAutofit/>
          </a:bodyPr>
          <a:lstStyle/>
          <a:p>
            <a:pPr marL="313182" indent="-285750">
              <a:buFont typeface="Arial"/>
              <a:buChar char="•"/>
            </a:pPr>
            <a:r>
              <a:rPr lang="es-ES_tradnl" sz="1700" noProof="0" smtClean="0">
                <a:solidFill>
                  <a:schemeClr val="tx1"/>
                </a:solidFill>
                <a:latin typeface="Arial"/>
                <a:cs typeface="Arial"/>
              </a:rPr>
              <a:t>El Centro de Investigación en Río Piedras se extiende a ambos lados de la Carretera Núm. 1. </a:t>
            </a:r>
          </a:p>
          <a:p>
            <a:pPr marL="313182" indent="-285750">
              <a:buFont typeface="Arial"/>
              <a:buChar char="•"/>
            </a:pPr>
            <a:endParaRPr lang="es-ES_tradnl" sz="1700" noProof="0" smtClean="0">
              <a:solidFill>
                <a:schemeClr val="tx1"/>
              </a:solidFill>
              <a:latin typeface="Arial"/>
              <a:cs typeface="Arial"/>
            </a:endParaRPr>
          </a:p>
          <a:p>
            <a:pPr marL="313182" indent="-285750">
              <a:buFont typeface="Arial"/>
              <a:buChar char="•"/>
            </a:pPr>
            <a:r>
              <a:rPr lang="es-ES_tradnl" sz="1700" noProof="0" smtClean="0">
                <a:solidFill>
                  <a:schemeClr val="tx1"/>
                </a:solidFill>
                <a:latin typeface="Arial"/>
                <a:cs typeface="Arial"/>
              </a:rPr>
              <a:t>La finca de aproximadamente 200 cuerdas fue fundada en 1910. </a:t>
            </a:r>
          </a:p>
          <a:p>
            <a:pPr marL="313182" indent="-285750">
              <a:buFont typeface="Arial"/>
              <a:buChar char="•"/>
            </a:pPr>
            <a:r>
              <a:rPr lang="es-ES_tradnl" sz="1700" noProof="0" smtClean="0">
                <a:solidFill>
                  <a:schemeClr val="tx1"/>
                </a:solidFill>
                <a:latin typeface="Arial"/>
                <a:cs typeface="Arial"/>
              </a:rPr>
              <a:t>En el Centro de Investigaciones de Río Piedras se encuentran los servicios técnicos auxiliares (Presupuesto, Finanzas, Servicios Generales, Informática, Biblioteca, Publicaciones,Recursos Humanos y Archivo Central). Así también se encuentra parte del personal de los departamentos integrados (Cultivos y Ciencias Agroambientales, Industria Pecuaria, Economía Agrícola y Sociología Rural, e Ingeniería Agrícola y Biosistemas </a:t>
            </a:r>
          </a:p>
          <a:p>
            <a:pPr marL="313182" indent="-285750">
              <a:buFont typeface="Arial"/>
              <a:buChar char="•"/>
            </a:pPr>
            <a:r>
              <a:rPr lang="es-ES_tradnl" sz="1700" noProof="0" smtClean="0">
                <a:solidFill>
                  <a:schemeClr val="tx1"/>
                </a:solidFill>
                <a:latin typeface="Arial"/>
                <a:cs typeface="Arial"/>
              </a:rPr>
              <a:t>En los terrenos que ocupó el Laboratorio de Tecnología de Alimentos hoy día se encuentra el Museo de Entomología y Biodiversidad Tropical.</a:t>
            </a:r>
          </a:p>
          <a:p>
            <a:pPr marL="313182" indent="-285750">
              <a:buFont typeface="Arial"/>
              <a:buChar char="•"/>
            </a:pPr>
            <a:r>
              <a:rPr lang="es-ES_tradnl" sz="1700" noProof="0" smtClean="0">
                <a:solidFill>
                  <a:schemeClr val="tx1"/>
                </a:solidFill>
                <a:latin typeface="Arial"/>
                <a:cs typeface="Arial"/>
              </a:rPr>
              <a:t> La Oficina de Investigaciones, encargada de dirigir todo el programa de investigación, también se encuentra en este Centro</a:t>
            </a:r>
            <a:r>
              <a:rPr lang="es-ES_tradnl" sz="1700" noProof="0" smtClean="0">
                <a:solidFill>
                  <a:srgbClr val="008040"/>
                </a:solidFill>
                <a:latin typeface="Arial"/>
                <a:cs typeface="Arial"/>
              </a:rPr>
              <a:t>. </a:t>
            </a:r>
          </a:p>
          <a:p>
            <a:endParaRPr lang="es-ES_tradnl" sz="1800" noProof="0">
              <a:solidFill>
                <a:srgbClr val="008040"/>
              </a:solidFill>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273694627"/>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5608" y="166007"/>
            <a:ext cx="6959600" cy="6888038"/>
          </a:xfrm>
          <a:prstGeom prst="rect">
            <a:avLst/>
          </a:prstGeom>
        </p:spPr>
        <p:txBody>
          <a:bodyPr wrap="square">
            <a:spAutoFit/>
          </a:bodyPr>
          <a:lstStyle/>
          <a:p>
            <a:endParaRPr lang="es-ES_tradnl" sz="1600" dirty="0" smtClean="0">
              <a:solidFill>
                <a:srgbClr val="000000"/>
              </a:solidFill>
              <a:latin typeface="Arial"/>
              <a:cs typeface="Arial"/>
            </a:endParaRPr>
          </a:p>
          <a:p>
            <a:pPr marL="27432" algn="ctr"/>
            <a:r>
              <a:rPr lang="es-ES_tradnl" sz="3200" b="1" dirty="0"/>
              <a:t>Centro de Investigaciones de</a:t>
            </a:r>
            <a:br>
              <a:rPr lang="es-ES_tradnl" sz="3200" b="1" dirty="0"/>
            </a:br>
            <a:r>
              <a:rPr lang="es-ES_tradnl" sz="3200" b="1" dirty="0"/>
              <a:t>Río </a:t>
            </a:r>
            <a:r>
              <a:rPr lang="es-ES_tradnl" sz="3200" b="1" dirty="0" smtClean="0"/>
              <a:t>Piedras (cont.)</a:t>
            </a:r>
          </a:p>
          <a:p>
            <a:pPr marL="313182" indent="-285750">
              <a:buFont typeface="Arial"/>
              <a:buChar char="•"/>
            </a:pPr>
            <a:endParaRPr lang="es-ES_tradnl" sz="1600" b="1" dirty="0">
              <a:solidFill>
                <a:srgbClr val="008040"/>
              </a:solidFill>
              <a:latin typeface="Arial"/>
              <a:cs typeface="Arial"/>
            </a:endParaRPr>
          </a:p>
          <a:p>
            <a:pPr marL="313182" indent="-285750">
              <a:buFont typeface="Arial"/>
              <a:buChar char="•"/>
            </a:pPr>
            <a:r>
              <a:rPr lang="es-ES_tradnl" sz="1200" dirty="0" smtClean="0">
                <a:solidFill>
                  <a:srgbClr val="000000"/>
                </a:solidFill>
                <a:latin typeface="Arial"/>
                <a:cs typeface="Arial"/>
              </a:rPr>
              <a:t>Están localizados los siguientes laboratorios:</a:t>
            </a:r>
          </a:p>
          <a:p>
            <a:pPr marL="313182" indent="-285750">
              <a:buFont typeface="Arial"/>
              <a:buChar char="•"/>
            </a:pPr>
            <a:endParaRPr lang="es-ES_tradnl" sz="1200" dirty="0" smtClean="0">
              <a:solidFill>
                <a:srgbClr val="000000"/>
              </a:solidFill>
              <a:latin typeface="Arial"/>
              <a:cs typeface="Arial"/>
            </a:endParaRPr>
          </a:p>
          <a:p>
            <a:pPr marL="770382" lvl="1" indent="-285750">
              <a:lnSpc>
                <a:spcPct val="120000"/>
              </a:lnSpc>
              <a:buFont typeface="Arial"/>
              <a:buChar char="•"/>
            </a:pPr>
            <a:r>
              <a:rPr lang="es-ES_tradnl" sz="1200" dirty="0" smtClean="0">
                <a:solidFill>
                  <a:srgbClr val="000000"/>
                </a:solidFill>
                <a:latin typeface="Arial"/>
                <a:cs typeface="Arial"/>
              </a:rPr>
              <a:t>Laboratorio de Cuarentena-Centro de Excelencia para Cuarentena y Especies Invasivas </a:t>
            </a:r>
          </a:p>
          <a:p>
            <a:pPr marL="770382" lvl="1" indent="-285750">
              <a:lnSpc>
                <a:spcPct val="120000"/>
              </a:lnSpc>
              <a:buFont typeface="Arial"/>
              <a:buChar char="•"/>
            </a:pPr>
            <a:r>
              <a:rPr lang="es-ES_tradnl" sz="1200" dirty="0" smtClean="0">
                <a:solidFill>
                  <a:srgbClr val="000000"/>
                </a:solidFill>
                <a:latin typeface="Arial"/>
                <a:cs typeface="Arial"/>
              </a:rPr>
              <a:t>Laboratorio de Entomología</a:t>
            </a:r>
          </a:p>
          <a:p>
            <a:pPr marL="770382" lvl="1" indent="-285750">
              <a:lnSpc>
                <a:spcPct val="120000"/>
              </a:lnSpc>
              <a:buFont typeface="Arial"/>
              <a:buChar char="•"/>
            </a:pPr>
            <a:r>
              <a:rPr lang="es-ES_tradnl" sz="1200" dirty="0" smtClean="0">
                <a:solidFill>
                  <a:srgbClr val="000000"/>
                </a:solidFill>
                <a:latin typeface="Arial"/>
                <a:cs typeface="Arial"/>
              </a:rPr>
              <a:t>Laboratorio de Fitopatología</a:t>
            </a:r>
          </a:p>
          <a:p>
            <a:pPr marL="770382" lvl="1" indent="-285750">
              <a:lnSpc>
                <a:spcPct val="120000"/>
              </a:lnSpc>
              <a:buFont typeface="Arial"/>
              <a:buChar char="•"/>
            </a:pPr>
            <a:r>
              <a:rPr lang="es-ES_tradnl" sz="1200" dirty="0" smtClean="0">
                <a:solidFill>
                  <a:srgbClr val="000000"/>
                </a:solidFill>
                <a:latin typeface="Arial"/>
                <a:cs typeface="Arial"/>
              </a:rPr>
              <a:t>Laboratorio General</a:t>
            </a:r>
          </a:p>
          <a:p>
            <a:pPr marL="770382" lvl="1" indent="-285750">
              <a:lnSpc>
                <a:spcPct val="120000"/>
              </a:lnSpc>
              <a:buFont typeface="Arial"/>
              <a:buChar char="•"/>
            </a:pPr>
            <a:r>
              <a:rPr lang="es-ES_tradnl" sz="1200" dirty="0" smtClean="0">
                <a:solidFill>
                  <a:srgbClr val="000000"/>
                </a:solidFill>
                <a:latin typeface="Arial"/>
                <a:cs typeface="Arial"/>
              </a:rPr>
              <a:t>Laboratorio de </a:t>
            </a:r>
            <a:r>
              <a:rPr lang="es-ES_tradnl" sz="1200" dirty="0" err="1" smtClean="0">
                <a:solidFill>
                  <a:srgbClr val="000000"/>
                </a:solidFill>
                <a:latin typeface="Arial"/>
                <a:cs typeface="Arial"/>
              </a:rPr>
              <a:t>Virologia</a:t>
            </a:r>
            <a:endParaRPr lang="es-ES_tradnl" sz="1200" dirty="0" smtClean="0">
              <a:solidFill>
                <a:srgbClr val="000000"/>
              </a:solidFill>
              <a:latin typeface="Arial"/>
              <a:cs typeface="Arial"/>
            </a:endParaRPr>
          </a:p>
          <a:p>
            <a:pPr marL="770382" lvl="1" indent="-285750">
              <a:lnSpc>
                <a:spcPct val="120000"/>
              </a:lnSpc>
              <a:buFont typeface="Arial"/>
              <a:buChar char="•"/>
            </a:pPr>
            <a:r>
              <a:rPr lang="es-ES_tradnl" sz="1200" dirty="0" smtClean="0">
                <a:solidFill>
                  <a:srgbClr val="000000"/>
                </a:solidFill>
                <a:latin typeface="Arial"/>
                <a:cs typeface="Arial"/>
              </a:rPr>
              <a:t>Laboratorio de Horticultura</a:t>
            </a:r>
          </a:p>
          <a:p>
            <a:pPr marL="770382" lvl="1" indent="-285750">
              <a:lnSpc>
                <a:spcPct val="120000"/>
              </a:lnSpc>
              <a:buFont typeface="Arial"/>
              <a:buChar char="•"/>
            </a:pPr>
            <a:r>
              <a:rPr lang="es-ES_tradnl" sz="1200" dirty="0" smtClean="0">
                <a:solidFill>
                  <a:srgbClr val="000000"/>
                </a:solidFill>
                <a:latin typeface="Arial"/>
                <a:cs typeface="Arial"/>
              </a:rPr>
              <a:t>Laboratorio </a:t>
            </a:r>
            <a:r>
              <a:rPr lang="es-ES_tradnl" sz="1200" dirty="0" err="1" smtClean="0">
                <a:solidFill>
                  <a:srgbClr val="000000"/>
                </a:solidFill>
                <a:latin typeface="Arial"/>
                <a:cs typeface="Arial"/>
              </a:rPr>
              <a:t>Quimica</a:t>
            </a:r>
            <a:r>
              <a:rPr lang="es-ES_tradnl" sz="1200" dirty="0" smtClean="0">
                <a:solidFill>
                  <a:srgbClr val="000000"/>
                </a:solidFill>
                <a:latin typeface="Arial"/>
                <a:cs typeface="Arial"/>
              </a:rPr>
              <a:t> de Suelos</a:t>
            </a:r>
          </a:p>
          <a:p>
            <a:pPr marL="770382" lvl="1" indent="-285750">
              <a:lnSpc>
                <a:spcPct val="120000"/>
              </a:lnSpc>
              <a:buFont typeface="Arial"/>
              <a:buChar char="•"/>
            </a:pPr>
            <a:r>
              <a:rPr lang="es-ES_tradnl" sz="1200" dirty="0" smtClean="0">
                <a:solidFill>
                  <a:srgbClr val="000000"/>
                </a:solidFill>
                <a:latin typeface="Arial"/>
                <a:cs typeface="Arial"/>
              </a:rPr>
              <a:t>Laboratorio de </a:t>
            </a:r>
            <a:r>
              <a:rPr lang="es-ES_tradnl" sz="1200" dirty="0" err="1" smtClean="0">
                <a:solidFill>
                  <a:srgbClr val="000000"/>
                </a:solidFill>
                <a:latin typeface="Arial"/>
                <a:cs typeface="Arial"/>
              </a:rPr>
              <a:t>Quimica</a:t>
            </a:r>
            <a:r>
              <a:rPr lang="es-ES_tradnl" sz="1200" dirty="0" smtClean="0">
                <a:solidFill>
                  <a:srgbClr val="000000"/>
                </a:solidFill>
                <a:latin typeface="Arial"/>
                <a:cs typeface="Arial"/>
              </a:rPr>
              <a:t> de Agua</a:t>
            </a:r>
          </a:p>
          <a:p>
            <a:pPr marL="770382" lvl="1" indent="-285750">
              <a:lnSpc>
                <a:spcPct val="120000"/>
              </a:lnSpc>
              <a:buFont typeface="Arial"/>
              <a:buChar char="•"/>
            </a:pPr>
            <a:r>
              <a:rPr lang="es-ES_tradnl" sz="1200" dirty="0" smtClean="0">
                <a:solidFill>
                  <a:srgbClr val="000000"/>
                </a:solidFill>
                <a:latin typeface="Arial"/>
                <a:cs typeface="Arial"/>
              </a:rPr>
              <a:t>Laboratorio Central y </a:t>
            </a:r>
            <a:r>
              <a:rPr lang="es-ES_tradnl" sz="1200" dirty="0" err="1">
                <a:solidFill>
                  <a:srgbClr val="000000"/>
                </a:solidFill>
                <a:latin typeface="Arial"/>
                <a:cs typeface="Arial"/>
              </a:rPr>
              <a:t>A</a:t>
            </a:r>
            <a:r>
              <a:rPr lang="es-ES_tradnl" sz="1200" dirty="0" err="1" smtClean="0">
                <a:solidFill>
                  <a:srgbClr val="000000"/>
                </a:solidFill>
                <a:latin typeface="Arial"/>
                <a:cs typeface="Arial"/>
              </a:rPr>
              <a:t>nalitico</a:t>
            </a:r>
            <a:endParaRPr lang="es-ES_tradnl" sz="1200" dirty="0" smtClean="0">
              <a:solidFill>
                <a:srgbClr val="000000"/>
              </a:solidFill>
              <a:latin typeface="Arial"/>
              <a:cs typeface="Arial"/>
            </a:endParaRPr>
          </a:p>
          <a:p>
            <a:endParaRPr lang="es-ES_tradnl" sz="1200" dirty="0" smtClean="0">
              <a:solidFill>
                <a:srgbClr val="008040"/>
              </a:solidFill>
              <a:latin typeface="Cambria"/>
              <a:cs typeface="Cambria"/>
            </a:endParaRPr>
          </a:p>
          <a:p>
            <a:pPr marL="285750" indent="-285750">
              <a:buFont typeface="Arial"/>
              <a:buChar char="•"/>
            </a:pPr>
            <a:endParaRPr lang="es-ES_tradnl" sz="1200" dirty="0" smtClean="0">
              <a:solidFill>
                <a:srgbClr val="000000"/>
              </a:solidFill>
              <a:latin typeface="Arial"/>
              <a:cs typeface="Arial"/>
            </a:endParaRPr>
          </a:p>
          <a:p>
            <a:pPr marL="285750" indent="-285750">
              <a:buFont typeface="Arial"/>
              <a:buChar char="•"/>
            </a:pPr>
            <a:r>
              <a:rPr lang="es-ES_tradnl" sz="1200" dirty="0" smtClean="0">
                <a:solidFill>
                  <a:srgbClr val="000000"/>
                </a:solidFill>
                <a:latin typeface="Arial"/>
                <a:cs typeface="Arial"/>
              </a:rPr>
              <a:t>Le da servicio a toda la red de estaciones experimentales agrícolas (Isabela, Corozal, Adjuntas, </a:t>
            </a:r>
            <a:r>
              <a:rPr lang="es-ES_tradnl" sz="1200" dirty="0" err="1" smtClean="0">
                <a:solidFill>
                  <a:srgbClr val="000000"/>
                </a:solidFill>
                <a:latin typeface="Arial"/>
                <a:cs typeface="Arial"/>
              </a:rPr>
              <a:t>Gurabo</a:t>
            </a:r>
            <a:r>
              <a:rPr lang="es-ES_tradnl" sz="1200" dirty="0" smtClean="0">
                <a:solidFill>
                  <a:srgbClr val="000000"/>
                </a:solidFill>
                <a:latin typeface="Arial"/>
                <a:cs typeface="Arial"/>
              </a:rPr>
              <a:t>, Juana Díaz, Lajas y Finca Montaña) y a las oficinas del Servicio de Extensión Agrícola. Además,  por su ubicación en la zona metropolitana, da servicios al público en general y a la comunidad universitaria de la UPR y universidades privadas, escuelas públicas, privadas, organizaciones de interés agrícola y ambiental entre otras. </a:t>
            </a:r>
          </a:p>
          <a:p>
            <a:pPr marL="285750" indent="-285750">
              <a:buFont typeface="Arial"/>
              <a:buChar char="•"/>
            </a:pPr>
            <a:endParaRPr lang="es-ES_tradnl" sz="1200" dirty="0" smtClean="0">
              <a:solidFill>
                <a:srgbClr val="000000"/>
              </a:solidFill>
              <a:latin typeface="Arial"/>
              <a:cs typeface="Arial"/>
            </a:endParaRPr>
          </a:p>
          <a:p>
            <a:pPr marL="285750" indent="-285750">
              <a:buFont typeface="Arial"/>
              <a:buChar char="•"/>
            </a:pPr>
            <a:r>
              <a:rPr lang="es-ES_tradnl" sz="1200" dirty="0" smtClean="0">
                <a:solidFill>
                  <a:srgbClr val="000000"/>
                </a:solidFill>
                <a:latin typeface="Arial"/>
                <a:cs typeface="Arial"/>
              </a:rPr>
              <a:t>A través de la Oficina de Publicaciones y un grupo de investigadores especialistas se revisan los Conjuntos Tecnológicos que posteriormente se publican para distribución al público. </a:t>
            </a:r>
          </a:p>
          <a:p>
            <a:pPr marL="285750" indent="-285750">
              <a:buFont typeface="Arial"/>
              <a:buChar char="•"/>
            </a:pPr>
            <a:endParaRPr lang="es-ES_tradnl" sz="1200" dirty="0" smtClean="0">
              <a:solidFill>
                <a:srgbClr val="000000"/>
              </a:solidFill>
              <a:latin typeface="Arial"/>
              <a:cs typeface="Arial"/>
            </a:endParaRPr>
          </a:p>
          <a:p>
            <a:pPr marL="285750" indent="-285750">
              <a:buFont typeface="Arial"/>
              <a:buChar char="•"/>
            </a:pPr>
            <a:r>
              <a:rPr lang="es-ES_tradnl" sz="1200" dirty="0" smtClean="0">
                <a:solidFill>
                  <a:srgbClr val="000000"/>
                </a:solidFill>
                <a:latin typeface="Arial"/>
                <a:cs typeface="Arial"/>
              </a:rPr>
              <a:t>La Biblioteca de la EEA con la adaptación de las nuevas tecnologías en informática y comunicación virtual, a miles de usuarios logrando una aportación directa en la difusión de tecnología y la información que genera la Estación Experimental Agrícola.</a:t>
            </a:r>
          </a:p>
          <a:p>
            <a:r>
              <a:rPr lang="es-ES_tradnl" sz="1200" dirty="0" smtClean="0">
                <a:solidFill>
                  <a:srgbClr val="000000"/>
                </a:solidFill>
                <a:latin typeface="Arial"/>
                <a:cs typeface="Arial"/>
              </a:rPr>
              <a:t> </a:t>
            </a:r>
          </a:p>
          <a:p>
            <a:pPr marL="285750" indent="-285750">
              <a:buFont typeface="Arial"/>
              <a:buChar char="•"/>
            </a:pPr>
            <a:endParaRPr lang="es-ES_tradnl" sz="1200" dirty="0">
              <a:solidFill>
                <a:srgbClr val="000000"/>
              </a:solidFill>
              <a:latin typeface="Arial"/>
              <a:cs typeface="Aria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
        <p:nvSpPr>
          <p:cNvPr id="3" name="TextBox 2"/>
          <p:cNvSpPr txBox="1"/>
          <p:nvPr/>
        </p:nvSpPr>
        <p:spPr>
          <a:xfrm>
            <a:off x="1778000" y="812800"/>
            <a:ext cx="184666" cy="923330"/>
          </a:xfrm>
          <a:prstGeom prst="rect">
            <a:avLst/>
          </a:prstGeom>
          <a:noFill/>
        </p:spPr>
        <p:txBody>
          <a:bodyPr wrap="none" rtlCol="0">
            <a:spAutoFit/>
          </a:bodyPr>
          <a:lstStyle/>
          <a:p>
            <a:endParaRPr lang="es-PR" dirty="0" smtClean="0"/>
          </a:p>
          <a:p>
            <a:endParaRPr lang="es-PR" dirty="0"/>
          </a:p>
          <a:p>
            <a:endParaRPr lang="es-PR" dirty="0"/>
          </a:p>
        </p:txBody>
      </p:sp>
    </p:spTree>
    <p:extLst>
      <p:ext uri="{BB962C8B-B14F-4D97-AF65-F5344CB8AC3E}">
        <p14:creationId xmlns:p14="http://schemas.microsoft.com/office/powerpoint/2010/main" val="2613053715"/>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808502"/>
          </a:xfrm>
        </p:spPr>
        <p:txBody>
          <a:bodyPr>
            <a:normAutofit fontScale="90000"/>
          </a:bodyPr>
          <a:lstStyle/>
          <a:p>
            <a:pPr algn="ctr"/>
            <a:r>
              <a:rPr lang="es-ES_tradnl" sz="3600" b="1" noProof="0" dirty="0" smtClean="0">
                <a:solidFill>
                  <a:srgbClr val="000000"/>
                </a:solidFill>
              </a:rPr>
              <a:t>Centro de Investigaciones</a:t>
            </a:r>
            <a:br>
              <a:rPr lang="es-ES_tradnl" sz="3600" b="1" noProof="0" dirty="0" smtClean="0">
                <a:solidFill>
                  <a:srgbClr val="000000"/>
                </a:solidFill>
              </a:rPr>
            </a:br>
            <a:r>
              <a:rPr lang="es-ES_tradnl" sz="3600" b="1" noProof="0" dirty="0" err="1" smtClean="0">
                <a:solidFill>
                  <a:srgbClr val="000000"/>
                </a:solidFill>
              </a:rPr>
              <a:t>Mayaguez</a:t>
            </a:r>
            <a:endParaRPr lang="es-ES_tradnl" sz="3600" b="1" noProof="0" dirty="0">
              <a:solidFill>
                <a:srgbClr val="000000"/>
              </a:solidFill>
            </a:endParaRPr>
          </a:p>
        </p:txBody>
      </p:sp>
      <p:sp>
        <p:nvSpPr>
          <p:cNvPr id="5" name="Subtitle 4"/>
          <p:cNvSpPr>
            <a:spLocks noGrp="1"/>
          </p:cNvSpPr>
          <p:nvPr>
            <p:ph type="subTitle" idx="1"/>
          </p:nvPr>
        </p:nvSpPr>
        <p:spPr>
          <a:xfrm>
            <a:off x="1432560" y="1384300"/>
            <a:ext cx="7406640" cy="4419600"/>
          </a:xfrm>
        </p:spPr>
        <p:txBody>
          <a:bodyPr>
            <a:noAutofit/>
          </a:bodyPr>
          <a:lstStyle/>
          <a:p>
            <a:pPr marL="484632" indent="-457200">
              <a:lnSpc>
                <a:spcPct val="130000"/>
              </a:lnSpc>
              <a:buFont typeface="Arial"/>
              <a:buChar char="•"/>
            </a:pPr>
            <a:r>
              <a:rPr lang="es-ES_tradnl" sz="1400" b="1" noProof="0" dirty="0" smtClean="0">
                <a:solidFill>
                  <a:schemeClr val="tx1"/>
                </a:solidFill>
                <a:latin typeface="Arial"/>
                <a:cs typeface="Arial"/>
              </a:rPr>
              <a:t>El Centro de Investigación en Mayagüez está ubicado en el RUM en el Edificio B.  </a:t>
            </a:r>
            <a:r>
              <a:rPr lang="es-ES_tradnl" sz="1400" b="1" noProof="0" dirty="0" err="1" smtClean="0">
                <a:solidFill>
                  <a:schemeClr val="tx1"/>
                </a:solidFill>
                <a:latin typeface="Arial"/>
                <a:cs typeface="Arial"/>
              </a:rPr>
              <a:t>Alli</a:t>
            </a:r>
            <a:r>
              <a:rPr lang="es-ES_tradnl" sz="1400" b="1" noProof="0" dirty="0" smtClean="0">
                <a:solidFill>
                  <a:schemeClr val="tx1"/>
                </a:solidFill>
                <a:latin typeface="Arial"/>
                <a:cs typeface="Arial"/>
              </a:rPr>
              <a:t> </a:t>
            </a:r>
            <a:r>
              <a:rPr lang="es-ES_tradnl" sz="1400" b="1" noProof="0" dirty="0" err="1" smtClean="0">
                <a:solidFill>
                  <a:schemeClr val="tx1"/>
                </a:solidFill>
                <a:latin typeface="Arial"/>
                <a:cs typeface="Arial"/>
              </a:rPr>
              <a:t>estan</a:t>
            </a:r>
            <a:r>
              <a:rPr lang="es-ES_tradnl" sz="1400" b="1" noProof="0" dirty="0" smtClean="0">
                <a:solidFill>
                  <a:schemeClr val="tx1"/>
                </a:solidFill>
                <a:latin typeface="Arial"/>
                <a:cs typeface="Arial"/>
              </a:rPr>
              <a:t> localizadas las Oficinas del Decano Asociado de la EEA.</a:t>
            </a:r>
          </a:p>
          <a:p>
            <a:pPr marL="484632" indent="-457200">
              <a:lnSpc>
                <a:spcPct val="130000"/>
              </a:lnSpc>
              <a:buFont typeface="Arial"/>
              <a:buChar char="•"/>
            </a:pPr>
            <a:r>
              <a:rPr lang="es-ES_tradnl" sz="1400" b="1" noProof="0" dirty="0" smtClean="0">
                <a:solidFill>
                  <a:schemeClr val="tx1"/>
                </a:solidFill>
                <a:latin typeface="Arial"/>
                <a:cs typeface="Arial"/>
              </a:rPr>
              <a:t> Brinda  apoyo administrativo, técnico y financiero a los científicos.</a:t>
            </a:r>
          </a:p>
          <a:p>
            <a:pPr marL="484632" indent="-457200">
              <a:lnSpc>
                <a:spcPct val="130000"/>
              </a:lnSpc>
              <a:buFont typeface="Arial"/>
              <a:buChar char="•"/>
            </a:pPr>
            <a:r>
              <a:rPr lang="es-ES_tradnl" sz="1400" b="1" noProof="0" dirty="0" smtClean="0">
                <a:solidFill>
                  <a:schemeClr val="tx1"/>
                </a:solidFill>
                <a:latin typeface="Arial"/>
                <a:cs typeface="Arial"/>
              </a:rPr>
              <a:t>Buscar fondos para la realización de proyectos de investigación.</a:t>
            </a:r>
          </a:p>
          <a:p>
            <a:pPr marL="484632" indent="-457200">
              <a:lnSpc>
                <a:spcPct val="130000"/>
              </a:lnSpc>
              <a:buFont typeface="Arial"/>
              <a:buChar char="•"/>
            </a:pPr>
            <a:r>
              <a:rPr lang="es-ES_tradnl" sz="1400" b="1" noProof="0" dirty="0" smtClean="0">
                <a:solidFill>
                  <a:schemeClr val="tx1"/>
                </a:solidFill>
                <a:latin typeface="Arial"/>
                <a:cs typeface="Arial"/>
              </a:rPr>
              <a:t>Recibir, revisar, fiscalizar y tramitar documentos canalizados a la Oficina del Decano Asociado por las Subestaciones y Departamentos.</a:t>
            </a:r>
          </a:p>
          <a:p>
            <a:pPr marL="484632" indent="-457200">
              <a:lnSpc>
                <a:spcPct val="130000"/>
              </a:lnSpc>
              <a:buFont typeface="Arial"/>
              <a:buChar char="•"/>
            </a:pPr>
            <a:r>
              <a:rPr lang="es-ES_tradnl" sz="1400" b="1" noProof="0" dirty="0" smtClean="0">
                <a:solidFill>
                  <a:schemeClr val="tx1"/>
                </a:solidFill>
                <a:latin typeface="Arial"/>
                <a:cs typeface="Arial"/>
              </a:rPr>
              <a:t>Preparar el Informe Anual de la EEA y otros informes o reportes solicitados por el Decano y Director del CCA, por el Rector del RUM, por la Administración Central y por agencias federales, entre otros.</a:t>
            </a:r>
          </a:p>
          <a:p>
            <a:pPr marL="484632" indent="-457200">
              <a:lnSpc>
                <a:spcPct val="130000"/>
              </a:lnSpc>
              <a:buFont typeface="Arial"/>
              <a:buChar char="•"/>
            </a:pPr>
            <a:r>
              <a:rPr lang="es-ES_tradnl" sz="1400" b="1" noProof="0" dirty="0" smtClean="0">
                <a:solidFill>
                  <a:schemeClr val="tx1"/>
                </a:solidFill>
                <a:latin typeface="Arial"/>
                <a:cs typeface="Arial"/>
              </a:rPr>
              <a:t>Mantener una base de datos de los científicos, proyectos de investigación, propuestas, publicaciones, etc.</a:t>
            </a:r>
          </a:p>
          <a:p>
            <a:pPr marL="484632" indent="-457200">
              <a:lnSpc>
                <a:spcPct val="130000"/>
              </a:lnSpc>
              <a:buFont typeface="Arial"/>
              <a:buChar char="•"/>
            </a:pPr>
            <a:r>
              <a:rPr lang="es-ES_tradnl" sz="1400" b="1" noProof="0" dirty="0" smtClean="0">
                <a:solidFill>
                  <a:schemeClr val="tx1"/>
                </a:solidFill>
                <a:latin typeface="Arial"/>
                <a:cs typeface="Arial"/>
              </a:rPr>
              <a:t>La Oficina del Decano Asociado cuenta, además, con varios vehículos oficiales los cuales son utilizados por los investigadores para realizar los trabajos de investigación en el campo.</a:t>
            </a:r>
          </a:p>
          <a:p>
            <a:endParaRPr lang="es-ES_tradnl" sz="1400" b="1" noProof="0" dirty="0" smtClean="0">
              <a:solidFill>
                <a:schemeClr val="tx1"/>
              </a:solidFill>
              <a:latin typeface="Arial"/>
              <a:cs typeface="Arial"/>
            </a:endParaRPr>
          </a:p>
          <a:p>
            <a:endParaRPr lang="es-ES_tradnl" sz="1400" noProof="0" dirty="0">
              <a:solidFill>
                <a:schemeClr val="tx1"/>
              </a:solidFill>
              <a:latin typeface="Cambria"/>
              <a:cs typeface="Cambria"/>
            </a:endParaRPr>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019805070"/>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224431"/>
            <a:ext cx="7406640" cy="554502"/>
          </a:xfrm>
        </p:spPr>
        <p:txBody>
          <a:bodyPr>
            <a:normAutofit fontScale="90000"/>
          </a:bodyPr>
          <a:lstStyle/>
          <a:p>
            <a:pPr algn="ctr"/>
            <a:r>
              <a:rPr lang="es-ES_tradnl" noProof="0" dirty="0" smtClean="0"/>
              <a:t/>
            </a:r>
            <a:br>
              <a:rPr lang="es-ES_tradnl" noProof="0" dirty="0" smtClean="0"/>
            </a:br>
            <a:r>
              <a:rPr lang="es-ES_tradnl" sz="3600" b="1" noProof="0" dirty="0" smtClean="0">
                <a:solidFill>
                  <a:srgbClr val="000000"/>
                </a:solidFill>
                <a:latin typeface="Arial"/>
                <a:cs typeface="Arial"/>
              </a:rPr>
              <a:t>Programas de </a:t>
            </a:r>
            <a:r>
              <a:rPr lang="es-ES_tradnl" sz="3600" b="1" noProof="0" dirty="0" err="1" smtClean="0">
                <a:solidFill>
                  <a:srgbClr val="000000"/>
                </a:solidFill>
                <a:latin typeface="Arial"/>
                <a:cs typeface="Arial"/>
              </a:rPr>
              <a:t>Investigacion</a:t>
            </a:r>
            <a:endParaRPr lang="es-ES_tradnl" sz="3600" noProof="0" dirty="0">
              <a:solidFill>
                <a:srgbClr val="000000"/>
              </a:solidFill>
              <a:latin typeface="Arial"/>
              <a:cs typeface="Arial"/>
            </a:endParaRPr>
          </a:p>
        </p:txBody>
      </p:sp>
      <p:sp>
        <p:nvSpPr>
          <p:cNvPr id="5" name="Subtitle 4"/>
          <p:cNvSpPr>
            <a:spLocks noGrp="1"/>
          </p:cNvSpPr>
          <p:nvPr>
            <p:ph type="subTitle" idx="1"/>
          </p:nvPr>
        </p:nvSpPr>
        <p:spPr>
          <a:xfrm>
            <a:off x="1432560" y="838200"/>
            <a:ext cx="7406640" cy="5731933"/>
          </a:xfrm>
        </p:spPr>
        <p:txBody>
          <a:bodyPr>
            <a:normAutofit fontScale="70000" lnSpcReduction="20000"/>
          </a:bodyPr>
          <a:lstStyle/>
          <a:p>
            <a:pPr hangingPunct="0">
              <a:lnSpc>
                <a:spcPct val="150000"/>
              </a:lnSpc>
            </a:pPr>
            <a:r>
              <a:rPr lang="es-ES_tradnl" sz="2100" noProof="0" smtClean="0">
                <a:solidFill>
                  <a:srgbClr val="000000"/>
                </a:solidFill>
                <a:latin typeface="Arial"/>
                <a:cs typeface="Arial"/>
              </a:rPr>
              <a:t>La Estación  Experimental desarrolla su  programa de  investigación mediante  los siguientes seis Programas:</a:t>
            </a:r>
          </a:p>
          <a:p>
            <a:pPr marL="742950" lvl="1" indent="-285750" algn="l" hangingPunct="0">
              <a:lnSpc>
                <a:spcPct val="150000"/>
              </a:lnSpc>
              <a:buFont typeface="Arial"/>
              <a:buChar char="•"/>
            </a:pPr>
            <a:r>
              <a:rPr lang="es-ES_tradnl" sz="2900" b="1" noProof="0" smtClean="0">
                <a:solidFill>
                  <a:srgbClr val="000000"/>
                </a:solidFill>
                <a:latin typeface="Arial"/>
                <a:cs typeface="Arial"/>
              </a:rPr>
              <a:t>Medioambiente y Recursos Naturales </a:t>
            </a:r>
            <a:r>
              <a:rPr lang="es-ES_tradnl" sz="2100" noProof="0" smtClean="0">
                <a:solidFill>
                  <a:srgbClr val="000000"/>
                </a:solidFill>
                <a:latin typeface="Arial"/>
                <a:cs typeface="Arial"/>
              </a:rPr>
              <a:t>- atiende los retos asociados al cambio climático y la conservación de nuestro medioambiente y nuestros recursos naturales. El énfasis actual del programa de investigación es en la prevención y mitigación de la contaminación y en el desarrollo de metodologías avanzadas y programas de manejo para la protección de nuestras cuencas hidrográficas y recursos de suelo.</a:t>
            </a:r>
          </a:p>
          <a:p>
            <a:pPr marL="742950" lvl="1" indent="-285750" algn="l" hangingPunct="0">
              <a:lnSpc>
                <a:spcPct val="150000"/>
              </a:lnSpc>
              <a:buFont typeface="Arial"/>
              <a:buChar char="•"/>
            </a:pPr>
            <a:endParaRPr lang="es-ES_tradnl" sz="2100" noProof="0" smtClean="0">
              <a:solidFill>
                <a:srgbClr val="000000"/>
              </a:solidFill>
              <a:latin typeface="Arial"/>
              <a:cs typeface="Arial"/>
            </a:endParaRPr>
          </a:p>
          <a:p>
            <a:pPr marL="742950" lvl="1" indent="-285750" algn="l" hangingPunct="0">
              <a:lnSpc>
                <a:spcPct val="150000"/>
              </a:lnSpc>
              <a:buFont typeface="Arial"/>
              <a:buChar char="•"/>
            </a:pPr>
            <a:r>
              <a:rPr lang="es-ES_tradnl" sz="2900" b="1" noProof="0" smtClean="0">
                <a:solidFill>
                  <a:srgbClr val="000000"/>
                </a:solidFill>
                <a:latin typeface="Arial"/>
                <a:cs typeface="Arial"/>
              </a:rPr>
              <a:t>Ciencia y Tecnología de Alimentos </a:t>
            </a:r>
            <a:r>
              <a:rPr lang="es-ES_tradnl" sz="2900" noProof="0" smtClean="0">
                <a:solidFill>
                  <a:srgbClr val="000000"/>
                </a:solidFill>
                <a:latin typeface="Arial"/>
                <a:cs typeface="Arial"/>
              </a:rPr>
              <a:t>-</a:t>
            </a:r>
            <a:r>
              <a:rPr lang="es-ES_tradnl" sz="2100" noProof="0" smtClean="0">
                <a:solidFill>
                  <a:srgbClr val="000000"/>
                </a:solidFill>
                <a:latin typeface="Arial"/>
                <a:cs typeface="Arial"/>
              </a:rPr>
              <a:t> investigación en la ciencia y tecnología de alimentos para el desarrollo de nuevos productos alimentarios, inocuidad en los alimentos y valor añadido de los productos de nuestras empresas agropecuarias.  Énfasis actual es en el desarrollo de mejores parámetros de calidad e inocuidad para garantizar la seguridad en los procesos de desarrollo de nuevos productos de valor añadido y en las tecnologías de pos- cosecha y empaque.</a:t>
            </a:r>
          </a:p>
          <a:p>
            <a:pPr marL="742950" lvl="1" indent="-285750" algn="l" hangingPunct="0">
              <a:buFont typeface="Arial"/>
              <a:buChar char="•"/>
            </a:pPr>
            <a:endParaRPr lang="es-ES_tradnl" sz="2100" noProof="0" smtClean="0">
              <a:solidFill>
                <a:srgbClr val="008040"/>
              </a:solidFill>
              <a:latin typeface="Cambria"/>
              <a:cs typeface="Cambria"/>
            </a:endParaRPr>
          </a:p>
          <a:p>
            <a:endParaRPr lang="es-ES_tradnl" sz="1600" noProof="0">
              <a:solidFill>
                <a:srgbClr val="008040"/>
              </a:solidFill>
            </a:endParaRPr>
          </a:p>
        </p:txBody>
      </p:sp>
      <p:sp>
        <p:nvSpPr>
          <p:cNvPr id="4" name="TextBox 3"/>
          <p:cNvSpPr txBox="1"/>
          <p:nvPr/>
        </p:nvSpPr>
        <p:spPr>
          <a:xfrm flipH="1" flipV="1">
            <a:off x="2177142" y="2687527"/>
            <a:ext cx="1324429" cy="399144"/>
          </a:xfrm>
          <a:prstGeom prst="rect">
            <a:avLst/>
          </a:prstGeom>
          <a:noFill/>
        </p:spPr>
        <p:txBody>
          <a:bodyPr wrap="square" rtlCol="0">
            <a:spAutoFit/>
          </a:bodyPr>
          <a:lstStyle/>
          <a:p>
            <a:endParaRPr lang="en-US" dirty="0"/>
          </a:p>
        </p:txBody>
      </p:sp>
      <p:sp>
        <p:nvSpPr>
          <p:cNvPr id="3" name="Rectangle 2"/>
          <p:cNvSpPr/>
          <p:nvPr/>
        </p:nvSpPr>
        <p:spPr>
          <a:xfrm>
            <a:off x="2017022" y="2055857"/>
            <a:ext cx="7739158" cy="461665"/>
          </a:xfrm>
          <a:prstGeom prst="rect">
            <a:avLst/>
          </a:prstGeom>
        </p:spPr>
        <p:txBody>
          <a:bodyPr wrap="square">
            <a:spAutoFit/>
          </a:bodyPr>
          <a:lstStyle/>
          <a:p>
            <a:pPr hangingPunct="0"/>
            <a:r>
              <a:rPr lang="es-ES_tradnl" sz="2400" dirty="0">
                <a:latin typeface="Cambria"/>
                <a:cs typeface="Cambria"/>
              </a:rPr>
              <a:t> </a:t>
            </a:r>
            <a:endParaRPr lang="en-US" sz="2400" dirty="0">
              <a:latin typeface="Cambria"/>
              <a:cs typeface="Cambria"/>
            </a:endParaRPr>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292281761"/>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49767"/>
            <a:ext cx="7498080" cy="5778500"/>
          </a:xfrm>
        </p:spPr>
        <p:txBody>
          <a:bodyPr>
            <a:normAutofit fontScale="92500" lnSpcReduction="20000"/>
          </a:bodyPr>
          <a:lstStyle/>
          <a:p>
            <a:pPr marL="457200" lvl="1" indent="0" algn="ctr" hangingPunct="0">
              <a:lnSpc>
                <a:spcPct val="150000"/>
              </a:lnSpc>
              <a:buNone/>
            </a:pPr>
            <a:r>
              <a:rPr lang="es-ES_tradnl" sz="3500" b="1" dirty="0">
                <a:solidFill>
                  <a:srgbClr val="000000"/>
                </a:solidFill>
                <a:latin typeface="Arial"/>
                <a:cs typeface="Arial"/>
              </a:rPr>
              <a:t>Programas de </a:t>
            </a:r>
            <a:r>
              <a:rPr lang="es-ES_tradnl" sz="3500" b="1" dirty="0" err="1" smtClean="0">
                <a:solidFill>
                  <a:srgbClr val="000000"/>
                </a:solidFill>
                <a:latin typeface="Arial"/>
                <a:cs typeface="Arial"/>
              </a:rPr>
              <a:t>Investigacion</a:t>
            </a:r>
            <a:r>
              <a:rPr lang="es-ES_tradnl" sz="3500" b="1" dirty="0" smtClean="0">
                <a:solidFill>
                  <a:srgbClr val="000000"/>
                </a:solidFill>
                <a:latin typeface="Arial"/>
                <a:cs typeface="Arial"/>
              </a:rPr>
              <a:t> (cont.)</a:t>
            </a:r>
            <a:endParaRPr lang="es-ES_tradnl" sz="3500" b="1" noProof="0" dirty="0" smtClean="0">
              <a:solidFill>
                <a:srgbClr val="000000"/>
              </a:solidFill>
              <a:latin typeface="Arial"/>
              <a:cs typeface="Arial"/>
            </a:endParaRPr>
          </a:p>
          <a:p>
            <a:pPr marL="742950" lvl="1" indent="-285750" hangingPunct="0">
              <a:lnSpc>
                <a:spcPct val="150000"/>
              </a:lnSpc>
              <a:buFont typeface="Arial"/>
              <a:buChar char="•"/>
            </a:pPr>
            <a:endParaRPr lang="es-ES_tradnl" sz="2200" b="1" noProof="0" dirty="0" smtClean="0">
              <a:solidFill>
                <a:srgbClr val="000000"/>
              </a:solidFill>
              <a:latin typeface="Arial"/>
              <a:cs typeface="Arial"/>
            </a:endParaRPr>
          </a:p>
          <a:p>
            <a:pPr marL="742950" lvl="1" indent="-285750" hangingPunct="0">
              <a:lnSpc>
                <a:spcPct val="150000"/>
              </a:lnSpc>
              <a:buFont typeface="Arial"/>
              <a:buChar char="•"/>
            </a:pPr>
            <a:r>
              <a:rPr lang="es-ES_tradnl" sz="2200" b="1" noProof="0" dirty="0" smtClean="0">
                <a:solidFill>
                  <a:srgbClr val="000000"/>
                </a:solidFill>
                <a:latin typeface="Arial"/>
                <a:cs typeface="Arial"/>
              </a:rPr>
              <a:t>Recursos Genéticos de Plantas, </a:t>
            </a:r>
            <a:r>
              <a:rPr lang="es-ES_tradnl" sz="2200" b="1" noProof="0" dirty="0" err="1" smtClean="0">
                <a:solidFill>
                  <a:srgbClr val="000000"/>
                </a:solidFill>
                <a:latin typeface="Arial"/>
                <a:cs typeface="Arial"/>
              </a:rPr>
              <a:t>Fitomejoramiento</a:t>
            </a:r>
            <a:r>
              <a:rPr lang="es-ES_tradnl" sz="2200" b="1" noProof="0" dirty="0" smtClean="0">
                <a:solidFill>
                  <a:srgbClr val="000000"/>
                </a:solidFill>
                <a:latin typeface="Arial"/>
                <a:cs typeface="Arial"/>
              </a:rPr>
              <a:t> y Sistemas de Producción</a:t>
            </a:r>
            <a:r>
              <a:rPr lang="es-ES_tradnl" sz="2400" noProof="0" dirty="0" smtClean="0">
                <a:solidFill>
                  <a:srgbClr val="000000"/>
                </a:solidFill>
                <a:latin typeface="Arial"/>
                <a:cs typeface="Arial"/>
              </a:rPr>
              <a:t>-</a:t>
            </a:r>
            <a:r>
              <a:rPr lang="es-ES_tradnl" sz="1600" noProof="0" dirty="0" smtClean="0">
                <a:solidFill>
                  <a:srgbClr val="000000"/>
                </a:solidFill>
                <a:latin typeface="Arial"/>
                <a:cs typeface="Arial"/>
              </a:rPr>
              <a:t>bajo este programa se realiza investigación sobre los problemas mas importantes que enfrentan nuestros agricultores en las áreas de fertilidad de suelos, erosión, ineficiencias productivas, escasez de semillas para expandir siembras, disponibilidad de cultivares resistentes a enfermedades y sobre cultivares de nuevas cosechas prometedoras para Puerto Rico y otros países tropicales, en aras de fomentar su seguridad alimentaria.</a:t>
            </a:r>
          </a:p>
          <a:p>
            <a:pPr marL="742950" lvl="1" indent="-285750" hangingPunct="0">
              <a:buFont typeface="Arial"/>
              <a:buChar char="•"/>
            </a:pPr>
            <a:endParaRPr lang="es-ES_tradnl" sz="2400" noProof="0" dirty="0" smtClean="0">
              <a:solidFill>
                <a:srgbClr val="000000"/>
              </a:solidFill>
              <a:latin typeface="Arial"/>
              <a:cs typeface="Arial"/>
            </a:endParaRPr>
          </a:p>
          <a:p>
            <a:pPr marL="742950" lvl="1" indent="-285750" hangingPunct="0">
              <a:lnSpc>
                <a:spcPct val="150000"/>
              </a:lnSpc>
              <a:buFont typeface="Arial"/>
              <a:buChar char="•"/>
            </a:pPr>
            <a:r>
              <a:rPr lang="es-ES_tradnl" sz="2200" b="1" noProof="0" dirty="0" smtClean="0">
                <a:solidFill>
                  <a:srgbClr val="000000"/>
                </a:solidFill>
                <a:latin typeface="Arial"/>
                <a:cs typeface="Arial"/>
              </a:rPr>
              <a:t>Manejo Integrado de Plagas Nuevas y Emergentes</a:t>
            </a:r>
            <a:r>
              <a:rPr lang="es-ES_tradnl" sz="2400" noProof="0" dirty="0" smtClean="0">
                <a:solidFill>
                  <a:srgbClr val="000000"/>
                </a:solidFill>
                <a:latin typeface="Arial"/>
                <a:cs typeface="Arial"/>
              </a:rPr>
              <a:t>-</a:t>
            </a:r>
            <a:r>
              <a:rPr lang="es-ES_tradnl" sz="1600" noProof="0" dirty="0" smtClean="0">
                <a:solidFill>
                  <a:srgbClr val="000000"/>
                </a:solidFill>
                <a:latin typeface="Arial"/>
                <a:cs typeface="Arial"/>
              </a:rPr>
              <a:t>énfasis en el monitoreo de nuestras cosechas y sistemas de producción y en el desarrollo de practicas de manejo integrado para las plagas y enfermedades mas importantes afectando nuestros cultivos.</a:t>
            </a:r>
          </a:p>
          <a:p>
            <a:pPr marL="742950" lvl="1" indent="-285750" hangingPunct="0">
              <a:buFont typeface="Arial"/>
              <a:buChar char="•"/>
            </a:pPr>
            <a:endParaRPr lang="es-ES_tradnl" sz="2400" noProof="0" dirty="0" smtClean="0">
              <a:solidFill>
                <a:srgbClr val="000000"/>
              </a:solidFill>
              <a:latin typeface="Arial"/>
              <a:cs typeface="Arial"/>
            </a:endParaRPr>
          </a:p>
          <a:p>
            <a:endParaRPr lang="es-ES_tradnl" noProof="0" dirty="0"/>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527640026"/>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47133"/>
            <a:ext cx="7498080" cy="5511800"/>
          </a:xfrm>
        </p:spPr>
        <p:txBody>
          <a:bodyPr>
            <a:normAutofit lnSpcReduction="10000"/>
          </a:bodyPr>
          <a:lstStyle/>
          <a:p>
            <a:pPr marL="457200" lvl="1" indent="0" hangingPunct="0">
              <a:lnSpc>
                <a:spcPct val="150000"/>
              </a:lnSpc>
              <a:buNone/>
            </a:pPr>
            <a:r>
              <a:rPr lang="es-ES_tradnl" sz="3200" b="1" dirty="0">
                <a:solidFill>
                  <a:srgbClr val="000000"/>
                </a:solidFill>
                <a:latin typeface="Arial"/>
                <a:cs typeface="Arial"/>
              </a:rPr>
              <a:t>Programas de </a:t>
            </a:r>
            <a:r>
              <a:rPr lang="es-ES_tradnl" sz="3200" b="1" dirty="0" err="1">
                <a:solidFill>
                  <a:srgbClr val="000000"/>
                </a:solidFill>
                <a:latin typeface="Arial"/>
                <a:cs typeface="Arial"/>
              </a:rPr>
              <a:t>Investigacion</a:t>
            </a:r>
            <a:r>
              <a:rPr lang="es-ES_tradnl" sz="3200" b="1" dirty="0">
                <a:solidFill>
                  <a:srgbClr val="000000"/>
                </a:solidFill>
                <a:latin typeface="Arial"/>
                <a:cs typeface="Arial"/>
              </a:rPr>
              <a:t> (cont.)</a:t>
            </a:r>
          </a:p>
          <a:p>
            <a:pPr marL="742950" lvl="1" indent="-285750" hangingPunct="0">
              <a:lnSpc>
                <a:spcPct val="150000"/>
              </a:lnSpc>
              <a:buFont typeface="Arial"/>
              <a:buChar char="•"/>
            </a:pPr>
            <a:endParaRPr lang="es-ES_tradnl" sz="2000" b="1" noProof="0" dirty="0" smtClean="0">
              <a:solidFill>
                <a:srgbClr val="000000"/>
              </a:solidFill>
              <a:latin typeface="Cambria"/>
              <a:cs typeface="Cambria"/>
            </a:endParaRPr>
          </a:p>
          <a:p>
            <a:pPr marL="742950" lvl="1" indent="-285750" hangingPunct="0">
              <a:lnSpc>
                <a:spcPct val="150000"/>
              </a:lnSpc>
              <a:buFont typeface="Arial"/>
              <a:buChar char="•"/>
            </a:pPr>
            <a:r>
              <a:rPr lang="es-ES_tradnl" sz="2000" b="1" noProof="0" dirty="0" smtClean="0">
                <a:solidFill>
                  <a:srgbClr val="000000"/>
                </a:solidFill>
                <a:latin typeface="Cambria"/>
                <a:cs typeface="Cambria"/>
              </a:rPr>
              <a:t>Economía Agrícola ,Mercadeo, Valor Añadido y Desarrollo Comunitario</a:t>
            </a:r>
            <a:r>
              <a:rPr lang="es-ES_tradnl" sz="2400" noProof="0" dirty="0" smtClean="0">
                <a:solidFill>
                  <a:srgbClr val="000000"/>
                </a:solidFill>
                <a:latin typeface="Cambria"/>
                <a:cs typeface="Cambria"/>
              </a:rPr>
              <a:t>-</a:t>
            </a:r>
            <a:r>
              <a:rPr lang="es-ES_tradnl" sz="1600" noProof="0" dirty="0" smtClean="0">
                <a:solidFill>
                  <a:srgbClr val="000000"/>
                </a:solidFill>
              </a:rPr>
              <a:t>se realizan estudios socioeconómicos de los problemas mas importantes que afectan la agricultura y las comunidades rurales en Puerto Rico con énfasis en el análisis de control de costos en las empresas agrícolas, mercadeo y nuevos nichos de mercado, innovación y nuevas cosechas, mejor manejo de nuestros recursos naturales e investigación y educación en </a:t>
            </a:r>
            <a:r>
              <a:rPr lang="es-ES_tradnl" sz="1600" noProof="0" dirty="0" err="1" smtClean="0">
                <a:solidFill>
                  <a:srgbClr val="000000"/>
                </a:solidFill>
              </a:rPr>
              <a:t>issues</a:t>
            </a:r>
            <a:r>
              <a:rPr lang="es-ES_tradnl" sz="1600" noProof="0" dirty="0" smtClean="0">
                <a:solidFill>
                  <a:srgbClr val="000000"/>
                </a:solidFill>
              </a:rPr>
              <a:t> de política pública. </a:t>
            </a:r>
          </a:p>
          <a:p>
            <a:pPr marL="742950" lvl="1" indent="-285750" hangingPunct="0">
              <a:lnSpc>
                <a:spcPct val="150000"/>
              </a:lnSpc>
              <a:buFont typeface="Arial"/>
              <a:buChar char="•"/>
            </a:pPr>
            <a:endParaRPr lang="es-ES_tradnl" sz="1600" noProof="0" dirty="0" smtClean="0">
              <a:solidFill>
                <a:srgbClr val="000000"/>
              </a:solidFill>
              <a:latin typeface="Cambria"/>
              <a:cs typeface="Cambria"/>
            </a:endParaRPr>
          </a:p>
          <a:p>
            <a:pPr marL="742950" lvl="1" indent="-285750" hangingPunct="0">
              <a:lnSpc>
                <a:spcPct val="150000"/>
              </a:lnSpc>
              <a:buFont typeface="Arial"/>
              <a:buChar char="•"/>
            </a:pPr>
            <a:r>
              <a:rPr lang="es-ES_tradnl" sz="2000" b="1" noProof="0" dirty="0" smtClean="0">
                <a:solidFill>
                  <a:srgbClr val="000000"/>
                </a:solidFill>
                <a:latin typeface="Cambria"/>
                <a:cs typeface="Cambria"/>
              </a:rPr>
              <a:t>Sistema de producción de carne y leche</a:t>
            </a:r>
            <a:r>
              <a:rPr lang="es-ES_tradnl" sz="2400" noProof="0" dirty="0" smtClean="0">
                <a:solidFill>
                  <a:srgbClr val="000000"/>
                </a:solidFill>
                <a:latin typeface="Cambria"/>
                <a:cs typeface="Cambria"/>
              </a:rPr>
              <a:t>-</a:t>
            </a:r>
            <a:r>
              <a:rPr lang="es-ES_tradnl" sz="1600" noProof="0" dirty="0" smtClean="0">
                <a:solidFill>
                  <a:srgbClr val="000000"/>
                </a:solidFill>
              </a:rPr>
              <a:t>investigación y extensión en sistemas de producción de carne, leche y forraje. </a:t>
            </a:r>
          </a:p>
          <a:p>
            <a:endParaRPr lang="es-ES_tradnl" noProof="0" dirty="0"/>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428506547"/>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8652" y="-649454"/>
            <a:ext cx="7406640" cy="1472184"/>
          </a:xfrm>
        </p:spPr>
        <p:txBody>
          <a:bodyPr>
            <a:noAutofit/>
          </a:bodyPr>
          <a:lstStyle/>
          <a:p>
            <a:pPr algn="ctr"/>
            <a:r>
              <a:rPr lang="es-ES_tradnl" sz="3200" b="1" noProof="0" smtClean="0">
                <a:solidFill>
                  <a:srgbClr val="000000"/>
                </a:solidFill>
                <a:latin typeface="Arial"/>
                <a:cs typeface="Arial"/>
              </a:rPr>
              <a:t>Empresas de Investigacion</a:t>
            </a:r>
            <a:endParaRPr lang="es-ES_tradnl" sz="3200" b="1" noProof="0">
              <a:solidFill>
                <a:srgbClr val="000000"/>
              </a:solidFill>
              <a:latin typeface="Arial"/>
              <a:cs typeface="Arial"/>
            </a:endParaRPr>
          </a:p>
        </p:txBody>
      </p:sp>
      <p:sp>
        <p:nvSpPr>
          <p:cNvPr id="4" name="Subtitle 3"/>
          <p:cNvSpPr>
            <a:spLocks noGrp="1"/>
          </p:cNvSpPr>
          <p:nvPr>
            <p:ph type="subTitle" idx="1"/>
          </p:nvPr>
        </p:nvSpPr>
        <p:spPr>
          <a:xfrm>
            <a:off x="1432560" y="1254654"/>
            <a:ext cx="7406640" cy="5281937"/>
          </a:xfrm>
        </p:spPr>
        <p:txBody>
          <a:bodyPr>
            <a:normAutofit fontScale="62500" lnSpcReduction="20000"/>
          </a:bodyPr>
          <a:lstStyle/>
          <a:p>
            <a:endParaRPr lang="es-ES_tradnl" noProof="0" smtClean="0">
              <a:latin typeface="Cambria"/>
              <a:cs typeface="Cambria"/>
            </a:endParaRPr>
          </a:p>
          <a:p>
            <a:pPr>
              <a:lnSpc>
                <a:spcPct val="170000"/>
              </a:lnSpc>
            </a:pPr>
            <a:r>
              <a:rPr lang="es-ES_tradnl" noProof="0" smtClean="0">
                <a:solidFill>
                  <a:srgbClr val="000000"/>
                </a:solidFill>
                <a:latin typeface="Arial"/>
                <a:cs typeface="Arial"/>
              </a:rPr>
              <a:t>Dentro de estos programas generales de investigación se desarrollan estudios que atienden las necesidades mas apremiantes de las empresas principales locales.  En la actualidad dirigimos también nuestra investigación hacia las siguientes empresas:</a:t>
            </a:r>
          </a:p>
          <a:p>
            <a:pPr>
              <a:lnSpc>
                <a:spcPct val="170000"/>
              </a:lnSpc>
            </a:pPr>
            <a:r>
              <a:rPr lang="es-ES_tradnl" noProof="0" smtClean="0">
                <a:solidFill>
                  <a:srgbClr val="000000"/>
                </a:solidFill>
                <a:latin typeface="Arial"/>
                <a:cs typeface="Arial"/>
              </a:rPr>
              <a:t> </a:t>
            </a:r>
            <a:endParaRPr lang="es-ES_tradnl" noProof="0" smtClean="0">
              <a:solidFill>
                <a:srgbClr val="008040"/>
              </a:solidFill>
              <a:latin typeface="Cambria"/>
              <a:cs typeface="Cambria"/>
            </a:endParaRPr>
          </a:p>
          <a:p>
            <a:pPr marL="457200" indent="-457200">
              <a:buFont typeface="Arial"/>
              <a:buChar char="•"/>
            </a:pPr>
            <a:r>
              <a:rPr lang="es-ES_tradnl" noProof="0" smtClean="0">
                <a:solidFill>
                  <a:srgbClr val="000000"/>
                </a:solidFill>
                <a:latin typeface="Cambria"/>
                <a:cs typeface="Cambria"/>
              </a:rPr>
              <a:t> Leche  y  Forraje </a:t>
            </a:r>
          </a:p>
          <a:p>
            <a:pPr marL="457200" indent="-457200">
              <a:buFont typeface="Arial"/>
              <a:buChar char="•"/>
            </a:pPr>
            <a:r>
              <a:rPr lang="es-ES_tradnl" noProof="0" smtClean="0">
                <a:solidFill>
                  <a:srgbClr val="000000"/>
                </a:solidFill>
                <a:latin typeface="Cambria"/>
                <a:cs typeface="Cambria"/>
              </a:rPr>
              <a:t>Café  </a:t>
            </a:r>
          </a:p>
          <a:p>
            <a:pPr marL="457200" indent="-457200">
              <a:buFont typeface="Arial"/>
              <a:buChar char="•"/>
            </a:pPr>
            <a:r>
              <a:rPr lang="es-ES_tradnl" noProof="0" smtClean="0">
                <a:solidFill>
                  <a:srgbClr val="000000"/>
                </a:solidFill>
                <a:latin typeface="Cambria"/>
                <a:cs typeface="Cambria"/>
              </a:rPr>
              <a:t>Plátanos  y  Guineos</a:t>
            </a:r>
          </a:p>
          <a:p>
            <a:pPr marL="457200" indent="-457200">
              <a:buFont typeface="Arial"/>
              <a:buChar char="•"/>
            </a:pPr>
            <a:r>
              <a:rPr lang="es-ES_tradnl" noProof="0" smtClean="0">
                <a:solidFill>
                  <a:srgbClr val="000000"/>
                </a:solidFill>
                <a:latin typeface="Cambria"/>
                <a:cs typeface="Cambria"/>
              </a:rPr>
              <a:t>Hortalizas </a:t>
            </a:r>
          </a:p>
          <a:p>
            <a:pPr marL="457200" indent="-457200">
              <a:buFont typeface="Arial"/>
              <a:buChar char="•"/>
            </a:pPr>
            <a:r>
              <a:rPr lang="es-ES_tradnl" noProof="0" smtClean="0">
                <a:solidFill>
                  <a:srgbClr val="000000"/>
                </a:solidFill>
                <a:latin typeface="Cambria"/>
                <a:cs typeface="Cambria"/>
              </a:rPr>
              <a:t>Frutales </a:t>
            </a:r>
          </a:p>
          <a:p>
            <a:pPr marL="457200" indent="-457200">
              <a:buFont typeface="Arial"/>
              <a:buChar char="•"/>
            </a:pPr>
            <a:r>
              <a:rPr lang="es-ES_tradnl" noProof="0" smtClean="0">
                <a:solidFill>
                  <a:srgbClr val="000000"/>
                </a:solidFill>
                <a:latin typeface="Cambria"/>
                <a:cs typeface="Cambria"/>
              </a:rPr>
              <a:t>Granos  Básicos </a:t>
            </a:r>
          </a:p>
          <a:p>
            <a:pPr marL="457200" indent="-457200">
              <a:buFont typeface="Arial"/>
              <a:buChar char="•"/>
            </a:pPr>
            <a:r>
              <a:rPr lang="es-ES_tradnl" noProof="0" smtClean="0">
                <a:solidFill>
                  <a:srgbClr val="000000"/>
                </a:solidFill>
                <a:latin typeface="Cambria"/>
                <a:cs typeface="Cambria"/>
              </a:rPr>
              <a:t>Producción  de  Carne  </a:t>
            </a:r>
          </a:p>
          <a:p>
            <a:pPr marL="457200" indent="-457200">
              <a:buFont typeface="Arial"/>
              <a:buChar char="•"/>
            </a:pPr>
            <a:r>
              <a:rPr lang="es-ES_tradnl" noProof="0" smtClean="0">
                <a:solidFill>
                  <a:srgbClr val="000000"/>
                </a:solidFill>
                <a:latin typeface="Cambria"/>
                <a:cs typeface="Cambria"/>
              </a:rPr>
              <a:t>Raíces  y  Tubérculos</a:t>
            </a:r>
          </a:p>
          <a:p>
            <a:pPr marL="457200" indent="-457200">
              <a:buFont typeface="Arial"/>
              <a:buChar char="•"/>
            </a:pPr>
            <a:r>
              <a:rPr lang="es-ES_tradnl" noProof="0" smtClean="0">
                <a:solidFill>
                  <a:srgbClr val="000000"/>
                </a:solidFill>
                <a:latin typeface="Cambria"/>
                <a:cs typeface="Cambria"/>
              </a:rPr>
              <a:t>Ornamentales</a:t>
            </a:r>
          </a:p>
          <a:p>
            <a:pPr marL="457200" indent="-457200">
              <a:buFont typeface="Arial"/>
              <a:buChar char="•"/>
            </a:pPr>
            <a:r>
              <a:rPr lang="es-ES_tradnl" noProof="0" smtClean="0">
                <a:solidFill>
                  <a:srgbClr val="000000"/>
                </a:solidFill>
                <a:latin typeface="Cambria"/>
                <a:cs typeface="Cambria"/>
              </a:rPr>
              <a:t>Medioambiente  y  Recursos  Naturales</a:t>
            </a:r>
          </a:p>
          <a:p>
            <a:endParaRPr lang="es-ES_tradnl" noProof="0">
              <a:solidFill>
                <a:srgbClr val="008040"/>
              </a:solidFil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710761390"/>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36700" y="2755900"/>
            <a:ext cx="7396988" cy="3492500"/>
          </a:xfrm>
        </p:spPr>
        <p:txBody>
          <a:bodyPr/>
          <a:lstStyle/>
          <a:p>
            <a:pPr marL="82296" indent="0" algn="ctr">
              <a:buNone/>
            </a:pPr>
            <a:r>
              <a:rPr lang="es-ES_tradnl" noProof="0" smtClean="0">
                <a:solidFill>
                  <a:srgbClr val="008040"/>
                </a:solidFill>
                <a:latin typeface="Cambria"/>
                <a:cs typeface="Cambria"/>
              </a:rPr>
              <a:t>Proyectos por Áreas Programáticas</a:t>
            </a:r>
            <a:endParaRPr lang="es-ES_tradnl" noProof="0">
              <a:solidFill>
                <a:srgbClr val="008040"/>
              </a:solidFill>
              <a:latin typeface="Cambria"/>
              <a:cs typeface="Cambria"/>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143619693"/>
      </p:ext>
    </p:extLst>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447676"/>
            <a:ext cx="7498080" cy="699029"/>
          </a:xfrm>
        </p:spPr>
        <p:txBody>
          <a:bodyPr>
            <a:noAutofit/>
          </a:bodyPr>
          <a:lstStyle/>
          <a:p>
            <a:pPr algn="ctr"/>
            <a:r>
              <a:rPr lang="es-ES_tradnl" sz="3200" b="1" noProof="0" smtClean="0">
                <a:solidFill>
                  <a:srgbClr val="000000"/>
                </a:solidFill>
                <a:effectLst/>
              </a:rPr>
              <a:t>Ciencia y Tecnología de Alimentos</a:t>
            </a:r>
            <a:r>
              <a:rPr lang="es-ES_tradnl" sz="3200" b="1" noProof="0" smtClean="0">
                <a:solidFill>
                  <a:srgbClr val="000000"/>
                </a:solidFill>
              </a:rPr>
              <a:t> </a:t>
            </a:r>
            <a:br>
              <a:rPr lang="es-ES_tradnl" sz="3200" b="1" noProof="0" smtClean="0">
                <a:solidFill>
                  <a:srgbClr val="000000"/>
                </a:solidFill>
              </a:rPr>
            </a:br>
            <a:endParaRPr lang="es-ES_tradnl" sz="3200" b="1" noProof="0">
              <a:solidFill>
                <a:srgbClr val="000000"/>
              </a:solidFill>
            </a:endParaRPr>
          </a:p>
        </p:txBody>
      </p:sp>
      <p:graphicFrame>
        <p:nvGraphicFramePr>
          <p:cNvPr id="9" name="Table 8"/>
          <p:cNvGraphicFramePr>
            <a:graphicFrameLocks noGrp="1"/>
          </p:cNvGraphicFramePr>
          <p:nvPr>
            <p:extLst>
              <p:ext uri="{D42A27DB-BD31-4B8C-83A1-F6EECF244321}">
                <p14:modId xmlns:p14="http://schemas.microsoft.com/office/powerpoint/2010/main" val="3577089250"/>
              </p:ext>
            </p:extLst>
          </p:nvPr>
        </p:nvGraphicFramePr>
        <p:xfrm>
          <a:off x="1435100" y="1143000"/>
          <a:ext cx="7499350" cy="5648417"/>
        </p:xfrm>
        <a:graphic>
          <a:graphicData uri="http://schemas.openxmlformats.org/drawingml/2006/table">
            <a:tbl>
              <a:tblPr/>
              <a:tblGrid>
                <a:gridCol w="7499350"/>
              </a:tblGrid>
              <a:tr h="746014">
                <a:tc>
                  <a:txBody>
                    <a:bodyPr/>
                    <a:lstStyle/>
                    <a:p>
                      <a:pPr marL="228600" indent="-228600" algn="l" fontAlgn="b">
                        <a:lnSpc>
                          <a:spcPct val="110000"/>
                        </a:lnSpc>
                        <a:buFont typeface="Arial"/>
                        <a:buChar char="•"/>
                      </a:pPr>
                      <a:r>
                        <a:rPr lang="en-US" sz="1400" b="0" i="0" u="none" strike="noStrike" dirty="0">
                          <a:solidFill>
                            <a:srgbClr val="000000"/>
                          </a:solidFill>
                          <a:effectLst/>
                          <a:latin typeface="Arial"/>
                          <a:cs typeface="Arial"/>
                        </a:rPr>
                        <a:t>Impact of Current Packing Technologies on the Quality of Minimally Processed Tropical </a:t>
                      </a:r>
                      <a:r>
                        <a:rPr lang="en-US" sz="1400" b="0" i="0" u="none" strike="noStrike" dirty="0" smtClean="0">
                          <a:solidFill>
                            <a:srgbClr val="000000"/>
                          </a:solidFill>
                          <a:effectLst/>
                          <a:latin typeface="Arial"/>
                          <a:cs typeface="Arial"/>
                        </a:rPr>
                        <a:t>Pumpkin</a:t>
                      </a:r>
                    </a:p>
                    <a:p>
                      <a:pPr marL="228600" indent="-228600" algn="l" fontAlgn="b">
                        <a:lnSpc>
                          <a:spcPct val="110000"/>
                        </a:lnSpc>
                        <a:buFont typeface="Arial"/>
                        <a:buChar char="•"/>
                      </a:pPr>
                      <a:endParaRPr lang="en-US" sz="1400" b="0" i="0" u="none" strike="noStrike" dirty="0" smtClean="0">
                        <a:solidFill>
                          <a:srgbClr val="000000"/>
                        </a:solidFill>
                        <a:effectLst/>
                        <a:latin typeface="Arial"/>
                        <a:cs typeface="Arial"/>
                      </a:endParaRPr>
                    </a:p>
                  </a:txBody>
                  <a:tcPr marL="8379" marR="8379" marT="8379" marB="0" anchor="b">
                    <a:lnL>
                      <a:noFill/>
                    </a:lnL>
                    <a:lnR>
                      <a:noFill/>
                    </a:lnR>
                    <a:lnT>
                      <a:noFill/>
                    </a:lnT>
                    <a:lnB>
                      <a:noFill/>
                    </a:lnB>
                  </a:tcPr>
                </a:tc>
              </a:tr>
              <a:tr h="799630">
                <a:tc>
                  <a:txBody>
                    <a:bodyPr/>
                    <a:lstStyle/>
                    <a:p>
                      <a:pPr marL="228600" indent="-228600" algn="l" fontAlgn="b">
                        <a:lnSpc>
                          <a:spcPct val="110000"/>
                        </a:lnSpc>
                        <a:buFont typeface="Arial"/>
                        <a:buChar char="•"/>
                      </a:pPr>
                      <a:r>
                        <a:rPr lang="en-US" sz="1400" b="0" i="0" u="none" strike="noStrike" dirty="0" err="1">
                          <a:solidFill>
                            <a:srgbClr val="000000"/>
                          </a:solidFill>
                          <a:effectLst/>
                          <a:latin typeface="Arial"/>
                          <a:cs typeface="Arial"/>
                        </a:rPr>
                        <a:t>Obtención</a:t>
                      </a:r>
                      <a:r>
                        <a:rPr lang="en-US" sz="1400" b="0" i="0" u="none" strike="noStrike" dirty="0">
                          <a:solidFill>
                            <a:srgbClr val="000000"/>
                          </a:solidFill>
                          <a:effectLst/>
                          <a:latin typeface="Arial"/>
                          <a:cs typeface="Arial"/>
                        </a:rPr>
                        <a:t> de </a:t>
                      </a:r>
                      <a:r>
                        <a:rPr lang="en-US" sz="1400" b="0" i="0" u="none" strike="noStrike" dirty="0" err="1">
                          <a:solidFill>
                            <a:srgbClr val="000000"/>
                          </a:solidFill>
                          <a:effectLst/>
                          <a:latin typeface="Arial"/>
                          <a:cs typeface="Arial"/>
                        </a:rPr>
                        <a:t>harina</a:t>
                      </a:r>
                      <a:r>
                        <a:rPr lang="en-US" sz="1400" b="0" i="0" u="none" strike="noStrike" dirty="0">
                          <a:solidFill>
                            <a:srgbClr val="000000"/>
                          </a:solidFill>
                          <a:effectLst/>
                          <a:latin typeface="Arial"/>
                          <a:cs typeface="Arial"/>
                        </a:rPr>
                        <a:t> a </a:t>
                      </a:r>
                      <a:r>
                        <a:rPr lang="en-US" sz="1400" b="0" i="0" u="none" strike="noStrike" dirty="0" err="1">
                          <a:solidFill>
                            <a:srgbClr val="000000"/>
                          </a:solidFill>
                          <a:effectLst/>
                          <a:latin typeface="Arial"/>
                          <a:cs typeface="Arial"/>
                        </a:rPr>
                        <a:t>partir</a:t>
                      </a:r>
                      <a:r>
                        <a:rPr lang="en-US" sz="1400" b="0" i="0" u="none" strike="noStrike" dirty="0">
                          <a:solidFill>
                            <a:srgbClr val="000000"/>
                          </a:solidFill>
                          <a:effectLst/>
                          <a:latin typeface="Arial"/>
                          <a:cs typeface="Arial"/>
                        </a:rPr>
                        <a:t> del </a:t>
                      </a:r>
                      <a:r>
                        <a:rPr lang="en-US" sz="1400" b="0" i="0" u="none" strike="noStrike" dirty="0" err="1">
                          <a:solidFill>
                            <a:srgbClr val="000000"/>
                          </a:solidFill>
                          <a:effectLst/>
                          <a:latin typeface="Arial"/>
                          <a:cs typeface="Arial"/>
                        </a:rPr>
                        <a:t>cormo</a:t>
                      </a:r>
                      <a:r>
                        <a:rPr lang="en-US" sz="1400" b="0" i="0" u="none" strike="noStrike" dirty="0">
                          <a:solidFill>
                            <a:srgbClr val="000000"/>
                          </a:solidFill>
                          <a:effectLst/>
                          <a:latin typeface="Arial"/>
                          <a:cs typeface="Arial"/>
                        </a:rPr>
                        <a:t> de la </a:t>
                      </a:r>
                      <a:r>
                        <a:rPr lang="en-US" sz="1400" b="0" i="0" u="none" strike="noStrike" dirty="0" err="1">
                          <a:solidFill>
                            <a:srgbClr val="000000"/>
                          </a:solidFill>
                          <a:effectLst/>
                          <a:latin typeface="Arial"/>
                          <a:cs typeface="Arial"/>
                        </a:rPr>
                        <a:t>yautía</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Xanthosoma</a:t>
                      </a:r>
                      <a:r>
                        <a:rPr lang="en-US" sz="1400" b="0" i="0" u="none" strike="noStrike" dirty="0">
                          <a:solidFill>
                            <a:srgbClr val="000000"/>
                          </a:solidFill>
                          <a:effectLst/>
                          <a:latin typeface="Arial"/>
                          <a:cs typeface="Arial"/>
                        </a:rPr>
                        <a:t> spp.) del cultivar </a:t>
                      </a:r>
                      <a:r>
                        <a:rPr lang="en-US" sz="1400" b="0" i="0" u="none" strike="noStrike" dirty="0" err="1">
                          <a:solidFill>
                            <a:srgbClr val="000000"/>
                          </a:solidFill>
                          <a:effectLst/>
                          <a:latin typeface="Arial"/>
                          <a:cs typeface="Arial"/>
                        </a:rPr>
                        <a:t>Nazareno</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como</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ingrediente</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para</a:t>
                      </a:r>
                      <a:r>
                        <a:rPr lang="en-US" sz="1400" b="0" i="0" u="none" strike="noStrike" dirty="0">
                          <a:solidFill>
                            <a:srgbClr val="000000"/>
                          </a:solidFill>
                          <a:effectLst/>
                          <a:latin typeface="Arial"/>
                          <a:cs typeface="Arial"/>
                        </a:rPr>
                        <a:t> la </a:t>
                      </a:r>
                      <a:r>
                        <a:rPr lang="en-US" sz="1400" b="0" i="0" u="none" strike="noStrike" dirty="0" err="1">
                          <a:solidFill>
                            <a:srgbClr val="000000"/>
                          </a:solidFill>
                          <a:effectLst/>
                          <a:latin typeface="Arial"/>
                          <a:cs typeface="Arial"/>
                        </a:rPr>
                        <a:t>elaboración</a:t>
                      </a:r>
                      <a:r>
                        <a:rPr lang="en-US" sz="1400" b="0" i="0" u="none" strike="noStrike" dirty="0">
                          <a:solidFill>
                            <a:srgbClr val="000000"/>
                          </a:solidFill>
                          <a:effectLst/>
                          <a:latin typeface="Arial"/>
                          <a:cs typeface="Arial"/>
                        </a:rPr>
                        <a:t> de </a:t>
                      </a:r>
                      <a:r>
                        <a:rPr lang="en-US" sz="1400" b="0" i="0" u="none" strike="noStrike" dirty="0" err="1">
                          <a:solidFill>
                            <a:srgbClr val="000000"/>
                          </a:solidFill>
                          <a:effectLst/>
                          <a:latin typeface="Arial"/>
                          <a:cs typeface="Arial"/>
                        </a:rPr>
                        <a:t>alimentos</a:t>
                      </a:r>
                      <a:r>
                        <a:rPr lang="en-US" sz="1400" b="0" i="0" u="none" strike="noStrike" dirty="0" smtClean="0">
                          <a:solidFill>
                            <a:srgbClr val="000000"/>
                          </a:solidFill>
                          <a:effectLst/>
                          <a:latin typeface="Arial"/>
                          <a:cs typeface="Arial"/>
                        </a:rPr>
                        <a:t>.</a:t>
                      </a:r>
                    </a:p>
                    <a:p>
                      <a:pPr marL="228600" indent="-228600" algn="l" fontAlgn="b">
                        <a:lnSpc>
                          <a:spcPct val="11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536737">
                <a:tc>
                  <a:txBody>
                    <a:bodyPr/>
                    <a:lstStyle/>
                    <a:p>
                      <a:pPr marL="228600" indent="-228600" algn="l" fontAlgn="b">
                        <a:lnSpc>
                          <a:spcPct val="110000"/>
                        </a:lnSpc>
                        <a:buFont typeface="Arial"/>
                        <a:buChar char="•"/>
                      </a:pPr>
                      <a:r>
                        <a:rPr lang="en-US" sz="1400" b="0" i="0" u="none" strike="noStrike" dirty="0" err="1">
                          <a:solidFill>
                            <a:srgbClr val="000000"/>
                          </a:solidFill>
                          <a:effectLst/>
                          <a:latin typeface="Arial"/>
                          <a:cs typeface="Arial"/>
                        </a:rPr>
                        <a:t>Ayuda</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técnica</a:t>
                      </a:r>
                      <a:r>
                        <a:rPr lang="en-US" sz="1400" b="0" i="0" u="none" strike="noStrike" dirty="0">
                          <a:solidFill>
                            <a:srgbClr val="000000"/>
                          </a:solidFill>
                          <a:effectLst/>
                          <a:latin typeface="Arial"/>
                          <a:cs typeface="Arial"/>
                        </a:rPr>
                        <a:t> y </a:t>
                      </a:r>
                      <a:r>
                        <a:rPr lang="en-US" sz="1400" b="0" i="0" u="none" strike="noStrike" dirty="0" err="1">
                          <a:solidFill>
                            <a:srgbClr val="000000"/>
                          </a:solidFill>
                          <a:effectLst/>
                          <a:latin typeface="Arial"/>
                          <a:cs typeface="Arial"/>
                        </a:rPr>
                        <a:t>servicio</a:t>
                      </a:r>
                      <a:r>
                        <a:rPr lang="en-US" sz="1400" b="0" i="0" u="none" strike="noStrike" dirty="0">
                          <a:solidFill>
                            <a:srgbClr val="000000"/>
                          </a:solidFill>
                          <a:effectLst/>
                          <a:latin typeface="Arial"/>
                          <a:cs typeface="Arial"/>
                        </a:rPr>
                        <a:t> a la </a:t>
                      </a:r>
                      <a:r>
                        <a:rPr lang="en-US" sz="1400" b="0" i="0" u="none" strike="noStrike" dirty="0" err="1">
                          <a:solidFill>
                            <a:srgbClr val="000000"/>
                          </a:solidFill>
                          <a:effectLst/>
                          <a:latin typeface="Arial"/>
                          <a:cs typeface="Arial"/>
                        </a:rPr>
                        <a:t>Industria</a:t>
                      </a:r>
                      <a:r>
                        <a:rPr lang="en-US" sz="1400" b="0" i="0" u="none" strike="noStrike" dirty="0">
                          <a:solidFill>
                            <a:srgbClr val="000000"/>
                          </a:solidFill>
                          <a:effectLst/>
                          <a:latin typeface="Arial"/>
                          <a:cs typeface="Arial"/>
                        </a:rPr>
                        <a:t> de </a:t>
                      </a:r>
                      <a:r>
                        <a:rPr lang="en-US" sz="1400" b="0" i="0" u="none" strike="noStrike" dirty="0" err="1">
                          <a:solidFill>
                            <a:srgbClr val="000000"/>
                          </a:solidFill>
                          <a:effectLst/>
                          <a:latin typeface="Arial"/>
                          <a:cs typeface="Arial"/>
                        </a:rPr>
                        <a:t>Alimentos</a:t>
                      </a:r>
                      <a:r>
                        <a:rPr lang="en-US" sz="1400" b="0" i="0" u="none" strike="noStrike" dirty="0">
                          <a:solidFill>
                            <a:srgbClr val="000000"/>
                          </a:solidFill>
                          <a:effectLst/>
                          <a:latin typeface="Arial"/>
                          <a:cs typeface="Arial"/>
                        </a:rPr>
                        <a:t> de Puerto </a:t>
                      </a:r>
                      <a:r>
                        <a:rPr lang="en-US" sz="1400" b="0" i="0" u="none" strike="noStrike" dirty="0" smtClean="0">
                          <a:solidFill>
                            <a:srgbClr val="000000"/>
                          </a:solidFill>
                          <a:effectLst/>
                          <a:latin typeface="Arial"/>
                          <a:cs typeface="Arial"/>
                        </a:rPr>
                        <a:t>Rico</a:t>
                      </a:r>
                    </a:p>
                    <a:p>
                      <a:pPr marL="228600" indent="-228600" algn="l" fontAlgn="b">
                        <a:lnSpc>
                          <a:spcPct val="11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536737">
                <a:tc>
                  <a:txBody>
                    <a:bodyPr/>
                    <a:lstStyle/>
                    <a:p>
                      <a:pPr marL="228600" indent="-228600" algn="l" fontAlgn="b">
                        <a:lnSpc>
                          <a:spcPct val="110000"/>
                        </a:lnSpc>
                        <a:buFont typeface="Arial"/>
                        <a:buChar char="•"/>
                      </a:pPr>
                      <a:r>
                        <a:rPr lang="en-US" sz="1400" b="0" i="0" u="none" strike="noStrike" dirty="0">
                          <a:solidFill>
                            <a:srgbClr val="000000"/>
                          </a:solidFill>
                          <a:effectLst/>
                          <a:latin typeface="Arial"/>
                          <a:cs typeface="Arial"/>
                        </a:rPr>
                        <a:t>Revenue Opportunities for the Puerto Rican Coffee </a:t>
                      </a:r>
                      <a:r>
                        <a:rPr lang="en-US" sz="1400" b="0" i="0" u="none" strike="noStrike" dirty="0" smtClean="0">
                          <a:solidFill>
                            <a:srgbClr val="000000"/>
                          </a:solidFill>
                          <a:effectLst/>
                          <a:latin typeface="Arial"/>
                          <a:cs typeface="Arial"/>
                        </a:rPr>
                        <a:t>Industry</a:t>
                      </a:r>
                    </a:p>
                    <a:p>
                      <a:pPr marL="228600" indent="-228600" algn="l" fontAlgn="b">
                        <a:lnSpc>
                          <a:spcPct val="11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746014">
                <a:tc>
                  <a:txBody>
                    <a:bodyPr/>
                    <a:lstStyle/>
                    <a:p>
                      <a:pPr marL="228600" indent="-228600" algn="l" fontAlgn="b">
                        <a:lnSpc>
                          <a:spcPct val="110000"/>
                        </a:lnSpc>
                        <a:buFont typeface="Arial"/>
                        <a:buChar char="•"/>
                      </a:pPr>
                      <a:r>
                        <a:rPr lang="en-US" sz="1400" b="0" i="0" u="none" strike="noStrike" dirty="0">
                          <a:solidFill>
                            <a:srgbClr val="000000"/>
                          </a:solidFill>
                          <a:effectLst/>
                          <a:latin typeface="Arial"/>
                          <a:cs typeface="Arial"/>
                        </a:rPr>
                        <a:t>Value added to acid whey: Use of a by-product of white cheese making for the production of </a:t>
                      </a:r>
                      <a:r>
                        <a:rPr lang="en-US" sz="1400" b="0" i="0" u="none" strike="noStrike" dirty="0" err="1">
                          <a:solidFill>
                            <a:srgbClr val="000000"/>
                          </a:solidFill>
                          <a:effectLst/>
                          <a:latin typeface="Arial"/>
                          <a:cs typeface="Arial"/>
                        </a:rPr>
                        <a:t>diferent</a:t>
                      </a:r>
                      <a:r>
                        <a:rPr lang="en-US" sz="1400" b="0" i="0" u="none" strike="noStrike" dirty="0">
                          <a:solidFill>
                            <a:srgbClr val="000000"/>
                          </a:solidFill>
                          <a:effectLst/>
                          <a:latin typeface="Arial"/>
                          <a:cs typeface="Arial"/>
                        </a:rPr>
                        <a:t> milk products and </a:t>
                      </a:r>
                      <a:r>
                        <a:rPr lang="en-US" sz="1400" b="0" i="0" u="none" strike="noStrike" dirty="0" smtClean="0">
                          <a:solidFill>
                            <a:srgbClr val="000000"/>
                          </a:solidFill>
                          <a:effectLst/>
                          <a:latin typeface="Arial"/>
                          <a:cs typeface="Arial"/>
                        </a:rPr>
                        <a:t>desserts</a:t>
                      </a:r>
                    </a:p>
                    <a:p>
                      <a:pPr marL="228600" indent="-228600" algn="l" fontAlgn="b">
                        <a:lnSpc>
                          <a:spcPct val="11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746014">
                <a:tc>
                  <a:txBody>
                    <a:bodyPr/>
                    <a:lstStyle/>
                    <a:p>
                      <a:pPr marL="228600" indent="-228600" algn="l" fontAlgn="b">
                        <a:lnSpc>
                          <a:spcPct val="110000"/>
                        </a:lnSpc>
                        <a:buFont typeface="Arial"/>
                        <a:buChar char="•"/>
                      </a:pPr>
                      <a:r>
                        <a:rPr lang="en-US" sz="1400" b="0" i="0" u="none" strike="noStrike" dirty="0" err="1">
                          <a:solidFill>
                            <a:srgbClr val="000000"/>
                          </a:solidFill>
                          <a:effectLst/>
                          <a:latin typeface="Arial"/>
                          <a:cs typeface="Arial"/>
                        </a:rPr>
                        <a:t>Utilización</a:t>
                      </a:r>
                      <a:r>
                        <a:rPr lang="en-US" sz="1400" b="0" i="0" u="none" strike="noStrike" dirty="0">
                          <a:solidFill>
                            <a:srgbClr val="000000"/>
                          </a:solidFill>
                          <a:effectLst/>
                          <a:latin typeface="Arial"/>
                          <a:cs typeface="Arial"/>
                        </a:rPr>
                        <a:t> de </a:t>
                      </a:r>
                      <a:r>
                        <a:rPr lang="en-US" sz="1400" b="0" i="0" u="none" strike="noStrike" dirty="0" err="1">
                          <a:solidFill>
                            <a:srgbClr val="000000"/>
                          </a:solidFill>
                          <a:effectLst/>
                          <a:latin typeface="Arial"/>
                          <a:cs typeface="Arial"/>
                        </a:rPr>
                        <a:t>láminas</a:t>
                      </a:r>
                      <a:r>
                        <a:rPr lang="en-US" sz="1400" b="0" i="0" u="none" strike="noStrike" dirty="0">
                          <a:solidFill>
                            <a:srgbClr val="000000"/>
                          </a:solidFill>
                          <a:effectLst/>
                          <a:latin typeface="Arial"/>
                          <a:cs typeface="Arial"/>
                        </a:rPr>
                        <a:t> comestibles </a:t>
                      </a:r>
                      <a:r>
                        <a:rPr lang="en-US" sz="1400" b="0" i="0" u="none" strike="noStrike" dirty="0" err="1">
                          <a:solidFill>
                            <a:srgbClr val="000000"/>
                          </a:solidFill>
                          <a:effectLst/>
                          <a:latin typeface="Arial"/>
                          <a:cs typeface="Arial"/>
                        </a:rPr>
                        <a:t>para</a:t>
                      </a:r>
                      <a:r>
                        <a:rPr lang="en-US" sz="1400" b="0" i="0" u="none" strike="noStrike" dirty="0">
                          <a:solidFill>
                            <a:srgbClr val="000000"/>
                          </a:solidFill>
                          <a:effectLst/>
                          <a:latin typeface="Arial"/>
                          <a:cs typeface="Arial"/>
                        </a:rPr>
                        <a:t> extender el largo de </a:t>
                      </a:r>
                      <a:r>
                        <a:rPr lang="en-US" sz="1400" b="0" i="0" u="none" strike="noStrike" dirty="0" err="1">
                          <a:solidFill>
                            <a:srgbClr val="000000"/>
                          </a:solidFill>
                          <a:effectLst/>
                          <a:latin typeface="Arial"/>
                          <a:cs typeface="Arial"/>
                        </a:rPr>
                        <a:t>vida</a:t>
                      </a:r>
                      <a:r>
                        <a:rPr lang="en-US" sz="1400" b="0" i="0" u="none" strike="noStrike" dirty="0">
                          <a:solidFill>
                            <a:srgbClr val="000000"/>
                          </a:solidFill>
                          <a:effectLst/>
                          <a:latin typeface="Arial"/>
                          <a:cs typeface="Arial"/>
                        </a:rPr>
                        <a:t> de </a:t>
                      </a:r>
                      <a:r>
                        <a:rPr lang="en-US" sz="1400" b="0" i="0" u="none" strike="noStrike" dirty="0" err="1">
                          <a:solidFill>
                            <a:srgbClr val="000000"/>
                          </a:solidFill>
                          <a:effectLst/>
                          <a:latin typeface="Arial"/>
                          <a:cs typeface="Arial"/>
                        </a:rPr>
                        <a:t>estante</a:t>
                      </a:r>
                      <a:r>
                        <a:rPr lang="en-US" sz="1400" b="0" i="0" u="none" strike="noStrike" dirty="0">
                          <a:solidFill>
                            <a:srgbClr val="000000"/>
                          </a:solidFill>
                          <a:effectLst/>
                          <a:latin typeface="Arial"/>
                          <a:cs typeface="Arial"/>
                        </a:rPr>
                        <a:t> de </a:t>
                      </a:r>
                      <a:r>
                        <a:rPr lang="en-US" sz="1400" b="0" i="0" u="none" strike="noStrike" dirty="0" err="1">
                          <a:solidFill>
                            <a:srgbClr val="000000"/>
                          </a:solidFill>
                          <a:effectLst/>
                          <a:latin typeface="Arial"/>
                          <a:cs typeface="Arial"/>
                        </a:rPr>
                        <a:t>las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chinas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mondadas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para</a:t>
                      </a:r>
                      <a:r>
                        <a:rPr lang="en-US" sz="1400" b="0" i="0" u="none" strike="noStrike" dirty="0">
                          <a:solidFill>
                            <a:srgbClr val="000000"/>
                          </a:solidFill>
                          <a:effectLst/>
                          <a:latin typeface="Arial"/>
                          <a:cs typeface="Arial"/>
                        </a:rPr>
                        <a:t> </a:t>
                      </a:r>
                      <a:r>
                        <a:rPr lang="en-US" sz="1400" b="0" i="0" u="none" strike="noStrike" dirty="0" err="1" smtClean="0">
                          <a:solidFill>
                            <a:srgbClr val="000000"/>
                          </a:solidFill>
                          <a:effectLst/>
                          <a:latin typeface="Arial"/>
                          <a:cs typeface="Arial"/>
                        </a:rPr>
                        <a:t>exportación</a:t>
                      </a:r>
                      <a:endParaRPr lang="en-US" sz="1400" b="0" i="0" u="none" strike="noStrike" dirty="0" smtClean="0">
                        <a:solidFill>
                          <a:srgbClr val="000000"/>
                        </a:solidFill>
                        <a:effectLst/>
                        <a:latin typeface="Arial"/>
                        <a:cs typeface="Arial"/>
                      </a:endParaRPr>
                    </a:p>
                    <a:p>
                      <a:pPr marL="228600" indent="-228600" algn="l" fontAlgn="b">
                        <a:lnSpc>
                          <a:spcPct val="11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536737">
                <a:tc>
                  <a:txBody>
                    <a:bodyPr/>
                    <a:lstStyle/>
                    <a:p>
                      <a:pPr marL="228600" indent="-228600" algn="l" fontAlgn="b">
                        <a:lnSpc>
                          <a:spcPct val="110000"/>
                        </a:lnSpc>
                        <a:buFont typeface="Arial"/>
                        <a:buChar char="•"/>
                      </a:pPr>
                      <a:r>
                        <a:rPr lang="en-US" sz="1400" b="0" i="0" u="none" strike="noStrike" dirty="0">
                          <a:solidFill>
                            <a:srgbClr val="000000"/>
                          </a:solidFill>
                          <a:effectLst/>
                          <a:latin typeface="Arial"/>
                          <a:cs typeface="Arial"/>
                        </a:rPr>
                        <a:t>Enhancing Microbial Food Safety by Risk </a:t>
                      </a:r>
                      <a:r>
                        <a:rPr lang="en-US" sz="1400" b="0" i="0" u="none" strike="noStrike" dirty="0" smtClean="0">
                          <a:solidFill>
                            <a:srgbClr val="000000"/>
                          </a:solidFill>
                          <a:effectLst/>
                          <a:latin typeface="Arial"/>
                          <a:cs typeface="Arial"/>
                        </a:rPr>
                        <a:t>Analysis</a:t>
                      </a:r>
                    </a:p>
                    <a:p>
                      <a:pPr marL="228600" indent="-228600" algn="l" fontAlgn="b">
                        <a:lnSpc>
                          <a:spcPct val="11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500267">
                <a:tc>
                  <a:txBody>
                    <a:bodyPr/>
                    <a:lstStyle/>
                    <a:p>
                      <a:pPr marL="228600" indent="-228600" algn="l" fontAlgn="b">
                        <a:lnSpc>
                          <a:spcPct val="110000"/>
                        </a:lnSpc>
                        <a:buFont typeface="Arial"/>
                        <a:buChar char="•"/>
                      </a:pPr>
                      <a:r>
                        <a:rPr lang="en-US" sz="1400" b="0" i="0" u="none" strike="noStrike" dirty="0">
                          <a:solidFill>
                            <a:srgbClr val="000000"/>
                          </a:solidFill>
                          <a:effectLst/>
                          <a:latin typeface="Arial"/>
                          <a:cs typeface="Arial"/>
                        </a:rPr>
                        <a:t>Use of Prebiotics for Control of Foodborne Pathogens in Laying Hens </a:t>
                      </a:r>
                      <a:endParaRPr lang="en-US" sz="1400" b="0" i="0" u="none" strike="noStrike" dirty="0" smtClean="0">
                        <a:solidFill>
                          <a:srgbClr val="000000"/>
                        </a:solidFill>
                        <a:effectLst/>
                        <a:latin typeface="Arial"/>
                        <a:cs typeface="Arial"/>
                      </a:endParaRPr>
                    </a:p>
                    <a:p>
                      <a:pPr marL="228600" indent="-228600" algn="l" fontAlgn="b">
                        <a:lnSpc>
                          <a:spcPct val="11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500267">
                <a:tc>
                  <a:txBody>
                    <a:bodyPr/>
                    <a:lstStyle/>
                    <a:p>
                      <a:pPr marL="228600" indent="-228600" algn="l" fontAlgn="b">
                        <a:lnSpc>
                          <a:spcPct val="110000"/>
                        </a:lnSpc>
                        <a:buFont typeface="Arial"/>
                        <a:buChar char="•"/>
                      </a:pPr>
                      <a:r>
                        <a:rPr lang="en-US" sz="1400" b="0" i="0" u="none" strike="noStrike" dirty="0" err="1">
                          <a:solidFill>
                            <a:srgbClr val="000000"/>
                          </a:solidFill>
                          <a:effectLst/>
                          <a:latin typeface="Arial"/>
                          <a:cs typeface="Arial"/>
                        </a:rPr>
                        <a:t>Cucurbita</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moschata</a:t>
                      </a:r>
                      <a:r>
                        <a:rPr lang="en-US" sz="1400" b="0" i="0" u="none" strike="noStrike" dirty="0">
                          <a:solidFill>
                            <a:srgbClr val="000000"/>
                          </a:solidFill>
                          <a:effectLst/>
                          <a:latin typeface="Arial"/>
                          <a:cs typeface="Arial"/>
                        </a:rPr>
                        <a:t> flowers and immature fruit as new food products for Puerto Rico: quality and nutritional Assessment </a:t>
                      </a:r>
                    </a:p>
                  </a:txBody>
                  <a:tcPr marL="8379" marR="8379" marT="8379" marB="0" anchor="b">
                    <a:lnL>
                      <a:noFill/>
                    </a:lnL>
                    <a:lnR>
                      <a:noFill/>
                    </a:lnR>
                    <a:lnT>
                      <a:noFill/>
                    </a:lnT>
                    <a:lnB>
                      <a:noFill/>
                    </a:lnB>
                  </a:tcPr>
                </a:tc>
              </a:tr>
            </a:tbl>
          </a:graphicData>
        </a:graphic>
      </p:graphicFrame>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999352179"/>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4338" y="494771"/>
            <a:ext cx="7498080" cy="1143000"/>
          </a:xfrm>
        </p:spPr>
        <p:txBody>
          <a:bodyPr>
            <a:noAutofit/>
          </a:bodyPr>
          <a:lstStyle/>
          <a:p>
            <a:r>
              <a:rPr lang="es-ES_tradnl" sz="3200" b="1" noProof="0">
                <a:solidFill>
                  <a:srgbClr val="000000"/>
                </a:solidFill>
                <a:latin typeface="Arial"/>
                <a:cs typeface="Arial"/>
              </a:rPr>
              <a:t>Economía Agrícola ,Mercadeo, Valor Añadido y Desarrollo Comunitario</a:t>
            </a:r>
            <a:br>
              <a:rPr lang="es-ES_tradnl" sz="3200" b="1" noProof="0">
                <a:solidFill>
                  <a:srgbClr val="000000"/>
                </a:solidFill>
                <a:latin typeface="Arial"/>
                <a:cs typeface="Arial"/>
              </a:rPr>
            </a:br>
            <a:endParaRPr lang="es-ES_tradnl" sz="3200" b="1" noProof="0">
              <a:solidFill>
                <a:srgbClr val="000000"/>
              </a:solidFill>
              <a:latin typeface="Arial"/>
              <a:cs typeface="Arial"/>
            </a:endParaRPr>
          </a:p>
        </p:txBody>
      </p:sp>
      <p:graphicFrame>
        <p:nvGraphicFramePr>
          <p:cNvPr id="5" name="Table 4"/>
          <p:cNvGraphicFramePr>
            <a:graphicFrameLocks noGrp="1"/>
          </p:cNvGraphicFramePr>
          <p:nvPr>
            <p:extLst>
              <p:ext uri="{D42A27DB-BD31-4B8C-83A1-F6EECF244321}">
                <p14:modId xmlns:p14="http://schemas.microsoft.com/office/powerpoint/2010/main" val="1947660890"/>
              </p:ext>
            </p:extLst>
          </p:nvPr>
        </p:nvGraphicFramePr>
        <p:xfrm>
          <a:off x="1434338" y="1417638"/>
          <a:ext cx="7499350" cy="4508499"/>
        </p:xfrm>
        <a:graphic>
          <a:graphicData uri="http://schemas.openxmlformats.org/drawingml/2006/table">
            <a:tbl>
              <a:tblPr/>
              <a:tblGrid>
                <a:gridCol w="7499350"/>
              </a:tblGrid>
              <a:tr h="800521">
                <a:tc>
                  <a:txBody>
                    <a:bodyPr/>
                    <a:lstStyle/>
                    <a:p>
                      <a:pPr marL="171450" indent="-171450" algn="l" fontAlgn="b">
                        <a:buFont typeface="Arial"/>
                        <a:buChar char="•"/>
                      </a:pPr>
                      <a:r>
                        <a:rPr lang="en-US" sz="1600" b="0" i="0" u="none" strike="noStrike" dirty="0">
                          <a:solidFill>
                            <a:srgbClr val="000000"/>
                          </a:solidFill>
                          <a:effectLst/>
                          <a:latin typeface="Arial"/>
                          <a:cs typeface="Arial"/>
                        </a:rPr>
                        <a:t>Nursery Market Viability Assessment in Puerto </a:t>
                      </a:r>
                      <a:r>
                        <a:rPr lang="en-US" sz="1600" b="0" i="0" u="none" strike="noStrike" dirty="0" smtClean="0">
                          <a:solidFill>
                            <a:srgbClr val="000000"/>
                          </a:solidFill>
                          <a:effectLst/>
                          <a:latin typeface="Arial"/>
                          <a:cs typeface="Arial"/>
                        </a:rPr>
                        <a:t>Rico</a:t>
                      </a:r>
                    </a:p>
                  </a:txBody>
                  <a:tcPr marL="8379" marR="8379" marT="8379" marB="0" anchor="b">
                    <a:lnL>
                      <a:noFill/>
                    </a:lnL>
                    <a:lnR>
                      <a:noFill/>
                    </a:lnR>
                    <a:lnT>
                      <a:noFill/>
                    </a:lnT>
                    <a:lnB>
                      <a:noFill/>
                    </a:lnB>
                  </a:tcPr>
                </a:tc>
              </a:tr>
              <a:tr h="800521">
                <a:tc>
                  <a:txBody>
                    <a:bodyPr/>
                    <a:lstStyle/>
                    <a:p>
                      <a:pPr marL="171450" indent="-171450" algn="l" fontAlgn="b">
                        <a:buFont typeface="Arial"/>
                        <a:buChar char="•"/>
                      </a:pPr>
                      <a:r>
                        <a:rPr lang="en-US" sz="1600" b="0" i="0" u="none" strike="noStrike" dirty="0">
                          <a:solidFill>
                            <a:srgbClr val="000000"/>
                          </a:solidFill>
                          <a:effectLst/>
                          <a:latin typeface="Arial"/>
                          <a:cs typeface="Arial"/>
                        </a:rPr>
                        <a:t>Phase VIII- Developing </a:t>
                      </a:r>
                      <a:r>
                        <a:rPr lang="en-US" sz="1600" b="0" i="0" u="none" strike="noStrike" dirty="0" smtClean="0">
                          <a:solidFill>
                            <a:srgbClr val="000000"/>
                          </a:solidFill>
                          <a:effectLst/>
                          <a:latin typeface="Arial"/>
                          <a:cs typeface="Arial"/>
                        </a:rPr>
                        <a:t>Resident </a:t>
                      </a:r>
                      <a:r>
                        <a:rPr lang="en-US" sz="1600" b="0" i="0" u="none" strike="noStrike" dirty="0">
                          <a:solidFill>
                            <a:srgbClr val="000000"/>
                          </a:solidFill>
                          <a:effectLst/>
                          <a:latin typeface="Arial"/>
                          <a:cs typeface="Arial"/>
                        </a:rPr>
                        <a:t>Instruction in Food and Agriculture related sciences at Land Grant Institutions in the Pacific and Caribbean Area</a:t>
                      </a:r>
                    </a:p>
                  </a:txBody>
                  <a:tcPr marL="8379" marR="8379" marT="8379" marB="0" anchor="b">
                    <a:lnL>
                      <a:noFill/>
                    </a:lnL>
                    <a:lnR>
                      <a:noFill/>
                    </a:lnR>
                    <a:lnT>
                      <a:noFill/>
                    </a:lnT>
                    <a:lnB>
                      <a:noFill/>
                    </a:lnB>
                  </a:tcPr>
                </a:tc>
              </a:tr>
              <a:tr h="533679">
                <a:tc>
                  <a:txBody>
                    <a:bodyPr/>
                    <a:lstStyle/>
                    <a:p>
                      <a:pPr marL="171450" indent="-171450" algn="l" fontAlgn="b">
                        <a:buFont typeface="Arial"/>
                        <a:buChar char="•"/>
                      </a:pPr>
                      <a:r>
                        <a:rPr lang="en-US" sz="1600" b="0" i="0" u="none" strike="noStrike" dirty="0">
                          <a:solidFill>
                            <a:srgbClr val="000000"/>
                          </a:solidFill>
                          <a:effectLst/>
                          <a:latin typeface="Arial"/>
                          <a:cs typeface="Arial"/>
                        </a:rPr>
                        <a:t>Study of new and current potential markets of agricultural products in Puerto Rico</a:t>
                      </a:r>
                    </a:p>
                  </a:txBody>
                  <a:tcPr marL="8379" marR="8379" marT="8379" marB="0" anchor="b">
                    <a:lnL>
                      <a:noFill/>
                    </a:lnL>
                    <a:lnR>
                      <a:noFill/>
                    </a:lnR>
                    <a:lnT>
                      <a:noFill/>
                    </a:lnT>
                    <a:lnB>
                      <a:noFill/>
                    </a:lnB>
                  </a:tcPr>
                </a:tc>
              </a:tr>
              <a:tr h="533679">
                <a:tc>
                  <a:txBody>
                    <a:bodyPr/>
                    <a:lstStyle/>
                    <a:p>
                      <a:pPr marL="171450" indent="-171450" algn="l" fontAlgn="b">
                        <a:buFont typeface="Arial"/>
                        <a:buChar char="•"/>
                      </a:pPr>
                      <a:r>
                        <a:rPr lang="en-US" sz="1600" b="0" i="0" u="none" strike="noStrike" dirty="0">
                          <a:solidFill>
                            <a:srgbClr val="000000"/>
                          </a:solidFill>
                          <a:effectLst/>
                          <a:latin typeface="Arial"/>
                          <a:cs typeface="Arial"/>
                        </a:rPr>
                        <a:t>Analysis and Retrieval of Economic Data on Major Agricultural Commodities in P</a:t>
                      </a:r>
                    </a:p>
                  </a:txBody>
                  <a:tcPr marL="8379" marR="8379" marT="8379" marB="0" anchor="b">
                    <a:lnL>
                      <a:noFill/>
                    </a:lnL>
                    <a:lnR>
                      <a:noFill/>
                    </a:lnR>
                    <a:lnT>
                      <a:noFill/>
                    </a:lnT>
                    <a:lnB>
                      <a:noFill/>
                    </a:lnB>
                  </a:tcPr>
                </a:tc>
              </a:tr>
              <a:tr h="533679">
                <a:tc>
                  <a:txBody>
                    <a:bodyPr/>
                    <a:lstStyle/>
                    <a:p>
                      <a:pPr marL="171450" indent="-171450" algn="l" fontAlgn="b">
                        <a:buFont typeface="Arial"/>
                        <a:buChar char="•"/>
                      </a:pPr>
                      <a:r>
                        <a:rPr lang="en-US" sz="1600" b="0" i="0" u="none" strike="noStrike" dirty="0">
                          <a:solidFill>
                            <a:srgbClr val="000000"/>
                          </a:solidFill>
                          <a:effectLst/>
                          <a:latin typeface="Arial"/>
                          <a:cs typeface="Arial"/>
                        </a:rPr>
                        <a:t>Exploratory Studies in Rural Sociology and Community Agricultural Development</a:t>
                      </a:r>
                    </a:p>
                  </a:txBody>
                  <a:tcPr marL="8379" marR="8379" marT="8379" marB="0" anchor="b">
                    <a:lnL>
                      <a:noFill/>
                    </a:lnL>
                    <a:lnR>
                      <a:noFill/>
                    </a:lnR>
                    <a:lnT>
                      <a:noFill/>
                    </a:lnT>
                    <a:lnB>
                      <a:noFill/>
                    </a:lnB>
                  </a:tcPr>
                </a:tc>
              </a:tr>
              <a:tr h="653210">
                <a:tc>
                  <a:txBody>
                    <a:bodyPr/>
                    <a:lstStyle/>
                    <a:p>
                      <a:pPr marL="171450" indent="-171450" algn="l" fontAlgn="b">
                        <a:buFont typeface="Arial"/>
                        <a:buChar char="•"/>
                      </a:pPr>
                      <a:r>
                        <a:rPr lang="en-US" sz="1600" b="0" i="0" u="none" strike="noStrike" dirty="0">
                          <a:solidFill>
                            <a:srgbClr val="000000"/>
                          </a:solidFill>
                          <a:effectLst/>
                          <a:latin typeface="Arial"/>
                          <a:cs typeface="Arial"/>
                        </a:rPr>
                        <a:t>Multistate Research Coordination, Southern Region and Public Policy Issues Education</a:t>
                      </a:r>
                    </a:p>
                  </a:txBody>
                  <a:tcPr marL="8379" marR="8379" marT="8379" marB="0" anchor="b">
                    <a:lnL>
                      <a:noFill/>
                    </a:lnL>
                    <a:lnR>
                      <a:noFill/>
                    </a:lnR>
                    <a:lnT>
                      <a:noFill/>
                    </a:lnT>
                    <a:lnB>
                      <a:noFill/>
                    </a:lnB>
                  </a:tcPr>
                </a:tc>
              </a:tr>
              <a:tr h="653210">
                <a:tc>
                  <a:txBody>
                    <a:bodyPr/>
                    <a:lstStyle/>
                    <a:p>
                      <a:pPr marL="171450" indent="-171450" algn="l" fontAlgn="b">
                        <a:buFont typeface="Arial"/>
                        <a:buChar char="•"/>
                      </a:pPr>
                      <a:r>
                        <a:rPr lang="en-US" sz="1600" b="0" i="0" u="none" strike="noStrike" dirty="0" err="1">
                          <a:solidFill>
                            <a:srgbClr val="000000"/>
                          </a:solidFill>
                          <a:effectLst/>
                          <a:latin typeface="Arial"/>
                          <a:cs typeface="Arial"/>
                        </a:rPr>
                        <a:t>Diseño</a:t>
                      </a:r>
                      <a:r>
                        <a:rPr lang="en-US" sz="1600" b="0" i="0" u="none" strike="noStrike" dirty="0">
                          <a:solidFill>
                            <a:srgbClr val="000000"/>
                          </a:solidFill>
                          <a:effectLst/>
                          <a:latin typeface="Arial"/>
                          <a:cs typeface="Arial"/>
                        </a:rPr>
                        <a:t> de un </a:t>
                      </a:r>
                      <a:r>
                        <a:rPr lang="en-US" sz="1600" b="0" i="0" u="none" strike="noStrike" dirty="0" err="1">
                          <a:solidFill>
                            <a:srgbClr val="000000"/>
                          </a:solidFill>
                          <a:effectLst/>
                          <a:latin typeface="Arial"/>
                          <a:cs typeface="Arial"/>
                        </a:rPr>
                        <a:t>Modelo</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Integrado</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para</a:t>
                      </a:r>
                      <a:r>
                        <a:rPr lang="en-US" sz="1600" b="0" i="0" u="none" strike="noStrike" dirty="0">
                          <a:solidFill>
                            <a:srgbClr val="000000"/>
                          </a:solidFill>
                          <a:effectLst/>
                          <a:latin typeface="Arial"/>
                          <a:cs typeface="Arial"/>
                        </a:rPr>
                        <a:t> el </a:t>
                      </a:r>
                      <a:r>
                        <a:rPr lang="en-US" sz="1600" b="0" i="0" u="none" strike="noStrike" dirty="0" err="1">
                          <a:solidFill>
                            <a:srgbClr val="000000"/>
                          </a:solidFill>
                          <a:effectLst/>
                          <a:latin typeface="Arial"/>
                          <a:cs typeface="Arial"/>
                        </a:rPr>
                        <a:t>Desarrollo</a:t>
                      </a:r>
                      <a:r>
                        <a:rPr lang="en-US" sz="1600" b="0" i="0" u="none" strike="noStrike" dirty="0">
                          <a:solidFill>
                            <a:srgbClr val="000000"/>
                          </a:solidFill>
                          <a:effectLst/>
                          <a:latin typeface="Arial"/>
                          <a:cs typeface="Arial"/>
                        </a:rPr>
                        <a:t> de Cafés </a:t>
                      </a:r>
                      <a:r>
                        <a:rPr lang="en-US" sz="1600" b="0" i="0" u="none" strike="noStrike" dirty="0" err="1">
                          <a:solidFill>
                            <a:srgbClr val="000000"/>
                          </a:solidFill>
                          <a:effectLst/>
                          <a:latin typeface="Arial"/>
                          <a:cs typeface="Arial"/>
                        </a:rPr>
                        <a:t>Especiales</a:t>
                      </a:r>
                      <a:r>
                        <a:rPr lang="en-US" sz="1600" b="0" i="0" u="none" strike="noStrike" dirty="0">
                          <a:solidFill>
                            <a:srgbClr val="000000"/>
                          </a:solidFill>
                          <a:effectLst/>
                          <a:latin typeface="Arial"/>
                          <a:cs typeface="Arial"/>
                        </a:rPr>
                        <a:t> y </a:t>
                      </a:r>
                      <a:r>
                        <a:rPr lang="en-US" sz="1600" b="0" i="0" u="none" strike="noStrike" dirty="0" err="1">
                          <a:solidFill>
                            <a:srgbClr val="000000"/>
                          </a:solidFill>
                          <a:effectLst/>
                          <a:latin typeface="Arial"/>
                          <a:cs typeface="Arial"/>
                        </a:rPr>
                        <a:t>Denominacion</a:t>
                      </a:r>
                      <a:r>
                        <a:rPr lang="en-US" sz="1600" b="0" i="0" u="none" strike="noStrike" dirty="0">
                          <a:solidFill>
                            <a:srgbClr val="000000"/>
                          </a:solidFill>
                          <a:effectLst/>
                          <a:latin typeface="Arial"/>
                          <a:cs typeface="Arial"/>
                        </a:rPr>
                        <a:t> de Origen de Puerto Rico</a:t>
                      </a:r>
                    </a:p>
                  </a:txBody>
                  <a:tcPr marL="8379" marR="8379" marT="8379" marB="0" anchor="b">
                    <a:lnL>
                      <a:noFill/>
                    </a:lnL>
                    <a:lnR>
                      <a:noFill/>
                    </a:lnR>
                    <a:lnT>
                      <a:noFill/>
                    </a:lnT>
                    <a:lnB>
                      <a:noFill/>
                    </a:lnB>
                  </a:tcPr>
                </a:tc>
              </a:tr>
            </a:tbl>
          </a:graphicData>
        </a:graphic>
      </p:graphicFrame>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469636765"/>
      </p:ext>
    </p:extLst>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83695"/>
          </a:xfrm>
        </p:spPr>
        <p:txBody>
          <a:bodyPr>
            <a:noAutofit/>
          </a:bodyPr>
          <a:lstStyle/>
          <a:p>
            <a:r>
              <a:rPr lang="es-ES_tradnl" sz="3200" b="1" noProof="0" dirty="0">
                <a:solidFill>
                  <a:srgbClr val="000000"/>
                </a:solidFill>
                <a:latin typeface="Cambria"/>
                <a:cs typeface="Cambria"/>
              </a:rPr>
              <a:t>Manejo Integrado de Plagas Nuevas y Emergentes</a:t>
            </a:r>
            <a:endParaRPr lang="es-ES_tradnl" sz="3200" b="1" noProof="0" dirty="0">
              <a:solidFill>
                <a:srgbClr val="000000"/>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4088367829"/>
              </p:ext>
            </p:extLst>
          </p:nvPr>
        </p:nvGraphicFramePr>
        <p:xfrm>
          <a:off x="1198033" y="1351996"/>
          <a:ext cx="7499350" cy="5046776"/>
        </p:xfrm>
        <a:graphic>
          <a:graphicData uri="http://schemas.openxmlformats.org/drawingml/2006/table">
            <a:tbl>
              <a:tblPr/>
              <a:tblGrid>
                <a:gridCol w="7499350"/>
              </a:tblGrid>
              <a:tr h="397756">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The introduction and establishment of </a:t>
                      </a:r>
                      <a:r>
                        <a:rPr lang="en-US" sz="1400" b="0" i="0" u="none" strike="noStrike" dirty="0" err="1">
                          <a:solidFill>
                            <a:srgbClr val="000000"/>
                          </a:solidFill>
                          <a:effectLst/>
                          <a:latin typeface="Arial"/>
                          <a:cs typeface="Arial"/>
                        </a:rPr>
                        <a:t>Cephalonomia</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stephanoderis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Betrem</a:t>
                      </a:r>
                      <a:r>
                        <a:rPr lang="en-US" sz="1400" b="0" i="0" u="none" strike="noStrike" dirty="0">
                          <a:solidFill>
                            <a:srgbClr val="000000"/>
                          </a:solidFill>
                          <a:effectLst/>
                          <a:latin typeface="Arial"/>
                          <a:cs typeface="Arial"/>
                        </a:rPr>
                        <a:t> and </a:t>
                      </a:r>
                      <a:r>
                        <a:rPr lang="en-US" sz="1400" b="0" i="0" u="none" strike="noStrike" dirty="0" err="1">
                          <a:solidFill>
                            <a:srgbClr val="000000"/>
                          </a:solidFill>
                          <a:effectLst/>
                          <a:latin typeface="Arial"/>
                          <a:cs typeface="Arial"/>
                        </a:rPr>
                        <a:t>Phymastichus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coffea</a:t>
                      </a:r>
                      <a:r>
                        <a:rPr lang="en-US" sz="1400" b="0" i="0" u="none" strike="noStrike" dirty="0">
                          <a:solidFill>
                            <a:srgbClr val="000000"/>
                          </a:solidFill>
                          <a:effectLst/>
                          <a:latin typeface="Arial"/>
                          <a:cs typeface="Arial"/>
                        </a:rPr>
                        <a:t> LaSalle and </a:t>
                      </a:r>
                      <a:r>
                        <a:rPr lang="en-US" sz="1400" b="0" i="0" u="none" strike="noStrike" dirty="0" err="1">
                          <a:solidFill>
                            <a:srgbClr val="000000"/>
                          </a:solidFill>
                          <a:effectLst/>
                          <a:latin typeface="Arial"/>
                          <a:cs typeface="Arial"/>
                        </a:rPr>
                        <a:t>Prorops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nasuta</a:t>
                      </a:r>
                      <a:r>
                        <a:rPr lang="en-US" sz="1400" b="0" i="0" u="none" strike="noStrike" dirty="0">
                          <a:solidFill>
                            <a:srgbClr val="000000"/>
                          </a:solidFill>
                          <a:effectLst/>
                          <a:latin typeface="Arial"/>
                          <a:cs typeface="Arial"/>
                        </a:rPr>
                        <a:t> Waterston for the </a:t>
                      </a:r>
                      <a:r>
                        <a:rPr lang="en-US" sz="1400" b="0" i="0" u="none" strike="noStrike" dirty="0" err="1">
                          <a:solidFill>
                            <a:srgbClr val="000000"/>
                          </a:solidFill>
                          <a:effectLst/>
                          <a:latin typeface="Arial"/>
                          <a:cs typeface="Arial"/>
                        </a:rPr>
                        <a:t>biocontrol</a:t>
                      </a:r>
                      <a:r>
                        <a:rPr lang="en-US" sz="1400" b="0" i="0" u="none" strike="noStrike" dirty="0">
                          <a:solidFill>
                            <a:srgbClr val="000000"/>
                          </a:solidFill>
                          <a:effectLst/>
                          <a:latin typeface="Arial"/>
                          <a:cs typeface="Arial"/>
                        </a:rPr>
                        <a:t> of the coffee berry borer </a:t>
                      </a:r>
                      <a:r>
                        <a:rPr lang="en-US" sz="1400" b="0" i="0" u="none" strike="noStrike" dirty="0" err="1" smtClean="0">
                          <a:solidFill>
                            <a:srgbClr val="000000"/>
                          </a:solidFill>
                          <a:effectLst/>
                          <a:latin typeface="Arial"/>
                          <a:cs typeface="Arial"/>
                        </a:rPr>
                        <a:t>Hypothenemus</a:t>
                      </a:r>
                      <a:endParaRPr lang="en-US" sz="1400" b="0" i="0" u="none" strike="noStrike" dirty="0" smtClean="0">
                        <a:solidFill>
                          <a:srgbClr val="000000"/>
                        </a:solidFill>
                        <a:effectLst/>
                        <a:latin typeface="Arial"/>
                        <a:cs typeface="Arial"/>
                      </a:endParaRPr>
                    </a:p>
                    <a:p>
                      <a:pPr marL="285750" indent="-285750" algn="l" fontAlgn="b">
                        <a:lnSpc>
                          <a:spcPct val="12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97756">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Epizootic enhancement of </a:t>
                      </a:r>
                      <a:r>
                        <a:rPr lang="en-US" sz="1400" b="0" i="0" u="none" strike="noStrike" dirty="0" err="1">
                          <a:solidFill>
                            <a:srgbClr val="000000"/>
                          </a:solidFill>
                          <a:effectLst/>
                          <a:latin typeface="Arial"/>
                          <a:cs typeface="Arial"/>
                        </a:rPr>
                        <a:t>Beauveria</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bassiana</a:t>
                      </a:r>
                      <a:r>
                        <a:rPr lang="en-US" sz="1400" b="0" i="0" u="none" strike="noStrike" dirty="0">
                          <a:solidFill>
                            <a:srgbClr val="000000"/>
                          </a:solidFill>
                          <a:effectLst/>
                          <a:latin typeface="Arial"/>
                          <a:cs typeface="Arial"/>
                        </a:rPr>
                        <a:t> (Balm) </a:t>
                      </a:r>
                      <a:r>
                        <a:rPr lang="en-US" sz="1400" b="0" i="0" u="none" strike="noStrike" dirty="0" err="1">
                          <a:solidFill>
                            <a:srgbClr val="000000"/>
                          </a:solidFill>
                          <a:effectLst/>
                          <a:latin typeface="Arial"/>
                          <a:cs typeface="Arial"/>
                        </a:rPr>
                        <a:t>Vuillemin</a:t>
                      </a:r>
                      <a:r>
                        <a:rPr lang="en-US" sz="1400" b="0" i="0" u="none" strike="noStrike" dirty="0">
                          <a:solidFill>
                            <a:srgbClr val="000000"/>
                          </a:solidFill>
                          <a:effectLst/>
                          <a:latin typeface="Arial"/>
                          <a:cs typeface="Arial"/>
                        </a:rPr>
                        <a:t> in the coffee berry borer </a:t>
                      </a:r>
                      <a:r>
                        <a:rPr lang="en-US" sz="1400" b="0" i="0" u="none" strike="noStrike" dirty="0" err="1">
                          <a:solidFill>
                            <a:srgbClr val="000000"/>
                          </a:solidFill>
                          <a:effectLst/>
                          <a:latin typeface="Arial"/>
                          <a:cs typeface="Arial"/>
                        </a:rPr>
                        <a:t>Hypothenemus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hampei</a:t>
                      </a:r>
                      <a:r>
                        <a:rPr lang="en-US" sz="1400" b="0" i="0" u="none" strike="noStrike" dirty="0">
                          <a:solidFill>
                            <a:srgbClr val="000000"/>
                          </a:solidFill>
                          <a:effectLst/>
                          <a:latin typeface="Arial"/>
                          <a:cs typeface="Arial"/>
                        </a:rPr>
                        <a:t> (Ferrari) in Puerto </a:t>
                      </a:r>
                      <a:r>
                        <a:rPr lang="en-US" sz="1400" b="0" i="0" u="none" strike="noStrike" dirty="0" smtClean="0">
                          <a:solidFill>
                            <a:srgbClr val="000000"/>
                          </a:solidFill>
                          <a:effectLst/>
                          <a:latin typeface="Arial"/>
                          <a:cs typeface="Arial"/>
                        </a:rPr>
                        <a:t>Rico</a:t>
                      </a:r>
                    </a:p>
                    <a:p>
                      <a:pPr marL="285750" indent="-285750" algn="l" fontAlgn="b">
                        <a:lnSpc>
                          <a:spcPct val="12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97756">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Plan </a:t>
                      </a:r>
                      <a:r>
                        <a:rPr lang="en-US" sz="1400" b="0" i="0" u="none" strike="noStrike" dirty="0" err="1">
                          <a:solidFill>
                            <a:srgbClr val="000000"/>
                          </a:solidFill>
                          <a:effectLst/>
                          <a:latin typeface="Arial"/>
                          <a:cs typeface="Arial"/>
                        </a:rPr>
                        <a:t>Piloto</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para</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establecer</a:t>
                      </a:r>
                      <a:r>
                        <a:rPr lang="en-US" sz="1400" b="0" i="0" u="none" strike="noStrike" dirty="0">
                          <a:solidFill>
                            <a:srgbClr val="000000"/>
                          </a:solidFill>
                          <a:effectLst/>
                          <a:latin typeface="Arial"/>
                          <a:cs typeface="Arial"/>
                        </a:rPr>
                        <a:t> un </a:t>
                      </a:r>
                      <a:r>
                        <a:rPr lang="en-US" sz="1400" b="0" i="0" u="none" strike="noStrike" dirty="0" err="1">
                          <a:solidFill>
                            <a:srgbClr val="000000"/>
                          </a:solidFill>
                          <a:effectLst/>
                          <a:latin typeface="Arial"/>
                          <a:cs typeface="Arial"/>
                        </a:rPr>
                        <a:t>Programa</a:t>
                      </a:r>
                      <a:r>
                        <a:rPr lang="en-US" sz="1400" b="0" i="0" u="none" strike="noStrike" dirty="0">
                          <a:solidFill>
                            <a:srgbClr val="000000"/>
                          </a:solidFill>
                          <a:effectLst/>
                          <a:latin typeface="Arial"/>
                          <a:cs typeface="Arial"/>
                        </a:rPr>
                        <a:t> de </a:t>
                      </a:r>
                      <a:r>
                        <a:rPr lang="en-US" sz="1400" b="0" i="0" u="none" strike="noStrike" dirty="0" err="1">
                          <a:solidFill>
                            <a:srgbClr val="000000"/>
                          </a:solidFill>
                          <a:effectLst/>
                          <a:latin typeface="Arial"/>
                          <a:cs typeface="Arial"/>
                        </a:rPr>
                        <a:t>Manejo</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Integrado</a:t>
                      </a:r>
                      <a:r>
                        <a:rPr lang="en-US" sz="1400" b="0" i="0" u="none" strike="noStrike" dirty="0">
                          <a:solidFill>
                            <a:srgbClr val="000000"/>
                          </a:solidFill>
                          <a:effectLst/>
                          <a:latin typeface="Arial"/>
                          <a:cs typeface="Arial"/>
                        </a:rPr>
                        <a:t> de la </a:t>
                      </a:r>
                      <a:r>
                        <a:rPr lang="en-US" sz="1400" b="0" i="0" u="none" strike="noStrike" dirty="0" err="1">
                          <a:solidFill>
                            <a:srgbClr val="000000"/>
                          </a:solidFill>
                          <a:effectLst/>
                          <a:latin typeface="Arial"/>
                          <a:cs typeface="Arial"/>
                        </a:rPr>
                        <a:t>Broca</a:t>
                      </a:r>
                      <a:r>
                        <a:rPr lang="en-US" sz="1400" b="0" i="0" u="none" strike="noStrike" dirty="0">
                          <a:solidFill>
                            <a:srgbClr val="000000"/>
                          </a:solidFill>
                          <a:effectLst/>
                          <a:latin typeface="Arial"/>
                          <a:cs typeface="Arial"/>
                        </a:rPr>
                        <a:t> del Café, </a:t>
                      </a:r>
                      <a:r>
                        <a:rPr lang="en-US" sz="1400" b="0" i="0" u="none" strike="noStrike" dirty="0" err="1">
                          <a:solidFill>
                            <a:srgbClr val="000000"/>
                          </a:solidFill>
                          <a:effectLst/>
                          <a:latin typeface="Arial"/>
                          <a:cs typeface="Arial"/>
                        </a:rPr>
                        <a:t>Hypothenemus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hampei</a:t>
                      </a:r>
                      <a:r>
                        <a:rPr lang="en-US" sz="1400" b="0" i="0" u="none" strike="noStrike" dirty="0">
                          <a:solidFill>
                            <a:srgbClr val="000000"/>
                          </a:solidFill>
                          <a:effectLst/>
                          <a:latin typeface="Arial"/>
                          <a:cs typeface="Arial"/>
                        </a:rPr>
                        <a:t> Ferrari, en Puerto </a:t>
                      </a:r>
                      <a:r>
                        <a:rPr lang="en-US" sz="1400" b="0" i="0" u="none" strike="noStrike" dirty="0" smtClean="0">
                          <a:solidFill>
                            <a:srgbClr val="000000"/>
                          </a:solidFill>
                          <a:effectLst/>
                          <a:latin typeface="Arial"/>
                          <a:cs typeface="Arial"/>
                        </a:rPr>
                        <a:t>Rico</a:t>
                      </a:r>
                    </a:p>
                    <a:p>
                      <a:pPr marL="285750" indent="-285750" algn="l" fontAlgn="b">
                        <a:lnSpc>
                          <a:spcPct val="12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87926">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Disease Evaluation of </a:t>
                      </a:r>
                      <a:r>
                        <a:rPr lang="en-US" sz="1400" b="0" i="0" u="none" strike="noStrike" dirty="0" err="1">
                          <a:solidFill>
                            <a:srgbClr val="000000"/>
                          </a:solidFill>
                          <a:effectLst/>
                          <a:latin typeface="Arial"/>
                          <a:cs typeface="Arial"/>
                        </a:rPr>
                        <a:t>Arracacha</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Arracacia</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xanthorrhiza</a:t>
                      </a:r>
                      <a:r>
                        <a:rPr lang="en-US" sz="1400" b="0" i="0" u="none" strike="noStrike" dirty="0">
                          <a:solidFill>
                            <a:srgbClr val="000000"/>
                          </a:solidFill>
                          <a:effectLst/>
                          <a:latin typeface="Arial"/>
                          <a:cs typeface="Arial"/>
                        </a:rPr>
                        <a:t> Bancroft) for the Central Humid Region of Puerto </a:t>
                      </a:r>
                      <a:r>
                        <a:rPr lang="en-US" sz="1400" b="0" i="0" u="none" strike="noStrike" dirty="0" smtClean="0">
                          <a:solidFill>
                            <a:srgbClr val="000000"/>
                          </a:solidFill>
                          <a:effectLst/>
                          <a:latin typeface="Arial"/>
                          <a:cs typeface="Arial"/>
                        </a:rPr>
                        <a:t>Rico</a:t>
                      </a:r>
                    </a:p>
                    <a:p>
                      <a:pPr marL="285750" indent="-285750" algn="l" fontAlgn="b">
                        <a:lnSpc>
                          <a:spcPct val="12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solidFill>
                      <a:srgbClr val="FFFFFF"/>
                    </a:solidFill>
                  </a:tcPr>
                </a:tc>
              </a:tr>
              <a:tr h="387926">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Pre-Emergent Herbicide Crop Safety on Ornamental </a:t>
                      </a:r>
                      <a:r>
                        <a:rPr lang="en-US" sz="1400" b="0" i="0" u="none" strike="noStrike" dirty="0" smtClean="0">
                          <a:solidFill>
                            <a:srgbClr val="000000"/>
                          </a:solidFill>
                          <a:effectLst/>
                          <a:latin typeface="Arial"/>
                          <a:cs typeface="Arial"/>
                        </a:rPr>
                        <a:t>Plants</a:t>
                      </a:r>
                    </a:p>
                    <a:p>
                      <a:pPr marL="285750" indent="-285750" algn="l" fontAlgn="b">
                        <a:lnSpc>
                          <a:spcPct val="12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87926">
                <a:tc>
                  <a:txBody>
                    <a:bodyPr/>
                    <a:lstStyle/>
                    <a:p>
                      <a:pPr marL="285750" indent="-285750" algn="l" fontAlgn="b">
                        <a:lnSpc>
                          <a:spcPct val="120000"/>
                        </a:lnSpc>
                        <a:buFont typeface="Arial"/>
                        <a:buChar char="•"/>
                      </a:pPr>
                      <a:r>
                        <a:rPr lang="en-US" sz="1400" b="0" i="0" u="none" strike="noStrike" dirty="0" err="1" smtClean="0">
                          <a:solidFill>
                            <a:srgbClr val="000000"/>
                          </a:solidFill>
                          <a:effectLst/>
                          <a:latin typeface="Arial"/>
                          <a:cs typeface="Arial"/>
                        </a:rPr>
                        <a:t>Desarrollo</a:t>
                      </a:r>
                      <a:r>
                        <a:rPr lang="en-US" sz="1400" b="0" i="0" u="none" strike="noStrike" dirty="0" smtClean="0">
                          <a:solidFill>
                            <a:srgbClr val="000000"/>
                          </a:solidFill>
                          <a:effectLst/>
                          <a:latin typeface="Arial"/>
                          <a:cs typeface="Arial"/>
                        </a:rPr>
                        <a:t> de </a:t>
                      </a:r>
                      <a:r>
                        <a:rPr lang="en-US" sz="1400" b="0" i="0" u="none" strike="noStrike" dirty="0" err="1">
                          <a:solidFill>
                            <a:srgbClr val="000000"/>
                          </a:solidFill>
                          <a:effectLst/>
                          <a:latin typeface="Arial"/>
                          <a:cs typeface="Arial"/>
                        </a:rPr>
                        <a:t>Nuevos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Registros</a:t>
                      </a:r>
                      <a:r>
                        <a:rPr lang="en-US" sz="1400" b="0" i="0" u="none" strike="noStrike" dirty="0">
                          <a:solidFill>
                            <a:srgbClr val="000000"/>
                          </a:solidFill>
                          <a:effectLst/>
                          <a:latin typeface="Arial"/>
                          <a:cs typeface="Arial"/>
                        </a:rPr>
                        <a:t> de </a:t>
                      </a:r>
                      <a:r>
                        <a:rPr lang="en-US" sz="1400" b="0" i="0" u="none" strike="noStrike" dirty="0" err="1">
                          <a:solidFill>
                            <a:srgbClr val="000000"/>
                          </a:solidFill>
                          <a:effectLst/>
                          <a:latin typeface="Arial"/>
                          <a:cs typeface="Arial"/>
                        </a:rPr>
                        <a:t>Plaguicidas</a:t>
                      </a:r>
                      <a:r>
                        <a:rPr lang="en-US" sz="1400" b="0" i="0" u="none" strike="noStrike" dirty="0">
                          <a:solidFill>
                            <a:srgbClr val="000000"/>
                          </a:solidFill>
                          <a:effectLst/>
                          <a:latin typeface="Arial"/>
                          <a:cs typeface="Arial"/>
                        </a:rPr>
                        <a:t> y </a:t>
                      </a:r>
                      <a:r>
                        <a:rPr lang="en-US" sz="1400" b="0" i="0" u="none" strike="noStrike" dirty="0" err="1">
                          <a:solidFill>
                            <a:srgbClr val="000000"/>
                          </a:solidFill>
                          <a:effectLst/>
                          <a:latin typeface="Arial"/>
                          <a:cs typeface="Arial"/>
                        </a:rPr>
                        <a:t>Bioplaguicidas</a:t>
                      </a:r>
                      <a:r>
                        <a:rPr lang="en-US" sz="1400" b="0" i="0" u="none" strike="noStrike" dirty="0">
                          <a:solidFill>
                            <a:srgbClr val="000000"/>
                          </a:solidFill>
                          <a:effectLst/>
                          <a:latin typeface="Arial"/>
                          <a:cs typeface="Arial"/>
                        </a:rPr>
                        <a:t> en </a:t>
                      </a:r>
                      <a:r>
                        <a:rPr lang="en-US" sz="1400" b="0" i="0" u="none" strike="noStrike" dirty="0" err="1">
                          <a:solidFill>
                            <a:srgbClr val="000000"/>
                          </a:solidFill>
                          <a:effectLst/>
                          <a:latin typeface="Arial"/>
                          <a:cs typeface="Arial"/>
                        </a:rPr>
                        <a:t>Cultivos</a:t>
                      </a:r>
                      <a:r>
                        <a:rPr lang="en-US" sz="1400" b="0" i="0" u="none" strike="noStrike" dirty="0">
                          <a:solidFill>
                            <a:srgbClr val="000000"/>
                          </a:solidFill>
                          <a:effectLst/>
                          <a:latin typeface="Arial"/>
                          <a:cs typeface="Arial"/>
                        </a:rPr>
                        <a:t> </a:t>
                      </a:r>
                      <a:r>
                        <a:rPr lang="en-US" sz="1400" b="0" i="0" u="none" strike="noStrike" dirty="0" err="1">
                          <a:solidFill>
                            <a:srgbClr val="000000"/>
                          </a:solidFill>
                          <a:effectLst/>
                          <a:latin typeface="Arial"/>
                          <a:cs typeface="Arial"/>
                        </a:rPr>
                        <a:t>Tropicales</a:t>
                      </a: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10341">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Evaluation of the Efficacy and Crop Safety of fungicides to manage fungal diseases in tropical </a:t>
                      </a:r>
                      <a:r>
                        <a:rPr lang="en-US" sz="1400" b="0" i="0" u="none" strike="noStrike" dirty="0" smtClean="0">
                          <a:solidFill>
                            <a:srgbClr val="000000"/>
                          </a:solidFill>
                          <a:effectLst/>
                          <a:latin typeface="Arial"/>
                          <a:cs typeface="Arial"/>
                        </a:rPr>
                        <a:t>crops</a:t>
                      </a:r>
                    </a:p>
                    <a:p>
                      <a:pPr marL="285750" indent="-285750" algn="l" fontAlgn="b">
                        <a:lnSpc>
                          <a:spcPct val="120000"/>
                        </a:lnSpc>
                        <a:buFont typeface="Arial"/>
                        <a:buChar char="•"/>
                      </a:pP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bl>
          </a:graphicData>
        </a:graphic>
      </p:graphicFrame>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51390231"/>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558280"/>
              </p:ext>
            </p:extLst>
          </p:nvPr>
        </p:nvGraphicFramePr>
        <p:xfrm>
          <a:off x="1164167" y="499534"/>
          <a:ext cx="7499350" cy="5024610"/>
        </p:xfrm>
        <a:graphic>
          <a:graphicData uri="http://schemas.openxmlformats.org/drawingml/2006/table">
            <a:tbl>
              <a:tblPr/>
              <a:tblGrid>
                <a:gridCol w="7499350"/>
              </a:tblGrid>
              <a:tr h="387926">
                <a:tc>
                  <a:txBody>
                    <a:bodyPr/>
                    <a:lstStyle/>
                    <a:p>
                      <a:pPr marL="285750" indent="-285750" algn="l" fontAlgn="b">
                        <a:lnSpc>
                          <a:spcPct val="120000"/>
                        </a:lnSpc>
                        <a:buFont typeface="Arial"/>
                        <a:buChar char="•"/>
                      </a:pPr>
                      <a:r>
                        <a:rPr lang="en-US" sz="1600" b="0" i="0" u="none" strike="noStrike" dirty="0">
                          <a:solidFill>
                            <a:srgbClr val="000000"/>
                          </a:solidFill>
                          <a:effectLst/>
                          <a:latin typeface="Arial"/>
                          <a:cs typeface="Arial"/>
                        </a:rPr>
                        <a:t>Improving dairy and hay farm pastures while managing invasive </a:t>
                      </a:r>
                      <a:r>
                        <a:rPr lang="en-US" sz="1600" b="0" i="0" u="none" strike="noStrike" dirty="0" err="1">
                          <a:solidFill>
                            <a:srgbClr val="000000"/>
                          </a:solidFill>
                          <a:effectLst/>
                          <a:latin typeface="Arial"/>
                          <a:cs typeface="Arial"/>
                        </a:rPr>
                        <a:t>catclaw</a:t>
                      </a:r>
                      <a:r>
                        <a:rPr lang="en-US" sz="1600" b="0" i="0" u="none" strike="noStrike" dirty="0">
                          <a:solidFill>
                            <a:srgbClr val="000000"/>
                          </a:solidFill>
                          <a:effectLst/>
                          <a:latin typeface="Arial"/>
                          <a:cs typeface="Arial"/>
                        </a:rPr>
                        <a:t> mimosa (Mimosa </a:t>
                      </a:r>
                      <a:r>
                        <a:rPr lang="en-US" sz="1600" b="0" i="0" u="none" strike="noStrike" dirty="0" err="1">
                          <a:solidFill>
                            <a:srgbClr val="000000"/>
                          </a:solidFill>
                          <a:effectLst/>
                          <a:latin typeface="Arial"/>
                          <a:cs typeface="Arial"/>
                        </a:rPr>
                        <a:t>pellita</a:t>
                      </a:r>
                      <a:r>
                        <a:rPr lang="en-US" sz="1600" b="0" i="0" u="none" strike="noStrike" dirty="0">
                          <a:solidFill>
                            <a:srgbClr val="000000"/>
                          </a:solidFill>
                          <a:effectLst/>
                          <a:latin typeface="Arial"/>
                          <a:cs typeface="Arial"/>
                        </a:rPr>
                        <a:t>) in Puerto </a:t>
                      </a:r>
                      <a:r>
                        <a:rPr lang="en-US" sz="1600" b="0" i="0" u="none" strike="noStrike" dirty="0" smtClean="0">
                          <a:solidFill>
                            <a:srgbClr val="000000"/>
                          </a:solidFill>
                          <a:effectLst/>
                          <a:latin typeface="Arial"/>
                          <a:cs typeface="Arial"/>
                        </a:rPr>
                        <a:t>Rico</a:t>
                      </a:r>
                    </a:p>
                    <a:p>
                      <a:pPr marL="285750" indent="-285750" algn="l" fontAlgn="b">
                        <a:lnSpc>
                          <a:spcPct val="120000"/>
                        </a:lnSpc>
                        <a:buFont typeface="Arial"/>
                        <a:buChar char="•"/>
                      </a:pPr>
                      <a:endParaRPr lang="en-US" sz="16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87926">
                <a:tc>
                  <a:txBody>
                    <a:bodyPr/>
                    <a:lstStyle/>
                    <a:p>
                      <a:pPr marL="285750" indent="-285750" algn="l" fontAlgn="b">
                        <a:lnSpc>
                          <a:spcPct val="120000"/>
                        </a:lnSpc>
                        <a:buFont typeface="Arial"/>
                        <a:buChar char="•"/>
                      </a:pPr>
                      <a:r>
                        <a:rPr lang="en-US" sz="1600" b="0" i="0" u="none" strike="noStrike" dirty="0">
                          <a:solidFill>
                            <a:srgbClr val="000000"/>
                          </a:solidFill>
                          <a:effectLst/>
                          <a:latin typeface="Arial"/>
                          <a:cs typeface="Arial"/>
                        </a:rPr>
                        <a:t>Efficacy and Crop Safety of Switch (</a:t>
                      </a:r>
                      <a:r>
                        <a:rPr lang="en-US" sz="1600" b="0" i="0" u="none" strike="noStrike" dirty="0" err="1">
                          <a:solidFill>
                            <a:srgbClr val="000000"/>
                          </a:solidFill>
                          <a:effectLst/>
                          <a:latin typeface="Arial"/>
                          <a:cs typeface="Arial"/>
                        </a:rPr>
                        <a:t>cyprodinil</a:t>
                      </a:r>
                      <a:r>
                        <a:rPr lang="en-US" sz="1600" b="0" i="0" u="none" strike="noStrike" dirty="0">
                          <a:solidFill>
                            <a:srgbClr val="000000"/>
                          </a:solidFill>
                          <a:effectLst/>
                          <a:latin typeface="Arial"/>
                          <a:cs typeface="Arial"/>
                        </a:rPr>
                        <a:t> + </a:t>
                      </a:r>
                      <a:r>
                        <a:rPr lang="en-US" sz="1600" b="0" i="0" u="none" strike="noStrike" dirty="0" err="1">
                          <a:solidFill>
                            <a:srgbClr val="000000"/>
                          </a:solidFill>
                          <a:effectLst/>
                          <a:latin typeface="Arial"/>
                          <a:cs typeface="Arial"/>
                        </a:rPr>
                        <a:t>fludioxonil</a:t>
                      </a:r>
                      <a:r>
                        <a:rPr lang="en-US" sz="1600" b="0" i="0" u="none" strike="noStrike" dirty="0">
                          <a:solidFill>
                            <a:srgbClr val="000000"/>
                          </a:solidFill>
                          <a:effectLst/>
                          <a:latin typeface="Arial"/>
                          <a:cs typeface="Arial"/>
                        </a:rPr>
                        <a:t>) on </a:t>
                      </a:r>
                      <a:r>
                        <a:rPr lang="en-US" sz="1600" b="0" i="0" u="none" strike="noStrike" dirty="0" err="1">
                          <a:solidFill>
                            <a:srgbClr val="000000"/>
                          </a:solidFill>
                          <a:effectLst/>
                          <a:latin typeface="Arial"/>
                          <a:cs typeface="Arial"/>
                        </a:rPr>
                        <a:t>Carambola</a:t>
                      </a:r>
                      <a:r>
                        <a:rPr lang="en-US" sz="1600" b="0" i="0" u="none" strike="noStrike" dirty="0">
                          <a:solidFill>
                            <a:srgbClr val="000000"/>
                          </a:solidFill>
                          <a:effectLst/>
                          <a:latin typeface="Arial"/>
                          <a:cs typeface="Arial"/>
                        </a:rPr>
                        <a:t> for the control of </a:t>
                      </a:r>
                      <a:r>
                        <a:rPr lang="en-US" sz="1600" b="0" i="0" u="none" strike="noStrike" dirty="0" smtClean="0">
                          <a:solidFill>
                            <a:srgbClr val="000000"/>
                          </a:solidFill>
                          <a:effectLst/>
                          <a:latin typeface="Arial"/>
                          <a:cs typeface="Arial"/>
                        </a:rPr>
                        <a:t>anthracnose</a:t>
                      </a:r>
                    </a:p>
                    <a:p>
                      <a:pPr marL="285750" indent="-285750" algn="l" fontAlgn="b">
                        <a:lnSpc>
                          <a:spcPct val="120000"/>
                        </a:lnSpc>
                        <a:buFont typeface="Arial"/>
                        <a:buChar char="•"/>
                      </a:pPr>
                      <a:endParaRPr lang="en-US" sz="16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97756">
                <a:tc>
                  <a:txBody>
                    <a:bodyPr/>
                    <a:lstStyle/>
                    <a:p>
                      <a:pPr marL="285750" indent="-285750" algn="l" fontAlgn="b">
                        <a:lnSpc>
                          <a:spcPct val="120000"/>
                        </a:lnSpc>
                        <a:buFont typeface="Arial"/>
                        <a:buChar char="•"/>
                      </a:pPr>
                      <a:r>
                        <a:rPr lang="en-US" sz="1600" b="0" i="0" u="none" strike="noStrike" dirty="0">
                          <a:solidFill>
                            <a:srgbClr val="000000"/>
                          </a:solidFill>
                          <a:effectLst/>
                          <a:latin typeface="Arial"/>
                          <a:cs typeface="Arial"/>
                        </a:rPr>
                        <a:t>Evaluation of organic and conventional pesticides to control tuber decay and foliar diseases of </a:t>
                      </a:r>
                      <a:r>
                        <a:rPr lang="en-US" sz="1600" b="0" i="0" u="none" strike="noStrike" dirty="0" err="1">
                          <a:solidFill>
                            <a:srgbClr val="000000"/>
                          </a:solidFill>
                          <a:effectLst/>
                          <a:latin typeface="Arial"/>
                          <a:cs typeface="Arial"/>
                        </a:rPr>
                        <a:t>Dioscorea</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rotundata</a:t>
                      </a:r>
                      <a:r>
                        <a:rPr lang="en-US" sz="1600" b="0" i="0" u="none" strike="noStrike" dirty="0">
                          <a:solidFill>
                            <a:srgbClr val="000000"/>
                          </a:solidFill>
                          <a:effectLst/>
                          <a:latin typeface="Arial"/>
                          <a:cs typeface="Arial"/>
                        </a:rPr>
                        <a:t> and </a:t>
                      </a:r>
                      <a:r>
                        <a:rPr lang="en-US" sz="1600" b="0" i="0" u="none" strike="noStrike" dirty="0" err="1">
                          <a:solidFill>
                            <a:srgbClr val="000000"/>
                          </a:solidFill>
                          <a:effectLst/>
                          <a:latin typeface="Arial"/>
                          <a:cs typeface="Arial"/>
                        </a:rPr>
                        <a:t>Dioscorea</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alata</a:t>
                      </a:r>
                      <a:r>
                        <a:rPr lang="en-US" sz="1600" b="0" i="0" u="none" strike="noStrike" dirty="0">
                          <a:solidFill>
                            <a:srgbClr val="000000"/>
                          </a:solidFill>
                          <a:effectLst/>
                          <a:latin typeface="Arial"/>
                          <a:cs typeface="Arial"/>
                        </a:rPr>
                        <a:t> </a:t>
                      </a:r>
                      <a:r>
                        <a:rPr lang="en-US" sz="1600" b="0" i="0" u="none" strike="noStrike" dirty="0" smtClean="0">
                          <a:solidFill>
                            <a:srgbClr val="000000"/>
                          </a:solidFill>
                          <a:effectLst/>
                          <a:latin typeface="Arial"/>
                          <a:cs typeface="Arial"/>
                        </a:rPr>
                        <a:t>yam</a:t>
                      </a:r>
                    </a:p>
                    <a:p>
                      <a:pPr marL="285750" indent="-285750" algn="l" fontAlgn="b">
                        <a:lnSpc>
                          <a:spcPct val="120000"/>
                        </a:lnSpc>
                        <a:buFont typeface="Arial"/>
                        <a:buChar char="•"/>
                      </a:pPr>
                      <a:endParaRPr lang="en-US" sz="16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10341">
                <a:tc>
                  <a:txBody>
                    <a:bodyPr/>
                    <a:lstStyle/>
                    <a:p>
                      <a:pPr marL="285750" indent="-285750" algn="l" fontAlgn="b">
                        <a:lnSpc>
                          <a:spcPct val="120000"/>
                        </a:lnSpc>
                        <a:buFont typeface="Arial"/>
                        <a:buChar char="•"/>
                      </a:pPr>
                      <a:r>
                        <a:rPr lang="en-US" sz="1600" b="0" i="0" u="none" strike="noStrike" dirty="0">
                          <a:solidFill>
                            <a:srgbClr val="000000"/>
                          </a:solidFill>
                          <a:effectLst/>
                          <a:latin typeface="Arial"/>
                          <a:cs typeface="Arial"/>
                        </a:rPr>
                        <a:t>Plant Diagnostic Center Puerto </a:t>
                      </a:r>
                      <a:r>
                        <a:rPr lang="en-US" sz="1600" b="0" i="0" u="none" strike="noStrike" dirty="0" smtClean="0">
                          <a:solidFill>
                            <a:srgbClr val="000000"/>
                          </a:solidFill>
                          <a:effectLst/>
                          <a:latin typeface="Arial"/>
                          <a:cs typeface="Arial"/>
                        </a:rPr>
                        <a:t>Rico</a:t>
                      </a:r>
                    </a:p>
                    <a:p>
                      <a:pPr marL="285750" indent="-285750" algn="l" fontAlgn="b">
                        <a:lnSpc>
                          <a:spcPct val="120000"/>
                        </a:lnSpc>
                        <a:buFont typeface="Arial"/>
                        <a:buChar char="•"/>
                      </a:pPr>
                      <a:endParaRPr lang="en-US" sz="16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10341">
                <a:tc>
                  <a:txBody>
                    <a:bodyPr/>
                    <a:lstStyle/>
                    <a:p>
                      <a:pPr marL="285750" indent="-285750" algn="l" fontAlgn="b">
                        <a:lnSpc>
                          <a:spcPct val="120000"/>
                        </a:lnSpc>
                        <a:buFont typeface="Arial"/>
                        <a:buChar char="•"/>
                      </a:pPr>
                      <a:r>
                        <a:rPr lang="en-US" sz="1600" b="0" i="0" u="none" strike="noStrike" dirty="0">
                          <a:solidFill>
                            <a:srgbClr val="000000"/>
                          </a:solidFill>
                          <a:effectLst/>
                          <a:latin typeface="Arial"/>
                          <a:cs typeface="Arial"/>
                        </a:rPr>
                        <a:t>Assessing Vector-Disease Risk Potentials among Palm-Dwelling Tropical Forest </a:t>
                      </a:r>
                      <a:r>
                        <a:rPr lang="en-US" sz="1600" b="0" i="0" u="none" strike="noStrike" dirty="0" err="1" smtClean="0">
                          <a:solidFill>
                            <a:srgbClr val="000000"/>
                          </a:solidFill>
                          <a:effectLst/>
                          <a:latin typeface="Arial"/>
                          <a:cs typeface="Arial"/>
                        </a:rPr>
                        <a:t>Fulgoroidea</a:t>
                      </a:r>
                      <a:endParaRPr lang="en-US" sz="1600" b="0" i="0" u="none" strike="noStrike" dirty="0" smtClean="0">
                        <a:solidFill>
                          <a:srgbClr val="000000"/>
                        </a:solidFill>
                        <a:effectLst/>
                        <a:latin typeface="Arial"/>
                        <a:cs typeface="Arial"/>
                      </a:endParaRPr>
                    </a:p>
                    <a:p>
                      <a:pPr marL="285750" indent="-285750" algn="l" fontAlgn="b">
                        <a:lnSpc>
                          <a:spcPct val="120000"/>
                        </a:lnSpc>
                        <a:buFont typeface="Arial"/>
                        <a:buChar char="•"/>
                      </a:pPr>
                      <a:endParaRPr lang="en-US" sz="16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10341">
                <a:tc>
                  <a:txBody>
                    <a:bodyPr/>
                    <a:lstStyle/>
                    <a:p>
                      <a:pPr marL="285750" indent="-285750" algn="l" fontAlgn="b">
                        <a:lnSpc>
                          <a:spcPct val="120000"/>
                        </a:lnSpc>
                        <a:buFont typeface="Arial"/>
                        <a:buChar char="•"/>
                      </a:pPr>
                      <a:r>
                        <a:rPr lang="en-US" sz="1600" b="0" i="0" u="none" strike="noStrike" dirty="0" err="1">
                          <a:solidFill>
                            <a:srgbClr val="000000"/>
                          </a:solidFill>
                          <a:effectLst/>
                          <a:latin typeface="Arial"/>
                          <a:cs typeface="Arial"/>
                        </a:rPr>
                        <a:t>Caracterización</a:t>
                      </a:r>
                      <a:r>
                        <a:rPr lang="en-US" sz="1600" b="0" i="0" u="none" strike="noStrike" dirty="0">
                          <a:solidFill>
                            <a:srgbClr val="000000"/>
                          </a:solidFill>
                          <a:effectLst/>
                          <a:latin typeface="Arial"/>
                          <a:cs typeface="Arial"/>
                        </a:rPr>
                        <a:t> de </a:t>
                      </a:r>
                      <a:r>
                        <a:rPr lang="en-US" sz="1600" b="0" i="0" u="none" strike="noStrike" dirty="0" err="1">
                          <a:solidFill>
                            <a:srgbClr val="000000"/>
                          </a:solidFill>
                          <a:effectLst/>
                          <a:latin typeface="Arial"/>
                          <a:cs typeface="Arial"/>
                        </a:rPr>
                        <a:t>bacterias</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asociadas</a:t>
                      </a:r>
                      <a:r>
                        <a:rPr lang="en-US" sz="1600" b="0" i="0" u="none" strike="noStrike" dirty="0">
                          <a:solidFill>
                            <a:srgbClr val="000000"/>
                          </a:solidFill>
                          <a:effectLst/>
                          <a:latin typeface="Arial"/>
                          <a:cs typeface="Arial"/>
                        </a:rPr>
                        <a:t> a </a:t>
                      </a:r>
                      <a:r>
                        <a:rPr lang="en-US" sz="1600" b="0" i="0" u="none" strike="noStrike" dirty="0" err="1">
                          <a:solidFill>
                            <a:srgbClr val="000000"/>
                          </a:solidFill>
                          <a:effectLst/>
                          <a:latin typeface="Arial"/>
                          <a:cs typeface="Arial"/>
                        </a:rPr>
                        <a:t>una</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enfermedad</a:t>
                      </a:r>
                      <a:r>
                        <a:rPr lang="en-US" sz="1600" b="0" i="0" u="none" strike="noStrike" dirty="0">
                          <a:solidFill>
                            <a:srgbClr val="000000"/>
                          </a:solidFill>
                          <a:effectLst/>
                          <a:latin typeface="Arial"/>
                          <a:cs typeface="Arial"/>
                        </a:rPr>
                        <a:t> en </a:t>
                      </a:r>
                      <a:r>
                        <a:rPr lang="en-US" sz="1600" b="0" i="0" u="none" strike="noStrike" dirty="0" err="1">
                          <a:solidFill>
                            <a:srgbClr val="000000"/>
                          </a:solidFill>
                          <a:effectLst/>
                          <a:latin typeface="Arial"/>
                          <a:cs typeface="Arial"/>
                        </a:rPr>
                        <a:t>árboles</a:t>
                      </a:r>
                      <a:r>
                        <a:rPr lang="en-US" sz="1600" b="0" i="0" u="none" strike="noStrike" dirty="0">
                          <a:solidFill>
                            <a:srgbClr val="000000"/>
                          </a:solidFill>
                          <a:effectLst/>
                          <a:latin typeface="Arial"/>
                          <a:cs typeface="Arial"/>
                        </a:rPr>
                        <a:t> de café, </a:t>
                      </a:r>
                      <a:r>
                        <a:rPr lang="en-US" sz="1600" b="0" i="0" u="none" strike="noStrike" dirty="0" err="1">
                          <a:solidFill>
                            <a:srgbClr val="000000"/>
                          </a:solidFill>
                          <a:effectLst/>
                          <a:latin typeface="Arial"/>
                          <a:cs typeface="Arial"/>
                        </a:rPr>
                        <a:t>Coffea</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arabica</a:t>
                      </a:r>
                      <a:r>
                        <a:rPr lang="en-US" sz="1600" b="0" i="0" u="none" strike="noStrike" dirty="0">
                          <a:solidFill>
                            <a:srgbClr val="000000"/>
                          </a:solidFill>
                          <a:effectLst/>
                          <a:latin typeface="Arial"/>
                          <a:cs typeface="Arial"/>
                        </a:rPr>
                        <a:t> L en Puerto Rico, similar a la </a:t>
                      </a:r>
                      <a:r>
                        <a:rPr lang="en-US" sz="1600" b="0" i="0" u="none" strike="noStrike" dirty="0" err="1">
                          <a:solidFill>
                            <a:srgbClr val="000000"/>
                          </a:solidFill>
                          <a:effectLst/>
                          <a:latin typeface="Arial"/>
                          <a:cs typeface="Arial"/>
                        </a:rPr>
                        <a:t>causada</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por</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Xyllela</a:t>
                      </a:r>
                      <a:r>
                        <a:rPr lang="en-US" sz="1600" b="0" i="0" u="none" strike="noStrike" dirty="0">
                          <a:solidFill>
                            <a:srgbClr val="000000"/>
                          </a:solidFill>
                          <a:effectLst/>
                          <a:latin typeface="Arial"/>
                          <a:cs typeface="Arial"/>
                        </a:rPr>
                        <a:t> </a:t>
                      </a:r>
                      <a:r>
                        <a:rPr lang="en-US" sz="1600" b="0" i="0" u="none" strike="noStrike" dirty="0" err="1">
                          <a:solidFill>
                            <a:srgbClr val="000000"/>
                          </a:solidFill>
                          <a:effectLst/>
                          <a:latin typeface="Arial"/>
                          <a:cs typeface="Arial"/>
                        </a:rPr>
                        <a:t>fastidiosa</a:t>
                      </a:r>
                      <a:r>
                        <a:rPr lang="en-US" sz="1600" b="0" i="0" u="none" strike="noStrike" dirty="0">
                          <a:solidFill>
                            <a:srgbClr val="000000"/>
                          </a:solidFill>
                          <a:effectLst/>
                          <a:latin typeface="Arial"/>
                          <a:cs typeface="Arial"/>
                        </a:rPr>
                        <a:t> en Centro y Sur </a:t>
                      </a:r>
                      <a:r>
                        <a:rPr lang="en-US" sz="1600" b="0" i="0" u="none" strike="noStrike" dirty="0" err="1">
                          <a:solidFill>
                            <a:srgbClr val="000000"/>
                          </a:solidFill>
                          <a:effectLst/>
                          <a:latin typeface="Arial"/>
                          <a:cs typeface="Arial"/>
                        </a:rPr>
                        <a:t>América</a:t>
                      </a:r>
                      <a:endParaRPr lang="en-US" sz="16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bl>
          </a:graphicData>
        </a:graphic>
      </p:graphicFrame>
      <p:sp>
        <p:nvSpPr>
          <p:cNvPr id="3" name="TextBox 2"/>
          <p:cNvSpPr txBox="1"/>
          <p:nvPr/>
        </p:nvSpPr>
        <p:spPr>
          <a:xfrm>
            <a:off x="204194" y="26543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290184465"/>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57677822"/>
              </p:ext>
            </p:extLst>
          </p:nvPr>
        </p:nvGraphicFramePr>
        <p:xfrm>
          <a:off x="1397000" y="663218"/>
          <a:ext cx="7423150" cy="5522835"/>
        </p:xfrm>
        <a:graphic>
          <a:graphicData uri="http://schemas.openxmlformats.org/drawingml/2006/table">
            <a:tbl>
              <a:tblPr/>
              <a:tblGrid>
                <a:gridCol w="7423150"/>
              </a:tblGrid>
              <a:tr h="380731">
                <a:tc>
                  <a:txBody>
                    <a:bodyPr/>
                    <a:lstStyle/>
                    <a:p>
                      <a:pPr marL="285750" indent="-285750" algn="l" fontAlgn="b">
                        <a:lnSpc>
                          <a:spcPct val="120000"/>
                        </a:lnSpc>
                        <a:buFont typeface="Arial"/>
                        <a:buChar char="•"/>
                      </a:pPr>
                      <a:r>
                        <a:rPr lang="en-US" sz="1400" b="0" i="0" u="none" strike="noStrike" dirty="0" smtClean="0">
                          <a:solidFill>
                            <a:srgbClr val="000000"/>
                          </a:solidFill>
                          <a:effectLst/>
                          <a:latin typeface="Cambria"/>
                        </a:rPr>
                        <a:t>Alternative Practices For Managing Plant-parasitic Nematodes On Musa Sp.</a:t>
                      </a:r>
                    </a:p>
                    <a:p>
                      <a:pPr marL="285750" indent="-285750" algn="l" fontAlgn="b">
                        <a:lnSpc>
                          <a:spcPct val="120000"/>
                        </a:lnSpc>
                        <a:buFont typeface="Arial"/>
                        <a:buChar char="•"/>
                      </a:pPr>
                      <a:endParaRPr lang="en-US" sz="1400" b="0" i="0" u="none" strike="noStrike" dirty="0">
                        <a:solidFill>
                          <a:srgbClr val="000000"/>
                        </a:solidFill>
                        <a:effectLst/>
                        <a:latin typeface="Cambria"/>
                      </a:endParaRPr>
                    </a:p>
                  </a:txBody>
                  <a:tcPr marL="8379" marR="8379" marT="8379" marB="0" anchor="b">
                    <a:lnL>
                      <a:noFill/>
                    </a:lnL>
                    <a:lnR>
                      <a:noFill/>
                    </a:lnR>
                    <a:lnT>
                      <a:noFill/>
                    </a:lnT>
                    <a:lnB>
                      <a:noFill/>
                    </a:lnB>
                  </a:tcPr>
                </a:tc>
              </a:tr>
              <a:tr h="591195">
                <a:tc>
                  <a:txBody>
                    <a:bodyPr/>
                    <a:lstStyle/>
                    <a:p>
                      <a:pPr marL="285750" indent="-285750" algn="l" fontAlgn="b">
                        <a:lnSpc>
                          <a:spcPct val="120000"/>
                        </a:lnSpc>
                        <a:buFont typeface="Arial"/>
                        <a:buChar char="•"/>
                      </a:pPr>
                      <a:r>
                        <a:rPr lang="en-US" sz="1400" b="0" i="0" u="none" strike="noStrike" dirty="0" err="1">
                          <a:solidFill>
                            <a:srgbClr val="000000"/>
                          </a:solidFill>
                          <a:effectLst/>
                          <a:latin typeface="Cambria"/>
                        </a:rPr>
                        <a:t>Evaluación</a:t>
                      </a:r>
                      <a:r>
                        <a:rPr lang="en-US" sz="1400" b="0" i="0" u="none" strike="noStrike" dirty="0">
                          <a:solidFill>
                            <a:srgbClr val="000000"/>
                          </a:solidFill>
                          <a:effectLst/>
                          <a:latin typeface="Cambria"/>
                        </a:rPr>
                        <a:t> de </a:t>
                      </a:r>
                      <a:r>
                        <a:rPr lang="en-US" sz="1400" b="0" i="0" u="none" strike="noStrike" dirty="0" err="1">
                          <a:solidFill>
                            <a:srgbClr val="000000"/>
                          </a:solidFill>
                          <a:effectLst/>
                          <a:latin typeface="Cambria"/>
                        </a:rPr>
                        <a:t>productos</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biológicos</a:t>
                      </a:r>
                      <a:r>
                        <a:rPr lang="en-US" sz="1400" b="0" i="0" u="none" strike="noStrike" dirty="0">
                          <a:solidFill>
                            <a:srgbClr val="000000"/>
                          </a:solidFill>
                          <a:effectLst/>
                          <a:latin typeface="Cambria"/>
                        </a:rPr>
                        <a:t> y </a:t>
                      </a:r>
                      <a:r>
                        <a:rPr lang="en-US" sz="1400" b="0" i="0" u="none" strike="noStrike" dirty="0" err="1">
                          <a:solidFill>
                            <a:srgbClr val="000000"/>
                          </a:solidFill>
                          <a:effectLst/>
                          <a:latin typeface="Cambria"/>
                        </a:rPr>
                        <a:t>químicos</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para</a:t>
                      </a:r>
                      <a:r>
                        <a:rPr lang="en-US" sz="1400" b="0" i="0" u="none" strike="noStrike" dirty="0">
                          <a:solidFill>
                            <a:srgbClr val="000000"/>
                          </a:solidFill>
                          <a:effectLst/>
                          <a:latin typeface="Cambria"/>
                        </a:rPr>
                        <a:t> el control de la </a:t>
                      </a:r>
                      <a:r>
                        <a:rPr lang="en-US" sz="1400" b="0" i="0" u="none" strike="noStrike" dirty="0" err="1">
                          <a:solidFill>
                            <a:srgbClr val="000000"/>
                          </a:solidFill>
                          <a:effectLst/>
                          <a:latin typeface="Cambria"/>
                        </a:rPr>
                        <a:t>mancha</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bacteriana</a:t>
                      </a:r>
                      <a:r>
                        <a:rPr lang="en-US" sz="1400" b="0" i="0" u="none" strike="noStrike" dirty="0">
                          <a:solidFill>
                            <a:srgbClr val="000000"/>
                          </a:solidFill>
                          <a:effectLst/>
                          <a:latin typeface="Cambria"/>
                        </a:rPr>
                        <a:t> y el mal </a:t>
                      </a:r>
                      <a:r>
                        <a:rPr lang="en-US" sz="1400" b="0" i="0" u="none" strike="noStrike" dirty="0" err="1">
                          <a:solidFill>
                            <a:srgbClr val="000000"/>
                          </a:solidFill>
                          <a:effectLst/>
                          <a:latin typeface="Cambria"/>
                        </a:rPr>
                        <a:t>seco</a:t>
                      </a:r>
                      <a:r>
                        <a:rPr lang="en-US" sz="1400" b="0" i="0" u="none" strike="noStrike" dirty="0">
                          <a:solidFill>
                            <a:srgbClr val="000000"/>
                          </a:solidFill>
                          <a:effectLst/>
                          <a:latin typeface="Cambria"/>
                        </a:rPr>
                        <a:t> de la </a:t>
                      </a:r>
                      <a:r>
                        <a:rPr lang="en-US" sz="1400" b="0" i="0" u="none" strike="noStrike" dirty="0" err="1">
                          <a:solidFill>
                            <a:srgbClr val="000000"/>
                          </a:solidFill>
                          <a:effectLst/>
                          <a:latin typeface="Cambria"/>
                        </a:rPr>
                        <a:t>yautía</a:t>
                      </a:r>
                      <a:r>
                        <a:rPr lang="en-US" sz="1400" b="0" i="0" u="none" strike="noStrike" dirty="0">
                          <a:solidFill>
                            <a:srgbClr val="000000"/>
                          </a:solidFill>
                          <a:effectLst/>
                          <a:latin typeface="Cambria"/>
                        </a:rPr>
                        <a:t> spp. </a:t>
                      </a:r>
                      <a:r>
                        <a:rPr lang="en-US" sz="1400" b="0" i="0" u="none" strike="noStrike" dirty="0" err="1">
                          <a:solidFill>
                            <a:srgbClr val="000000"/>
                          </a:solidFill>
                          <a:effectLst/>
                          <a:latin typeface="Cambria"/>
                        </a:rPr>
                        <a:t>Selección</a:t>
                      </a:r>
                      <a:r>
                        <a:rPr lang="en-US" sz="1400" b="0" i="0" u="none" strike="noStrike" dirty="0">
                          <a:solidFill>
                            <a:srgbClr val="000000"/>
                          </a:solidFill>
                          <a:effectLst/>
                          <a:latin typeface="Cambria"/>
                        </a:rPr>
                        <a:t> </a:t>
                      </a:r>
                      <a:r>
                        <a:rPr lang="en-US" sz="1400" b="0" i="0" u="none" strike="noStrike" dirty="0" err="1" smtClean="0">
                          <a:solidFill>
                            <a:srgbClr val="000000"/>
                          </a:solidFill>
                          <a:effectLst/>
                          <a:latin typeface="Cambria"/>
                        </a:rPr>
                        <a:t>Nazareno</a:t>
                      </a:r>
                      <a:endParaRPr lang="en-US" sz="1400" b="0" i="0" u="none" strike="noStrike" dirty="0" smtClean="0">
                        <a:solidFill>
                          <a:srgbClr val="000000"/>
                        </a:solidFill>
                        <a:effectLst/>
                        <a:latin typeface="Cambria"/>
                      </a:endParaRPr>
                    </a:p>
                    <a:p>
                      <a:pPr marL="285750" indent="-285750" algn="l" fontAlgn="b">
                        <a:lnSpc>
                          <a:spcPct val="120000"/>
                        </a:lnSpc>
                        <a:buFont typeface="Arial"/>
                        <a:buChar char="•"/>
                      </a:pPr>
                      <a:endParaRPr lang="en-US" sz="1400" b="0" i="0" u="none" strike="noStrike" dirty="0">
                        <a:solidFill>
                          <a:srgbClr val="000000"/>
                        </a:solidFill>
                        <a:effectLst/>
                        <a:latin typeface="Cambria"/>
                      </a:endParaRPr>
                    </a:p>
                  </a:txBody>
                  <a:tcPr marL="8379" marR="8379" marT="8379" marB="0" anchor="b">
                    <a:lnL>
                      <a:noFill/>
                    </a:lnL>
                    <a:lnR>
                      <a:noFill/>
                    </a:lnR>
                    <a:lnT>
                      <a:noFill/>
                    </a:lnT>
                    <a:lnB>
                      <a:noFill/>
                    </a:lnB>
                  </a:tcPr>
                </a:tc>
              </a:tr>
              <a:tr h="380731">
                <a:tc>
                  <a:txBody>
                    <a:bodyPr/>
                    <a:lstStyle/>
                    <a:p>
                      <a:pPr marL="285750" indent="-285750" algn="l" fontAlgn="b">
                        <a:lnSpc>
                          <a:spcPct val="120000"/>
                        </a:lnSpc>
                        <a:buFont typeface="Arial"/>
                        <a:buChar char="•"/>
                      </a:pPr>
                      <a:r>
                        <a:rPr lang="en-US" sz="1400" b="0" i="0" u="none" strike="noStrike" dirty="0" err="1">
                          <a:solidFill>
                            <a:srgbClr val="000000"/>
                          </a:solidFill>
                          <a:effectLst/>
                          <a:latin typeface="Cambria"/>
                        </a:rPr>
                        <a:t>Proyecto</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Integrado</a:t>
                      </a:r>
                      <a:r>
                        <a:rPr lang="en-US" sz="1400" b="0" i="0" u="none" strike="noStrike" dirty="0">
                          <a:solidFill>
                            <a:srgbClr val="000000"/>
                          </a:solidFill>
                          <a:effectLst/>
                          <a:latin typeface="Cambria"/>
                        </a:rPr>
                        <a:t> de </a:t>
                      </a:r>
                      <a:r>
                        <a:rPr lang="en-US" sz="1400" b="0" i="0" u="none" strike="noStrike" dirty="0" err="1">
                          <a:solidFill>
                            <a:srgbClr val="000000"/>
                          </a:solidFill>
                          <a:effectLst/>
                          <a:latin typeface="Cambria"/>
                        </a:rPr>
                        <a:t>Evaluación</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Preliminar</a:t>
                      </a:r>
                      <a:r>
                        <a:rPr lang="en-US" sz="1400" b="0" i="0" u="none" strike="noStrike" dirty="0">
                          <a:solidFill>
                            <a:srgbClr val="000000"/>
                          </a:solidFill>
                          <a:effectLst/>
                          <a:latin typeface="Cambria"/>
                        </a:rPr>
                        <a:t> de </a:t>
                      </a:r>
                      <a:r>
                        <a:rPr lang="en-US" sz="1400" b="0" i="0" u="none" strike="noStrike" dirty="0" err="1">
                          <a:solidFill>
                            <a:srgbClr val="000000"/>
                          </a:solidFill>
                          <a:effectLst/>
                          <a:latin typeface="Cambria"/>
                        </a:rPr>
                        <a:t>Plaguicidas</a:t>
                      </a:r>
                      <a:r>
                        <a:rPr lang="en-US" sz="1400" b="0" i="0" u="none" strike="noStrike" dirty="0">
                          <a:solidFill>
                            <a:srgbClr val="000000"/>
                          </a:solidFill>
                          <a:effectLst/>
                          <a:latin typeface="Cambria"/>
                        </a:rPr>
                        <a:t> y </a:t>
                      </a:r>
                      <a:r>
                        <a:rPr lang="en-US" sz="1400" b="0" i="0" u="none" strike="noStrike" dirty="0" err="1">
                          <a:solidFill>
                            <a:srgbClr val="000000"/>
                          </a:solidFill>
                          <a:effectLst/>
                          <a:latin typeface="Cambria"/>
                        </a:rPr>
                        <a:t>Bioplaguicidas</a:t>
                      </a:r>
                      <a:r>
                        <a:rPr lang="en-US" sz="1400" b="0" i="0" u="none" strike="noStrike" dirty="0">
                          <a:solidFill>
                            <a:srgbClr val="000000"/>
                          </a:solidFill>
                          <a:effectLst/>
                          <a:latin typeface="Cambria"/>
                        </a:rPr>
                        <a:t> en Puerto </a:t>
                      </a:r>
                      <a:r>
                        <a:rPr lang="en-US" sz="1400" b="0" i="0" u="none" strike="noStrike" dirty="0" smtClean="0">
                          <a:solidFill>
                            <a:srgbClr val="000000"/>
                          </a:solidFill>
                          <a:effectLst/>
                          <a:latin typeface="Cambria"/>
                        </a:rPr>
                        <a:t>Rico</a:t>
                      </a:r>
                    </a:p>
                    <a:p>
                      <a:pPr marL="285750" indent="-285750" algn="l" fontAlgn="b">
                        <a:lnSpc>
                          <a:spcPct val="120000"/>
                        </a:lnSpc>
                        <a:buFont typeface="Arial"/>
                        <a:buChar char="•"/>
                      </a:pPr>
                      <a:endParaRPr lang="en-US" sz="1400" b="0" i="0" u="none" strike="noStrike" dirty="0">
                        <a:solidFill>
                          <a:srgbClr val="000000"/>
                        </a:solidFill>
                        <a:effectLst/>
                        <a:latin typeface="Cambria"/>
                      </a:endParaRPr>
                    </a:p>
                  </a:txBody>
                  <a:tcPr marL="8379" marR="8379" marT="8379" marB="0" anchor="b">
                    <a:lnL>
                      <a:noFill/>
                    </a:lnL>
                    <a:lnR>
                      <a:noFill/>
                    </a:lnR>
                    <a:lnT>
                      <a:noFill/>
                    </a:lnT>
                    <a:lnB>
                      <a:noFill/>
                    </a:lnB>
                  </a:tcPr>
                </a:tc>
              </a:tr>
              <a:tr h="591195">
                <a:tc>
                  <a:txBody>
                    <a:bodyPr/>
                    <a:lstStyle/>
                    <a:p>
                      <a:pPr marL="285750" indent="-285750" algn="l" fontAlgn="b">
                        <a:lnSpc>
                          <a:spcPct val="120000"/>
                        </a:lnSpc>
                        <a:buFont typeface="Arial"/>
                        <a:buChar char="•"/>
                      </a:pPr>
                      <a:r>
                        <a:rPr lang="en-US" sz="1400" b="0" i="0" u="none" strike="noStrike" dirty="0">
                          <a:solidFill>
                            <a:srgbClr val="000000"/>
                          </a:solidFill>
                          <a:effectLst/>
                          <a:latin typeface="Cambria"/>
                        </a:rPr>
                        <a:t>Damage associated with the invasive </a:t>
                      </a:r>
                      <a:r>
                        <a:rPr lang="en-US" sz="1400" b="0" i="0" u="none" strike="noStrike" dirty="0" err="1">
                          <a:solidFill>
                            <a:srgbClr val="000000"/>
                          </a:solidFill>
                          <a:effectLst/>
                          <a:latin typeface="Cambria"/>
                        </a:rPr>
                        <a:t>mealybug</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Hypogeococcus</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pungens</a:t>
                      </a:r>
                      <a:r>
                        <a:rPr lang="en-US" sz="1400" b="0" i="0" u="none" strike="noStrike" dirty="0">
                          <a:solidFill>
                            <a:srgbClr val="000000"/>
                          </a:solidFill>
                          <a:effectLst/>
                          <a:latin typeface="Cambria"/>
                        </a:rPr>
                        <a:t>, to native cactus species in Puerto </a:t>
                      </a:r>
                      <a:r>
                        <a:rPr lang="en-US" sz="1400" b="0" i="0" u="none" strike="noStrike" dirty="0" smtClean="0">
                          <a:solidFill>
                            <a:srgbClr val="000000"/>
                          </a:solidFill>
                          <a:effectLst/>
                          <a:latin typeface="Cambria"/>
                        </a:rPr>
                        <a:t>Rico</a:t>
                      </a:r>
                    </a:p>
                    <a:p>
                      <a:pPr marL="285750" indent="-285750" algn="l" fontAlgn="b">
                        <a:lnSpc>
                          <a:spcPct val="120000"/>
                        </a:lnSpc>
                        <a:buFont typeface="Arial"/>
                        <a:buChar char="•"/>
                      </a:pPr>
                      <a:endParaRPr lang="en-US" sz="1400" b="0" i="0" u="none" strike="noStrike" dirty="0">
                        <a:solidFill>
                          <a:srgbClr val="000000"/>
                        </a:solidFill>
                        <a:effectLst/>
                        <a:latin typeface="Cambria"/>
                      </a:endParaRPr>
                    </a:p>
                  </a:txBody>
                  <a:tcPr marL="8379" marR="8379" marT="8379" marB="0" anchor="b">
                    <a:lnL>
                      <a:noFill/>
                    </a:lnL>
                    <a:lnR>
                      <a:noFill/>
                    </a:lnR>
                    <a:lnT>
                      <a:noFill/>
                    </a:lnT>
                    <a:lnB>
                      <a:noFill/>
                    </a:lnB>
                  </a:tcPr>
                </a:tc>
              </a:tr>
              <a:tr h="380731">
                <a:tc>
                  <a:txBody>
                    <a:bodyPr/>
                    <a:lstStyle/>
                    <a:p>
                      <a:pPr marL="285750" indent="-285750" algn="l" fontAlgn="b">
                        <a:lnSpc>
                          <a:spcPct val="120000"/>
                        </a:lnSpc>
                        <a:buFont typeface="Arial"/>
                        <a:buChar char="•"/>
                      </a:pPr>
                      <a:r>
                        <a:rPr lang="en-US" sz="1400" b="0" i="0" u="none" strike="noStrike" dirty="0">
                          <a:solidFill>
                            <a:srgbClr val="000000"/>
                          </a:solidFill>
                          <a:effectLst/>
                          <a:latin typeface="Cambria"/>
                        </a:rPr>
                        <a:t>Managing the Coffee Berry Borer in Puerto Rico: An Integrated Multidisciplinary </a:t>
                      </a:r>
                      <a:r>
                        <a:rPr lang="en-US" sz="1400" b="0" i="0" u="none" strike="noStrike" dirty="0" smtClean="0">
                          <a:solidFill>
                            <a:srgbClr val="000000"/>
                          </a:solidFill>
                          <a:effectLst/>
                          <a:latin typeface="Cambria"/>
                        </a:rPr>
                        <a:t>Approach</a:t>
                      </a:r>
                    </a:p>
                    <a:p>
                      <a:pPr marL="285750" indent="-285750" algn="l" fontAlgn="b">
                        <a:lnSpc>
                          <a:spcPct val="120000"/>
                        </a:lnSpc>
                        <a:buFont typeface="Arial"/>
                        <a:buChar char="•"/>
                      </a:pPr>
                      <a:endParaRPr lang="en-US" sz="1400" b="0" i="0" u="none" strike="noStrike" dirty="0">
                        <a:solidFill>
                          <a:srgbClr val="000000"/>
                        </a:solidFill>
                        <a:effectLst/>
                        <a:latin typeface="Cambria"/>
                      </a:endParaRPr>
                    </a:p>
                  </a:txBody>
                  <a:tcPr marL="8379" marR="8379" marT="8379" marB="0" anchor="b">
                    <a:lnL>
                      <a:noFill/>
                    </a:lnL>
                    <a:lnR>
                      <a:noFill/>
                    </a:lnR>
                    <a:lnT>
                      <a:noFill/>
                    </a:lnT>
                    <a:lnB>
                      <a:noFill/>
                    </a:lnB>
                  </a:tcPr>
                </a:tc>
              </a:tr>
              <a:tr h="361694">
                <a:tc>
                  <a:txBody>
                    <a:bodyPr/>
                    <a:lstStyle/>
                    <a:p>
                      <a:pPr marL="285750" indent="-285750" algn="l" fontAlgn="b">
                        <a:lnSpc>
                          <a:spcPct val="120000"/>
                        </a:lnSpc>
                        <a:buFont typeface="Arial"/>
                        <a:buChar char="•"/>
                      </a:pPr>
                      <a:r>
                        <a:rPr lang="en-US" sz="1400" b="0" i="0" u="none" strike="noStrike" dirty="0">
                          <a:solidFill>
                            <a:srgbClr val="000000"/>
                          </a:solidFill>
                          <a:effectLst/>
                          <a:latin typeface="Cambria"/>
                        </a:rPr>
                        <a:t>Mitigating invasive pests in Puerto Rico: A front line initiative for rapid response </a:t>
                      </a:r>
                      <a:r>
                        <a:rPr lang="en-US" sz="1400" b="0" i="0" u="none" strike="noStrike" dirty="0" smtClean="0">
                          <a:solidFill>
                            <a:srgbClr val="000000"/>
                          </a:solidFill>
                          <a:effectLst/>
                          <a:latin typeface="Cambria"/>
                        </a:rPr>
                        <a:t>– III</a:t>
                      </a:r>
                    </a:p>
                    <a:p>
                      <a:pPr marL="285750" indent="-285750" algn="l" fontAlgn="b">
                        <a:lnSpc>
                          <a:spcPct val="120000"/>
                        </a:lnSpc>
                        <a:buFont typeface="Arial"/>
                        <a:buChar char="•"/>
                      </a:pPr>
                      <a:endParaRPr lang="en-US" sz="1400" b="0" i="0" u="none" strike="noStrike" dirty="0">
                        <a:solidFill>
                          <a:srgbClr val="000000"/>
                        </a:solidFill>
                        <a:effectLst/>
                        <a:latin typeface="Cambria"/>
                      </a:endParaRPr>
                    </a:p>
                  </a:txBody>
                  <a:tcPr marL="8379" marR="8379" marT="8379" marB="0" anchor="b">
                    <a:lnL>
                      <a:noFill/>
                    </a:lnL>
                    <a:lnR>
                      <a:noFill/>
                    </a:lnR>
                    <a:lnT>
                      <a:noFill/>
                    </a:lnT>
                    <a:lnB>
                      <a:noFill/>
                    </a:lnB>
                  </a:tcPr>
                </a:tc>
              </a:tr>
              <a:tr h="591195">
                <a:tc>
                  <a:txBody>
                    <a:bodyPr/>
                    <a:lstStyle/>
                    <a:p>
                      <a:pPr marL="285750" indent="-285750" algn="l" fontAlgn="b">
                        <a:lnSpc>
                          <a:spcPct val="120000"/>
                        </a:lnSpc>
                        <a:buFont typeface="Arial"/>
                        <a:buChar char="•"/>
                      </a:pPr>
                      <a:r>
                        <a:rPr lang="en-US" sz="1400" b="0" i="0" u="none" strike="noStrike" dirty="0">
                          <a:solidFill>
                            <a:srgbClr val="000000"/>
                          </a:solidFill>
                          <a:effectLst/>
                          <a:latin typeface="Cambria"/>
                        </a:rPr>
                        <a:t>Damage associated with the invasive </a:t>
                      </a:r>
                      <a:r>
                        <a:rPr lang="en-US" sz="1400" b="0" i="0" u="none" strike="noStrike" dirty="0" err="1">
                          <a:solidFill>
                            <a:srgbClr val="000000"/>
                          </a:solidFill>
                          <a:effectLst/>
                          <a:latin typeface="Cambria"/>
                        </a:rPr>
                        <a:t>mealybug</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Hypogeococcus</a:t>
                      </a:r>
                      <a:r>
                        <a:rPr lang="en-US" sz="1400" b="0" i="0" u="none" strike="noStrike" dirty="0">
                          <a:solidFill>
                            <a:srgbClr val="000000"/>
                          </a:solidFill>
                          <a:effectLst/>
                          <a:latin typeface="Cambria"/>
                        </a:rPr>
                        <a:t> </a:t>
                      </a:r>
                      <a:r>
                        <a:rPr lang="en-US" sz="1400" b="0" i="0" u="none" strike="noStrike" dirty="0" err="1">
                          <a:solidFill>
                            <a:srgbClr val="000000"/>
                          </a:solidFill>
                          <a:effectLst/>
                          <a:latin typeface="Cambria"/>
                        </a:rPr>
                        <a:t>pungens</a:t>
                      </a:r>
                      <a:r>
                        <a:rPr lang="en-US" sz="1400" b="0" i="0" u="none" strike="noStrike" dirty="0">
                          <a:solidFill>
                            <a:srgbClr val="000000"/>
                          </a:solidFill>
                          <a:effectLst/>
                          <a:latin typeface="Cambria"/>
                        </a:rPr>
                        <a:t>, to native cactus species in Puerto Rico </a:t>
                      </a:r>
                      <a:r>
                        <a:rPr lang="en-US" sz="1400" b="0" i="0" u="none" strike="noStrike" dirty="0" smtClean="0">
                          <a:solidFill>
                            <a:srgbClr val="000000"/>
                          </a:solidFill>
                          <a:effectLst/>
                          <a:latin typeface="Cambria"/>
                        </a:rPr>
                        <a:t>– II</a:t>
                      </a:r>
                    </a:p>
                    <a:p>
                      <a:pPr marL="285750" indent="-285750" algn="l" fontAlgn="b">
                        <a:lnSpc>
                          <a:spcPct val="120000"/>
                        </a:lnSpc>
                        <a:buFont typeface="Arial"/>
                        <a:buChar char="•"/>
                      </a:pPr>
                      <a:endParaRPr lang="en-US" sz="1400" b="0" i="0" u="none" strike="noStrike" dirty="0">
                        <a:solidFill>
                          <a:srgbClr val="000000"/>
                        </a:solidFill>
                        <a:effectLst/>
                        <a:latin typeface="Cambria"/>
                      </a:endParaRPr>
                    </a:p>
                  </a:txBody>
                  <a:tcPr marL="8379" marR="8379" marT="8379" marB="0" anchor="b">
                    <a:lnL>
                      <a:noFill/>
                    </a:lnL>
                    <a:lnR>
                      <a:noFill/>
                    </a:lnR>
                    <a:lnT>
                      <a:noFill/>
                    </a:lnT>
                    <a:lnB>
                      <a:noFill/>
                    </a:lnB>
                  </a:tcPr>
                </a:tc>
              </a:tr>
              <a:tr h="380731">
                <a:tc>
                  <a:txBody>
                    <a:bodyPr/>
                    <a:lstStyle/>
                    <a:p>
                      <a:pPr marL="285750" indent="-285750" algn="l" fontAlgn="b">
                        <a:lnSpc>
                          <a:spcPct val="120000"/>
                        </a:lnSpc>
                        <a:buFont typeface="Arial"/>
                        <a:buChar char="•"/>
                      </a:pPr>
                      <a:r>
                        <a:rPr lang="en-US" sz="1400" b="0" i="0" u="none" strike="noStrike" dirty="0">
                          <a:solidFill>
                            <a:srgbClr val="000000"/>
                          </a:solidFill>
                          <a:effectLst/>
                          <a:latin typeface="Cambria"/>
                        </a:rPr>
                        <a:t>Production of Healthy Citrus Plants in Puerto </a:t>
                      </a:r>
                      <a:r>
                        <a:rPr lang="en-US" sz="1400" b="0" i="0" u="none" strike="noStrike" dirty="0" smtClean="0">
                          <a:solidFill>
                            <a:srgbClr val="000000"/>
                          </a:solidFill>
                          <a:effectLst/>
                          <a:latin typeface="Cambria"/>
                        </a:rPr>
                        <a:t>Rico</a:t>
                      </a:r>
                    </a:p>
                    <a:p>
                      <a:pPr marL="285750" indent="-285750" algn="l" fontAlgn="b">
                        <a:lnSpc>
                          <a:spcPct val="120000"/>
                        </a:lnSpc>
                        <a:buFont typeface="Arial"/>
                        <a:buChar char="•"/>
                      </a:pPr>
                      <a:endParaRPr lang="en-US" sz="1400" b="0" i="0" u="none" strike="noStrike" dirty="0">
                        <a:solidFill>
                          <a:srgbClr val="000000"/>
                        </a:solidFill>
                        <a:effectLst/>
                        <a:latin typeface="Cambria"/>
                      </a:endParaRPr>
                    </a:p>
                  </a:txBody>
                  <a:tcPr marL="8379" marR="8379" marT="8379" marB="0" anchor="b">
                    <a:lnL>
                      <a:noFill/>
                    </a:lnL>
                    <a:lnR>
                      <a:noFill/>
                    </a:lnR>
                    <a:lnT>
                      <a:noFill/>
                    </a:lnT>
                    <a:lnB>
                      <a:noFill/>
                    </a:lnB>
                  </a:tcPr>
                </a:tc>
              </a:tr>
              <a:tr h="591195">
                <a:tc>
                  <a:txBody>
                    <a:bodyPr/>
                    <a:lstStyle/>
                    <a:p>
                      <a:pPr marL="285750" indent="-285750" algn="l" fontAlgn="b">
                        <a:lnSpc>
                          <a:spcPct val="120000"/>
                        </a:lnSpc>
                        <a:buFont typeface="Arial"/>
                        <a:buChar char="•"/>
                      </a:pPr>
                      <a:r>
                        <a:rPr lang="en-US" sz="1400" b="0" i="0" u="none" strike="noStrike" dirty="0">
                          <a:solidFill>
                            <a:srgbClr val="000000"/>
                          </a:solidFill>
                          <a:effectLst/>
                          <a:latin typeface="Cambria"/>
                        </a:rPr>
                        <a:t>Biological Control detection methods and enhancement tools to confront invasive species in Puerto Rico</a:t>
                      </a:r>
                    </a:p>
                  </a:txBody>
                  <a:tcPr marL="8379" marR="8379" marT="8379" marB="0" anchor="b">
                    <a:lnL>
                      <a:noFill/>
                    </a:lnL>
                    <a:lnR>
                      <a:noFill/>
                    </a:lnR>
                    <a:lnT>
                      <a:noFill/>
                    </a:lnT>
                    <a:lnB>
                      <a:noFill/>
                    </a:lnB>
                  </a:tcPr>
                </a:tc>
              </a:tr>
            </a:tbl>
          </a:graphicData>
        </a:graphic>
      </p:graphicFrame>
      <p:sp>
        <p:nvSpPr>
          <p:cNvPr id="3" name="TextBox 2"/>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072273426"/>
      </p:ext>
    </p:extLst>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24429"/>
          </a:xfrm>
        </p:spPr>
        <p:txBody>
          <a:bodyPr>
            <a:normAutofit/>
          </a:bodyPr>
          <a:lstStyle/>
          <a:p>
            <a:pPr algn="ctr"/>
            <a:r>
              <a:rPr lang="es-ES_tradnl" sz="3200" b="1" noProof="0" dirty="0" smtClean="0">
                <a:solidFill>
                  <a:srgbClr val="000000"/>
                </a:solidFill>
                <a:effectLst/>
                <a:latin typeface="Arial"/>
                <a:cs typeface="Arial"/>
              </a:rPr>
              <a:t>Medioambiente y Recursos Naturales </a:t>
            </a:r>
            <a:endParaRPr lang="es-ES_tradnl" sz="3200" b="1" noProof="0" dirty="0">
              <a:solidFill>
                <a:srgbClr val="000000"/>
              </a:solidFill>
              <a:latin typeface="Arial"/>
              <a:cs typeface="Arial"/>
            </a:endParaRPr>
          </a:p>
        </p:txBody>
      </p:sp>
      <p:sp>
        <p:nvSpPr>
          <p:cNvPr id="8" name="Content Placeholder 7"/>
          <p:cNvSpPr>
            <a:spLocks noGrp="1"/>
          </p:cNvSpPr>
          <p:nvPr>
            <p:ph idx="1"/>
          </p:nvPr>
        </p:nvSpPr>
        <p:spPr>
          <a:xfrm>
            <a:off x="1435608" y="1176866"/>
            <a:ext cx="7498080" cy="4800600"/>
          </a:xfrm>
        </p:spPr>
        <p:txBody>
          <a:bodyPr>
            <a:noAutofit/>
          </a:bodyPr>
          <a:lstStyle/>
          <a:p>
            <a:pPr>
              <a:lnSpc>
                <a:spcPct val="140000"/>
              </a:lnSpc>
            </a:pPr>
            <a:r>
              <a:rPr lang="es-ES_tradnl" sz="1600" noProof="0">
                <a:solidFill>
                  <a:srgbClr val="000000"/>
                </a:solidFill>
                <a:latin typeface="Arial"/>
                <a:cs typeface="Arial"/>
              </a:rPr>
              <a:t>Evaluación de los efectos del cambio climático (temperatura, precipitación y humedad) en la producción del melón "Cantaloupe" y "Honeydew" en Puerto </a:t>
            </a:r>
            <a:r>
              <a:rPr lang="es-ES_tradnl" sz="1600" noProof="0" smtClean="0">
                <a:solidFill>
                  <a:srgbClr val="000000"/>
                </a:solidFill>
                <a:latin typeface="Arial"/>
                <a:cs typeface="Arial"/>
              </a:rPr>
              <a:t>Rico</a:t>
            </a:r>
          </a:p>
          <a:p>
            <a:pPr marL="82296" indent="0">
              <a:lnSpc>
                <a:spcPct val="140000"/>
              </a:lnSpc>
              <a:buNone/>
            </a:pPr>
            <a:r>
              <a:rPr lang="es-ES_tradnl" sz="1600" noProof="0">
                <a:solidFill>
                  <a:srgbClr val="000000"/>
                </a:solidFill>
                <a:latin typeface="Arial"/>
                <a:cs typeface="Arial"/>
              </a:rPr>
              <a:t>	</a:t>
            </a:r>
          </a:p>
          <a:p>
            <a:pPr>
              <a:lnSpc>
                <a:spcPct val="140000"/>
              </a:lnSpc>
            </a:pPr>
            <a:r>
              <a:rPr lang="es-ES_tradnl" sz="1600" noProof="0">
                <a:solidFill>
                  <a:srgbClr val="000000"/>
                </a:solidFill>
                <a:latin typeface="Arial"/>
                <a:cs typeface="Arial"/>
              </a:rPr>
              <a:t>Microirrigation for sustainable water </a:t>
            </a:r>
            <a:r>
              <a:rPr lang="es-ES_tradnl" sz="1600" noProof="0" smtClean="0">
                <a:solidFill>
                  <a:srgbClr val="000000"/>
                </a:solidFill>
                <a:latin typeface="Arial"/>
                <a:cs typeface="Arial"/>
              </a:rPr>
              <a:t>use</a:t>
            </a:r>
            <a:r>
              <a:rPr lang="es-ES_tradnl" sz="1600" noProof="0">
                <a:solidFill>
                  <a:srgbClr val="000000"/>
                </a:solidFill>
                <a:latin typeface="Arial"/>
                <a:cs typeface="Arial"/>
              </a:rPr>
              <a:t>	</a:t>
            </a:r>
            <a:endParaRPr lang="es-ES_tradnl" sz="1600" noProof="0" smtClean="0">
              <a:solidFill>
                <a:srgbClr val="000000"/>
              </a:solidFill>
              <a:latin typeface="Arial"/>
              <a:cs typeface="Arial"/>
            </a:endParaRPr>
          </a:p>
          <a:p>
            <a:pPr>
              <a:lnSpc>
                <a:spcPct val="140000"/>
              </a:lnSpc>
            </a:pPr>
            <a:endParaRPr lang="es-ES_tradnl" sz="1600" noProof="0">
              <a:solidFill>
                <a:srgbClr val="000000"/>
              </a:solidFill>
              <a:latin typeface="Arial"/>
              <a:cs typeface="Arial"/>
            </a:endParaRPr>
          </a:p>
          <a:p>
            <a:pPr>
              <a:lnSpc>
                <a:spcPct val="140000"/>
              </a:lnSpc>
            </a:pPr>
            <a:r>
              <a:rPr lang="es-ES_tradnl" sz="1600" noProof="0">
                <a:solidFill>
                  <a:srgbClr val="000000"/>
                </a:solidFill>
                <a:latin typeface="Arial"/>
                <a:cs typeface="Arial"/>
              </a:rPr>
              <a:t>Modeling the development and structure of novel tropical forests in Puerto Rico: Supplementing landscape models with dispersal modules to enhance management </a:t>
            </a:r>
            <a:r>
              <a:rPr lang="es-ES_tradnl" sz="1600" noProof="0" smtClean="0">
                <a:solidFill>
                  <a:srgbClr val="000000"/>
                </a:solidFill>
                <a:latin typeface="Arial"/>
                <a:cs typeface="Arial"/>
              </a:rPr>
              <a:t>decisions</a:t>
            </a:r>
          </a:p>
          <a:p>
            <a:pPr marL="82296" indent="0">
              <a:lnSpc>
                <a:spcPct val="140000"/>
              </a:lnSpc>
              <a:buNone/>
            </a:pPr>
            <a:r>
              <a:rPr lang="es-ES_tradnl" sz="1600" noProof="0">
                <a:solidFill>
                  <a:srgbClr val="000000"/>
                </a:solidFill>
                <a:latin typeface="Arial"/>
                <a:cs typeface="Arial"/>
              </a:rPr>
              <a:t>	</a:t>
            </a:r>
          </a:p>
          <a:p>
            <a:pPr>
              <a:lnSpc>
                <a:spcPct val="140000"/>
              </a:lnSpc>
            </a:pPr>
            <a:r>
              <a:rPr lang="es-ES_tradnl" sz="1600" noProof="0">
                <a:solidFill>
                  <a:srgbClr val="000000"/>
                </a:solidFill>
                <a:latin typeface="Arial"/>
                <a:cs typeface="Arial"/>
              </a:rPr>
              <a:t>Fertility status of soils of the coffee </a:t>
            </a:r>
            <a:r>
              <a:rPr lang="es-ES_tradnl" sz="1600" noProof="0" smtClean="0">
                <a:solidFill>
                  <a:srgbClr val="000000"/>
                </a:solidFill>
                <a:latin typeface="Arial"/>
                <a:cs typeface="Arial"/>
              </a:rPr>
              <a:t>region</a:t>
            </a:r>
            <a:endParaRPr lang="es-ES_tradnl" sz="1600" noProof="0">
              <a:solidFill>
                <a:srgbClr val="000000"/>
              </a:solidFill>
              <a:latin typeface="Arial"/>
              <a:cs typeface="Arial"/>
            </a:endParaRPr>
          </a:p>
          <a:p>
            <a:pPr>
              <a:lnSpc>
                <a:spcPct val="140000"/>
              </a:lnSpc>
            </a:pPr>
            <a:r>
              <a:rPr lang="es-ES_tradnl" sz="1600" noProof="0">
                <a:solidFill>
                  <a:srgbClr val="000000"/>
                </a:solidFill>
                <a:latin typeface="Arial"/>
                <a:cs typeface="Arial"/>
              </a:rPr>
              <a:t>	</a:t>
            </a:r>
          </a:p>
          <a:p>
            <a:pPr>
              <a:lnSpc>
                <a:spcPct val="140000"/>
              </a:lnSpc>
            </a:pPr>
            <a:r>
              <a:rPr lang="es-ES_tradnl" sz="1600" noProof="0">
                <a:solidFill>
                  <a:srgbClr val="000000"/>
                </a:solidFill>
                <a:latin typeface="Arial"/>
                <a:cs typeface="Arial"/>
              </a:rPr>
              <a:t>Assessment of Water Quality and Efficacy of Water Treatment Infrastructure in Southwestern Puerto </a:t>
            </a:r>
            <a:r>
              <a:rPr lang="es-ES_tradnl" sz="1600" noProof="0" smtClean="0">
                <a:solidFill>
                  <a:srgbClr val="000000"/>
                </a:solidFill>
                <a:latin typeface="Arial"/>
                <a:cs typeface="Arial"/>
              </a:rPr>
              <a:t>Rico</a:t>
            </a:r>
          </a:p>
          <a:p>
            <a:pPr marL="82296" indent="0">
              <a:lnSpc>
                <a:spcPct val="140000"/>
              </a:lnSpc>
              <a:buNone/>
            </a:pPr>
            <a:r>
              <a:rPr lang="es-ES_tradnl" sz="1600" noProof="0">
                <a:solidFill>
                  <a:srgbClr val="000000"/>
                </a:solidFill>
                <a:latin typeface="Arial"/>
                <a:cs typeface="Arial"/>
              </a:rPr>
              <a:t>	</a:t>
            </a:r>
          </a:p>
          <a:p>
            <a:pPr>
              <a:lnSpc>
                <a:spcPct val="140000"/>
              </a:lnSpc>
            </a:pPr>
            <a:r>
              <a:rPr lang="es-ES_tradnl" sz="1400" noProof="0">
                <a:solidFill>
                  <a:srgbClr val="000000"/>
                </a:solidFill>
                <a:latin typeface="Arial"/>
                <a:cs typeface="Arial"/>
              </a:rPr>
              <a:t>	</a:t>
            </a: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112097768"/>
      </p:ext>
    </p:extLst>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68400" y="535765"/>
            <a:ext cx="7620000" cy="5570756"/>
          </a:xfrm>
          <a:prstGeom prst="rect">
            <a:avLst/>
          </a:prstGeom>
        </p:spPr>
        <p:txBody>
          <a:bodyPr wrap="square">
            <a:spAutoFit/>
          </a:bodyPr>
          <a:lstStyle/>
          <a:p>
            <a:pPr marL="285750" indent="-285750">
              <a:lnSpc>
                <a:spcPct val="140000"/>
              </a:lnSpc>
              <a:buFont typeface="Arial"/>
              <a:buChar char="•"/>
            </a:pPr>
            <a:endParaRPr lang="es-ES_tradnl" sz="1600" dirty="0" smtClean="0">
              <a:solidFill>
                <a:srgbClr val="000000"/>
              </a:solidFill>
              <a:latin typeface="Arial"/>
              <a:cs typeface="Arial"/>
            </a:endParaRPr>
          </a:p>
          <a:p>
            <a:pPr>
              <a:lnSpc>
                <a:spcPct val="140000"/>
              </a:lnSpc>
            </a:pPr>
            <a:r>
              <a:rPr lang="es-ES_tradnl" sz="2800" b="1" dirty="0">
                <a:solidFill>
                  <a:srgbClr val="000000"/>
                </a:solidFill>
                <a:latin typeface="Arial"/>
                <a:cs typeface="Arial"/>
              </a:rPr>
              <a:t>Medioambiente y Recursos </a:t>
            </a:r>
            <a:r>
              <a:rPr lang="es-ES_tradnl" sz="2800" b="1" dirty="0" smtClean="0">
                <a:solidFill>
                  <a:srgbClr val="000000"/>
                </a:solidFill>
                <a:latin typeface="Arial"/>
                <a:cs typeface="Arial"/>
              </a:rPr>
              <a:t>Naturales(cont.)</a:t>
            </a:r>
          </a:p>
          <a:p>
            <a:pPr marL="285750" indent="-285750">
              <a:lnSpc>
                <a:spcPct val="140000"/>
              </a:lnSpc>
              <a:buFont typeface="Arial"/>
              <a:buChar char="•"/>
            </a:pPr>
            <a:endParaRPr lang="es-ES_tradnl" sz="1600" dirty="0" smtClean="0">
              <a:solidFill>
                <a:srgbClr val="000000"/>
              </a:solidFill>
              <a:latin typeface="Arial"/>
              <a:cs typeface="Arial"/>
            </a:endParaRPr>
          </a:p>
          <a:p>
            <a:pPr marL="285750" indent="-285750">
              <a:lnSpc>
                <a:spcPct val="140000"/>
              </a:lnSpc>
              <a:buFont typeface="Arial"/>
              <a:buChar char="•"/>
            </a:pPr>
            <a:r>
              <a:rPr lang="es-ES_tradnl" sz="1600" dirty="0" err="1" smtClean="0">
                <a:solidFill>
                  <a:srgbClr val="000000"/>
                </a:solidFill>
                <a:latin typeface="Arial"/>
                <a:cs typeface="Arial"/>
              </a:rPr>
              <a:t>Fitoremediación</a:t>
            </a:r>
            <a:r>
              <a:rPr lang="es-ES_tradnl" sz="1600" dirty="0" smtClean="0">
                <a:solidFill>
                  <a:srgbClr val="000000"/>
                </a:solidFill>
                <a:latin typeface="Arial"/>
                <a:cs typeface="Arial"/>
              </a:rPr>
              <a:t> </a:t>
            </a:r>
            <a:r>
              <a:rPr lang="es-ES_tradnl" sz="1600" dirty="0">
                <a:solidFill>
                  <a:srgbClr val="000000"/>
                </a:solidFill>
                <a:latin typeface="Arial"/>
                <a:cs typeface="Arial"/>
              </a:rPr>
              <a:t>de lixiviados, control de erosión y estabilización de taludes con vetiver (Vetiveria zizaniodes) en el Relleno Sanitario de Fajardo, Puerto </a:t>
            </a:r>
            <a:r>
              <a:rPr lang="es-ES_tradnl" sz="1600" dirty="0" smtClean="0">
                <a:solidFill>
                  <a:srgbClr val="000000"/>
                </a:solidFill>
                <a:latin typeface="Arial"/>
                <a:cs typeface="Arial"/>
              </a:rPr>
              <a:t>Rico</a:t>
            </a:r>
          </a:p>
          <a:p>
            <a:pPr marL="285750" indent="-285750">
              <a:lnSpc>
                <a:spcPct val="140000"/>
              </a:lnSpc>
              <a:buFont typeface="Arial"/>
              <a:buChar char="•"/>
            </a:pPr>
            <a:endParaRPr lang="es-ES_tradnl" sz="1600" dirty="0">
              <a:solidFill>
                <a:srgbClr val="000000"/>
              </a:solidFill>
              <a:latin typeface="Arial"/>
              <a:cs typeface="Arial"/>
            </a:endParaRPr>
          </a:p>
          <a:p>
            <a:pPr marL="285750" indent="-285750">
              <a:lnSpc>
                <a:spcPct val="140000"/>
              </a:lnSpc>
              <a:buFont typeface="Arial"/>
              <a:buChar char="•"/>
            </a:pPr>
            <a:r>
              <a:rPr lang="es-ES_tradnl" sz="1600" dirty="0">
                <a:solidFill>
                  <a:srgbClr val="000000"/>
                </a:solidFill>
                <a:latin typeface="Arial"/>
                <a:cs typeface="Arial"/>
              </a:rPr>
              <a:t>Agricultural Experiment Station Insect Research </a:t>
            </a:r>
            <a:r>
              <a:rPr lang="es-ES_tradnl" sz="1600" dirty="0" smtClean="0">
                <a:solidFill>
                  <a:srgbClr val="000000"/>
                </a:solidFill>
                <a:latin typeface="Arial"/>
                <a:cs typeface="Arial"/>
              </a:rPr>
              <a:t>Collection</a:t>
            </a:r>
          </a:p>
          <a:p>
            <a:pPr marL="285750" indent="-285750">
              <a:lnSpc>
                <a:spcPct val="140000"/>
              </a:lnSpc>
              <a:buFont typeface="Arial"/>
              <a:buChar char="•"/>
            </a:pPr>
            <a:endParaRPr lang="es-ES_tradnl" sz="1600" dirty="0" smtClean="0">
              <a:solidFill>
                <a:srgbClr val="000000"/>
              </a:solidFill>
              <a:latin typeface="Arial"/>
              <a:cs typeface="Arial"/>
            </a:endParaRPr>
          </a:p>
          <a:p>
            <a:pPr marL="285750" indent="-285750">
              <a:lnSpc>
                <a:spcPct val="140000"/>
              </a:lnSpc>
              <a:buFont typeface="Arial"/>
              <a:buChar char="•"/>
            </a:pPr>
            <a:r>
              <a:rPr lang="es-ES_tradnl" sz="1600" dirty="0" smtClean="0">
                <a:solidFill>
                  <a:srgbClr val="000000"/>
                </a:solidFill>
                <a:latin typeface="Arial"/>
                <a:cs typeface="Arial"/>
              </a:rPr>
              <a:t>Field </a:t>
            </a:r>
            <a:r>
              <a:rPr lang="es-ES_tradnl" sz="1600" dirty="0">
                <a:solidFill>
                  <a:srgbClr val="000000"/>
                </a:solidFill>
                <a:latin typeface="Arial"/>
                <a:cs typeface="Arial"/>
              </a:rPr>
              <a:t>Guide for Forest Insect Pests and Other Arthropods of Puerto Rico and the U. S. Virgin </a:t>
            </a:r>
            <a:r>
              <a:rPr lang="es-ES_tradnl" sz="1600" dirty="0" smtClean="0">
                <a:solidFill>
                  <a:srgbClr val="000000"/>
                </a:solidFill>
                <a:latin typeface="Arial"/>
                <a:cs typeface="Arial"/>
              </a:rPr>
              <a:t>Islands</a:t>
            </a:r>
          </a:p>
          <a:p>
            <a:pPr marL="285750" indent="-285750">
              <a:lnSpc>
                <a:spcPct val="140000"/>
              </a:lnSpc>
              <a:buFont typeface="Arial"/>
              <a:buChar char="•"/>
            </a:pPr>
            <a:endParaRPr lang="es-ES_tradnl" sz="1600" dirty="0" smtClean="0">
              <a:solidFill>
                <a:srgbClr val="000000"/>
              </a:solidFill>
              <a:latin typeface="Arial"/>
              <a:cs typeface="Arial"/>
            </a:endParaRPr>
          </a:p>
          <a:p>
            <a:pPr marL="285750" indent="-285750">
              <a:lnSpc>
                <a:spcPct val="140000"/>
              </a:lnSpc>
              <a:buFont typeface="Arial"/>
              <a:buChar char="•"/>
            </a:pPr>
            <a:r>
              <a:rPr lang="es-ES_tradnl" sz="1600" dirty="0" smtClean="0">
                <a:solidFill>
                  <a:srgbClr val="000000"/>
                </a:solidFill>
                <a:latin typeface="Arial"/>
                <a:cs typeface="Arial"/>
              </a:rPr>
              <a:t>Organic </a:t>
            </a:r>
            <a:r>
              <a:rPr lang="es-ES_tradnl" sz="1600" dirty="0">
                <a:solidFill>
                  <a:srgbClr val="000000"/>
                </a:solidFill>
                <a:latin typeface="Arial"/>
                <a:cs typeface="Arial"/>
              </a:rPr>
              <a:t>Fertilization: Soil Quality And Crop Yield	</a:t>
            </a:r>
            <a:endParaRPr lang="es-ES_tradnl" sz="1600" dirty="0" smtClean="0">
              <a:solidFill>
                <a:srgbClr val="000000"/>
              </a:solidFill>
              <a:latin typeface="Arial"/>
              <a:cs typeface="Arial"/>
            </a:endParaRPr>
          </a:p>
          <a:p>
            <a:pPr marL="285750" indent="-285750">
              <a:lnSpc>
                <a:spcPct val="140000"/>
              </a:lnSpc>
              <a:buFont typeface="Arial"/>
              <a:buChar char="•"/>
            </a:pPr>
            <a:endParaRPr lang="es-ES_tradnl" sz="1600" dirty="0">
              <a:solidFill>
                <a:srgbClr val="000000"/>
              </a:solidFill>
              <a:latin typeface="Arial"/>
              <a:cs typeface="Arial"/>
            </a:endParaRPr>
          </a:p>
          <a:p>
            <a:pPr marL="285750" indent="-285750">
              <a:buFont typeface="Arial"/>
              <a:buChar char="•"/>
            </a:pPr>
            <a:r>
              <a:rPr lang="es-ES_tradnl" sz="1600" dirty="0">
                <a:solidFill>
                  <a:srgbClr val="000000"/>
                </a:solidFill>
                <a:latin typeface="Arial"/>
                <a:cs typeface="Arial"/>
              </a:rPr>
              <a:t>Nutrient Levels associated with ecological thresholds of impairment in reservoirs of Puerto Rico	</a:t>
            </a:r>
          </a:p>
          <a:p>
            <a:pPr marL="285750" indent="-285750">
              <a:buFont typeface="Arial"/>
              <a:buChar char="•"/>
            </a:pPr>
            <a:endParaRPr lang="es-ES_tradnl" sz="1600" dirty="0">
              <a:solidFill>
                <a:srgbClr val="008040"/>
              </a:solidFill>
            </a:endParaRPr>
          </a:p>
        </p:txBody>
      </p:sp>
      <p:sp>
        <p:nvSpPr>
          <p:cNvPr id="6" name="TextBox 5"/>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964775025"/>
      </p:ext>
    </p:extLst>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40363408"/>
              </p:ext>
            </p:extLst>
          </p:nvPr>
        </p:nvGraphicFramePr>
        <p:xfrm>
          <a:off x="1625600" y="448732"/>
          <a:ext cx="7308850" cy="5937796"/>
        </p:xfrm>
        <a:graphic>
          <a:graphicData uri="http://schemas.openxmlformats.org/drawingml/2006/table">
            <a:tbl>
              <a:tblPr/>
              <a:tblGrid>
                <a:gridCol w="7308850"/>
              </a:tblGrid>
              <a:tr h="573855">
                <a:tc>
                  <a:txBody>
                    <a:bodyPr/>
                    <a:lstStyle/>
                    <a:p>
                      <a:pPr marL="0" marR="0" indent="0" algn="l" defTabSz="914400" rtl="0" eaLnBrk="1" fontAlgn="b" latinLnBrk="0" hangingPunct="1">
                        <a:lnSpc>
                          <a:spcPct val="120000"/>
                        </a:lnSpc>
                        <a:spcBef>
                          <a:spcPts val="0"/>
                        </a:spcBef>
                        <a:spcAft>
                          <a:spcPts val="0"/>
                        </a:spcAft>
                        <a:buClrTx/>
                        <a:buSzTx/>
                        <a:buFont typeface="Arial"/>
                        <a:buNone/>
                        <a:tabLst/>
                        <a:defRPr/>
                      </a:pPr>
                      <a:r>
                        <a:rPr lang="es-ES_tradnl" sz="2800" b="1" dirty="0" smtClean="0">
                          <a:solidFill>
                            <a:srgbClr val="000000"/>
                          </a:solidFill>
                          <a:latin typeface="Arial"/>
                          <a:cs typeface="Arial"/>
                        </a:rPr>
                        <a:t>Medioambiente y Recursos </a:t>
                      </a:r>
                      <a:r>
                        <a:rPr lang="es-ES_tradnl" sz="2800" b="1" dirty="0" err="1" smtClean="0">
                          <a:solidFill>
                            <a:srgbClr val="000000"/>
                          </a:solidFill>
                          <a:latin typeface="Arial"/>
                          <a:cs typeface="Arial"/>
                        </a:rPr>
                        <a:t>Naturale</a:t>
                      </a:r>
                      <a:r>
                        <a:rPr lang="es-ES_tradnl" sz="2800" b="1" dirty="0" smtClean="0">
                          <a:solidFill>
                            <a:srgbClr val="000000"/>
                          </a:solidFill>
                          <a:latin typeface="Arial"/>
                          <a:cs typeface="Arial"/>
                        </a:rPr>
                        <a:t>(cont.)</a:t>
                      </a:r>
                    </a:p>
                    <a:p>
                      <a:pPr marL="285750" indent="-285750" algn="l" fontAlgn="b">
                        <a:lnSpc>
                          <a:spcPct val="120000"/>
                        </a:lnSpc>
                        <a:buFont typeface="Arial"/>
                        <a:buChar char="•"/>
                      </a:pPr>
                      <a:endParaRPr lang="en-US" sz="1400" b="0" i="0" u="none" strike="noStrike" dirty="0" smtClean="0">
                        <a:solidFill>
                          <a:srgbClr val="000000"/>
                        </a:solidFill>
                        <a:effectLst/>
                        <a:latin typeface="Arial"/>
                        <a:cs typeface="Arial"/>
                      </a:endParaRPr>
                    </a:p>
                    <a:p>
                      <a:pPr marL="285750" indent="-285750" algn="l" fontAlgn="b">
                        <a:lnSpc>
                          <a:spcPct val="120000"/>
                        </a:lnSpc>
                        <a:buFont typeface="Arial"/>
                        <a:buChar char="•"/>
                      </a:pPr>
                      <a:r>
                        <a:rPr lang="en-US" sz="1400" b="0" i="0" u="none" strike="noStrike" dirty="0" smtClean="0">
                          <a:solidFill>
                            <a:srgbClr val="000000"/>
                          </a:solidFill>
                          <a:effectLst/>
                          <a:latin typeface="Arial"/>
                          <a:cs typeface="Arial"/>
                        </a:rPr>
                        <a:t>Agricultural Environmental Management Effect On Recalcitrant Soil Organic Matter</a:t>
                      </a: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573855">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Use of benthic algae as biological index for defining nutrient impairment conditions in rivers/streams of Puerto Rico</a:t>
                      </a:r>
                    </a:p>
                  </a:txBody>
                  <a:tcPr marL="8379" marR="8379" marT="8379" marB="0" anchor="b">
                    <a:lnL>
                      <a:noFill/>
                    </a:lnL>
                    <a:lnR>
                      <a:noFill/>
                    </a:lnR>
                    <a:lnT>
                      <a:noFill/>
                    </a:lnT>
                    <a:lnB>
                      <a:noFill/>
                    </a:lnB>
                  </a:tcPr>
                </a:tc>
              </a:tr>
              <a:tr h="882855">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Evaluation of the land-use legacy effect of agricultural practices on the water quality of streams from forest watersheds of Puerto Rico</a:t>
                      </a:r>
                    </a:p>
                  </a:txBody>
                  <a:tcPr marL="8379" marR="8379" marT="8379" marB="0" anchor="b">
                    <a:lnL>
                      <a:noFill/>
                    </a:lnL>
                    <a:lnR>
                      <a:noFill/>
                    </a:lnR>
                    <a:lnT>
                      <a:noFill/>
                    </a:lnT>
                    <a:lnB>
                      <a:noFill/>
                    </a:lnB>
                  </a:tcPr>
                </a:tc>
              </a:tr>
              <a:tr h="426714">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Assessing the Status of Non-native Insects and Weeds in Puerto Rico</a:t>
                      </a:r>
                    </a:p>
                  </a:txBody>
                  <a:tcPr marL="8379" marR="8379" marT="8379" marB="0" anchor="b">
                    <a:lnL>
                      <a:noFill/>
                    </a:lnL>
                    <a:lnR>
                      <a:noFill/>
                    </a:lnR>
                    <a:lnT>
                      <a:noFill/>
                    </a:lnT>
                    <a:lnB>
                      <a:noFill/>
                    </a:lnB>
                  </a:tcPr>
                </a:tc>
              </a:tr>
              <a:tr h="529713">
                <a:tc>
                  <a:txBody>
                    <a:bodyPr/>
                    <a:lstStyle/>
                    <a:p>
                      <a:pPr marL="285750" indent="-285750" algn="l" fontAlgn="b">
                        <a:lnSpc>
                          <a:spcPct val="120000"/>
                        </a:lnSpc>
                        <a:buFont typeface="Arial"/>
                        <a:buChar char="•"/>
                      </a:pPr>
                      <a:r>
                        <a:rPr lang="en-US" sz="1400" b="0" i="0" u="none" strike="noStrike" dirty="0" smtClean="0">
                          <a:solidFill>
                            <a:srgbClr val="000000"/>
                          </a:solidFill>
                          <a:effectLst/>
                          <a:latin typeface="Arial"/>
                          <a:cs typeface="Arial"/>
                        </a:rPr>
                        <a:t>The Use Of Herbicides Registered For Control Of Waterhyacinth And Salvinia Spp. </a:t>
                      </a:r>
                      <a:endParaRPr lang="en-US" sz="14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470855">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Field validation of cover crops and conservation plants for the Caribbean </a:t>
                      </a:r>
                    </a:p>
                  </a:txBody>
                  <a:tcPr marL="8379" marR="8379" marT="8379" marB="0" anchor="b">
                    <a:lnL>
                      <a:noFill/>
                    </a:lnL>
                    <a:lnR>
                      <a:noFill/>
                    </a:lnR>
                    <a:lnT>
                      <a:noFill/>
                    </a:lnT>
                    <a:lnB>
                      <a:noFill/>
                    </a:lnB>
                  </a:tcPr>
                </a:tc>
              </a:tr>
              <a:tr h="411999">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Entomology Symposium Legacy 75th Anniversary IITF </a:t>
                      </a:r>
                    </a:p>
                  </a:txBody>
                  <a:tcPr marL="8379" marR="8379" marT="8379" marB="0" anchor="b">
                    <a:lnL>
                      <a:noFill/>
                    </a:lnL>
                    <a:lnR>
                      <a:noFill/>
                    </a:lnR>
                    <a:lnT>
                      <a:noFill/>
                    </a:lnT>
                    <a:lnB>
                      <a:noFill/>
                    </a:lnB>
                  </a:tcPr>
                </a:tc>
              </a:tr>
              <a:tr h="603285">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Characterization of Important Plant Pathogens in Musa (banana) spp. Germplasm</a:t>
                      </a:r>
                    </a:p>
                  </a:txBody>
                  <a:tcPr marL="8379" marR="8379" marT="8379" marB="0" anchor="b">
                    <a:lnL>
                      <a:noFill/>
                    </a:lnL>
                    <a:lnR>
                      <a:noFill/>
                    </a:lnR>
                    <a:lnT>
                      <a:noFill/>
                    </a:lnT>
                    <a:lnB>
                      <a:noFill/>
                    </a:lnB>
                  </a:tcPr>
                </a:tc>
              </a:tr>
              <a:tr h="514999">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Appropriate on Farm Compost Management of Agricultural Manures and Organic Residues</a:t>
                      </a:r>
                    </a:p>
                  </a:txBody>
                  <a:tcPr marL="8379" marR="8379" marT="8379" marB="0" anchor="b">
                    <a:lnL>
                      <a:noFill/>
                    </a:lnL>
                    <a:lnR>
                      <a:noFill/>
                    </a:lnR>
                    <a:lnT>
                      <a:noFill/>
                    </a:lnT>
                    <a:lnB>
                      <a:noFill/>
                    </a:lnB>
                    <a:solidFill>
                      <a:srgbClr val="FFFFFF"/>
                    </a:solidFill>
                  </a:tcPr>
                </a:tc>
              </a:tr>
              <a:tr h="485570">
                <a:tc>
                  <a:txBody>
                    <a:bodyPr/>
                    <a:lstStyle/>
                    <a:p>
                      <a:pPr marL="285750" indent="-285750" algn="l" fontAlgn="b">
                        <a:lnSpc>
                          <a:spcPct val="120000"/>
                        </a:lnSpc>
                        <a:buFont typeface="Arial"/>
                        <a:buChar char="•"/>
                      </a:pPr>
                      <a:r>
                        <a:rPr lang="en-US" sz="1400" b="0" i="0" u="none" strike="noStrike" dirty="0">
                          <a:solidFill>
                            <a:srgbClr val="000000"/>
                          </a:solidFill>
                          <a:effectLst/>
                          <a:latin typeface="Arial"/>
                          <a:cs typeface="Arial"/>
                        </a:rPr>
                        <a:t>Biological Tillage with Non-Conventional Cover Crops for Improving Soil Health</a:t>
                      </a:r>
                    </a:p>
                  </a:txBody>
                  <a:tcPr marL="8379" marR="8379" marT="8379" marB="0" anchor="b">
                    <a:lnL>
                      <a:noFill/>
                    </a:lnL>
                    <a:lnR>
                      <a:noFill/>
                    </a:lnR>
                    <a:lnT>
                      <a:noFill/>
                    </a:lnT>
                    <a:lnB>
                      <a:noFill/>
                    </a:lnB>
                    <a:solidFill>
                      <a:srgbClr val="FFFFFF"/>
                    </a:solidFill>
                  </a:tcPr>
                </a:tc>
              </a:tr>
            </a:tbl>
          </a:graphicData>
        </a:graphic>
      </p:graphicFrame>
      <p:sp>
        <p:nvSpPr>
          <p:cNvPr id="3" name="TextBox 2"/>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698916340"/>
      </p:ext>
    </p:extLst>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18533"/>
            <a:ext cx="7498080" cy="986367"/>
          </a:xfrm>
        </p:spPr>
        <p:txBody>
          <a:bodyPr>
            <a:noAutofit/>
          </a:bodyPr>
          <a:lstStyle/>
          <a:p>
            <a:pPr algn="ctr"/>
            <a:r>
              <a:rPr lang="es-ES_tradnl" sz="2800" b="1" noProof="0" dirty="0">
                <a:solidFill>
                  <a:srgbClr val="000000"/>
                </a:solidFill>
                <a:latin typeface="Arial"/>
                <a:cs typeface="Arial"/>
              </a:rPr>
              <a:t>Recursos Genéticos de Plantas, </a:t>
            </a:r>
            <a:r>
              <a:rPr lang="es-ES_tradnl" sz="2800" b="1" noProof="0" dirty="0" err="1">
                <a:solidFill>
                  <a:srgbClr val="000000"/>
                </a:solidFill>
                <a:latin typeface="Arial"/>
                <a:cs typeface="Arial"/>
              </a:rPr>
              <a:t>Fitomejoramiento</a:t>
            </a:r>
            <a:r>
              <a:rPr lang="es-ES_tradnl" sz="2800" b="1" noProof="0" dirty="0">
                <a:solidFill>
                  <a:srgbClr val="000000"/>
                </a:solidFill>
                <a:latin typeface="Arial"/>
                <a:cs typeface="Arial"/>
              </a:rPr>
              <a:t> y Sistemas de Producción</a:t>
            </a:r>
          </a:p>
        </p:txBody>
      </p:sp>
      <p:sp>
        <p:nvSpPr>
          <p:cNvPr id="3" name="Content Placeholder 2"/>
          <p:cNvSpPr>
            <a:spLocks noGrp="1"/>
          </p:cNvSpPr>
          <p:nvPr>
            <p:ph idx="1"/>
          </p:nvPr>
        </p:nvSpPr>
        <p:spPr>
          <a:xfrm>
            <a:off x="1435608" y="1545167"/>
            <a:ext cx="7498080" cy="5549900"/>
          </a:xfrm>
        </p:spPr>
        <p:txBody>
          <a:bodyPr>
            <a:noAutofit/>
          </a:bodyPr>
          <a:lstStyle/>
          <a:p>
            <a:r>
              <a:rPr lang="es-ES_tradnl" sz="1500" noProof="0" dirty="0" err="1">
                <a:solidFill>
                  <a:srgbClr val="000000"/>
                </a:solidFill>
                <a:latin typeface="Arial"/>
                <a:cs typeface="Arial"/>
              </a:rPr>
              <a:t>Breeding</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locally</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adapted</a:t>
            </a:r>
            <a:r>
              <a:rPr lang="es-ES_tradnl" sz="1500" noProof="0" dirty="0">
                <a:solidFill>
                  <a:srgbClr val="000000"/>
                </a:solidFill>
                <a:latin typeface="Arial"/>
                <a:cs typeface="Arial"/>
              </a:rPr>
              <a:t> pulse </a:t>
            </a:r>
            <a:r>
              <a:rPr lang="es-ES_tradnl" sz="1500" noProof="0" dirty="0" err="1">
                <a:solidFill>
                  <a:srgbClr val="000000"/>
                </a:solidFill>
                <a:latin typeface="Arial"/>
                <a:cs typeface="Arial"/>
              </a:rPr>
              <a:t>crops</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for</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enhanced</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yield</a:t>
            </a:r>
            <a:r>
              <a:rPr lang="es-ES_tradnl" sz="1500" noProof="0" dirty="0">
                <a:solidFill>
                  <a:srgbClr val="000000"/>
                </a:solidFill>
                <a:latin typeface="Arial"/>
                <a:cs typeface="Arial"/>
              </a:rPr>
              <a:t> and </a:t>
            </a:r>
            <a:r>
              <a:rPr lang="es-ES_tradnl" sz="1500" noProof="0" dirty="0" err="1">
                <a:solidFill>
                  <a:srgbClr val="000000"/>
                </a:solidFill>
                <a:latin typeface="Arial"/>
                <a:cs typeface="Arial"/>
              </a:rPr>
              <a:t>seed</a:t>
            </a:r>
            <a:r>
              <a:rPr lang="es-ES_tradnl" sz="1500" noProof="0" dirty="0">
                <a:solidFill>
                  <a:srgbClr val="000000"/>
                </a:solidFill>
                <a:latin typeface="Arial"/>
                <a:cs typeface="Arial"/>
              </a:rPr>
              <a:t> </a:t>
            </a:r>
            <a:r>
              <a:rPr lang="es-ES_tradnl" sz="1500" noProof="0" dirty="0" err="1" smtClean="0">
                <a:solidFill>
                  <a:srgbClr val="000000"/>
                </a:solidFill>
                <a:latin typeface="Arial"/>
                <a:cs typeface="Arial"/>
              </a:rPr>
              <a:t>qualities</a:t>
            </a:r>
            <a:endParaRPr lang="es-ES_tradnl" sz="1500" noProof="0" dirty="0" smtClean="0">
              <a:solidFill>
                <a:srgbClr val="000000"/>
              </a:solidFill>
              <a:latin typeface="Arial"/>
              <a:cs typeface="Arial"/>
            </a:endParaRPr>
          </a:p>
          <a:p>
            <a:pPr marL="82296" indent="0">
              <a:buNone/>
            </a:pPr>
            <a:r>
              <a:rPr lang="es-ES_tradnl" sz="1500" noProof="0" dirty="0">
                <a:solidFill>
                  <a:srgbClr val="000000"/>
                </a:solidFill>
                <a:latin typeface="Arial"/>
                <a:cs typeface="Arial"/>
              </a:rPr>
              <a:t>	</a:t>
            </a:r>
          </a:p>
          <a:p>
            <a:r>
              <a:rPr lang="es-ES_tradnl" sz="1500" noProof="0" dirty="0">
                <a:solidFill>
                  <a:srgbClr val="000000"/>
                </a:solidFill>
                <a:latin typeface="Arial"/>
                <a:cs typeface="Arial"/>
              </a:rPr>
              <a:t>Evaluación de medios de propagación de cítricas de importancia económica para la zona central montañosa de Puerto Rico en estructuras </a:t>
            </a:r>
            <a:r>
              <a:rPr lang="es-ES_tradnl" sz="1500" noProof="0" dirty="0" smtClean="0">
                <a:solidFill>
                  <a:srgbClr val="000000"/>
                </a:solidFill>
                <a:latin typeface="Arial"/>
                <a:cs typeface="Arial"/>
              </a:rPr>
              <a:t>cerradas</a:t>
            </a:r>
          </a:p>
          <a:p>
            <a:pPr marL="82296" indent="0">
              <a:buNone/>
            </a:pPr>
            <a:r>
              <a:rPr lang="es-ES_tradnl" sz="1500" noProof="0" dirty="0">
                <a:solidFill>
                  <a:srgbClr val="000000"/>
                </a:solidFill>
                <a:latin typeface="Arial"/>
                <a:cs typeface="Arial"/>
              </a:rPr>
              <a:t>	</a:t>
            </a:r>
          </a:p>
          <a:p>
            <a:r>
              <a:rPr lang="es-ES_tradnl" sz="1500" noProof="0" dirty="0" err="1">
                <a:solidFill>
                  <a:srgbClr val="000000"/>
                </a:solidFill>
                <a:latin typeface="Arial"/>
                <a:cs typeface="Arial"/>
              </a:rPr>
              <a:t>Evaluation</a:t>
            </a:r>
            <a:r>
              <a:rPr lang="es-ES_tradnl" sz="1500" noProof="0" dirty="0">
                <a:solidFill>
                  <a:srgbClr val="000000"/>
                </a:solidFill>
                <a:latin typeface="Arial"/>
                <a:cs typeface="Arial"/>
              </a:rPr>
              <a:t> of robusta </a:t>
            </a:r>
            <a:r>
              <a:rPr lang="es-ES_tradnl" sz="1500" noProof="0" dirty="0" err="1">
                <a:solidFill>
                  <a:srgbClr val="000000"/>
                </a:solidFill>
                <a:latin typeface="Arial"/>
                <a:cs typeface="Arial"/>
              </a:rPr>
              <a:t>coffee</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Coffea</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canephora</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seeds</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introduced</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from</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Brazil</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var</a:t>
            </a:r>
            <a:r>
              <a:rPr lang="es-ES_tradnl" sz="1500" noProof="0" dirty="0">
                <a:solidFill>
                  <a:srgbClr val="000000"/>
                </a:solidFill>
                <a:latin typeface="Arial"/>
                <a:cs typeface="Arial"/>
              </a:rPr>
              <a:t>. robusta tropical (INCAPER 8151) </a:t>
            </a:r>
            <a:r>
              <a:rPr lang="es-ES_tradnl" sz="1500" noProof="0" dirty="0" err="1">
                <a:solidFill>
                  <a:srgbClr val="000000"/>
                </a:solidFill>
                <a:latin typeface="Arial"/>
                <a:cs typeface="Arial"/>
              </a:rPr>
              <a:t>during</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germination</a:t>
            </a:r>
            <a:r>
              <a:rPr lang="es-ES_tradnl" sz="1500" noProof="0" dirty="0">
                <a:solidFill>
                  <a:srgbClr val="000000"/>
                </a:solidFill>
                <a:latin typeface="Arial"/>
                <a:cs typeface="Arial"/>
              </a:rPr>
              <a:t> and </a:t>
            </a:r>
            <a:r>
              <a:rPr lang="es-ES_tradnl" sz="1500" noProof="0" dirty="0" err="1">
                <a:solidFill>
                  <a:srgbClr val="000000"/>
                </a:solidFill>
                <a:latin typeface="Arial"/>
                <a:cs typeface="Arial"/>
              </a:rPr>
              <a:t>nursery</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stage</a:t>
            </a:r>
            <a:r>
              <a:rPr lang="es-ES_tradnl" sz="1500" noProof="0" dirty="0">
                <a:solidFill>
                  <a:srgbClr val="000000"/>
                </a:solidFill>
                <a:latin typeface="Arial"/>
                <a:cs typeface="Arial"/>
              </a:rPr>
              <a:t>, and </a:t>
            </a:r>
            <a:r>
              <a:rPr lang="es-ES_tradnl" sz="1500" noProof="0" dirty="0" err="1">
                <a:solidFill>
                  <a:srgbClr val="000000"/>
                </a:solidFill>
                <a:latin typeface="Arial"/>
                <a:cs typeface="Arial"/>
              </a:rPr>
              <a:t>selection</a:t>
            </a:r>
            <a:r>
              <a:rPr lang="es-ES_tradnl" sz="1500" noProof="0" dirty="0">
                <a:solidFill>
                  <a:srgbClr val="000000"/>
                </a:solidFill>
                <a:latin typeface="Arial"/>
                <a:cs typeface="Arial"/>
              </a:rPr>
              <a:t> and </a:t>
            </a:r>
            <a:r>
              <a:rPr lang="es-ES_tradnl" sz="1500" noProof="0" dirty="0" err="1">
                <a:solidFill>
                  <a:srgbClr val="000000"/>
                </a:solidFill>
                <a:latin typeface="Arial"/>
                <a:cs typeface="Arial"/>
              </a:rPr>
              <a:t>clonal</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multiplication</a:t>
            </a:r>
            <a:r>
              <a:rPr lang="es-ES_tradnl" sz="1500" noProof="0" dirty="0">
                <a:solidFill>
                  <a:srgbClr val="000000"/>
                </a:solidFill>
                <a:latin typeface="Arial"/>
                <a:cs typeface="Arial"/>
              </a:rPr>
              <a:t> of robusta </a:t>
            </a:r>
            <a:r>
              <a:rPr lang="es-ES_tradnl" sz="1500" noProof="0" dirty="0" err="1">
                <a:solidFill>
                  <a:srgbClr val="000000"/>
                </a:solidFill>
                <a:latin typeface="Arial"/>
                <a:cs typeface="Arial"/>
              </a:rPr>
              <a:t>cofee</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Coffea</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canephora</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plants</a:t>
            </a:r>
            <a:r>
              <a:rPr lang="es-ES_tradnl" sz="1500" noProof="0" dirty="0">
                <a:solidFill>
                  <a:srgbClr val="000000"/>
                </a:solidFill>
                <a:latin typeface="Arial"/>
                <a:cs typeface="Arial"/>
              </a:rPr>
              <a:t> in Puerto Rico.	</a:t>
            </a:r>
            <a:endParaRPr lang="es-ES_tradnl" sz="1500" noProof="0" dirty="0" smtClean="0">
              <a:solidFill>
                <a:srgbClr val="000000"/>
              </a:solidFill>
              <a:latin typeface="Arial"/>
              <a:cs typeface="Arial"/>
            </a:endParaRPr>
          </a:p>
          <a:p>
            <a:endParaRPr lang="es-ES_tradnl" sz="1500" noProof="0" dirty="0">
              <a:solidFill>
                <a:srgbClr val="000000"/>
              </a:solidFill>
              <a:latin typeface="Arial"/>
              <a:cs typeface="Arial"/>
            </a:endParaRPr>
          </a:p>
          <a:p>
            <a:r>
              <a:rPr lang="es-ES_tradnl" sz="1500" noProof="0" dirty="0" err="1">
                <a:solidFill>
                  <a:srgbClr val="000000"/>
                </a:solidFill>
                <a:latin typeface="Arial"/>
                <a:cs typeface="Arial"/>
              </a:rPr>
              <a:t>Plant</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genetic</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resource</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conservation</a:t>
            </a:r>
            <a:r>
              <a:rPr lang="es-ES_tradnl" sz="1500" noProof="0" dirty="0">
                <a:solidFill>
                  <a:srgbClr val="000000"/>
                </a:solidFill>
                <a:latin typeface="Arial"/>
                <a:cs typeface="Arial"/>
              </a:rPr>
              <a:t> and </a:t>
            </a:r>
            <a:r>
              <a:rPr lang="es-ES_tradnl" sz="1500" noProof="0" dirty="0" err="1">
                <a:solidFill>
                  <a:srgbClr val="000000"/>
                </a:solidFill>
                <a:latin typeface="Arial"/>
                <a:cs typeface="Arial"/>
              </a:rPr>
              <a:t>utilization</a:t>
            </a:r>
            <a:r>
              <a:rPr lang="es-ES_tradnl" sz="1500" noProof="0" dirty="0">
                <a:solidFill>
                  <a:srgbClr val="000000"/>
                </a:solidFill>
                <a:latin typeface="Arial"/>
                <a:cs typeface="Arial"/>
              </a:rPr>
              <a:t> of banana and </a:t>
            </a:r>
            <a:r>
              <a:rPr lang="es-ES_tradnl" sz="1500" noProof="0" dirty="0" err="1" smtClean="0">
                <a:solidFill>
                  <a:srgbClr val="000000"/>
                </a:solidFill>
                <a:latin typeface="Arial"/>
                <a:cs typeface="Arial"/>
              </a:rPr>
              <a:t>plantain</a:t>
            </a:r>
            <a:endParaRPr lang="es-ES_tradnl" sz="1500" noProof="0" dirty="0" smtClean="0">
              <a:solidFill>
                <a:srgbClr val="000000"/>
              </a:solidFill>
              <a:latin typeface="Arial"/>
              <a:cs typeface="Arial"/>
            </a:endParaRPr>
          </a:p>
          <a:p>
            <a:pPr marL="82296" indent="0">
              <a:buNone/>
            </a:pPr>
            <a:r>
              <a:rPr lang="es-ES_tradnl" sz="1500" noProof="0" dirty="0">
                <a:solidFill>
                  <a:srgbClr val="000000"/>
                </a:solidFill>
                <a:latin typeface="Arial"/>
                <a:cs typeface="Arial"/>
              </a:rPr>
              <a:t>	</a:t>
            </a:r>
          </a:p>
          <a:p>
            <a:r>
              <a:rPr lang="es-ES_tradnl" sz="1500" noProof="0" dirty="0" err="1">
                <a:solidFill>
                  <a:srgbClr val="000000"/>
                </a:solidFill>
                <a:latin typeface="Arial"/>
                <a:cs typeface="Arial"/>
              </a:rPr>
              <a:t>Plant</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genetic</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resource</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conservation</a:t>
            </a:r>
            <a:r>
              <a:rPr lang="es-ES_tradnl" sz="1500" noProof="0" dirty="0">
                <a:solidFill>
                  <a:srgbClr val="000000"/>
                </a:solidFill>
                <a:latin typeface="Arial"/>
                <a:cs typeface="Arial"/>
              </a:rPr>
              <a:t> and </a:t>
            </a:r>
            <a:r>
              <a:rPr lang="es-ES_tradnl" sz="1500" noProof="0" dirty="0" err="1">
                <a:solidFill>
                  <a:srgbClr val="000000"/>
                </a:solidFill>
                <a:latin typeface="Arial"/>
                <a:cs typeface="Arial"/>
              </a:rPr>
              <a:t>utilization</a:t>
            </a:r>
            <a:r>
              <a:rPr lang="es-ES_tradnl" sz="1500" noProof="0" dirty="0">
                <a:solidFill>
                  <a:srgbClr val="000000"/>
                </a:solidFill>
                <a:latin typeface="Arial"/>
                <a:cs typeface="Arial"/>
              </a:rPr>
              <a:t> of </a:t>
            </a:r>
            <a:r>
              <a:rPr lang="es-ES_tradnl" sz="1500" noProof="0" dirty="0" err="1">
                <a:solidFill>
                  <a:srgbClr val="000000"/>
                </a:solidFill>
                <a:latin typeface="Arial"/>
                <a:cs typeface="Arial"/>
              </a:rPr>
              <a:t>root</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crops</a:t>
            </a:r>
            <a:r>
              <a:rPr lang="es-ES_tradnl" sz="1500" noProof="0" dirty="0">
                <a:solidFill>
                  <a:srgbClr val="000000"/>
                </a:solidFill>
                <a:latin typeface="Arial"/>
                <a:cs typeface="Arial"/>
              </a:rPr>
              <a:t>	</a:t>
            </a:r>
            <a:endParaRPr lang="es-ES_tradnl" sz="1500" noProof="0" dirty="0" smtClean="0">
              <a:solidFill>
                <a:srgbClr val="000000"/>
              </a:solidFill>
              <a:latin typeface="Arial"/>
              <a:cs typeface="Arial"/>
            </a:endParaRPr>
          </a:p>
          <a:p>
            <a:endParaRPr lang="es-ES_tradnl" sz="1500" noProof="0" dirty="0">
              <a:solidFill>
                <a:srgbClr val="000000"/>
              </a:solidFill>
              <a:latin typeface="Arial"/>
              <a:cs typeface="Arial"/>
            </a:endParaRPr>
          </a:p>
          <a:p>
            <a:r>
              <a:rPr lang="es-ES_tradnl" sz="1500" noProof="0" dirty="0" err="1">
                <a:solidFill>
                  <a:srgbClr val="000000"/>
                </a:solidFill>
                <a:latin typeface="Arial"/>
                <a:cs typeface="Arial"/>
              </a:rPr>
              <a:t>Certification</a:t>
            </a:r>
            <a:r>
              <a:rPr lang="es-ES_tradnl" sz="1500" noProof="0" dirty="0">
                <a:solidFill>
                  <a:srgbClr val="000000"/>
                </a:solidFill>
                <a:latin typeface="Arial"/>
                <a:cs typeface="Arial"/>
              </a:rPr>
              <a:t> and Management of </a:t>
            </a:r>
            <a:r>
              <a:rPr lang="es-ES_tradnl" sz="1500" noProof="0" dirty="0" err="1">
                <a:solidFill>
                  <a:srgbClr val="000000"/>
                </a:solidFill>
                <a:latin typeface="Arial"/>
                <a:cs typeface="Arial"/>
              </a:rPr>
              <a:t>the</a:t>
            </a:r>
            <a:r>
              <a:rPr lang="es-ES_tradnl" sz="1500" noProof="0" dirty="0">
                <a:solidFill>
                  <a:srgbClr val="000000"/>
                </a:solidFill>
                <a:latin typeface="Arial"/>
                <a:cs typeface="Arial"/>
              </a:rPr>
              <a:t> Experimental </a:t>
            </a:r>
            <a:r>
              <a:rPr lang="es-ES_tradnl" sz="1500" noProof="0" dirty="0" err="1">
                <a:solidFill>
                  <a:srgbClr val="000000"/>
                </a:solidFill>
                <a:latin typeface="Arial"/>
                <a:cs typeface="Arial"/>
              </a:rPr>
              <a:t>Organic</a:t>
            </a:r>
            <a:r>
              <a:rPr lang="es-ES_tradnl" sz="1500" noProof="0" dirty="0">
                <a:solidFill>
                  <a:srgbClr val="000000"/>
                </a:solidFill>
                <a:latin typeface="Arial"/>
                <a:cs typeface="Arial"/>
              </a:rPr>
              <a:t> </a:t>
            </a:r>
            <a:r>
              <a:rPr lang="es-ES_tradnl" sz="1500" noProof="0" dirty="0" err="1">
                <a:solidFill>
                  <a:srgbClr val="000000"/>
                </a:solidFill>
                <a:latin typeface="Arial"/>
                <a:cs typeface="Arial"/>
              </a:rPr>
              <a:t>Farm</a:t>
            </a:r>
            <a:r>
              <a:rPr lang="es-ES_tradnl" sz="1500" noProof="0" dirty="0">
                <a:solidFill>
                  <a:srgbClr val="000000"/>
                </a:solidFill>
                <a:latin typeface="Arial"/>
                <a:cs typeface="Arial"/>
              </a:rPr>
              <a:t> at </a:t>
            </a:r>
            <a:r>
              <a:rPr lang="es-ES_tradnl" sz="1500" noProof="0" dirty="0" err="1" smtClean="0">
                <a:solidFill>
                  <a:srgbClr val="000000"/>
                </a:solidFill>
                <a:latin typeface="Arial"/>
                <a:cs typeface="Arial"/>
              </a:rPr>
              <a:t>Gurabo</a:t>
            </a:r>
            <a:endParaRPr lang="es-ES_tradnl" sz="1500" noProof="0" dirty="0" smtClean="0">
              <a:solidFill>
                <a:srgbClr val="000000"/>
              </a:solidFill>
              <a:latin typeface="Arial"/>
              <a:cs typeface="Arial"/>
            </a:endParaRPr>
          </a:p>
          <a:p>
            <a:pPr marL="82296" indent="0">
              <a:buNone/>
            </a:pPr>
            <a:r>
              <a:rPr lang="es-ES_tradnl" sz="1500" noProof="0" dirty="0">
                <a:solidFill>
                  <a:srgbClr val="000000"/>
                </a:solidFill>
                <a:latin typeface="Arial"/>
                <a:cs typeface="Arial"/>
              </a:rPr>
              <a:t>	</a:t>
            </a:r>
          </a:p>
          <a:p>
            <a:r>
              <a:rPr lang="es-ES_tradnl" sz="1500" noProof="0" dirty="0">
                <a:solidFill>
                  <a:srgbClr val="000000"/>
                </a:solidFill>
                <a:latin typeface="Arial"/>
                <a:cs typeface="Arial"/>
              </a:rPr>
              <a:t>Liderato de la Empresa de Frutales	</a:t>
            </a:r>
            <a:endParaRPr lang="es-ES_tradnl" sz="1500" noProof="0" dirty="0" smtClean="0">
              <a:solidFill>
                <a:srgbClr val="000000"/>
              </a:solidFill>
              <a:latin typeface="Arial"/>
              <a:cs typeface="Arial"/>
            </a:endParaRPr>
          </a:p>
          <a:p>
            <a:endParaRPr lang="es-ES_tradnl" sz="1500" noProof="0" dirty="0">
              <a:solidFill>
                <a:srgbClr val="000000"/>
              </a:solidFill>
              <a:latin typeface="Arial"/>
              <a:cs typeface="Arial"/>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525150225"/>
      </p:ext>
    </p:extLst>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8533" y="370976"/>
            <a:ext cx="7399867" cy="5847756"/>
          </a:xfrm>
          <a:prstGeom prst="rect">
            <a:avLst/>
          </a:prstGeom>
        </p:spPr>
        <p:txBody>
          <a:bodyPr wrap="square">
            <a:spAutoFit/>
          </a:bodyPr>
          <a:lstStyle/>
          <a:p>
            <a:pPr marL="285750" indent="-285750">
              <a:buFont typeface="Arial"/>
              <a:buChar char="•"/>
            </a:pPr>
            <a:endParaRPr lang="es-ES_tradnl" sz="1600" dirty="0" smtClean="0">
              <a:solidFill>
                <a:srgbClr val="000000"/>
              </a:solidFill>
              <a:latin typeface="Arial"/>
              <a:cs typeface="Arial"/>
            </a:endParaRPr>
          </a:p>
          <a:p>
            <a:pPr algn="ctr"/>
            <a:r>
              <a:rPr lang="es-ES_tradnl" b="1" dirty="0">
                <a:solidFill>
                  <a:srgbClr val="000000"/>
                </a:solidFill>
                <a:latin typeface="Arial"/>
                <a:cs typeface="Arial"/>
              </a:rPr>
              <a:t>Recursos Genéticos de Plantas, </a:t>
            </a:r>
            <a:r>
              <a:rPr lang="es-ES_tradnl" b="1" dirty="0" err="1">
                <a:solidFill>
                  <a:srgbClr val="000000"/>
                </a:solidFill>
                <a:latin typeface="Arial"/>
                <a:cs typeface="Arial"/>
              </a:rPr>
              <a:t>Fitomejoramiento</a:t>
            </a:r>
            <a:r>
              <a:rPr lang="es-ES_tradnl" b="1" dirty="0">
                <a:solidFill>
                  <a:srgbClr val="000000"/>
                </a:solidFill>
                <a:latin typeface="Arial"/>
                <a:cs typeface="Arial"/>
              </a:rPr>
              <a:t> y Sistemas de </a:t>
            </a:r>
            <a:r>
              <a:rPr lang="es-ES_tradnl" b="1" dirty="0" smtClean="0">
                <a:solidFill>
                  <a:srgbClr val="000000"/>
                </a:solidFill>
                <a:latin typeface="Arial"/>
                <a:cs typeface="Arial"/>
              </a:rPr>
              <a:t>Producción (cont.)</a:t>
            </a:r>
            <a:endParaRPr lang="es-ES_tradnl" dirty="0">
              <a:solidFill>
                <a:srgbClr val="000000"/>
              </a:solidFill>
              <a:latin typeface="Arial"/>
              <a:cs typeface="Arial"/>
            </a:endParaRPr>
          </a:p>
          <a:p>
            <a:pPr marL="285750" indent="-285750" algn="ctr">
              <a:buFont typeface="Arial"/>
              <a:buChar char="•"/>
            </a:pPr>
            <a:endParaRPr lang="es-ES_tradnl" dirty="0" smtClean="0">
              <a:solidFill>
                <a:srgbClr val="000000"/>
              </a:solidFill>
              <a:latin typeface="Arial"/>
              <a:cs typeface="Arial"/>
            </a:endParaRPr>
          </a:p>
          <a:p>
            <a:pPr marL="285750" indent="-285750">
              <a:buFont typeface="Arial"/>
              <a:buChar char="•"/>
            </a:pPr>
            <a:endParaRPr lang="es-ES_tradnl" sz="1600" dirty="0">
              <a:solidFill>
                <a:srgbClr val="000000"/>
              </a:solidFill>
              <a:latin typeface="Arial"/>
              <a:cs typeface="Arial"/>
            </a:endParaRPr>
          </a:p>
          <a:p>
            <a:pPr marL="285750" indent="-285750">
              <a:buFont typeface="Arial"/>
              <a:buChar char="•"/>
            </a:pPr>
            <a:r>
              <a:rPr lang="es-ES_tradnl" sz="1600" dirty="0" err="1" smtClean="0">
                <a:solidFill>
                  <a:srgbClr val="000000"/>
                </a:solidFill>
                <a:latin typeface="Arial"/>
                <a:cs typeface="Arial"/>
              </a:rPr>
              <a:t>Seed</a:t>
            </a:r>
            <a:r>
              <a:rPr lang="es-ES_tradnl" sz="1600" dirty="0" smtClean="0">
                <a:solidFill>
                  <a:srgbClr val="000000"/>
                </a:solidFill>
                <a:latin typeface="Arial"/>
                <a:cs typeface="Arial"/>
              </a:rPr>
              <a:t> </a:t>
            </a:r>
            <a:r>
              <a:rPr lang="es-ES_tradnl" sz="1600" dirty="0">
                <a:solidFill>
                  <a:srgbClr val="000000"/>
                </a:solidFill>
                <a:latin typeface="Arial"/>
                <a:cs typeface="Arial"/>
              </a:rPr>
              <a:t>production at the Isabela Substation	</a:t>
            </a:r>
            <a:endParaRPr lang="es-ES_tradnl" sz="1600" dirty="0" smtClean="0">
              <a:solidFill>
                <a:srgbClr val="000000"/>
              </a:solidFill>
              <a:latin typeface="Arial"/>
              <a:cs typeface="Arial"/>
            </a:endParaRPr>
          </a:p>
          <a:p>
            <a:pPr marL="285750" indent="-285750">
              <a:buFont typeface="Arial"/>
              <a:buChar char="•"/>
            </a:pPr>
            <a:endParaRPr lang="es-ES_tradnl" sz="1600" dirty="0">
              <a:solidFill>
                <a:srgbClr val="000000"/>
              </a:solidFill>
              <a:latin typeface="Arial"/>
              <a:cs typeface="Arial"/>
            </a:endParaRPr>
          </a:p>
          <a:p>
            <a:pPr marL="285750" indent="-285750">
              <a:buFont typeface="Arial"/>
              <a:buChar char="•"/>
            </a:pPr>
            <a:r>
              <a:rPr lang="es-ES_tradnl" sz="1600" dirty="0" smtClean="0">
                <a:solidFill>
                  <a:srgbClr val="000000"/>
                </a:solidFill>
                <a:latin typeface="Arial"/>
                <a:cs typeface="Arial"/>
              </a:rPr>
              <a:t>Introduction</a:t>
            </a:r>
            <a:r>
              <a:rPr lang="es-ES_tradnl" sz="1600" dirty="0">
                <a:solidFill>
                  <a:srgbClr val="000000"/>
                </a:solidFill>
                <a:latin typeface="Arial"/>
                <a:cs typeface="Arial"/>
              </a:rPr>
              <a:t>, Evaluation and Increase of Pigeon pea Germplasm (Cajanus cajan)	</a:t>
            </a:r>
            <a:endParaRPr lang="es-ES_tradnl" sz="1600" dirty="0" smtClean="0">
              <a:solidFill>
                <a:srgbClr val="000000"/>
              </a:solidFill>
              <a:latin typeface="Arial"/>
              <a:cs typeface="Arial"/>
            </a:endParaRPr>
          </a:p>
          <a:p>
            <a:pPr marL="285750" indent="-285750">
              <a:buFont typeface="Arial"/>
              <a:buChar char="•"/>
            </a:pPr>
            <a:endParaRPr lang="es-ES_tradnl" sz="1600" dirty="0">
              <a:solidFill>
                <a:srgbClr val="000000"/>
              </a:solidFill>
              <a:latin typeface="Arial"/>
              <a:cs typeface="Arial"/>
            </a:endParaRPr>
          </a:p>
          <a:p>
            <a:pPr marL="285750" indent="-285750">
              <a:buFont typeface="Arial"/>
              <a:buChar char="•"/>
            </a:pPr>
            <a:r>
              <a:rPr lang="es-ES_tradnl" sz="1600" dirty="0">
                <a:solidFill>
                  <a:srgbClr val="000000"/>
                </a:solidFill>
                <a:latin typeface="Arial"/>
                <a:cs typeface="Arial"/>
              </a:rPr>
              <a:t>Developing, Testing and Disemination fo Genetically Improved Bean Cultivars for Central America, the Caribbean and Angola	</a:t>
            </a:r>
          </a:p>
          <a:p>
            <a:pPr marL="285750" indent="-285750">
              <a:buFont typeface="Arial"/>
              <a:buChar char="•"/>
            </a:pPr>
            <a:r>
              <a:rPr lang="es-ES_tradnl" sz="1600" dirty="0">
                <a:solidFill>
                  <a:srgbClr val="000000"/>
                </a:solidFill>
                <a:latin typeface="Arial"/>
                <a:cs typeface="Arial"/>
              </a:rPr>
              <a:t>W-2150 dry bean winter nursery	</a:t>
            </a:r>
            <a:endParaRPr lang="es-ES_tradnl" sz="1600" dirty="0" smtClean="0">
              <a:solidFill>
                <a:srgbClr val="000000"/>
              </a:solidFill>
              <a:latin typeface="Arial"/>
              <a:cs typeface="Arial"/>
            </a:endParaRPr>
          </a:p>
          <a:p>
            <a:pPr marL="285750" indent="-285750">
              <a:buFont typeface="Arial"/>
              <a:buChar char="•"/>
            </a:pPr>
            <a:endParaRPr lang="es-ES_tradnl" sz="1600" dirty="0">
              <a:solidFill>
                <a:srgbClr val="000000"/>
              </a:solidFill>
              <a:latin typeface="Arial"/>
              <a:cs typeface="Arial"/>
            </a:endParaRPr>
          </a:p>
          <a:p>
            <a:pPr marL="285750" indent="-285750">
              <a:buFont typeface="Arial"/>
              <a:buChar char="•"/>
            </a:pPr>
            <a:r>
              <a:rPr lang="es-ES_tradnl" sz="1600" dirty="0">
                <a:solidFill>
                  <a:srgbClr val="000000"/>
                </a:solidFill>
                <a:latin typeface="Arial"/>
                <a:cs typeface="Arial"/>
              </a:rPr>
              <a:t>BioCassava Plus B	</a:t>
            </a:r>
            <a:endParaRPr lang="es-ES_tradnl" sz="1600" dirty="0" smtClean="0">
              <a:solidFill>
                <a:srgbClr val="000000"/>
              </a:solidFill>
              <a:latin typeface="Arial"/>
              <a:cs typeface="Arial"/>
            </a:endParaRPr>
          </a:p>
          <a:p>
            <a:pPr marL="285750" indent="-285750">
              <a:buFont typeface="Arial"/>
              <a:buChar char="•"/>
            </a:pPr>
            <a:endParaRPr lang="es-ES_tradnl" sz="1600" dirty="0">
              <a:solidFill>
                <a:srgbClr val="000000"/>
              </a:solidFill>
              <a:latin typeface="Arial"/>
              <a:cs typeface="Arial"/>
            </a:endParaRPr>
          </a:p>
          <a:p>
            <a:pPr marL="285750" indent="-285750">
              <a:buFont typeface="Arial"/>
              <a:buChar char="•"/>
            </a:pPr>
            <a:r>
              <a:rPr lang="es-ES_tradnl" sz="1600" dirty="0">
                <a:solidFill>
                  <a:srgbClr val="000000"/>
                </a:solidFill>
                <a:latin typeface="Arial"/>
                <a:cs typeface="Arial"/>
              </a:rPr>
              <a:t>An integrated program to accelerate breeding of resilient, more productive beans for smallholder farmers	</a:t>
            </a:r>
            <a:endParaRPr lang="es-ES_tradnl" sz="1600" dirty="0" smtClean="0">
              <a:solidFill>
                <a:srgbClr val="000000"/>
              </a:solidFill>
              <a:latin typeface="Arial"/>
              <a:cs typeface="Arial"/>
            </a:endParaRPr>
          </a:p>
          <a:p>
            <a:pPr marL="285750" indent="-285750">
              <a:buFont typeface="Arial"/>
              <a:buChar char="•"/>
            </a:pPr>
            <a:endParaRPr lang="es-ES_tradnl" sz="1600" dirty="0">
              <a:solidFill>
                <a:srgbClr val="000000"/>
              </a:solidFill>
              <a:latin typeface="Arial"/>
              <a:cs typeface="Arial"/>
            </a:endParaRPr>
          </a:p>
          <a:p>
            <a:pPr marL="285750" indent="-285750">
              <a:buFont typeface="Arial"/>
              <a:buChar char="•"/>
            </a:pPr>
            <a:r>
              <a:rPr lang="es-ES_tradnl" sz="1600" dirty="0">
                <a:solidFill>
                  <a:srgbClr val="000000"/>
                </a:solidFill>
                <a:latin typeface="Arial"/>
                <a:cs typeface="Arial"/>
              </a:rPr>
              <a:t>Amylor casaba experiments	</a:t>
            </a:r>
            <a:endParaRPr lang="es-ES_tradnl" sz="1600" dirty="0" smtClean="0">
              <a:solidFill>
                <a:srgbClr val="000000"/>
              </a:solidFill>
              <a:latin typeface="Arial"/>
              <a:cs typeface="Arial"/>
            </a:endParaRPr>
          </a:p>
          <a:p>
            <a:pPr marL="285750" indent="-285750">
              <a:buFont typeface="Arial"/>
              <a:buChar char="•"/>
            </a:pPr>
            <a:endParaRPr lang="es-ES_tradnl" sz="1600" dirty="0">
              <a:solidFill>
                <a:srgbClr val="000000"/>
              </a:solidFill>
              <a:latin typeface="Arial"/>
              <a:cs typeface="Arial"/>
            </a:endParaRPr>
          </a:p>
          <a:p>
            <a:pPr marL="285750" indent="-285750">
              <a:buFont typeface="Arial"/>
              <a:buChar char="•"/>
            </a:pPr>
            <a:r>
              <a:rPr lang="es-ES_tradnl" sz="1600" dirty="0">
                <a:solidFill>
                  <a:srgbClr val="000000"/>
                </a:solidFill>
                <a:latin typeface="Arial"/>
                <a:cs typeface="Arial"/>
              </a:rPr>
              <a:t>Plant Genetic Resource Conservation and Utilization ( Evaluation of various citrus cultivars and roostocks at three localities )</a:t>
            </a:r>
            <a:r>
              <a:rPr lang="es-ES_tradnl" sz="1600" dirty="0">
                <a:solidFill>
                  <a:srgbClr val="008040"/>
                </a:solidFill>
                <a:latin typeface="Cambria"/>
              </a:rPr>
              <a:t>	</a:t>
            </a: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116568475"/>
      </p:ext>
    </p:extLst>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46708" y="622300"/>
            <a:ext cx="7498080" cy="5803900"/>
          </a:xfrm>
        </p:spPr>
        <p:txBody>
          <a:bodyPr>
            <a:normAutofit fontScale="70000" lnSpcReduction="20000"/>
          </a:bodyPr>
          <a:lstStyle/>
          <a:p>
            <a:pPr>
              <a:lnSpc>
                <a:spcPct val="140000"/>
              </a:lnSpc>
            </a:pPr>
            <a:endParaRPr lang="es-ES_tradnl" sz="1600" noProof="0" dirty="0" smtClean="0">
              <a:solidFill>
                <a:srgbClr val="000000"/>
              </a:solidFill>
              <a:latin typeface="Arial"/>
              <a:cs typeface="Arial"/>
            </a:endParaRPr>
          </a:p>
          <a:p>
            <a:pPr marL="82296" indent="0" algn="ctr">
              <a:lnSpc>
                <a:spcPct val="140000"/>
              </a:lnSpc>
              <a:buNone/>
            </a:pPr>
            <a:r>
              <a:rPr lang="es-ES_tradnl" sz="2600" b="1" dirty="0">
                <a:solidFill>
                  <a:srgbClr val="000000"/>
                </a:solidFill>
                <a:latin typeface="Arial"/>
                <a:cs typeface="Arial"/>
              </a:rPr>
              <a:t>Recursos Genéticos de Plantas, </a:t>
            </a:r>
            <a:r>
              <a:rPr lang="es-ES_tradnl" sz="2600" b="1" dirty="0" err="1">
                <a:solidFill>
                  <a:srgbClr val="000000"/>
                </a:solidFill>
                <a:latin typeface="Arial"/>
                <a:cs typeface="Arial"/>
              </a:rPr>
              <a:t>Fitomejoramiento</a:t>
            </a:r>
            <a:r>
              <a:rPr lang="es-ES_tradnl" sz="2600" b="1" dirty="0">
                <a:solidFill>
                  <a:srgbClr val="000000"/>
                </a:solidFill>
                <a:latin typeface="Arial"/>
                <a:cs typeface="Arial"/>
              </a:rPr>
              <a:t> y Sistemas de Producción (cont.)</a:t>
            </a:r>
            <a:endParaRPr lang="es-ES_tradnl" sz="2600" dirty="0">
              <a:solidFill>
                <a:srgbClr val="000000"/>
              </a:solidFill>
              <a:latin typeface="Arial"/>
              <a:cs typeface="Arial"/>
            </a:endParaRPr>
          </a:p>
          <a:p>
            <a:pPr>
              <a:lnSpc>
                <a:spcPct val="140000"/>
              </a:lnSpc>
            </a:pPr>
            <a:endParaRPr lang="es-ES_tradnl" sz="1600" dirty="0">
              <a:solidFill>
                <a:srgbClr val="000000"/>
              </a:solidFill>
              <a:latin typeface="Arial"/>
              <a:cs typeface="Arial"/>
            </a:endParaRPr>
          </a:p>
          <a:p>
            <a:pPr>
              <a:lnSpc>
                <a:spcPct val="140000"/>
              </a:lnSpc>
            </a:pPr>
            <a:r>
              <a:rPr lang="es-ES_tradnl" sz="2100" noProof="0" dirty="0" smtClean="0">
                <a:solidFill>
                  <a:srgbClr val="000000"/>
                </a:solidFill>
                <a:latin typeface="Arial"/>
                <a:cs typeface="Arial"/>
              </a:rPr>
              <a:t>Manejo </a:t>
            </a:r>
            <a:r>
              <a:rPr lang="es-ES_tradnl" sz="2100" noProof="0" dirty="0">
                <a:solidFill>
                  <a:srgbClr val="000000"/>
                </a:solidFill>
                <a:latin typeface="Arial"/>
                <a:cs typeface="Arial"/>
              </a:rPr>
              <a:t>de la Enfermedad </a:t>
            </a:r>
            <a:r>
              <a:rPr lang="es-ES_tradnl" sz="2100" noProof="0" dirty="0" err="1">
                <a:solidFill>
                  <a:srgbClr val="000000"/>
                </a:solidFill>
                <a:latin typeface="Arial"/>
                <a:cs typeface="Arial"/>
              </a:rPr>
              <a:t>Huanglongbing</a:t>
            </a:r>
            <a:r>
              <a:rPr lang="es-ES_tradnl" sz="2100" noProof="0" dirty="0">
                <a:solidFill>
                  <a:srgbClr val="000000"/>
                </a:solidFill>
                <a:latin typeface="Arial"/>
                <a:cs typeface="Arial"/>
              </a:rPr>
              <a:t> en Cítricas por Medio de Aplicaciones de Fertilizantes 	</a:t>
            </a:r>
          </a:p>
          <a:p>
            <a:pPr>
              <a:lnSpc>
                <a:spcPct val="140000"/>
              </a:lnSpc>
            </a:pPr>
            <a:r>
              <a:rPr lang="es-ES_tradnl" sz="2100" noProof="0" dirty="0" err="1">
                <a:solidFill>
                  <a:srgbClr val="000000"/>
                </a:solidFill>
                <a:latin typeface="Arial"/>
                <a:cs typeface="Arial"/>
              </a:rPr>
              <a:t>Strategic</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Investment</a:t>
            </a:r>
            <a:r>
              <a:rPr lang="es-ES_tradnl" sz="2100" noProof="0" dirty="0">
                <a:solidFill>
                  <a:srgbClr val="000000"/>
                </a:solidFill>
                <a:latin typeface="Arial"/>
                <a:cs typeface="Arial"/>
              </a:rPr>
              <a:t> in Rapid </a:t>
            </a:r>
            <a:r>
              <a:rPr lang="es-ES_tradnl" sz="2100" noProof="0" dirty="0" err="1">
                <a:solidFill>
                  <a:srgbClr val="000000"/>
                </a:solidFill>
                <a:latin typeface="Arial"/>
                <a:cs typeface="Arial"/>
              </a:rPr>
              <a:t>Technology</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Dissemination</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Commercialization</a:t>
            </a:r>
            <a:r>
              <a:rPr lang="es-ES_tradnl" sz="2100" noProof="0" dirty="0">
                <a:solidFill>
                  <a:srgbClr val="000000"/>
                </a:solidFill>
                <a:latin typeface="Arial"/>
                <a:cs typeface="Arial"/>
              </a:rPr>
              <a:t> of </a:t>
            </a:r>
            <a:r>
              <a:rPr lang="es-ES_tradnl" sz="2100" noProof="0" dirty="0" err="1">
                <a:solidFill>
                  <a:srgbClr val="000000"/>
                </a:solidFill>
                <a:latin typeface="Arial"/>
                <a:cs typeface="Arial"/>
              </a:rPr>
              <a:t>Disease</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Resistant</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Bean</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Varieties</a:t>
            </a:r>
            <a:r>
              <a:rPr lang="es-ES_tradnl" sz="2100" noProof="0" dirty="0">
                <a:solidFill>
                  <a:srgbClr val="000000"/>
                </a:solidFill>
                <a:latin typeface="Arial"/>
                <a:cs typeface="Arial"/>
              </a:rPr>
              <a:t> in Guatemala, Nicaragua, Honduras and </a:t>
            </a:r>
            <a:r>
              <a:rPr lang="es-ES_tradnl" sz="2100" noProof="0" dirty="0" err="1">
                <a:solidFill>
                  <a:srgbClr val="000000"/>
                </a:solidFill>
                <a:latin typeface="Arial"/>
                <a:cs typeface="Arial"/>
              </a:rPr>
              <a:t>Haiti</a:t>
            </a:r>
            <a:r>
              <a:rPr lang="es-ES_tradnl" sz="2100" noProof="0" dirty="0">
                <a:solidFill>
                  <a:srgbClr val="000000"/>
                </a:solidFill>
                <a:latin typeface="Arial"/>
                <a:cs typeface="Arial"/>
              </a:rPr>
              <a:t>	</a:t>
            </a:r>
          </a:p>
          <a:p>
            <a:pPr>
              <a:lnSpc>
                <a:spcPct val="140000"/>
              </a:lnSpc>
            </a:pPr>
            <a:r>
              <a:rPr lang="es-ES_tradnl" sz="2100" noProof="0" dirty="0">
                <a:solidFill>
                  <a:srgbClr val="000000"/>
                </a:solidFill>
                <a:latin typeface="Arial"/>
                <a:cs typeface="Arial"/>
              </a:rPr>
              <a:t>High </a:t>
            </a:r>
            <a:r>
              <a:rPr lang="es-ES_tradnl" sz="2100" noProof="0" dirty="0" err="1">
                <a:solidFill>
                  <a:srgbClr val="000000"/>
                </a:solidFill>
                <a:latin typeface="Arial"/>
                <a:cs typeface="Arial"/>
              </a:rPr>
              <a:t>carotene</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varieties</a:t>
            </a:r>
            <a:r>
              <a:rPr lang="es-ES_tradnl" sz="2100" noProof="0" dirty="0">
                <a:solidFill>
                  <a:srgbClr val="000000"/>
                </a:solidFill>
                <a:latin typeface="Arial"/>
                <a:cs typeface="Arial"/>
              </a:rPr>
              <a:t> of </a:t>
            </a:r>
            <a:r>
              <a:rPr lang="es-ES_tradnl" sz="2100" noProof="0" dirty="0" err="1">
                <a:solidFill>
                  <a:srgbClr val="000000"/>
                </a:solidFill>
                <a:latin typeface="Arial"/>
                <a:cs typeface="Arial"/>
              </a:rPr>
              <a:t>sweet</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potato</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for</a:t>
            </a:r>
            <a:r>
              <a:rPr lang="es-ES_tradnl" sz="2100" noProof="0" dirty="0">
                <a:solidFill>
                  <a:srgbClr val="000000"/>
                </a:solidFill>
                <a:latin typeface="Arial"/>
                <a:cs typeface="Arial"/>
              </a:rPr>
              <a:t> Puerto Rico	</a:t>
            </a:r>
          </a:p>
          <a:p>
            <a:pPr>
              <a:lnSpc>
                <a:spcPct val="140000"/>
              </a:lnSpc>
            </a:pPr>
            <a:r>
              <a:rPr lang="es-ES_tradnl" sz="2100" noProof="0" dirty="0">
                <a:solidFill>
                  <a:srgbClr val="000000"/>
                </a:solidFill>
                <a:latin typeface="Arial"/>
                <a:cs typeface="Arial"/>
              </a:rPr>
              <a:t>Lajas </a:t>
            </a:r>
            <a:r>
              <a:rPr lang="es-ES_tradnl" sz="2100" noProof="0" dirty="0" err="1">
                <a:solidFill>
                  <a:srgbClr val="000000"/>
                </a:solidFill>
                <a:latin typeface="Arial"/>
                <a:cs typeface="Arial"/>
              </a:rPr>
              <a:t>Agricultural</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Experiment</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Station</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Seed</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Program</a:t>
            </a:r>
            <a:r>
              <a:rPr lang="es-ES_tradnl" sz="2100" noProof="0" dirty="0">
                <a:solidFill>
                  <a:srgbClr val="000000"/>
                </a:solidFill>
                <a:latin typeface="Arial"/>
                <a:cs typeface="Arial"/>
              </a:rPr>
              <a:t>	</a:t>
            </a:r>
          </a:p>
          <a:p>
            <a:pPr>
              <a:lnSpc>
                <a:spcPct val="140000"/>
              </a:lnSpc>
            </a:pPr>
            <a:r>
              <a:rPr lang="es-ES_tradnl" sz="2100" noProof="0" dirty="0">
                <a:solidFill>
                  <a:srgbClr val="000000"/>
                </a:solidFill>
                <a:latin typeface="Arial"/>
                <a:cs typeface="Arial"/>
              </a:rPr>
              <a:t>Introducción, Evaluación y Mantenimiento de Germoplasma (liderato)	</a:t>
            </a:r>
          </a:p>
          <a:p>
            <a:pPr>
              <a:lnSpc>
                <a:spcPct val="140000"/>
              </a:lnSpc>
            </a:pPr>
            <a:r>
              <a:rPr lang="es-ES_tradnl" sz="2100" noProof="0" dirty="0" err="1">
                <a:solidFill>
                  <a:srgbClr val="000000"/>
                </a:solidFill>
                <a:latin typeface="Arial"/>
                <a:cs typeface="Arial"/>
              </a:rPr>
              <a:t>Introduction</a:t>
            </a:r>
            <a:r>
              <a:rPr lang="es-ES_tradnl" sz="2100" noProof="0" dirty="0">
                <a:solidFill>
                  <a:srgbClr val="000000"/>
                </a:solidFill>
                <a:latin typeface="Arial"/>
                <a:cs typeface="Arial"/>
              </a:rPr>
              <a:t> and </a:t>
            </a:r>
            <a:r>
              <a:rPr lang="es-ES_tradnl" sz="2100" noProof="0" dirty="0" err="1">
                <a:solidFill>
                  <a:srgbClr val="000000"/>
                </a:solidFill>
                <a:latin typeface="Arial"/>
                <a:cs typeface="Arial"/>
              </a:rPr>
              <a:t>Evaluation</a:t>
            </a:r>
            <a:r>
              <a:rPr lang="es-ES_tradnl" sz="2100" noProof="0" dirty="0">
                <a:solidFill>
                  <a:srgbClr val="000000"/>
                </a:solidFill>
                <a:latin typeface="Arial"/>
                <a:cs typeface="Arial"/>
              </a:rPr>
              <a:t> of </a:t>
            </a:r>
            <a:r>
              <a:rPr lang="es-ES_tradnl" sz="2100" noProof="0" dirty="0" err="1">
                <a:solidFill>
                  <a:srgbClr val="000000"/>
                </a:solidFill>
                <a:latin typeface="Arial"/>
                <a:cs typeface="Arial"/>
              </a:rPr>
              <a:t>Upland</a:t>
            </a:r>
            <a:r>
              <a:rPr lang="es-ES_tradnl" sz="2100" noProof="0" dirty="0">
                <a:solidFill>
                  <a:srgbClr val="000000"/>
                </a:solidFill>
                <a:latin typeface="Arial"/>
                <a:cs typeface="Arial"/>
              </a:rPr>
              <a:t> Rice (</a:t>
            </a:r>
            <a:r>
              <a:rPr lang="es-ES_tradnl" sz="2100" noProof="0" dirty="0" err="1">
                <a:solidFill>
                  <a:srgbClr val="000000"/>
                </a:solidFill>
                <a:latin typeface="Arial"/>
                <a:cs typeface="Arial"/>
              </a:rPr>
              <a:t>Oriza</a:t>
            </a:r>
            <a:r>
              <a:rPr lang="es-ES_tradnl" sz="2100" noProof="0" dirty="0">
                <a:solidFill>
                  <a:srgbClr val="000000"/>
                </a:solidFill>
                <a:latin typeface="Arial"/>
                <a:cs typeface="Arial"/>
              </a:rPr>
              <a:t> sativa L.) </a:t>
            </a:r>
            <a:r>
              <a:rPr lang="es-ES_tradnl" sz="2100" noProof="0" dirty="0" err="1">
                <a:solidFill>
                  <a:srgbClr val="000000"/>
                </a:solidFill>
                <a:latin typeface="Arial"/>
                <a:cs typeface="Arial"/>
              </a:rPr>
              <a:t>Varieties</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for</a:t>
            </a:r>
            <a:r>
              <a:rPr lang="es-ES_tradnl" sz="2100" noProof="0" dirty="0">
                <a:solidFill>
                  <a:srgbClr val="000000"/>
                </a:solidFill>
                <a:latin typeface="Arial"/>
                <a:cs typeface="Arial"/>
              </a:rPr>
              <a:t> Puerto Rico </a:t>
            </a:r>
            <a:r>
              <a:rPr lang="es-ES_tradnl" sz="2100" noProof="0" dirty="0" err="1">
                <a:solidFill>
                  <a:srgbClr val="000000"/>
                </a:solidFill>
                <a:latin typeface="Arial"/>
                <a:cs typeface="Arial"/>
              </a:rPr>
              <a:t>Conditions</a:t>
            </a:r>
            <a:r>
              <a:rPr lang="es-ES_tradnl" sz="2100" noProof="0" dirty="0">
                <a:solidFill>
                  <a:srgbClr val="000000"/>
                </a:solidFill>
                <a:latin typeface="Arial"/>
                <a:cs typeface="Arial"/>
              </a:rPr>
              <a:t>	</a:t>
            </a:r>
          </a:p>
          <a:p>
            <a:pPr>
              <a:lnSpc>
                <a:spcPct val="140000"/>
              </a:lnSpc>
            </a:pPr>
            <a:r>
              <a:rPr lang="es-ES_tradnl" sz="2100" noProof="0" dirty="0" err="1">
                <a:solidFill>
                  <a:srgbClr val="000000"/>
                </a:solidFill>
                <a:latin typeface="Arial"/>
                <a:cs typeface="Arial"/>
              </a:rPr>
              <a:t>Cooperative</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Southern</a:t>
            </a:r>
            <a:r>
              <a:rPr lang="es-ES_tradnl" sz="2100" noProof="0" dirty="0">
                <a:solidFill>
                  <a:srgbClr val="000000"/>
                </a:solidFill>
                <a:latin typeface="Arial"/>
                <a:cs typeface="Arial"/>
              </a:rPr>
              <a:t> Rice </a:t>
            </a:r>
            <a:r>
              <a:rPr lang="es-ES_tradnl" sz="2100" noProof="0" dirty="0" err="1">
                <a:solidFill>
                  <a:srgbClr val="000000"/>
                </a:solidFill>
                <a:latin typeface="Arial"/>
                <a:cs typeface="Arial"/>
              </a:rPr>
              <a:t>Nursery</a:t>
            </a:r>
            <a:r>
              <a:rPr lang="es-ES_tradnl" sz="2100" noProof="0" dirty="0">
                <a:solidFill>
                  <a:srgbClr val="000000"/>
                </a:solidFill>
                <a:latin typeface="Arial"/>
                <a:cs typeface="Arial"/>
              </a:rPr>
              <a:t>	</a:t>
            </a:r>
          </a:p>
          <a:p>
            <a:pPr>
              <a:lnSpc>
                <a:spcPct val="140000"/>
              </a:lnSpc>
            </a:pPr>
            <a:r>
              <a:rPr lang="es-ES_tradnl" sz="2100" noProof="0" dirty="0">
                <a:solidFill>
                  <a:srgbClr val="000000"/>
                </a:solidFill>
                <a:latin typeface="Arial"/>
                <a:cs typeface="Arial"/>
              </a:rPr>
              <a:t>LSU Rice Winter </a:t>
            </a:r>
            <a:r>
              <a:rPr lang="es-ES_tradnl" sz="2100" noProof="0" dirty="0" err="1">
                <a:solidFill>
                  <a:srgbClr val="000000"/>
                </a:solidFill>
                <a:latin typeface="Arial"/>
                <a:cs typeface="Arial"/>
              </a:rPr>
              <a:t>Nursery</a:t>
            </a:r>
            <a:r>
              <a:rPr lang="es-ES_tradnl" sz="2100" noProof="0" dirty="0">
                <a:solidFill>
                  <a:srgbClr val="000000"/>
                </a:solidFill>
                <a:latin typeface="Arial"/>
                <a:cs typeface="Arial"/>
              </a:rPr>
              <a:t>	</a:t>
            </a:r>
          </a:p>
          <a:p>
            <a:pPr>
              <a:lnSpc>
                <a:spcPct val="140000"/>
              </a:lnSpc>
            </a:pPr>
            <a:r>
              <a:rPr lang="es-ES_tradnl" sz="2100" noProof="0" dirty="0" err="1">
                <a:solidFill>
                  <a:srgbClr val="000000"/>
                </a:solidFill>
                <a:latin typeface="Arial"/>
                <a:cs typeface="Arial"/>
              </a:rPr>
              <a:t>Organic</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Corn</a:t>
            </a:r>
            <a:r>
              <a:rPr lang="es-ES_tradnl" sz="2100" noProof="0" dirty="0">
                <a:solidFill>
                  <a:srgbClr val="000000"/>
                </a:solidFill>
                <a:latin typeface="Arial"/>
                <a:cs typeface="Arial"/>
              </a:rPr>
              <a:t> Winter </a:t>
            </a:r>
            <a:r>
              <a:rPr lang="es-ES_tradnl" sz="2100" noProof="0" dirty="0" err="1">
                <a:solidFill>
                  <a:srgbClr val="000000"/>
                </a:solidFill>
                <a:latin typeface="Arial"/>
                <a:cs typeface="Arial"/>
              </a:rPr>
              <a:t>Nursery</a:t>
            </a:r>
            <a:r>
              <a:rPr lang="es-ES_tradnl" sz="2100" noProof="0" dirty="0">
                <a:solidFill>
                  <a:srgbClr val="000000"/>
                </a:solidFill>
                <a:latin typeface="Arial"/>
                <a:cs typeface="Arial"/>
              </a:rPr>
              <a:t>	</a:t>
            </a:r>
          </a:p>
          <a:p>
            <a:pPr>
              <a:lnSpc>
                <a:spcPct val="140000"/>
              </a:lnSpc>
            </a:pPr>
            <a:r>
              <a:rPr lang="es-ES_tradnl" sz="2100" noProof="0" dirty="0" err="1">
                <a:solidFill>
                  <a:srgbClr val="000000"/>
                </a:solidFill>
                <a:latin typeface="Arial"/>
                <a:cs typeface="Arial"/>
              </a:rPr>
              <a:t>Organic</a:t>
            </a:r>
            <a:r>
              <a:rPr lang="es-ES_tradnl" sz="2100" noProof="0" dirty="0">
                <a:solidFill>
                  <a:srgbClr val="000000"/>
                </a:solidFill>
                <a:latin typeface="Arial"/>
                <a:cs typeface="Arial"/>
              </a:rPr>
              <a:t> </a:t>
            </a:r>
            <a:r>
              <a:rPr lang="es-ES_tradnl" sz="2100" noProof="0" dirty="0" err="1">
                <a:solidFill>
                  <a:srgbClr val="000000"/>
                </a:solidFill>
                <a:latin typeface="Arial"/>
                <a:cs typeface="Arial"/>
              </a:rPr>
              <a:t>Cowpea</a:t>
            </a:r>
            <a:r>
              <a:rPr lang="es-ES_tradnl" sz="2100" noProof="0" dirty="0">
                <a:solidFill>
                  <a:srgbClr val="000000"/>
                </a:solidFill>
                <a:latin typeface="Arial"/>
                <a:cs typeface="Arial"/>
              </a:rPr>
              <a:t> Winter </a:t>
            </a:r>
            <a:r>
              <a:rPr lang="es-ES_tradnl" sz="2100" noProof="0" dirty="0" err="1">
                <a:solidFill>
                  <a:srgbClr val="000000"/>
                </a:solidFill>
                <a:latin typeface="Arial"/>
                <a:cs typeface="Arial"/>
              </a:rPr>
              <a:t>Nursery</a:t>
            </a:r>
            <a:r>
              <a:rPr lang="es-ES_tradnl" sz="1600" noProof="0" dirty="0">
                <a:solidFill>
                  <a:srgbClr val="000000"/>
                </a:solidFill>
                <a:latin typeface="Arial"/>
                <a:cs typeface="Arial"/>
              </a:rPr>
              <a:t>	</a:t>
            </a: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234290144"/>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4667" y="483578"/>
            <a:ext cx="7179733" cy="6801861"/>
          </a:xfrm>
          <a:prstGeom prst="rect">
            <a:avLst/>
          </a:prstGeom>
        </p:spPr>
        <p:txBody>
          <a:bodyPr wrap="square">
            <a:spAutoFit/>
          </a:bodyPr>
          <a:lstStyle/>
          <a:p>
            <a:pPr algn="ctr">
              <a:lnSpc>
                <a:spcPct val="140000"/>
              </a:lnSpc>
            </a:pPr>
            <a:r>
              <a:rPr lang="es-ES_tradnl" b="1" dirty="0">
                <a:solidFill>
                  <a:srgbClr val="000000"/>
                </a:solidFill>
                <a:latin typeface="Arial"/>
                <a:cs typeface="Arial"/>
              </a:rPr>
              <a:t>Recursos Genéticos de Plantas, </a:t>
            </a:r>
            <a:r>
              <a:rPr lang="es-ES_tradnl" b="1" dirty="0" err="1">
                <a:solidFill>
                  <a:srgbClr val="000000"/>
                </a:solidFill>
                <a:latin typeface="Arial"/>
                <a:cs typeface="Arial"/>
              </a:rPr>
              <a:t>Fitomejoramiento</a:t>
            </a:r>
            <a:r>
              <a:rPr lang="es-ES_tradnl" b="1" dirty="0">
                <a:solidFill>
                  <a:srgbClr val="000000"/>
                </a:solidFill>
                <a:latin typeface="Arial"/>
                <a:cs typeface="Arial"/>
              </a:rPr>
              <a:t> y Sistemas de Producción (cont.</a:t>
            </a:r>
            <a:r>
              <a:rPr lang="es-ES_tradnl" b="1" dirty="0" smtClean="0">
                <a:solidFill>
                  <a:srgbClr val="000000"/>
                </a:solidFill>
                <a:latin typeface="Arial"/>
                <a:cs typeface="Arial"/>
              </a:rPr>
              <a:t>)</a:t>
            </a:r>
          </a:p>
          <a:p>
            <a:pPr algn="ctr">
              <a:lnSpc>
                <a:spcPct val="140000"/>
              </a:lnSpc>
            </a:pPr>
            <a:endParaRPr lang="es-ES_tradnl" dirty="0">
              <a:solidFill>
                <a:srgbClr val="000000"/>
              </a:solidFill>
              <a:latin typeface="Arial"/>
              <a:cs typeface="Arial"/>
            </a:endParaRPr>
          </a:p>
          <a:p>
            <a:pPr marL="285750" indent="-285750">
              <a:lnSpc>
                <a:spcPct val="140000"/>
              </a:lnSpc>
              <a:buFont typeface="Arial"/>
              <a:buChar char="•"/>
            </a:pPr>
            <a:r>
              <a:rPr lang="es-ES_tradnl" sz="1400" dirty="0" err="1" smtClean="0">
                <a:solidFill>
                  <a:srgbClr val="000000"/>
                </a:solidFill>
                <a:latin typeface="Arial"/>
                <a:cs typeface="Arial"/>
              </a:rPr>
              <a:t>Evaluation</a:t>
            </a:r>
            <a:r>
              <a:rPr lang="es-ES_tradnl" sz="1400" dirty="0" smtClean="0">
                <a:solidFill>
                  <a:srgbClr val="000000"/>
                </a:solidFill>
                <a:latin typeface="Arial"/>
                <a:cs typeface="Arial"/>
              </a:rPr>
              <a:t> </a:t>
            </a:r>
            <a:r>
              <a:rPr lang="es-ES_tradnl" sz="1400" dirty="0">
                <a:solidFill>
                  <a:srgbClr val="000000"/>
                </a:solidFill>
                <a:latin typeface="Arial"/>
                <a:cs typeface="Arial"/>
              </a:rPr>
              <a:t>of Production Characteristics and Fruit Quality of Quenepa for the Development of Superior Clones for Fresh Fruit and Industrial Uses	</a:t>
            </a:r>
            <a:endParaRPr lang="es-ES_tradnl" sz="1400" dirty="0" smtClean="0">
              <a:solidFill>
                <a:srgbClr val="000000"/>
              </a:solidFill>
              <a:latin typeface="Arial"/>
              <a:cs typeface="Arial"/>
            </a:endParaRPr>
          </a:p>
          <a:p>
            <a:pPr marL="285750" indent="-285750">
              <a:lnSpc>
                <a:spcPct val="140000"/>
              </a:lnSpc>
              <a:buFont typeface="Arial"/>
              <a:buChar char="•"/>
            </a:pPr>
            <a:endParaRPr lang="es-ES_tradnl" sz="1400" dirty="0">
              <a:solidFill>
                <a:srgbClr val="000000"/>
              </a:solidFill>
              <a:latin typeface="Arial"/>
              <a:cs typeface="Arial"/>
            </a:endParaRPr>
          </a:p>
          <a:p>
            <a:pPr marL="285750" indent="-285750">
              <a:lnSpc>
                <a:spcPct val="140000"/>
              </a:lnSpc>
              <a:buFont typeface="Arial"/>
              <a:buChar char="•"/>
            </a:pPr>
            <a:r>
              <a:rPr lang="es-ES_tradnl" sz="1400" dirty="0">
                <a:solidFill>
                  <a:srgbClr val="000000"/>
                </a:solidFill>
                <a:latin typeface="Arial"/>
                <a:cs typeface="Arial"/>
              </a:rPr>
              <a:t>Mycogen Seeds Graduate Student Cooperation Agreement	</a:t>
            </a:r>
            <a:endParaRPr lang="es-ES_tradnl" sz="1400" dirty="0" smtClean="0">
              <a:solidFill>
                <a:srgbClr val="000000"/>
              </a:solidFill>
              <a:latin typeface="Arial"/>
              <a:cs typeface="Arial"/>
            </a:endParaRPr>
          </a:p>
          <a:p>
            <a:pPr marL="285750" indent="-285750">
              <a:lnSpc>
                <a:spcPct val="140000"/>
              </a:lnSpc>
              <a:buFont typeface="Arial"/>
              <a:buChar char="•"/>
            </a:pPr>
            <a:endParaRPr lang="es-ES_tradnl" sz="1400" dirty="0">
              <a:solidFill>
                <a:srgbClr val="000000"/>
              </a:solidFill>
              <a:latin typeface="Arial"/>
              <a:cs typeface="Arial"/>
            </a:endParaRPr>
          </a:p>
          <a:p>
            <a:pPr marL="285750" indent="-285750">
              <a:lnSpc>
                <a:spcPct val="140000"/>
              </a:lnSpc>
              <a:buFont typeface="Arial"/>
              <a:buChar char="•"/>
            </a:pPr>
            <a:r>
              <a:rPr lang="es-ES_tradnl" sz="1400" dirty="0">
                <a:solidFill>
                  <a:srgbClr val="000000"/>
                </a:solidFill>
                <a:latin typeface="Arial"/>
                <a:cs typeface="Arial"/>
              </a:rPr>
              <a:t>Introduction, evaluation, and preservation of achachairu (Garcinia gardneriana) - A highly profitable fruit crop for Puerto Rico	</a:t>
            </a:r>
            <a:endParaRPr lang="es-ES_tradnl" sz="1400" dirty="0" smtClean="0">
              <a:solidFill>
                <a:srgbClr val="000000"/>
              </a:solidFill>
              <a:latin typeface="Arial"/>
              <a:cs typeface="Arial"/>
            </a:endParaRPr>
          </a:p>
          <a:p>
            <a:pPr marL="285750" indent="-285750">
              <a:lnSpc>
                <a:spcPct val="140000"/>
              </a:lnSpc>
              <a:buFont typeface="Arial"/>
              <a:buChar char="•"/>
            </a:pPr>
            <a:endParaRPr lang="es-ES_tradnl" sz="1400" dirty="0">
              <a:solidFill>
                <a:srgbClr val="000000"/>
              </a:solidFill>
              <a:latin typeface="Arial"/>
              <a:cs typeface="Arial"/>
            </a:endParaRPr>
          </a:p>
          <a:p>
            <a:pPr marL="285750" indent="-285750">
              <a:lnSpc>
                <a:spcPct val="140000"/>
              </a:lnSpc>
              <a:buFont typeface="Arial"/>
              <a:buChar char="•"/>
            </a:pPr>
            <a:r>
              <a:rPr lang="es-ES_tradnl" sz="1400" dirty="0">
                <a:solidFill>
                  <a:srgbClr val="000000"/>
                </a:solidFill>
                <a:latin typeface="Arial"/>
                <a:cs typeface="Arial"/>
              </a:rPr>
              <a:t>Developing sustainable tropical leguminous cover crop and green manure mulch systems for low external-input crop production in the U.S. Virgin Isalnds, Puerto Rico, and </a:t>
            </a:r>
            <a:r>
              <a:rPr lang="es-ES_tradnl" sz="1400" dirty="0" smtClean="0">
                <a:solidFill>
                  <a:srgbClr val="000000"/>
                </a:solidFill>
                <a:latin typeface="Arial"/>
                <a:cs typeface="Arial"/>
              </a:rPr>
              <a:t>Florida</a:t>
            </a:r>
            <a:r>
              <a:rPr lang="es-ES_tradnl" sz="1400" dirty="0">
                <a:solidFill>
                  <a:srgbClr val="000000"/>
                </a:solidFill>
                <a:latin typeface="Arial"/>
                <a:cs typeface="Arial"/>
              </a:rPr>
              <a:t>	</a:t>
            </a:r>
            <a:endParaRPr lang="es-ES_tradnl" sz="1400" dirty="0" smtClean="0">
              <a:solidFill>
                <a:srgbClr val="000000"/>
              </a:solidFill>
              <a:latin typeface="Arial"/>
              <a:cs typeface="Arial"/>
            </a:endParaRPr>
          </a:p>
          <a:p>
            <a:pPr marL="285750" indent="-285750">
              <a:lnSpc>
                <a:spcPct val="140000"/>
              </a:lnSpc>
              <a:buFont typeface="Arial"/>
              <a:buChar char="•"/>
            </a:pPr>
            <a:endParaRPr lang="es-ES_tradnl" sz="1400" dirty="0">
              <a:solidFill>
                <a:srgbClr val="000000"/>
              </a:solidFill>
              <a:latin typeface="Arial"/>
              <a:cs typeface="Arial"/>
            </a:endParaRPr>
          </a:p>
          <a:p>
            <a:pPr marL="285750" indent="-285750">
              <a:lnSpc>
                <a:spcPct val="140000"/>
              </a:lnSpc>
              <a:buFont typeface="Arial"/>
              <a:buChar char="•"/>
            </a:pPr>
            <a:r>
              <a:rPr lang="es-ES_tradnl" sz="1400" dirty="0">
                <a:solidFill>
                  <a:srgbClr val="000000"/>
                </a:solidFill>
              </a:rPr>
              <a:t>El Huerto Urbano </a:t>
            </a:r>
            <a:endParaRPr lang="es-ES_tradnl" sz="1400" dirty="0" smtClean="0">
              <a:solidFill>
                <a:srgbClr val="000000"/>
              </a:solidFill>
            </a:endParaRPr>
          </a:p>
          <a:p>
            <a:pPr marL="285750" indent="-285750">
              <a:lnSpc>
                <a:spcPct val="140000"/>
              </a:lnSpc>
              <a:buFont typeface="Arial"/>
              <a:buChar char="•"/>
            </a:pPr>
            <a:endParaRPr lang="es-ES_tradnl" sz="1400" dirty="0">
              <a:solidFill>
                <a:srgbClr val="000000"/>
              </a:solidFill>
            </a:endParaRPr>
          </a:p>
          <a:p>
            <a:pPr marL="285750" indent="-285750">
              <a:buFont typeface="Arial"/>
              <a:buChar char="•"/>
            </a:pPr>
            <a:r>
              <a:rPr lang="es-ES_tradnl" sz="1400" dirty="0">
                <a:solidFill>
                  <a:srgbClr val="000000"/>
                </a:solidFill>
                <a:latin typeface="Arial"/>
                <a:cs typeface="Arial"/>
              </a:rPr>
              <a:t>Effect of chicken manure and plant de-leafing on soil physical qualities on plantain</a:t>
            </a:r>
          </a:p>
          <a:p>
            <a:pPr marL="368046"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Breeding common bean (Phaseolus vulgaris L.) for resistance to abiotic and biotic stresses, sustainable production, and enhanced nutritional value</a:t>
            </a:r>
          </a:p>
          <a:p>
            <a:pPr marL="82296" indent="0">
              <a:buNone/>
            </a:pPr>
            <a:r>
              <a:rPr lang="es-ES_tradnl" sz="1400" dirty="0">
                <a:solidFill>
                  <a:srgbClr val="000000"/>
                </a:solidFill>
                <a:latin typeface="Arial"/>
                <a:cs typeface="Arial"/>
              </a:rPr>
              <a:t>	</a:t>
            </a:r>
          </a:p>
          <a:p>
            <a:pPr marL="285750" indent="-285750">
              <a:lnSpc>
                <a:spcPct val="140000"/>
              </a:lnSpc>
              <a:buFont typeface="Arial"/>
              <a:buChar char="•"/>
            </a:pPr>
            <a:endParaRPr lang="es-ES_tradnl" sz="1200" dirty="0">
              <a:solidFill>
                <a:srgbClr val="000000"/>
              </a:solidFill>
            </a:endParaRP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581393524"/>
      </p:ext>
    </p:extLst>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9267"/>
            <a:ext cx="7498080" cy="5854700"/>
          </a:xfrm>
        </p:spPr>
        <p:txBody>
          <a:bodyPr>
            <a:noAutofit/>
          </a:bodyPr>
          <a:lstStyle/>
          <a:p>
            <a:endParaRPr lang="es-ES_tradnl" sz="1600" noProof="0" dirty="0" smtClean="0">
              <a:solidFill>
                <a:srgbClr val="000000"/>
              </a:solidFill>
              <a:latin typeface="Arial"/>
              <a:cs typeface="Arial"/>
            </a:endParaRPr>
          </a:p>
          <a:p>
            <a:pPr marL="82296" indent="0" algn="ctr">
              <a:buNone/>
            </a:pPr>
            <a:r>
              <a:rPr lang="es-ES_tradnl" sz="1600" b="1" dirty="0">
                <a:solidFill>
                  <a:srgbClr val="000000"/>
                </a:solidFill>
                <a:latin typeface="Arial"/>
                <a:cs typeface="Arial"/>
              </a:rPr>
              <a:t>Recursos Genéticos de Plantas, </a:t>
            </a:r>
            <a:r>
              <a:rPr lang="es-ES_tradnl" sz="1600" b="1" dirty="0" err="1">
                <a:solidFill>
                  <a:srgbClr val="000000"/>
                </a:solidFill>
                <a:latin typeface="Arial"/>
                <a:cs typeface="Arial"/>
              </a:rPr>
              <a:t>Fitomejoramiento</a:t>
            </a:r>
            <a:r>
              <a:rPr lang="es-ES_tradnl" sz="1600" b="1" dirty="0">
                <a:solidFill>
                  <a:srgbClr val="000000"/>
                </a:solidFill>
                <a:latin typeface="Arial"/>
                <a:cs typeface="Arial"/>
              </a:rPr>
              <a:t> y Sistemas de Producción (cont.)</a:t>
            </a:r>
          </a:p>
          <a:p>
            <a:endParaRPr lang="es-ES_tradnl" sz="1600" dirty="0">
              <a:solidFill>
                <a:srgbClr val="000000"/>
              </a:solidFill>
              <a:latin typeface="Arial"/>
              <a:cs typeface="Arial"/>
            </a:endParaRPr>
          </a:p>
          <a:p>
            <a:r>
              <a:rPr lang="es-ES_tradnl" sz="1400" noProof="0" dirty="0" smtClean="0">
                <a:solidFill>
                  <a:srgbClr val="000000"/>
                </a:solidFill>
                <a:latin typeface="Arial"/>
                <a:cs typeface="Arial"/>
              </a:rPr>
              <a:t>Evaluación </a:t>
            </a:r>
            <a:r>
              <a:rPr lang="es-ES_tradnl" sz="1400" noProof="0" dirty="0">
                <a:solidFill>
                  <a:srgbClr val="000000"/>
                </a:solidFill>
                <a:latin typeface="Arial"/>
                <a:cs typeface="Arial"/>
              </a:rPr>
              <a:t>de </a:t>
            </a:r>
            <a:r>
              <a:rPr lang="es-ES_tradnl" sz="1400" noProof="0" dirty="0" err="1">
                <a:solidFill>
                  <a:srgbClr val="000000"/>
                </a:solidFill>
                <a:latin typeface="Arial"/>
                <a:cs typeface="Arial"/>
              </a:rPr>
              <a:t>bioestimulantes</a:t>
            </a:r>
            <a:r>
              <a:rPr lang="es-ES_tradnl" sz="1400" noProof="0" dirty="0">
                <a:solidFill>
                  <a:srgbClr val="000000"/>
                </a:solidFill>
                <a:latin typeface="Arial"/>
                <a:cs typeface="Arial"/>
              </a:rPr>
              <a:t> y manejo de malezas para mejorar la productividad y eficiencia de sistemas de producción orgánica con cultivos de importancia económica en Puerto </a:t>
            </a:r>
            <a:r>
              <a:rPr lang="es-ES_tradnl" sz="1400" noProof="0" dirty="0" smtClean="0">
                <a:solidFill>
                  <a:srgbClr val="000000"/>
                </a:solidFill>
                <a:latin typeface="Arial"/>
                <a:cs typeface="Arial"/>
              </a:rPr>
              <a:t>Rico</a:t>
            </a:r>
          </a:p>
          <a:p>
            <a:pPr marL="82296" indent="0">
              <a:buNone/>
            </a:pPr>
            <a:r>
              <a:rPr lang="es-ES_tradnl" sz="1400" noProof="0" dirty="0">
                <a:solidFill>
                  <a:srgbClr val="000000"/>
                </a:solidFill>
                <a:latin typeface="Arial"/>
                <a:cs typeface="Arial"/>
              </a:rPr>
              <a:t>	</a:t>
            </a:r>
          </a:p>
          <a:p>
            <a:r>
              <a:rPr lang="es-ES_tradnl" sz="1400" noProof="0" dirty="0" err="1">
                <a:solidFill>
                  <a:srgbClr val="000000"/>
                </a:solidFill>
                <a:latin typeface="Arial"/>
                <a:cs typeface="Arial"/>
              </a:rPr>
              <a:t>Pumpkin</a:t>
            </a:r>
            <a:r>
              <a:rPr lang="es-ES_tradnl" sz="1400" noProof="0" dirty="0">
                <a:solidFill>
                  <a:srgbClr val="000000"/>
                </a:solidFill>
                <a:latin typeface="Arial"/>
                <a:cs typeface="Arial"/>
              </a:rPr>
              <a:t> and </a:t>
            </a:r>
            <a:r>
              <a:rPr lang="es-ES_tradnl" sz="1400" noProof="0" dirty="0" err="1">
                <a:solidFill>
                  <a:srgbClr val="000000"/>
                </a:solidFill>
                <a:latin typeface="Arial"/>
                <a:cs typeface="Arial"/>
              </a:rPr>
              <a:t>Sweet</a:t>
            </a:r>
            <a:r>
              <a:rPr lang="es-ES_tradnl" sz="1400" noProof="0" dirty="0">
                <a:solidFill>
                  <a:srgbClr val="000000"/>
                </a:solidFill>
                <a:latin typeface="Arial"/>
                <a:cs typeface="Arial"/>
              </a:rPr>
              <a:t> Chili </a:t>
            </a:r>
            <a:r>
              <a:rPr lang="es-ES_tradnl" sz="1400" noProof="0" dirty="0" err="1">
                <a:solidFill>
                  <a:srgbClr val="000000"/>
                </a:solidFill>
                <a:latin typeface="Arial"/>
                <a:cs typeface="Arial"/>
              </a:rPr>
              <a:t>Pepper</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for</a:t>
            </a:r>
            <a:r>
              <a:rPr lang="es-ES_tradnl" sz="1400" noProof="0" dirty="0">
                <a:solidFill>
                  <a:srgbClr val="000000"/>
                </a:solidFill>
                <a:latin typeface="Arial"/>
                <a:cs typeface="Arial"/>
              </a:rPr>
              <a:t> Puerto Rico: </a:t>
            </a:r>
            <a:r>
              <a:rPr lang="es-ES_tradnl" sz="1400" noProof="0" dirty="0" err="1">
                <a:solidFill>
                  <a:srgbClr val="000000"/>
                </a:solidFill>
                <a:latin typeface="Arial"/>
                <a:cs typeface="Arial"/>
              </a:rPr>
              <a:t>Variety</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Improvement</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Value-added</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Products</a:t>
            </a:r>
            <a:r>
              <a:rPr lang="es-ES_tradnl" sz="1400" noProof="0" dirty="0">
                <a:solidFill>
                  <a:srgbClr val="000000"/>
                </a:solidFill>
                <a:latin typeface="Arial"/>
                <a:cs typeface="Arial"/>
              </a:rPr>
              <a:t> and </a:t>
            </a:r>
            <a:r>
              <a:rPr lang="es-ES_tradnl" sz="1400" noProof="0" dirty="0" err="1">
                <a:solidFill>
                  <a:srgbClr val="000000"/>
                </a:solidFill>
                <a:latin typeface="Arial"/>
                <a:cs typeface="Arial"/>
              </a:rPr>
              <a:t>User</a:t>
            </a:r>
            <a:r>
              <a:rPr lang="es-ES_tradnl" sz="1400" noProof="0" dirty="0">
                <a:solidFill>
                  <a:srgbClr val="000000"/>
                </a:solidFill>
                <a:latin typeface="Arial"/>
                <a:cs typeface="Arial"/>
              </a:rPr>
              <a:t> </a:t>
            </a:r>
            <a:r>
              <a:rPr lang="es-ES_tradnl" sz="1400" noProof="0" dirty="0" err="1" smtClean="0">
                <a:solidFill>
                  <a:srgbClr val="000000"/>
                </a:solidFill>
                <a:latin typeface="Arial"/>
                <a:cs typeface="Arial"/>
              </a:rPr>
              <a:t>Acceptance</a:t>
            </a:r>
            <a:endParaRPr lang="es-ES_tradnl" sz="1400" noProof="0" dirty="0">
              <a:solidFill>
                <a:srgbClr val="000000"/>
              </a:solidFill>
              <a:latin typeface="Arial"/>
              <a:cs typeface="Arial"/>
            </a:endParaRPr>
          </a:p>
          <a:p>
            <a:endParaRPr lang="es-ES_tradnl" sz="1400" noProof="0" dirty="0">
              <a:solidFill>
                <a:srgbClr val="000000"/>
              </a:solidFill>
              <a:latin typeface="Arial"/>
              <a:cs typeface="Arial"/>
            </a:endParaRPr>
          </a:p>
          <a:p>
            <a:r>
              <a:rPr lang="es-ES_tradnl" sz="1400" noProof="0" dirty="0" err="1">
                <a:solidFill>
                  <a:srgbClr val="000000"/>
                </a:solidFill>
                <a:latin typeface="Arial"/>
                <a:cs typeface="Arial"/>
              </a:rPr>
              <a:t>Educating</a:t>
            </a:r>
            <a:r>
              <a:rPr lang="es-ES_tradnl" sz="1400" noProof="0" dirty="0">
                <a:solidFill>
                  <a:srgbClr val="000000"/>
                </a:solidFill>
                <a:latin typeface="Arial"/>
                <a:cs typeface="Arial"/>
              </a:rPr>
              <a:t> and training </a:t>
            </a:r>
            <a:r>
              <a:rPr lang="es-ES_tradnl" sz="1400" noProof="0" dirty="0" err="1">
                <a:solidFill>
                  <a:srgbClr val="000000"/>
                </a:solidFill>
                <a:latin typeface="Arial"/>
                <a:cs typeface="Arial"/>
              </a:rPr>
              <a:t>future</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farmers</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researchers</a:t>
            </a:r>
            <a:r>
              <a:rPr lang="es-ES_tradnl" sz="1400" noProof="0" dirty="0">
                <a:solidFill>
                  <a:srgbClr val="000000"/>
                </a:solidFill>
                <a:latin typeface="Arial"/>
                <a:cs typeface="Arial"/>
              </a:rPr>
              <a:t> and </a:t>
            </a:r>
            <a:r>
              <a:rPr lang="es-ES_tradnl" sz="1400" noProof="0" dirty="0" err="1">
                <a:solidFill>
                  <a:srgbClr val="000000"/>
                </a:solidFill>
                <a:latin typeface="Arial"/>
                <a:cs typeface="Arial"/>
              </a:rPr>
              <a:t>extension</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personnel</a:t>
            </a:r>
            <a:r>
              <a:rPr lang="es-ES_tradnl" sz="1400" noProof="0" dirty="0">
                <a:solidFill>
                  <a:srgbClr val="000000"/>
                </a:solidFill>
                <a:latin typeface="Arial"/>
                <a:cs typeface="Arial"/>
              </a:rPr>
              <a:t> in </a:t>
            </a:r>
            <a:r>
              <a:rPr lang="es-ES_tradnl" sz="1400" noProof="0" dirty="0" err="1">
                <a:solidFill>
                  <a:srgbClr val="000000"/>
                </a:solidFill>
                <a:latin typeface="Arial"/>
                <a:cs typeface="Arial"/>
              </a:rPr>
              <a:t>sustainable</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agriculture</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research</a:t>
            </a:r>
            <a:r>
              <a:rPr lang="es-ES_tradnl" sz="1400" noProof="0" dirty="0">
                <a:solidFill>
                  <a:srgbClr val="000000"/>
                </a:solidFill>
                <a:latin typeface="Arial"/>
                <a:cs typeface="Arial"/>
              </a:rPr>
              <a:t> and </a:t>
            </a:r>
            <a:r>
              <a:rPr lang="es-ES_tradnl" sz="1400" noProof="0" dirty="0" err="1">
                <a:solidFill>
                  <a:srgbClr val="000000"/>
                </a:solidFill>
                <a:latin typeface="Arial"/>
                <a:cs typeface="Arial"/>
              </a:rPr>
              <a:t>education</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evaluation</a:t>
            </a:r>
            <a:r>
              <a:rPr lang="es-ES_tradnl" sz="1400" noProof="0" dirty="0">
                <a:solidFill>
                  <a:srgbClr val="000000"/>
                </a:solidFill>
                <a:latin typeface="Arial"/>
                <a:cs typeface="Arial"/>
              </a:rPr>
              <a:t> and </a:t>
            </a:r>
            <a:r>
              <a:rPr lang="es-ES_tradnl" sz="1400" noProof="0" dirty="0" err="1">
                <a:solidFill>
                  <a:srgbClr val="000000"/>
                </a:solidFill>
                <a:latin typeface="Arial"/>
                <a:cs typeface="Arial"/>
              </a:rPr>
              <a:t>teaching</a:t>
            </a:r>
            <a:r>
              <a:rPr lang="es-ES_tradnl" sz="1400" noProof="0" dirty="0">
                <a:solidFill>
                  <a:srgbClr val="000000"/>
                </a:solidFill>
                <a:latin typeface="Arial"/>
                <a:cs typeface="Arial"/>
              </a:rPr>
              <a:t> of </a:t>
            </a:r>
            <a:r>
              <a:rPr lang="es-ES_tradnl" sz="1400" noProof="0" dirty="0" err="1">
                <a:solidFill>
                  <a:srgbClr val="000000"/>
                </a:solidFill>
                <a:latin typeface="Arial"/>
                <a:cs typeface="Arial"/>
              </a:rPr>
              <a:t>organic</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practices</a:t>
            </a:r>
            <a:r>
              <a:rPr lang="es-ES_tradnl" sz="1400" noProof="0" dirty="0">
                <a:solidFill>
                  <a:srgbClr val="000000"/>
                </a:solidFill>
                <a:latin typeface="Arial"/>
                <a:cs typeface="Arial"/>
              </a:rPr>
              <a:t>	</a:t>
            </a:r>
            <a:endParaRPr lang="es-ES_tradnl" sz="1400" noProof="0" dirty="0" smtClean="0">
              <a:solidFill>
                <a:srgbClr val="000000"/>
              </a:solidFill>
              <a:latin typeface="Arial"/>
              <a:cs typeface="Arial"/>
            </a:endParaRPr>
          </a:p>
          <a:p>
            <a:endParaRPr lang="es-ES_tradnl" sz="1400" noProof="0" dirty="0">
              <a:solidFill>
                <a:srgbClr val="000000"/>
              </a:solidFill>
              <a:latin typeface="Arial"/>
              <a:cs typeface="Arial"/>
            </a:endParaRPr>
          </a:p>
          <a:p>
            <a:r>
              <a:rPr lang="es-ES_tradnl" sz="1400" noProof="0" dirty="0" err="1" smtClean="0">
                <a:solidFill>
                  <a:srgbClr val="000000"/>
                </a:solidFill>
                <a:latin typeface="Arial"/>
                <a:cs typeface="Arial"/>
              </a:rPr>
              <a:t>Collection</a:t>
            </a:r>
            <a:r>
              <a:rPr lang="es-ES_tradnl" sz="1400" noProof="0" dirty="0" smtClean="0">
                <a:solidFill>
                  <a:srgbClr val="000000"/>
                </a:solidFill>
                <a:latin typeface="Arial"/>
                <a:cs typeface="Arial"/>
              </a:rPr>
              <a:t> and </a:t>
            </a:r>
            <a:r>
              <a:rPr lang="es-ES_tradnl" sz="1400" noProof="0" dirty="0" err="1" smtClean="0">
                <a:solidFill>
                  <a:srgbClr val="000000"/>
                </a:solidFill>
                <a:latin typeface="Arial"/>
                <a:cs typeface="Arial"/>
              </a:rPr>
              <a:t>evaluation</a:t>
            </a:r>
            <a:r>
              <a:rPr lang="es-ES_tradnl" sz="1400" noProof="0" dirty="0" smtClean="0">
                <a:solidFill>
                  <a:srgbClr val="000000"/>
                </a:solidFill>
                <a:latin typeface="Arial"/>
                <a:cs typeface="Arial"/>
              </a:rPr>
              <a:t> of pana (</a:t>
            </a:r>
            <a:r>
              <a:rPr lang="es-ES_tradnl" sz="1400" noProof="0" dirty="0" err="1" smtClean="0">
                <a:solidFill>
                  <a:srgbClr val="000000"/>
                </a:solidFill>
                <a:latin typeface="Arial"/>
                <a:cs typeface="Arial"/>
              </a:rPr>
              <a:t>artocarpus</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altilis</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selections</a:t>
            </a:r>
            <a:r>
              <a:rPr lang="es-ES_tradnl" sz="1400" noProof="0" dirty="0" smtClean="0">
                <a:solidFill>
                  <a:srgbClr val="000000"/>
                </a:solidFill>
                <a:latin typeface="Arial"/>
                <a:cs typeface="Arial"/>
              </a:rPr>
              <a:t> in puerto rico</a:t>
            </a:r>
            <a:r>
              <a:rPr lang="es-ES_tradnl" sz="1400" noProof="0" dirty="0">
                <a:solidFill>
                  <a:srgbClr val="000000"/>
                </a:solidFill>
                <a:latin typeface="Arial"/>
                <a:cs typeface="Arial"/>
              </a:rPr>
              <a:t>	</a:t>
            </a:r>
          </a:p>
          <a:p>
            <a:r>
              <a:rPr lang="es-ES_tradnl" sz="1400" noProof="0" dirty="0" err="1">
                <a:solidFill>
                  <a:srgbClr val="000000"/>
                </a:solidFill>
                <a:latin typeface="Arial"/>
                <a:cs typeface="Arial"/>
              </a:rPr>
              <a:t>Lider</a:t>
            </a:r>
            <a:r>
              <a:rPr lang="es-ES_tradnl" sz="1400" noProof="0" dirty="0">
                <a:solidFill>
                  <a:srgbClr val="000000"/>
                </a:solidFill>
                <a:latin typeface="Arial"/>
                <a:cs typeface="Arial"/>
              </a:rPr>
              <a:t> de Empresa de </a:t>
            </a:r>
            <a:r>
              <a:rPr lang="es-ES_tradnl" sz="1400" noProof="0" dirty="0" err="1">
                <a:solidFill>
                  <a:srgbClr val="000000"/>
                </a:solidFill>
                <a:latin typeface="Arial"/>
                <a:cs typeface="Arial"/>
              </a:rPr>
              <a:t>Cafe</a:t>
            </a:r>
            <a:r>
              <a:rPr lang="es-ES_tradnl" sz="1400" noProof="0" dirty="0">
                <a:solidFill>
                  <a:srgbClr val="000000"/>
                </a:solidFill>
                <a:latin typeface="Arial"/>
                <a:cs typeface="Arial"/>
              </a:rPr>
              <a:t>	</a:t>
            </a:r>
            <a:endParaRPr lang="es-ES_tradnl" sz="1400" noProof="0" dirty="0" smtClean="0">
              <a:solidFill>
                <a:srgbClr val="000000"/>
              </a:solidFill>
              <a:latin typeface="Arial"/>
              <a:cs typeface="Arial"/>
            </a:endParaRPr>
          </a:p>
          <a:p>
            <a:endParaRPr lang="es-ES_tradnl" sz="1400" noProof="0" dirty="0">
              <a:solidFill>
                <a:srgbClr val="000000"/>
              </a:solidFill>
              <a:latin typeface="Arial"/>
              <a:cs typeface="Arial"/>
            </a:endParaRPr>
          </a:p>
          <a:p>
            <a:r>
              <a:rPr lang="es-ES_tradnl" sz="1400" noProof="0" dirty="0" err="1">
                <a:solidFill>
                  <a:srgbClr val="000000"/>
                </a:solidFill>
                <a:latin typeface="Arial"/>
                <a:cs typeface="Arial"/>
              </a:rPr>
              <a:t>Technical</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Publications</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Compilation</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Organization</a:t>
            </a:r>
            <a:r>
              <a:rPr lang="es-ES_tradnl" sz="1400" noProof="0" dirty="0">
                <a:solidFill>
                  <a:srgbClr val="000000"/>
                </a:solidFill>
                <a:latin typeface="Arial"/>
                <a:cs typeface="Arial"/>
              </a:rPr>
              <a:t> and </a:t>
            </a:r>
            <a:r>
              <a:rPr lang="es-ES_tradnl" sz="1400" noProof="0" dirty="0" err="1">
                <a:solidFill>
                  <a:srgbClr val="000000"/>
                </a:solidFill>
                <a:latin typeface="Arial"/>
                <a:cs typeface="Arial"/>
              </a:rPr>
              <a:t>Application</a:t>
            </a:r>
            <a:r>
              <a:rPr lang="es-ES_tradnl" sz="1400" noProof="0" dirty="0">
                <a:solidFill>
                  <a:srgbClr val="000000"/>
                </a:solidFill>
                <a:latin typeface="Arial"/>
                <a:cs typeface="Arial"/>
              </a:rPr>
              <a:t> of </a:t>
            </a:r>
            <a:r>
              <a:rPr lang="es-ES_tradnl" sz="1400" noProof="0" dirty="0" err="1">
                <a:solidFill>
                  <a:srgbClr val="000000"/>
                </a:solidFill>
                <a:latin typeface="Arial"/>
                <a:cs typeface="Arial"/>
              </a:rPr>
              <a:t>Research</a:t>
            </a:r>
            <a:r>
              <a:rPr lang="es-ES_tradnl" sz="1400" noProof="0" dirty="0">
                <a:solidFill>
                  <a:srgbClr val="000000"/>
                </a:solidFill>
                <a:latin typeface="Arial"/>
                <a:cs typeface="Arial"/>
              </a:rPr>
              <a:t> Data: </a:t>
            </a:r>
            <a:r>
              <a:rPr lang="es-ES_tradnl" sz="1400" noProof="0" dirty="0" err="1">
                <a:solidFill>
                  <a:srgbClr val="000000"/>
                </a:solidFill>
                <a:latin typeface="Arial"/>
                <a:cs typeface="Arial"/>
              </a:rPr>
              <a:t>Technological</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Package</a:t>
            </a:r>
            <a:r>
              <a:rPr lang="es-ES_tradnl" sz="1400" noProof="0" dirty="0">
                <a:solidFill>
                  <a:srgbClr val="000000"/>
                </a:solidFill>
                <a:latin typeface="Arial"/>
                <a:cs typeface="Arial"/>
              </a:rPr>
              <a:t> </a:t>
            </a:r>
            <a:r>
              <a:rPr lang="es-ES_tradnl" sz="1400" noProof="0" dirty="0" err="1">
                <a:solidFill>
                  <a:srgbClr val="000000"/>
                </a:solidFill>
                <a:latin typeface="Arial"/>
                <a:cs typeface="Arial"/>
              </a:rPr>
              <a:t>for</a:t>
            </a:r>
            <a:r>
              <a:rPr lang="es-ES_tradnl" sz="1400" noProof="0" dirty="0">
                <a:solidFill>
                  <a:srgbClr val="000000"/>
                </a:solidFill>
                <a:latin typeface="Arial"/>
                <a:cs typeface="Arial"/>
              </a:rPr>
              <a:t> </a:t>
            </a:r>
            <a:r>
              <a:rPr lang="es-ES_tradnl" sz="1400" noProof="0" dirty="0" err="1" smtClean="0">
                <a:solidFill>
                  <a:srgbClr val="000000"/>
                </a:solidFill>
                <a:latin typeface="Arial"/>
                <a:cs typeface="Arial"/>
              </a:rPr>
              <a:t>Taniers</a:t>
            </a:r>
            <a:endParaRPr lang="es-ES_tradnl" sz="1400" noProof="0" dirty="0" smtClean="0">
              <a:solidFill>
                <a:srgbClr val="000000"/>
              </a:solidFill>
              <a:latin typeface="Arial"/>
              <a:cs typeface="Arial"/>
            </a:endParaRPr>
          </a:p>
          <a:p>
            <a:endParaRPr lang="es-ES_tradnl" sz="1400" noProof="0" dirty="0" smtClean="0">
              <a:solidFill>
                <a:srgbClr val="000000"/>
              </a:solidFill>
              <a:latin typeface="Arial"/>
              <a:cs typeface="Arial"/>
            </a:endParaRPr>
          </a:p>
          <a:p>
            <a:r>
              <a:rPr lang="es-ES_tradnl" sz="1400" noProof="0" dirty="0" err="1" smtClean="0">
                <a:solidFill>
                  <a:srgbClr val="000000"/>
                </a:solidFill>
                <a:latin typeface="Arial"/>
                <a:cs typeface="Arial"/>
              </a:rPr>
              <a:t>Revision</a:t>
            </a:r>
            <a:r>
              <a:rPr lang="es-ES_tradnl" sz="1400" noProof="0" dirty="0" smtClean="0">
                <a:solidFill>
                  <a:srgbClr val="000000"/>
                </a:solidFill>
                <a:latin typeface="Arial"/>
                <a:cs typeface="Arial"/>
              </a:rPr>
              <a:t> Of </a:t>
            </a:r>
            <a:r>
              <a:rPr lang="es-ES_tradnl" sz="1400" noProof="0" dirty="0" err="1" smtClean="0">
                <a:solidFill>
                  <a:srgbClr val="000000"/>
                </a:solidFill>
                <a:latin typeface="Arial"/>
                <a:cs typeface="Arial"/>
              </a:rPr>
              <a:t>The</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Technological</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Package</a:t>
            </a:r>
            <a:r>
              <a:rPr lang="es-ES_tradnl" sz="1400" noProof="0" dirty="0" smtClean="0">
                <a:solidFill>
                  <a:srgbClr val="000000"/>
                </a:solidFill>
                <a:latin typeface="Arial"/>
                <a:cs typeface="Arial"/>
              </a:rPr>
              <a:t> Of </a:t>
            </a:r>
            <a:r>
              <a:rPr lang="es-ES_tradnl" sz="1400" noProof="0" dirty="0" err="1" smtClean="0">
                <a:solidFill>
                  <a:srgbClr val="000000"/>
                </a:solidFill>
                <a:latin typeface="Arial"/>
                <a:cs typeface="Arial"/>
              </a:rPr>
              <a:t>Coffee</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Production</a:t>
            </a:r>
            <a:r>
              <a:rPr lang="es-ES_tradnl" sz="1400" noProof="0" dirty="0" smtClean="0">
                <a:solidFill>
                  <a:srgbClr val="000000"/>
                </a:solidFill>
                <a:latin typeface="Arial"/>
                <a:cs typeface="Arial"/>
              </a:rPr>
              <a:t> In Puerto Rico</a:t>
            </a:r>
            <a:r>
              <a:rPr lang="es-ES_tradnl" sz="1400" noProof="0" dirty="0">
                <a:solidFill>
                  <a:srgbClr val="000000"/>
                </a:solidFill>
                <a:latin typeface="Arial"/>
                <a:cs typeface="Arial"/>
              </a:rPr>
              <a:t>	</a:t>
            </a:r>
            <a:endParaRPr lang="es-ES_tradnl" sz="1400" noProof="0" dirty="0" smtClean="0">
              <a:solidFill>
                <a:srgbClr val="000000"/>
              </a:solidFill>
              <a:latin typeface="Arial"/>
              <a:cs typeface="Arial"/>
            </a:endParaRPr>
          </a:p>
          <a:p>
            <a:endParaRPr lang="es-ES_tradnl" sz="1400" noProof="0" dirty="0">
              <a:solidFill>
                <a:srgbClr val="000000"/>
              </a:solidFill>
              <a:latin typeface="Arial"/>
              <a:cs typeface="Arial"/>
            </a:endParaRPr>
          </a:p>
          <a:p>
            <a:r>
              <a:rPr lang="es-ES_tradnl" sz="1400" noProof="0" dirty="0" err="1" smtClean="0">
                <a:solidFill>
                  <a:srgbClr val="000000"/>
                </a:solidFill>
                <a:latin typeface="Arial"/>
                <a:cs typeface="Arial"/>
              </a:rPr>
              <a:t>Genetic</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Resources</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Conservation</a:t>
            </a:r>
            <a:r>
              <a:rPr lang="es-ES_tradnl" sz="1400" noProof="0" dirty="0" smtClean="0">
                <a:solidFill>
                  <a:srgbClr val="000000"/>
                </a:solidFill>
                <a:latin typeface="Arial"/>
                <a:cs typeface="Arial"/>
              </a:rPr>
              <a:t> and </a:t>
            </a:r>
            <a:r>
              <a:rPr lang="es-ES_tradnl" sz="1400" noProof="0" dirty="0" err="1" smtClean="0">
                <a:solidFill>
                  <a:srgbClr val="000000"/>
                </a:solidFill>
                <a:latin typeface="Arial"/>
                <a:cs typeface="Arial"/>
              </a:rPr>
              <a:t>Utilization</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Screening</a:t>
            </a:r>
            <a:r>
              <a:rPr lang="es-ES_tradnl" sz="1400" noProof="0" dirty="0" smtClean="0">
                <a:solidFill>
                  <a:srgbClr val="000000"/>
                </a:solidFill>
                <a:latin typeface="Arial"/>
                <a:cs typeface="Arial"/>
              </a:rPr>
              <a:t> citrus elite </a:t>
            </a:r>
            <a:r>
              <a:rPr lang="es-ES_tradnl" sz="1400" noProof="0" dirty="0" err="1" smtClean="0">
                <a:solidFill>
                  <a:srgbClr val="000000"/>
                </a:solidFill>
                <a:latin typeface="Arial"/>
                <a:cs typeface="Arial"/>
              </a:rPr>
              <a:t>rootstock</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germplasm</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for</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susceptibility</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to</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Phytophthora</a:t>
            </a:r>
            <a:r>
              <a:rPr lang="es-ES_tradnl" sz="1400" noProof="0" dirty="0" smtClean="0">
                <a:solidFill>
                  <a:srgbClr val="000000"/>
                </a:solidFill>
                <a:latin typeface="Arial"/>
                <a:cs typeface="Arial"/>
              </a:rPr>
              <a:t> </a:t>
            </a:r>
            <a:r>
              <a:rPr lang="es-ES_tradnl" sz="1400" noProof="0" dirty="0" err="1" smtClean="0">
                <a:solidFill>
                  <a:srgbClr val="000000"/>
                </a:solidFill>
                <a:latin typeface="Arial"/>
                <a:cs typeface="Arial"/>
              </a:rPr>
              <a:t>spp</a:t>
            </a:r>
            <a:r>
              <a:rPr lang="es-ES_tradnl" sz="1400" noProof="0" dirty="0" smtClean="0">
                <a:solidFill>
                  <a:srgbClr val="000000"/>
                </a:solidFill>
                <a:latin typeface="Arial"/>
                <a:cs typeface="Arial"/>
              </a:rPr>
              <a:t>.	</a:t>
            </a:r>
          </a:p>
          <a:p>
            <a:endParaRPr lang="es-ES_tradnl" sz="1400" noProof="0" dirty="0">
              <a:solidFill>
                <a:srgbClr val="000000"/>
              </a:solidFill>
              <a:latin typeface="Arial"/>
              <a:cs typeface="Arial"/>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767885664"/>
      </p:ext>
    </p:extLst>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8533" y="428347"/>
            <a:ext cx="6858000" cy="6155531"/>
          </a:xfrm>
          <a:prstGeom prst="rect">
            <a:avLst/>
          </a:prstGeom>
        </p:spPr>
        <p:txBody>
          <a:bodyPr wrap="square">
            <a:spAutoFit/>
          </a:bodyPr>
          <a:lstStyle/>
          <a:p>
            <a:pPr algn="ctr"/>
            <a:r>
              <a:rPr lang="es-ES_tradnl" sz="1600" b="1" dirty="0">
                <a:solidFill>
                  <a:srgbClr val="000000"/>
                </a:solidFill>
                <a:latin typeface="Arial"/>
                <a:cs typeface="Arial"/>
              </a:rPr>
              <a:t>Recursos Genéticos de Plantas, </a:t>
            </a:r>
            <a:r>
              <a:rPr lang="es-ES_tradnl" sz="1600" b="1" dirty="0" err="1">
                <a:solidFill>
                  <a:srgbClr val="000000"/>
                </a:solidFill>
                <a:latin typeface="Arial"/>
                <a:cs typeface="Arial"/>
              </a:rPr>
              <a:t>Fitomejoramiento</a:t>
            </a:r>
            <a:r>
              <a:rPr lang="es-ES_tradnl" sz="1600" b="1" dirty="0">
                <a:solidFill>
                  <a:srgbClr val="000000"/>
                </a:solidFill>
                <a:latin typeface="Arial"/>
                <a:cs typeface="Arial"/>
              </a:rPr>
              <a:t> y Sistemas de Producción (cont.)</a:t>
            </a:r>
          </a:p>
          <a:p>
            <a:pPr marL="285750" indent="-285750">
              <a:buFont typeface="Arial"/>
              <a:buChar char="•"/>
            </a:pPr>
            <a:endParaRPr lang="es-ES_tradnl" sz="1600" dirty="0" smtClean="0">
              <a:solidFill>
                <a:srgbClr val="000000"/>
              </a:solidFill>
              <a:latin typeface="Arial"/>
              <a:cs typeface="Arial"/>
            </a:endParaRPr>
          </a:p>
          <a:p>
            <a:pPr marL="285750" indent="-285750">
              <a:buFont typeface="Arial"/>
              <a:buChar char="•"/>
            </a:pPr>
            <a:endParaRPr lang="es-ES_tradnl" sz="1600" dirty="0">
              <a:solidFill>
                <a:srgbClr val="000000"/>
              </a:solidFill>
              <a:latin typeface="Arial"/>
              <a:cs typeface="Arial"/>
            </a:endParaRPr>
          </a:p>
          <a:p>
            <a:pPr marL="285750" indent="-285750">
              <a:buFont typeface="Arial"/>
              <a:buChar char="•"/>
            </a:pPr>
            <a:r>
              <a:rPr lang="es-ES_tradnl" sz="1500" dirty="0" smtClean="0">
                <a:solidFill>
                  <a:srgbClr val="000000"/>
                </a:solidFill>
                <a:latin typeface="Arial"/>
                <a:cs typeface="Arial"/>
              </a:rPr>
              <a:t>Identificación </a:t>
            </a:r>
            <a:r>
              <a:rPr lang="es-ES_tradnl" sz="1500" dirty="0">
                <a:solidFill>
                  <a:srgbClr val="000000"/>
                </a:solidFill>
                <a:latin typeface="Arial"/>
                <a:cs typeface="Arial"/>
              </a:rPr>
              <a:t>y propagación de germoplasma de plátano mafafo enano (ABB), guineo enano (AAA), jengibre y batata mameya para uso en huertos caseros 	</a:t>
            </a:r>
            <a:endParaRPr lang="es-ES_tradnl" sz="1500" dirty="0" smtClean="0">
              <a:solidFill>
                <a:srgbClr val="000000"/>
              </a:solidFill>
              <a:latin typeface="Arial"/>
              <a:cs typeface="Arial"/>
            </a:endParaRPr>
          </a:p>
          <a:p>
            <a:pPr marL="285750" indent="-285750">
              <a:buFont typeface="Arial"/>
              <a:buChar char="•"/>
            </a:pPr>
            <a:endParaRPr lang="es-ES_tradnl" sz="1500" dirty="0">
              <a:solidFill>
                <a:srgbClr val="000000"/>
              </a:solidFill>
              <a:latin typeface="Arial"/>
              <a:cs typeface="Arial"/>
            </a:endParaRPr>
          </a:p>
          <a:p>
            <a:pPr marL="285750" indent="-285750">
              <a:buFont typeface="Arial"/>
              <a:buChar char="•"/>
            </a:pPr>
            <a:r>
              <a:rPr lang="es-ES_tradnl" sz="1500" dirty="0">
                <a:solidFill>
                  <a:srgbClr val="000000"/>
                </a:solidFill>
                <a:latin typeface="Arial"/>
                <a:cs typeface="Arial"/>
              </a:rPr>
              <a:t>Soil, Water and Nutrient Management for Production of Arracacha xanthorriza bancroft in the Humid Mountain Region of Central Puerto Rico.	</a:t>
            </a:r>
            <a:endParaRPr lang="es-ES_tradnl" sz="1500" dirty="0" smtClean="0">
              <a:solidFill>
                <a:srgbClr val="000000"/>
              </a:solidFill>
              <a:latin typeface="Arial"/>
              <a:cs typeface="Arial"/>
            </a:endParaRPr>
          </a:p>
          <a:p>
            <a:pPr marL="285750" indent="-285750">
              <a:buFont typeface="Arial"/>
              <a:buChar char="•"/>
            </a:pPr>
            <a:endParaRPr lang="es-ES_tradnl" sz="1500" dirty="0">
              <a:solidFill>
                <a:srgbClr val="000000"/>
              </a:solidFill>
              <a:latin typeface="Arial"/>
              <a:cs typeface="Arial"/>
            </a:endParaRPr>
          </a:p>
          <a:p>
            <a:pPr marL="285750" indent="-285750">
              <a:buFont typeface="Arial"/>
              <a:buChar char="•"/>
            </a:pPr>
            <a:r>
              <a:rPr lang="es-ES_tradnl" sz="1500" dirty="0">
                <a:solidFill>
                  <a:srgbClr val="000000"/>
                </a:solidFill>
                <a:latin typeface="Arial"/>
                <a:cs typeface="Arial"/>
              </a:rPr>
              <a:t>Soil, Water and Nutrient Management for Production of Arracacha xanthorriza bancroft in the Humid Mountain Region of Central Puerto Rico.	</a:t>
            </a:r>
            <a:endParaRPr lang="es-ES_tradnl" sz="1500" dirty="0" smtClean="0">
              <a:solidFill>
                <a:srgbClr val="000000"/>
              </a:solidFill>
              <a:latin typeface="Arial"/>
              <a:cs typeface="Arial"/>
            </a:endParaRPr>
          </a:p>
          <a:p>
            <a:pPr marL="285750" indent="-285750">
              <a:buFont typeface="Arial"/>
              <a:buChar char="•"/>
            </a:pPr>
            <a:endParaRPr lang="es-ES_tradnl" sz="1500" dirty="0">
              <a:solidFill>
                <a:srgbClr val="000000"/>
              </a:solidFill>
              <a:latin typeface="Arial"/>
              <a:cs typeface="Arial"/>
            </a:endParaRPr>
          </a:p>
          <a:p>
            <a:pPr marL="285750" indent="-285750">
              <a:buFont typeface="Arial"/>
              <a:buChar char="•"/>
            </a:pPr>
            <a:r>
              <a:rPr lang="es-ES_tradnl" sz="1500" dirty="0">
                <a:solidFill>
                  <a:srgbClr val="000000"/>
                </a:solidFill>
                <a:latin typeface="Arial"/>
                <a:cs typeface="Arial"/>
              </a:rPr>
              <a:t>Plant Genetic Resources Conservation and Utilization: Recovery, Evaluation and Maintenance of Historical Vegetable Crops Germplasm from Puerto Rico	</a:t>
            </a:r>
            <a:endParaRPr lang="es-ES_tradnl" sz="1500" dirty="0" smtClean="0">
              <a:solidFill>
                <a:srgbClr val="000000"/>
              </a:solidFill>
              <a:latin typeface="Arial"/>
              <a:cs typeface="Arial"/>
            </a:endParaRPr>
          </a:p>
          <a:p>
            <a:pPr marL="285750" indent="-285750">
              <a:buFont typeface="Arial"/>
              <a:buChar char="•"/>
            </a:pPr>
            <a:endParaRPr lang="es-ES_tradnl" sz="1500" dirty="0">
              <a:solidFill>
                <a:srgbClr val="000000"/>
              </a:solidFill>
              <a:latin typeface="Arial"/>
              <a:cs typeface="Arial"/>
            </a:endParaRPr>
          </a:p>
          <a:p>
            <a:pPr marL="285750" indent="-285750">
              <a:buFont typeface="Arial"/>
              <a:buChar char="•"/>
            </a:pPr>
            <a:r>
              <a:rPr lang="es-ES_tradnl" sz="1500" dirty="0">
                <a:solidFill>
                  <a:srgbClr val="000000"/>
                </a:solidFill>
                <a:latin typeface="Arial"/>
                <a:cs typeface="Arial"/>
              </a:rPr>
              <a:t>Evaluación Hortícola del Plátano FHIA-21 en Puerto Rico	</a:t>
            </a:r>
            <a:endParaRPr lang="es-ES_tradnl" sz="1500" dirty="0" smtClean="0">
              <a:solidFill>
                <a:srgbClr val="000000"/>
              </a:solidFill>
              <a:latin typeface="Arial"/>
              <a:cs typeface="Arial"/>
            </a:endParaRPr>
          </a:p>
          <a:p>
            <a:pPr marL="285750" indent="-285750">
              <a:buFont typeface="Arial"/>
              <a:buChar char="•"/>
            </a:pPr>
            <a:endParaRPr lang="es-ES_tradnl" sz="1500" dirty="0">
              <a:solidFill>
                <a:srgbClr val="000000"/>
              </a:solidFill>
              <a:latin typeface="Arial"/>
              <a:cs typeface="Arial"/>
            </a:endParaRPr>
          </a:p>
          <a:p>
            <a:pPr marL="285750" indent="-285750">
              <a:buFont typeface="Arial"/>
              <a:buChar char="•"/>
            </a:pPr>
            <a:r>
              <a:rPr lang="es-ES_tradnl" sz="1500" dirty="0">
                <a:solidFill>
                  <a:srgbClr val="000000"/>
                </a:solidFill>
                <a:latin typeface="Arial"/>
                <a:cs typeface="Arial"/>
              </a:rPr>
              <a:t>Producción y Propagación de Semilla de Yautia </a:t>
            </a:r>
            <a:endParaRPr lang="es-ES_tradnl" sz="1500" dirty="0" smtClean="0">
              <a:solidFill>
                <a:srgbClr val="000000"/>
              </a:solidFill>
              <a:latin typeface="Arial"/>
              <a:cs typeface="Arial"/>
            </a:endParaRPr>
          </a:p>
          <a:p>
            <a:r>
              <a:rPr lang="es-ES_tradnl" sz="1500" dirty="0">
                <a:solidFill>
                  <a:srgbClr val="000000"/>
                </a:solidFill>
                <a:latin typeface="Arial"/>
                <a:cs typeface="Arial"/>
              </a:rPr>
              <a:t>	</a:t>
            </a:r>
          </a:p>
          <a:p>
            <a:pPr marL="285750" indent="-285750">
              <a:buFont typeface="Arial"/>
              <a:buChar char="•"/>
            </a:pPr>
            <a:r>
              <a:rPr lang="es-ES_tradnl" sz="1500" dirty="0">
                <a:solidFill>
                  <a:srgbClr val="000000"/>
                </a:solidFill>
                <a:latin typeface="Arial"/>
                <a:cs typeface="Arial"/>
              </a:rPr>
              <a:t>Optimizing technical and economic aspect of propagation, transplanting and infield pre-productive growth of achachairú (Garcinia gardneriana) 	</a:t>
            </a: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63244402"/>
      </p:ext>
    </p:extLst>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95362"/>
          </a:xfrm>
        </p:spPr>
        <p:txBody>
          <a:bodyPr>
            <a:normAutofit fontScale="90000"/>
          </a:bodyPr>
          <a:lstStyle/>
          <a:p>
            <a:pPr algn="ctr"/>
            <a:r>
              <a:rPr lang="es-ES_tradnl" sz="3200" b="1" noProof="0" dirty="0">
                <a:solidFill>
                  <a:srgbClr val="000000"/>
                </a:solidFill>
                <a:latin typeface="Arial"/>
                <a:cs typeface="Arial"/>
              </a:rPr>
              <a:t>Sistema de producción de carne y leche</a:t>
            </a:r>
          </a:p>
        </p:txBody>
      </p:sp>
      <p:sp>
        <p:nvSpPr>
          <p:cNvPr id="4" name="Rectangle 3"/>
          <p:cNvSpPr/>
          <p:nvPr/>
        </p:nvSpPr>
        <p:spPr>
          <a:xfrm>
            <a:off x="1435608" y="1270000"/>
            <a:ext cx="6882892" cy="5478422"/>
          </a:xfrm>
          <a:prstGeom prst="rect">
            <a:avLst/>
          </a:prstGeom>
        </p:spPr>
        <p:txBody>
          <a:bodyPr wrap="square">
            <a:spAutoFit/>
          </a:bodyPr>
          <a:lstStyle/>
          <a:p>
            <a:pPr marL="285750" indent="-285750">
              <a:buFont typeface="Arial"/>
              <a:buChar char="•"/>
            </a:pPr>
            <a:r>
              <a:rPr lang="es-ES_tradnl" sz="1400" dirty="0">
                <a:solidFill>
                  <a:srgbClr val="000000"/>
                </a:solidFill>
                <a:latin typeface="Arial"/>
                <a:cs typeface="Arial"/>
              </a:rPr>
              <a:t>Feeding and Management of Transition Dairy Cows and Their </a:t>
            </a:r>
            <a:r>
              <a:rPr lang="es-ES_tradnl" sz="1400" dirty="0" smtClean="0">
                <a:solidFill>
                  <a:srgbClr val="000000"/>
                </a:solidFill>
                <a:latin typeface="Arial"/>
                <a:cs typeface="Arial"/>
              </a:rPr>
              <a:t>Calves</a:t>
            </a: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Liderato de Empresa de Ganadería de </a:t>
            </a:r>
            <a:r>
              <a:rPr lang="es-ES_tradnl" sz="1400" dirty="0" smtClean="0">
                <a:solidFill>
                  <a:srgbClr val="000000"/>
                </a:solidFill>
                <a:latin typeface="Arial"/>
                <a:cs typeface="Arial"/>
              </a:rPr>
              <a:t>Leche</a:t>
            </a:r>
          </a:p>
          <a:p>
            <a:pPr marL="285750" indent="-285750">
              <a:buFont typeface="Arial"/>
              <a:buChar char="•"/>
            </a:pPr>
            <a:endParaRPr lang="es-ES_tradnl" sz="1400" dirty="0" smtClean="0">
              <a:solidFill>
                <a:srgbClr val="000000"/>
              </a:solidFill>
              <a:latin typeface="Arial"/>
              <a:cs typeface="Arial"/>
            </a:endParaRPr>
          </a:p>
          <a:p>
            <a:pPr marL="285750" indent="-285750">
              <a:buFont typeface="Arial"/>
              <a:buChar char="•"/>
            </a:pPr>
            <a:r>
              <a:rPr lang="es-ES_tradnl" sz="1400" dirty="0" smtClean="0">
                <a:solidFill>
                  <a:srgbClr val="000000"/>
                </a:solidFill>
                <a:latin typeface="Arial"/>
                <a:cs typeface="Arial"/>
              </a:rPr>
              <a:t>Infrared </a:t>
            </a:r>
            <a:r>
              <a:rPr lang="es-ES_tradnl" sz="1400" dirty="0">
                <a:solidFill>
                  <a:srgbClr val="000000"/>
                </a:solidFill>
                <a:latin typeface="Arial"/>
                <a:cs typeface="Arial"/>
              </a:rPr>
              <a:t>thermography </a:t>
            </a:r>
            <a:endParaRPr lang="es-ES_tradnl" sz="1400" dirty="0" smtClean="0">
              <a:solidFill>
                <a:srgbClr val="000000"/>
              </a:solidFill>
              <a:latin typeface="Arial"/>
              <a:cs typeface="Arial"/>
            </a:endParaRP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smtClean="0">
                <a:solidFill>
                  <a:srgbClr val="000000"/>
                </a:solidFill>
                <a:latin typeface="Arial"/>
                <a:cs typeface="Arial"/>
              </a:rPr>
              <a:t>Imaging </a:t>
            </a:r>
            <a:r>
              <a:rPr lang="es-ES_tradnl" sz="1400" dirty="0">
                <a:solidFill>
                  <a:srgbClr val="000000"/>
                </a:solidFill>
                <a:latin typeface="Arial"/>
                <a:cs typeface="Arial"/>
              </a:rPr>
              <a:t>of milk samples and milking machine components as an </a:t>
            </a:r>
            <a:r>
              <a:rPr lang="es-ES_tradnl" sz="1400" dirty="0" smtClean="0">
                <a:solidFill>
                  <a:srgbClr val="000000"/>
                </a:solidFill>
                <a:latin typeface="Arial"/>
                <a:cs typeface="Arial"/>
              </a:rPr>
              <a:t>alternative</a:t>
            </a: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 </a:t>
            </a:r>
            <a:r>
              <a:rPr lang="es-ES_tradnl" sz="1400" dirty="0" smtClean="0">
                <a:solidFill>
                  <a:srgbClr val="000000"/>
                </a:solidFill>
                <a:latin typeface="Arial"/>
                <a:cs typeface="Arial"/>
              </a:rPr>
              <a:t>Cow</a:t>
            </a:r>
            <a:r>
              <a:rPr lang="es-ES_tradnl" sz="1400" dirty="0">
                <a:solidFill>
                  <a:srgbClr val="000000"/>
                </a:solidFill>
                <a:latin typeface="Arial"/>
                <a:cs typeface="Arial"/>
              </a:rPr>
              <a:t>-side test for subclinical mastitis in dairy cattle	</a:t>
            </a:r>
            <a:endParaRPr lang="es-ES_tradnl" sz="1400" dirty="0" smtClean="0">
              <a:solidFill>
                <a:srgbClr val="000000"/>
              </a:solidFill>
              <a:latin typeface="Arial"/>
              <a:cs typeface="Arial"/>
            </a:endParaRP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Supplementation Strategies for efficient milk production: Managing the experimental dairy farm	</a:t>
            </a:r>
            <a:endParaRPr lang="es-ES_tradnl" sz="1400" dirty="0" smtClean="0">
              <a:solidFill>
                <a:srgbClr val="000000"/>
              </a:solidFill>
              <a:latin typeface="Arial"/>
              <a:cs typeface="Arial"/>
            </a:endParaRP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Assessment of Candidate Genes Related to Reproductive Efficiency, Productive Life and Stayability in Beef and Dairy Cattle	</a:t>
            </a:r>
            <a:endParaRPr lang="es-ES_tradnl" sz="1400" dirty="0" smtClean="0">
              <a:solidFill>
                <a:srgbClr val="000000"/>
              </a:solidFill>
              <a:latin typeface="Arial"/>
              <a:cs typeface="Arial"/>
            </a:endParaRP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Phenotyping and molecular characterization of bovine double muscling and slick hair in the Senepol and Holstein breeds at Puerto </a:t>
            </a:r>
            <a:r>
              <a:rPr lang="es-ES_tradnl" sz="1400" dirty="0" smtClean="0">
                <a:solidFill>
                  <a:srgbClr val="000000"/>
                </a:solidFill>
                <a:latin typeface="Arial"/>
                <a:cs typeface="Arial"/>
              </a:rPr>
              <a:t>Rico</a:t>
            </a:r>
          </a:p>
          <a:p>
            <a:r>
              <a:rPr lang="es-ES_tradnl" sz="1400" dirty="0">
                <a:solidFill>
                  <a:srgbClr val="000000"/>
                </a:solidFill>
                <a:latin typeface="Arial"/>
                <a:cs typeface="Arial"/>
              </a:rPr>
              <a:t>	</a:t>
            </a:r>
          </a:p>
          <a:p>
            <a:pPr marL="285750" indent="-285750">
              <a:buFont typeface="Arial"/>
              <a:buChar char="•"/>
            </a:pPr>
            <a:r>
              <a:rPr lang="es-ES_tradnl" sz="1400" dirty="0">
                <a:solidFill>
                  <a:srgbClr val="000000"/>
                </a:solidFill>
                <a:latin typeface="Arial"/>
                <a:cs typeface="Arial"/>
              </a:rPr>
              <a:t>Determinación de las prácticas de manejo imperantes en la ganadería de leche de Puerto Rico y evaluación de su potencial impacto en la sustentabilidad de la industria lechera	</a:t>
            </a:r>
            <a:endParaRPr lang="es-ES_tradnl" sz="1400" dirty="0" smtClean="0">
              <a:solidFill>
                <a:srgbClr val="000000"/>
              </a:solidFill>
              <a:latin typeface="Arial"/>
              <a:cs typeface="Arial"/>
            </a:endParaRPr>
          </a:p>
          <a:p>
            <a:pPr marL="285750" indent="-285750">
              <a:buFont typeface="Arial"/>
              <a:buChar char="•"/>
            </a:pPr>
            <a:endParaRPr lang="es-ES_tradnl" sz="1400" dirty="0">
              <a:solidFill>
                <a:srgbClr val="000000"/>
              </a:solidFill>
              <a:latin typeface="Arial"/>
              <a:cs typeface="Arial"/>
            </a:endParaRPr>
          </a:p>
          <a:p>
            <a:pPr marL="285750" indent="-285750">
              <a:buFont typeface="Arial"/>
              <a:buChar char="•"/>
            </a:pPr>
            <a:r>
              <a:rPr lang="es-ES_tradnl" sz="1400" dirty="0">
                <a:solidFill>
                  <a:srgbClr val="000000"/>
                </a:solidFill>
                <a:latin typeface="Arial"/>
                <a:cs typeface="Arial"/>
              </a:rPr>
              <a:t>Assessment of Minimal Postmortem Maturation for Acceptable Beef Tenderness Profiling	</a:t>
            </a:r>
          </a:p>
        </p:txBody>
      </p:sp>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472933817"/>
      </p:ext>
    </p:extLst>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49385094"/>
              </p:ext>
            </p:extLst>
          </p:nvPr>
        </p:nvGraphicFramePr>
        <p:xfrm>
          <a:off x="1270000" y="462055"/>
          <a:ext cx="7499350" cy="5939525"/>
        </p:xfrm>
        <a:graphic>
          <a:graphicData uri="http://schemas.openxmlformats.org/drawingml/2006/table">
            <a:tbl>
              <a:tblPr/>
              <a:tblGrid>
                <a:gridCol w="7499350"/>
              </a:tblGrid>
              <a:tr h="692621">
                <a:tc>
                  <a:txBody>
                    <a:bodyPr/>
                    <a:lstStyle/>
                    <a:p>
                      <a:pPr marL="285750" indent="-285750" algn="l" fontAlgn="b">
                        <a:buFont typeface="Arial"/>
                        <a:buChar char="•"/>
                      </a:pPr>
                      <a:endParaRPr lang="en-US" sz="1200" b="0" i="0" u="none" strike="noStrike" dirty="0" smtClean="0">
                        <a:solidFill>
                          <a:srgbClr val="000000"/>
                        </a:solidFill>
                        <a:effectLst/>
                        <a:latin typeface="Arial"/>
                        <a:cs typeface="Arial"/>
                      </a:endParaRPr>
                    </a:p>
                    <a:p>
                      <a:pPr marL="285750" indent="-285750" algn="l" fontAlgn="b">
                        <a:buFont typeface="Arial"/>
                        <a:buChar char="•"/>
                      </a:pPr>
                      <a:endParaRPr lang="en-US" sz="1200" b="0" i="0" u="none" strike="noStrike" dirty="0" smtClean="0">
                        <a:solidFill>
                          <a:srgbClr val="000000"/>
                        </a:solidFill>
                        <a:effectLst/>
                        <a:latin typeface="Arial"/>
                        <a:cs typeface="Arial"/>
                      </a:endParaRPr>
                    </a:p>
                    <a:p>
                      <a:pPr marL="0" indent="0" algn="ctr" fontAlgn="b">
                        <a:buFont typeface="Arial"/>
                        <a:buNone/>
                      </a:pPr>
                      <a:r>
                        <a:rPr lang="es-ES_tradnl" sz="2000" b="1" noProof="0" dirty="0" smtClean="0">
                          <a:solidFill>
                            <a:srgbClr val="000000"/>
                          </a:solidFill>
                          <a:latin typeface="Arial"/>
                          <a:cs typeface="Arial"/>
                        </a:rPr>
                        <a:t>Sistema de producción de carne y leche (cont.)</a:t>
                      </a:r>
                      <a:endParaRPr lang="en-US" sz="2000" b="0" i="0" u="none" strike="noStrike" dirty="0" smtClean="0">
                        <a:solidFill>
                          <a:srgbClr val="000000"/>
                        </a:solidFill>
                        <a:effectLst/>
                        <a:latin typeface="Arial"/>
                        <a:cs typeface="Arial"/>
                      </a:endParaRPr>
                    </a:p>
                    <a:p>
                      <a:pPr marL="285750" indent="-285750" algn="l" fontAlgn="b">
                        <a:buFont typeface="Arial"/>
                        <a:buChar char="•"/>
                      </a:pPr>
                      <a:endParaRPr lang="en-US" sz="1200" b="0" i="0" u="none" strike="noStrike" dirty="0" smtClean="0">
                        <a:solidFill>
                          <a:srgbClr val="000000"/>
                        </a:solidFill>
                        <a:effectLst/>
                        <a:latin typeface="Arial"/>
                        <a:cs typeface="Arial"/>
                      </a:endParaRPr>
                    </a:p>
                    <a:p>
                      <a:pPr marL="285750" indent="-285750" algn="l" fontAlgn="b">
                        <a:buFont typeface="Arial"/>
                        <a:buChar char="•"/>
                      </a:pPr>
                      <a:r>
                        <a:rPr lang="en-US" sz="1200" b="0" i="0" u="none" strike="noStrike" dirty="0" err="1" smtClean="0">
                          <a:solidFill>
                            <a:srgbClr val="000000"/>
                          </a:solidFill>
                          <a:effectLst/>
                          <a:latin typeface="Arial"/>
                          <a:cs typeface="Arial"/>
                        </a:rPr>
                        <a:t>Desarrollo</a:t>
                      </a:r>
                      <a:r>
                        <a:rPr lang="en-US" sz="1200" b="0" i="0" u="none" strike="noStrike" dirty="0" smtClean="0">
                          <a:solidFill>
                            <a:srgbClr val="000000"/>
                          </a:solidFill>
                          <a:effectLst/>
                          <a:latin typeface="Arial"/>
                          <a:cs typeface="Arial"/>
                        </a:rPr>
                        <a:t> </a:t>
                      </a:r>
                      <a:r>
                        <a:rPr lang="en-US" sz="1200" b="0" i="0" u="none" strike="noStrike" dirty="0">
                          <a:solidFill>
                            <a:srgbClr val="000000"/>
                          </a:solidFill>
                          <a:effectLst/>
                          <a:latin typeface="Arial"/>
                          <a:cs typeface="Arial"/>
                        </a:rPr>
                        <a:t>de banco de semen de ganado vacuno lechero termo-tolerante: estrategia para mejorar rasgos de producción y eficiencia reproductiva en el ganado lechero de Puerto </a:t>
                      </a:r>
                      <a:r>
                        <a:rPr lang="en-US" sz="1200" b="0" i="0" u="none" strike="noStrike" dirty="0" smtClean="0">
                          <a:solidFill>
                            <a:srgbClr val="000000"/>
                          </a:solidFill>
                          <a:effectLst/>
                          <a:latin typeface="Arial"/>
                          <a:cs typeface="Arial"/>
                        </a:rPr>
                        <a:t>Rico</a:t>
                      </a: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506629">
                <a:tc>
                  <a:txBody>
                    <a:bodyPr/>
                    <a:lstStyle/>
                    <a:p>
                      <a:pPr marL="285750" indent="-285750" algn="l" fontAlgn="b">
                        <a:buFont typeface="Arial"/>
                        <a:buChar char="•"/>
                      </a:pPr>
                      <a:r>
                        <a:rPr lang="en-US" sz="1200" b="0" i="0" u="none" strike="noStrike" dirty="0">
                          <a:solidFill>
                            <a:srgbClr val="000000"/>
                          </a:solidFill>
                          <a:effectLst/>
                          <a:latin typeface="Arial"/>
                          <a:cs typeface="Arial"/>
                        </a:rPr>
                        <a:t>Supplementation Strategies for efficient milk production in the </a:t>
                      </a:r>
                      <a:r>
                        <a:rPr lang="en-US" sz="1200" b="0" i="0" u="none" strike="noStrike" dirty="0" smtClean="0">
                          <a:solidFill>
                            <a:srgbClr val="000000"/>
                          </a:solidFill>
                          <a:effectLst/>
                          <a:latin typeface="Arial"/>
                          <a:cs typeface="Arial"/>
                        </a:rPr>
                        <a:t>tropics</a:t>
                      </a: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692621">
                <a:tc>
                  <a:txBody>
                    <a:bodyPr/>
                    <a:lstStyle/>
                    <a:p>
                      <a:pPr marL="285750" indent="-285750" algn="l" fontAlgn="b">
                        <a:buFont typeface="Arial"/>
                        <a:buChar char="•"/>
                      </a:pPr>
                      <a:r>
                        <a:rPr lang="en-US" sz="1200" b="0" i="0" u="none" strike="noStrike" dirty="0">
                          <a:solidFill>
                            <a:srgbClr val="000000"/>
                          </a:solidFill>
                          <a:effectLst/>
                          <a:latin typeface="Arial"/>
                          <a:cs typeface="Arial"/>
                        </a:rPr>
                        <a:t>Baled silage and hay of improved quality to promote environmentally and economically beneficial livestock production in Puerto </a:t>
                      </a:r>
                      <a:r>
                        <a:rPr lang="en-US" sz="1200" b="0" i="0" u="none" strike="noStrike" dirty="0" smtClean="0">
                          <a:solidFill>
                            <a:srgbClr val="000000"/>
                          </a:solidFill>
                          <a:effectLst/>
                          <a:latin typeface="Arial"/>
                          <a:cs typeface="Arial"/>
                        </a:rPr>
                        <a:t>Rico</a:t>
                      </a: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455965">
                <a:tc>
                  <a:txBody>
                    <a:bodyPr/>
                    <a:lstStyle/>
                    <a:p>
                      <a:pPr marL="285750" indent="-285750" algn="l" fontAlgn="b">
                        <a:buFont typeface="Arial"/>
                        <a:buChar char="•"/>
                      </a:pPr>
                      <a:r>
                        <a:rPr lang="en-US" sz="1200" b="0" i="0" u="none" strike="noStrike" dirty="0">
                          <a:solidFill>
                            <a:srgbClr val="000000"/>
                          </a:solidFill>
                          <a:effectLst/>
                          <a:latin typeface="Arial"/>
                          <a:cs typeface="Arial"/>
                        </a:rPr>
                        <a:t>Mejoramiento genético y evaluación de cruzas de ganado Senepol y desarrollo de Finca </a:t>
                      </a:r>
                      <a:r>
                        <a:rPr lang="en-US" sz="1200" b="0" i="0" u="none" strike="noStrike" dirty="0" smtClean="0">
                          <a:solidFill>
                            <a:srgbClr val="000000"/>
                          </a:solidFill>
                          <a:effectLst/>
                          <a:latin typeface="Arial"/>
                          <a:cs typeface="Arial"/>
                        </a:rPr>
                        <a:t>Montaña</a:t>
                      </a: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422191">
                <a:tc>
                  <a:txBody>
                    <a:bodyPr/>
                    <a:lstStyle/>
                    <a:p>
                      <a:pPr marL="285750" indent="-285750" algn="l" fontAlgn="b">
                        <a:buFont typeface="Arial"/>
                        <a:buChar char="•"/>
                      </a:pPr>
                      <a:r>
                        <a:rPr lang="en-US" sz="1200" b="0" i="0" u="none" strike="noStrike" dirty="0">
                          <a:solidFill>
                            <a:srgbClr val="000000"/>
                          </a:solidFill>
                          <a:effectLst/>
                          <a:latin typeface="Arial"/>
                          <a:cs typeface="Arial"/>
                        </a:rPr>
                        <a:t>Beef Cattle Research Program Outreach Project: "La Res </a:t>
                      </a:r>
                      <a:r>
                        <a:rPr lang="en-US" sz="1200" b="0" i="0" u="none" strike="noStrike" dirty="0" smtClean="0">
                          <a:solidFill>
                            <a:srgbClr val="000000"/>
                          </a:solidFill>
                          <a:effectLst/>
                          <a:latin typeface="Arial"/>
                          <a:cs typeface="Arial"/>
                        </a:rPr>
                        <a:t>Informativa”</a:t>
                      </a: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557291">
                <a:tc>
                  <a:txBody>
                    <a:bodyPr/>
                    <a:lstStyle/>
                    <a:p>
                      <a:pPr marL="285750" indent="-285750" algn="l" fontAlgn="b">
                        <a:buFont typeface="Arial"/>
                        <a:buChar char="•"/>
                      </a:pPr>
                      <a:r>
                        <a:rPr lang="en-US" sz="1200" b="0" i="0" u="none" strike="noStrike" dirty="0" smtClean="0">
                          <a:solidFill>
                            <a:srgbClr val="000000"/>
                          </a:solidFill>
                          <a:effectLst/>
                          <a:latin typeface="Arial"/>
                          <a:cs typeface="Arial"/>
                        </a:rPr>
                        <a:t>Evaluation Of Senepol Crossbred Heifers For Beef Production In The Tropics</a:t>
                      </a:r>
                    </a:p>
                    <a:p>
                      <a:pPr marL="285750" indent="-285750" algn="l" fontAlgn="b">
                        <a:buFont typeface="Arial"/>
                        <a:buChar char="•"/>
                      </a:pPr>
                      <a:endParaRPr lang="en-US" sz="1200" b="0" i="0" u="none" strike="noStrike" dirty="0" smtClean="0">
                        <a:solidFill>
                          <a:srgbClr val="000000"/>
                        </a:solidFill>
                        <a:effectLst/>
                        <a:latin typeface="Arial"/>
                        <a:cs typeface="Arial"/>
                      </a:endParaRP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71529">
                <a:tc>
                  <a:txBody>
                    <a:bodyPr/>
                    <a:lstStyle/>
                    <a:p>
                      <a:pPr marL="285750" indent="-285750" algn="l" fontAlgn="b">
                        <a:buFont typeface="Arial"/>
                        <a:buChar char="•"/>
                      </a:pPr>
                      <a:r>
                        <a:rPr lang="en-US" sz="1200" b="0" i="0" u="none" strike="noStrike" dirty="0" smtClean="0">
                          <a:solidFill>
                            <a:srgbClr val="000000"/>
                          </a:solidFill>
                          <a:effectLst/>
                          <a:latin typeface="Arial"/>
                          <a:cs typeface="Arial"/>
                        </a:rPr>
                        <a:t>Leadership Of The Meat Production Work Unit</a:t>
                      </a: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472855">
                <a:tc>
                  <a:txBody>
                    <a:bodyPr/>
                    <a:lstStyle/>
                    <a:p>
                      <a:pPr marL="285750" indent="-285750" algn="l" fontAlgn="b">
                        <a:buFont typeface="Arial"/>
                        <a:buChar char="•"/>
                      </a:pPr>
                      <a:r>
                        <a:rPr lang="en-US" sz="1200" b="0" i="0" u="none" strike="noStrike" dirty="0">
                          <a:solidFill>
                            <a:srgbClr val="000000"/>
                          </a:solidFill>
                          <a:effectLst/>
                          <a:latin typeface="Arial"/>
                          <a:cs typeface="Arial"/>
                        </a:rPr>
                        <a:t>Competencia y Manejo de Yerba Venezolana (Paspalum fasciculatum) en áreas de </a:t>
                      </a:r>
                      <a:r>
                        <a:rPr lang="en-US" sz="1200" b="0" i="0" u="none" strike="noStrike" dirty="0" smtClean="0">
                          <a:solidFill>
                            <a:srgbClr val="000000"/>
                          </a:solidFill>
                          <a:effectLst/>
                          <a:latin typeface="Arial"/>
                          <a:cs typeface="Arial"/>
                        </a:rPr>
                        <a:t>pastoreo</a:t>
                      </a: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692621">
                <a:tc>
                  <a:txBody>
                    <a:bodyPr/>
                    <a:lstStyle/>
                    <a:p>
                      <a:pPr marL="285750" indent="-285750" algn="l" fontAlgn="b">
                        <a:buFont typeface="Arial"/>
                        <a:buChar char="•"/>
                      </a:pPr>
                      <a:r>
                        <a:rPr lang="en-US" sz="1200" b="0" i="0" u="none" strike="noStrike" dirty="0">
                          <a:solidFill>
                            <a:srgbClr val="000000"/>
                          </a:solidFill>
                          <a:effectLst/>
                          <a:latin typeface="Arial"/>
                          <a:cs typeface="Arial"/>
                        </a:rPr>
                        <a:t>Evaluation of the thermoregulatory capacity of Slick Hair Holstein cows under environmental conditions leading to heat stress in Puerto </a:t>
                      </a:r>
                      <a:r>
                        <a:rPr lang="en-US" sz="1200" b="0" i="0" u="none" strike="noStrike" dirty="0" smtClean="0">
                          <a:solidFill>
                            <a:srgbClr val="000000"/>
                          </a:solidFill>
                          <a:effectLst/>
                          <a:latin typeface="Arial"/>
                          <a:cs typeface="Arial"/>
                        </a:rPr>
                        <a:t>Rico</a:t>
                      </a:r>
                    </a:p>
                    <a:p>
                      <a:pPr marL="285750" indent="-285750" algn="l" fontAlgn="b">
                        <a:buFont typeface="Arial"/>
                        <a:buChar char="•"/>
                      </a:pPr>
                      <a:endParaRPr lang="en-US" sz="1200" b="0" i="0" u="none" strike="noStrike" dirty="0">
                        <a:solidFill>
                          <a:srgbClr val="000000"/>
                        </a:solidFill>
                        <a:effectLst/>
                        <a:latin typeface="Arial"/>
                        <a:cs typeface="Arial"/>
                      </a:endParaRPr>
                    </a:p>
                  </a:txBody>
                  <a:tcPr marL="8379" marR="8379" marT="8379" marB="0" anchor="b">
                    <a:lnL>
                      <a:noFill/>
                    </a:lnL>
                    <a:lnR>
                      <a:noFill/>
                    </a:lnR>
                    <a:lnT>
                      <a:noFill/>
                    </a:lnT>
                    <a:lnB>
                      <a:noFill/>
                    </a:lnB>
                  </a:tcPr>
                </a:tc>
              </a:tr>
              <a:tr h="354754">
                <a:tc>
                  <a:txBody>
                    <a:bodyPr/>
                    <a:lstStyle/>
                    <a:p>
                      <a:pPr marL="285750" indent="-285750" algn="l" fontAlgn="b">
                        <a:buFont typeface="Arial"/>
                        <a:buChar char="•"/>
                      </a:pPr>
                      <a:r>
                        <a:rPr lang="en-US" sz="1200" b="0" i="0" u="none" strike="noStrike" dirty="0">
                          <a:solidFill>
                            <a:srgbClr val="000000"/>
                          </a:solidFill>
                          <a:effectLst/>
                          <a:latin typeface="Arial"/>
                          <a:cs typeface="Arial"/>
                        </a:rPr>
                        <a:t>Genetic Expression and Microanatomy of the Skin of Puerto Rican Slick Hair versus Normal Hair Holstein </a:t>
                      </a:r>
                    </a:p>
                  </a:txBody>
                  <a:tcPr marL="8379" marR="8379" marT="8379" marB="0" anchor="b">
                    <a:lnL>
                      <a:noFill/>
                    </a:lnL>
                    <a:lnR>
                      <a:noFill/>
                    </a:lnR>
                    <a:lnT>
                      <a:noFill/>
                    </a:lnT>
                    <a:lnB>
                      <a:noFill/>
                    </a:lnB>
                  </a:tcPr>
                </a:tc>
              </a:tr>
            </a:tbl>
          </a:graphicData>
        </a:graphic>
      </p:graphicFrame>
      <p:sp>
        <p:nvSpPr>
          <p:cNvPr id="3" name="TextBox 2"/>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062660542"/>
      </p:ext>
    </p:extLst>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3924" y="2587724"/>
            <a:ext cx="7498080" cy="1804923"/>
          </a:xfrm>
        </p:spPr>
        <p:txBody>
          <a:bodyPr>
            <a:normAutofit fontScale="90000"/>
          </a:bodyPr>
          <a:lstStyle/>
          <a:p>
            <a:pPr algn="ctr"/>
            <a:r>
              <a:rPr lang="es-ES_tradnl" sz="7300" noProof="0" smtClean="0">
                <a:latin typeface="Cambria"/>
                <a:cs typeface="Cambria"/>
              </a:rPr>
              <a:t>Presupuesto</a:t>
            </a:r>
            <a:br>
              <a:rPr lang="es-ES_tradnl" sz="7300" noProof="0" smtClean="0">
                <a:latin typeface="Cambria"/>
                <a:cs typeface="Cambria"/>
              </a:rPr>
            </a:br>
            <a:r>
              <a:rPr lang="es-ES_tradnl" noProof="0" smtClean="0"/>
              <a:t> 2015-2016</a:t>
            </a:r>
            <a:endParaRPr lang="es-ES_tradnl" noProof="0"/>
          </a:p>
        </p:txBody>
      </p:sp>
      <p:sp>
        <p:nvSpPr>
          <p:cNvPr id="3" name="TextBox 2"/>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631570899"/>
      </p:ext>
    </p:extLst>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pic>
        <p:nvPicPr>
          <p:cNvPr id="2" name="Picture 1"/>
          <p:cNvPicPr>
            <a:picLocks noChangeAspect="1"/>
          </p:cNvPicPr>
          <p:nvPr/>
        </p:nvPicPr>
        <p:blipFill>
          <a:blip r:embed="rId2"/>
          <a:stretch>
            <a:fillRect/>
          </a:stretch>
        </p:blipFill>
        <p:spPr>
          <a:xfrm>
            <a:off x="1213023" y="1028700"/>
            <a:ext cx="7727480" cy="4503316"/>
          </a:xfrm>
          <a:prstGeom prst="rect">
            <a:avLst/>
          </a:prstGeom>
        </p:spPr>
      </p:pic>
    </p:spTree>
    <p:extLst>
      <p:ext uri="{BB962C8B-B14F-4D97-AF65-F5344CB8AC3E}">
        <p14:creationId xmlns:p14="http://schemas.microsoft.com/office/powerpoint/2010/main" val="158368436"/>
      </p:ext>
    </p:extLst>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rcRect l="37973" r="37973"/>
          <a:stretch>
            <a:fillRect/>
          </a:stretch>
        </p:blipFill>
        <p:spPr>
          <a:xfrm>
            <a:off x="1645920" y="1126067"/>
            <a:ext cx="7498080" cy="4800600"/>
          </a:xfrm>
        </p:spPr>
      </p:pic>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
        <p:nvSpPr>
          <p:cNvPr id="2" name="Rectangle 1"/>
          <p:cNvSpPr/>
          <p:nvPr/>
        </p:nvSpPr>
        <p:spPr>
          <a:xfrm>
            <a:off x="3459687" y="450334"/>
            <a:ext cx="2224625" cy="369332"/>
          </a:xfrm>
          <a:prstGeom prst="rect">
            <a:avLst/>
          </a:prstGeom>
        </p:spPr>
        <p:txBody>
          <a:bodyPr wrap="none">
            <a:spAutoFit/>
          </a:bodyPr>
          <a:lstStyle/>
          <a:p>
            <a:pPr algn="ctr"/>
            <a:r>
              <a:rPr lang="en-US" b="1" dirty="0" err="1">
                <a:solidFill>
                  <a:srgbClr val="000000"/>
                </a:solidFill>
                <a:latin typeface="Arial"/>
                <a:cs typeface="Arial"/>
              </a:rPr>
              <a:t>Partidas</a:t>
            </a:r>
            <a:r>
              <a:rPr lang="en-US" b="1" dirty="0">
                <a:solidFill>
                  <a:srgbClr val="000000"/>
                </a:solidFill>
                <a:latin typeface="Arial"/>
                <a:cs typeface="Arial"/>
              </a:rPr>
              <a:t> </a:t>
            </a:r>
            <a:r>
              <a:rPr lang="en-US" b="1" dirty="0" err="1">
                <a:solidFill>
                  <a:srgbClr val="000000"/>
                </a:solidFill>
                <a:latin typeface="Arial"/>
                <a:cs typeface="Arial"/>
              </a:rPr>
              <a:t>ajustadas</a:t>
            </a:r>
            <a:endParaRPr lang="en-US" b="1" dirty="0">
              <a:solidFill>
                <a:srgbClr val="000000"/>
              </a:solidFill>
              <a:latin typeface="Arial"/>
              <a:cs typeface="Arial"/>
            </a:endParaRPr>
          </a:p>
        </p:txBody>
      </p:sp>
      <p:graphicFrame>
        <p:nvGraphicFramePr>
          <p:cNvPr id="6" name="Table 5"/>
          <p:cNvGraphicFramePr>
            <a:graphicFrameLocks noGrp="1"/>
          </p:cNvGraphicFramePr>
          <p:nvPr/>
        </p:nvGraphicFramePr>
        <p:xfrm>
          <a:off x="1796173" y="1447804"/>
          <a:ext cx="6777204" cy="4800592"/>
        </p:xfrm>
        <a:graphic>
          <a:graphicData uri="http://schemas.openxmlformats.org/drawingml/2006/table">
            <a:tbl>
              <a:tblPr/>
              <a:tblGrid>
                <a:gridCol w="3958961"/>
                <a:gridCol w="1111960"/>
                <a:gridCol w="881899"/>
                <a:gridCol w="824384"/>
              </a:tblGrid>
              <a:tr h="268404">
                <a:tc>
                  <a:txBody>
                    <a:bodyPr/>
                    <a:lstStyle/>
                    <a:p>
                      <a:pPr algn="ctr" fontAlgn="ctr"/>
                      <a:r>
                        <a:rPr lang="en-US" sz="800" b="1" i="0" u="none" strike="noStrike" dirty="0">
                          <a:effectLst/>
                          <a:latin typeface="Arial Narrow"/>
                        </a:rPr>
                        <a:t> </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2%</a:t>
                      </a:r>
                    </a:p>
                  </a:txBody>
                  <a:tcPr marL="9586" marR="9586" marT="9586" marB="0" anchor="ctr">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3%</a:t>
                      </a:r>
                    </a:p>
                  </a:txBody>
                  <a:tcPr marL="9586" marR="9586" marT="9586" marB="0" anchor="ctr">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5%</a:t>
                      </a:r>
                    </a:p>
                  </a:txBody>
                  <a:tcPr marL="9586" marR="9586" marT="9586"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42253">
                <a:tc>
                  <a:txBody>
                    <a:bodyPr/>
                    <a:lstStyle/>
                    <a:p>
                      <a:pPr algn="ctr" fontAlgn="ctr"/>
                      <a:r>
                        <a:rPr lang="en-US" sz="1200" b="1" i="0" u="none" strike="noStrike">
                          <a:effectLst/>
                          <a:latin typeface="Arial Narrow"/>
                        </a:rPr>
                        <a:t>Descripción</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900" b="1" i="0" u="none" strike="noStrike">
                          <a:effectLst/>
                          <a:latin typeface="Arial Narrow"/>
                        </a:rPr>
                        <a:t>Diferencias con Presupuesto Aprobado   Año Fiscal 2014-2015            </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900" b="1" i="0" u="none" strike="noStrike">
                          <a:effectLst/>
                          <a:latin typeface="Arial Narrow"/>
                        </a:rPr>
                        <a:t>Diferencias con Presupuesto Aprobado   Año Fiscal 2014-2015             </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Diferencias con Presupuesto Aprobado   Año Fiscal 2014-2015           </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0889">
                <a:tc>
                  <a:txBody>
                    <a:bodyPr/>
                    <a:lstStyle/>
                    <a:p>
                      <a:pPr algn="l" fontAlgn="ctr"/>
                      <a:r>
                        <a:rPr lang="en-US" sz="1200" b="1" i="0" u="none" strike="noStrike">
                          <a:effectLst/>
                          <a:latin typeface="Arial Narrow"/>
                        </a:rPr>
                        <a:t>Total  de Gastos  </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1" i="0" u="dbl" strike="noStrike">
                          <a:effectLst/>
                          <a:latin typeface="Arial Narrow"/>
                        </a:rPr>
                        <a:t> $(333,499)</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1" i="0" u="dbl" strike="noStrike">
                          <a:effectLst/>
                          <a:latin typeface="Arial Narrow"/>
                        </a:rPr>
                        <a:t> $(500,249)</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1" i="0" u="dbl" strike="noStrike">
                          <a:effectLst/>
                          <a:latin typeface="Arial Narrow"/>
                        </a:rPr>
                        <a:t> $(833,748)</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Sueldos Pers Docente-Nombr Tarea Completa</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(36,277)</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(88,184)</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(158,348)</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Sueldos Pers No Docente-Nombr Tarea Completa</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(115,140)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(176,460)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(329,220)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Bono de Navidad</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(4,163)</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(7,382)</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(15,257)</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Aportación Patronal Fondo Seguro Social-Federal</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(9,388)</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(16,408)</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(30,230)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Aportación Patronal Fondo Medicare-Federal</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(2,196)</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(3,838)</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(7,071)</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Aport Seguro Acc del Trabajo e Incapacidad-Estatal</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(2,347)</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(4,102)</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(7,557)</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Aport Patronal Sist de Retiro de Empleados UPR</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(23,924)</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(41,814)</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(77,036)</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Aport Patronal Sist de Retiro de Empleados UPR-SEA</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(437)</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(437)</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(437)</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Aportación Patronal al Seguro Médico de Empleados</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(19,905)</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(35,303)</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(68,180)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Aportación Patronal al Seguro Cubierta de Farmacia de Empleados</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(8,531)</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(15,130)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(29,221)</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Materiales de Oficina</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(6,767)</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(6,767)</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(6,767)</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Materiales Agrícolas</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(724)</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(724)</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(724)</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Semillas y Fertilizantes</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(4,000)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(4,000)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(4,000)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Herramientas Menudas</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Piezas para Vehículos de Motor</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Piezas para Maquinaria y Equipo</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(5,000)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Otros Servicios Misceláneos No Clasificados</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(10,800)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(10,800)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(10,800)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Dietas-Empleados y Particulares-PR</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(1,200)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(1,200)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(1,200)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193634">
                <a:tc>
                  <a:txBody>
                    <a:bodyPr/>
                    <a:lstStyle/>
                    <a:p>
                      <a:pPr algn="l" fontAlgn="ctr"/>
                      <a:r>
                        <a:rPr lang="en-US" sz="1200" b="0" i="0" u="none" strike="noStrike">
                          <a:effectLst/>
                          <a:latin typeface="Arial Narrow"/>
                        </a:rPr>
                        <a:t>Ayudantías-Graduados de Investigación</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200" b="0" i="0" u="none" strike="noStrike">
                          <a:effectLst/>
                          <a:latin typeface="Arial Narrow"/>
                        </a:rPr>
                        <a:t> (72,700)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a:effectLst/>
                          <a:latin typeface="Arial Narrow"/>
                        </a:rPr>
                        <a:t> (72,700)</a:t>
                      </a:r>
                    </a:p>
                  </a:txBody>
                  <a:tcPr marL="9586" marR="9586" marT="9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r" fontAlgn="ctr"/>
                      <a:r>
                        <a:rPr lang="en-US" sz="1200" b="0" i="0" u="none" strike="noStrike" dirty="0">
                          <a:effectLst/>
                          <a:latin typeface="Arial Narrow"/>
                        </a:rPr>
                        <a:t> (72,700)</a:t>
                      </a:r>
                    </a:p>
                  </a:txBody>
                  <a:tcPr marL="9586" marR="9586" marT="958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bl>
          </a:graphicData>
        </a:graphic>
      </p:graphicFrame>
    </p:spTree>
    <p:extLst>
      <p:ext uri="{BB962C8B-B14F-4D97-AF65-F5344CB8AC3E}">
        <p14:creationId xmlns:p14="http://schemas.microsoft.com/office/powerpoint/2010/main" val="4203791352"/>
      </p:ext>
    </p:extLst>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graphicFrame>
        <p:nvGraphicFramePr>
          <p:cNvPr id="4" name="Table 3"/>
          <p:cNvGraphicFramePr>
            <a:graphicFrameLocks noGrp="1"/>
          </p:cNvGraphicFramePr>
          <p:nvPr>
            <p:extLst>
              <p:ext uri="{D42A27DB-BD31-4B8C-83A1-F6EECF244321}">
                <p14:modId xmlns:p14="http://schemas.microsoft.com/office/powerpoint/2010/main" val="269890481"/>
              </p:ext>
            </p:extLst>
          </p:nvPr>
        </p:nvGraphicFramePr>
        <p:xfrm>
          <a:off x="1244600" y="1108789"/>
          <a:ext cx="7499350" cy="753674"/>
        </p:xfrm>
        <a:graphic>
          <a:graphicData uri="http://schemas.openxmlformats.org/drawingml/2006/table">
            <a:tbl>
              <a:tblPr/>
              <a:tblGrid>
                <a:gridCol w="7499350"/>
              </a:tblGrid>
              <a:tr h="170587">
                <a:tc>
                  <a:txBody>
                    <a:bodyPr/>
                    <a:lstStyle/>
                    <a:p>
                      <a:pPr algn="ctr" fontAlgn="ctr"/>
                      <a:r>
                        <a:rPr lang="en-US" sz="1600" b="1" i="0" u="none" strike="noStrike" dirty="0" err="1">
                          <a:effectLst/>
                          <a:latin typeface="Arial Narrow"/>
                        </a:rPr>
                        <a:t>Resumen</a:t>
                      </a:r>
                      <a:r>
                        <a:rPr lang="en-US" sz="1600" b="1" i="0" u="none" strike="noStrike" dirty="0">
                          <a:effectLst/>
                          <a:latin typeface="Arial Narrow"/>
                        </a:rPr>
                        <a:t> del </a:t>
                      </a:r>
                      <a:r>
                        <a:rPr lang="en-US" sz="1600" b="1" i="0" u="none" strike="noStrike" dirty="0" err="1">
                          <a:effectLst/>
                          <a:latin typeface="Arial Narrow"/>
                        </a:rPr>
                        <a:t>Presupuesto</a:t>
                      </a:r>
                      <a:r>
                        <a:rPr lang="en-US" sz="1600" b="1" i="0" u="none" strike="noStrike" dirty="0">
                          <a:effectLst/>
                          <a:latin typeface="Arial Narrow"/>
                        </a:rPr>
                        <a:t> </a:t>
                      </a:r>
                      <a:r>
                        <a:rPr lang="en-US" sz="1600" b="1" i="0" u="none" strike="noStrike" dirty="0" err="1">
                          <a:effectLst/>
                          <a:latin typeface="Arial Narrow"/>
                        </a:rPr>
                        <a:t>Asignado</a:t>
                      </a:r>
                      <a:r>
                        <a:rPr lang="en-US" sz="1600" b="1" i="0" u="none" strike="noStrike" dirty="0">
                          <a:effectLst/>
                          <a:latin typeface="Arial Narrow"/>
                        </a:rPr>
                        <a:t> </a:t>
                      </a:r>
                      <a:r>
                        <a:rPr lang="en-US" sz="1600" b="1" i="0" u="none" strike="noStrike" dirty="0" err="1">
                          <a:effectLst/>
                          <a:latin typeface="Arial Narrow"/>
                        </a:rPr>
                        <a:t>para</a:t>
                      </a:r>
                      <a:r>
                        <a:rPr lang="en-US" sz="1600" b="1" i="0" u="none" strike="noStrike" dirty="0">
                          <a:effectLst/>
                          <a:latin typeface="Arial Narrow"/>
                        </a:rPr>
                        <a:t> </a:t>
                      </a:r>
                      <a:r>
                        <a:rPr lang="en-US" sz="1600" b="1" i="0" u="none" strike="noStrike" dirty="0" err="1">
                          <a:effectLst/>
                          <a:latin typeface="Arial Narrow"/>
                        </a:rPr>
                        <a:t>Gastos</a:t>
                      </a:r>
                      <a:r>
                        <a:rPr lang="en-US" sz="1600" b="1" i="0" u="none" strike="noStrike" dirty="0">
                          <a:effectLst/>
                          <a:latin typeface="Arial Narrow"/>
                        </a:rPr>
                        <a:t> </a:t>
                      </a:r>
                      <a:r>
                        <a:rPr lang="en-US" sz="1600" b="1" i="0" u="none" strike="noStrike" dirty="0" err="1">
                          <a:effectLst/>
                          <a:latin typeface="Arial Narrow"/>
                        </a:rPr>
                        <a:t>Operacionales</a:t>
                      </a:r>
                      <a:r>
                        <a:rPr lang="en-US" sz="1600" b="1" i="0" u="none" strike="noStrike" dirty="0">
                          <a:effectLst/>
                          <a:latin typeface="Arial Narrow"/>
                        </a:rPr>
                        <a:t> </a:t>
                      </a:r>
                      <a:r>
                        <a:rPr lang="en-US" sz="1600" b="1" i="0" u="none" strike="noStrike" dirty="0" err="1">
                          <a:effectLst/>
                          <a:latin typeface="Arial Narrow"/>
                        </a:rPr>
                        <a:t>por</a:t>
                      </a:r>
                      <a:r>
                        <a:rPr lang="en-US" sz="1600" b="1" i="0" u="none" strike="noStrike" dirty="0">
                          <a:effectLst/>
                          <a:latin typeface="Arial Narrow"/>
                        </a:rPr>
                        <a:t>  </a:t>
                      </a:r>
                      <a:r>
                        <a:rPr lang="en-US" sz="1600" b="1" i="0" u="none" strike="noStrike" dirty="0" err="1">
                          <a:effectLst/>
                          <a:latin typeface="Arial Narrow"/>
                        </a:rPr>
                        <a:t>Programas</a:t>
                      </a:r>
                      <a:r>
                        <a:rPr lang="en-US" sz="1600" b="1" i="0" u="none" strike="noStrike" dirty="0">
                          <a:effectLst/>
                          <a:latin typeface="Arial Narrow"/>
                        </a:rPr>
                        <a:t>  - </a:t>
                      </a:r>
                      <a:endParaRPr lang="en-US" sz="1600" b="1" i="0" u="none" strike="noStrike" dirty="0" smtClean="0">
                        <a:effectLst/>
                        <a:latin typeface="Arial Narrow"/>
                      </a:endParaRPr>
                    </a:p>
                    <a:p>
                      <a:pPr algn="ctr" fontAlgn="ctr"/>
                      <a:r>
                        <a:rPr lang="en-US" sz="1600" b="1" i="0" u="none" strike="noStrike" dirty="0" err="1" smtClean="0">
                          <a:effectLst/>
                          <a:latin typeface="Arial Narrow"/>
                        </a:rPr>
                        <a:t>Fondo</a:t>
                      </a:r>
                      <a:r>
                        <a:rPr lang="en-US" sz="1600" b="1" i="0" u="none" strike="noStrike" dirty="0" smtClean="0">
                          <a:effectLst/>
                          <a:latin typeface="Arial Narrow"/>
                        </a:rPr>
                        <a:t> </a:t>
                      </a:r>
                      <a:r>
                        <a:rPr lang="en-US" sz="1600" b="1" i="0" u="none" strike="noStrike" dirty="0">
                          <a:effectLst/>
                          <a:latin typeface="Arial Narrow"/>
                        </a:rPr>
                        <a:t>General UPR</a:t>
                      </a:r>
                    </a:p>
                  </a:txBody>
                  <a:tcPr marL="11077" marR="11077" marT="11077" marB="0" anchor="ctr">
                    <a:lnL>
                      <a:noFill/>
                    </a:lnL>
                    <a:lnR>
                      <a:noFill/>
                    </a:lnR>
                    <a:lnT>
                      <a:noFill/>
                    </a:lnT>
                    <a:lnB>
                      <a:noFill/>
                    </a:lnB>
                  </a:tcPr>
                </a:tc>
              </a:tr>
              <a:tr h="177234">
                <a:tc>
                  <a:txBody>
                    <a:bodyPr/>
                    <a:lstStyle/>
                    <a:p>
                      <a:pPr algn="ctr" fontAlgn="ctr"/>
                      <a:r>
                        <a:rPr lang="es-ES_tradnl" sz="1600" b="1" i="0" u="none" strike="noStrike" dirty="0">
                          <a:effectLst/>
                          <a:latin typeface="Arial Narrow"/>
                        </a:rPr>
                        <a:t>Año Fiscal  2013-2014,  2014-2015 Y 2015-16</a:t>
                      </a:r>
                    </a:p>
                  </a:txBody>
                  <a:tcPr marL="11077" marR="11077" marT="11077" marB="0" anchor="ctr">
                    <a:lnL>
                      <a:noFill/>
                    </a:lnL>
                    <a:lnR>
                      <a:noFill/>
                    </a:lnR>
                    <a:lnT>
                      <a:noFill/>
                    </a:lnT>
                    <a:lnB>
                      <a:noFill/>
                    </a:lnB>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271264369"/>
              </p:ext>
            </p:extLst>
          </p:nvPr>
        </p:nvGraphicFramePr>
        <p:xfrm>
          <a:off x="1244601" y="2243463"/>
          <a:ext cx="7499349" cy="3783071"/>
        </p:xfrm>
        <a:graphic>
          <a:graphicData uri="http://schemas.openxmlformats.org/drawingml/2006/table">
            <a:tbl>
              <a:tblPr/>
              <a:tblGrid>
                <a:gridCol w="2328042"/>
                <a:gridCol w="982739"/>
                <a:gridCol w="1049527"/>
                <a:gridCol w="1068610"/>
                <a:gridCol w="1030445"/>
                <a:gridCol w="1039986"/>
              </a:tblGrid>
              <a:tr h="162200">
                <a:tc>
                  <a:txBody>
                    <a:bodyPr/>
                    <a:lstStyle/>
                    <a:p>
                      <a:pPr algn="ctr" fontAlgn="ctr"/>
                      <a:r>
                        <a:rPr lang="en-US" sz="900" b="1" i="0" u="none" strike="noStrike">
                          <a:effectLst/>
                          <a:latin typeface="Arial Narrow"/>
                        </a:rPr>
                        <a:t>Programas*</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Col. 1</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Col. 2</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Col. 3</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Col. 5</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Col. 7</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7976">
                <a:tc>
                  <a:txBody>
                    <a:bodyPr/>
                    <a:lstStyle/>
                    <a:p>
                      <a:pPr algn="ctr" fontAlgn="ctr"/>
                      <a:r>
                        <a:rPr lang="en-US" sz="900" b="1" i="0" u="none" strike="noStrike" dirty="0">
                          <a:effectLst/>
                          <a:latin typeface="Arial Narrow"/>
                        </a:rPr>
                        <a:t> </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_tradnl" sz="800" b="1" i="0" u="none" strike="noStrike">
                          <a:effectLst/>
                          <a:latin typeface="Arial Narrow"/>
                        </a:rPr>
                        <a:t>Presupuesto Gastado y Obligado                        Año Fiscal 2013-2014</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_tradnl" sz="800" b="1" i="0" u="none" strike="noStrike">
                          <a:effectLst/>
                          <a:latin typeface="Arial Narrow"/>
                        </a:rPr>
                        <a:t>Presupuesto Aprobado                           Año Fiscal 2014-2015</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_tradnl" sz="800" b="1" i="0" u="none" strike="noStrike">
                          <a:effectLst/>
                          <a:latin typeface="Arial Narrow"/>
                        </a:rPr>
                        <a:t>Presupesto Propuesto                Año Fiscal 2015-2016                  Ajustado -2%</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_tradnl" sz="800" b="1" i="0" u="none" strike="noStrike">
                          <a:effectLst/>
                          <a:latin typeface="Arial Narrow"/>
                        </a:rPr>
                        <a:t>Presupesto Propuesto                Año Fiscal 2015-2016                  Ajustado -3%</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_tradnl" sz="800" b="1" i="0" u="none" strike="noStrike">
                          <a:effectLst/>
                          <a:latin typeface="Arial Narrow"/>
                        </a:rPr>
                        <a:t>Presupesto Propuesto                Año Fiscal 2015-2016                  Ajustado -5%</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50638">
                <a:tc>
                  <a:txBody>
                    <a:bodyPr/>
                    <a:lstStyle/>
                    <a:p>
                      <a:pPr algn="ctr" fontAlgn="ctr"/>
                      <a:r>
                        <a:rPr lang="en-US" sz="900" b="1" i="0" u="none" strike="noStrike">
                          <a:effectLst/>
                          <a:latin typeface="Arial Narrow"/>
                        </a:rPr>
                        <a:t> </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 </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 </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 </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 </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a:effectLst/>
                          <a:latin typeface="Arial Narrow"/>
                        </a:rPr>
                        <a:t> </a:t>
                      </a:r>
                    </a:p>
                  </a:txBody>
                  <a:tcPr marL="9541" marR="9541" marT="9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00546">
                <a:tc>
                  <a:txBody>
                    <a:bodyPr/>
                    <a:lstStyle/>
                    <a:p>
                      <a:pPr algn="ctr" fontAlgn="b"/>
                      <a:r>
                        <a:rPr lang="en-US" sz="900" b="1" i="0" u="none" strike="noStrike">
                          <a:effectLst/>
                          <a:latin typeface="Arial Narrow"/>
                        </a:rPr>
                        <a:t>Total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dbl" strike="noStrike">
                          <a:effectLst/>
                          <a:latin typeface="Arial Narrow"/>
                        </a:rPr>
                        <a:t> $17,168,021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fontAlgn="b"/>
                      <a:r>
                        <a:rPr lang="en-US" sz="900" b="1" i="0" u="dbl" strike="noStrike">
                          <a:effectLst/>
                          <a:latin typeface="Arial Narrow"/>
                        </a:rPr>
                        <a:t> $16,674,956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fontAlgn="b"/>
                      <a:r>
                        <a:rPr lang="en-US" sz="900" b="1" i="0" u="dbl" strike="noStrike">
                          <a:effectLst/>
                          <a:latin typeface="Arial Narrow"/>
                        </a:rPr>
                        <a:t> $16,341,457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fontAlgn="b"/>
                      <a:r>
                        <a:rPr lang="en-US" sz="900" b="1" i="0" u="dbl" strike="noStrike">
                          <a:effectLst/>
                          <a:latin typeface="Arial Narrow"/>
                        </a:rPr>
                        <a:t> $16,174,707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fontAlgn="b"/>
                      <a:r>
                        <a:rPr lang="en-US" sz="900" b="1" i="0" u="dbl" strike="noStrike">
                          <a:effectLst/>
                          <a:latin typeface="Arial Narrow"/>
                        </a:rPr>
                        <a:t> $15,841,208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r>
              <a:tr h="279079">
                <a:tc>
                  <a:txBody>
                    <a:bodyPr/>
                    <a:lstStyle/>
                    <a:p>
                      <a:pPr algn="l" fontAlgn="b"/>
                      <a:r>
                        <a:rPr lang="en-US" sz="900" b="1" i="0" u="none" strike="noStrike">
                          <a:effectLst/>
                          <a:latin typeface="Arial Narrow"/>
                        </a:rPr>
                        <a:t>I.  Instrucción</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9079">
                <a:tc>
                  <a:txBody>
                    <a:bodyPr/>
                    <a:lstStyle/>
                    <a:p>
                      <a:pPr algn="l" fontAlgn="b"/>
                      <a:r>
                        <a:rPr lang="en-US" sz="900" b="1" i="0" u="none" strike="noStrike">
                          <a:effectLst/>
                          <a:latin typeface="Arial Narrow"/>
                        </a:rPr>
                        <a:t>II.  Investigación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17,168,021.00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16,674,956.00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16,341,457.00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16,174,707.00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15,841,208.00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9079">
                <a:tc>
                  <a:txBody>
                    <a:bodyPr/>
                    <a:lstStyle/>
                    <a:p>
                      <a:pPr algn="l" fontAlgn="b"/>
                      <a:r>
                        <a:rPr lang="en-US" sz="900" b="1" i="0" u="none" strike="noStrike">
                          <a:effectLst/>
                          <a:latin typeface="Arial Narrow"/>
                        </a:rPr>
                        <a:t>III.  Servicio a la Comunidad</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dirty="0">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9079">
                <a:tc>
                  <a:txBody>
                    <a:bodyPr/>
                    <a:lstStyle/>
                    <a:p>
                      <a:pPr algn="l" fontAlgn="b"/>
                      <a:r>
                        <a:rPr lang="en-US" sz="900" b="1" i="0" u="none" strike="noStrike" dirty="0">
                          <a:effectLst/>
                          <a:latin typeface="Arial Narrow"/>
                        </a:rPr>
                        <a:t>IV.  </a:t>
                      </a:r>
                      <a:r>
                        <a:rPr lang="en-US" sz="900" b="1" i="0" u="none" strike="noStrike" dirty="0" err="1">
                          <a:effectLst/>
                          <a:latin typeface="Arial Narrow"/>
                        </a:rPr>
                        <a:t>Apoyo</a:t>
                      </a:r>
                      <a:r>
                        <a:rPr lang="en-US" sz="900" b="1" i="0" u="none" strike="noStrike" dirty="0">
                          <a:effectLst/>
                          <a:latin typeface="Arial Narrow"/>
                        </a:rPr>
                        <a:t> </a:t>
                      </a:r>
                      <a:r>
                        <a:rPr lang="en-US" sz="900" b="1" i="0" u="none" strike="noStrike" dirty="0" err="1">
                          <a:effectLst/>
                          <a:latin typeface="Arial Narrow"/>
                        </a:rPr>
                        <a:t>Académico</a:t>
                      </a:r>
                      <a:endParaRPr lang="en-US" sz="900" b="1" i="0" u="none" strike="noStrike" dirty="0">
                        <a:effectLst/>
                        <a:latin typeface="Arial Narrow"/>
                      </a:endParaRP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9079">
                <a:tc>
                  <a:txBody>
                    <a:bodyPr/>
                    <a:lstStyle/>
                    <a:p>
                      <a:pPr algn="l" fontAlgn="b"/>
                      <a:r>
                        <a:rPr lang="en-US" sz="900" b="1" i="0" u="none" strike="noStrike">
                          <a:effectLst/>
                          <a:latin typeface="Arial Narrow"/>
                        </a:rPr>
                        <a:t>V.  Servicios a Estudiantes</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9079">
                <a:tc>
                  <a:txBody>
                    <a:bodyPr/>
                    <a:lstStyle/>
                    <a:p>
                      <a:pPr algn="l" fontAlgn="b"/>
                      <a:r>
                        <a:rPr lang="en-US" sz="900" b="1" i="0" u="none" strike="noStrike">
                          <a:effectLst/>
                          <a:latin typeface="Arial Narrow"/>
                        </a:rPr>
                        <a:t>VI.  Apoyo Institucional</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9079">
                <a:tc>
                  <a:txBody>
                    <a:bodyPr/>
                    <a:lstStyle/>
                    <a:p>
                      <a:pPr algn="l" fontAlgn="b"/>
                      <a:r>
                        <a:rPr lang="en-US" sz="900" b="1" i="0" u="none" strike="noStrike">
                          <a:effectLst/>
                          <a:latin typeface="Arial Narrow"/>
                        </a:rPr>
                        <a:t>VII.  Operación y Mantenimiento de la Planta Física</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9079">
                <a:tc>
                  <a:txBody>
                    <a:bodyPr/>
                    <a:lstStyle/>
                    <a:p>
                      <a:pPr algn="l" fontAlgn="b"/>
                      <a:r>
                        <a:rPr lang="en-US" sz="900" b="1" i="0" u="none" strike="noStrike">
                          <a:effectLst/>
                          <a:latin typeface="Arial Narrow"/>
                        </a:rPr>
                        <a:t>VIII.  Becas y Ayudas Económicas</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9079">
                <a:tc>
                  <a:txBody>
                    <a:bodyPr/>
                    <a:lstStyle/>
                    <a:p>
                      <a:pPr algn="l" fontAlgn="b"/>
                      <a:r>
                        <a:rPr lang="en-US" sz="900" b="1" i="0" u="none" strike="noStrike">
                          <a:effectLst/>
                          <a:latin typeface="Arial Narrow"/>
                        </a:rPr>
                        <a:t>IX.  Empresas Auxiliares</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1"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dirty="0">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900" b="0" i="0" u="none" strike="noStrike" dirty="0">
                          <a:effectLst/>
                          <a:latin typeface="Arial Narrow"/>
                        </a:rPr>
                        <a:t> </a:t>
                      </a:r>
                    </a:p>
                  </a:txBody>
                  <a:tcPr marL="9541" marR="9541" marT="954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51936570"/>
      </p:ext>
    </p:extLst>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44600" y="773850"/>
            <a:ext cx="7689088" cy="5474550"/>
          </a:xfrm>
        </p:spPr>
        <p:txBody>
          <a:bodyPr>
            <a:normAutofit fontScale="92500"/>
          </a:bodyPr>
          <a:lstStyle/>
          <a:p>
            <a:pPr marL="82296" indent="0">
              <a:buNone/>
            </a:pPr>
            <a:r>
              <a:rPr lang="es-ES_tradnl" sz="2400" noProof="0" dirty="0" smtClean="0"/>
              <a:t> </a:t>
            </a:r>
            <a:r>
              <a:rPr lang="es-ES_tradnl" sz="1800" b="1" noProof="0" dirty="0" smtClean="0">
                <a:solidFill>
                  <a:srgbClr val="000000"/>
                </a:solidFill>
                <a:latin typeface="Arial"/>
                <a:cs typeface="Arial"/>
              </a:rPr>
              <a:t>Para atender un recorte equivalente al 2%, en dólares ($333,499)</a:t>
            </a:r>
          </a:p>
          <a:p>
            <a:pPr marL="82296" indent="0">
              <a:buNone/>
            </a:pPr>
            <a:endParaRPr lang="es-ES_tradnl" sz="2000" noProof="0" dirty="0" smtClean="0">
              <a:solidFill>
                <a:schemeClr val="bg2"/>
              </a:solidFill>
              <a:latin typeface="Arial Narrow"/>
              <a:cs typeface="Arial Narrow"/>
            </a:endParaRPr>
          </a:p>
          <a:p>
            <a:pPr>
              <a:lnSpc>
                <a:spcPct val="130000"/>
              </a:lnSpc>
              <a:buFont typeface="Arial"/>
              <a:buChar char="•"/>
            </a:pPr>
            <a:r>
              <a:rPr lang="es-ES_tradnl" sz="1700" noProof="0" dirty="0" smtClean="0">
                <a:solidFill>
                  <a:srgbClr val="000000"/>
                </a:solidFill>
                <a:latin typeface="Arial"/>
                <a:cs typeface="Arial"/>
              </a:rPr>
              <a:t>Se hace necesario recortar $222,308 el equivalente del impacto económico total de cuatro plazas de personal jubilado durante este año fiscal (un </a:t>
            </a:r>
            <a:r>
              <a:rPr lang="es-ES_tradnl" sz="1700" noProof="0" dirty="0" err="1" smtClean="0">
                <a:solidFill>
                  <a:srgbClr val="000000"/>
                </a:solidFill>
                <a:latin typeface="Arial"/>
                <a:cs typeface="Arial"/>
              </a:rPr>
              <a:t>catedratico,un</a:t>
            </a:r>
            <a:r>
              <a:rPr lang="es-ES_tradnl" sz="1700" noProof="0" dirty="0" smtClean="0">
                <a:solidFill>
                  <a:srgbClr val="000000"/>
                </a:solidFill>
                <a:latin typeface="Arial"/>
                <a:cs typeface="Arial"/>
              </a:rPr>
              <a:t> auxiliar de </a:t>
            </a:r>
            <a:r>
              <a:rPr lang="es-ES_tradnl" sz="1700" noProof="0" dirty="0" err="1" smtClean="0">
                <a:solidFill>
                  <a:srgbClr val="000000"/>
                </a:solidFill>
                <a:latin typeface="Arial"/>
                <a:cs typeface="Arial"/>
              </a:rPr>
              <a:t>investigaciones,un</a:t>
            </a:r>
            <a:r>
              <a:rPr lang="es-ES_tradnl" sz="1700" noProof="0" dirty="0" smtClean="0">
                <a:solidFill>
                  <a:srgbClr val="000000"/>
                </a:solidFill>
                <a:latin typeface="Arial"/>
                <a:cs typeface="Arial"/>
              </a:rPr>
              <a:t> albañil y un operador de equipo)</a:t>
            </a:r>
          </a:p>
          <a:p>
            <a:pPr>
              <a:lnSpc>
                <a:spcPct val="130000"/>
              </a:lnSpc>
              <a:buFont typeface="Arial"/>
              <a:buChar char="•"/>
            </a:pPr>
            <a:endParaRPr lang="es-ES_tradnl" sz="1700" noProof="0" dirty="0" smtClean="0">
              <a:solidFill>
                <a:srgbClr val="000000"/>
              </a:solidFill>
              <a:latin typeface="Arial"/>
              <a:cs typeface="Arial"/>
            </a:endParaRPr>
          </a:p>
          <a:p>
            <a:pPr>
              <a:lnSpc>
                <a:spcPct val="130000"/>
              </a:lnSpc>
              <a:buFont typeface="Arial"/>
              <a:buChar char="•"/>
            </a:pPr>
            <a:r>
              <a:rPr lang="es-ES_tradnl" sz="1700" noProof="0" dirty="0" smtClean="0">
                <a:solidFill>
                  <a:srgbClr val="000000"/>
                </a:solidFill>
                <a:latin typeface="Arial"/>
                <a:cs typeface="Arial"/>
              </a:rPr>
              <a:t>La reducción de $38,491.00 en las partidas de materiales, piezas, </a:t>
            </a:r>
            <a:r>
              <a:rPr lang="es-ES_tradnl" sz="1700" noProof="0" dirty="0" err="1" smtClean="0">
                <a:solidFill>
                  <a:srgbClr val="000000"/>
                </a:solidFill>
                <a:latin typeface="Arial"/>
                <a:cs typeface="Arial"/>
              </a:rPr>
              <a:t>miscelaneos</a:t>
            </a:r>
            <a:r>
              <a:rPr lang="es-ES_tradnl" sz="1700" noProof="0" dirty="0" smtClean="0">
                <a:solidFill>
                  <a:srgbClr val="000000"/>
                </a:solidFill>
                <a:latin typeface="Arial"/>
                <a:cs typeface="Arial"/>
              </a:rPr>
              <a:t> y viajes es en las Subestaciones Experimentales y Centros de </a:t>
            </a:r>
            <a:r>
              <a:rPr lang="es-ES_tradnl" sz="1700" noProof="0" dirty="0" err="1" smtClean="0">
                <a:solidFill>
                  <a:srgbClr val="000000"/>
                </a:solidFill>
                <a:latin typeface="Arial"/>
                <a:cs typeface="Arial"/>
              </a:rPr>
              <a:t>InvestigacionesSe</a:t>
            </a:r>
            <a:r>
              <a:rPr lang="es-ES_tradnl" sz="1700" noProof="0" dirty="0" smtClean="0">
                <a:solidFill>
                  <a:srgbClr val="000000"/>
                </a:solidFill>
                <a:latin typeface="Arial"/>
                <a:cs typeface="Arial"/>
              </a:rPr>
              <a:t> requieren fondos institucionales para las operaciones diarias. Las cantidades asignadas apenas cubren las necesidades básicas ,una reducción por mas mínima que sea afecta las operaciones.</a:t>
            </a:r>
          </a:p>
          <a:p>
            <a:pPr>
              <a:lnSpc>
                <a:spcPct val="130000"/>
              </a:lnSpc>
              <a:buFont typeface="Arial"/>
              <a:buChar char="•"/>
            </a:pPr>
            <a:endParaRPr lang="es-ES_tradnl" sz="1700" noProof="0" dirty="0" smtClean="0">
              <a:solidFill>
                <a:srgbClr val="000000"/>
              </a:solidFill>
              <a:latin typeface="Arial"/>
              <a:cs typeface="Arial"/>
            </a:endParaRPr>
          </a:p>
          <a:p>
            <a:pPr>
              <a:lnSpc>
                <a:spcPct val="130000"/>
              </a:lnSpc>
              <a:buFont typeface="Arial"/>
              <a:buChar char="•"/>
            </a:pPr>
            <a:r>
              <a:rPr lang="es-ES_tradnl" sz="1700" noProof="0" dirty="0" smtClean="0">
                <a:solidFill>
                  <a:srgbClr val="000000"/>
                </a:solidFill>
                <a:latin typeface="Arial"/>
                <a:cs typeface="Arial"/>
              </a:rPr>
              <a:t> Se reduce en su totalidad la partida de </a:t>
            </a:r>
            <a:r>
              <a:rPr lang="es-ES_tradnl" sz="1700" noProof="0" dirty="0" err="1" smtClean="0">
                <a:solidFill>
                  <a:srgbClr val="000000"/>
                </a:solidFill>
                <a:latin typeface="Arial"/>
                <a:cs typeface="Arial"/>
              </a:rPr>
              <a:t>ayudantias</a:t>
            </a:r>
            <a:r>
              <a:rPr lang="es-ES_tradnl" sz="1700" noProof="0" dirty="0" smtClean="0">
                <a:solidFill>
                  <a:srgbClr val="000000"/>
                </a:solidFill>
                <a:latin typeface="Arial"/>
                <a:cs typeface="Arial"/>
              </a:rPr>
              <a:t> por $72,700.00 Se elimina la </a:t>
            </a:r>
            <a:r>
              <a:rPr lang="es-ES_tradnl" sz="1700" noProof="0" dirty="0" err="1" smtClean="0">
                <a:solidFill>
                  <a:srgbClr val="000000"/>
                </a:solidFill>
                <a:latin typeface="Arial"/>
                <a:cs typeface="Arial"/>
              </a:rPr>
              <a:t>incorporacion</a:t>
            </a:r>
            <a:r>
              <a:rPr lang="es-ES_tradnl" sz="1700" noProof="0" dirty="0" smtClean="0">
                <a:solidFill>
                  <a:srgbClr val="000000"/>
                </a:solidFill>
                <a:latin typeface="Arial"/>
                <a:cs typeface="Arial"/>
              </a:rPr>
              <a:t> de estudiantes graduados al programa de    </a:t>
            </a:r>
            <a:r>
              <a:rPr lang="es-ES_tradnl" sz="1700" noProof="0" dirty="0" err="1" smtClean="0">
                <a:solidFill>
                  <a:srgbClr val="000000"/>
                </a:solidFill>
                <a:latin typeface="Arial"/>
                <a:cs typeface="Arial"/>
              </a:rPr>
              <a:t>investigacion</a:t>
            </a:r>
            <a:r>
              <a:rPr lang="es-ES_tradnl" sz="1700" noProof="0" dirty="0" smtClean="0">
                <a:solidFill>
                  <a:srgbClr val="000000"/>
                </a:solidFill>
                <a:latin typeface="Arial"/>
                <a:cs typeface="Arial"/>
              </a:rPr>
              <a:t>.  </a:t>
            </a:r>
          </a:p>
          <a:p>
            <a:pPr>
              <a:lnSpc>
                <a:spcPct val="130000"/>
              </a:lnSpc>
              <a:buFont typeface="Arial"/>
              <a:buChar char="•"/>
            </a:pPr>
            <a:endParaRPr lang="es-ES_tradnl" sz="1700" noProof="0" dirty="0" smtClean="0">
              <a:solidFill>
                <a:srgbClr val="000000"/>
              </a:solidFill>
              <a:latin typeface="Arial"/>
              <a:cs typeface="Arial"/>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116782865"/>
      </p:ext>
    </p:extLst>
  </p:cSld>
  <p:clrMapOvr>
    <a:masterClrMapping/>
  </p:clrMapOvr>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
        <p:nvSpPr>
          <p:cNvPr id="6" name="Rectangle 5"/>
          <p:cNvSpPr/>
          <p:nvPr/>
        </p:nvSpPr>
        <p:spPr>
          <a:xfrm>
            <a:off x="1485900" y="751344"/>
            <a:ext cx="6908800" cy="5632312"/>
          </a:xfrm>
          <a:prstGeom prst="rect">
            <a:avLst/>
          </a:prstGeom>
        </p:spPr>
        <p:txBody>
          <a:bodyPr wrap="square">
            <a:spAutoFit/>
          </a:bodyPr>
          <a:lstStyle/>
          <a:p>
            <a:r>
              <a:rPr lang="es-ES_tradnl" b="1" dirty="0"/>
              <a:t>Para atender un recorte equivalente al 3%, en dólares (</a:t>
            </a:r>
            <a:r>
              <a:rPr lang="es-ES_tradnl" b="1" dirty="0" smtClean="0"/>
              <a:t>$500,249)</a:t>
            </a:r>
            <a:endParaRPr lang="es-ES_tradnl" b="1" dirty="0"/>
          </a:p>
          <a:p>
            <a:endParaRPr lang="es-ES_tradnl" b="1" dirty="0"/>
          </a:p>
          <a:p>
            <a:r>
              <a:rPr lang="es-ES_tradnl" dirty="0"/>
              <a:t>Se recorta el equivalente de </a:t>
            </a:r>
            <a:r>
              <a:rPr lang="es-ES_tradnl" dirty="0" smtClean="0"/>
              <a:t>$166,750  </a:t>
            </a:r>
            <a:r>
              <a:rPr lang="es-ES_tradnl" dirty="0"/>
              <a:t>adicionales que se desglosan </a:t>
            </a:r>
            <a:r>
              <a:rPr lang="es-ES_tradnl" dirty="0" smtClean="0"/>
              <a:t>de</a:t>
            </a:r>
          </a:p>
          <a:p>
            <a:r>
              <a:rPr lang="es-ES_tradnl" dirty="0" smtClean="0"/>
              <a:t>la siguiente </a:t>
            </a:r>
            <a:r>
              <a:rPr lang="es-ES_tradnl" dirty="0"/>
              <a:t>manera:</a:t>
            </a:r>
          </a:p>
          <a:p>
            <a:r>
              <a:rPr lang="es-ES_tradnl" dirty="0"/>
              <a:t>Sueldo y aportes patronales </a:t>
            </a:r>
            <a:r>
              <a:rPr lang="es-ES_tradnl" dirty="0" smtClean="0"/>
              <a:t>de; 1un docente  jubilado  </a:t>
            </a:r>
            <a:r>
              <a:rPr lang="es-ES_tradnl" dirty="0"/>
              <a:t>por  </a:t>
            </a:r>
            <a:r>
              <a:rPr lang="es-ES_tradnl" dirty="0" smtClean="0"/>
              <a:t>$ 72,478  y dos no docentes (un conserje y operador de cuadro </a:t>
            </a:r>
            <a:r>
              <a:rPr lang="es-ES_tradnl" dirty="0" err="1" smtClean="0"/>
              <a:t>telefonico</a:t>
            </a:r>
            <a:r>
              <a:rPr lang="es-ES_tradnl" dirty="0" smtClean="0"/>
              <a:t>) por $94,272.</a:t>
            </a:r>
            <a:endParaRPr lang="es-ES_tradnl" dirty="0"/>
          </a:p>
          <a:p>
            <a:r>
              <a:rPr lang="es-ES_tradnl" dirty="0" smtClean="0"/>
              <a:t> </a:t>
            </a:r>
            <a:endParaRPr lang="es-ES_tradnl" dirty="0"/>
          </a:p>
          <a:p>
            <a:r>
              <a:rPr lang="es-ES_tradnl" dirty="0"/>
              <a:t> </a:t>
            </a:r>
            <a:r>
              <a:rPr lang="es-ES_tradnl" dirty="0" smtClean="0"/>
              <a:t> </a:t>
            </a:r>
            <a:endParaRPr lang="es-ES_tradnl" dirty="0"/>
          </a:p>
          <a:p>
            <a:r>
              <a:rPr lang="es-ES_tradnl" b="1" dirty="0"/>
              <a:t>Para atender un recorte equivalente al 5%, en dólares (</a:t>
            </a:r>
            <a:r>
              <a:rPr lang="es-ES_tradnl" b="1" dirty="0" smtClean="0"/>
              <a:t>$833,748)</a:t>
            </a:r>
            <a:endParaRPr lang="es-ES_tradnl" b="1" dirty="0"/>
          </a:p>
          <a:p>
            <a:endParaRPr lang="es-ES_tradnl" b="1" dirty="0"/>
          </a:p>
          <a:p>
            <a:r>
              <a:rPr lang="es-ES_tradnl" dirty="0"/>
              <a:t>Se recorta el equivalente </a:t>
            </a:r>
            <a:r>
              <a:rPr lang="es-ES_tradnl" dirty="0" smtClean="0"/>
              <a:t>de $333,499 adicionales que se desglosan de la siguiente manera:</a:t>
            </a:r>
          </a:p>
          <a:p>
            <a:r>
              <a:rPr lang="es-ES_tradnl" dirty="0" smtClean="0"/>
              <a:t>Sueldo </a:t>
            </a:r>
            <a:r>
              <a:rPr lang="es-ES_tradnl" dirty="0"/>
              <a:t>y aportes patronales </a:t>
            </a:r>
            <a:r>
              <a:rPr lang="es-ES_tradnl" dirty="0" smtClean="0"/>
              <a:t>de; una plaza </a:t>
            </a:r>
            <a:r>
              <a:rPr lang="es-ES_tradnl" smtClean="0"/>
              <a:t>docente vacante por </a:t>
            </a:r>
            <a:r>
              <a:rPr lang="es-ES_tradnl" dirty="0" smtClean="0"/>
              <a:t>$89,688  , tres plazas no docentes ( dos trabajadores de granja y un auxiliar de investigaciones )  por  $86,805   y tres  plazas no docentes de personal jubilado en la </a:t>
            </a:r>
            <a:r>
              <a:rPr lang="es-ES_tradnl" dirty="0" err="1" smtClean="0"/>
              <a:t>subestacion</a:t>
            </a:r>
            <a:r>
              <a:rPr lang="es-ES_tradnl" dirty="0" smtClean="0"/>
              <a:t> de Corozal por la cantidad de </a:t>
            </a:r>
          </a:p>
          <a:p>
            <a:r>
              <a:rPr lang="es-ES_tradnl" dirty="0" smtClean="0"/>
              <a:t>$ 157,006.</a:t>
            </a:r>
            <a:endParaRPr lang="es-ES_tradnl" b="1" dirty="0"/>
          </a:p>
        </p:txBody>
      </p:sp>
    </p:spTree>
    <p:extLst>
      <p:ext uri="{BB962C8B-B14F-4D97-AF65-F5344CB8AC3E}">
        <p14:creationId xmlns:p14="http://schemas.microsoft.com/office/powerpoint/2010/main" val="2517710552"/>
      </p:ext>
    </p:extLst>
  </p:cSld>
  <p:clrMapOvr>
    <a:masterClrMapping/>
  </p:clrMapOvr>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effectLst/>
                <a:latin typeface="Arial"/>
                <a:cs typeface="Arial"/>
              </a:rPr>
              <a:t>Estación Experimental Agrícola</a:t>
            </a:r>
            <a:r>
              <a:rPr lang="es-ES_tradnl" sz="3200" b="1" noProof="0" smtClean="0">
                <a:solidFill>
                  <a:srgbClr val="000000"/>
                </a:solidFill>
                <a:latin typeface="Arial"/>
                <a:cs typeface="Arial"/>
              </a:rPr>
              <a:t> </a:t>
            </a:r>
            <a:br>
              <a:rPr lang="es-ES_tradnl" sz="3200" b="1" noProof="0" smtClean="0">
                <a:solidFill>
                  <a:srgbClr val="000000"/>
                </a:solidFill>
                <a:latin typeface="Arial"/>
                <a:cs typeface="Arial"/>
              </a:rPr>
            </a:br>
            <a:r>
              <a:rPr lang="es-ES_tradnl" sz="3200" b="1" noProof="0" smtClean="0">
                <a:solidFill>
                  <a:srgbClr val="000000"/>
                </a:solidFill>
                <a:effectLst/>
                <a:latin typeface="Arial"/>
                <a:cs typeface="Arial"/>
              </a:rPr>
              <a:t>Presupuesto  2014-2015</a:t>
            </a:r>
            <a:r>
              <a:rPr lang="es-ES_tradnl" sz="3200" b="1" noProof="0" smtClean="0">
                <a:solidFill>
                  <a:srgbClr val="000000"/>
                </a:solidFill>
                <a:latin typeface="Arial"/>
                <a:cs typeface="Arial"/>
              </a:rPr>
              <a:t> </a:t>
            </a:r>
            <a:endParaRPr lang="es-ES_tradnl" sz="3200" b="1" noProof="0">
              <a:solidFill>
                <a:srgbClr val="000000"/>
              </a:solidFill>
              <a:latin typeface="Arial"/>
              <a:cs typeface="Arial"/>
            </a:endParaRPr>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graphicFrame>
        <p:nvGraphicFramePr>
          <p:cNvPr id="6" name="Object 5"/>
          <p:cNvGraphicFramePr>
            <a:graphicFrameLocks noChangeAspect="1"/>
          </p:cNvGraphicFramePr>
          <p:nvPr>
            <p:extLst>
              <p:ext uri="{D42A27DB-BD31-4B8C-83A1-F6EECF244321}">
                <p14:modId xmlns:p14="http://schemas.microsoft.com/office/powerpoint/2010/main" val="304886166"/>
              </p:ext>
            </p:extLst>
          </p:nvPr>
        </p:nvGraphicFramePr>
        <p:xfrm>
          <a:off x="1435608" y="2144713"/>
          <a:ext cx="6858000" cy="3426354"/>
        </p:xfrm>
        <a:graphic>
          <a:graphicData uri="http://schemas.openxmlformats.org/presentationml/2006/ole">
            <mc:AlternateContent xmlns:mc="http://schemas.openxmlformats.org/markup-compatibility/2006">
              <mc:Choice xmlns:v="urn:schemas-microsoft-com:vml" Requires="v">
                <p:oleObj spid="_x0000_s26804" name="Worksheet" r:id="rId3" imgW="10312400" imgH="3860800" progId="Excel.Sheet.12">
                  <p:embed/>
                </p:oleObj>
              </mc:Choice>
              <mc:Fallback>
                <p:oleObj name="Worksheet" r:id="rId3" imgW="10312400" imgH="3860800" progId="Excel.Sheet.12">
                  <p:embed/>
                  <p:pic>
                    <p:nvPicPr>
                      <p:cNvPr id="0" name=""/>
                      <p:cNvPicPr/>
                      <p:nvPr/>
                    </p:nvPicPr>
                    <p:blipFill>
                      <a:blip r:embed="rId4"/>
                      <a:stretch>
                        <a:fillRect/>
                      </a:stretch>
                    </p:blipFill>
                    <p:spPr>
                      <a:xfrm>
                        <a:off x="1435608" y="2144713"/>
                        <a:ext cx="6858000" cy="3426354"/>
                      </a:xfrm>
                      <a:prstGeom prst="rect">
                        <a:avLst/>
                      </a:prstGeom>
                    </p:spPr>
                  </p:pic>
                </p:oleObj>
              </mc:Fallback>
            </mc:AlternateContent>
          </a:graphicData>
        </a:graphic>
      </p:graphicFrame>
    </p:spTree>
    <p:extLst>
      <p:ext uri="{BB962C8B-B14F-4D97-AF65-F5344CB8AC3E}">
        <p14:creationId xmlns:p14="http://schemas.microsoft.com/office/powerpoint/2010/main" val="3086922641"/>
      </p:ext>
    </p:extLst>
  </p:cSld>
  <p:clrMapOvr>
    <a:masterClrMapping/>
  </p:clrMapOvr>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effectLst/>
                <a:latin typeface="Arial"/>
                <a:cs typeface="Arial"/>
              </a:rPr>
              <a:t>Equivalencia Academica por Departamento</a:t>
            </a:r>
            <a:r>
              <a:rPr lang="es-ES_tradnl" sz="3200" b="1" noProof="0" smtClean="0">
                <a:solidFill>
                  <a:srgbClr val="000000"/>
                </a:solidFill>
                <a:latin typeface="Arial"/>
                <a:cs typeface="Arial"/>
              </a:rPr>
              <a:t> </a:t>
            </a:r>
            <a:endParaRPr lang="es-ES_tradnl" sz="3200" b="1" noProof="0">
              <a:solidFill>
                <a:srgbClr val="000000"/>
              </a:solidFill>
              <a:latin typeface="Arial"/>
              <a:cs typeface="Arial"/>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2082258915"/>
              </p:ext>
            </p:extLst>
          </p:nvPr>
        </p:nvGraphicFramePr>
        <p:xfrm>
          <a:off x="1879600" y="2044700"/>
          <a:ext cx="6400800" cy="2870199"/>
        </p:xfrm>
        <a:graphic>
          <a:graphicData uri="http://schemas.openxmlformats.org/presentationml/2006/ole">
            <mc:AlternateContent xmlns:mc="http://schemas.openxmlformats.org/markup-compatibility/2006">
              <mc:Choice xmlns:v="urn:schemas-microsoft-com:vml" Requires="v">
                <p:oleObj spid="_x0000_s70786" name="Worksheet" r:id="rId3" imgW="12573000" imgH="2247900" progId="Excel.Sheet.12">
                  <p:embed/>
                </p:oleObj>
              </mc:Choice>
              <mc:Fallback>
                <p:oleObj name="Worksheet" r:id="rId3" imgW="12573000" imgH="2247900" progId="Excel.Sheet.12">
                  <p:embed/>
                  <p:pic>
                    <p:nvPicPr>
                      <p:cNvPr id="0" name=""/>
                      <p:cNvPicPr/>
                      <p:nvPr/>
                    </p:nvPicPr>
                    <p:blipFill>
                      <a:blip r:embed="rId4"/>
                      <a:stretch>
                        <a:fillRect/>
                      </a:stretch>
                    </p:blipFill>
                    <p:spPr>
                      <a:xfrm>
                        <a:off x="1879600" y="2044700"/>
                        <a:ext cx="6400800" cy="2870199"/>
                      </a:xfrm>
                      <a:prstGeom prst="rect">
                        <a:avLst/>
                      </a:prstGeom>
                    </p:spPr>
                  </p:pic>
                </p:oleObj>
              </mc:Fallback>
            </mc:AlternateContent>
          </a:graphicData>
        </a:graphic>
      </p:graphicFrame>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3346829469"/>
      </p:ext>
    </p:extLst>
  </p:cSld>
  <p:clrMapOvr>
    <a:masterClrMapping/>
  </p:clrMapOvr>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latin typeface="Arial"/>
                <a:cs typeface="Arial"/>
              </a:rPr>
              <a:t>Presupuestos Recurrentes  2008-2015</a:t>
            </a:r>
            <a:endParaRPr lang="es-ES_tradnl" sz="3200" b="1" noProof="0">
              <a:solidFill>
                <a:srgbClr val="000000"/>
              </a:solidFill>
              <a:latin typeface="Arial"/>
              <a:cs typeface="Arial"/>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2792683339"/>
              </p:ext>
            </p:extLst>
          </p:nvPr>
        </p:nvGraphicFramePr>
        <p:xfrm>
          <a:off x="1955800" y="2133600"/>
          <a:ext cx="6019800" cy="3543300"/>
        </p:xfrm>
        <a:graphic>
          <a:graphicData uri="http://schemas.openxmlformats.org/presentationml/2006/ole">
            <mc:AlternateContent xmlns:mc="http://schemas.openxmlformats.org/markup-compatibility/2006">
              <mc:Choice xmlns:v="urn:schemas-microsoft-com:vml" Requires="v">
                <p:oleObj spid="_x0000_s4364" name="Worksheet" r:id="rId3" imgW="2578100" imgH="1435100" progId="Excel.Sheet.8">
                  <p:embed/>
                </p:oleObj>
              </mc:Choice>
              <mc:Fallback>
                <p:oleObj name="Worksheet" r:id="rId3" imgW="2578100" imgH="1435100" progId="Excel.Sheet.8">
                  <p:embed/>
                  <p:pic>
                    <p:nvPicPr>
                      <p:cNvPr id="0" name=""/>
                      <p:cNvPicPr/>
                      <p:nvPr/>
                    </p:nvPicPr>
                    <p:blipFill>
                      <a:blip r:embed="rId4"/>
                      <a:stretch>
                        <a:fillRect/>
                      </a:stretch>
                    </p:blipFill>
                    <p:spPr>
                      <a:xfrm>
                        <a:off x="1955800" y="2133600"/>
                        <a:ext cx="6019800" cy="3543300"/>
                      </a:xfrm>
                      <a:prstGeom prst="rect">
                        <a:avLst/>
                      </a:prstGeom>
                    </p:spPr>
                  </p:pic>
                </p:oleObj>
              </mc:Fallback>
            </mc:AlternateContent>
          </a:graphicData>
        </a:graphic>
      </p:graphicFrame>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199081831"/>
      </p:ext>
    </p:extLst>
  </p:cSld>
  <p:clrMapOvr>
    <a:masterClrMapping/>
  </p:clrMapOvr>
  <p:timing>
    <p:tnLst>
      <p:par>
        <p:cTn xmlns:p14="http://schemas.microsoft.com/office/powerpoint/2010/mai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s-ES_tradnl" b="1" noProof="0" smtClean="0">
                <a:solidFill>
                  <a:srgbClr val="000000"/>
                </a:solidFill>
                <a:latin typeface="Arial"/>
                <a:cs typeface="Arial"/>
              </a:rPr>
              <a:t>Presupuestos Recurrentes  2008-2015</a:t>
            </a:r>
            <a:endParaRPr lang="es-ES_tradnl" b="1" noProof="0">
              <a:solidFill>
                <a:srgbClr val="000000"/>
              </a:solidFill>
              <a:latin typeface="Arial"/>
              <a:cs typeface="Arial"/>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1147587445"/>
              </p:ext>
            </p:extLst>
          </p:nvPr>
        </p:nvGraphicFramePr>
        <p:xfrm>
          <a:off x="1435608" y="1689100"/>
          <a:ext cx="7257039" cy="4673600"/>
        </p:xfrm>
        <a:graphic>
          <a:graphicData uri="http://schemas.openxmlformats.org/presentationml/2006/ole">
            <mc:AlternateContent xmlns:mc="http://schemas.openxmlformats.org/markup-compatibility/2006">
              <mc:Choice xmlns:v="urn:schemas-microsoft-com:vml" Requires="v">
                <p:oleObj spid="_x0000_s34989" name="Worksheet" r:id="rId3" imgW="8610600" imgH="5867400" progId="Excel.Sheet.8">
                  <p:embed/>
                </p:oleObj>
              </mc:Choice>
              <mc:Fallback>
                <p:oleObj name="Worksheet" r:id="rId3" imgW="8610600" imgH="5867400" progId="Excel.Sheet.8">
                  <p:embed/>
                  <p:pic>
                    <p:nvPicPr>
                      <p:cNvPr id="0" name=""/>
                      <p:cNvPicPr/>
                      <p:nvPr/>
                    </p:nvPicPr>
                    <p:blipFill>
                      <a:blip r:embed="rId4"/>
                      <a:stretch>
                        <a:fillRect/>
                      </a:stretch>
                    </p:blipFill>
                    <p:spPr>
                      <a:xfrm>
                        <a:off x="1435608" y="1689100"/>
                        <a:ext cx="7257039" cy="4673600"/>
                      </a:xfrm>
                      <a:prstGeom prst="rect">
                        <a:avLst/>
                      </a:prstGeom>
                    </p:spPr>
                  </p:pic>
                </p:oleObj>
              </mc:Fallback>
            </mc:AlternateContent>
          </a:graphicData>
        </a:graphic>
      </p:graphicFrame>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940465126"/>
      </p:ext>
    </p:extLst>
  </p:cSld>
  <p:clrMapOvr>
    <a:masterClrMapping/>
  </p:clrMapOvr>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93331" y="698500"/>
            <a:ext cx="6752169" cy="584776"/>
          </a:xfrm>
          <a:prstGeom prst="rect">
            <a:avLst/>
          </a:prstGeom>
          <a:noFill/>
        </p:spPr>
        <p:txBody>
          <a:bodyPr wrap="none" rtlCol="0">
            <a:spAutoFit/>
          </a:bodyPr>
          <a:lstStyle/>
          <a:p>
            <a:pPr algn="ctr"/>
            <a:r>
              <a:rPr lang="en-US" sz="3200" b="1" dirty="0" err="1">
                <a:solidFill>
                  <a:srgbClr val="000000"/>
                </a:solidFill>
                <a:latin typeface="Arial"/>
                <a:cs typeface="Arial"/>
              </a:rPr>
              <a:t>Mantenimiento</a:t>
            </a:r>
            <a:r>
              <a:rPr lang="en-US" sz="3200" b="1" dirty="0">
                <a:solidFill>
                  <a:srgbClr val="000000"/>
                </a:solidFill>
                <a:latin typeface="Arial"/>
                <a:cs typeface="Arial"/>
              </a:rPr>
              <a:t> de la </a:t>
            </a:r>
            <a:r>
              <a:rPr lang="en-US" sz="3200" b="1" dirty="0" err="1">
                <a:solidFill>
                  <a:srgbClr val="000000"/>
                </a:solidFill>
                <a:latin typeface="Arial"/>
                <a:cs typeface="Arial"/>
              </a:rPr>
              <a:t>Planta</a:t>
            </a:r>
            <a:r>
              <a:rPr lang="en-US" sz="3200" b="1" dirty="0">
                <a:solidFill>
                  <a:srgbClr val="000000"/>
                </a:solidFill>
                <a:latin typeface="Arial"/>
                <a:cs typeface="Arial"/>
              </a:rPr>
              <a:t> </a:t>
            </a:r>
            <a:r>
              <a:rPr lang="en-US" sz="3200" b="1" dirty="0" err="1">
                <a:solidFill>
                  <a:srgbClr val="000000"/>
                </a:solidFill>
                <a:latin typeface="Arial"/>
                <a:cs typeface="Arial"/>
              </a:rPr>
              <a:t>Física</a:t>
            </a:r>
            <a:endParaRPr lang="en-US" sz="3200" b="1" dirty="0">
              <a:solidFill>
                <a:srgbClr val="000000"/>
              </a:solidFill>
              <a:latin typeface="Arial"/>
              <a:cs typeface="Arial"/>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2101991835"/>
              </p:ext>
            </p:extLst>
          </p:nvPr>
        </p:nvGraphicFramePr>
        <p:xfrm>
          <a:off x="1587500" y="2085975"/>
          <a:ext cx="6858000" cy="3082925"/>
        </p:xfrm>
        <a:graphic>
          <a:graphicData uri="http://schemas.openxmlformats.org/presentationml/2006/ole">
            <mc:AlternateContent xmlns:mc="http://schemas.openxmlformats.org/markup-compatibility/2006">
              <mc:Choice xmlns:v="urn:schemas-microsoft-com:vml" Requires="v">
                <p:oleObj spid="_x0000_s12505" name="Worksheet" r:id="rId3" imgW="9601200" imgH="3403600" progId="Excel.Sheet.12">
                  <p:embed/>
                </p:oleObj>
              </mc:Choice>
              <mc:Fallback>
                <p:oleObj name="Worksheet" r:id="rId3" imgW="9601200" imgH="3403600" progId="Excel.Sheet.12">
                  <p:embed/>
                  <p:pic>
                    <p:nvPicPr>
                      <p:cNvPr id="0" name=""/>
                      <p:cNvPicPr/>
                      <p:nvPr/>
                    </p:nvPicPr>
                    <p:blipFill>
                      <a:blip r:embed="rId4"/>
                      <a:stretch>
                        <a:fillRect/>
                      </a:stretch>
                    </p:blipFill>
                    <p:spPr>
                      <a:xfrm>
                        <a:off x="1587500" y="2085975"/>
                        <a:ext cx="6858000" cy="3082925"/>
                      </a:xfrm>
                      <a:prstGeom prst="rect">
                        <a:avLst/>
                      </a:prstGeom>
                    </p:spPr>
                  </p:pic>
                </p:oleObj>
              </mc:Fallback>
            </mc:AlternateContent>
          </a:graphicData>
        </a:graphic>
      </p:graphicFrame>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636704341"/>
      </p:ext>
    </p:extLst>
  </p:cSld>
  <p:clrMapOvr>
    <a:masterClrMapping/>
  </p:clrMapOvr>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1" y="799812"/>
            <a:ext cx="5791199" cy="584776"/>
          </a:xfrm>
          <a:prstGeom prst="rect">
            <a:avLst/>
          </a:prstGeom>
          <a:noFill/>
        </p:spPr>
        <p:txBody>
          <a:bodyPr wrap="square" rtlCol="0">
            <a:spAutoFit/>
          </a:bodyPr>
          <a:lstStyle/>
          <a:p>
            <a:pPr algn="ctr"/>
            <a:r>
              <a:rPr lang="en-US" sz="3200" b="1" dirty="0">
                <a:solidFill>
                  <a:srgbClr val="000000"/>
                </a:solidFill>
                <a:latin typeface="Arial"/>
                <a:cs typeface="Arial"/>
              </a:rPr>
              <a:t> </a:t>
            </a:r>
            <a:r>
              <a:rPr lang="en-US" sz="3200" b="1" dirty="0" err="1" smtClean="0">
                <a:solidFill>
                  <a:srgbClr val="000000"/>
                </a:solidFill>
                <a:latin typeface="Arial"/>
                <a:cs typeface="Arial"/>
              </a:rPr>
              <a:t>Servicios</a:t>
            </a:r>
            <a:r>
              <a:rPr lang="en-US" sz="3200" b="1" dirty="0" smtClean="0">
                <a:solidFill>
                  <a:srgbClr val="000000"/>
                </a:solidFill>
                <a:latin typeface="Arial"/>
                <a:cs typeface="Arial"/>
              </a:rPr>
              <a:t> a la </a:t>
            </a:r>
            <a:r>
              <a:rPr lang="en-US" sz="3200" b="1" dirty="0" err="1" smtClean="0">
                <a:solidFill>
                  <a:srgbClr val="000000"/>
                </a:solidFill>
                <a:latin typeface="Arial"/>
                <a:cs typeface="Arial"/>
              </a:rPr>
              <a:t>Comunidad</a:t>
            </a:r>
            <a:r>
              <a:rPr lang="en-US" sz="3200" b="1" dirty="0" smtClean="0">
                <a:solidFill>
                  <a:srgbClr val="000000"/>
                </a:solidFill>
                <a:latin typeface="Arial"/>
                <a:cs typeface="Arial"/>
              </a:rPr>
              <a:t> </a:t>
            </a:r>
            <a:endParaRPr lang="en-US" sz="3200" b="1" dirty="0">
              <a:solidFill>
                <a:srgbClr val="000000"/>
              </a:solidFill>
              <a:latin typeface="Arial"/>
              <a:cs typeface="Arial"/>
            </a:endParaRPr>
          </a:p>
        </p:txBody>
      </p:sp>
      <p:sp>
        <p:nvSpPr>
          <p:cNvPr id="7" name="TextBox 6"/>
          <p:cNvSpPr txBox="1"/>
          <p:nvPr/>
        </p:nvSpPr>
        <p:spPr>
          <a:xfrm>
            <a:off x="3251200" y="2730500"/>
            <a:ext cx="184666" cy="369332"/>
          </a:xfrm>
          <a:prstGeom prst="rect">
            <a:avLst/>
          </a:prstGeom>
          <a:noFill/>
        </p:spPr>
        <p:txBody>
          <a:bodyPr wrap="none" rtlCol="0">
            <a:spAutoFit/>
          </a:bodyPr>
          <a:lstStyle/>
          <a:p>
            <a:endParaRPr lang="en-US" dirty="0"/>
          </a:p>
        </p:txBody>
      </p:sp>
      <p:graphicFrame>
        <p:nvGraphicFramePr>
          <p:cNvPr id="10" name="Object 9"/>
          <p:cNvGraphicFramePr>
            <a:graphicFrameLocks noChangeAspect="1"/>
          </p:cNvGraphicFramePr>
          <p:nvPr>
            <p:extLst>
              <p:ext uri="{D42A27DB-BD31-4B8C-83A1-F6EECF244321}">
                <p14:modId xmlns:p14="http://schemas.microsoft.com/office/powerpoint/2010/main" val="3298963595"/>
              </p:ext>
            </p:extLst>
          </p:nvPr>
        </p:nvGraphicFramePr>
        <p:xfrm>
          <a:off x="1651000" y="1958975"/>
          <a:ext cx="7023100" cy="2938463"/>
        </p:xfrm>
        <a:graphic>
          <a:graphicData uri="http://schemas.openxmlformats.org/presentationml/2006/ole">
            <mc:AlternateContent xmlns:mc="http://schemas.openxmlformats.org/markup-compatibility/2006">
              <mc:Choice xmlns:v="urn:schemas-microsoft-com:vml" Requires="v">
                <p:oleObj spid="_x0000_s1240" name="Worksheet" r:id="rId3" imgW="11023600" imgH="4724400" progId="Excel.Sheet.12">
                  <p:embed/>
                </p:oleObj>
              </mc:Choice>
              <mc:Fallback>
                <p:oleObj name="Worksheet" r:id="rId3" imgW="11023600" imgH="4724400" progId="Excel.Sheet.12">
                  <p:embed/>
                  <p:pic>
                    <p:nvPicPr>
                      <p:cNvPr id="0" name=""/>
                      <p:cNvPicPr/>
                      <p:nvPr/>
                    </p:nvPicPr>
                    <p:blipFill>
                      <a:blip r:embed="rId4"/>
                      <a:stretch>
                        <a:fillRect/>
                      </a:stretch>
                    </p:blipFill>
                    <p:spPr>
                      <a:xfrm>
                        <a:off x="1651000" y="1958975"/>
                        <a:ext cx="7023100" cy="2938463"/>
                      </a:xfrm>
                      <a:prstGeom prst="rect">
                        <a:avLst/>
                      </a:prstGeom>
                    </p:spPr>
                  </p:pic>
                </p:oleObj>
              </mc:Fallback>
            </mc:AlternateContent>
          </a:graphicData>
        </a:graphic>
      </p:graphicFrame>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1339008590"/>
      </p:ext>
    </p:extLst>
  </p:cSld>
  <p:clrMapOvr>
    <a:masterClrMapping/>
  </p:clrMapOvr>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969097" y="1104900"/>
            <a:ext cx="5688376" cy="584776"/>
          </a:xfrm>
          <a:prstGeom prst="rect">
            <a:avLst/>
          </a:prstGeom>
          <a:noFill/>
        </p:spPr>
        <p:txBody>
          <a:bodyPr wrap="none" rtlCol="0">
            <a:spAutoFit/>
          </a:bodyPr>
          <a:lstStyle/>
          <a:p>
            <a:pPr algn="ctr"/>
            <a:r>
              <a:rPr lang="es-ES_tradnl" sz="3200" b="1" dirty="0" smtClean="0">
                <a:solidFill>
                  <a:srgbClr val="000000"/>
                </a:solidFill>
                <a:latin typeface="Arial"/>
                <a:cs typeface="Arial"/>
              </a:rPr>
              <a:t>Servicios de Administración</a:t>
            </a:r>
            <a:endParaRPr lang="es-ES_tradnl" sz="3200" b="1" dirty="0">
              <a:solidFill>
                <a:srgbClr val="000000"/>
              </a:solidFill>
              <a:latin typeface="Arial"/>
              <a:cs typeface="Arial"/>
            </a:endParaRPr>
          </a:p>
        </p:txBody>
      </p:sp>
      <p:sp>
        <p:nvSpPr>
          <p:cNvPr id="7" name="TextBox 6"/>
          <p:cNvSpPr txBox="1"/>
          <p:nvPr/>
        </p:nvSpPr>
        <p:spPr>
          <a:xfrm>
            <a:off x="3035300" y="3035300"/>
            <a:ext cx="184666" cy="369332"/>
          </a:xfrm>
          <a:prstGeom prst="rect">
            <a:avLst/>
          </a:prstGeom>
          <a:noFill/>
        </p:spPr>
        <p:txBody>
          <a:bodyPr wrap="none" rtlCol="0">
            <a:spAutoFit/>
          </a:bodyPr>
          <a:lstStyle/>
          <a:p>
            <a:endParaRPr lang="en-US" dirty="0"/>
          </a:p>
        </p:txBody>
      </p:sp>
      <p:graphicFrame>
        <p:nvGraphicFramePr>
          <p:cNvPr id="8" name="Object 7"/>
          <p:cNvGraphicFramePr>
            <a:graphicFrameLocks noChangeAspect="1"/>
          </p:cNvGraphicFramePr>
          <p:nvPr>
            <p:extLst>
              <p:ext uri="{D42A27DB-BD31-4B8C-83A1-F6EECF244321}">
                <p14:modId xmlns:p14="http://schemas.microsoft.com/office/powerpoint/2010/main" val="2080636947"/>
              </p:ext>
            </p:extLst>
          </p:nvPr>
        </p:nvGraphicFramePr>
        <p:xfrm>
          <a:off x="1536700" y="2352674"/>
          <a:ext cx="6959600" cy="2727325"/>
        </p:xfrm>
        <a:graphic>
          <a:graphicData uri="http://schemas.openxmlformats.org/presentationml/2006/ole">
            <mc:AlternateContent xmlns:mc="http://schemas.openxmlformats.org/markup-compatibility/2006">
              <mc:Choice xmlns:v="urn:schemas-microsoft-com:vml" Requires="v">
                <p:oleObj spid="_x0000_s13527" name="Worksheet" r:id="rId3" imgW="11366500" imgH="3568700" progId="Excel.Sheet.12">
                  <p:embed/>
                </p:oleObj>
              </mc:Choice>
              <mc:Fallback>
                <p:oleObj name="Worksheet" r:id="rId3" imgW="11366500" imgH="3568700" progId="Excel.Sheet.12">
                  <p:embed/>
                  <p:pic>
                    <p:nvPicPr>
                      <p:cNvPr id="0" name=""/>
                      <p:cNvPicPr/>
                      <p:nvPr/>
                    </p:nvPicPr>
                    <p:blipFill>
                      <a:blip r:embed="rId4"/>
                      <a:stretch>
                        <a:fillRect/>
                      </a:stretch>
                    </p:blipFill>
                    <p:spPr>
                      <a:xfrm>
                        <a:off x="1536700" y="2352674"/>
                        <a:ext cx="6959600" cy="2727325"/>
                      </a:xfrm>
                      <a:prstGeom prst="rect">
                        <a:avLst/>
                      </a:prstGeom>
                    </p:spPr>
                  </p:pic>
                </p:oleObj>
              </mc:Fallback>
            </mc:AlternateContent>
          </a:graphicData>
        </a:graphic>
      </p:graphicFrame>
      <p:sp>
        <p:nvSpPr>
          <p:cNvPr id="5" name="TextBox 4"/>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2963737768"/>
      </p:ext>
    </p:extLst>
  </p:cSld>
  <p:clrMapOvr>
    <a:masterClrMapping/>
  </p:clrMapOvr>
  <p:timing>
    <p:tnLst>
      <p:par>
        <p:cTn xmlns:p14="http://schemas.microsoft.com/office/powerpoint/2010/mai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516977608"/>
              </p:ext>
            </p:extLst>
          </p:nvPr>
        </p:nvGraphicFramePr>
        <p:xfrm>
          <a:off x="1333092" y="929898"/>
          <a:ext cx="7404508" cy="5692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1689100" y="123205"/>
            <a:ext cx="6705600" cy="646331"/>
          </a:xfrm>
          <a:prstGeom prst="rect">
            <a:avLst/>
          </a:prstGeom>
          <a:noFill/>
        </p:spPr>
        <p:txBody>
          <a:bodyPr wrap="square" rtlCol="0">
            <a:spAutoFit/>
          </a:bodyPr>
          <a:lstStyle/>
          <a:p>
            <a:pPr algn="ctr"/>
            <a:r>
              <a:rPr lang="en-US" dirty="0" smtClean="0"/>
              <a:t>    </a:t>
            </a:r>
            <a:r>
              <a:rPr lang="en-US" b="1" dirty="0" err="1" smtClean="0">
                <a:solidFill>
                  <a:srgbClr val="000000"/>
                </a:solidFill>
              </a:rPr>
              <a:t>Organigrama</a:t>
            </a:r>
            <a:r>
              <a:rPr lang="en-US" b="1" dirty="0" smtClean="0">
                <a:solidFill>
                  <a:srgbClr val="000000"/>
                </a:solidFill>
              </a:rPr>
              <a:t> EEA  </a:t>
            </a:r>
          </a:p>
          <a:p>
            <a:pPr algn="ctr"/>
            <a:r>
              <a:rPr lang="en-US" b="1" dirty="0" err="1" smtClean="0">
                <a:solidFill>
                  <a:srgbClr val="000000"/>
                </a:solidFill>
              </a:rPr>
              <a:t>Número</a:t>
            </a:r>
            <a:r>
              <a:rPr lang="en-US" b="1" dirty="0" smtClean="0">
                <a:solidFill>
                  <a:srgbClr val="000000"/>
                </a:solidFill>
              </a:rPr>
              <a:t> Total de </a:t>
            </a:r>
            <a:r>
              <a:rPr lang="en-US" b="1" dirty="0" err="1" smtClean="0">
                <a:solidFill>
                  <a:srgbClr val="000000"/>
                </a:solidFill>
              </a:rPr>
              <a:t>Empleados</a:t>
            </a:r>
            <a:r>
              <a:rPr lang="en-US" b="1" dirty="0" smtClean="0">
                <a:solidFill>
                  <a:srgbClr val="000000"/>
                </a:solidFill>
              </a:rPr>
              <a:t> y </a:t>
            </a:r>
            <a:r>
              <a:rPr lang="en-US" b="1" dirty="0" err="1" smtClean="0">
                <a:solidFill>
                  <a:srgbClr val="000000"/>
                </a:solidFill>
              </a:rPr>
              <a:t>Sueldo</a:t>
            </a:r>
            <a:r>
              <a:rPr lang="en-US" b="1" dirty="0" smtClean="0">
                <a:solidFill>
                  <a:srgbClr val="000000"/>
                </a:solidFill>
              </a:rPr>
              <a:t> Total </a:t>
            </a:r>
            <a:r>
              <a:rPr lang="en-US" b="1" dirty="0" err="1" smtClean="0">
                <a:solidFill>
                  <a:srgbClr val="000000"/>
                </a:solidFill>
              </a:rPr>
              <a:t>por</a:t>
            </a:r>
            <a:r>
              <a:rPr lang="en-US" b="1" dirty="0" smtClean="0">
                <a:solidFill>
                  <a:srgbClr val="000000"/>
                </a:solidFill>
              </a:rPr>
              <a:t> </a:t>
            </a:r>
            <a:r>
              <a:rPr lang="en-US" b="1" dirty="0" err="1" smtClean="0">
                <a:solidFill>
                  <a:srgbClr val="000000"/>
                </a:solidFill>
              </a:rPr>
              <a:t>Oficinas</a:t>
            </a:r>
            <a:r>
              <a:rPr lang="en-US" dirty="0" smtClean="0"/>
              <a:t>.</a:t>
            </a:r>
            <a:endParaRPr lang="en-US" dirty="0"/>
          </a:p>
        </p:txBody>
      </p:sp>
      <p:sp>
        <p:nvSpPr>
          <p:cNvPr id="4" name="TextBox 3"/>
          <p:cNvSpPr txBox="1"/>
          <p:nvPr/>
        </p:nvSpPr>
        <p:spPr>
          <a:xfrm>
            <a:off x="204194" y="2641600"/>
            <a:ext cx="530915" cy="1938992"/>
          </a:xfrm>
          <a:prstGeom prst="rect">
            <a:avLst/>
          </a:prstGeom>
          <a:noFill/>
        </p:spPr>
        <p:txBody>
          <a:bodyPr wrap="none" rtlCol="0">
            <a:spAutoFit/>
          </a:bodyPr>
          <a:lstStyle/>
          <a:p>
            <a:r>
              <a:rPr lang="es-ES_tradnl" sz="4000" dirty="0" smtClean="0"/>
              <a:t>E</a:t>
            </a:r>
          </a:p>
          <a:p>
            <a:r>
              <a:rPr lang="es-ES_tradnl" sz="4000" dirty="0" smtClean="0"/>
              <a:t>E</a:t>
            </a:r>
          </a:p>
          <a:p>
            <a:r>
              <a:rPr lang="es-ES_tradnl" sz="4000" dirty="0"/>
              <a:t>A</a:t>
            </a:r>
          </a:p>
        </p:txBody>
      </p:sp>
    </p:spTree>
    <p:extLst>
      <p:ext uri="{BB962C8B-B14F-4D97-AF65-F5344CB8AC3E}">
        <p14:creationId xmlns:p14="http://schemas.microsoft.com/office/powerpoint/2010/main" val="980288260"/>
      </p:ext>
    </p:extLst>
  </p:cSld>
  <p:clrMapOvr>
    <a:masterClrMapping/>
  </p:clrMapOvr>
  <p:timing>
    <p:tnLst>
      <p:par>
        <p:cTn xmlns:p14="http://schemas.microsoft.com/office/powerpoint/2010/mai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574381"/>
            <a:ext cx="7498080" cy="1143000"/>
          </a:xfrm>
        </p:spPr>
        <p:txBody>
          <a:bodyPr>
            <a:normAutofit/>
          </a:bodyPr>
          <a:lstStyle/>
          <a:p>
            <a:pPr algn="ctr"/>
            <a:r>
              <a:rPr lang="es-ES_tradnl" noProof="0" smtClean="0">
                <a:latin typeface="Cambria"/>
                <a:cs typeface="Cambria"/>
              </a:rPr>
              <a:t>Servicio de Extensión Agrícola</a:t>
            </a:r>
            <a:endParaRPr lang="es-ES_tradnl" noProof="0">
              <a:latin typeface="Cambria"/>
              <a:cs typeface="Cambria"/>
            </a:endParaRPr>
          </a:p>
        </p:txBody>
      </p:sp>
      <p:pic>
        <p:nvPicPr>
          <p:cNvPr id="3" name="Picture 2" descr="logose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0537" y="4759971"/>
            <a:ext cx="1803151" cy="1534596"/>
          </a:xfrm>
          <a:prstGeom prst="rect">
            <a:avLst/>
          </a:prstGeom>
          <a:ln>
            <a:noFill/>
          </a:ln>
          <a:effectLst>
            <a:softEdge rad="112500"/>
          </a:effectLst>
        </p:spPr>
      </p:pic>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337598488"/>
      </p:ext>
    </p:extLst>
  </p:cSld>
  <p:clrMapOvr>
    <a:masterClrMapping/>
  </p:clrMapOvr>
  <p:timing>
    <p:tnLst>
      <p:par>
        <p:cTn xmlns:p14="http://schemas.microsoft.com/office/powerpoint/2010/mai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latin typeface="Arial"/>
                <a:cs typeface="Arial"/>
              </a:rPr>
              <a:t>Servicio de Extensión Agrícola</a:t>
            </a:r>
            <a:endParaRPr lang="es-ES_tradnl" sz="3200" b="1" noProof="0">
              <a:solidFill>
                <a:srgbClr val="000000"/>
              </a:solidFill>
              <a:latin typeface="Arial"/>
              <a:cs typeface="Arial"/>
            </a:endParaRPr>
          </a:p>
        </p:txBody>
      </p:sp>
      <p:sp>
        <p:nvSpPr>
          <p:cNvPr id="4" name="TextBox 3"/>
          <p:cNvSpPr txBox="1"/>
          <p:nvPr/>
        </p:nvSpPr>
        <p:spPr>
          <a:xfrm>
            <a:off x="2328446" y="3281255"/>
            <a:ext cx="184666" cy="369332"/>
          </a:xfrm>
          <a:prstGeom prst="rect">
            <a:avLst/>
          </a:prstGeom>
          <a:noFill/>
        </p:spPr>
        <p:txBody>
          <a:bodyPr wrap="none" rtlCol="0">
            <a:spAutoFit/>
          </a:bodyPr>
          <a:lstStyle/>
          <a:p>
            <a:endParaRPr lang="en-US" dirty="0"/>
          </a:p>
        </p:txBody>
      </p:sp>
      <p:pic>
        <p:nvPicPr>
          <p:cNvPr id="5" name="Picture 4" descr="mapa2007.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7887" y="2028733"/>
            <a:ext cx="7012107" cy="3190509"/>
          </a:xfrm>
          <a:prstGeom prst="rect">
            <a:avLst/>
          </a:prstGeom>
        </p:spPr>
      </p:pic>
      <p:sp>
        <p:nvSpPr>
          <p:cNvPr id="9" name="TextBox 8"/>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446211111"/>
      </p:ext>
    </p:extLst>
  </p:cSld>
  <p:clrMapOvr>
    <a:masterClrMapping/>
  </p:clrMapOvr>
  <p:timing>
    <p:tnLst>
      <p:par>
        <p:cTn xmlns:p14="http://schemas.microsoft.com/office/powerpoint/2010/mai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latin typeface="Arial"/>
                <a:cs typeface="Arial"/>
              </a:rPr>
              <a:t>Historia</a:t>
            </a:r>
            <a:endParaRPr lang="es-ES_tradnl" sz="3200" b="1" noProof="0">
              <a:solidFill>
                <a:srgbClr val="000000"/>
              </a:solidFill>
              <a:latin typeface="Arial"/>
              <a:cs typeface="Arial"/>
            </a:endParaRPr>
          </a:p>
        </p:txBody>
      </p:sp>
      <p:sp>
        <p:nvSpPr>
          <p:cNvPr id="3" name="Rectangle 2"/>
          <p:cNvSpPr/>
          <p:nvPr/>
        </p:nvSpPr>
        <p:spPr>
          <a:xfrm>
            <a:off x="1608667" y="1582341"/>
            <a:ext cx="6807199" cy="3303469"/>
          </a:xfrm>
          <a:prstGeom prst="rect">
            <a:avLst/>
          </a:prstGeom>
        </p:spPr>
        <p:txBody>
          <a:bodyPr wrap="square">
            <a:spAutoFit/>
          </a:bodyPr>
          <a:lstStyle/>
          <a:p>
            <a:pPr hangingPunct="0"/>
            <a:r>
              <a:rPr lang="es-ES_tradnl" b="1" dirty="0"/>
              <a:t> </a:t>
            </a:r>
            <a:endParaRPr lang="en-US" dirty="0"/>
          </a:p>
          <a:p>
            <a:pPr hangingPunct="0">
              <a:lnSpc>
                <a:spcPct val="150000"/>
              </a:lnSpc>
            </a:pPr>
            <a:r>
              <a:rPr lang="es-ES_tradnl" sz="1600" dirty="0">
                <a:solidFill>
                  <a:srgbClr val="000000"/>
                </a:solidFill>
                <a:latin typeface="Cambria"/>
                <a:cs typeface="Cambria"/>
              </a:rPr>
              <a:t>El Servicio de Extensión Agrícola (SEA) fue creado  en Estados Unidos, mediante la Ley "Smith Lever" y comenzó en Puerto  Rico en el 1934.  El SEA es un sistema  de educación  que se denomina el "brazo educativo" del Departamento de Agricultura federal. El propósito es la enseñanza no formal y la divulgación,  a través  de cuatro  </a:t>
            </a:r>
            <a:r>
              <a:rPr lang="es-ES_tradnl" sz="1600" dirty="0" smtClean="0">
                <a:solidFill>
                  <a:srgbClr val="000000"/>
                </a:solidFill>
                <a:latin typeface="Cambria"/>
                <a:cs typeface="Cambria"/>
              </a:rPr>
              <a:t>áreas</a:t>
            </a:r>
            <a:r>
              <a:rPr lang="en-US" sz="1600" dirty="0">
                <a:solidFill>
                  <a:srgbClr val="000000"/>
                </a:solidFill>
                <a:latin typeface="Cambria"/>
                <a:cs typeface="Cambria"/>
              </a:rPr>
              <a:t> </a:t>
            </a:r>
            <a:r>
              <a:rPr lang="es-ES_tradnl" sz="1600" dirty="0" smtClean="0">
                <a:solidFill>
                  <a:srgbClr val="000000"/>
                </a:solidFill>
                <a:latin typeface="Cambria"/>
                <a:cs typeface="Cambria"/>
              </a:rPr>
              <a:t>programáticas</a:t>
            </a:r>
            <a:r>
              <a:rPr lang="es-ES_tradnl" sz="1600" dirty="0">
                <a:solidFill>
                  <a:srgbClr val="000000"/>
                </a:solidFill>
                <a:latin typeface="Cambria"/>
                <a:cs typeface="Cambria"/>
              </a:rPr>
              <a:t>: Agricultura  Mercadeo y Recursos Naturales, Ciencias de la Familia y el Consumidor , Juventud y Clubes 4-H y Desarrollo de los Recursos de la Comunidad</a:t>
            </a:r>
            <a:endParaRPr lang="en-US" sz="1600" dirty="0">
              <a:solidFill>
                <a:srgbClr val="000000"/>
              </a:solidFill>
              <a:latin typeface="Cambria"/>
              <a:cs typeface="Cambria"/>
            </a:endParaRPr>
          </a:p>
        </p:txBody>
      </p:sp>
      <p:sp>
        <p:nvSpPr>
          <p:cNvPr id="4" name="TextBox 3"/>
          <p:cNvSpPr txBox="1"/>
          <p:nvPr/>
        </p:nvSpPr>
        <p:spPr>
          <a:xfrm>
            <a:off x="321733" y="2782670"/>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439173315"/>
      </p:ext>
    </p:extLst>
  </p:cSld>
  <p:clrMapOvr>
    <a:masterClrMapping/>
  </p:clrMapOvr>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34022" y="-123885"/>
            <a:ext cx="8009978" cy="1472184"/>
          </a:xfrm>
        </p:spPr>
        <p:txBody>
          <a:bodyPr>
            <a:normAutofit/>
          </a:bodyPr>
          <a:lstStyle/>
          <a:p>
            <a:pPr algn="ctr"/>
            <a:r>
              <a:rPr lang="es-ES_tradnl" sz="3200" b="1" noProof="0" dirty="0" smtClean="0">
                <a:solidFill>
                  <a:srgbClr val="000000"/>
                </a:solidFill>
                <a:latin typeface="Arial"/>
                <a:cs typeface="Arial"/>
              </a:rPr>
              <a:t>Misión</a:t>
            </a:r>
            <a:endParaRPr lang="es-ES_tradnl" sz="3200" b="1" noProof="0" dirty="0">
              <a:solidFill>
                <a:srgbClr val="000000"/>
              </a:solidFill>
              <a:latin typeface="Arial"/>
              <a:cs typeface="Arial"/>
            </a:endParaRPr>
          </a:p>
        </p:txBody>
      </p:sp>
      <p:sp>
        <p:nvSpPr>
          <p:cNvPr id="4" name="Subtitle 3"/>
          <p:cNvSpPr>
            <a:spLocks noGrp="1"/>
          </p:cNvSpPr>
          <p:nvPr>
            <p:ph type="subTitle" idx="1"/>
          </p:nvPr>
        </p:nvSpPr>
        <p:spPr>
          <a:xfrm>
            <a:off x="1432560" y="1861801"/>
            <a:ext cx="7406640" cy="4333287"/>
          </a:xfrm>
        </p:spPr>
        <p:txBody>
          <a:bodyPr>
            <a:normAutofit/>
          </a:bodyPr>
          <a:lstStyle/>
          <a:p>
            <a:pPr>
              <a:lnSpc>
                <a:spcPct val="150000"/>
              </a:lnSpc>
            </a:pPr>
            <a:r>
              <a:rPr lang="es-ES_tradnl" sz="1600" dirty="0" smtClean="0">
                <a:solidFill>
                  <a:srgbClr val="000000"/>
                </a:solidFill>
                <a:latin typeface="Arial"/>
                <a:cs typeface="Arial"/>
              </a:rPr>
              <a:t>La  misión  del  Servicio de Extensión Agrícola (SEA)  es: </a:t>
            </a:r>
          </a:p>
          <a:p>
            <a:pPr marL="484632" indent="-457200">
              <a:lnSpc>
                <a:spcPct val="150000"/>
              </a:lnSpc>
              <a:buFont typeface="Wingdings" charset="2"/>
              <a:buChar char="§"/>
            </a:pPr>
            <a:r>
              <a:rPr lang="es-ES_tradnl" sz="1600" dirty="0" smtClean="0">
                <a:solidFill>
                  <a:srgbClr val="000000"/>
                </a:solidFill>
                <a:latin typeface="Arial"/>
                <a:cs typeface="Arial"/>
              </a:rPr>
              <a:t>Mejorar  la  calidad  de  vida  de  la  familia  puertorriqueña  en  desventaja  socioeconómica  mediante  un  proceso  educativo  basado  en  la  investigación  científica  y  enfocado  hacia  las  necesidades  de  la  clientela  y  los  asuntos  de  interés  público.  </a:t>
            </a:r>
          </a:p>
          <a:p>
            <a:pPr>
              <a:lnSpc>
                <a:spcPct val="150000"/>
              </a:lnSpc>
            </a:pPr>
            <a:endParaRPr lang="es-ES_tradnl" sz="1600" dirty="0" smtClean="0">
              <a:solidFill>
                <a:srgbClr val="000000"/>
              </a:solidFill>
              <a:latin typeface="Arial"/>
              <a:cs typeface="Arial"/>
            </a:endParaRPr>
          </a:p>
          <a:p>
            <a:pPr marL="313182" indent="-285750">
              <a:lnSpc>
                <a:spcPct val="150000"/>
              </a:lnSpc>
              <a:buFont typeface="Wingdings" charset="2"/>
              <a:buChar char="§"/>
            </a:pPr>
            <a:r>
              <a:rPr lang="es-ES_tradnl" sz="1600" dirty="0" smtClean="0">
                <a:solidFill>
                  <a:srgbClr val="000000"/>
                </a:solidFill>
                <a:latin typeface="Arial"/>
                <a:cs typeface="Arial"/>
              </a:rPr>
              <a:t>Para  llevar  a  cabo  su  labor,  el  SEA  cuenta  con  un  grupo  de:</a:t>
            </a:r>
          </a:p>
          <a:p>
            <a:pPr marL="484632" indent="-457200">
              <a:lnSpc>
                <a:spcPct val="150000"/>
              </a:lnSpc>
              <a:buFont typeface="Wingdings" charset="2"/>
              <a:buChar char="§"/>
            </a:pPr>
            <a:r>
              <a:rPr lang="es-ES_tradnl" sz="1600" dirty="0" smtClean="0">
                <a:solidFill>
                  <a:srgbClr val="000000"/>
                </a:solidFill>
                <a:latin typeface="Arial"/>
                <a:cs typeface="Arial"/>
              </a:rPr>
              <a:t>Especialistas  adscritos  a  los  departamentos  académicos  </a:t>
            </a:r>
          </a:p>
          <a:p>
            <a:pPr marL="484632" indent="-457200">
              <a:lnSpc>
                <a:spcPct val="150000"/>
              </a:lnSpc>
              <a:buFont typeface="Wingdings" charset="2"/>
              <a:buChar char="§"/>
            </a:pPr>
            <a:r>
              <a:rPr lang="es-ES_tradnl" sz="1600" dirty="0" smtClean="0">
                <a:solidFill>
                  <a:srgbClr val="000000"/>
                </a:solidFill>
                <a:latin typeface="Arial"/>
                <a:cs typeface="Arial"/>
              </a:rPr>
              <a:t>Agentes  Agrícolas </a:t>
            </a:r>
          </a:p>
          <a:p>
            <a:pPr marL="484632" indent="-457200">
              <a:lnSpc>
                <a:spcPct val="150000"/>
              </a:lnSpc>
              <a:buFont typeface="Wingdings" charset="2"/>
              <a:buChar char="§"/>
            </a:pPr>
            <a:r>
              <a:rPr lang="es-ES_tradnl" sz="1600" dirty="0" smtClean="0">
                <a:solidFill>
                  <a:srgbClr val="000000"/>
                </a:solidFill>
                <a:latin typeface="Arial"/>
                <a:cs typeface="Arial"/>
              </a:rPr>
              <a:t>Economistas  del  Hogar</a:t>
            </a:r>
            <a:endParaRPr lang="es-ES_tradnl" sz="1600" dirty="0">
              <a:solidFill>
                <a:srgbClr val="000000"/>
              </a:solidFill>
              <a:latin typeface="Arial"/>
              <a:cs typeface="Arial"/>
            </a:endParaRPr>
          </a:p>
        </p:txBody>
      </p:sp>
      <p:sp>
        <p:nvSpPr>
          <p:cNvPr id="5" name="TextBox 4"/>
          <p:cNvSpPr txBox="1"/>
          <p:nvPr/>
        </p:nvSpPr>
        <p:spPr>
          <a:xfrm>
            <a:off x="321733" y="2827867"/>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680550128"/>
      </p:ext>
    </p:extLst>
  </p:cSld>
  <p:clrMapOvr>
    <a:masterClrMapping/>
  </p:clrMapOvr>
  <p:timing>
    <p:tnLst>
      <p:par>
        <p:cTn xmlns:p14="http://schemas.microsoft.com/office/powerpoint/2010/mai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711440" cy="745002"/>
          </a:xfrm>
        </p:spPr>
        <p:txBody>
          <a:bodyPr>
            <a:normAutofit/>
          </a:bodyPr>
          <a:lstStyle/>
          <a:p>
            <a:pPr algn="ctr"/>
            <a:r>
              <a:rPr lang="es-ES_tradnl" sz="3200" b="1" noProof="0" dirty="0" smtClean="0">
                <a:solidFill>
                  <a:srgbClr val="000000"/>
                </a:solidFill>
                <a:latin typeface="Arial"/>
                <a:cs typeface="Arial"/>
              </a:rPr>
              <a:t>Programas y Oficinas</a:t>
            </a:r>
            <a:endParaRPr lang="es-ES_tradnl" sz="3200" b="1" noProof="0" dirty="0">
              <a:solidFill>
                <a:srgbClr val="000000"/>
              </a:solidFill>
              <a:latin typeface="Arial"/>
              <a:cs typeface="Arial"/>
            </a:endParaRPr>
          </a:p>
        </p:txBody>
      </p:sp>
      <p:sp>
        <p:nvSpPr>
          <p:cNvPr id="4" name="Subtitle 3"/>
          <p:cNvSpPr>
            <a:spLocks noGrp="1"/>
          </p:cNvSpPr>
          <p:nvPr>
            <p:ph type="subTitle" idx="1"/>
          </p:nvPr>
        </p:nvSpPr>
        <p:spPr>
          <a:xfrm>
            <a:off x="1435608" y="1979481"/>
            <a:ext cx="7406640" cy="4617963"/>
          </a:xfrm>
        </p:spPr>
        <p:txBody>
          <a:bodyPr>
            <a:normAutofit/>
          </a:bodyPr>
          <a:lstStyle/>
          <a:p>
            <a:pPr>
              <a:lnSpc>
                <a:spcPct val="150000"/>
              </a:lnSpc>
            </a:pPr>
            <a:r>
              <a:rPr lang="es-ES_tradnl" sz="1600" noProof="0" dirty="0" smtClean="0">
                <a:solidFill>
                  <a:srgbClr val="000000"/>
                </a:solidFill>
                <a:latin typeface="Arial"/>
                <a:cs typeface="Arial"/>
              </a:rPr>
              <a:t>El Servicio de Extensión Agrícola cuenta con cinco (5) oficinas regionales de extensión y cincuenta y cuatro (54) oficinas locales las cuales ofrecen servicio a todos los municipios de Puerto Rico a  través  de  cuatro  áreas  Programáticas: </a:t>
            </a:r>
          </a:p>
          <a:p>
            <a:pPr>
              <a:lnSpc>
                <a:spcPct val="150000"/>
              </a:lnSpc>
            </a:pPr>
            <a:r>
              <a:rPr lang="es-ES_tradnl" sz="1600" noProof="0" dirty="0" smtClean="0">
                <a:solidFill>
                  <a:srgbClr val="000000"/>
                </a:solidFill>
                <a:latin typeface="Arial"/>
                <a:cs typeface="Arial"/>
              </a:rPr>
              <a:t> </a:t>
            </a:r>
          </a:p>
          <a:p>
            <a:pPr marL="457200" indent="-457200">
              <a:lnSpc>
                <a:spcPct val="150000"/>
              </a:lnSpc>
              <a:buFont typeface="Arial"/>
              <a:buChar char="•"/>
            </a:pPr>
            <a:r>
              <a:rPr lang="es-ES_tradnl" sz="1600" noProof="0" dirty="0" smtClean="0">
                <a:solidFill>
                  <a:srgbClr val="000000"/>
                </a:solidFill>
                <a:latin typeface="Arial"/>
                <a:cs typeface="Arial"/>
              </a:rPr>
              <a:t>Agricultura,  Mercadeo  y  Recursos  Naturales  </a:t>
            </a:r>
          </a:p>
          <a:p>
            <a:pPr marL="457200" indent="-457200">
              <a:lnSpc>
                <a:spcPct val="150000"/>
              </a:lnSpc>
              <a:buFont typeface="Arial"/>
              <a:buChar char="•"/>
            </a:pPr>
            <a:r>
              <a:rPr lang="es-ES_tradnl" sz="1600" noProof="0" dirty="0" smtClean="0">
                <a:solidFill>
                  <a:srgbClr val="000000"/>
                </a:solidFill>
                <a:latin typeface="Arial"/>
                <a:cs typeface="Arial"/>
              </a:rPr>
              <a:t>Ciencias  de  la  Familia  y  el  Consumidor  </a:t>
            </a:r>
          </a:p>
          <a:p>
            <a:pPr marL="457200" indent="-457200">
              <a:lnSpc>
                <a:spcPct val="150000"/>
              </a:lnSpc>
              <a:buFont typeface="Arial"/>
              <a:buChar char="•"/>
            </a:pPr>
            <a:r>
              <a:rPr lang="es-ES_tradnl" sz="1600" noProof="0" dirty="0" smtClean="0">
                <a:solidFill>
                  <a:srgbClr val="000000"/>
                </a:solidFill>
                <a:latin typeface="Arial"/>
                <a:cs typeface="Arial"/>
              </a:rPr>
              <a:t>Juventud  y  Clubes  4‐H  </a:t>
            </a:r>
          </a:p>
          <a:p>
            <a:pPr marL="457200" indent="-457200">
              <a:lnSpc>
                <a:spcPct val="150000"/>
              </a:lnSpc>
              <a:buFont typeface="Arial"/>
              <a:buChar char="•"/>
            </a:pPr>
            <a:r>
              <a:rPr lang="es-ES_tradnl" sz="1600" noProof="0" dirty="0" smtClean="0">
                <a:solidFill>
                  <a:srgbClr val="000000"/>
                </a:solidFill>
                <a:latin typeface="Arial"/>
                <a:cs typeface="Arial"/>
              </a:rPr>
              <a:t>Desarrollo  de  los  Recursos  de  la  Comunidad</a:t>
            </a:r>
          </a:p>
          <a:p>
            <a:endParaRPr lang="es-ES_tradnl" sz="2800" noProof="0" dirty="0">
              <a:latin typeface="Cambria"/>
              <a:cs typeface="Cambria"/>
            </a:endParaRPr>
          </a:p>
        </p:txBody>
      </p:sp>
      <p:sp>
        <p:nvSpPr>
          <p:cNvPr id="5" name="TextBox 4"/>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866198446"/>
      </p:ext>
    </p:extLst>
  </p:cSld>
  <p:clrMapOvr>
    <a:masterClrMapping/>
  </p:clrMapOvr>
  <p:timing>
    <p:tnLst>
      <p:par>
        <p:cTn xmlns:p14="http://schemas.microsoft.com/office/powerpoint/2010/mai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pic>
        <p:nvPicPr>
          <p:cNvPr id="5" name="Picture 4"/>
          <p:cNvPicPr>
            <a:picLocks noChangeAspect="1"/>
          </p:cNvPicPr>
          <p:nvPr/>
        </p:nvPicPr>
        <p:blipFill>
          <a:blip r:embed="rId2"/>
          <a:stretch>
            <a:fillRect/>
          </a:stretch>
        </p:blipFill>
        <p:spPr>
          <a:xfrm>
            <a:off x="1253068" y="388754"/>
            <a:ext cx="4673600" cy="1558579"/>
          </a:xfrm>
          <a:prstGeom prst="rect">
            <a:avLst/>
          </a:prstGeom>
        </p:spPr>
      </p:pic>
      <p:pic>
        <p:nvPicPr>
          <p:cNvPr id="6" name="Picture 5"/>
          <p:cNvPicPr>
            <a:picLocks noChangeAspect="1"/>
          </p:cNvPicPr>
          <p:nvPr/>
        </p:nvPicPr>
        <p:blipFill>
          <a:blip r:embed="rId3"/>
          <a:stretch>
            <a:fillRect/>
          </a:stretch>
        </p:blipFill>
        <p:spPr>
          <a:xfrm>
            <a:off x="4555067" y="1979875"/>
            <a:ext cx="4588933" cy="1517762"/>
          </a:xfrm>
          <a:prstGeom prst="rect">
            <a:avLst/>
          </a:prstGeom>
        </p:spPr>
      </p:pic>
      <p:pic>
        <p:nvPicPr>
          <p:cNvPr id="7" name="Picture 6"/>
          <p:cNvPicPr>
            <a:picLocks noChangeAspect="1"/>
          </p:cNvPicPr>
          <p:nvPr/>
        </p:nvPicPr>
        <p:blipFill>
          <a:blip r:embed="rId4"/>
          <a:stretch>
            <a:fillRect/>
          </a:stretch>
        </p:blipFill>
        <p:spPr>
          <a:xfrm>
            <a:off x="4114801" y="5232400"/>
            <a:ext cx="5029200" cy="1574800"/>
          </a:xfrm>
          <a:prstGeom prst="rect">
            <a:avLst/>
          </a:prstGeom>
        </p:spPr>
      </p:pic>
      <p:pic>
        <p:nvPicPr>
          <p:cNvPr id="8" name="Picture 7"/>
          <p:cNvPicPr>
            <a:picLocks noChangeAspect="1"/>
          </p:cNvPicPr>
          <p:nvPr/>
        </p:nvPicPr>
        <p:blipFill>
          <a:blip r:embed="rId5"/>
          <a:stretch>
            <a:fillRect/>
          </a:stretch>
        </p:blipFill>
        <p:spPr>
          <a:xfrm>
            <a:off x="1066802" y="3642233"/>
            <a:ext cx="4538132" cy="1459604"/>
          </a:xfrm>
          <a:prstGeom prst="rect">
            <a:avLst/>
          </a:prstGeom>
        </p:spPr>
      </p:pic>
    </p:spTree>
    <p:extLst>
      <p:ext uri="{BB962C8B-B14F-4D97-AF65-F5344CB8AC3E}">
        <p14:creationId xmlns:p14="http://schemas.microsoft.com/office/powerpoint/2010/main" val="79704552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7302" y="418218"/>
            <a:ext cx="8216750" cy="1053290"/>
          </a:xfrm>
        </p:spPr>
        <p:txBody>
          <a:bodyPr>
            <a:normAutofit fontScale="90000"/>
          </a:bodyPr>
          <a:lstStyle/>
          <a:p>
            <a:pPr algn="ctr"/>
            <a:r>
              <a:rPr lang="es-ES_tradnl" sz="4400" noProof="0" dirty="0" smtClean="0">
                <a:latin typeface="Cambria"/>
                <a:cs typeface="Cambria"/>
              </a:rPr>
              <a:t/>
            </a:r>
            <a:br>
              <a:rPr lang="es-ES_tradnl" sz="4400" noProof="0" dirty="0" smtClean="0">
                <a:latin typeface="Cambria"/>
                <a:cs typeface="Cambria"/>
              </a:rPr>
            </a:br>
            <a:r>
              <a:rPr lang="es-ES_tradnl" sz="3600" b="1" noProof="0" dirty="0" smtClean="0">
                <a:solidFill>
                  <a:srgbClr val="000000"/>
                </a:solidFill>
                <a:latin typeface="Arial"/>
                <a:cs typeface="Arial"/>
              </a:rPr>
              <a:t>Programa  de  Agricultura,  Mercadeo  y  Recursos naturales </a:t>
            </a:r>
            <a:endParaRPr lang="es-ES_tradnl" sz="3600" b="1" noProof="0" dirty="0">
              <a:solidFill>
                <a:srgbClr val="000000"/>
              </a:solidFill>
              <a:latin typeface="Arial"/>
              <a:cs typeface="Arial"/>
            </a:endParaRPr>
          </a:p>
        </p:txBody>
      </p:sp>
      <p:sp>
        <p:nvSpPr>
          <p:cNvPr id="4" name="Subtitle 3"/>
          <p:cNvSpPr>
            <a:spLocks noGrp="1"/>
          </p:cNvSpPr>
          <p:nvPr>
            <p:ph type="subTitle" idx="1"/>
          </p:nvPr>
        </p:nvSpPr>
        <p:spPr>
          <a:xfrm>
            <a:off x="1432559" y="1471508"/>
            <a:ext cx="7550747" cy="5142532"/>
          </a:xfrm>
        </p:spPr>
        <p:txBody>
          <a:bodyPr>
            <a:normAutofit/>
          </a:bodyPr>
          <a:lstStyle/>
          <a:p>
            <a:endParaRPr lang="es-ES_tradnl" sz="2800" noProof="0" dirty="0" smtClean="0">
              <a:latin typeface="Cambria"/>
              <a:cs typeface="Cambria"/>
            </a:endParaRPr>
          </a:p>
          <a:p>
            <a:pPr marL="285750" indent="-285750" algn="just">
              <a:lnSpc>
                <a:spcPct val="150000"/>
              </a:lnSpc>
              <a:buFont typeface="Wingdings" charset="2"/>
              <a:buChar char="§"/>
            </a:pPr>
            <a:r>
              <a:rPr lang="es-ES_tradnl" sz="1600" noProof="0" dirty="0" smtClean="0">
                <a:solidFill>
                  <a:srgbClr val="000000"/>
                </a:solidFill>
                <a:latin typeface="Arial"/>
                <a:cs typeface="Arial"/>
              </a:rPr>
              <a:t>Dirigido  a  transferir  la  tecnología  desarrollada  por  la   EEA</a:t>
            </a:r>
          </a:p>
          <a:p>
            <a:pPr marL="285750" indent="-285750" algn="just">
              <a:lnSpc>
                <a:spcPct val="150000"/>
              </a:lnSpc>
              <a:buFont typeface="Wingdings" charset="2"/>
              <a:buChar char="§"/>
            </a:pPr>
            <a:endParaRPr lang="es-ES_tradnl" sz="1600" noProof="0" dirty="0" smtClean="0">
              <a:solidFill>
                <a:srgbClr val="000000"/>
              </a:solidFill>
              <a:latin typeface="Arial"/>
              <a:cs typeface="Arial"/>
            </a:endParaRPr>
          </a:p>
          <a:p>
            <a:pPr marL="285750" indent="-285750" algn="just">
              <a:lnSpc>
                <a:spcPct val="150000"/>
              </a:lnSpc>
              <a:buFont typeface="Wingdings" charset="2"/>
              <a:buChar char="§"/>
            </a:pPr>
            <a:r>
              <a:rPr lang="es-ES_tradnl" sz="1600" noProof="0" dirty="0" smtClean="0">
                <a:solidFill>
                  <a:srgbClr val="000000"/>
                </a:solidFill>
                <a:latin typeface="Arial"/>
                <a:cs typeface="Arial"/>
              </a:rPr>
              <a:t>Ofrece  asesoramiento  técnico  en  los  aspectos  de  producción,  mercadeo,  financiamiento, uso de plaguicidas, administración  de  fincas  y  conservación  </a:t>
            </a:r>
          </a:p>
          <a:p>
            <a:pPr algn="just">
              <a:lnSpc>
                <a:spcPct val="150000"/>
              </a:lnSpc>
            </a:pPr>
            <a:r>
              <a:rPr lang="es-ES_tradnl" sz="1600" dirty="0">
                <a:solidFill>
                  <a:srgbClr val="000000"/>
                </a:solidFill>
                <a:latin typeface="Arial"/>
                <a:cs typeface="Arial"/>
              </a:rPr>
              <a:t> </a:t>
            </a:r>
            <a:r>
              <a:rPr lang="es-ES_tradnl" sz="1600" dirty="0" smtClean="0">
                <a:solidFill>
                  <a:srgbClr val="000000"/>
                </a:solidFill>
                <a:latin typeface="Arial"/>
                <a:cs typeface="Arial"/>
              </a:rPr>
              <a:t>   </a:t>
            </a:r>
            <a:r>
              <a:rPr lang="es-ES_tradnl" sz="1600" noProof="0" dirty="0" smtClean="0">
                <a:solidFill>
                  <a:srgbClr val="000000"/>
                </a:solidFill>
                <a:latin typeface="Arial"/>
                <a:cs typeface="Arial"/>
              </a:rPr>
              <a:t> de  los  recursos  naturales  </a:t>
            </a:r>
          </a:p>
          <a:p>
            <a:pPr marL="313182" indent="-285750" algn="just">
              <a:lnSpc>
                <a:spcPct val="150000"/>
              </a:lnSpc>
              <a:buFont typeface="Wingdings" charset="2"/>
              <a:buChar char="§"/>
            </a:pPr>
            <a:endParaRPr lang="es-ES_tradnl" sz="1600" noProof="0" dirty="0" smtClean="0">
              <a:solidFill>
                <a:srgbClr val="000000"/>
              </a:solidFill>
              <a:latin typeface="Arial"/>
              <a:cs typeface="Arial"/>
            </a:endParaRPr>
          </a:p>
          <a:p>
            <a:pPr marL="285750" indent="-285750">
              <a:lnSpc>
                <a:spcPct val="150000"/>
              </a:lnSpc>
              <a:buFont typeface="Wingdings" charset="2"/>
              <a:buChar char="§"/>
            </a:pPr>
            <a:r>
              <a:rPr lang="es-ES_tradnl" sz="1600" noProof="0" dirty="0" smtClean="0">
                <a:solidFill>
                  <a:srgbClr val="000000"/>
                </a:solidFill>
                <a:latin typeface="Arial"/>
                <a:cs typeface="Arial"/>
              </a:rPr>
              <a:t>Atiende  tanto  agricultores  pequeños, que  en  su  mayoría  dependen  de  incentivos  para  trabajar,  como   aquellos  que  tienen  mayor  capital  y  hacen  de  su negocio  agrícola  su  mayor  fuente  de  ingreso    </a:t>
            </a:r>
          </a:p>
          <a:p>
            <a:pPr algn="just">
              <a:lnSpc>
                <a:spcPct val="150000"/>
              </a:lnSpc>
            </a:pPr>
            <a:endParaRPr lang="es-ES_tradnl" sz="1600" noProof="0" dirty="0">
              <a:solidFill>
                <a:srgbClr val="000000"/>
              </a:solidFill>
              <a:latin typeface="Arial"/>
              <a:cs typeface="Arial"/>
            </a:endParaRPr>
          </a:p>
        </p:txBody>
      </p:sp>
      <p:sp>
        <p:nvSpPr>
          <p:cNvPr id="5" name="TextBox 4"/>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925216442"/>
      </p:ext>
    </p:extLst>
  </p:cSld>
  <p:clrMapOvr>
    <a:masterClrMapping/>
  </p:clrMapOvr>
  <p:timing>
    <p:tnLst>
      <p:par>
        <p:cTn xmlns:p14="http://schemas.microsoft.com/office/powerpoint/2010/mai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8053" y="423334"/>
            <a:ext cx="7406640" cy="1033752"/>
          </a:xfrm>
        </p:spPr>
        <p:txBody>
          <a:bodyPr>
            <a:noAutofit/>
          </a:bodyPr>
          <a:lstStyle/>
          <a:p>
            <a:pPr algn="ctr"/>
            <a:r>
              <a:rPr lang="es-ES_tradnl" sz="3200" noProof="0" dirty="0" smtClean="0">
                <a:latin typeface="Cambria"/>
                <a:cs typeface="Cambria"/>
              </a:rPr>
              <a:t/>
            </a:r>
            <a:br>
              <a:rPr lang="es-ES_tradnl" sz="3200" noProof="0" dirty="0" smtClean="0">
                <a:latin typeface="Cambria"/>
                <a:cs typeface="Cambria"/>
              </a:rPr>
            </a:br>
            <a:r>
              <a:rPr lang="es-ES_tradnl" sz="3200" b="1" noProof="0" dirty="0" smtClean="0">
                <a:solidFill>
                  <a:srgbClr val="000000"/>
                </a:solidFill>
                <a:latin typeface="Arial"/>
                <a:cs typeface="Arial"/>
              </a:rPr>
              <a:t>Programa de Ciencias  de  la  Familia  y  el Consumidor </a:t>
            </a:r>
            <a:endParaRPr lang="es-ES_tradnl" sz="3200" b="1" noProof="0" dirty="0">
              <a:solidFill>
                <a:srgbClr val="000000"/>
              </a:solidFill>
              <a:latin typeface="Arial"/>
              <a:cs typeface="Arial"/>
            </a:endParaRPr>
          </a:p>
        </p:txBody>
      </p:sp>
      <p:sp>
        <p:nvSpPr>
          <p:cNvPr id="4" name="Subtitle 3"/>
          <p:cNvSpPr>
            <a:spLocks noGrp="1"/>
          </p:cNvSpPr>
          <p:nvPr>
            <p:ph type="subTitle" idx="1"/>
          </p:nvPr>
        </p:nvSpPr>
        <p:spPr>
          <a:xfrm>
            <a:off x="1358053" y="1806270"/>
            <a:ext cx="7289563" cy="4484204"/>
          </a:xfrm>
        </p:spPr>
        <p:txBody>
          <a:bodyPr>
            <a:normAutofit/>
          </a:bodyPr>
          <a:lstStyle/>
          <a:p>
            <a:pPr marL="285750" indent="-285750">
              <a:lnSpc>
                <a:spcPct val="150000"/>
              </a:lnSpc>
              <a:buFont typeface="Arial"/>
              <a:buChar char="•"/>
            </a:pPr>
            <a:r>
              <a:rPr lang="es-ES_tradnl" sz="1600" noProof="0" dirty="0" smtClean="0">
                <a:solidFill>
                  <a:srgbClr val="000000"/>
                </a:solidFill>
                <a:latin typeface="Arial"/>
                <a:cs typeface="Arial"/>
              </a:rPr>
              <a:t>Programa educativo preventivo no formal que responde a los problemas sociales, económicos  ambientales que enfrenta la familia puertorriqueña</a:t>
            </a:r>
          </a:p>
          <a:p>
            <a:pPr marL="285750" indent="-285750">
              <a:lnSpc>
                <a:spcPct val="150000"/>
              </a:lnSpc>
              <a:buFont typeface="Arial"/>
              <a:buChar char="•"/>
            </a:pPr>
            <a:endParaRPr lang="es-ES_tradnl" sz="1600" noProof="0" dirty="0" smtClean="0">
              <a:solidFill>
                <a:srgbClr val="000000"/>
              </a:solidFill>
              <a:latin typeface="Arial"/>
              <a:cs typeface="Arial"/>
            </a:endParaRPr>
          </a:p>
          <a:p>
            <a:pPr marL="285750" indent="-285750">
              <a:lnSpc>
                <a:spcPct val="150000"/>
              </a:lnSpc>
              <a:buFont typeface="Arial"/>
              <a:buChar char="•"/>
            </a:pPr>
            <a:r>
              <a:rPr lang="es-ES_tradnl" sz="1600" noProof="0" dirty="0" smtClean="0">
                <a:solidFill>
                  <a:srgbClr val="000000"/>
                </a:solidFill>
                <a:latin typeface="Arial"/>
                <a:cs typeface="Arial"/>
              </a:rPr>
              <a:t>Lleva conocimiento y destrezas prácticas mediante el uso de estrategias efectivas e innovadoras dirigidas a las familias de recursos económicos limitados para que identifiquen y puedan solucionar sus problemas</a:t>
            </a:r>
          </a:p>
          <a:p>
            <a:pPr marL="285750" indent="-285750">
              <a:buFont typeface="Arial"/>
              <a:buChar char="•"/>
            </a:pPr>
            <a:endParaRPr lang="es-ES_tradnl" sz="2800" noProof="0" dirty="0" smtClean="0">
              <a:solidFill>
                <a:srgbClr val="000000"/>
              </a:solidFill>
              <a:latin typeface="Cambria"/>
              <a:cs typeface="Cambria"/>
            </a:endParaRPr>
          </a:p>
          <a:p>
            <a:pPr marL="285750" indent="-285750">
              <a:buFont typeface="Arial"/>
              <a:buChar char="•"/>
            </a:pPr>
            <a:endParaRPr lang="es-ES_tradnl" sz="2800" noProof="0" dirty="0">
              <a:latin typeface="Cambria"/>
              <a:cs typeface="Cambria"/>
            </a:endParaRPr>
          </a:p>
        </p:txBody>
      </p:sp>
      <p:sp>
        <p:nvSpPr>
          <p:cNvPr id="5" name="TextBox 4"/>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3024482669"/>
      </p:ext>
    </p:extLst>
  </p:cSld>
  <p:clrMapOvr>
    <a:masterClrMapping/>
  </p:clrMapOvr>
  <p:timing>
    <p:tnLst>
      <p:par>
        <p:cTn xmlns:p14="http://schemas.microsoft.com/office/powerpoint/2010/mai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220133"/>
            <a:ext cx="7067973" cy="875856"/>
          </a:xfrm>
        </p:spPr>
        <p:txBody>
          <a:bodyPr>
            <a:noAutofit/>
          </a:bodyPr>
          <a:lstStyle/>
          <a:p>
            <a:pPr algn="ctr"/>
            <a:r>
              <a:rPr lang="es-ES_tradnl" sz="2800" b="1" noProof="0" dirty="0" smtClean="0">
                <a:solidFill>
                  <a:srgbClr val="000000"/>
                </a:solidFill>
                <a:latin typeface="Arial"/>
                <a:cs typeface="Arial"/>
              </a:rPr>
              <a:t>Programa  de  Juventud  y  Clubes  4H</a:t>
            </a:r>
            <a:endParaRPr lang="es-ES_tradnl" sz="2800" b="1" noProof="0" dirty="0">
              <a:solidFill>
                <a:srgbClr val="000000"/>
              </a:solidFill>
              <a:latin typeface="Arial"/>
              <a:cs typeface="Arial"/>
            </a:endParaRPr>
          </a:p>
        </p:txBody>
      </p:sp>
      <p:sp>
        <p:nvSpPr>
          <p:cNvPr id="4" name="Subtitle 3"/>
          <p:cNvSpPr>
            <a:spLocks noGrp="1"/>
          </p:cNvSpPr>
          <p:nvPr>
            <p:ph type="subTitle" idx="1"/>
          </p:nvPr>
        </p:nvSpPr>
        <p:spPr>
          <a:xfrm>
            <a:off x="1432560" y="1636746"/>
            <a:ext cx="7406640" cy="4965339"/>
          </a:xfrm>
        </p:spPr>
        <p:txBody>
          <a:bodyPr>
            <a:normAutofit/>
          </a:bodyPr>
          <a:lstStyle/>
          <a:p>
            <a:pPr marL="457200" indent="-457200">
              <a:lnSpc>
                <a:spcPct val="150000"/>
              </a:lnSpc>
              <a:buFont typeface="Arial"/>
              <a:buChar char="•"/>
            </a:pPr>
            <a:r>
              <a:rPr lang="es-ES_tradnl" sz="1600" noProof="0" dirty="0" smtClean="0">
                <a:solidFill>
                  <a:srgbClr val="000000"/>
                </a:solidFill>
                <a:latin typeface="Arial"/>
                <a:cs typeface="Arial"/>
              </a:rPr>
              <a:t>Dirigido  a  los  jóvenes  entre  las  edades  de  5  a  19  a  años</a:t>
            </a:r>
          </a:p>
          <a:p>
            <a:pPr marL="457200" indent="-457200">
              <a:lnSpc>
                <a:spcPct val="150000"/>
              </a:lnSpc>
              <a:buFont typeface="Arial"/>
              <a:buChar char="•"/>
            </a:pPr>
            <a:endParaRPr lang="es-ES_tradnl" sz="1600" noProof="0" dirty="0" smtClean="0">
              <a:solidFill>
                <a:srgbClr val="000000"/>
              </a:solidFill>
              <a:latin typeface="Arial"/>
              <a:cs typeface="Arial"/>
            </a:endParaRPr>
          </a:p>
          <a:p>
            <a:pPr marL="457200" indent="-457200">
              <a:lnSpc>
                <a:spcPct val="150000"/>
              </a:lnSpc>
              <a:buFont typeface="Arial"/>
              <a:buChar char="•"/>
            </a:pPr>
            <a:r>
              <a:rPr lang="es-ES_tradnl" sz="1600" noProof="0" dirty="0" smtClean="0">
                <a:solidFill>
                  <a:srgbClr val="000000"/>
                </a:solidFill>
                <a:latin typeface="Arial"/>
                <a:cs typeface="Arial"/>
              </a:rPr>
              <a:t>Combina  los  esfuerzos  técnicos  educativos  del  personal  docente  del  SEA  con  la  ayuda  de  la  comunidad </a:t>
            </a:r>
          </a:p>
          <a:p>
            <a:pPr marL="457200" indent="-457200">
              <a:lnSpc>
                <a:spcPct val="150000"/>
              </a:lnSpc>
              <a:buFont typeface="Arial"/>
              <a:buChar char="•"/>
            </a:pPr>
            <a:endParaRPr lang="es-ES_tradnl" sz="1600" noProof="0" dirty="0" smtClean="0">
              <a:solidFill>
                <a:srgbClr val="000000"/>
              </a:solidFill>
              <a:latin typeface="Arial"/>
              <a:cs typeface="Arial"/>
            </a:endParaRPr>
          </a:p>
          <a:p>
            <a:pPr marL="457200" indent="-457200">
              <a:lnSpc>
                <a:spcPct val="150000"/>
              </a:lnSpc>
              <a:buFont typeface="Arial"/>
              <a:buChar char="•"/>
            </a:pPr>
            <a:r>
              <a:rPr lang="es-ES_tradnl" sz="1600" noProof="0" dirty="0" smtClean="0">
                <a:solidFill>
                  <a:srgbClr val="000000"/>
                </a:solidFill>
                <a:latin typeface="Arial"/>
                <a:cs typeface="Arial"/>
              </a:rPr>
              <a:t>Los  objetivos  del  programa  se  hacen  posibles  mediante  la  integración  de  los  padres  de  los socios  4H,  líderes  voluntarios  en  las  comunidades  y  con el  auspicio  y  patrocinio  de  la  empresa  privadas </a:t>
            </a:r>
          </a:p>
          <a:p>
            <a:pPr marL="457200" indent="-457200">
              <a:buFont typeface="Arial"/>
              <a:buChar char="•"/>
            </a:pPr>
            <a:endParaRPr lang="es-ES_tradnl" noProof="0" dirty="0"/>
          </a:p>
        </p:txBody>
      </p:sp>
      <p:sp>
        <p:nvSpPr>
          <p:cNvPr id="3" name="TextBox 2"/>
          <p:cNvSpPr txBox="1"/>
          <p:nvPr/>
        </p:nvSpPr>
        <p:spPr>
          <a:xfrm>
            <a:off x="1175329" y="1636746"/>
            <a:ext cx="7968671" cy="461665"/>
          </a:xfrm>
          <a:prstGeom prst="rect">
            <a:avLst/>
          </a:prstGeom>
          <a:noFill/>
        </p:spPr>
        <p:txBody>
          <a:bodyPr wrap="square" rtlCol="0">
            <a:spAutoFit/>
          </a:bodyPr>
          <a:lstStyle/>
          <a:p>
            <a:r>
              <a:rPr lang="en-US" sz="2400" dirty="0" smtClean="0">
                <a:latin typeface="Cambria"/>
                <a:cs typeface="Cambria"/>
              </a:rPr>
              <a:t>  </a:t>
            </a:r>
            <a:endParaRPr lang="en-US" sz="2400" dirty="0">
              <a:latin typeface="Cambria"/>
              <a:cs typeface="Cambria"/>
            </a:endParaRPr>
          </a:p>
        </p:txBody>
      </p:sp>
      <p:sp>
        <p:nvSpPr>
          <p:cNvPr id="5" name="TextBox 4"/>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553437885"/>
      </p:ext>
    </p:extLst>
  </p:cSld>
  <p:clrMapOvr>
    <a:masterClrMapping/>
  </p:clrMapOvr>
  <p:timing>
    <p:tnLst>
      <p:par>
        <p:cTn xmlns:p14="http://schemas.microsoft.com/office/powerpoint/2010/mai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21733"/>
            <a:ext cx="7406640" cy="921745"/>
          </a:xfrm>
        </p:spPr>
        <p:txBody>
          <a:bodyPr>
            <a:noAutofit/>
          </a:bodyPr>
          <a:lstStyle/>
          <a:p>
            <a:pPr algn="ctr"/>
            <a:r>
              <a:rPr lang="es-ES_tradnl" sz="2800" b="1" noProof="0" dirty="0" smtClean="0">
                <a:solidFill>
                  <a:srgbClr val="000000"/>
                </a:solidFill>
                <a:latin typeface="Arial"/>
                <a:cs typeface="Arial"/>
              </a:rPr>
              <a:t>Programa  de  Desarrollo  de  los  Recursos  de  la  Comunidad</a:t>
            </a:r>
            <a:endParaRPr lang="es-ES_tradnl" sz="2800" b="1" noProof="0" dirty="0">
              <a:solidFill>
                <a:srgbClr val="000000"/>
              </a:solidFill>
              <a:latin typeface="Arial"/>
              <a:cs typeface="Arial"/>
            </a:endParaRPr>
          </a:p>
        </p:txBody>
      </p:sp>
      <p:sp>
        <p:nvSpPr>
          <p:cNvPr id="5" name="Subtitle 4"/>
          <p:cNvSpPr>
            <a:spLocks noGrp="1"/>
          </p:cNvSpPr>
          <p:nvPr>
            <p:ph type="subTitle" idx="1"/>
          </p:nvPr>
        </p:nvSpPr>
        <p:spPr>
          <a:xfrm>
            <a:off x="1432560" y="1456017"/>
            <a:ext cx="7406640" cy="5189001"/>
          </a:xfrm>
        </p:spPr>
        <p:txBody>
          <a:bodyPr>
            <a:normAutofit/>
          </a:bodyPr>
          <a:lstStyle/>
          <a:p>
            <a:endParaRPr lang="es-ES_tradnl" noProof="0" dirty="0" smtClean="0">
              <a:latin typeface="Cambria"/>
              <a:cs typeface="Cambria"/>
            </a:endParaRPr>
          </a:p>
          <a:p>
            <a:pPr marL="285750" indent="-285750">
              <a:buFont typeface="Arial"/>
              <a:buChar char="•"/>
            </a:pPr>
            <a:r>
              <a:rPr lang="es-ES_tradnl" sz="1900" noProof="0" dirty="0" smtClean="0">
                <a:solidFill>
                  <a:srgbClr val="000000"/>
                </a:solidFill>
                <a:latin typeface="Arial"/>
                <a:cs typeface="Arial"/>
              </a:rPr>
              <a:t>Su  misión  consiste  en  promover  la  autogestión  y  el  </a:t>
            </a:r>
          </a:p>
          <a:p>
            <a:r>
              <a:rPr lang="es-ES_tradnl" sz="1900" noProof="0" dirty="0" smtClean="0">
                <a:solidFill>
                  <a:srgbClr val="000000"/>
                </a:solidFill>
                <a:latin typeface="Arial"/>
                <a:cs typeface="Arial"/>
              </a:rPr>
              <a:t>    apoderamiento  de  las  comunidades</a:t>
            </a:r>
          </a:p>
          <a:p>
            <a:endParaRPr lang="es-ES_tradnl" sz="1900" noProof="0" dirty="0" smtClean="0">
              <a:solidFill>
                <a:srgbClr val="000000"/>
              </a:solidFill>
              <a:latin typeface="Arial"/>
              <a:cs typeface="Arial"/>
            </a:endParaRPr>
          </a:p>
          <a:p>
            <a:pPr marL="285750" indent="-285750">
              <a:buFont typeface="Arial"/>
              <a:buChar char="•"/>
            </a:pPr>
            <a:r>
              <a:rPr lang="es-ES_tradnl" sz="1900" noProof="0" dirty="0" smtClean="0">
                <a:solidFill>
                  <a:srgbClr val="000000"/>
                </a:solidFill>
                <a:latin typeface="Arial"/>
                <a:cs typeface="Arial"/>
              </a:rPr>
              <a:t> A  través  de  este  programa  el  SEA  se  proyecta  a  las  </a:t>
            </a:r>
          </a:p>
          <a:p>
            <a:r>
              <a:rPr lang="es-ES_tradnl" sz="1900" noProof="0" dirty="0" smtClean="0">
                <a:solidFill>
                  <a:srgbClr val="000000"/>
                </a:solidFill>
                <a:latin typeface="Arial"/>
                <a:cs typeface="Arial"/>
              </a:rPr>
              <a:t>     comunidades  mediante  estudios de necesidades,  el  uso  de       técnicas  variadas de  investigación y evaluación  que  incluyen:</a:t>
            </a:r>
          </a:p>
          <a:p>
            <a:endParaRPr lang="es-ES_tradnl" sz="1900" noProof="0" dirty="0" smtClean="0">
              <a:solidFill>
                <a:srgbClr val="000000"/>
              </a:solidFill>
              <a:latin typeface="Arial"/>
              <a:cs typeface="Arial"/>
            </a:endParaRPr>
          </a:p>
          <a:p>
            <a:pPr marL="484632" indent="-457200">
              <a:buFont typeface="Arial"/>
              <a:buChar char="•"/>
            </a:pPr>
            <a:r>
              <a:rPr lang="es-ES_tradnl" sz="1900" noProof="0" dirty="0" smtClean="0">
                <a:solidFill>
                  <a:srgbClr val="000000"/>
                </a:solidFill>
                <a:latin typeface="Arial"/>
                <a:cs typeface="Arial"/>
              </a:rPr>
              <a:t>Talleres de capacitación</a:t>
            </a:r>
          </a:p>
          <a:p>
            <a:pPr marL="484632" indent="-457200">
              <a:buFont typeface="Arial"/>
              <a:buChar char="•"/>
            </a:pPr>
            <a:r>
              <a:rPr lang="es-ES_tradnl" sz="1900" noProof="0" dirty="0" smtClean="0">
                <a:solidFill>
                  <a:srgbClr val="000000"/>
                </a:solidFill>
                <a:latin typeface="Arial"/>
                <a:cs typeface="Arial"/>
              </a:rPr>
              <a:t>Reuniones y asambleas comunitarias</a:t>
            </a:r>
          </a:p>
          <a:p>
            <a:pPr marL="484632" indent="-457200">
              <a:buFont typeface="Arial"/>
              <a:buChar char="•"/>
            </a:pPr>
            <a:r>
              <a:rPr lang="es-ES_tradnl" sz="1900" noProof="0" dirty="0" smtClean="0">
                <a:solidFill>
                  <a:srgbClr val="000000"/>
                </a:solidFill>
                <a:latin typeface="Arial"/>
                <a:cs typeface="Arial"/>
              </a:rPr>
              <a:t>Entrevistas Técnicas de observación</a:t>
            </a:r>
          </a:p>
          <a:p>
            <a:pPr marL="484632" indent="-457200">
              <a:buFont typeface="Arial"/>
              <a:buChar char="•"/>
            </a:pPr>
            <a:r>
              <a:rPr lang="es-ES_tradnl" sz="1900" noProof="0" dirty="0" smtClean="0">
                <a:solidFill>
                  <a:srgbClr val="000000"/>
                </a:solidFill>
                <a:latin typeface="Arial"/>
                <a:cs typeface="Arial"/>
              </a:rPr>
              <a:t>Evaluación de programas</a:t>
            </a:r>
          </a:p>
          <a:p>
            <a:pPr marL="484632" indent="-457200">
              <a:buFont typeface="Arial"/>
              <a:buChar char="•"/>
            </a:pPr>
            <a:r>
              <a:rPr lang="es-ES_tradnl" sz="1900" noProof="0" dirty="0" smtClean="0">
                <a:solidFill>
                  <a:srgbClr val="000000"/>
                </a:solidFill>
                <a:latin typeface="Arial"/>
                <a:cs typeface="Arial"/>
              </a:rPr>
              <a:t>Material escrito</a:t>
            </a:r>
          </a:p>
          <a:p>
            <a:pPr marL="484632" indent="-457200">
              <a:buFont typeface="Arial"/>
              <a:buChar char="•"/>
            </a:pPr>
            <a:r>
              <a:rPr lang="es-ES_tradnl" sz="1900" noProof="0" dirty="0" smtClean="0">
                <a:solidFill>
                  <a:srgbClr val="000000"/>
                </a:solidFill>
                <a:latin typeface="Arial"/>
                <a:cs typeface="Arial"/>
              </a:rPr>
              <a:t>Historias de Vida</a:t>
            </a:r>
          </a:p>
          <a:p>
            <a:endParaRPr lang="es-ES_tradnl" noProof="0" dirty="0" smtClean="0"/>
          </a:p>
          <a:p>
            <a:endParaRPr lang="es-ES_tradnl" noProof="0" dirty="0" smtClean="0"/>
          </a:p>
          <a:p>
            <a:endParaRPr lang="es-ES_tradnl" noProof="0" dirty="0"/>
          </a:p>
        </p:txBody>
      </p:sp>
      <p:sp>
        <p:nvSpPr>
          <p:cNvPr id="3" name="TextBox 2"/>
          <p:cNvSpPr txBox="1"/>
          <p:nvPr/>
        </p:nvSpPr>
        <p:spPr>
          <a:xfrm>
            <a:off x="1652661" y="2156987"/>
            <a:ext cx="184666" cy="369332"/>
          </a:xfrm>
          <a:prstGeom prst="rect">
            <a:avLst/>
          </a:prstGeom>
          <a:noFill/>
        </p:spPr>
        <p:txBody>
          <a:bodyPr wrap="none" rtlCol="0">
            <a:spAutoFit/>
          </a:bodyPr>
          <a:lstStyle/>
          <a:p>
            <a:endParaRPr lang="en-US" dirty="0"/>
          </a:p>
        </p:txBody>
      </p:sp>
      <p:sp>
        <p:nvSpPr>
          <p:cNvPr id="6" name="TextBox 5"/>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4101271314"/>
      </p:ext>
    </p:extLst>
  </p:cSld>
  <p:clrMapOvr>
    <a:masterClrMapping/>
  </p:clrMapOvr>
  <p:timing>
    <p:tnLst>
      <p:par>
        <p:cTn xmlns:p14="http://schemas.microsoft.com/office/powerpoint/2010/mai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917700"/>
            <a:ext cx="7498080" cy="1955800"/>
          </a:xfrm>
        </p:spPr>
        <p:txBody>
          <a:bodyPr>
            <a:normAutofit/>
          </a:bodyPr>
          <a:lstStyle/>
          <a:p>
            <a:pPr marL="82296" indent="0" algn="ctr">
              <a:buNone/>
            </a:pPr>
            <a:r>
              <a:rPr lang="es-ES_tradnl" sz="2800" noProof="0" dirty="0" smtClean="0">
                <a:solidFill>
                  <a:srgbClr val="008040"/>
                </a:solidFill>
              </a:rPr>
              <a:t>Capacitaciones y guías curriculares ofrecidas</a:t>
            </a:r>
          </a:p>
          <a:p>
            <a:pPr marL="82296" indent="0" algn="ctr">
              <a:buNone/>
            </a:pPr>
            <a:r>
              <a:rPr lang="es-ES_tradnl" sz="2800" noProof="0" dirty="0" smtClean="0">
                <a:solidFill>
                  <a:srgbClr val="008040"/>
                </a:solidFill>
              </a:rPr>
              <a:t/>
            </a:r>
            <a:br>
              <a:rPr lang="es-ES_tradnl" sz="2800" noProof="0" dirty="0" smtClean="0">
                <a:solidFill>
                  <a:srgbClr val="008040"/>
                </a:solidFill>
              </a:rPr>
            </a:br>
            <a:r>
              <a:rPr lang="es-ES_tradnl" sz="2800" noProof="0" dirty="0" smtClean="0">
                <a:solidFill>
                  <a:srgbClr val="008040"/>
                </a:solidFill>
              </a:rPr>
              <a:t> por Programa </a:t>
            </a:r>
            <a:endParaRPr lang="es-ES_tradnl" sz="2800" noProof="0" dirty="0">
              <a:solidFill>
                <a:srgbClr val="008040"/>
              </a:solidFill>
            </a:endParaRPr>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48296584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14300"/>
            <a:ext cx="7498080" cy="6540500"/>
          </a:xfrm>
        </p:spPr>
        <p:txBody>
          <a:bodyPr>
            <a:normAutofit fontScale="92500" lnSpcReduction="20000"/>
          </a:bodyPr>
          <a:lstStyle/>
          <a:p>
            <a:endParaRPr lang="es-ES_tradnl" sz="1600" noProof="0" dirty="0" smtClean="0">
              <a:solidFill>
                <a:srgbClr val="008040"/>
              </a:solidFill>
            </a:endParaRPr>
          </a:p>
          <a:p>
            <a:pPr marL="82296" indent="0">
              <a:buNone/>
            </a:pPr>
            <a:r>
              <a:rPr lang="es-ES_tradnl" sz="3000" b="1" noProof="0" dirty="0" smtClean="0">
                <a:solidFill>
                  <a:srgbClr val="000000"/>
                </a:solidFill>
                <a:latin typeface="Cambria"/>
                <a:cs typeface="Cambria"/>
              </a:rPr>
              <a:t>Programa  de  Agricultura,  Mercadeo  y  Recursos Naturales</a:t>
            </a:r>
          </a:p>
          <a:p>
            <a:pPr marL="82296" indent="0">
              <a:buNone/>
            </a:pPr>
            <a:r>
              <a:rPr lang="es-ES_tradnl" sz="3000" b="1" noProof="0" dirty="0" smtClean="0">
                <a:solidFill>
                  <a:srgbClr val="000000"/>
                </a:solidFill>
                <a:latin typeface="Cambria"/>
                <a:cs typeface="Cambria"/>
              </a:rPr>
              <a:t> </a:t>
            </a:r>
            <a:endParaRPr lang="es-ES_tradnl" sz="3000" b="1" noProof="0" dirty="0" smtClean="0">
              <a:solidFill>
                <a:srgbClr val="000000"/>
              </a:solidFill>
            </a:endParaRPr>
          </a:p>
          <a:p>
            <a:pPr>
              <a:lnSpc>
                <a:spcPct val="110000"/>
              </a:lnSpc>
              <a:buFont typeface="Arial"/>
              <a:buChar char="•"/>
            </a:pPr>
            <a:r>
              <a:rPr lang="es-ES_tradnl" sz="1600" noProof="0" dirty="0" smtClean="0">
                <a:solidFill>
                  <a:srgbClr val="000000"/>
                </a:solidFill>
              </a:rPr>
              <a:t>Hidroponía comercial</a:t>
            </a:r>
          </a:p>
          <a:p>
            <a:pPr>
              <a:lnSpc>
                <a:spcPct val="110000"/>
              </a:lnSpc>
              <a:buFont typeface="Arial"/>
              <a:buChar char="•"/>
            </a:pPr>
            <a:r>
              <a:rPr lang="es-ES_tradnl" sz="1600" noProof="0" dirty="0" smtClean="0">
                <a:solidFill>
                  <a:srgbClr val="000000"/>
                </a:solidFill>
              </a:rPr>
              <a:t>Cosecha de café </a:t>
            </a:r>
          </a:p>
          <a:p>
            <a:pPr>
              <a:lnSpc>
                <a:spcPct val="110000"/>
              </a:lnSpc>
              <a:buFont typeface="Arial"/>
              <a:buChar char="•"/>
            </a:pPr>
            <a:r>
              <a:rPr lang="es-ES_tradnl" sz="1600" noProof="0" dirty="0" smtClean="0">
                <a:solidFill>
                  <a:srgbClr val="000000"/>
                </a:solidFill>
              </a:rPr>
              <a:t>Identificación y cultivo frutas exóticas  </a:t>
            </a:r>
          </a:p>
          <a:p>
            <a:pPr>
              <a:lnSpc>
                <a:spcPct val="110000"/>
              </a:lnSpc>
              <a:buFont typeface="Arial"/>
              <a:buChar char="•"/>
            </a:pPr>
            <a:r>
              <a:rPr lang="es-ES_tradnl" sz="1600" noProof="0" dirty="0" smtClean="0">
                <a:solidFill>
                  <a:srgbClr val="000000"/>
                </a:solidFill>
              </a:rPr>
              <a:t>Guía curricular huerto casero</a:t>
            </a:r>
          </a:p>
          <a:p>
            <a:pPr>
              <a:lnSpc>
                <a:spcPct val="110000"/>
              </a:lnSpc>
              <a:buFont typeface="Arial"/>
              <a:buChar char="•"/>
            </a:pPr>
            <a:r>
              <a:rPr lang="es-ES_tradnl" sz="1600" noProof="0" dirty="0" smtClean="0">
                <a:solidFill>
                  <a:srgbClr val="000000"/>
                </a:solidFill>
              </a:rPr>
              <a:t>Sistema de riego agrícola  </a:t>
            </a:r>
          </a:p>
          <a:p>
            <a:pPr>
              <a:lnSpc>
                <a:spcPct val="110000"/>
              </a:lnSpc>
              <a:buFont typeface="Arial"/>
              <a:buChar char="•"/>
            </a:pPr>
            <a:r>
              <a:rPr lang="es-ES_tradnl" sz="1600" noProof="0" dirty="0" smtClean="0">
                <a:solidFill>
                  <a:srgbClr val="000000"/>
                </a:solidFill>
              </a:rPr>
              <a:t>Manejo y cosecha de café </a:t>
            </a:r>
          </a:p>
          <a:p>
            <a:pPr>
              <a:lnSpc>
                <a:spcPct val="110000"/>
              </a:lnSpc>
              <a:buFont typeface="Arial"/>
              <a:buChar char="•"/>
            </a:pPr>
            <a:r>
              <a:rPr lang="es-ES_tradnl" sz="1600" noProof="0" dirty="0" smtClean="0">
                <a:solidFill>
                  <a:srgbClr val="000000"/>
                </a:solidFill>
              </a:rPr>
              <a:t>Control calidad café </a:t>
            </a:r>
          </a:p>
          <a:p>
            <a:pPr>
              <a:lnSpc>
                <a:spcPct val="110000"/>
              </a:lnSpc>
              <a:buFont typeface="Arial"/>
              <a:buChar char="•"/>
            </a:pPr>
            <a:r>
              <a:rPr lang="es-ES_tradnl" sz="1600" noProof="0" dirty="0" smtClean="0">
                <a:solidFill>
                  <a:srgbClr val="000000"/>
                </a:solidFill>
              </a:rPr>
              <a:t>Mantenimiento de riego</a:t>
            </a:r>
          </a:p>
          <a:p>
            <a:pPr>
              <a:lnSpc>
                <a:spcPct val="110000"/>
              </a:lnSpc>
              <a:buFont typeface="Arial"/>
              <a:buChar char="•"/>
            </a:pPr>
            <a:r>
              <a:rPr lang="es-ES_tradnl" sz="1600" noProof="0" dirty="0" smtClean="0">
                <a:solidFill>
                  <a:srgbClr val="000000"/>
                </a:solidFill>
              </a:rPr>
              <a:t>Formulación de raciones</a:t>
            </a:r>
          </a:p>
          <a:p>
            <a:pPr>
              <a:lnSpc>
                <a:spcPct val="110000"/>
              </a:lnSpc>
              <a:buFont typeface="Arial"/>
              <a:buChar char="•"/>
            </a:pPr>
            <a:r>
              <a:rPr lang="es-ES_tradnl" sz="1600" noProof="0" dirty="0" smtClean="0">
                <a:solidFill>
                  <a:srgbClr val="000000"/>
                </a:solidFill>
              </a:rPr>
              <a:t>Calidad de leche</a:t>
            </a:r>
          </a:p>
          <a:p>
            <a:pPr>
              <a:lnSpc>
                <a:spcPct val="110000"/>
              </a:lnSpc>
              <a:buFont typeface="Arial"/>
              <a:buChar char="•"/>
            </a:pPr>
            <a:r>
              <a:rPr lang="es-ES_tradnl" sz="1600" noProof="0" dirty="0" smtClean="0">
                <a:solidFill>
                  <a:srgbClr val="000000"/>
                </a:solidFill>
              </a:rPr>
              <a:t>Enfermedades aves de corral</a:t>
            </a:r>
          </a:p>
          <a:p>
            <a:pPr>
              <a:lnSpc>
                <a:spcPct val="110000"/>
              </a:lnSpc>
              <a:buFont typeface="Arial"/>
              <a:buChar char="•"/>
            </a:pPr>
            <a:r>
              <a:rPr lang="es-ES_tradnl" sz="1600" noProof="0" dirty="0" smtClean="0">
                <a:solidFill>
                  <a:srgbClr val="000000"/>
                </a:solidFill>
              </a:rPr>
              <a:t>Manejo desperdicios solidos </a:t>
            </a:r>
          </a:p>
          <a:p>
            <a:pPr>
              <a:lnSpc>
                <a:spcPct val="110000"/>
              </a:lnSpc>
              <a:buFont typeface="Arial"/>
              <a:buChar char="•"/>
            </a:pPr>
            <a:r>
              <a:rPr lang="es-ES_tradnl" sz="1600" noProof="0" dirty="0" smtClean="0">
                <a:solidFill>
                  <a:srgbClr val="000000"/>
                </a:solidFill>
              </a:rPr>
              <a:t>Protección margen producción de leche  </a:t>
            </a:r>
          </a:p>
          <a:p>
            <a:pPr>
              <a:lnSpc>
                <a:spcPct val="110000"/>
              </a:lnSpc>
              <a:buFont typeface="Arial"/>
              <a:buChar char="•"/>
            </a:pPr>
            <a:r>
              <a:rPr lang="es-ES_tradnl" sz="1600" noProof="0" dirty="0" smtClean="0">
                <a:solidFill>
                  <a:srgbClr val="000000"/>
                </a:solidFill>
              </a:rPr>
              <a:t>Conceptos básicos de economía  </a:t>
            </a:r>
          </a:p>
          <a:p>
            <a:pPr>
              <a:lnSpc>
                <a:spcPct val="110000"/>
              </a:lnSpc>
              <a:buFont typeface="Arial"/>
              <a:buChar char="•"/>
            </a:pPr>
            <a:r>
              <a:rPr lang="es-ES_tradnl" sz="1600" noProof="0" dirty="0" smtClean="0">
                <a:solidFill>
                  <a:srgbClr val="000000"/>
                </a:solidFill>
              </a:rPr>
              <a:t>Administración de fincas  </a:t>
            </a:r>
          </a:p>
          <a:p>
            <a:pPr>
              <a:lnSpc>
                <a:spcPct val="110000"/>
              </a:lnSpc>
              <a:buFont typeface="Arial"/>
              <a:buChar char="•"/>
            </a:pPr>
            <a:r>
              <a:rPr lang="es-ES_tradnl" sz="1600" noProof="0" dirty="0" smtClean="0">
                <a:solidFill>
                  <a:srgbClr val="000000"/>
                </a:solidFill>
              </a:rPr>
              <a:t>Aspectos economía producción café </a:t>
            </a:r>
          </a:p>
          <a:p>
            <a:pPr>
              <a:lnSpc>
                <a:spcPct val="110000"/>
              </a:lnSpc>
              <a:buFont typeface="Arial"/>
              <a:buChar char="•"/>
            </a:pPr>
            <a:r>
              <a:rPr lang="es-ES_tradnl" sz="1600" noProof="0" dirty="0" smtClean="0">
                <a:solidFill>
                  <a:srgbClr val="000000"/>
                </a:solidFill>
              </a:rPr>
              <a:t>Plataforma google  </a:t>
            </a:r>
          </a:p>
          <a:p>
            <a:pPr>
              <a:lnSpc>
                <a:spcPct val="110000"/>
              </a:lnSpc>
              <a:buFont typeface="Arial"/>
              <a:buChar char="•"/>
            </a:pPr>
            <a:r>
              <a:rPr lang="es-ES_tradnl" sz="1600" noProof="0" dirty="0" smtClean="0">
                <a:solidFill>
                  <a:srgbClr val="000000"/>
                </a:solidFill>
              </a:rPr>
              <a:t>Preparación videos  </a:t>
            </a:r>
            <a:endParaRPr lang="es-ES_tradnl" sz="1600" noProof="0" dirty="0">
              <a:solidFill>
                <a:srgbClr val="000000"/>
              </a:solidFill>
            </a:endParaRPr>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69814071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0"/>
            <a:ext cx="7498080" cy="6540500"/>
          </a:xfrm>
        </p:spPr>
        <p:txBody>
          <a:bodyPr>
            <a:normAutofit/>
          </a:bodyPr>
          <a:lstStyle/>
          <a:p>
            <a:pPr marL="82296" indent="0">
              <a:buNone/>
            </a:pPr>
            <a:endParaRPr lang="es-ES_tradnl" sz="1800" b="1" noProof="0" dirty="0" smtClean="0">
              <a:solidFill>
                <a:srgbClr val="008040"/>
              </a:solidFill>
              <a:latin typeface="Cambria"/>
              <a:cs typeface="Cambria"/>
            </a:endParaRPr>
          </a:p>
          <a:p>
            <a:pPr marL="82296" indent="0">
              <a:buNone/>
            </a:pPr>
            <a:r>
              <a:rPr lang="es-ES_tradnl" sz="2000" b="1" noProof="0" dirty="0" smtClean="0">
                <a:solidFill>
                  <a:srgbClr val="000000"/>
                </a:solidFill>
                <a:latin typeface="Arial"/>
                <a:cs typeface="Arial"/>
              </a:rPr>
              <a:t>Programa de Ciencias  de  la  Familia  y  el Consumidor </a:t>
            </a:r>
            <a:endParaRPr lang="es-ES_tradnl" sz="2000" b="1" noProof="0" dirty="0">
              <a:solidFill>
                <a:srgbClr val="000000"/>
              </a:solidFill>
              <a:latin typeface="Arial"/>
              <a:cs typeface="Arial"/>
            </a:endParaRPr>
          </a:p>
        </p:txBody>
      </p:sp>
      <p:sp>
        <p:nvSpPr>
          <p:cNvPr id="4" name="TextBox 3"/>
          <p:cNvSpPr txBox="1"/>
          <p:nvPr/>
        </p:nvSpPr>
        <p:spPr>
          <a:xfrm>
            <a:off x="1739900" y="829734"/>
            <a:ext cx="5791200" cy="7048084"/>
          </a:xfrm>
          <a:prstGeom prst="rect">
            <a:avLst/>
          </a:prstGeom>
          <a:noFill/>
        </p:spPr>
        <p:txBody>
          <a:bodyPr wrap="square" rtlCol="0">
            <a:spAutoFit/>
          </a:bodyPr>
          <a:lstStyle/>
          <a:p>
            <a:pPr marL="285750" indent="-285750">
              <a:lnSpc>
                <a:spcPct val="120000"/>
              </a:lnSpc>
              <a:buFont typeface="Arial"/>
              <a:buChar char="•"/>
            </a:pPr>
            <a:r>
              <a:rPr lang="es-ES_tradnl" sz="1600" dirty="0" smtClean="0">
                <a:solidFill>
                  <a:srgbClr val="000000"/>
                </a:solidFill>
              </a:rPr>
              <a:t>Actúa contra el </a:t>
            </a:r>
            <a:r>
              <a:rPr lang="es-ES_tradnl" sz="1600" i="1" dirty="0" smtClean="0">
                <a:solidFill>
                  <a:srgbClr val="000000"/>
                </a:solidFill>
              </a:rPr>
              <a:t>Bullying</a:t>
            </a:r>
            <a:endParaRPr lang="es-ES_tradnl" sz="1600" dirty="0" smtClean="0">
              <a:solidFill>
                <a:srgbClr val="000000"/>
              </a:solidFill>
            </a:endParaRPr>
          </a:p>
          <a:p>
            <a:pPr marL="285750" indent="-285750">
              <a:lnSpc>
                <a:spcPct val="120000"/>
              </a:lnSpc>
              <a:buFont typeface="Arial"/>
              <a:buChar char="•"/>
            </a:pPr>
            <a:r>
              <a:rPr lang="es-ES_tradnl" sz="1600" dirty="0" smtClean="0">
                <a:solidFill>
                  <a:srgbClr val="000000"/>
                </a:solidFill>
              </a:rPr>
              <a:t>Tomando control para una sana alimentación</a:t>
            </a:r>
          </a:p>
          <a:p>
            <a:pPr marL="285750" indent="-285750">
              <a:lnSpc>
                <a:spcPct val="120000"/>
              </a:lnSpc>
              <a:buFont typeface="Arial"/>
              <a:buChar char="•"/>
            </a:pPr>
            <a:r>
              <a:rPr lang="es-ES_tradnl" sz="1600" dirty="0" smtClean="0">
                <a:solidFill>
                  <a:srgbClr val="000000"/>
                </a:solidFill>
              </a:rPr>
              <a:t>Inocuidad de alimentos</a:t>
            </a:r>
          </a:p>
          <a:p>
            <a:pPr marL="285750" indent="-285750">
              <a:lnSpc>
                <a:spcPct val="120000"/>
              </a:lnSpc>
              <a:buFont typeface="Arial"/>
              <a:buChar char="•"/>
            </a:pPr>
            <a:r>
              <a:rPr lang="es-ES_tradnl" sz="1600" dirty="0" smtClean="0">
                <a:solidFill>
                  <a:srgbClr val="000000"/>
                </a:solidFill>
              </a:rPr>
              <a:t>Mirada de mujer</a:t>
            </a:r>
          </a:p>
          <a:p>
            <a:pPr marL="285750" indent="-285750">
              <a:lnSpc>
                <a:spcPct val="120000"/>
              </a:lnSpc>
              <a:buFont typeface="Arial"/>
              <a:buChar char="•"/>
            </a:pPr>
            <a:r>
              <a:rPr lang="es-ES_tradnl" sz="1600" dirty="0" smtClean="0">
                <a:solidFill>
                  <a:srgbClr val="000000"/>
                </a:solidFill>
              </a:rPr>
              <a:t>Mejorando nuestras relaciones</a:t>
            </a:r>
          </a:p>
          <a:p>
            <a:pPr marL="285750" indent="-285750">
              <a:lnSpc>
                <a:spcPct val="120000"/>
              </a:lnSpc>
              <a:buFont typeface="Arial"/>
              <a:buChar char="•"/>
            </a:pPr>
            <a:r>
              <a:rPr lang="es-ES_tradnl" sz="1600" dirty="0" smtClean="0">
                <a:solidFill>
                  <a:srgbClr val="000000"/>
                </a:solidFill>
              </a:rPr>
              <a:t>Come en forma</a:t>
            </a:r>
          </a:p>
          <a:p>
            <a:pPr marL="285750" indent="-285750">
              <a:buFont typeface="Arial"/>
              <a:buChar char="•"/>
            </a:pPr>
            <a:endParaRPr lang="es-ES_tradnl" dirty="0" smtClean="0">
              <a:solidFill>
                <a:srgbClr val="008040"/>
              </a:solidFill>
            </a:endParaRPr>
          </a:p>
          <a:p>
            <a:r>
              <a:rPr lang="es-ES_tradnl" sz="2000" b="1" dirty="0" smtClean="0">
                <a:solidFill>
                  <a:srgbClr val="000000"/>
                </a:solidFill>
                <a:latin typeface="Arial"/>
                <a:cs typeface="Arial"/>
              </a:rPr>
              <a:t>Programa  de  Juventud  y  Clubes  4H</a:t>
            </a:r>
          </a:p>
          <a:p>
            <a:endParaRPr lang="es-ES_tradnl" b="1" dirty="0" smtClean="0">
              <a:solidFill>
                <a:srgbClr val="008040"/>
              </a:solidFill>
              <a:latin typeface="Cambria"/>
              <a:cs typeface="Cambria"/>
            </a:endParaRPr>
          </a:p>
          <a:p>
            <a:pPr marL="285750" indent="-285750">
              <a:lnSpc>
                <a:spcPct val="120000"/>
              </a:lnSpc>
              <a:buFont typeface="Arial"/>
              <a:buChar char="•"/>
            </a:pPr>
            <a:r>
              <a:rPr lang="es-ES_tradnl" sz="1600" dirty="0" smtClean="0">
                <a:solidFill>
                  <a:srgbClr val="000000"/>
                </a:solidFill>
                <a:latin typeface="Arial"/>
                <a:cs typeface="Arial"/>
              </a:rPr>
              <a:t>Misión y filosofía</a:t>
            </a:r>
          </a:p>
          <a:p>
            <a:pPr marL="285750" indent="-285750">
              <a:lnSpc>
                <a:spcPct val="120000"/>
              </a:lnSpc>
              <a:buFont typeface="Arial"/>
              <a:buChar char="•"/>
            </a:pPr>
            <a:r>
              <a:rPr lang="es-ES_tradnl" sz="1600" dirty="0" smtClean="0">
                <a:solidFill>
                  <a:srgbClr val="000000"/>
                </a:solidFill>
                <a:latin typeface="Arial"/>
                <a:cs typeface="Arial"/>
              </a:rPr>
              <a:t>Competencia ID Yerbas forrajeras </a:t>
            </a:r>
          </a:p>
          <a:p>
            <a:pPr marL="285750" indent="-285750">
              <a:lnSpc>
                <a:spcPct val="120000"/>
              </a:lnSpc>
              <a:buFont typeface="Arial"/>
              <a:buChar char="•"/>
            </a:pPr>
            <a:endParaRPr lang="es-ES_tradnl" sz="1600" dirty="0" smtClean="0">
              <a:solidFill>
                <a:srgbClr val="000000"/>
              </a:solidFill>
              <a:latin typeface="Arial"/>
              <a:cs typeface="Arial"/>
            </a:endParaRPr>
          </a:p>
          <a:p>
            <a:r>
              <a:rPr lang="es-ES_tradnl" b="1" dirty="0" smtClean="0">
                <a:solidFill>
                  <a:srgbClr val="000000"/>
                </a:solidFill>
                <a:latin typeface="Arial"/>
                <a:cs typeface="Arial"/>
              </a:rPr>
              <a:t>Programa  de  Desarrollo  de  los  Recursos  de  la  </a:t>
            </a:r>
            <a:br>
              <a:rPr lang="es-ES_tradnl" b="1" dirty="0" smtClean="0">
                <a:solidFill>
                  <a:srgbClr val="000000"/>
                </a:solidFill>
                <a:latin typeface="Arial"/>
                <a:cs typeface="Arial"/>
              </a:rPr>
            </a:br>
            <a:r>
              <a:rPr lang="es-ES_tradnl" b="1" dirty="0" smtClean="0">
                <a:solidFill>
                  <a:srgbClr val="000000"/>
                </a:solidFill>
                <a:latin typeface="Arial"/>
                <a:cs typeface="Arial"/>
              </a:rPr>
              <a:t>Comunidad</a:t>
            </a:r>
          </a:p>
          <a:p>
            <a:endParaRPr lang="es-ES_tradnl" b="1" dirty="0" smtClean="0">
              <a:solidFill>
                <a:srgbClr val="000000"/>
              </a:solidFill>
              <a:latin typeface="Arial"/>
              <a:cs typeface="Arial"/>
            </a:endParaRPr>
          </a:p>
          <a:p>
            <a:pPr>
              <a:lnSpc>
                <a:spcPct val="120000"/>
              </a:lnSpc>
            </a:pPr>
            <a:r>
              <a:rPr lang="es-ES_tradnl" sz="1600" dirty="0" smtClean="0">
                <a:solidFill>
                  <a:srgbClr val="000000"/>
                </a:solidFill>
                <a:latin typeface="Arial"/>
                <a:cs typeface="Arial"/>
              </a:rPr>
              <a:t>Capacitación: Elementos Efectivos para el Desarrollo Comunitario </a:t>
            </a:r>
          </a:p>
          <a:p>
            <a:pPr>
              <a:lnSpc>
                <a:spcPct val="120000"/>
              </a:lnSpc>
            </a:pPr>
            <a:r>
              <a:rPr lang="es-ES_tradnl" sz="1600" dirty="0" smtClean="0">
                <a:solidFill>
                  <a:srgbClr val="000000"/>
                </a:solidFill>
                <a:latin typeface="Arial"/>
                <a:cs typeface="Arial"/>
              </a:rPr>
              <a:t>Guía Curricular: Fortaleciendo el Liderato Comunitario </a:t>
            </a:r>
          </a:p>
          <a:p>
            <a:pPr>
              <a:lnSpc>
                <a:spcPct val="120000"/>
              </a:lnSpc>
            </a:pPr>
            <a:r>
              <a:rPr lang="es-ES_tradnl" sz="1600" dirty="0" smtClean="0">
                <a:solidFill>
                  <a:srgbClr val="000000"/>
                </a:solidFill>
                <a:latin typeface="Arial"/>
                <a:cs typeface="Arial"/>
              </a:rPr>
              <a:t>Capacitación: Plan Estratégico para los Grupos Comunitarios</a:t>
            </a:r>
          </a:p>
          <a:p>
            <a:pPr>
              <a:lnSpc>
                <a:spcPct val="120000"/>
              </a:lnSpc>
            </a:pPr>
            <a:r>
              <a:rPr lang="es-ES_tradnl" sz="1600" dirty="0" smtClean="0">
                <a:solidFill>
                  <a:srgbClr val="000000"/>
                </a:solidFill>
                <a:latin typeface="Arial"/>
                <a:cs typeface="Arial"/>
              </a:rPr>
              <a:t>Guía Curricular: Caja de Herramienta Empresarial Comunitaria</a:t>
            </a:r>
          </a:p>
          <a:p>
            <a:endParaRPr lang="es-ES_tradnl" b="1" dirty="0" smtClean="0">
              <a:solidFill>
                <a:srgbClr val="008040"/>
              </a:solidFill>
              <a:latin typeface="Cambria"/>
              <a:cs typeface="Cambria"/>
            </a:endParaRPr>
          </a:p>
          <a:p>
            <a:endParaRPr lang="es-ES_tradnl" dirty="0" smtClean="0">
              <a:solidFill>
                <a:srgbClr val="008040"/>
              </a:solidFill>
            </a:endParaRPr>
          </a:p>
          <a:p>
            <a:pPr marL="285750" indent="-285750">
              <a:buFont typeface="Arial"/>
              <a:buChar char="•"/>
            </a:pPr>
            <a:endParaRPr lang="es-ES_tradnl" dirty="0">
              <a:solidFill>
                <a:srgbClr val="008040"/>
              </a:solidFill>
            </a:endParaRPr>
          </a:p>
        </p:txBody>
      </p:sp>
      <p:sp>
        <p:nvSpPr>
          <p:cNvPr id="5" name="TextBox 4"/>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169806344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dirty="0" smtClean="0">
                <a:solidFill>
                  <a:srgbClr val="000000"/>
                </a:solidFill>
                <a:latin typeface="Arial"/>
                <a:cs typeface="Arial"/>
              </a:rPr>
              <a:t>Clientela Servida</a:t>
            </a:r>
            <a:endParaRPr lang="es-ES_tradnl" sz="3200" b="1" noProof="0" dirty="0">
              <a:solidFill>
                <a:srgbClr val="000000"/>
              </a:solidFill>
              <a:latin typeface="Arial"/>
              <a:cs typeface="Arial"/>
            </a:endParaRPr>
          </a:p>
        </p:txBody>
      </p:sp>
      <p:sp>
        <p:nvSpPr>
          <p:cNvPr id="3" name="Content Placeholder 2"/>
          <p:cNvSpPr>
            <a:spLocks noGrp="1"/>
          </p:cNvSpPr>
          <p:nvPr>
            <p:ph idx="1"/>
          </p:nvPr>
        </p:nvSpPr>
        <p:spPr/>
        <p:txBody>
          <a:bodyPr>
            <a:normAutofit fontScale="92500" lnSpcReduction="10000"/>
          </a:bodyPr>
          <a:lstStyle/>
          <a:p>
            <a:pPr hangingPunct="0">
              <a:lnSpc>
                <a:spcPct val="150000"/>
              </a:lnSpc>
              <a:buFont typeface="Arial"/>
              <a:buChar char="•"/>
            </a:pPr>
            <a:r>
              <a:rPr lang="es-ES_tradnl" sz="1900" noProof="0" dirty="0" smtClean="0">
                <a:solidFill>
                  <a:srgbClr val="000000"/>
                </a:solidFill>
                <a:latin typeface="Cambria"/>
                <a:cs typeface="Cambria"/>
              </a:rPr>
              <a:t>Durante el año fiscal 2013 – 2014 nuestros Agentes Agrícolas ofrecieron capacitación sobre buenas prácticas de manejo en cosechas a 3,078 productores en las áreas de café, guineos  plátanos,  farináceos, vegetales, frutas tropicales y cítricas.  </a:t>
            </a:r>
          </a:p>
          <a:p>
            <a:pPr hangingPunct="0">
              <a:lnSpc>
                <a:spcPct val="150000"/>
              </a:lnSpc>
              <a:buFont typeface="Arial"/>
              <a:buChar char="•"/>
            </a:pPr>
            <a:endParaRPr lang="es-ES_tradnl" sz="1900" noProof="0" dirty="0" smtClean="0">
              <a:solidFill>
                <a:srgbClr val="000000"/>
              </a:solidFill>
              <a:latin typeface="Cambria"/>
              <a:cs typeface="Cambria"/>
            </a:endParaRPr>
          </a:p>
          <a:p>
            <a:pPr hangingPunct="0">
              <a:lnSpc>
                <a:spcPct val="150000"/>
              </a:lnSpc>
              <a:buFont typeface="Arial"/>
              <a:buChar char="•"/>
            </a:pPr>
            <a:r>
              <a:rPr lang="es-ES_tradnl" sz="1900" noProof="0" dirty="0" smtClean="0">
                <a:solidFill>
                  <a:srgbClr val="000000"/>
                </a:solidFill>
                <a:latin typeface="Cambria"/>
                <a:cs typeface="Cambria"/>
              </a:rPr>
              <a:t>Del total de personas capacitadas 603 aumentaron su producción y 1,737 adoptaron una o más prácticas recomendadas para el manejo integrado de las cosechas.</a:t>
            </a:r>
          </a:p>
          <a:p>
            <a:pPr hangingPunct="0">
              <a:lnSpc>
                <a:spcPct val="150000"/>
              </a:lnSpc>
              <a:buFont typeface="Arial"/>
              <a:buChar char="•"/>
            </a:pPr>
            <a:endParaRPr lang="es-ES_tradnl" sz="1900" noProof="0" dirty="0" smtClean="0">
              <a:solidFill>
                <a:srgbClr val="000000"/>
              </a:solidFill>
              <a:latin typeface="Cambria"/>
              <a:cs typeface="Cambria"/>
            </a:endParaRPr>
          </a:p>
          <a:p>
            <a:pPr hangingPunct="0">
              <a:lnSpc>
                <a:spcPct val="150000"/>
              </a:lnSpc>
              <a:buFont typeface="Arial"/>
              <a:buChar char="•"/>
            </a:pPr>
            <a:r>
              <a:rPr lang="es-ES_tradnl" sz="1900" noProof="0" dirty="0" smtClean="0">
                <a:solidFill>
                  <a:srgbClr val="000000"/>
                </a:solidFill>
                <a:latin typeface="Cambria"/>
                <a:cs typeface="Cambria"/>
              </a:rPr>
              <a:t>356 agricultores adoptaron una o más practicas recomendadas para el manejo integrado del café </a:t>
            </a:r>
          </a:p>
          <a:p>
            <a:pPr marL="82296" indent="0">
              <a:buNone/>
            </a:pPr>
            <a:endParaRPr lang="es-ES_tradnl" noProof="0" dirty="0">
              <a:solidFill>
                <a:srgbClr val="008040"/>
              </a:solidFill>
              <a:latin typeface="Cambria"/>
              <a:cs typeface="Cambria"/>
            </a:endParaRPr>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188520127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06400"/>
            <a:ext cx="7498080" cy="5808133"/>
          </a:xfrm>
        </p:spPr>
        <p:txBody>
          <a:bodyPr>
            <a:noAutofit/>
          </a:bodyPr>
          <a:lstStyle/>
          <a:p>
            <a:pPr marL="82296" lvl="0" indent="0" algn="ctr" hangingPunct="0">
              <a:lnSpc>
                <a:spcPct val="130000"/>
              </a:lnSpc>
              <a:buNone/>
            </a:pPr>
            <a:r>
              <a:rPr lang="es-ES_tradnl" sz="1800" b="1" dirty="0">
                <a:solidFill>
                  <a:srgbClr val="000000"/>
                </a:solidFill>
                <a:latin typeface="Arial"/>
                <a:cs typeface="Arial"/>
              </a:rPr>
              <a:t>Clientela </a:t>
            </a:r>
            <a:r>
              <a:rPr lang="es-ES_tradnl" sz="1800" b="1" dirty="0" smtClean="0">
                <a:solidFill>
                  <a:srgbClr val="000000"/>
                </a:solidFill>
                <a:latin typeface="Arial"/>
                <a:cs typeface="Arial"/>
              </a:rPr>
              <a:t>Servida (cont.)</a:t>
            </a:r>
            <a:endParaRPr lang="es-ES_tradnl" sz="1800" noProof="0" dirty="0" smtClean="0">
              <a:solidFill>
                <a:srgbClr val="000000"/>
              </a:solidFill>
              <a:latin typeface="Arial"/>
              <a:cs typeface="Arial"/>
            </a:endParaRPr>
          </a:p>
          <a:p>
            <a:pPr lvl="0" hangingPunct="0">
              <a:lnSpc>
                <a:spcPct val="130000"/>
              </a:lnSpc>
            </a:pPr>
            <a:r>
              <a:rPr lang="es-ES_tradnl" sz="1500" noProof="0" dirty="0" smtClean="0">
                <a:solidFill>
                  <a:srgbClr val="000000"/>
                </a:solidFill>
                <a:latin typeface="Arial"/>
                <a:cs typeface="Arial"/>
              </a:rPr>
              <a:t>111 productores mejoraron la producción  y calidad del café </a:t>
            </a:r>
          </a:p>
          <a:p>
            <a:pPr lvl="0" hangingPunct="0">
              <a:lnSpc>
                <a:spcPct val="130000"/>
              </a:lnSpc>
            </a:pPr>
            <a:r>
              <a:rPr lang="es-ES_tradnl" sz="1500" noProof="0" dirty="0" smtClean="0">
                <a:solidFill>
                  <a:srgbClr val="000000"/>
                </a:solidFill>
                <a:latin typeface="Arial"/>
                <a:cs typeface="Arial"/>
              </a:rPr>
              <a:t>572 productores adoptaron una o más practicas recomendadas en el manejo integrado de plátanos y guineos</a:t>
            </a:r>
          </a:p>
          <a:p>
            <a:pPr lvl="0" hangingPunct="0">
              <a:lnSpc>
                <a:spcPct val="130000"/>
              </a:lnSpc>
            </a:pPr>
            <a:r>
              <a:rPr lang="es-ES_tradnl" sz="1500" noProof="0" dirty="0" smtClean="0">
                <a:solidFill>
                  <a:srgbClr val="000000"/>
                </a:solidFill>
                <a:latin typeface="Arial"/>
                <a:cs typeface="Arial"/>
              </a:rPr>
              <a:t>247 productores aumentaron la producción de plátanos y guineos</a:t>
            </a:r>
          </a:p>
          <a:p>
            <a:pPr lvl="0" hangingPunct="0">
              <a:lnSpc>
                <a:spcPct val="130000"/>
              </a:lnSpc>
            </a:pPr>
            <a:r>
              <a:rPr lang="es-ES_tradnl" sz="1500" noProof="0" dirty="0" smtClean="0">
                <a:solidFill>
                  <a:srgbClr val="000000"/>
                </a:solidFill>
                <a:latin typeface="Arial"/>
                <a:cs typeface="Arial"/>
              </a:rPr>
              <a:t>585 productores adoptaron una o más practicas recomendadas para el manejo de vegetales </a:t>
            </a:r>
          </a:p>
          <a:p>
            <a:pPr lvl="0" hangingPunct="0">
              <a:lnSpc>
                <a:spcPct val="130000"/>
              </a:lnSpc>
            </a:pPr>
            <a:r>
              <a:rPr lang="es-ES_tradnl" sz="1500" noProof="0" dirty="0" smtClean="0">
                <a:solidFill>
                  <a:srgbClr val="000000"/>
                </a:solidFill>
                <a:latin typeface="Arial"/>
                <a:cs typeface="Arial"/>
              </a:rPr>
              <a:t>195 productores aumentaron la producción de farináceos </a:t>
            </a:r>
          </a:p>
          <a:p>
            <a:pPr lvl="0" hangingPunct="0">
              <a:lnSpc>
                <a:spcPct val="130000"/>
              </a:lnSpc>
            </a:pPr>
            <a:r>
              <a:rPr lang="es-ES_tradnl" sz="1500" noProof="0" dirty="0" smtClean="0">
                <a:solidFill>
                  <a:srgbClr val="000000"/>
                </a:solidFill>
                <a:latin typeface="Arial"/>
                <a:cs typeface="Arial"/>
              </a:rPr>
              <a:t>224 productores adoptaron una o más prácticas para el manejo integrado en cítricas </a:t>
            </a:r>
          </a:p>
          <a:p>
            <a:pPr lvl="0" hangingPunct="0">
              <a:lnSpc>
                <a:spcPct val="130000"/>
              </a:lnSpc>
            </a:pPr>
            <a:r>
              <a:rPr lang="es-ES_tradnl" sz="1500" noProof="0" dirty="0" smtClean="0">
                <a:solidFill>
                  <a:srgbClr val="000000"/>
                </a:solidFill>
                <a:latin typeface="Arial"/>
                <a:cs typeface="Arial"/>
              </a:rPr>
              <a:t>50 productores de cítricos mejoraron su producción </a:t>
            </a:r>
          </a:p>
          <a:p>
            <a:pPr lvl="0" hangingPunct="0">
              <a:lnSpc>
                <a:spcPct val="130000"/>
              </a:lnSpc>
            </a:pPr>
            <a:r>
              <a:rPr lang="es-ES_tradnl" sz="1500" noProof="0" dirty="0" smtClean="0">
                <a:solidFill>
                  <a:srgbClr val="000000"/>
                </a:solidFill>
                <a:latin typeface="Arial"/>
                <a:cs typeface="Arial"/>
              </a:rPr>
              <a:t>390 agricultores capacitados en prácticas recomendadas de bio-seguridad como forma de mitigar enfermedades y aumentar la producción animal</a:t>
            </a:r>
          </a:p>
          <a:p>
            <a:pPr lvl="0" hangingPunct="0">
              <a:lnSpc>
                <a:spcPct val="130000"/>
              </a:lnSpc>
            </a:pPr>
            <a:r>
              <a:rPr lang="es-ES_tradnl" sz="1500" noProof="0" dirty="0" smtClean="0">
                <a:solidFill>
                  <a:srgbClr val="000000"/>
                </a:solidFill>
                <a:latin typeface="Arial"/>
                <a:cs typeface="Arial"/>
              </a:rPr>
              <a:t>855 agricultores capacitados en el bienestar y protección animal</a:t>
            </a:r>
          </a:p>
          <a:p>
            <a:pPr lvl="0" hangingPunct="0">
              <a:lnSpc>
                <a:spcPct val="130000"/>
              </a:lnSpc>
            </a:pPr>
            <a:r>
              <a:rPr lang="es-ES_tradnl" sz="1500" noProof="0" dirty="0" smtClean="0">
                <a:solidFill>
                  <a:srgbClr val="000000"/>
                </a:solidFill>
                <a:latin typeface="Arial"/>
                <a:cs typeface="Arial"/>
              </a:rPr>
              <a:t>546 agricultores capacitados en prácticas recomendadas en mantenimiento de records, control de enfermedades y prevención, y utilización del alimento</a:t>
            </a:r>
          </a:p>
          <a:p>
            <a:pPr lvl="0" hangingPunct="0">
              <a:lnSpc>
                <a:spcPct val="130000"/>
              </a:lnSpc>
            </a:pPr>
            <a:r>
              <a:rPr lang="es-ES_tradnl" sz="1500" noProof="0" dirty="0" smtClean="0">
                <a:solidFill>
                  <a:srgbClr val="000000"/>
                </a:solidFill>
                <a:latin typeface="Arial"/>
                <a:cs typeface="Arial"/>
              </a:rPr>
              <a:t>329 productores de ganado de carne o leche capacitados en prácticas recomendadas eficientes contra los parásitos internos</a:t>
            </a:r>
          </a:p>
          <a:p>
            <a:pPr>
              <a:lnSpc>
                <a:spcPct val="130000"/>
              </a:lnSpc>
            </a:pPr>
            <a:endParaRPr lang="es-ES_tradnl" sz="1800" noProof="0" dirty="0"/>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39997429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60399"/>
            <a:ext cx="7498080" cy="5909733"/>
          </a:xfrm>
        </p:spPr>
        <p:txBody>
          <a:bodyPr>
            <a:noAutofit/>
          </a:bodyPr>
          <a:lstStyle/>
          <a:p>
            <a:pPr marL="82296" indent="0" algn="ctr" hangingPunct="0">
              <a:buNone/>
            </a:pPr>
            <a:r>
              <a:rPr lang="es-ES_tradnl" sz="1800" b="1" dirty="0">
                <a:solidFill>
                  <a:srgbClr val="000000"/>
                </a:solidFill>
                <a:latin typeface="Arial"/>
                <a:cs typeface="Arial"/>
              </a:rPr>
              <a:t>Clientela Servida (cont.)</a:t>
            </a:r>
            <a:endParaRPr lang="es-ES_tradnl" sz="1800" dirty="0">
              <a:solidFill>
                <a:srgbClr val="000000"/>
              </a:solidFill>
              <a:latin typeface="Arial"/>
              <a:cs typeface="Arial"/>
            </a:endParaRPr>
          </a:p>
          <a:p>
            <a:pPr marL="82296" lvl="0" indent="0" hangingPunct="0">
              <a:buNone/>
            </a:pPr>
            <a:endParaRPr lang="es-ES_tradnl" sz="1600" dirty="0">
              <a:solidFill>
                <a:srgbClr val="000000"/>
              </a:solidFill>
              <a:latin typeface="Arial"/>
              <a:cs typeface="Arial"/>
            </a:endParaRPr>
          </a:p>
          <a:p>
            <a:pPr lvl="0" hangingPunct="0"/>
            <a:r>
              <a:rPr lang="es-ES_tradnl" sz="1500" noProof="0" dirty="0" smtClean="0">
                <a:solidFill>
                  <a:srgbClr val="000000"/>
                </a:solidFill>
                <a:latin typeface="Arial"/>
                <a:cs typeface="Arial"/>
              </a:rPr>
              <a:t>267 agricultores capacitados en los efectos del cambio climático sobre la producción de animales</a:t>
            </a:r>
          </a:p>
          <a:p>
            <a:pPr lvl="0" hangingPunct="0"/>
            <a:r>
              <a:rPr lang="es-ES_tradnl" sz="1500" noProof="0" dirty="0" smtClean="0">
                <a:solidFill>
                  <a:srgbClr val="000000"/>
                </a:solidFill>
                <a:latin typeface="Arial"/>
                <a:cs typeface="Arial"/>
              </a:rPr>
              <a:t>358 agricultores capacitados en la implantación de alternativas de forrajes como una forma de mejorar la utilización de nutrientes en la producción animal</a:t>
            </a:r>
          </a:p>
          <a:p>
            <a:pPr lvl="0" hangingPunct="0"/>
            <a:r>
              <a:rPr lang="es-ES_tradnl" sz="1500" noProof="0" dirty="0" smtClean="0">
                <a:solidFill>
                  <a:srgbClr val="000000"/>
                </a:solidFill>
                <a:latin typeface="Arial"/>
                <a:cs typeface="Arial"/>
              </a:rPr>
              <a:t>188 agricultores capacitados en prácticas económicas recomendadas asociadas con la eficiencia en la producción animal</a:t>
            </a:r>
          </a:p>
          <a:p>
            <a:pPr lvl="0" hangingPunct="0"/>
            <a:r>
              <a:rPr lang="es-ES_tradnl" sz="1500" noProof="0" dirty="0" smtClean="0">
                <a:solidFill>
                  <a:srgbClr val="000000"/>
                </a:solidFill>
                <a:latin typeface="Arial"/>
                <a:cs typeface="Arial"/>
              </a:rPr>
              <a:t>178 agricultores que adoptaron el programa de bioseguridad</a:t>
            </a:r>
          </a:p>
          <a:p>
            <a:pPr lvl="0" hangingPunct="0"/>
            <a:r>
              <a:rPr lang="es-ES_tradnl" sz="1500" noProof="0" dirty="0" smtClean="0">
                <a:solidFill>
                  <a:srgbClr val="000000"/>
                </a:solidFill>
                <a:latin typeface="Arial"/>
                <a:cs typeface="Arial"/>
              </a:rPr>
              <a:t>353 agricultores que  adoptaron prácticas en bienestar y protección animal</a:t>
            </a:r>
          </a:p>
          <a:p>
            <a:pPr lvl="0" hangingPunct="0"/>
            <a:r>
              <a:rPr lang="es-ES_tradnl" sz="1500" noProof="0" dirty="0" smtClean="0">
                <a:solidFill>
                  <a:srgbClr val="000000"/>
                </a:solidFill>
                <a:latin typeface="Arial"/>
                <a:cs typeface="Arial"/>
              </a:rPr>
              <a:t>301 agricultores que aumentaron la producción animal después de adoptar prácticas recomendadas en mantenimiento de records, control de enfermedades y prevención y prácticas de alimentación </a:t>
            </a:r>
          </a:p>
          <a:p>
            <a:pPr lvl="0" hangingPunct="0"/>
            <a:r>
              <a:rPr lang="es-ES_tradnl" sz="1500" noProof="0" dirty="0" smtClean="0">
                <a:solidFill>
                  <a:srgbClr val="000000"/>
                </a:solidFill>
                <a:latin typeface="Arial"/>
                <a:cs typeface="Arial"/>
              </a:rPr>
              <a:t>151 agricultores que  adoptaron prácticas para el control de parásitos en sus fincas</a:t>
            </a:r>
          </a:p>
          <a:p>
            <a:pPr lvl="0" hangingPunct="0"/>
            <a:r>
              <a:rPr lang="es-ES_tradnl" sz="1500" noProof="0" dirty="0" smtClean="0">
                <a:solidFill>
                  <a:srgbClr val="000000"/>
                </a:solidFill>
                <a:latin typeface="Arial"/>
                <a:cs typeface="Arial"/>
              </a:rPr>
              <a:t>122 agricultores que adoptaron una o más practicas recomendadas para el control del estrés del calor</a:t>
            </a:r>
          </a:p>
          <a:p>
            <a:pPr lvl="0" hangingPunct="0"/>
            <a:r>
              <a:rPr lang="es-ES_tradnl" sz="1500" noProof="0" dirty="0" smtClean="0">
                <a:solidFill>
                  <a:srgbClr val="000000"/>
                </a:solidFill>
                <a:latin typeface="Arial"/>
                <a:cs typeface="Arial"/>
              </a:rPr>
              <a:t>84 agricultores que mejoraron la práctica de utilización de nutrientes en animales</a:t>
            </a:r>
          </a:p>
          <a:p>
            <a:pPr lvl="0" hangingPunct="0"/>
            <a:r>
              <a:rPr lang="es-ES_tradnl" sz="1500" noProof="0" dirty="0" smtClean="0">
                <a:solidFill>
                  <a:srgbClr val="000000"/>
                </a:solidFill>
                <a:latin typeface="Arial"/>
                <a:cs typeface="Arial"/>
              </a:rPr>
              <a:t>101 agricultores y empresarios agrícolas que utilizaron herramientas económicas para hacer decisiones económicas efectivas para mejorar su negocio</a:t>
            </a:r>
          </a:p>
          <a:p>
            <a:pPr marL="82296" indent="0" hangingPunct="0">
              <a:buNone/>
            </a:pPr>
            <a:endParaRPr lang="es-ES_tradnl" sz="1500" noProof="0" dirty="0" smtClean="0">
              <a:solidFill>
                <a:srgbClr val="008040"/>
              </a:solidFill>
              <a:latin typeface="Cambria"/>
              <a:cs typeface="Cambria"/>
            </a:endParaRPr>
          </a:p>
          <a:p>
            <a:endParaRPr lang="es-ES_tradnl" sz="1500" noProof="0" dirty="0"/>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136224155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77333"/>
            <a:ext cx="7498080" cy="5571067"/>
          </a:xfrm>
        </p:spPr>
        <p:txBody>
          <a:bodyPr>
            <a:normAutofit lnSpcReduction="10000"/>
          </a:bodyPr>
          <a:lstStyle/>
          <a:p>
            <a:pPr marL="82296" indent="0" algn="ctr" hangingPunct="0">
              <a:lnSpc>
                <a:spcPct val="150000"/>
              </a:lnSpc>
              <a:buNone/>
            </a:pPr>
            <a:r>
              <a:rPr lang="es-ES_tradnl" sz="1800" b="1" dirty="0">
                <a:solidFill>
                  <a:srgbClr val="000000"/>
                </a:solidFill>
                <a:latin typeface="Arial"/>
                <a:cs typeface="Arial"/>
              </a:rPr>
              <a:t>Clientela Servida (cont.)</a:t>
            </a:r>
            <a:endParaRPr lang="es-ES_tradnl" sz="1800" dirty="0">
              <a:solidFill>
                <a:srgbClr val="000000"/>
              </a:solidFill>
              <a:latin typeface="Arial"/>
              <a:cs typeface="Arial"/>
            </a:endParaRPr>
          </a:p>
          <a:p>
            <a:pPr lvl="0" hangingPunct="0">
              <a:lnSpc>
                <a:spcPct val="150000"/>
              </a:lnSpc>
            </a:pPr>
            <a:endParaRPr lang="es-ES_tradnl" sz="1600" noProof="0" dirty="0" smtClean="0">
              <a:solidFill>
                <a:srgbClr val="000000"/>
              </a:solidFill>
              <a:latin typeface="Arial"/>
              <a:cs typeface="Arial"/>
            </a:endParaRPr>
          </a:p>
          <a:p>
            <a:pPr lvl="0" hangingPunct="0">
              <a:lnSpc>
                <a:spcPct val="150000"/>
              </a:lnSpc>
            </a:pPr>
            <a:r>
              <a:rPr lang="es-ES_tradnl" sz="1600" noProof="0" dirty="0" smtClean="0">
                <a:solidFill>
                  <a:srgbClr val="000000"/>
                </a:solidFill>
                <a:latin typeface="Arial"/>
                <a:cs typeface="Arial"/>
              </a:rPr>
              <a:t>404 personas capacitadas en negocios de base comunitaria</a:t>
            </a:r>
          </a:p>
          <a:p>
            <a:pPr lvl="0" hangingPunct="0">
              <a:lnSpc>
                <a:spcPct val="150000"/>
              </a:lnSpc>
            </a:pPr>
            <a:r>
              <a:rPr lang="es-ES_tradnl" sz="1600" noProof="0" dirty="0" smtClean="0">
                <a:solidFill>
                  <a:srgbClr val="000000"/>
                </a:solidFill>
                <a:latin typeface="Arial"/>
                <a:cs typeface="Arial"/>
              </a:rPr>
              <a:t>328 líderes capacitados en organización comunitaria y apoderamiento</a:t>
            </a:r>
          </a:p>
          <a:p>
            <a:pPr lvl="0" hangingPunct="0">
              <a:lnSpc>
                <a:spcPct val="150000"/>
              </a:lnSpc>
            </a:pPr>
            <a:r>
              <a:rPr lang="es-ES_tradnl" sz="1600" noProof="0" dirty="0" smtClean="0">
                <a:solidFill>
                  <a:srgbClr val="000000"/>
                </a:solidFill>
                <a:latin typeface="Arial"/>
                <a:cs typeface="Arial"/>
              </a:rPr>
              <a:t>273 líderes capacitados en el manejo de situaciones de emergencia o desastre</a:t>
            </a:r>
          </a:p>
          <a:p>
            <a:pPr lvl="0" hangingPunct="0">
              <a:lnSpc>
                <a:spcPct val="150000"/>
              </a:lnSpc>
            </a:pPr>
            <a:r>
              <a:rPr lang="es-ES_tradnl" sz="1600" noProof="0" dirty="0" smtClean="0">
                <a:solidFill>
                  <a:srgbClr val="000000"/>
                </a:solidFill>
                <a:latin typeface="Arial"/>
                <a:cs typeface="Arial"/>
              </a:rPr>
              <a:t>287 personas solicitando asistencia en el proceso de desarrollo de negocios de base comunitaria</a:t>
            </a:r>
          </a:p>
          <a:p>
            <a:pPr lvl="0" hangingPunct="0">
              <a:lnSpc>
                <a:spcPct val="150000"/>
              </a:lnSpc>
            </a:pPr>
            <a:r>
              <a:rPr lang="es-ES_tradnl" sz="1600" noProof="0" dirty="0" smtClean="0">
                <a:solidFill>
                  <a:srgbClr val="000000"/>
                </a:solidFill>
                <a:latin typeface="Arial"/>
                <a:cs typeface="Arial"/>
              </a:rPr>
              <a:t>37 negocios establecidos en base comunitaria</a:t>
            </a:r>
          </a:p>
          <a:p>
            <a:pPr lvl="0" hangingPunct="0">
              <a:lnSpc>
                <a:spcPct val="150000"/>
              </a:lnSpc>
            </a:pPr>
            <a:r>
              <a:rPr lang="es-ES_tradnl" sz="1600" noProof="0" dirty="0" smtClean="0">
                <a:solidFill>
                  <a:srgbClr val="000000"/>
                </a:solidFill>
                <a:latin typeface="Arial"/>
                <a:cs typeface="Arial"/>
              </a:rPr>
              <a:t>62 proyectos comunitarios establecidos en beneficio de la comunidad</a:t>
            </a:r>
          </a:p>
          <a:p>
            <a:pPr lvl="0" hangingPunct="0">
              <a:lnSpc>
                <a:spcPct val="150000"/>
              </a:lnSpc>
            </a:pPr>
            <a:r>
              <a:rPr lang="es-ES_tradnl" sz="1600" noProof="0" dirty="0" smtClean="0">
                <a:solidFill>
                  <a:srgbClr val="000000"/>
                </a:solidFill>
                <a:latin typeface="Arial"/>
                <a:cs typeface="Arial"/>
              </a:rPr>
              <a:t>331 líderes que activamente participaron en el diseño e implantación de proyectos comunitarios</a:t>
            </a:r>
          </a:p>
          <a:p>
            <a:pPr lvl="0" hangingPunct="0">
              <a:lnSpc>
                <a:spcPct val="150000"/>
              </a:lnSpc>
            </a:pPr>
            <a:r>
              <a:rPr lang="es-ES_tradnl" sz="1600" noProof="0" dirty="0" smtClean="0">
                <a:solidFill>
                  <a:srgbClr val="000000"/>
                </a:solidFill>
                <a:latin typeface="Arial"/>
                <a:cs typeface="Arial"/>
              </a:rPr>
              <a:t>9 comunidades que desarrollaron un plan de emergencia y seguridad</a:t>
            </a:r>
          </a:p>
          <a:p>
            <a:pPr marL="82296" indent="0" hangingPunct="0">
              <a:buNone/>
            </a:pPr>
            <a:endParaRPr lang="es-ES_tradnl" b="1" noProof="0" dirty="0" smtClean="0"/>
          </a:p>
          <a:p>
            <a:pPr hangingPunct="0"/>
            <a:endParaRPr lang="es-ES_tradnl" noProof="0" dirty="0" smtClean="0"/>
          </a:p>
          <a:p>
            <a:endParaRPr lang="es-ES_tradnl" noProof="0" dirty="0"/>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469873648"/>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727353007"/>
              </p:ext>
            </p:extLst>
          </p:nvPr>
        </p:nvGraphicFramePr>
        <p:xfrm>
          <a:off x="1800225" y="1151467"/>
          <a:ext cx="6769100" cy="3758353"/>
        </p:xfrm>
        <a:graphic>
          <a:graphicData uri="http://schemas.openxmlformats.org/drawingml/2006/table">
            <a:tbl>
              <a:tblPr/>
              <a:tblGrid>
                <a:gridCol w="3098800"/>
                <a:gridCol w="1270000"/>
                <a:gridCol w="2400300"/>
              </a:tblGrid>
              <a:tr h="472042">
                <a:tc gridSpan="3">
                  <a:txBody>
                    <a:bodyPr/>
                    <a:lstStyle/>
                    <a:p>
                      <a:pPr algn="ctr" fontAlgn="ctr"/>
                      <a:r>
                        <a:rPr lang="en-US" sz="1600" b="0" i="0" u="none" strike="noStrike" dirty="0" err="1">
                          <a:solidFill>
                            <a:srgbClr val="000000"/>
                          </a:solidFill>
                          <a:effectLst/>
                          <a:latin typeface="Times New Roman"/>
                        </a:rPr>
                        <a:t>Capacitaciones</a:t>
                      </a:r>
                      <a:r>
                        <a:rPr lang="en-US" sz="1600" b="0" i="0" u="none" strike="noStrike" dirty="0">
                          <a:solidFill>
                            <a:srgbClr val="000000"/>
                          </a:solidFill>
                          <a:effectLst/>
                          <a:latin typeface="Times New Roman"/>
                        </a:rPr>
                        <a:t> a la </a:t>
                      </a:r>
                      <a:r>
                        <a:rPr lang="en-US" sz="1600" b="0" i="0" u="none" strike="noStrike" dirty="0" err="1">
                          <a:solidFill>
                            <a:srgbClr val="000000"/>
                          </a:solidFill>
                          <a:effectLst/>
                          <a:latin typeface="Times New Roman"/>
                        </a:rPr>
                        <a:t>clientela</a:t>
                      </a:r>
                      <a:r>
                        <a:rPr lang="en-US" sz="1600" b="0" i="0" u="none" strike="noStrike" dirty="0">
                          <a:solidFill>
                            <a:srgbClr val="000000"/>
                          </a:solidFill>
                          <a:effectLst/>
                          <a:latin typeface="Times New Roman"/>
                        </a:rPr>
                        <a:t> (</a:t>
                      </a:r>
                      <a:r>
                        <a:rPr lang="en-US" sz="1600" b="0" i="0" u="none" strike="noStrike" dirty="0" err="1">
                          <a:solidFill>
                            <a:srgbClr val="000000"/>
                          </a:solidFill>
                          <a:effectLst/>
                          <a:latin typeface="Times New Roman"/>
                        </a:rPr>
                        <a:t>usuarios</a:t>
                      </a:r>
                      <a:r>
                        <a:rPr lang="en-US" sz="1600" b="0" i="0" u="none" strike="noStrike" dirty="0">
                          <a:solidFill>
                            <a:srgbClr val="000000"/>
                          </a:solidFill>
                          <a:effectLst/>
                          <a:latin typeface="Times New Roman"/>
                        </a:rPr>
                        <a:t> de </a:t>
                      </a:r>
                      <a:r>
                        <a:rPr lang="en-US" sz="1600" b="0" i="0" u="none" strike="noStrike" dirty="0" err="1">
                          <a:solidFill>
                            <a:srgbClr val="000000"/>
                          </a:solidFill>
                          <a:effectLst/>
                          <a:latin typeface="Times New Roman"/>
                        </a:rPr>
                        <a:t>plaguicidas</a:t>
                      </a:r>
                      <a:r>
                        <a:rPr lang="en-US" sz="1600" b="0" i="0" u="none" strike="noStrike" dirty="0">
                          <a:solidFill>
                            <a:srgbClr val="000000"/>
                          </a:solidFill>
                          <a:effectLst/>
                          <a:latin typeface="Times New Roman"/>
                        </a:rPr>
                        <a:t>)</a:t>
                      </a:r>
                    </a:p>
                  </a:txBody>
                  <a:tcPr marL="12700" marR="12700" marT="1270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ES_tradnl"/>
                    </a:p>
                  </a:txBody>
                  <a:tcPr/>
                </a:tc>
                <a:tc hMerge="1">
                  <a:txBody>
                    <a:bodyPr/>
                    <a:lstStyle/>
                    <a:p>
                      <a:endParaRPr lang="es-ES_tradnl"/>
                    </a:p>
                  </a:txBody>
                  <a:tcPr/>
                </a:tc>
              </a:tr>
              <a:tr h="454059">
                <a:tc rowSpan="2">
                  <a:txBody>
                    <a:bodyPr/>
                    <a:lstStyle/>
                    <a:p>
                      <a:pPr algn="ctr" fontAlgn="ctr"/>
                      <a:r>
                        <a:rPr lang="en-US" sz="1600" b="1" i="0" u="none" strike="noStrike">
                          <a:solidFill>
                            <a:srgbClr val="000000"/>
                          </a:solidFill>
                          <a:effectLst/>
                          <a:latin typeface="Times New Roman"/>
                        </a:rPr>
                        <a:t>Categorías</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Núm. Cursos</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rowSpan="2">
                  <a:txBody>
                    <a:bodyPr/>
                    <a:lstStyle/>
                    <a:p>
                      <a:pPr algn="ctr" fontAlgn="ctr"/>
                      <a:r>
                        <a:rPr lang="en-US" sz="1600" b="1" i="0" u="none" strike="noStrike">
                          <a:solidFill>
                            <a:srgbClr val="000000"/>
                          </a:solidFill>
                          <a:effectLst/>
                          <a:latin typeface="Times New Roman"/>
                        </a:rPr>
                        <a:t>Personas aprobaron curso</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042">
                <a:tc vMerge="1">
                  <a:txBody>
                    <a:bodyPr/>
                    <a:lstStyle/>
                    <a:p>
                      <a:endParaRPr lang="es-ES_tradnl"/>
                    </a:p>
                  </a:txBody>
                  <a:tcPr/>
                </a:tc>
                <a:tc>
                  <a:txBody>
                    <a:bodyPr/>
                    <a:lstStyle/>
                    <a:p>
                      <a:pPr algn="ctr" fontAlgn="ctr"/>
                      <a:r>
                        <a:rPr lang="en-US" sz="1600" b="1" i="0" u="none" strike="noStrike">
                          <a:solidFill>
                            <a:srgbClr val="000000"/>
                          </a:solidFill>
                          <a:effectLst/>
                          <a:latin typeface="Times New Roman"/>
                        </a:rPr>
                        <a:t>ofrecidos</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vMerge="1">
                  <a:txBody>
                    <a:bodyPr/>
                    <a:lstStyle/>
                    <a:p>
                      <a:endParaRPr lang="es-ES_tradnl"/>
                    </a:p>
                  </a:txBody>
                  <a:tcPr/>
                </a:tc>
              </a:tr>
              <a:tr h="472042">
                <a:tc>
                  <a:txBody>
                    <a:bodyPr/>
                    <a:lstStyle/>
                    <a:p>
                      <a:pPr algn="l" fontAlgn="ctr"/>
                      <a:r>
                        <a:rPr lang="en-US" sz="1600" b="1" i="0" u="none" strike="noStrike">
                          <a:solidFill>
                            <a:srgbClr val="000000"/>
                          </a:solidFill>
                          <a:effectLst/>
                          <a:latin typeface="Times New Roman"/>
                        </a:rPr>
                        <a:t>Privado general                                                                     </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36</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431</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042">
                <a:tc>
                  <a:txBody>
                    <a:bodyPr/>
                    <a:lstStyle/>
                    <a:p>
                      <a:pPr algn="l" fontAlgn="ctr"/>
                      <a:r>
                        <a:rPr lang="en-US" sz="1600" b="1" i="0" u="none" strike="noStrike">
                          <a:solidFill>
                            <a:srgbClr val="000000"/>
                          </a:solidFill>
                          <a:effectLst/>
                          <a:latin typeface="Times New Roman"/>
                        </a:rPr>
                        <a:t>Renovación general                          </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31</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251</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042">
                <a:tc>
                  <a:txBody>
                    <a:bodyPr/>
                    <a:lstStyle/>
                    <a:p>
                      <a:pPr algn="l" fontAlgn="ctr"/>
                      <a:r>
                        <a:rPr lang="en-US" sz="1600" b="1" i="0" u="none" strike="noStrike">
                          <a:solidFill>
                            <a:srgbClr val="000000"/>
                          </a:solidFill>
                          <a:effectLst/>
                          <a:latin typeface="Times New Roman"/>
                        </a:rPr>
                        <a:t>Certificación comercial</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effectLst/>
                          <a:latin typeface="Times New Roman"/>
                        </a:rPr>
                        <a:t>13</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232</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042">
                <a:tc>
                  <a:txBody>
                    <a:bodyPr/>
                    <a:lstStyle/>
                    <a:p>
                      <a:pPr algn="l" fontAlgn="ctr"/>
                      <a:r>
                        <a:rPr lang="en-US" sz="1600" b="1" i="0" u="none" strike="noStrike">
                          <a:solidFill>
                            <a:srgbClr val="000000"/>
                          </a:solidFill>
                          <a:effectLst/>
                          <a:latin typeface="Times New Roman"/>
                        </a:rPr>
                        <a:t>Renovación comercial                      </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7</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106</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042">
                <a:tc>
                  <a:txBody>
                    <a:bodyPr/>
                    <a:lstStyle/>
                    <a:p>
                      <a:pPr algn="l" fontAlgn="ctr"/>
                      <a:r>
                        <a:rPr lang="en-US" sz="1600" b="1" i="0" u="none" strike="noStrike" dirty="0">
                          <a:solidFill>
                            <a:srgbClr val="000000"/>
                          </a:solidFill>
                          <a:effectLst/>
                          <a:latin typeface="Times New Roman"/>
                        </a:rPr>
                        <a:t>Ed. Continua </a:t>
                      </a:r>
                      <a:r>
                        <a:rPr lang="en-US" sz="1600" b="1" i="0" u="none" strike="noStrike" dirty="0" err="1">
                          <a:solidFill>
                            <a:srgbClr val="000000"/>
                          </a:solidFill>
                          <a:effectLst/>
                          <a:latin typeface="Times New Roman"/>
                        </a:rPr>
                        <a:t>por</a:t>
                      </a:r>
                      <a:r>
                        <a:rPr lang="en-US" sz="1600" b="1" i="0" u="none" strike="noStrike" dirty="0">
                          <a:solidFill>
                            <a:srgbClr val="000000"/>
                          </a:solidFill>
                          <a:effectLst/>
                          <a:latin typeface="Times New Roman"/>
                        </a:rPr>
                        <a:t> </a:t>
                      </a:r>
                      <a:r>
                        <a:rPr lang="en-US" sz="1600" b="1" i="0" u="none" strike="noStrike" dirty="0" err="1">
                          <a:solidFill>
                            <a:srgbClr val="000000"/>
                          </a:solidFill>
                          <a:effectLst/>
                          <a:latin typeface="Times New Roman"/>
                        </a:rPr>
                        <a:t>categoría</a:t>
                      </a:r>
                      <a:r>
                        <a:rPr lang="en-US" sz="1600" b="1" i="0" u="none" strike="noStrike" dirty="0">
                          <a:solidFill>
                            <a:srgbClr val="000000"/>
                          </a:solidFill>
                          <a:effectLst/>
                          <a:latin typeface="Times New Roman"/>
                        </a:rPr>
                        <a:t>               </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a:solidFill>
                            <a:srgbClr val="000000"/>
                          </a:solidFill>
                          <a:effectLst/>
                          <a:latin typeface="Times New Roman"/>
                        </a:rPr>
                        <a:t>12</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effectLst/>
                          <a:latin typeface="Times New Roman"/>
                        </a:rPr>
                        <a:t>189</a:t>
                      </a:r>
                    </a:p>
                  </a:txBody>
                  <a:tcPr marL="12700" marR="12700" marT="127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108329704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765300"/>
            <a:ext cx="7498080" cy="2273300"/>
          </a:xfrm>
        </p:spPr>
        <p:txBody>
          <a:bodyPr/>
          <a:lstStyle/>
          <a:p>
            <a:pPr marL="82296" indent="0" algn="ctr">
              <a:buNone/>
            </a:pPr>
            <a:r>
              <a:rPr lang="es-ES_tradnl" noProof="0" smtClean="0">
                <a:solidFill>
                  <a:srgbClr val="008040"/>
                </a:solidFill>
              </a:rPr>
              <a:t>Proyectos realizando tareas de extensión por área programática. </a:t>
            </a:r>
            <a:endParaRPr lang="es-ES_tradnl" noProof="0">
              <a:solidFill>
                <a:srgbClr val="008040"/>
              </a:solidFill>
            </a:endParaRPr>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99109925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8608" y="541866"/>
            <a:ext cx="7498080" cy="5676900"/>
          </a:xfrm>
        </p:spPr>
        <p:txBody>
          <a:bodyPr>
            <a:normAutofit/>
          </a:bodyPr>
          <a:lstStyle/>
          <a:p>
            <a:pPr marL="82296" indent="0" algn="ctr">
              <a:buNone/>
            </a:pPr>
            <a:r>
              <a:rPr lang="es-ES_tradnl" sz="3500" b="1" noProof="0" dirty="0" smtClean="0">
                <a:solidFill>
                  <a:srgbClr val="000000"/>
                </a:solidFill>
                <a:latin typeface="Cambria"/>
                <a:cs typeface="Cambria"/>
              </a:rPr>
              <a:t>Programa  de  Desarrollo  de  los  Recursos  de  la  Comunidad</a:t>
            </a:r>
          </a:p>
          <a:p>
            <a:pPr marL="82296" indent="0">
              <a:buNone/>
            </a:pPr>
            <a:endParaRPr lang="es-ES_tradnl" sz="2900" b="1" noProof="0" dirty="0" smtClean="0">
              <a:solidFill>
                <a:srgbClr val="008040"/>
              </a:solidFill>
            </a:endParaRPr>
          </a:p>
          <a:p>
            <a:pPr lvl="0">
              <a:lnSpc>
                <a:spcPct val="150000"/>
              </a:lnSpc>
              <a:buFont typeface="Wingdings" charset="2"/>
              <a:buChar char="§"/>
            </a:pPr>
            <a:r>
              <a:rPr lang="es-ES_tradnl" sz="1600" noProof="0" dirty="0" smtClean="0">
                <a:solidFill>
                  <a:srgbClr val="000000"/>
                </a:solidFill>
                <a:latin typeface="Arial"/>
                <a:cs typeface="Arial"/>
              </a:rPr>
              <a:t>Planta procesadora de plátanos </a:t>
            </a:r>
          </a:p>
          <a:p>
            <a:pPr lvl="0">
              <a:lnSpc>
                <a:spcPct val="150000"/>
              </a:lnSpc>
              <a:buFont typeface="Wingdings" charset="2"/>
              <a:buChar char="§"/>
            </a:pPr>
            <a:r>
              <a:rPr lang="es-ES_tradnl" sz="1600" noProof="0" dirty="0" smtClean="0">
                <a:solidFill>
                  <a:srgbClr val="000000"/>
                </a:solidFill>
                <a:latin typeface="Arial"/>
                <a:cs typeface="Arial"/>
              </a:rPr>
              <a:t>Productos Mi pana (tostones)</a:t>
            </a:r>
          </a:p>
          <a:p>
            <a:pPr lvl="0">
              <a:lnSpc>
                <a:spcPct val="150000"/>
              </a:lnSpc>
              <a:buFont typeface="Wingdings" charset="2"/>
              <a:buChar char="§"/>
            </a:pPr>
            <a:r>
              <a:rPr lang="es-ES_tradnl" sz="1600" noProof="0" dirty="0" smtClean="0">
                <a:solidFill>
                  <a:srgbClr val="000000"/>
                </a:solidFill>
                <a:latin typeface="Arial"/>
                <a:cs typeface="Arial"/>
              </a:rPr>
              <a:t>Villa pesquera Juan Sánchez Rivera, Inc. en Yabucoa      </a:t>
            </a:r>
          </a:p>
          <a:p>
            <a:pPr lvl="0">
              <a:lnSpc>
                <a:spcPct val="150000"/>
              </a:lnSpc>
              <a:buFont typeface="Wingdings" charset="2"/>
              <a:buChar char="§"/>
            </a:pPr>
            <a:r>
              <a:rPr lang="es-ES_tradnl" sz="1600" noProof="0" dirty="0" smtClean="0">
                <a:solidFill>
                  <a:srgbClr val="000000"/>
                </a:solidFill>
                <a:latin typeface="Arial"/>
                <a:cs typeface="Arial"/>
              </a:rPr>
              <a:t>Cooperativa productores de conejo – Reg. Caguas</a:t>
            </a:r>
          </a:p>
          <a:p>
            <a:pPr lvl="0">
              <a:lnSpc>
                <a:spcPct val="150000"/>
              </a:lnSpc>
              <a:buFont typeface="Wingdings" charset="2"/>
              <a:buChar char="§"/>
            </a:pPr>
            <a:r>
              <a:rPr lang="es-ES_tradnl" sz="1600" noProof="0" dirty="0" smtClean="0">
                <a:solidFill>
                  <a:srgbClr val="000000"/>
                </a:solidFill>
                <a:latin typeface="Arial"/>
                <a:cs typeface="Arial"/>
              </a:rPr>
              <a:t>Huerto casero comunitario en Cidra</a:t>
            </a:r>
          </a:p>
          <a:p>
            <a:pPr lvl="0">
              <a:lnSpc>
                <a:spcPct val="150000"/>
              </a:lnSpc>
              <a:buFont typeface="Wingdings" charset="2"/>
              <a:buChar char="§"/>
            </a:pPr>
            <a:r>
              <a:rPr lang="es-ES_tradnl" sz="1600" noProof="0" dirty="0" smtClean="0">
                <a:solidFill>
                  <a:srgbClr val="000000"/>
                </a:solidFill>
                <a:latin typeface="Arial"/>
                <a:cs typeface="Arial"/>
              </a:rPr>
              <a:t>Proyecto en el Acueducto Comunitario Rancho Grande de la comunidad Maizales de Naguabo</a:t>
            </a:r>
          </a:p>
          <a:p>
            <a:pPr marL="82296" lvl="0" indent="0">
              <a:lnSpc>
                <a:spcPct val="150000"/>
              </a:lnSpc>
              <a:buNone/>
            </a:pPr>
            <a:endParaRPr lang="es-ES_tradnl" sz="1600" noProof="0" dirty="0" smtClean="0">
              <a:solidFill>
                <a:srgbClr val="000000"/>
              </a:solidFill>
              <a:latin typeface="Arial"/>
              <a:cs typeface="Arial"/>
            </a:endParaRPr>
          </a:p>
          <a:p>
            <a:pPr>
              <a:buFont typeface="Arial"/>
              <a:buChar char="•"/>
            </a:pPr>
            <a:endParaRPr lang="es-ES_tradnl" sz="2600" noProof="0" dirty="0" smtClean="0">
              <a:solidFill>
                <a:srgbClr val="000000"/>
              </a:solidFill>
              <a:latin typeface="Arial"/>
              <a:cs typeface="Arial"/>
            </a:endParaRPr>
          </a:p>
          <a:p>
            <a:endParaRPr lang="es-ES_tradnl" sz="2600" noProof="0" dirty="0">
              <a:solidFill>
                <a:srgbClr val="000000"/>
              </a:solidFill>
              <a:latin typeface="Arial"/>
              <a:cs typeface="Arial"/>
            </a:endParaRPr>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10731794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19099"/>
            <a:ext cx="7498080" cy="6151033"/>
          </a:xfrm>
        </p:spPr>
        <p:txBody>
          <a:bodyPr>
            <a:normAutofit lnSpcReduction="10000"/>
          </a:bodyPr>
          <a:lstStyle/>
          <a:p>
            <a:pPr marL="82296" indent="0">
              <a:buNone/>
            </a:pPr>
            <a:r>
              <a:rPr lang="es-ES_tradnl" sz="1900" b="1" noProof="0" dirty="0" smtClean="0">
                <a:solidFill>
                  <a:srgbClr val="000000"/>
                </a:solidFill>
                <a:latin typeface="Cambria"/>
                <a:cs typeface="Cambria"/>
              </a:rPr>
              <a:t>Programa  de  Agricultura,  Mercadeo  y  Recursos Naturales</a:t>
            </a:r>
          </a:p>
          <a:p>
            <a:pPr marL="82296" indent="0">
              <a:buNone/>
            </a:pPr>
            <a:r>
              <a:rPr lang="es-ES_tradnl" sz="1900" b="1" noProof="0" dirty="0" smtClean="0">
                <a:solidFill>
                  <a:srgbClr val="008040"/>
                </a:solidFill>
                <a:latin typeface="Cambria"/>
                <a:cs typeface="Cambria"/>
              </a:rPr>
              <a:t> </a:t>
            </a:r>
            <a:endParaRPr lang="es-ES_tradnl" sz="1900" b="1" noProof="0" dirty="0" smtClean="0">
              <a:solidFill>
                <a:srgbClr val="008040"/>
              </a:solidFill>
            </a:endParaRPr>
          </a:p>
          <a:p>
            <a:pPr lvl="0">
              <a:lnSpc>
                <a:spcPct val="150000"/>
              </a:lnSpc>
            </a:pPr>
            <a:r>
              <a:rPr lang="es-ES_tradnl" sz="1600" noProof="0" dirty="0" smtClean="0">
                <a:solidFill>
                  <a:srgbClr val="000000"/>
                </a:solidFill>
                <a:latin typeface="Arial"/>
                <a:cs typeface="Arial"/>
              </a:rPr>
              <a:t>Administración de fincas</a:t>
            </a:r>
          </a:p>
          <a:p>
            <a:pPr lvl="0">
              <a:lnSpc>
                <a:spcPct val="150000"/>
              </a:lnSpc>
            </a:pPr>
            <a:r>
              <a:rPr lang="es-ES_tradnl" sz="1600" noProof="0" dirty="0" smtClean="0">
                <a:solidFill>
                  <a:srgbClr val="000000"/>
                </a:solidFill>
                <a:latin typeface="Arial"/>
                <a:cs typeface="Arial"/>
              </a:rPr>
              <a:t>Huertos caseros</a:t>
            </a:r>
          </a:p>
          <a:p>
            <a:pPr lvl="0">
              <a:lnSpc>
                <a:spcPct val="150000"/>
              </a:lnSpc>
            </a:pPr>
            <a:r>
              <a:rPr lang="es-ES_tradnl" sz="1600" noProof="0" dirty="0" smtClean="0">
                <a:solidFill>
                  <a:srgbClr val="000000"/>
                </a:solidFill>
                <a:latin typeface="Arial"/>
                <a:cs typeface="Arial"/>
              </a:rPr>
              <a:t>Mercados agrícolas</a:t>
            </a:r>
          </a:p>
          <a:p>
            <a:pPr lvl="0">
              <a:lnSpc>
                <a:spcPct val="150000"/>
              </a:lnSpc>
            </a:pPr>
            <a:endParaRPr lang="es-ES_tradnl" sz="1600" noProof="0" dirty="0" smtClean="0">
              <a:solidFill>
                <a:srgbClr val="000000"/>
              </a:solidFill>
              <a:latin typeface="Arial"/>
              <a:cs typeface="Arial"/>
            </a:endParaRPr>
          </a:p>
          <a:p>
            <a:pPr marL="82296" indent="0">
              <a:buNone/>
            </a:pPr>
            <a:r>
              <a:rPr lang="es-ES_tradnl" sz="2000" b="1" noProof="0" dirty="0" smtClean="0">
                <a:solidFill>
                  <a:srgbClr val="000000"/>
                </a:solidFill>
                <a:latin typeface="Cambria"/>
                <a:cs typeface="Cambria"/>
              </a:rPr>
              <a:t>Programa de Ciencias  de  la  Familia  y  el Consumidor </a:t>
            </a:r>
          </a:p>
          <a:p>
            <a:pPr marL="82296" indent="0">
              <a:buNone/>
            </a:pPr>
            <a:endParaRPr lang="es-ES_tradnl" sz="2000" b="1" noProof="0" dirty="0" smtClean="0">
              <a:solidFill>
                <a:srgbClr val="000000"/>
              </a:solidFill>
            </a:endParaRPr>
          </a:p>
          <a:p>
            <a:pPr lvl="0">
              <a:lnSpc>
                <a:spcPct val="120000"/>
              </a:lnSpc>
              <a:buFont typeface="Arial"/>
              <a:buChar char="•"/>
            </a:pPr>
            <a:r>
              <a:rPr lang="es-ES_tradnl" sz="1600" noProof="0" dirty="0" smtClean="0">
                <a:solidFill>
                  <a:srgbClr val="000000"/>
                </a:solidFill>
              </a:rPr>
              <a:t>Nutrición - Día de la sana alimentación </a:t>
            </a:r>
          </a:p>
          <a:p>
            <a:pPr>
              <a:lnSpc>
                <a:spcPct val="120000"/>
              </a:lnSpc>
              <a:buFont typeface="Arial"/>
              <a:buChar char="•"/>
            </a:pPr>
            <a:r>
              <a:rPr lang="es-ES_tradnl" sz="1600" noProof="0" dirty="0" smtClean="0">
                <a:solidFill>
                  <a:srgbClr val="000000"/>
                </a:solidFill>
              </a:rPr>
              <a:t>Noviembre mes de la prevención obesidad infantil</a:t>
            </a:r>
          </a:p>
          <a:p>
            <a:pPr>
              <a:lnSpc>
                <a:spcPct val="120000"/>
              </a:lnSpc>
              <a:buFont typeface="Arial"/>
              <a:buChar char="•"/>
            </a:pPr>
            <a:r>
              <a:rPr lang="es-ES_tradnl" sz="1600" noProof="0" dirty="0" smtClean="0">
                <a:solidFill>
                  <a:srgbClr val="000000"/>
                </a:solidFill>
              </a:rPr>
              <a:t>Mi  plato</a:t>
            </a:r>
          </a:p>
          <a:p>
            <a:pPr>
              <a:lnSpc>
                <a:spcPct val="120000"/>
              </a:lnSpc>
              <a:buFont typeface="Arial"/>
              <a:buChar char="•"/>
            </a:pPr>
            <a:r>
              <a:rPr lang="es-ES_tradnl" sz="1600" noProof="0" dirty="0" smtClean="0">
                <a:solidFill>
                  <a:srgbClr val="000000"/>
                </a:solidFill>
              </a:rPr>
              <a:t>Proyecto Inocuidad de alimentos</a:t>
            </a:r>
          </a:p>
          <a:p>
            <a:pPr lvl="0">
              <a:lnSpc>
                <a:spcPct val="120000"/>
              </a:lnSpc>
            </a:pPr>
            <a:r>
              <a:rPr lang="es-ES_tradnl" sz="1600" noProof="0" dirty="0" smtClean="0">
                <a:solidFill>
                  <a:srgbClr val="000000"/>
                </a:solidFill>
              </a:rPr>
              <a:t>Camina con un propósito</a:t>
            </a:r>
          </a:p>
          <a:p>
            <a:pPr lvl="0">
              <a:lnSpc>
                <a:spcPct val="120000"/>
              </a:lnSpc>
            </a:pPr>
            <a:r>
              <a:rPr lang="es-ES_tradnl" sz="1600" noProof="0" dirty="0" smtClean="0">
                <a:solidFill>
                  <a:srgbClr val="000000"/>
                </a:solidFill>
              </a:rPr>
              <a:t> Relaciones de familia – Celebración Noviembre mes de la familia (5 centros de información)</a:t>
            </a:r>
          </a:p>
          <a:p>
            <a:pPr lvl="0">
              <a:lnSpc>
                <a:spcPct val="120000"/>
              </a:lnSpc>
            </a:pPr>
            <a:r>
              <a:rPr lang="es-ES_tradnl" sz="1600" noProof="0" dirty="0" smtClean="0">
                <a:solidFill>
                  <a:srgbClr val="000000"/>
                </a:solidFill>
              </a:rPr>
              <a:t>Revalorización del adulto mayor </a:t>
            </a:r>
          </a:p>
          <a:p>
            <a:pPr>
              <a:lnSpc>
                <a:spcPct val="120000"/>
              </a:lnSpc>
            </a:pPr>
            <a:r>
              <a:rPr lang="es-ES_tradnl" sz="1600" noProof="0" dirty="0" smtClean="0">
                <a:solidFill>
                  <a:srgbClr val="000000"/>
                </a:solidFill>
              </a:rPr>
              <a:t>Manejo de los recursos  de la familia </a:t>
            </a:r>
          </a:p>
          <a:p>
            <a:pPr marL="82296" indent="0">
              <a:buNone/>
            </a:pPr>
            <a:endParaRPr lang="es-ES_tradnl" sz="1900" b="1" noProof="0" dirty="0" smtClean="0">
              <a:latin typeface="Cambria"/>
              <a:cs typeface="Cambria"/>
            </a:endParaRPr>
          </a:p>
          <a:p>
            <a:endParaRPr lang="es-ES_tradnl" sz="1600" noProof="0" dirty="0" smtClean="0"/>
          </a:p>
          <a:p>
            <a:endParaRPr lang="es-ES_tradnl" sz="1600" noProof="0" dirty="0" smtClean="0"/>
          </a:p>
          <a:p>
            <a:endParaRPr lang="es-ES_tradnl" sz="1800" noProof="0" dirty="0" smtClean="0"/>
          </a:p>
          <a:p>
            <a:endParaRPr lang="es-ES_tradnl" sz="2000" b="1" noProof="0" dirty="0" smtClean="0"/>
          </a:p>
          <a:p>
            <a:endParaRPr lang="es-ES_tradnl" sz="2000" noProof="0" dirty="0" smtClean="0"/>
          </a:p>
          <a:p>
            <a:endParaRPr lang="es-ES_tradnl" sz="2000" b="1" noProof="0" dirty="0" smtClean="0"/>
          </a:p>
          <a:p>
            <a:endParaRPr lang="es-ES_tradnl" sz="1900" noProof="0" dirty="0" smtClean="0">
              <a:solidFill>
                <a:srgbClr val="008040"/>
              </a:solidFill>
            </a:endParaRPr>
          </a:p>
          <a:p>
            <a:endParaRPr lang="es-ES_tradnl" sz="1900" noProof="0" dirty="0" smtClean="0">
              <a:solidFill>
                <a:srgbClr val="008040"/>
              </a:solidFill>
            </a:endParaRPr>
          </a:p>
          <a:p>
            <a:pPr lvl="0"/>
            <a:endParaRPr lang="es-ES_tradnl" noProof="0" dirty="0" smtClean="0"/>
          </a:p>
          <a:p>
            <a:endParaRPr lang="es-ES_tradnl" noProof="0" dirty="0"/>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94382188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58800"/>
            <a:ext cx="7498080" cy="5689600"/>
          </a:xfrm>
        </p:spPr>
        <p:txBody>
          <a:bodyPr>
            <a:normAutofit fontScale="55000" lnSpcReduction="20000"/>
          </a:bodyPr>
          <a:lstStyle/>
          <a:p>
            <a:pPr marL="82296" indent="0">
              <a:buNone/>
            </a:pPr>
            <a:r>
              <a:rPr lang="es-ES_tradnl" b="1" noProof="0" dirty="0" smtClean="0">
                <a:solidFill>
                  <a:srgbClr val="000000"/>
                </a:solidFill>
                <a:latin typeface="Arial"/>
                <a:cs typeface="Arial"/>
              </a:rPr>
              <a:t>Programa  de  Juventud  y  Clubes  4H</a:t>
            </a:r>
          </a:p>
          <a:p>
            <a:pPr marL="82296" indent="0">
              <a:buNone/>
            </a:pPr>
            <a:endParaRPr lang="es-ES_tradnl" sz="3600" noProof="0" dirty="0" smtClean="0">
              <a:solidFill>
                <a:srgbClr val="008040"/>
              </a:solidFill>
            </a:endParaRPr>
          </a:p>
          <a:p>
            <a:pPr>
              <a:lnSpc>
                <a:spcPct val="140000"/>
              </a:lnSpc>
              <a:buFont typeface="Wingdings" charset="2"/>
              <a:buChar char="§"/>
            </a:pPr>
            <a:r>
              <a:rPr lang="es-ES_tradnl" sz="2600" noProof="0" dirty="0" smtClean="0">
                <a:solidFill>
                  <a:srgbClr val="000000"/>
                </a:solidFill>
                <a:latin typeface="Arial"/>
                <a:cs typeface="Arial"/>
              </a:rPr>
              <a:t>Ruta 4-H para una Vida Saludable</a:t>
            </a:r>
          </a:p>
          <a:p>
            <a:pPr>
              <a:lnSpc>
                <a:spcPct val="140000"/>
              </a:lnSpc>
              <a:buFont typeface="Wingdings" charset="2"/>
              <a:buChar char="§"/>
            </a:pPr>
            <a:r>
              <a:rPr lang="es-ES_tradnl" sz="2600" noProof="0" dirty="0" smtClean="0">
                <a:solidFill>
                  <a:srgbClr val="000000"/>
                </a:solidFill>
                <a:latin typeface="Arial"/>
                <a:cs typeface="Arial"/>
              </a:rPr>
              <a:t>Abuso de alcohol y drogas</a:t>
            </a:r>
          </a:p>
          <a:p>
            <a:pPr>
              <a:lnSpc>
                <a:spcPct val="140000"/>
              </a:lnSpc>
              <a:buFont typeface="Wingdings" charset="2"/>
              <a:buChar char="§"/>
            </a:pPr>
            <a:r>
              <a:rPr lang="es-ES_tradnl" sz="2600" noProof="0" dirty="0" smtClean="0">
                <a:solidFill>
                  <a:srgbClr val="000000"/>
                </a:solidFill>
                <a:latin typeface="Arial"/>
                <a:cs typeface="Arial"/>
              </a:rPr>
              <a:t>Agro-eventos para jóvenes</a:t>
            </a:r>
          </a:p>
          <a:p>
            <a:pPr>
              <a:lnSpc>
                <a:spcPct val="140000"/>
              </a:lnSpc>
              <a:buFont typeface="Wingdings" charset="2"/>
              <a:buChar char="§"/>
            </a:pPr>
            <a:r>
              <a:rPr lang="es-ES_tradnl" sz="2600" noProof="0" dirty="0" smtClean="0">
                <a:solidFill>
                  <a:srgbClr val="000000"/>
                </a:solidFill>
                <a:latin typeface="Arial"/>
                <a:cs typeface="Arial"/>
              </a:rPr>
              <a:t>Semana nacional 4-H</a:t>
            </a:r>
          </a:p>
          <a:p>
            <a:pPr>
              <a:lnSpc>
                <a:spcPct val="140000"/>
              </a:lnSpc>
              <a:buFont typeface="Wingdings" charset="2"/>
              <a:buChar char="§"/>
            </a:pPr>
            <a:r>
              <a:rPr lang="es-ES_tradnl" sz="2600" noProof="0" dirty="0" smtClean="0">
                <a:solidFill>
                  <a:srgbClr val="000000"/>
                </a:solidFill>
                <a:latin typeface="Arial"/>
                <a:cs typeface="Arial"/>
              </a:rPr>
              <a:t>Fuentes Dispersas de Contaminación </a:t>
            </a:r>
          </a:p>
          <a:p>
            <a:pPr>
              <a:lnSpc>
                <a:spcPct val="140000"/>
              </a:lnSpc>
              <a:buFont typeface="Wingdings" charset="2"/>
              <a:buChar char="§"/>
            </a:pPr>
            <a:r>
              <a:rPr lang="es-ES_tradnl" sz="2600" noProof="0" dirty="0" smtClean="0">
                <a:solidFill>
                  <a:srgbClr val="000000"/>
                </a:solidFill>
                <a:latin typeface="Arial"/>
                <a:cs typeface="Arial"/>
              </a:rPr>
              <a:t>MPE-UPRM SEA Carolina/Modelo de Intervención Estratégica Campaña Educativa </a:t>
            </a:r>
          </a:p>
          <a:p>
            <a:pPr>
              <a:lnSpc>
                <a:spcPct val="140000"/>
              </a:lnSpc>
              <a:buFont typeface="Wingdings" charset="2"/>
              <a:buChar char="§"/>
            </a:pPr>
            <a:r>
              <a:rPr lang="es-ES_tradnl" sz="2600" noProof="0" dirty="0" smtClean="0">
                <a:solidFill>
                  <a:srgbClr val="000000"/>
                </a:solidFill>
                <a:latin typeface="Arial"/>
                <a:cs typeface="Arial"/>
              </a:rPr>
              <a:t>Casa del Árbol-se trabaja con la producción, cuido y mantenimiento de árboles para proyectos de reforestación y la germinación de árboles y material vegetativo para el bosque </a:t>
            </a:r>
          </a:p>
          <a:p>
            <a:pPr>
              <a:lnSpc>
                <a:spcPct val="140000"/>
              </a:lnSpc>
              <a:buFont typeface="Wingdings" charset="2"/>
              <a:buChar char="§"/>
            </a:pPr>
            <a:r>
              <a:rPr lang="es-ES_tradnl" sz="2600" noProof="0" dirty="0" smtClean="0">
                <a:solidFill>
                  <a:srgbClr val="000000"/>
                </a:solidFill>
                <a:latin typeface="Arial"/>
                <a:cs typeface="Arial"/>
              </a:rPr>
              <a:t>Fotoperiodismo ambiental, conozcamos nuestro bosque. Consecuencias del Cambio Climático en el bosque </a:t>
            </a:r>
          </a:p>
          <a:p>
            <a:pPr>
              <a:lnSpc>
                <a:spcPct val="140000"/>
              </a:lnSpc>
              <a:buFont typeface="Wingdings" charset="2"/>
              <a:buChar char="§"/>
            </a:pPr>
            <a:r>
              <a:rPr lang="es-ES_tradnl" sz="2600" dirty="0" err="1" smtClean="0">
                <a:solidFill>
                  <a:srgbClr val="000000"/>
                </a:solidFill>
                <a:latin typeface="Arial"/>
                <a:cs typeface="Arial"/>
              </a:rPr>
              <a:t>Geroamigable</a:t>
            </a:r>
            <a:r>
              <a:rPr lang="es-ES_tradnl" sz="2600" noProof="0" dirty="0" smtClean="0">
                <a:solidFill>
                  <a:srgbClr val="000000"/>
                </a:solidFill>
                <a:latin typeface="Arial"/>
                <a:cs typeface="Arial"/>
              </a:rPr>
              <a:t>-propone un nuevo paradigma o modelo de cambio de actitudes hacia el proceso de envejecimiento -</a:t>
            </a:r>
          </a:p>
          <a:p>
            <a:pPr>
              <a:lnSpc>
                <a:spcPct val="140000"/>
              </a:lnSpc>
              <a:buFont typeface="Wingdings" charset="2"/>
              <a:buChar char="§"/>
            </a:pPr>
            <a:r>
              <a:rPr lang="es-ES_tradnl" sz="2600" noProof="0" dirty="0" smtClean="0">
                <a:solidFill>
                  <a:srgbClr val="000000"/>
                </a:solidFill>
                <a:latin typeface="Arial"/>
                <a:cs typeface="Arial"/>
              </a:rPr>
              <a:t>Seguridad alimentaria a través de huertos urbanos, familiares y comunitarios</a:t>
            </a:r>
          </a:p>
          <a:p>
            <a:pPr>
              <a:buFont typeface="Wingdings" charset="2"/>
              <a:buChar char="§"/>
            </a:pPr>
            <a:endParaRPr lang="es-ES_tradnl" noProof="0" dirty="0"/>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6836746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533400"/>
            <a:ext cx="7340092" cy="884238"/>
          </a:xfrm>
        </p:spPr>
        <p:txBody>
          <a:bodyPr>
            <a:noAutofit/>
          </a:bodyPr>
          <a:lstStyle/>
          <a:p>
            <a:r>
              <a:rPr lang="es-ES_tradnl" sz="2000" b="1" noProof="0" smtClean="0">
                <a:solidFill>
                  <a:srgbClr val="000000"/>
                </a:solidFill>
                <a:effectLst/>
                <a:latin typeface="Arial"/>
                <a:cs typeface="Arial"/>
              </a:rPr>
              <a:t>Investigaciones cuyo objetivo principal sea el resolver un problema del sector agrícola de Puerto Rico </a:t>
            </a:r>
            <a:endParaRPr lang="es-ES_tradnl" sz="2000" b="1" noProof="0">
              <a:solidFill>
                <a:srgbClr val="000000"/>
              </a:solidFill>
              <a:latin typeface="Arial"/>
              <a:cs typeface="Arial"/>
            </a:endParaRPr>
          </a:p>
        </p:txBody>
      </p:sp>
      <p:sp>
        <p:nvSpPr>
          <p:cNvPr id="3" name="Content Placeholder 2"/>
          <p:cNvSpPr>
            <a:spLocks noGrp="1"/>
          </p:cNvSpPr>
          <p:nvPr>
            <p:ph idx="1"/>
          </p:nvPr>
        </p:nvSpPr>
        <p:spPr>
          <a:xfrm>
            <a:off x="1435608" y="1727200"/>
            <a:ext cx="7498080" cy="4800600"/>
          </a:xfrm>
        </p:spPr>
        <p:txBody>
          <a:bodyPr>
            <a:normAutofit/>
          </a:bodyPr>
          <a:lstStyle/>
          <a:p>
            <a:pPr>
              <a:lnSpc>
                <a:spcPct val="150000"/>
              </a:lnSpc>
            </a:pPr>
            <a:r>
              <a:rPr lang="es-ES_tradnl" sz="1600" noProof="0" smtClean="0">
                <a:solidFill>
                  <a:srgbClr val="000000"/>
                </a:solidFill>
                <a:latin typeface="Arial"/>
                <a:cs typeface="Arial"/>
              </a:rPr>
              <a:t>Uso de termografía infrarroja como herramienta para la detección de mastitis.</a:t>
            </a:r>
          </a:p>
          <a:p>
            <a:pPr>
              <a:lnSpc>
                <a:spcPct val="150000"/>
              </a:lnSpc>
            </a:pPr>
            <a:r>
              <a:rPr lang="es-ES_tradnl" sz="1600" noProof="0" smtClean="0">
                <a:solidFill>
                  <a:srgbClr val="000000"/>
                </a:solidFill>
                <a:latin typeface="Arial"/>
                <a:cs typeface="Arial"/>
              </a:rPr>
              <a:t>Evaluación de marcadores probablemente asociados con la resistencia inmune de nemátodos parasíticos gastrointestinales en novillas </a:t>
            </a:r>
            <a:r>
              <a:rPr lang="es-ES_tradnl" sz="1600" i="1" noProof="0" smtClean="0">
                <a:solidFill>
                  <a:srgbClr val="000000"/>
                </a:solidFill>
                <a:latin typeface="Arial"/>
                <a:cs typeface="Arial"/>
              </a:rPr>
              <a:t>Senepol Charolais</a:t>
            </a:r>
            <a:r>
              <a:rPr lang="es-ES_tradnl" sz="1600" noProof="0" smtClean="0">
                <a:solidFill>
                  <a:srgbClr val="000000"/>
                </a:solidFill>
                <a:latin typeface="Arial"/>
                <a:cs typeface="Arial"/>
              </a:rPr>
              <a:t>.  </a:t>
            </a:r>
          </a:p>
          <a:p>
            <a:pPr>
              <a:lnSpc>
                <a:spcPct val="150000"/>
              </a:lnSpc>
            </a:pPr>
            <a:r>
              <a:rPr lang="es-ES_tradnl" sz="1600" noProof="0" smtClean="0">
                <a:solidFill>
                  <a:srgbClr val="000000"/>
                </a:solidFill>
                <a:latin typeface="Arial"/>
                <a:cs typeface="Arial"/>
              </a:rPr>
              <a:t>Labor educativa del Servicio de Extensión Agrícola para estimular la adopción de prácticas de conservación en la zona cafetalera de la cuenca hidrográfica </a:t>
            </a:r>
          </a:p>
          <a:p>
            <a:pPr marL="82296" indent="0">
              <a:lnSpc>
                <a:spcPct val="150000"/>
              </a:lnSpc>
              <a:buNone/>
            </a:pPr>
            <a:r>
              <a:rPr lang="es-ES_tradnl" sz="1600" noProof="0" smtClean="0">
                <a:solidFill>
                  <a:srgbClr val="000000"/>
                </a:solidFill>
                <a:latin typeface="Arial"/>
                <a:cs typeface="Arial"/>
              </a:rPr>
              <a:t>   del Río Loco </a:t>
            </a:r>
            <a:endParaRPr lang="es-ES_tradnl" sz="1600" noProof="0">
              <a:solidFill>
                <a:srgbClr val="000000"/>
              </a:solidFill>
              <a:latin typeface="Arial"/>
              <a:cs typeface="Arial"/>
            </a:endParaRPr>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398511601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134533"/>
            <a:ext cx="7498080" cy="5113867"/>
          </a:xfrm>
        </p:spPr>
        <p:txBody>
          <a:bodyPr>
            <a:normAutofit/>
          </a:bodyPr>
          <a:lstStyle/>
          <a:p>
            <a:pPr hangingPunct="0">
              <a:lnSpc>
                <a:spcPct val="150000"/>
              </a:lnSpc>
            </a:pPr>
            <a:r>
              <a:rPr lang="es-ES_tradnl" sz="1600" noProof="0" smtClean="0">
                <a:solidFill>
                  <a:srgbClr val="000000"/>
                </a:solidFill>
                <a:latin typeface="Cambria"/>
                <a:cs typeface="Cambria"/>
              </a:rPr>
              <a:t>Manejo Integrado de la Hortalizas - Anublo lanoso de las Cucurbitaceas</a:t>
            </a:r>
          </a:p>
          <a:p>
            <a:pPr hangingPunct="0">
              <a:lnSpc>
                <a:spcPct val="150000"/>
              </a:lnSpc>
            </a:pPr>
            <a:r>
              <a:rPr lang="es-ES_tradnl" sz="1600" noProof="0" smtClean="0">
                <a:solidFill>
                  <a:srgbClr val="000000"/>
                </a:solidFill>
                <a:latin typeface="Cambria"/>
                <a:cs typeface="Cambria"/>
              </a:rPr>
              <a:t>Manejo Integrado de la Hortalizas - Anublo polvoriento de las Cucurbitaceas</a:t>
            </a:r>
          </a:p>
          <a:p>
            <a:pPr hangingPunct="0">
              <a:lnSpc>
                <a:spcPct val="150000"/>
              </a:lnSpc>
            </a:pPr>
            <a:r>
              <a:rPr lang="es-ES_tradnl" sz="1600" noProof="0" smtClean="0">
                <a:solidFill>
                  <a:srgbClr val="000000"/>
                </a:solidFill>
                <a:latin typeface="Cambria"/>
                <a:cs typeface="Cambria"/>
              </a:rPr>
              <a:t>Manejo Integrado de la Hortalizas - Mancha Angular de las Cucurbitaceas</a:t>
            </a:r>
          </a:p>
          <a:p>
            <a:pPr hangingPunct="0">
              <a:lnSpc>
                <a:spcPct val="150000"/>
              </a:lnSpc>
            </a:pPr>
            <a:r>
              <a:rPr lang="es-ES_tradnl" sz="1600" noProof="0" smtClean="0">
                <a:solidFill>
                  <a:srgbClr val="000000"/>
                </a:solidFill>
                <a:latin typeface="Cambria"/>
                <a:cs typeface="Cambria"/>
              </a:rPr>
              <a:t>Manejo Integrado de la Hortalizas - Tizón Gomoso de las Cucurbitaceas</a:t>
            </a:r>
          </a:p>
          <a:p>
            <a:pPr hangingPunct="0">
              <a:lnSpc>
                <a:spcPct val="150000"/>
              </a:lnSpc>
            </a:pPr>
            <a:r>
              <a:rPr lang="es-ES_tradnl" sz="1600" noProof="0" smtClean="0">
                <a:solidFill>
                  <a:srgbClr val="000000"/>
                </a:solidFill>
                <a:latin typeface="Cambria"/>
                <a:cs typeface="Cambria"/>
              </a:rPr>
              <a:t>Manejo Integrado de la Hortalizas - Pudrición bacteriana por Ralstonia solanacearum</a:t>
            </a:r>
          </a:p>
          <a:p>
            <a:pPr hangingPunct="0">
              <a:lnSpc>
                <a:spcPct val="150000"/>
              </a:lnSpc>
            </a:pPr>
            <a:r>
              <a:rPr lang="es-ES_tradnl" sz="1600" noProof="0" smtClean="0">
                <a:solidFill>
                  <a:srgbClr val="000000"/>
                </a:solidFill>
                <a:latin typeface="Cambria"/>
                <a:cs typeface="Cambria"/>
              </a:rPr>
              <a:t>Manejo Integrado de la Hortalizas - Tizón y Pudrición por Phytophthora</a:t>
            </a:r>
          </a:p>
          <a:p>
            <a:pPr hangingPunct="0">
              <a:lnSpc>
                <a:spcPct val="150000"/>
              </a:lnSpc>
            </a:pPr>
            <a:r>
              <a:rPr lang="es-ES_tradnl" sz="1600" noProof="0" smtClean="0">
                <a:solidFill>
                  <a:srgbClr val="000000"/>
                </a:solidFill>
                <a:latin typeface="Cambria"/>
                <a:cs typeface="Cambria"/>
              </a:rPr>
              <a:t>Manejo Integrado de la Hortalizas - Marchitez subita de la Sandia "Watermelon Vine Decline"</a:t>
            </a:r>
          </a:p>
          <a:p>
            <a:pPr hangingPunct="0">
              <a:lnSpc>
                <a:spcPct val="150000"/>
              </a:lnSpc>
            </a:pPr>
            <a:r>
              <a:rPr lang="es-ES_tradnl" sz="1600" noProof="0" smtClean="0">
                <a:solidFill>
                  <a:srgbClr val="000000"/>
                </a:solidFill>
                <a:latin typeface="Cambria"/>
                <a:cs typeface="Cambria"/>
              </a:rPr>
              <a:t>Manejo Integrado de la Hortalizas - Pudricion bacteriana por Ralstonia solanacearum</a:t>
            </a:r>
          </a:p>
          <a:p>
            <a:pPr hangingPunct="0">
              <a:lnSpc>
                <a:spcPct val="150000"/>
              </a:lnSpc>
            </a:pPr>
            <a:endParaRPr lang="es-ES_tradnl" sz="1600" noProof="0" smtClean="0">
              <a:solidFill>
                <a:srgbClr val="000000"/>
              </a:solidFill>
            </a:endParaRPr>
          </a:p>
          <a:p>
            <a:pPr hangingPunct="0">
              <a:lnSpc>
                <a:spcPct val="150000"/>
              </a:lnSpc>
            </a:pPr>
            <a:endParaRPr lang="es-ES_tradnl" sz="1600" noProof="0" smtClean="0">
              <a:solidFill>
                <a:srgbClr val="000000"/>
              </a:solidFill>
            </a:endParaRPr>
          </a:p>
          <a:p>
            <a:pPr>
              <a:lnSpc>
                <a:spcPct val="150000"/>
              </a:lnSpc>
            </a:pPr>
            <a:endParaRPr lang="es-ES_tradnl" sz="1600" noProof="0">
              <a:solidFill>
                <a:srgbClr val="000000"/>
              </a:solidFill>
            </a:endParaRPr>
          </a:p>
        </p:txBody>
      </p:sp>
      <p:sp>
        <p:nvSpPr>
          <p:cNvPr id="2" name="TextBox 1"/>
          <p:cNvSpPr txBox="1"/>
          <p:nvPr/>
        </p:nvSpPr>
        <p:spPr>
          <a:xfrm>
            <a:off x="1811867" y="304800"/>
            <a:ext cx="6350000" cy="584776"/>
          </a:xfrm>
          <a:prstGeom prst="rect">
            <a:avLst/>
          </a:prstGeom>
          <a:noFill/>
        </p:spPr>
        <p:txBody>
          <a:bodyPr wrap="square" rtlCol="0">
            <a:spAutoFit/>
          </a:bodyPr>
          <a:lstStyle/>
          <a:p>
            <a:pPr algn="ctr"/>
            <a:r>
              <a:rPr lang="es-ES_tradnl" sz="3200" b="1" dirty="0" smtClean="0">
                <a:solidFill>
                  <a:srgbClr val="000000"/>
                </a:solidFill>
                <a:latin typeface="Arial"/>
                <a:cs typeface="Arial"/>
              </a:rPr>
              <a:t>Publicaciones </a:t>
            </a:r>
            <a:endParaRPr lang="es-ES_tradnl" sz="3200" b="1" dirty="0">
              <a:solidFill>
                <a:srgbClr val="000000"/>
              </a:solidFill>
              <a:latin typeface="Arial"/>
              <a:cs typeface="Arial"/>
            </a:endParaRPr>
          </a:p>
        </p:txBody>
      </p:sp>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342697555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3924" y="2587724"/>
            <a:ext cx="7498080" cy="1804923"/>
          </a:xfrm>
        </p:spPr>
        <p:txBody>
          <a:bodyPr>
            <a:normAutofit fontScale="90000"/>
          </a:bodyPr>
          <a:lstStyle/>
          <a:p>
            <a:pPr algn="ctr"/>
            <a:r>
              <a:rPr lang="es-ES_tradnl" sz="7300" noProof="0" smtClean="0">
                <a:latin typeface="Cambria"/>
                <a:cs typeface="Cambria"/>
              </a:rPr>
              <a:t>Presupuesto</a:t>
            </a:r>
            <a:br>
              <a:rPr lang="es-ES_tradnl" sz="7300" noProof="0" smtClean="0">
                <a:latin typeface="Cambria"/>
                <a:cs typeface="Cambria"/>
              </a:rPr>
            </a:br>
            <a:r>
              <a:rPr lang="es-ES_tradnl" noProof="0" smtClean="0"/>
              <a:t> 2015-2016</a:t>
            </a:r>
            <a:endParaRPr lang="es-ES_tradnl" noProof="0"/>
          </a:p>
        </p:txBody>
      </p:sp>
      <p:sp>
        <p:nvSpPr>
          <p:cNvPr id="3" name="TextBox 2"/>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907691687"/>
      </p:ext>
    </p:extLst>
  </p:cSld>
  <p:clrMapOvr>
    <a:masterClrMapping/>
  </p:clrMapOvr>
  <p:timing>
    <p:tnLst>
      <p:par>
        <p:cTn xmlns:p14="http://schemas.microsoft.com/office/powerpoint/2010/mai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pic>
        <p:nvPicPr>
          <p:cNvPr id="2" name="Picture 1"/>
          <p:cNvPicPr>
            <a:picLocks noChangeAspect="1"/>
          </p:cNvPicPr>
          <p:nvPr/>
        </p:nvPicPr>
        <p:blipFill>
          <a:blip r:embed="rId2"/>
          <a:stretch>
            <a:fillRect/>
          </a:stretch>
        </p:blipFill>
        <p:spPr>
          <a:xfrm>
            <a:off x="1446938" y="762000"/>
            <a:ext cx="7189061" cy="5295900"/>
          </a:xfrm>
          <a:prstGeom prst="rect">
            <a:avLst/>
          </a:prstGeom>
        </p:spPr>
      </p:pic>
    </p:spTree>
    <p:extLst>
      <p:ext uri="{BB962C8B-B14F-4D97-AF65-F5344CB8AC3E}">
        <p14:creationId xmlns:p14="http://schemas.microsoft.com/office/powerpoint/2010/main" val="220660468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1208302255"/>
              </p:ext>
            </p:extLst>
          </p:nvPr>
        </p:nvGraphicFramePr>
        <p:xfrm>
          <a:off x="1485900" y="711200"/>
          <a:ext cx="7112000" cy="5537200"/>
        </p:xfrm>
        <a:graphic>
          <a:graphicData uri="http://schemas.openxmlformats.org/presentationml/2006/ole">
            <mc:AlternateContent xmlns:mc="http://schemas.openxmlformats.org/markup-compatibility/2006">
              <mc:Choice xmlns:v="urn:schemas-microsoft-com:vml" Requires="v">
                <p:oleObj spid="_x0000_s102486" name="Worksheet" r:id="rId4" imgW="9715500" imgH="10147300" progId="Excel.Sheet.8">
                  <p:embed/>
                </p:oleObj>
              </mc:Choice>
              <mc:Fallback>
                <p:oleObj name="Worksheet" r:id="rId4" imgW="9715500" imgH="10147300" progId="Excel.Sheet.8">
                  <p:embed/>
                  <p:pic>
                    <p:nvPicPr>
                      <p:cNvPr id="0" name=""/>
                      <p:cNvPicPr/>
                      <p:nvPr/>
                    </p:nvPicPr>
                    <p:blipFill>
                      <a:blip r:embed="rId5"/>
                      <a:stretch>
                        <a:fillRect/>
                      </a:stretch>
                    </p:blipFill>
                    <p:spPr>
                      <a:xfrm>
                        <a:off x="1485900" y="711200"/>
                        <a:ext cx="7112000" cy="5537200"/>
                      </a:xfrm>
                      <a:prstGeom prst="rect">
                        <a:avLst/>
                      </a:prstGeom>
                    </p:spPr>
                  </p:pic>
                </p:oleObj>
              </mc:Fallback>
            </mc:AlternateContent>
          </a:graphicData>
        </a:graphic>
      </p:graphicFrame>
      <p:sp>
        <p:nvSpPr>
          <p:cNvPr id="6" name="TextBox 5"/>
          <p:cNvSpPr txBox="1"/>
          <p:nvPr/>
        </p:nvSpPr>
        <p:spPr>
          <a:xfrm>
            <a:off x="2146765" y="139124"/>
            <a:ext cx="5079535" cy="584776"/>
          </a:xfrm>
          <a:prstGeom prst="rect">
            <a:avLst/>
          </a:prstGeom>
          <a:noFill/>
        </p:spPr>
        <p:txBody>
          <a:bodyPr wrap="square" rtlCol="0">
            <a:spAutoFit/>
          </a:bodyPr>
          <a:lstStyle/>
          <a:p>
            <a:pPr algn="ctr"/>
            <a:r>
              <a:rPr lang="es-ES_tradnl" sz="3200" b="1" dirty="0" smtClean="0">
                <a:solidFill>
                  <a:srgbClr val="000000"/>
                </a:solidFill>
                <a:latin typeface="Arial"/>
                <a:cs typeface="Arial"/>
              </a:rPr>
              <a:t>Partidas Ajustadas</a:t>
            </a:r>
            <a:endParaRPr lang="es-ES_tradnl" sz="3200" b="1" dirty="0">
              <a:solidFill>
                <a:srgbClr val="000000"/>
              </a:solidFill>
              <a:latin typeface="Arial"/>
              <a:cs typeface="Arial"/>
            </a:endParaRPr>
          </a:p>
        </p:txBody>
      </p:sp>
      <p:sp>
        <p:nvSpPr>
          <p:cNvPr id="7" name="TextBox 6"/>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391031625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ext uri="{D42A27DB-BD31-4B8C-83A1-F6EECF244321}">
                <p14:modId xmlns:p14="http://schemas.microsoft.com/office/powerpoint/2010/main" val="519201018"/>
              </p:ext>
            </p:extLst>
          </p:nvPr>
        </p:nvGraphicFramePr>
        <p:xfrm>
          <a:off x="1384300" y="660400"/>
          <a:ext cx="7429500" cy="4467225"/>
        </p:xfrm>
        <a:graphic>
          <a:graphicData uri="http://schemas.openxmlformats.org/presentationml/2006/ole">
            <mc:AlternateContent xmlns:mc="http://schemas.openxmlformats.org/markup-compatibility/2006">
              <mc:Choice xmlns:v="urn:schemas-microsoft-com:vml" Requires="v">
                <p:oleObj spid="_x0000_s103506" name="Worksheet" r:id="rId3" imgW="11049000" imgH="5473700" progId="Excel.Sheet.8">
                  <p:embed/>
                </p:oleObj>
              </mc:Choice>
              <mc:Fallback>
                <p:oleObj name="Worksheet" r:id="rId3" imgW="11049000" imgH="5473700" progId="Excel.Sheet.8">
                  <p:embed/>
                  <p:pic>
                    <p:nvPicPr>
                      <p:cNvPr id="0" name=""/>
                      <p:cNvPicPr/>
                      <p:nvPr/>
                    </p:nvPicPr>
                    <p:blipFill>
                      <a:blip r:embed="rId4"/>
                      <a:stretch>
                        <a:fillRect/>
                      </a:stretch>
                    </p:blipFill>
                    <p:spPr>
                      <a:xfrm>
                        <a:off x="1384300" y="660400"/>
                        <a:ext cx="7429500" cy="4467225"/>
                      </a:xfrm>
                      <a:prstGeom prst="rect">
                        <a:avLst/>
                      </a:prstGeom>
                    </p:spPr>
                  </p:pic>
                </p:oleObj>
              </mc:Fallback>
            </mc:AlternateContent>
          </a:graphicData>
        </a:graphic>
      </p:graphicFrame>
      <p:sp>
        <p:nvSpPr>
          <p:cNvPr id="6" name="TextBox 5"/>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6973181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435608" y="469900"/>
            <a:ext cx="7498080" cy="6197600"/>
          </a:xfrm>
        </p:spPr>
        <p:txBody>
          <a:bodyPr>
            <a:normAutofit/>
          </a:bodyPr>
          <a:lstStyle/>
          <a:p>
            <a:pPr marL="82296" indent="0">
              <a:buNone/>
            </a:pPr>
            <a:r>
              <a:rPr lang="es-ES_tradnl" sz="1800" b="1" noProof="0" dirty="0" smtClean="0">
                <a:solidFill>
                  <a:srgbClr val="000000"/>
                </a:solidFill>
                <a:latin typeface="Arial"/>
                <a:cs typeface="Arial"/>
              </a:rPr>
              <a:t>Para atender un recorte equivalente al 2%, en dólares ($401,295)</a:t>
            </a:r>
          </a:p>
          <a:p>
            <a:pPr marL="82296" indent="0">
              <a:buNone/>
            </a:pPr>
            <a:endParaRPr lang="es-ES_tradnl" sz="1800" noProof="0" dirty="0" smtClean="0">
              <a:solidFill>
                <a:schemeClr val="bg2"/>
              </a:solidFill>
              <a:latin typeface="Arial Narrow"/>
              <a:cs typeface="Arial Narrow"/>
            </a:endParaRPr>
          </a:p>
          <a:p>
            <a:pPr>
              <a:lnSpc>
                <a:spcPct val="130000"/>
              </a:lnSpc>
              <a:buFont typeface="Wingdings" charset="2"/>
              <a:buChar char="§"/>
            </a:pPr>
            <a:r>
              <a:rPr lang="es-ES_tradnl" sz="1600" noProof="0" dirty="0" smtClean="0">
                <a:solidFill>
                  <a:srgbClr val="000000"/>
                </a:solidFill>
                <a:latin typeface="Arial Narrow"/>
                <a:cs typeface="Arial Narrow"/>
              </a:rPr>
              <a:t>Se hace necesario recortar $86,393.00 el equivalente del impacto económico total de un Catedrático con PhD de nuevo ingreso</a:t>
            </a:r>
          </a:p>
          <a:p>
            <a:pPr>
              <a:lnSpc>
                <a:spcPct val="130000"/>
              </a:lnSpc>
              <a:buFont typeface="Wingdings" charset="2"/>
              <a:buChar char="§"/>
            </a:pPr>
            <a:r>
              <a:rPr lang="es-ES_tradnl" sz="1600" noProof="0" dirty="0" smtClean="0">
                <a:solidFill>
                  <a:srgbClr val="000000"/>
                </a:solidFill>
                <a:latin typeface="Arial Narrow"/>
                <a:cs typeface="Arial Narrow"/>
              </a:rPr>
              <a:t>En sueldos no docentes se hace necesario el recorte equivalente a una secretaria administrativa  que se jubiló en la región de Caguas por $48,472.00 </a:t>
            </a:r>
          </a:p>
          <a:p>
            <a:pPr>
              <a:lnSpc>
                <a:spcPct val="130000"/>
              </a:lnSpc>
              <a:buFont typeface="Wingdings" charset="2"/>
              <a:buChar char="§"/>
            </a:pPr>
            <a:r>
              <a:rPr lang="es-ES_tradnl" sz="1600" noProof="0" dirty="0" smtClean="0">
                <a:solidFill>
                  <a:srgbClr val="000000"/>
                </a:solidFill>
                <a:latin typeface="Arial Narrow"/>
                <a:cs typeface="Arial Narrow"/>
              </a:rPr>
              <a:t>Se recorta $72,698.00 en partida de ayudantías graduadas</a:t>
            </a:r>
          </a:p>
          <a:p>
            <a:pPr>
              <a:lnSpc>
                <a:spcPct val="130000"/>
              </a:lnSpc>
              <a:buFont typeface="Wingdings" charset="2"/>
              <a:buChar char="§"/>
            </a:pPr>
            <a:r>
              <a:rPr lang="es-ES_tradnl" sz="1600" noProof="0" dirty="0" smtClean="0">
                <a:solidFill>
                  <a:srgbClr val="000000"/>
                </a:solidFill>
                <a:latin typeface="Arial Narrow"/>
                <a:cs typeface="Arial Narrow"/>
              </a:rPr>
              <a:t>El sobrante de  45,008.00 se utilizaran para cubrir parte de los costos del proyecto de reingeniería del SEA.</a:t>
            </a:r>
          </a:p>
          <a:p>
            <a:pPr>
              <a:lnSpc>
                <a:spcPct val="130000"/>
              </a:lnSpc>
              <a:buFont typeface="Wingdings" charset="2"/>
              <a:buChar char="§"/>
            </a:pPr>
            <a:r>
              <a:rPr lang="es-ES_tradnl" sz="1600" noProof="0" dirty="0" smtClean="0">
                <a:solidFill>
                  <a:srgbClr val="000000"/>
                </a:solidFill>
                <a:latin typeface="Arial Narrow"/>
                <a:cs typeface="Arial Narrow"/>
              </a:rPr>
              <a:t>Se recorta $4,000.00 en partida de matrícula cursos relacionados al trabajo</a:t>
            </a:r>
          </a:p>
          <a:p>
            <a:pPr>
              <a:lnSpc>
                <a:spcPct val="130000"/>
              </a:lnSpc>
              <a:buFont typeface="Wingdings" charset="2"/>
              <a:buChar char="§"/>
            </a:pPr>
            <a:r>
              <a:rPr lang="es-ES_tradnl" sz="1600" noProof="0" dirty="0" smtClean="0">
                <a:solidFill>
                  <a:srgbClr val="000000"/>
                </a:solidFill>
                <a:latin typeface="Arial Narrow"/>
                <a:cs typeface="Arial Narrow"/>
              </a:rPr>
              <a:t>Se recorta $20,000.00 en partida de materiales de oficina</a:t>
            </a:r>
          </a:p>
          <a:p>
            <a:pPr>
              <a:lnSpc>
                <a:spcPct val="130000"/>
              </a:lnSpc>
              <a:buFont typeface="Wingdings" charset="2"/>
              <a:buChar char="§"/>
            </a:pPr>
            <a:r>
              <a:rPr lang="es-ES_tradnl" sz="1600" noProof="0" dirty="0" smtClean="0">
                <a:solidFill>
                  <a:srgbClr val="000000"/>
                </a:solidFill>
                <a:latin typeface="Arial Narrow"/>
                <a:cs typeface="Arial Narrow"/>
              </a:rPr>
              <a:t>Se recorta $5,000.00 en partida de piezas para vehículos de motor</a:t>
            </a:r>
          </a:p>
          <a:p>
            <a:pPr>
              <a:lnSpc>
                <a:spcPct val="130000"/>
              </a:lnSpc>
              <a:buFont typeface="Wingdings" charset="2"/>
              <a:buChar char="§"/>
            </a:pPr>
            <a:r>
              <a:rPr lang="es-ES_tradnl" sz="1600" noProof="0" dirty="0" smtClean="0">
                <a:solidFill>
                  <a:srgbClr val="000000"/>
                </a:solidFill>
                <a:latin typeface="Arial Narrow"/>
                <a:cs typeface="Arial Narrow"/>
              </a:rPr>
              <a:t>Se recorta $41,816.00 en partida de mantenimiento de edificios</a:t>
            </a:r>
            <a:br>
              <a:rPr lang="es-ES_tradnl" sz="1600" noProof="0" dirty="0" smtClean="0">
                <a:solidFill>
                  <a:srgbClr val="000000"/>
                </a:solidFill>
                <a:latin typeface="Arial Narrow"/>
                <a:cs typeface="Arial Narrow"/>
              </a:rPr>
            </a:br>
            <a:r>
              <a:rPr lang="es-ES_tradnl" sz="1600" noProof="0" dirty="0" smtClean="0">
                <a:solidFill>
                  <a:srgbClr val="000000"/>
                </a:solidFill>
                <a:latin typeface="Arial Narrow"/>
                <a:cs typeface="Arial Narrow"/>
              </a:rPr>
              <a:t>Se recorta $7,000.00 en partida Cuotas o Membresías a organizaciones universitarias</a:t>
            </a:r>
          </a:p>
          <a:p>
            <a:pPr>
              <a:lnSpc>
                <a:spcPct val="130000"/>
              </a:lnSpc>
              <a:buFont typeface="Wingdings" charset="2"/>
              <a:buChar char="§"/>
            </a:pPr>
            <a:r>
              <a:rPr lang="es-ES_tradnl" sz="1600" noProof="0" dirty="0" smtClean="0">
                <a:solidFill>
                  <a:srgbClr val="000000"/>
                </a:solidFill>
                <a:latin typeface="Arial Narrow"/>
                <a:cs typeface="Arial Narrow"/>
              </a:rPr>
              <a:t>Se recorta $12,146.00 de pago electricidad y 13,425.00 pago de agua,</a:t>
            </a:r>
          </a:p>
          <a:p>
            <a:pPr>
              <a:lnSpc>
                <a:spcPct val="130000"/>
              </a:lnSpc>
              <a:buFont typeface="Wingdings" charset="2"/>
              <a:buChar char="§"/>
            </a:pPr>
            <a:r>
              <a:rPr lang="es-ES_tradnl" sz="1600" noProof="0" dirty="0" smtClean="0">
                <a:solidFill>
                  <a:srgbClr val="000000"/>
                </a:solidFill>
                <a:latin typeface="Arial Narrow"/>
                <a:cs typeface="Arial Narrow"/>
              </a:rPr>
              <a:t>Se recorta $90,345.00 en partida de equipo de oficina</a:t>
            </a:r>
          </a:p>
          <a:p>
            <a:endParaRPr lang="es-ES_tradnl" noProof="0" dirty="0"/>
          </a:p>
        </p:txBody>
      </p:sp>
      <p:sp>
        <p:nvSpPr>
          <p:cNvPr id="3" name="TextBox 2"/>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
        <p:nvSpPr>
          <p:cNvPr id="2" name="TextBox 1"/>
          <p:cNvSpPr txBox="1"/>
          <p:nvPr/>
        </p:nvSpPr>
        <p:spPr>
          <a:xfrm>
            <a:off x="2006600" y="279400"/>
            <a:ext cx="184666" cy="369332"/>
          </a:xfrm>
          <a:prstGeom prst="rect">
            <a:avLst/>
          </a:prstGeom>
          <a:noFill/>
        </p:spPr>
        <p:txBody>
          <a:bodyPr wrap="none" rtlCol="0">
            <a:spAutoFit/>
          </a:bodyPr>
          <a:lstStyle/>
          <a:p>
            <a:endParaRPr lang="es-ES_tradnl" dirty="0"/>
          </a:p>
        </p:txBody>
      </p:sp>
    </p:spTree>
    <p:extLst>
      <p:ext uri="{BB962C8B-B14F-4D97-AF65-F5344CB8AC3E}">
        <p14:creationId xmlns:p14="http://schemas.microsoft.com/office/powerpoint/2010/main" val="1025786133"/>
      </p:ext>
    </p:extLst>
  </p:cSld>
  <p:clrMapOvr>
    <a:masterClrMapping/>
  </p:clrMapOvr>
  <p:timing>
    <p:tnLst>
      <p:par>
        <p:cTn xmlns:p14="http://schemas.microsoft.com/office/powerpoint/2010/mai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321308" y="347585"/>
            <a:ext cx="7498080" cy="4800600"/>
          </a:xfrm>
        </p:spPr>
        <p:txBody>
          <a:bodyPr>
            <a:normAutofit/>
          </a:bodyPr>
          <a:lstStyle/>
          <a:p>
            <a:pPr marL="82296" indent="0">
              <a:buNone/>
            </a:pPr>
            <a:r>
              <a:rPr lang="es-ES_tradnl" sz="1800" b="1" noProof="0" dirty="0">
                <a:solidFill>
                  <a:srgbClr val="000000"/>
                </a:solidFill>
                <a:latin typeface="Arial"/>
                <a:cs typeface="Arial"/>
              </a:rPr>
              <a:t>Para atender un recorte equivalente al </a:t>
            </a:r>
            <a:r>
              <a:rPr lang="es-ES_tradnl" sz="1800" b="1" noProof="0" dirty="0" smtClean="0">
                <a:solidFill>
                  <a:srgbClr val="000000"/>
                </a:solidFill>
                <a:latin typeface="Arial"/>
                <a:cs typeface="Arial"/>
              </a:rPr>
              <a:t>3%</a:t>
            </a:r>
            <a:r>
              <a:rPr lang="es-ES_tradnl" sz="1800" b="1" noProof="0" dirty="0">
                <a:solidFill>
                  <a:srgbClr val="000000"/>
                </a:solidFill>
                <a:latin typeface="Arial"/>
                <a:cs typeface="Arial"/>
              </a:rPr>
              <a:t>, en dólares (</a:t>
            </a:r>
            <a:r>
              <a:rPr lang="es-ES_tradnl" sz="1800" b="1" noProof="0" dirty="0" smtClean="0">
                <a:solidFill>
                  <a:srgbClr val="000000"/>
                </a:solidFill>
                <a:latin typeface="Arial"/>
                <a:cs typeface="Arial"/>
              </a:rPr>
              <a:t>$601,942)</a:t>
            </a:r>
          </a:p>
          <a:p>
            <a:pPr marL="82296" indent="0">
              <a:buNone/>
            </a:pPr>
            <a:endParaRPr lang="es-ES_tradnl" sz="1800" b="1" noProof="0" dirty="0">
              <a:solidFill>
                <a:srgbClr val="000000"/>
              </a:solidFill>
              <a:latin typeface="Arial"/>
              <a:cs typeface="Arial"/>
            </a:endParaRPr>
          </a:p>
          <a:p>
            <a:pPr marL="82296" indent="0">
              <a:lnSpc>
                <a:spcPct val="150000"/>
              </a:lnSpc>
              <a:buNone/>
            </a:pPr>
            <a:r>
              <a:rPr lang="es-ES_tradnl" sz="1600" noProof="0" dirty="0" smtClean="0">
                <a:solidFill>
                  <a:srgbClr val="000000"/>
                </a:solidFill>
                <a:latin typeface="Arial"/>
                <a:cs typeface="Arial"/>
              </a:rPr>
              <a:t>Se </a:t>
            </a:r>
            <a:r>
              <a:rPr lang="es-ES_tradnl" sz="1600" noProof="0" dirty="0">
                <a:solidFill>
                  <a:srgbClr val="000000"/>
                </a:solidFill>
                <a:latin typeface="Arial"/>
                <a:cs typeface="Arial"/>
              </a:rPr>
              <a:t>recorta el equivalente </a:t>
            </a:r>
            <a:r>
              <a:rPr lang="es-ES_tradnl" sz="1600" noProof="0" dirty="0" smtClean="0">
                <a:solidFill>
                  <a:srgbClr val="000000"/>
                </a:solidFill>
                <a:latin typeface="Arial"/>
                <a:cs typeface="Arial"/>
              </a:rPr>
              <a:t>de $200,647  </a:t>
            </a:r>
            <a:r>
              <a:rPr lang="es-ES_tradnl" sz="1600" noProof="0" dirty="0">
                <a:solidFill>
                  <a:srgbClr val="000000"/>
                </a:solidFill>
                <a:latin typeface="Arial"/>
                <a:cs typeface="Arial"/>
              </a:rPr>
              <a:t>adicionales que se desglosan </a:t>
            </a:r>
            <a:r>
              <a:rPr lang="es-ES_tradnl" sz="1600" noProof="0" dirty="0" smtClean="0">
                <a:solidFill>
                  <a:srgbClr val="000000"/>
                </a:solidFill>
                <a:latin typeface="Arial"/>
                <a:cs typeface="Arial"/>
              </a:rPr>
              <a:t>de la siguiente </a:t>
            </a:r>
            <a:r>
              <a:rPr lang="es-ES_tradnl" sz="1600" noProof="0" dirty="0">
                <a:solidFill>
                  <a:srgbClr val="000000"/>
                </a:solidFill>
                <a:latin typeface="Arial"/>
                <a:cs typeface="Arial"/>
              </a:rPr>
              <a:t>manera</a:t>
            </a:r>
            <a:r>
              <a:rPr lang="es-ES_tradnl" sz="1600" noProof="0" dirty="0" smtClean="0">
                <a:solidFill>
                  <a:srgbClr val="000000"/>
                </a:solidFill>
                <a:latin typeface="Arial"/>
                <a:cs typeface="Arial"/>
              </a:rPr>
              <a:t>:</a:t>
            </a:r>
          </a:p>
          <a:p>
            <a:pPr>
              <a:lnSpc>
                <a:spcPct val="150000"/>
              </a:lnSpc>
              <a:buFont typeface="Wingdings" charset="2"/>
              <a:buChar char="§"/>
            </a:pPr>
            <a:r>
              <a:rPr lang="es-ES_tradnl" sz="1600" noProof="0" dirty="0" smtClean="0">
                <a:solidFill>
                  <a:srgbClr val="000000"/>
                </a:solidFill>
                <a:latin typeface="Arial"/>
                <a:cs typeface="Arial"/>
              </a:rPr>
              <a:t>Sueldo </a:t>
            </a:r>
            <a:r>
              <a:rPr lang="es-ES_tradnl" sz="1600" noProof="0" dirty="0">
                <a:solidFill>
                  <a:srgbClr val="000000"/>
                </a:solidFill>
                <a:latin typeface="Arial"/>
                <a:cs typeface="Arial"/>
              </a:rPr>
              <a:t>y aportes patronales de 2 docentes jubilados por </a:t>
            </a:r>
            <a:r>
              <a:rPr lang="es-ES_tradnl" sz="1600" noProof="0" dirty="0" smtClean="0">
                <a:solidFill>
                  <a:srgbClr val="000000"/>
                </a:solidFill>
                <a:latin typeface="Arial"/>
                <a:cs typeface="Arial"/>
              </a:rPr>
              <a:t> $199,621 </a:t>
            </a:r>
          </a:p>
          <a:p>
            <a:pPr>
              <a:lnSpc>
                <a:spcPct val="150000"/>
              </a:lnSpc>
              <a:buFont typeface="Wingdings" charset="2"/>
              <a:buChar char="§"/>
            </a:pPr>
            <a:r>
              <a:rPr lang="es-ES_tradnl" sz="1600" noProof="0" dirty="0" smtClean="0">
                <a:solidFill>
                  <a:srgbClr val="000000"/>
                </a:solidFill>
                <a:latin typeface="Arial"/>
                <a:cs typeface="Arial"/>
              </a:rPr>
              <a:t>Matrícula </a:t>
            </a:r>
            <a:r>
              <a:rPr lang="es-ES_tradnl" sz="1600" noProof="0" dirty="0">
                <a:solidFill>
                  <a:srgbClr val="000000"/>
                </a:solidFill>
                <a:latin typeface="Arial"/>
                <a:cs typeface="Arial"/>
              </a:rPr>
              <a:t>cursos relacionados al trabajo </a:t>
            </a:r>
            <a:r>
              <a:rPr lang="es-ES_tradnl" sz="1600" noProof="0" dirty="0" smtClean="0">
                <a:solidFill>
                  <a:srgbClr val="000000"/>
                </a:solidFill>
                <a:latin typeface="Arial"/>
                <a:cs typeface="Arial"/>
              </a:rPr>
              <a:t> $1,000  </a:t>
            </a:r>
          </a:p>
          <a:p>
            <a:pPr>
              <a:lnSpc>
                <a:spcPct val="150000"/>
              </a:lnSpc>
              <a:buFont typeface="Wingdings" charset="2"/>
              <a:buChar char="§"/>
            </a:pPr>
            <a:r>
              <a:rPr lang="es-ES_tradnl" sz="1600" noProof="0" dirty="0" smtClean="0">
                <a:solidFill>
                  <a:srgbClr val="000000"/>
                </a:solidFill>
                <a:latin typeface="Arial"/>
                <a:cs typeface="Arial"/>
              </a:rPr>
              <a:t> Aportación patronal </a:t>
            </a:r>
            <a:r>
              <a:rPr lang="es-ES_tradnl" sz="1600" noProof="0" dirty="0">
                <a:solidFill>
                  <a:srgbClr val="000000"/>
                </a:solidFill>
                <a:latin typeface="Arial"/>
                <a:cs typeface="Arial"/>
              </a:rPr>
              <a:t>al sistema de retiro estatal </a:t>
            </a:r>
            <a:r>
              <a:rPr lang="es-ES_tradnl" sz="1600" noProof="0" dirty="0" smtClean="0">
                <a:solidFill>
                  <a:srgbClr val="000000"/>
                </a:solidFill>
                <a:latin typeface="Arial"/>
                <a:cs typeface="Arial"/>
              </a:rPr>
              <a:t>$26</a:t>
            </a:r>
          </a:p>
          <a:p>
            <a:pPr>
              <a:lnSpc>
                <a:spcPct val="150000"/>
              </a:lnSpc>
              <a:buFont typeface="Wingdings" charset="2"/>
              <a:buChar char="§"/>
            </a:pPr>
            <a:endParaRPr lang="es-ES_tradnl" sz="1600" noProof="0" dirty="0">
              <a:solidFill>
                <a:srgbClr val="000000"/>
              </a:solidFill>
              <a:latin typeface="Arial"/>
              <a:cs typeface="Arial"/>
            </a:endParaRPr>
          </a:p>
          <a:p>
            <a:pPr marL="82296" indent="0">
              <a:buNone/>
            </a:pPr>
            <a:r>
              <a:rPr lang="es-ES_tradnl" sz="1800" b="1" noProof="0" dirty="0">
                <a:solidFill>
                  <a:srgbClr val="000000"/>
                </a:solidFill>
                <a:latin typeface="Arial"/>
                <a:cs typeface="Arial"/>
              </a:rPr>
              <a:t>Para atender un recorte equivalente al 5%, en dólares ($1,003,236</a:t>
            </a:r>
            <a:r>
              <a:rPr lang="es-ES_tradnl" sz="1800" b="1" noProof="0" dirty="0" smtClean="0">
                <a:solidFill>
                  <a:srgbClr val="000000"/>
                </a:solidFill>
                <a:latin typeface="Arial"/>
                <a:cs typeface="Arial"/>
              </a:rPr>
              <a:t>)</a:t>
            </a:r>
          </a:p>
          <a:p>
            <a:pPr marL="82296" indent="0">
              <a:buNone/>
            </a:pPr>
            <a:endParaRPr lang="es-ES_tradnl" sz="1800" b="1" noProof="0" dirty="0">
              <a:solidFill>
                <a:schemeClr val="bg2"/>
              </a:solidFill>
              <a:latin typeface="Arial"/>
              <a:cs typeface="Arial"/>
            </a:endParaRPr>
          </a:p>
          <a:p>
            <a:pPr>
              <a:lnSpc>
                <a:spcPct val="150000"/>
              </a:lnSpc>
              <a:buFont typeface="Wingdings" charset="2"/>
              <a:buChar char="§"/>
            </a:pPr>
            <a:r>
              <a:rPr lang="es-ES_tradnl" sz="1600" noProof="0" dirty="0" smtClean="0">
                <a:solidFill>
                  <a:srgbClr val="000000"/>
                </a:solidFill>
                <a:latin typeface="Arial"/>
                <a:cs typeface="Arial"/>
              </a:rPr>
              <a:t>Se </a:t>
            </a:r>
            <a:r>
              <a:rPr lang="es-ES_tradnl" sz="1600" noProof="0" dirty="0">
                <a:solidFill>
                  <a:srgbClr val="000000"/>
                </a:solidFill>
                <a:latin typeface="Arial"/>
                <a:cs typeface="Arial"/>
              </a:rPr>
              <a:t>recorta el equivalente del sueldo y aportes patronales de 4 1/3 docentes jubilados </a:t>
            </a:r>
            <a:r>
              <a:rPr lang="es-ES_tradnl" sz="1600" noProof="0" dirty="0" smtClean="0">
                <a:solidFill>
                  <a:srgbClr val="000000"/>
                </a:solidFill>
                <a:latin typeface="Arial"/>
                <a:cs typeface="Arial"/>
              </a:rPr>
              <a:t>por $401,295  </a:t>
            </a:r>
            <a:r>
              <a:rPr lang="es-ES_tradnl" sz="1600" noProof="0" dirty="0">
                <a:solidFill>
                  <a:srgbClr val="000000"/>
                </a:solidFill>
                <a:latin typeface="Arial"/>
                <a:cs typeface="Arial"/>
              </a:rPr>
              <a:t>adicionales.</a:t>
            </a:r>
            <a:endParaRPr lang="es-ES_tradnl" sz="1600" b="1" noProof="0" dirty="0">
              <a:solidFill>
                <a:srgbClr val="000000"/>
              </a:solidFill>
              <a:latin typeface="Arial"/>
              <a:cs typeface="Arial"/>
            </a:endParaRPr>
          </a:p>
          <a:p>
            <a:pPr>
              <a:buFont typeface="Arial"/>
              <a:buChar char="•"/>
            </a:pPr>
            <a:endParaRPr lang="es-ES_tradnl" sz="1800" b="1" noProof="0" dirty="0">
              <a:solidFill>
                <a:schemeClr val="bg2"/>
              </a:solidFill>
            </a:endParaRPr>
          </a:p>
          <a:p>
            <a:pPr>
              <a:buFont typeface="Arial"/>
              <a:buChar char="•"/>
            </a:pPr>
            <a:endParaRPr lang="es-ES_tradnl" sz="2000" noProof="0" dirty="0">
              <a:solidFill>
                <a:srgbClr val="408000"/>
              </a:solidFill>
            </a:endParaRPr>
          </a:p>
        </p:txBody>
      </p:sp>
      <p:sp>
        <p:nvSpPr>
          <p:cNvPr id="5" name="TextBox 4"/>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546151856"/>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s-ES_tradnl" sz="2400" noProof="0" dirty="0" smtClean="0">
                <a:effectLst/>
              </a:rPr>
              <a:t>       </a:t>
            </a:r>
            <a:r>
              <a:rPr lang="es-ES_tradnl" sz="3600" noProof="0" dirty="0" smtClean="0">
                <a:effectLst/>
              </a:rPr>
              <a:t>  </a:t>
            </a:r>
            <a:r>
              <a:rPr lang="es-ES_tradnl" sz="3600" b="1" noProof="0" dirty="0" smtClean="0">
                <a:solidFill>
                  <a:srgbClr val="000000"/>
                </a:solidFill>
                <a:effectLst/>
              </a:rPr>
              <a:t>Servicio de Extensión Agrícola</a:t>
            </a:r>
            <a:r>
              <a:rPr lang="es-ES_tradnl" sz="3600" b="1" noProof="0" dirty="0" smtClean="0">
                <a:solidFill>
                  <a:srgbClr val="000000"/>
                </a:solidFill>
              </a:rPr>
              <a:t> </a:t>
            </a:r>
            <a:r>
              <a:rPr lang="es-ES_tradnl" sz="3600" b="1" noProof="0" dirty="0" smtClean="0">
                <a:solidFill>
                  <a:srgbClr val="000000"/>
                </a:solidFill>
                <a:effectLst/>
              </a:rPr>
              <a:t>Presupuesto 2014-2015</a:t>
            </a:r>
            <a:r>
              <a:rPr lang="es-ES_tradnl" sz="3600" b="1" noProof="0" dirty="0" smtClean="0">
                <a:solidFill>
                  <a:srgbClr val="000000"/>
                </a:solidFill>
              </a:rPr>
              <a:t> </a:t>
            </a:r>
            <a:endParaRPr lang="es-ES_tradnl" sz="3600" b="1" noProof="0" dirty="0">
              <a:solidFill>
                <a:srgbClr val="000000"/>
              </a:solidFill>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458946014"/>
              </p:ext>
            </p:extLst>
          </p:nvPr>
        </p:nvGraphicFramePr>
        <p:xfrm>
          <a:off x="2070100" y="2006600"/>
          <a:ext cx="6096000" cy="3352799"/>
        </p:xfrm>
        <a:graphic>
          <a:graphicData uri="http://schemas.openxmlformats.org/presentationml/2006/ole">
            <mc:AlternateContent xmlns:mc="http://schemas.openxmlformats.org/markup-compatibility/2006">
              <mc:Choice xmlns:v="urn:schemas-microsoft-com:vml" Requires="v">
                <p:oleObj spid="_x0000_s25783" name="Worksheet" r:id="rId3" imgW="12001500" imgH="3898900" progId="Excel.Sheet.12">
                  <p:embed/>
                </p:oleObj>
              </mc:Choice>
              <mc:Fallback>
                <p:oleObj name="Worksheet" r:id="rId3" imgW="12001500" imgH="3898900" progId="Excel.Sheet.12">
                  <p:embed/>
                  <p:pic>
                    <p:nvPicPr>
                      <p:cNvPr id="0" name=""/>
                      <p:cNvPicPr/>
                      <p:nvPr/>
                    </p:nvPicPr>
                    <p:blipFill>
                      <a:blip r:embed="rId4"/>
                      <a:stretch>
                        <a:fillRect/>
                      </a:stretch>
                    </p:blipFill>
                    <p:spPr>
                      <a:xfrm>
                        <a:off x="2070100" y="2006600"/>
                        <a:ext cx="6096000" cy="3352799"/>
                      </a:xfrm>
                      <a:prstGeom prst="rect">
                        <a:avLst/>
                      </a:prstGeom>
                    </p:spPr>
                  </p:pic>
                </p:oleObj>
              </mc:Fallback>
            </mc:AlternateContent>
          </a:graphicData>
        </a:graphic>
      </p:graphicFrame>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6345960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460904"/>
            <a:ext cx="7498080" cy="1143000"/>
          </a:xfrm>
        </p:spPr>
        <p:txBody>
          <a:bodyPr>
            <a:noAutofit/>
          </a:bodyPr>
          <a:lstStyle/>
          <a:p>
            <a:pPr algn="ctr"/>
            <a:r>
              <a:rPr lang="es-ES_tradnl" sz="3200" b="1" noProof="0" dirty="0" smtClean="0">
                <a:solidFill>
                  <a:srgbClr val="000000"/>
                </a:solidFill>
                <a:effectLst/>
              </a:rPr>
              <a:t>Equivalencia Académica por Departamento</a:t>
            </a:r>
            <a:r>
              <a:rPr lang="es-ES_tradnl" sz="3200" noProof="0" dirty="0" smtClean="0">
                <a:solidFill>
                  <a:srgbClr val="000000"/>
                </a:solidFill>
              </a:rPr>
              <a:t> </a:t>
            </a:r>
            <a:br>
              <a:rPr lang="es-ES_tradnl" sz="3200" noProof="0" dirty="0" smtClean="0">
                <a:solidFill>
                  <a:srgbClr val="000000"/>
                </a:solidFill>
              </a:rPr>
            </a:br>
            <a:endParaRPr lang="es-ES_tradnl" sz="3200" noProof="0" dirty="0">
              <a:solidFill>
                <a:srgbClr val="000000"/>
              </a:solidFill>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26965954"/>
              </p:ext>
            </p:extLst>
          </p:nvPr>
        </p:nvGraphicFramePr>
        <p:xfrm>
          <a:off x="1651000" y="2006600"/>
          <a:ext cx="6858000" cy="2806700"/>
        </p:xfrm>
        <a:graphic>
          <a:graphicData uri="http://schemas.openxmlformats.org/presentationml/2006/ole">
            <mc:AlternateContent xmlns:mc="http://schemas.openxmlformats.org/markup-compatibility/2006">
              <mc:Choice xmlns:v="urn:schemas-microsoft-com:vml" Requires="v">
                <p:oleObj spid="_x0000_s83069" name="Worksheet" r:id="rId3" imgW="12573000" imgH="2908300" progId="Excel.Sheet.12">
                  <p:embed/>
                </p:oleObj>
              </mc:Choice>
              <mc:Fallback>
                <p:oleObj name="Worksheet" r:id="rId3" imgW="12573000" imgH="2908300" progId="Excel.Sheet.12">
                  <p:embed/>
                  <p:pic>
                    <p:nvPicPr>
                      <p:cNvPr id="0" name=""/>
                      <p:cNvPicPr/>
                      <p:nvPr/>
                    </p:nvPicPr>
                    <p:blipFill>
                      <a:blip r:embed="rId4"/>
                      <a:stretch>
                        <a:fillRect/>
                      </a:stretch>
                    </p:blipFill>
                    <p:spPr>
                      <a:xfrm>
                        <a:off x="1651000" y="2006600"/>
                        <a:ext cx="6858000" cy="2806700"/>
                      </a:xfrm>
                      <a:prstGeom prst="rect">
                        <a:avLst/>
                      </a:prstGeom>
                    </p:spPr>
                  </p:pic>
                </p:oleObj>
              </mc:Fallback>
            </mc:AlternateContent>
          </a:graphicData>
        </a:graphic>
      </p:graphicFrame>
      <p:sp>
        <p:nvSpPr>
          <p:cNvPr id="5" name="TextBox 4"/>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177572908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528638"/>
            <a:ext cx="7498080" cy="1143000"/>
          </a:xfrm>
        </p:spPr>
        <p:txBody>
          <a:bodyPr>
            <a:normAutofit/>
          </a:bodyPr>
          <a:lstStyle/>
          <a:p>
            <a:pPr algn="ctr"/>
            <a:r>
              <a:rPr lang="es-ES_tradnl" sz="3200" b="1" noProof="0" dirty="0" smtClean="0">
                <a:solidFill>
                  <a:srgbClr val="000000"/>
                </a:solidFill>
                <a:effectLst/>
                <a:latin typeface="Arial"/>
                <a:cs typeface="Arial"/>
              </a:rPr>
              <a:t>Equivalencia Académica por Región</a:t>
            </a:r>
            <a:r>
              <a:rPr lang="es-ES_tradnl" sz="3200" noProof="0" dirty="0" smtClean="0">
                <a:solidFill>
                  <a:srgbClr val="000000"/>
                </a:solidFill>
                <a:latin typeface="Arial"/>
                <a:cs typeface="Arial"/>
              </a:rPr>
              <a:t> </a:t>
            </a:r>
            <a:br>
              <a:rPr lang="es-ES_tradnl" sz="3200" noProof="0" dirty="0" smtClean="0">
                <a:solidFill>
                  <a:srgbClr val="000000"/>
                </a:solidFill>
                <a:latin typeface="Arial"/>
                <a:cs typeface="Arial"/>
              </a:rPr>
            </a:br>
            <a:endParaRPr lang="es-ES_tradnl" sz="3200" noProof="0" dirty="0">
              <a:solidFill>
                <a:srgbClr val="000000"/>
              </a:solidFill>
              <a:latin typeface="Arial"/>
              <a:cs typeface="Arial"/>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1045804700"/>
              </p:ext>
            </p:extLst>
          </p:nvPr>
        </p:nvGraphicFramePr>
        <p:xfrm>
          <a:off x="1638808" y="2455863"/>
          <a:ext cx="6565392" cy="2522537"/>
        </p:xfrm>
        <a:graphic>
          <a:graphicData uri="http://schemas.openxmlformats.org/presentationml/2006/ole">
            <mc:AlternateContent xmlns:mc="http://schemas.openxmlformats.org/markup-compatibility/2006">
              <mc:Choice xmlns:v="urn:schemas-microsoft-com:vml" Requires="v">
                <p:oleObj spid="_x0000_s84093" name="Worksheet" r:id="rId3" imgW="9664700" imgH="2743200" progId="Excel.Sheet.12">
                  <p:embed/>
                </p:oleObj>
              </mc:Choice>
              <mc:Fallback>
                <p:oleObj name="Worksheet" r:id="rId3" imgW="9664700" imgH="2743200" progId="Excel.Sheet.12">
                  <p:embed/>
                  <p:pic>
                    <p:nvPicPr>
                      <p:cNvPr id="0" name=""/>
                      <p:cNvPicPr/>
                      <p:nvPr/>
                    </p:nvPicPr>
                    <p:blipFill>
                      <a:blip r:embed="rId4"/>
                      <a:stretch>
                        <a:fillRect/>
                      </a:stretch>
                    </p:blipFill>
                    <p:spPr>
                      <a:xfrm>
                        <a:off x="1638808" y="2455863"/>
                        <a:ext cx="6565392" cy="2522537"/>
                      </a:xfrm>
                      <a:prstGeom prst="rect">
                        <a:avLst/>
                      </a:prstGeom>
                    </p:spPr>
                  </p:pic>
                </p:oleObj>
              </mc:Fallback>
            </mc:AlternateContent>
          </a:graphicData>
        </a:graphic>
      </p:graphicFrame>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83570071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477838"/>
            <a:ext cx="7498080" cy="1143000"/>
          </a:xfrm>
        </p:spPr>
        <p:txBody>
          <a:bodyPr>
            <a:noAutofit/>
          </a:bodyPr>
          <a:lstStyle/>
          <a:p>
            <a:pPr algn="ctr"/>
            <a:r>
              <a:rPr lang="es-ES_tradnl" sz="3200" b="1" noProof="0" dirty="0" smtClean="0">
                <a:solidFill>
                  <a:srgbClr val="000000"/>
                </a:solidFill>
                <a:effectLst/>
                <a:latin typeface="Arial"/>
                <a:cs typeface="Arial"/>
              </a:rPr>
              <a:t>Equivalencia Académica por Programa</a:t>
            </a:r>
            <a:r>
              <a:rPr lang="es-ES_tradnl" sz="3200" noProof="0" dirty="0" smtClean="0">
                <a:solidFill>
                  <a:srgbClr val="000000"/>
                </a:solidFill>
                <a:latin typeface="Arial"/>
                <a:cs typeface="Arial"/>
              </a:rPr>
              <a:t> </a:t>
            </a:r>
            <a:br>
              <a:rPr lang="es-ES_tradnl" sz="3200" noProof="0" dirty="0" smtClean="0">
                <a:solidFill>
                  <a:srgbClr val="000000"/>
                </a:solidFill>
                <a:latin typeface="Arial"/>
                <a:cs typeface="Arial"/>
              </a:rPr>
            </a:br>
            <a:endParaRPr lang="es-ES_tradnl" sz="3200" noProof="0" dirty="0">
              <a:solidFill>
                <a:srgbClr val="000000"/>
              </a:solidFill>
              <a:latin typeface="Arial"/>
              <a:cs typeface="Arial"/>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1289077922"/>
              </p:ext>
            </p:extLst>
          </p:nvPr>
        </p:nvGraphicFramePr>
        <p:xfrm>
          <a:off x="1536700" y="1841500"/>
          <a:ext cx="6858000" cy="2476500"/>
        </p:xfrm>
        <a:graphic>
          <a:graphicData uri="http://schemas.openxmlformats.org/presentationml/2006/ole">
            <mc:AlternateContent xmlns:mc="http://schemas.openxmlformats.org/markup-compatibility/2006">
              <mc:Choice xmlns:v="urn:schemas-microsoft-com:vml" Requires="v">
                <p:oleObj spid="_x0000_s85117" name="Worksheet" r:id="rId3" imgW="12331700" imgH="2298700" progId="Excel.Sheet.12">
                  <p:embed/>
                </p:oleObj>
              </mc:Choice>
              <mc:Fallback>
                <p:oleObj name="Worksheet" r:id="rId3" imgW="12331700" imgH="2298700" progId="Excel.Sheet.12">
                  <p:embed/>
                  <p:pic>
                    <p:nvPicPr>
                      <p:cNvPr id="0" name=""/>
                      <p:cNvPicPr/>
                      <p:nvPr/>
                    </p:nvPicPr>
                    <p:blipFill>
                      <a:blip r:embed="rId4"/>
                      <a:stretch>
                        <a:fillRect/>
                      </a:stretch>
                    </p:blipFill>
                    <p:spPr>
                      <a:xfrm>
                        <a:off x="1536700" y="1841500"/>
                        <a:ext cx="6858000" cy="2476500"/>
                      </a:xfrm>
                      <a:prstGeom prst="rect">
                        <a:avLst/>
                      </a:prstGeom>
                    </p:spPr>
                  </p:pic>
                </p:oleObj>
              </mc:Fallback>
            </mc:AlternateContent>
          </a:graphicData>
        </a:graphic>
      </p:graphicFrame>
      <p:sp>
        <p:nvSpPr>
          <p:cNvPr id="4" name="TextBox 3"/>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179585705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701800"/>
            <a:ext cx="7498080" cy="4546600"/>
          </a:xfrm>
        </p:spPr>
        <p:txBody>
          <a:bodyPr>
            <a:normAutofit fontScale="70000" lnSpcReduction="20000"/>
          </a:bodyPr>
          <a:lstStyle/>
          <a:p>
            <a:pPr marL="82296" indent="0" algn="ctr">
              <a:buNone/>
            </a:pPr>
            <a:r>
              <a:rPr lang="es-ES_tradnl" noProof="0" dirty="0" smtClean="0"/>
              <a:t>2008-2009                21,617,155</a:t>
            </a:r>
            <a:br>
              <a:rPr lang="es-ES_tradnl" noProof="0" dirty="0" smtClean="0"/>
            </a:br>
            <a:endParaRPr lang="es-ES_tradnl" noProof="0" dirty="0" smtClean="0"/>
          </a:p>
          <a:p>
            <a:pPr marL="82296" indent="0" algn="ctr">
              <a:buNone/>
            </a:pPr>
            <a:r>
              <a:rPr lang="es-ES_tradnl" noProof="0" dirty="0" smtClean="0"/>
              <a:t>2009-2010                21,324,479</a:t>
            </a:r>
            <a:br>
              <a:rPr lang="es-ES_tradnl" noProof="0" dirty="0" smtClean="0"/>
            </a:br>
            <a:endParaRPr lang="es-ES_tradnl" noProof="0" dirty="0" smtClean="0"/>
          </a:p>
          <a:p>
            <a:pPr marL="82296" indent="0" algn="ctr">
              <a:buNone/>
            </a:pPr>
            <a:r>
              <a:rPr lang="es-ES_tradnl" noProof="0" dirty="0" smtClean="0"/>
              <a:t>2010-2011                19,220,551</a:t>
            </a:r>
            <a:br>
              <a:rPr lang="es-ES_tradnl" noProof="0" dirty="0" smtClean="0"/>
            </a:br>
            <a:r>
              <a:rPr lang="es-ES_tradnl" noProof="0" dirty="0" smtClean="0"/>
              <a:t/>
            </a:r>
            <a:br>
              <a:rPr lang="es-ES_tradnl" noProof="0" dirty="0" smtClean="0"/>
            </a:br>
            <a:r>
              <a:rPr lang="es-ES_tradnl" noProof="0" dirty="0" smtClean="0"/>
              <a:t>2011-2012               19,058,303</a:t>
            </a:r>
            <a:br>
              <a:rPr lang="es-ES_tradnl" noProof="0" dirty="0" smtClean="0"/>
            </a:br>
            <a:r>
              <a:rPr lang="es-ES_tradnl" noProof="0" dirty="0" smtClean="0"/>
              <a:t/>
            </a:r>
            <a:br>
              <a:rPr lang="es-ES_tradnl" noProof="0" dirty="0" smtClean="0"/>
            </a:br>
            <a:r>
              <a:rPr lang="es-ES_tradnl" noProof="0" dirty="0" smtClean="0"/>
              <a:t>2012-2013               18,712,948</a:t>
            </a:r>
            <a:br>
              <a:rPr lang="es-ES_tradnl" noProof="0" dirty="0" smtClean="0"/>
            </a:br>
            <a:r>
              <a:rPr lang="es-ES_tradnl" noProof="0" dirty="0" smtClean="0"/>
              <a:t/>
            </a:r>
            <a:br>
              <a:rPr lang="es-ES_tradnl" noProof="0" dirty="0" smtClean="0"/>
            </a:br>
            <a:r>
              <a:rPr lang="es-ES_tradnl" noProof="0" dirty="0" smtClean="0"/>
              <a:t>2013-2014               19,089,708</a:t>
            </a:r>
            <a:br>
              <a:rPr lang="es-ES_tradnl" noProof="0" dirty="0" smtClean="0"/>
            </a:br>
            <a:r>
              <a:rPr lang="es-ES_tradnl" noProof="0" dirty="0" smtClean="0"/>
              <a:t/>
            </a:r>
            <a:br>
              <a:rPr lang="es-ES_tradnl" noProof="0" dirty="0" smtClean="0"/>
            </a:br>
            <a:r>
              <a:rPr lang="es-ES_tradnl" noProof="0" dirty="0" smtClean="0"/>
              <a:t>2014-2015               20,064,728</a:t>
            </a:r>
          </a:p>
          <a:p>
            <a:pPr marL="82296" indent="0" algn="ctr">
              <a:buNone/>
            </a:pPr>
            <a:endParaRPr lang="es-ES_tradnl" noProof="0" dirty="0" smtClean="0"/>
          </a:p>
          <a:p>
            <a:pPr marL="82296" indent="0" algn="ctr">
              <a:buNone/>
            </a:pPr>
            <a:r>
              <a:rPr lang="es-ES_tradnl" noProof="0" dirty="0" smtClean="0"/>
              <a:t>2015-2016               19,633,433</a:t>
            </a:r>
            <a:endParaRPr lang="es-ES_tradnl" noProof="0" dirty="0"/>
          </a:p>
        </p:txBody>
      </p:sp>
      <p:sp>
        <p:nvSpPr>
          <p:cNvPr id="4" name="TextBox 3"/>
          <p:cNvSpPr txBox="1"/>
          <p:nvPr/>
        </p:nvSpPr>
        <p:spPr>
          <a:xfrm>
            <a:off x="2209800" y="800100"/>
            <a:ext cx="6046848" cy="584776"/>
          </a:xfrm>
          <a:prstGeom prst="rect">
            <a:avLst/>
          </a:prstGeom>
          <a:noFill/>
        </p:spPr>
        <p:txBody>
          <a:bodyPr wrap="none" rtlCol="0">
            <a:spAutoFit/>
          </a:bodyPr>
          <a:lstStyle/>
          <a:p>
            <a:r>
              <a:rPr lang="en-US" sz="3200" b="1" dirty="0">
                <a:solidFill>
                  <a:srgbClr val="000000"/>
                </a:solidFill>
                <a:latin typeface="Arial"/>
                <a:cs typeface="Arial"/>
              </a:rPr>
              <a:t>Presupuestos </a:t>
            </a:r>
            <a:r>
              <a:rPr lang="en-US" sz="3200" b="1" dirty="0" err="1">
                <a:solidFill>
                  <a:srgbClr val="000000"/>
                </a:solidFill>
                <a:latin typeface="Arial"/>
                <a:cs typeface="Arial"/>
              </a:rPr>
              <a:t>años</a:t>
            </a:r>
            <a:r>
              <a:rPr lang="en-US" sz="3200" b="1" dirty="0">
                <a:solidFill>
                  <a:srgbClr val="000000"/>
                </a:solidFill>
                <a:latin typeface="Arial"/>
                <a:cs typeface="Arial"/>
              </a:rPr>
              <a:t> 2008-2016</a:t>
            </a:r>
          </a:p>
        </p:txBody>
      </p:sp>
      <p:sp>
        <p:nvSpPr>
          <p:cNvPr id="5" name="TextBox 4"/>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2520896182"/>
      </p:ext>
    </p:extLst>
  </p:cSld>
  <p:clrMapOvr>
    <a:masterClrMapping/>
  </p:clrMapOvr>
  <p:timing>
    <p:tnLst>
      <p:par>
        <p:cTn xmlns:p14="http://schemas.microsoft.com/office/powerpoint/2010/mai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300289721"/>
              </p:ext>
            </p:extLst>
          </p:nvPr>
        </p:nvGraphicFramePr>
        <p:xfrm>
          <a:off x="1435100" y="1066800"/>
          <a:ext cx="7499350" cy="50419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spTree>
    <p:extLst>
      <p:ext uri="{BB962C8B-B14F-4D97-AF65-F5344CB8AC3E}">
        <p14:creationId xmlns:p14="http://schemas.microsoft.com/office/powerpoint/2010/main" val="335935787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1733" y="2747885"/>
            <a:ext cx="530915" cy="1938992"/>
          </a:xfrm>
          <a:prstGeom prst="rect">
            <a:avLst/>
          </a:prstGeom>
          <a:noFill/>
        </p:spPr>
        <p:txBody>
          <a:bodyPr wrap="none" rtlCol="0">
            <a:spAutoFit/>
          </a:bodyPr>
          <a:lstStyle/>
          <a:p>
            <a:r>
              <a:rPr lang="es-ES_tradnl" sz="4000" dirty="0" smtClean="0"/>
              <a:t>S</a:t>
            </a:r>
          </a:p>
          <a:p>
            <a:r>
              <a:rPr lang="es-ES_tradnl" sz="4000" dirty="0" smtClean="0"/>
              <a:t>E</a:t>
            </a:r>
          </a:p>
          <a:p>
            <a:r>
              <a:rPr lang="es-ES_tradnl" sz="4000" dirty="0"/>
              <a:t>A</a:t>
            </a:r>
          </a:p>
        </p:txBody>
      </p:sp>
      <p:pic>
        <p:nvPicPr>
          <p:cNvPr id="5" name="Picture 4" descr="Org Sea Sueldos-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5467" y="457200"/>
            <a:ext cx="7399866" cy="6180666"/>
          </a:xfrm>
          <a:prstGeom prst="rect">
            <a:avLst/>
          </a:prstGeom>
        </p:spPr>
      </p:pic>
    </p:spTree>
    <p:extLst>
      <p:ext uri="{BB962C8B-B14F-4D97-AF65-F5344CB8AC3E}">
        <p14:creationId xmlns:p14="http://schemas.microsoft.com/office/powerpoint/2010/main" val="1819459227"/>
      </p:ext>
    </p:extLst>
  </p:cSld>
  <p:clrMapOvr>
    <a:masterClrMapping/>
  </p:clrMapOvr>
  <p:timing>
    <p:tnLst>
      <p:par>
        <p:cTn xmlns:p14="http://schemas.microsoft.com/office/powerpoint/2010/mai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s-ES_tradnl" sz="3200" b="1" noProof="0" smtClean="0">
                <a:solidFill>
                  <a:srgbClr val="000000"/>
                </a:solidFill>
                <a:latin typeface="Arial"/>
                <a:cs typeface="Arial"/>
              </a:rPr>
              <a:t>Acuerdos colaborativos con Agencias Estatales</a:t>
            </a:r>
            <a:endParaRPr lang="es-ES_tradnl" sz="3200" b="1" noProof="0">
              <a:solidFill>
                <a:srgbClr val="000000"/>
              </a:solidFill>
              <a:latin typeface="Arial"/>
              <a:cs typeface="Arial"/>
            </a:endParaRPr>
          </a:p>
        </p:txBody>
      </p:sp>
      <p:sp>
        <p:nvSpPr>
          <p:cNvPr id="4" name="Subtitle 3"/>
          <p:cNvSpPr>
            <a:spLocks noGrp="1"/>
          </p:cNvSpPr>
          <p:nvPr>
            <p:ph type="subTitle" idx="1"/>
          </p:nvPr>
        </p:nvSpPr>
        <p:spPr>
          <a:xfrm>
            <a:off x="1432560" y="1850064"/>
            <a:ext cx="7406640" cy="4810444"/>
          </a:xfrm>
        </p:spPr>
        <p:txBody>
          <a:bodyPr>
            <a:normAutofit fontScale="92500"/>
          </a:bodyPr>
          <a:lstStyle/>
          <a:p>
            <a:endParaRPr lang="es-ES_tradnl" noProof="0" dirty="0" smtClean="0"/>
          </a:p>
          <a:p>
            <a:pPr marL="484632" indent="-457200">
              <a:buFont typeface="Wingdings" charset="2"/>
              <a:buChar char="§"/>
            </a:pPr>
            <a:r>
              <a:rPr lang="es-ES_tradnl" noProof="0" dirty="0" smtClean="0">
                <a:solidFill>
                  <a:srgbClr val="000000"/>
                </a:solidFill>
              </a:rPr>
              <a:t>Departamento  de Agricultura de  Puerto  Rico  </a:t>
            </a:r>
          </a:p>
          <a:p>
            <a:pPr marL="484632" indent="-457200">
              <a:buFont typeface="Wingdings" charset="2"/>
              <a:buChar char="§"/>
            </a:pPr>
            <a:r>
              <a:rPr lang="es-ES_tradnl" noProof="0" dirty="0" smtClean="0">
                <a:solidFill>
                  <a:srgbClr val="000000"/>
                </a:solidFill>
              </a:rPr>
              <a:t>Departamento  de  Turismo</a:t>
            </a:r>
          </a:p>
          <a:p>
            <a:pPr marL="484632" indent="-457200">
              <a:buFont typeface="Wingdings" charset="2"/>
              <a:buChar char="§"/>
            </a:pPr>
            <a:r>
              <a:rPr lang="es-ES_tradnl" noProof="0" dirty="0" smtClean="0">
                <a:solidFill>
                  <a:srgbClr val="000000"/>
                </a:solidFill>
              </a:rPr>
              <a:t>Departamento  de  Salud</a:t>
            </a:r>
          </a:p>
          <a:p>
            <a:pPr marL="484632" indent="-457200">
              <a:buFont typeface="Wingdings" charset="2"/>
              <a:buChar char="§"/>
            </a:pPr>
            <a:r>
              <a:rPr lang="es-ES_tradnl" noProof="0" dirty="0" smtClean="0">
                <a:solidFill>
                  <a:srgbClr val="000000"/>
                </a:solidFill>
              </a:rPr>
              <a:t>Departamento  de  la  Familia</a:t>
            </a:r>
          </a:p>
          <a:p>
            <a:pPr marL="484632" indent="-457200">
              <a:buFont typeface="Wingdings" charset="2"/>
              <a:buChar char="§"/>
            </a:pPr>
            <a:r>
              <a:rPr lang="es-ES_tradnl" noProof="0" dirty="0" smtClean="0">
                <a:solidFill>
                  <a:srgbClr val="000000"/>
                </a:solidFill>
              </a:rPr>
              <a:t>Departamento  de  Recursos Naturales y  Ambientales</a:t>
            </a:r>
          </a:p>
          <a:p>
            <a:pPr marL="484632" indent="-457200">
              <a:buFont typeface="Wingdings" charset="2"/>
              <a:buChar char="§"/>
            </a:pPr>
            <a:r>
              <a:rPr lang="es-ES_tradnl" noProof="0" dirty="0" smtClean="0">
                <a:solidFill>
                  <a:srgbClr val="000000"/>
                </a:solidFill>
              </a:rPr>
              <a:t>Junta  de  Calidad Ambiental</a:t>
            </a:r>
          </a:p>
          <a:p>
            <a:pPr marL="484632" indent="-457200">
              <a:buFont typeface="Wingdings" charset="2"/>
              <a:buChar char="§"/>
            </a:pPr>
            <a:r>
              <a:rPr lang="es-ES_tradnl" noProof="0" dirty="0" smtClean="0">
                <a:solidFill>
                  <a:srgbClr val="000000"/>
                </a:solidFill>
              </a:rPr>
              <a:t>Autoridad de  Desperdicios Sólidos</a:t>
            </a:r>
          </a:p>
          <a:p>
            <a:pPr marL="484632" indent="-457200">
              <a:buFont typeface="Wingdings" charset="2"/>
              <a:buChar char="§"/>
            </a:pPr>
            <a:r>
              <a:rPr lang="es-ES_tradnl" noProof="0" dirty="0" smtClean="0">
                <a:solidFill>
                  <a:srgbClr val="000000"/>
                </a:solidFill>
              </a:rPr>
              <a:t>Oficina de  Reglamentación de  la  Industria Lechera</a:t>
            </a:r>
          </a:p>
          <a:p>
            <a:pPr marL="484632" indent="-457200">
              <a:buFont typeface="Wingdings" charset="2"/>
              <a:buChar char="§"/>
            </a:pPr>
            <a:r>
              <a:rPr lang="es-ES_tradnl" noProof="0" dirty="0" smtClean="0">
                <a:solidFill>
                  <a:srgbClr val="000000"/>
                </a:solidFill>
              </a:rPr>
              <a:t>Fondo de  Innovación para el  Desarrollo Agrícola</a:t>
            </a:r>
          </a:p>
          <a:p>
            <a:pPr marL="484632" indent="-457200">
              <a:buFont typeface="Wingdings" charset="2"/>
              <a:buChar char="§"/>
            </a:pPr>
            <a:endParaRPr lang="es-ES_tradnl" noProof="0" dirty="0"/>
          </a:p>
        </p:txBody>
      </p:sp>
      <p:sp>
        <p:nvSpPr>
          <p:cNvPr id="8" name="TextBox 7"/>
          <p:cNvSpPr txBox="1"/>
          <p:nvPr/>
        </p:nvSpPr>
        <p:spPr>
          <a:xfrm>
            <a:off x="237067" y="2167466"/>
            <a:ext cx="530915" cy="4401205"/>
          </a:xfrm>
          <a:prstGeom prst="rect">
            <a:avLst/>
          </a:prstGeom>
          <a:noFill/>
          <a:ln>
            <a:solidFill>
              <a:srgbClr val="94C600"/>
            </a:solidFill>
          </a:ln>
        </p:spPr>
        <p:txBody>
          <a:bodyPr wrap="square" rtlCol="0">
            <a:spAutoFit/>
          </a:bodyPr>
          <a:lstStyle/>
          <a:p>
            <a:r>
              <a:rPr lang="es-ES_tradnl" sz="4000" dirty="0" smtClean="0"/>
              <a:t>E</a:t>
            </a:r>
          </a:p>
          <a:p>
            <a:r>
              <a:rPr lang="es-ES_tradnl" sz="4000" dirty="0" smtClean="0"/>
              <a:t>E</a:t>
            </a:r>
          </a:p>
          <a:p>
            <a:r>
              <a:rPr lang="es-ES_tradnl" sz="4000" dirty="0" smtClean="0"/>
              <a:t>A</a:t>
            </a:r>
          </a:p>
          <a:p>
            <a:endParaRPr lang="es-ES_tradnl" sz="4000" dirty="0">
              <a:ln>
                <a:solidFill>
                  <a:schemeClr val="tx1"/>
                </a:solidFill>
              </a:ln>
            </a:endParaRPr>
          </a:p>
          <a:p>
            <a:r>
              <a:rPr lang="es-ES_tradnl" sz="4000" dirty="0" smtClean="0"/>
              <a:t>S</a:t>
            </a:r>
          </a:p>
          <a:p>
            <a:r>
              <a:rPr lang="es-ES_tradnl" sz="4000" dirty="0" smtClean="0"/>
              <a:t>E</a:t>
            </a:r>
          </a:p>
          <a:p>
            <a:r>
              <a:rPr lang="es-ES_tradnl" sz="4000" dirty="0"/>
              <a:t>A</a:t>
            </a:r>
            <a:endParaRPr lang="es-ES_tradnl" sz="4000" dirty="0" smtClean="0"/>
          </a:p>
        </p:txBody>
      </p:sp>
    </p:spTree>
    <p:extLst>
      <p:ext uri="{BB962C8B-B14F-4D97-AF65-F5344CB8AC3E}">
        <p14:creationId xmlns:p14="http://schemas.microsoft.com/office/powerpoint/2010/main" val="3090534981"/>
      </p:ext>
    </p:extLst>
  </p:cSld>
  <p:clrMapOvr>
    <a:masterClrMapping/>
  </p:clrMapOvr>
  <p:timing>
    <p:tnLst>
      <p:par>
        <p:cTn xmlns:p14="http://schemas.microsoft.com/office/powerpoint/2010/mai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latin typeface="Arial"/>
                <a:cs typeface="Arial"/>
              </a:rPr>
              <a:t>Acuerdos colaborativos con Entidades Educativas</a:t>
            </a:r>
            <a:endParaRPr lang="es-ES_tradnl" sz="3200" b="1" noProof="0">
              <a:solidFill>
                <a:srgbClr val="000000"/>
              </a:solidFill>
              <a:latin typeface="Arial"/>
              <a:cs typeface="Arial"/>
            </a:endParaRPr>
          </a:p>
        </p:txBody>
      </p:sp>
      <p:sp>
        <p:nvSpPr>
          <p:cNvPr id="4" name="Rectangle 3"/>
          <p:cNvSpPr/>
          <p:nvPr/>
        </p:nvSpPr>
        <p:spPr>
          <a:xfrm>
            <a:off x="2286000" y="1582341"/>
            <a:ext cx="4572000" cy="4873130"/>
          </a:xfrm>
          <a:prstGeom prst="rect">
            <a:avLst/>
          </a:prstGeom>
        </p:spPr>
        <p:txBody>
          <a:bodyPr>
            <a:spAutoFit/>
          </a:bodyPr>
          <a:lstStyle/>
          <a:p>
            <a:pPr marL="342900" lvl="0" indent="-342900">
              <a:lnSpc>
                <a:spcPct val="150000"/>
              </a:lnSpc>
              <a:buClr>
                <a:srgbClr val="10772D"/>
              </a:buClr>
              <a:buFont typeface="Wingdings" charset="2"/>
              <a:buChar char="§"/>
            </a:pPr>
            <a:r>
              <a:rPr lang="en-US" sz="1600" dirty="0">
                <a:solidFill>
                  <a:srgbClr val="000000"/>
                </a:solidFill>
                <a:latin typeface="Arial"/>
                <a:cs typeface="Arial"/>
              </a:rPr>
              <a:t>UPR  </a:t>
            </a:r>
            <a:r>
              <a:rPr lang="en-US" sz="1600" dirty="0" err="1">
                <a:solidFill>
                  <a:srgbClr val="000000"/>
                </a:solidFill>
                <a:latin typeface="Arial"/>
                <a:cs typeface="Arial"/>
              </a:rPr>
              <a:t>Recinto</a:t>
            </a:r>
            <a:r>
              <a:rPr lang="en-US" sz="1600" dirty="0">
                <a:solidFill>
                  <a:srgbClr val="000000"/>
                </a:solidFill>
                <a:latin typeface="Arial"/>
                <a:cs typeface="Arial"/>
              </a:rPr>
              <a:t> de  </a:t>
            </a:r>
            <a:r>
              <a:rPr lang="en-US" sz="1600" dirty="0" err="1">
                <a:solidFill>
                  <a:srgbClr val="000000"/>
                </a:solidFill>
                <a:latin typeface="Arial"/>
                <a:cs typeface="Arial"/>
              </a:rPr>
              <a:t>Ciencias</a:t>
            </a:r>
            <a:r>
              <a:rPr lang="en-US" sz="1600" dirty="0">
                <a:solidFill>
                  <a:srgbClr val="000000"/>
                </a:solidFill>
                <a:latin typeface="Arial"/>
                <a:cs typeface="Arial"/>
              </a:rPr>
              <a:t> </a:t>
            </a:r>
            <a:r>
              <a:rPr lang="en-US" sz="1600" dirty="0" err="1">
                <a:solidFill>
                  <a:srgbClr val="000000"/>
                </a:solidFill>
                <a:latin typeface="Arial"/>
                <a:cs typeface="Arial"/>
              </a:rPr>
              <a:t>Médicas</a:t>
            </a:r>
            <a:endParaRPr lang="en-US" sz="1600" dirty="0">
              <a:solidFill>
                <a:srgbClr val="000000"/>
              </a:solidFill>
              <a:latin typeface="Arial"/>
              <a:cs typeface="Arial"/>
            </a:endParaRPr>
          </a:p>
          <a:p>
            <a:pPr marL="342900" lvl="0" indent="-342900">
              <a:lnSpc>
                <a:spcPct val="150000"/>
              </a:lnSpc>
              <a:buClr>
                <a:srgbClr val="10772D"/>
              </a:buClr>
              <a:buFont typeface="Wingdings" charset="2"/>
              <a:buChar char="§"/>
            </a:pPr>
            <a:r>
              <a:rPr lang="en-US" sz="1600" dirty="0">
                <a:solidFill>
                  <a:srgbClr val="000000"/>
                </a:solidFill>
                <a:latin typeface="Arial"/>
                <a:cs typeface="Arial"/>
              </a:rPr>
              <a:t>UPR  </a:t>
            </a:r>
            <a:r>
              <a:rPr lang="en-US" sz="1600" dirty="0" err="1">
                <a:solidFill>
                  <a:srgbClr val="000000"/>
                </a:solidFill>
                <a:latin typeface="Arial"/>
                <a:cs typeface="Arial"/>
              </a:rPr>
              <a:t>Recinto</a:t>
            </a:r>
            <a:r>
              <a:rPr lang="en-US" sz="1600" dirty="0">
                <a:solidFill>
                  <a:srgbClr val="000000"/>
                </a:solidFill>
                <a:latin typeface="Arial"/>
                <a:cs typeface="Arial"/>
              </a:rPr>
              <a:t> de  </a:t>
            </a:r>
            <a:r>
              <a:rPr lang="en-US" sz="1600" dirty="0" err="1">
                <a:solidFill>
                  <a:srgbClr val="000000"/>
                </a:solidFill>
                <a:latin typeface="Arial"/>
                <a:cs typeface="Arial"/>
              </a:rPr>
              <a:t>Utuado</a:t>
            </a:r>
            <a:endParaRPr lang="en-US" sz="1600" dirty="0">
              <a:solidFill>
                <a:srgbClr val="000000"/>
              </a:solidFill>
              <a:latin typeface="Arial"/>
              <a:cs typeface="Arial"/>
            </a:endParaRPr>
          </a:p>
          <a:p>
            <a:pPr marL="342900" lvl="0" indent="-342900">
              <a:lnSpc>
                <a:spcPct val="150000"/>
              </a:lnSpc>
              <a:buClr>
                <a:srgbClr val="10772D"/>
              </a:buClr>
              <a:buFont typeface="Wingdings" charset="2"/>
              <a:buChar char="§"/>
            </a:pPr>
            <a:r>
              <a:rPr lang="en-US" sz="1600" dirty="0">
                <a:solidFill>
                  <a:srgbClr val="000000"/>
                </a:solidFill>
                <a:latin typeface="Arial"/>
                <a:cs typeface="Arial"/>
              </a:rPr>
              <a:t>University  of  Nebraska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Iowa  State  University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Louisiana  State  University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University  of  Florida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Universidad  del  </a:t>
            </a:r>
            <a:r>
              <a:rPr lang="en-US" sz="1600" dirty="0" err="1">
                <a:solidFill>
                  <a:srgbClr val="000000"/>
                </a:solidFill>
                <a:latin typeface="Arial"/>
                <a:cs typeface="Arial"/>
              </a:rPr>
              <a:t>Zamorano</a:t>
            </a:r>
            <a:endParaRPr lang="en-US" sz="1600" dirty="0">
              <a:solidFill>
                <a:srgbClr val="000000"/>
              </a:solidFill>
              <a:latin typeface="Arial"/>
              <a:cs typeface="Arial"/>
            </a:endParaRPr>
          </a:p>
          <a:p>
            <a:pPr marL="342900" lvl="0" indent="-342900">
              <a:lnSpc>
                <a:spcPct val="150000"/>
              </a:lnSpc>
              <a:buClr>
                <a:srgbClr val="10772D"/>
              </a:buClr>
              <a:buFont typeface="Wingdings" charset="2"/>
              <a:buChar char="§"/>
            </a:pPr>
            <a:r>
              <a:rPr lang="en-US" sz="1600" dirty="0">
                <a:solidFill>
                  <a:srgbClr val="000000"/>
                </a:solidFill>
                <a:latin typeface="Arial"/>
                <a:cs typeface="Arial"/>
              </a:rPr>
              <a:t>University  of  Arkansas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Mississippi  State  University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Texas  A  &amp;  M  University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Purdue  University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North  Dakota  State  University  </a:t>
            </a:r>
          </a:p>
          <a:p>
            <a:pPr marL="342900" lvl="0" indent="-342900">
              <a:lnSpc>
                <a:spcPct val="150000"/>
              </a:lnSpc>
              <a:buClr>
                <a:srgbClr val="10772D"/>
              </a:buClr>
              <a:buFont typeface="Wingdings" charset="2"/>
              <a:buChar char="§"/>
            </a:pPr>
            <a:r>
              <a:rPr lang="en-US" sz="1600" dirty="0">
                <a:solidFill>
                  <a:srgbClr val="000000"/>
                </a:solidFill>
                <a:latin typeface="Arial"/>
                <a:cs typeface="Arial"/>
              </a:rPr>
              <a:t>University  of  Illinois </a:t>
            </a:r>
          </a:p>
        </p:txBody>
      </p:sp>
      <p:sp>
        <p:nvSpPr>
          <p:cNvPr id="5" name="TextBox 4"/>
          <p:cNvSpPr txBox="1"/>
          <p:nvPr/>
        </p:nvSpPr>
        <p:spPr>
          <a:xfrm>
            <a:off x="237067" y="2167466"/>
            <a:ext cx="530915" cy="4401205"/>
          </a:xfrm>
          <a:prstGeom prst="rect">
            <a:avLst/>
          </a:prstGeom>
          <a:noFill/>
          <a:ln>
            <a:solidFill>
              <a:srgbClr val="94C600"/>
            </a:solidFill>
          </a:ln>
        </p:spPr>
        <p:txBody>
          <a:bodyPr wrap="square" rtlCol="0">
            <a:spAutoFit/>
          </a:bodyPr>
          <a:lstStyle/>
          <a:p>
            <a:r>
              <a:rPr lang="es-ES_tradnl" sz="4000" dirty="0" smtClean="0"/>
              <a:t>E</a:t>
            </a:r>
          </a:p>
          <a:p>
            <a:r>
              <a:rPr lang="es-ES_tradnl" sz="4000" dirty="0" smtClean="0"/>
              <a:t>E</a:t>
            </a:r>
          </a:p>
          <a:p>
            <a:r>
              <a:rPr lang="es-ES_tradnl" sz="4000" dirty="0" smtClean="0"/>
              <a:t>A</a:t>
            </a:r>
          </a:p>
          <a:p>
            <a:endParaRPr lang="es-ES_tradnl" sz="4000" dirty="0">
              <a:ln>
                <a:solidFill>
                  <a:schemeClr val="tx1"/>
                </a:solidFill>
              </a:ln>
            </a:endParaRPr>
          </a:p>
          <a:p>
            <a:r>
              <a:rPr lang="es-ES_tradnl" sz="4000" dirty="0" smtClean="0"/>
              <a:t>S</a:t>
            </a:r>
          </a:p>
          <a:p>
            <a:r>
              <a:rPr lang="es-ES_tradnl" sz="4000" dirty="0" smtClean="0"/>
              <a:t>E</a:t>
            </a:r>
          </a:p>
          <a:p>
            <a:r>
              <a:rPr lang="es-ES_tradnl" sz="4000" dirty="0"/>
              <a:t>A</a:t>
            </a:r>
            <a:endParaRPr lang="es-ES_tradnl" sz="4000" dirty="0" smtClean="0"/>
          </a:p>
        </p:txBody>
      </p:sp>
    </p:spTree>
    <p:extLst>
      <p:ext uri="{BB962C8B-B14F-4D97-AF65-F5344CB8AC3E}">
        <p14:creationId xmlns:p14="http://schemas.microsoft.com/office/powerpoint/2010/main" val="1332844952"/>
      </p:ext>
    </p:extLst>
  </p:cSld>
  <p:clrMapOvr>
    <a:masterClrMapping/>
  </p:clrMapOvr>
  <p:timing>
    <p:tnLst>
      <p:par>
        <p:cTn xmlns:p14="http://schemas.microsoft.com/office/powerpoint/2010/mai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latin typeface="Arial"/>
                <a:cs typeface="Arial"/>
              </a:rPr>
              <a:t>Acuerdos colaborativos con el Gobierno Federal</a:t>
            </a:r>
            <a:endParaRPr lang="es-ES_tradnl" sz="3200" b="1" noProof="0">
              <a:solidFill>
                <a:srgbClr val="000000"/>
              </a:solidFill>
              <a:latin typeface="Arial"/>
              <a:cs typeface="Arial"/>
            </a:endParaRPr>
          </a:p>
        </p:txBody>
      </p:sp>
      <p:sp>
        <p:nvSpPr>
          <p:cNvPr id="4" name="Rectangle 3"/>
          <p:cNvSpPr/>
          <p:nvPr/>
        </p:nvSpPr>
        <p:spPr>
          <a:xfrm>
            <a:off x="2286000" y="1585942"/>
            <a:ext cx="4572000" cy="4881337"/>
          </a:xfrm>
          <a:prstGeom prst="rect">
            <a:avLst/>
          </a:prstGeom>
        </p:spPr>
        <p:txBody>
          <a:bodyPr>
            <a:spAutoFit/>
          </a:bodyPr>
          <a:lstStyle/>
          <a:p>
            <a:pPr marL="285750" lvl="0" indent="-285750">
              <a:lnSpc>
                <a:spcPct val="130000"/>
              </a:lnSpc>
              <a:buClr>
                <a:schemeClr val="tx2"/>
              </a:buClr>
              <a:buFont typeface="Wingdings" charset="2"/>
              <a:buChar char="§"/>
            </a:pPr>
            <a:r>
              <a:rPr lang="en-US" sz="1600" dirty="0">
                <a:solidFill>
                  <a:srgbClr val="000000"/>
                </a:solidFill>
              </a:rPr>
              <a:t>USDA  </a:t>
            </a:r>
          </a:p>
          <a:p>
            <a:pPr marL="285750" lvl="0" indent="-285750">
              <a:lnSpc>
                <a:spcPct val="130000"/>
              </a:lnSpc>
              <a:buClr>
                <a:schemeClr val="tx2"/>
              </a:buClr>
              <a:buFont typeface="Wingdings" charset="2"/>
              <a:buChar char="§"/>
            </a:pPr>
            <a:r>
              <a:rPr lang="en-US" sz="1600" dirty="0">
                <a:solidFill>
                  <a:srgbClr val="000000"/>
                </a:solidFill>
              </a:rPr>
              <a:t>USDA</a:t>
            </a:r>
            <a:r>
              <a:rPr lang="en-US" sz="1600" dirty="0" smtClean="0">
                <a:solidFill>
                  <a:srgbClr val="000000"/>
                </a:solidFill>
              </a:rPr>
              <a:t>-APHIS </a:t>
            </a:r>
            <a:r>
              <a:rPr lang="en-US" sz="1600" dirty="0">
                <a:solidFill>
                  <a:srgbClr val="000000"/>
                </a:solidFill>
              </a:rPr>
              <a:t> </a:t>
            </a:r>
          </a:p>
          <a:p>
            <a:pPr marL="285750" lvl="0" indent="-285750">
              <a:lnSpc>
                <a:spcPct val="130000"/>
              </a:lnSpc>
              <a:buClr>
                <a:schemeClr val="tx2"/>
              </a:buClr>
              <a:buFont typeface="Wingdings" charset="2"/>
              <a:buChar char="§"/>
            </a:pPr>
            <a:r>
              <a:rPr lang="en-US" sz="1600" dirty="0">
                <a:solidFill>
                  <a:srgbClr val="000000"/>
                </a:solidFill>
              </a:rPr>
              <a:t>US  Forest  Service  </a:t>
            </a:r>
          </a:p>
          <a:p>
            <a:pPr marL="285750" lvl="0" indent="-285750">
              <a:lnSpc>
                <a:spcPct val="130000"/>
              </a:lnSpc>
              <a:buClr>
                <a:schemeClr val="tx2"/>
              </a:buClr>
              <a:buFont typeface="Wingdings" charset="2"/>
              <a:buChar char="§"/>
            </a:pPr>
            <a:r>
              <a:rPr lang="en-US" sz="1600" dirty="0">
                <a:solidFill>
                  <a:srgbClr val="000000"/>
                </a:solidFill>
              </a:rPr>
              <a:t>Environmental  </a:t>
            </a:r>
            <a:r>
              <a:rPr lang="en-US" sz="1600" dirty="0" smtClean="0">
                <a:solidFill>
                  <a:srgbClr val="000000"/>
                </a:solidFill>
              </a:rPr>
              <a:t>Protection </a:t>
            </a:r>
            <a:r>
              <a:rPr lang="en-US" sz="1600" dirty="0">
                <a:solidFill>
                  <a:srgbClr val="000000"/>
                </a:solidFill>
              </a:rPr>
              <a:t> Agency  (EPA)  </a:t>
            </a:r>
          </a:p>
          <a:p>
            <a:pPr marL="285750" lvl="0" indent="-285750">
              <a:lnSpc>
                <a:spcPct val="130000"/>
              </a:lnSpc>
              <a:buClr>
                <a:schemeClr val="tx2"/>
              </a:buClr>
              <a:buFont typeface="Wingdings" charset="2"/>
              <a:buChar char="§"/>
            </a:pPr>
            <a:r>
              <a:rPr lang="en-US" sz="1600" dirty="0">
                <a:solidFill>
                  <a:srgbClr val="000000"/>
                </a:solidFill>
              </a:rPr>
              <a:t>Na1onal  Resources  and  Conserva1on  Service  (NRCS)  </a:t>
            </a:r>
          </a:p>
          <a:p>
            <a:pPr marL="285750" lvl="0" indent="-285750">
              <a:lnSpc>
                <a:spcPct val="130000"/>
              </a:lnSpc>
              <a:buClr>
                <a:schemeClr val="tx2"/>
              </a:buClr>
              <a:buFont typeface="Wingdings" charset="2"/>
              <a:buChar char="§"/>
            </a:pPr>
            <a:r>
              <a:rPr lang="en-US" sz="1600" dirty="0">
                <a:solidFill>
                  <a:srgbClr val="000000"/>
                </a:solidFill>
              </a:rPr>
              <a:t>US  Fish  and  Wildlife  Service  (USFW) </a:t>
            </a:r>
          </a:p>
          <a:p>
            <a:pPr marL="285750" lvl="0" indent="-285750">
              <a:lnSpc>
                <a:spcPct val="130000"/>
              </a:lnSpc>
              <a:buClr>
                <a:schemeClr val="tx2"/>
              </a:buClr>
              <a:buFont typeface="Wingdings" charset="2"/>
              <a:buChar char="§"/>
            </a:pPr>
            <a:r>
              <a:rPr lang="en-US" sz="1600" dirty="0" smtClean="0">
                <a:solidFill>
                  <a:srgbClr val="000000"/>
                </a:solidFill>
              </a:rPr>
              <a:t>USDA</a:t>
            </a:r>
            <a:r>
              <a:rPr lang="en-US" sz="1600" dirty="0">
                <a:solidFill>
                  <a:srgbClr val="000000"/>
                </a:solidFill>
              </a:rPr>
              <a:t>/SIA  Centro  </a:t>
            </a:r>
            <a:r>
              <a:rPr lang="en-US" sz="1600" dirty="0" err="1">
                <a:solidFill>
                  <a:srgbClr val="000000"/>
                </a:solidFill>
              </a:rPr>
              <a:t>Nacional</a:t>
            </a:r>
            <a:r>
              <a:rPr lang="en-US" sz="1600" dirty="0">
                <a:solidFill>
                  <a:srgbClr val="000000"/>
                </a:solidFill>
              </a:rPr>
              <a:t> de  </a:t>
            </a:r>
            <a:r>
              <a:rPr lang="en-US" sz="1600" dirty="0" err="1">
                <a:solidFill>
                  <a:srgbClr val="000000"/>
                </a:solidFill>
              </a:rPr>
              <a:t>Evaluación</a:t>
            </a:r>
            <a:r>
              <a:rPr lang="en-US" sz="1600" dirty="0">
                <a:solidFill>
                  <a:srgbClr val="000000"/>
                </a:solidFill>
              </a:rPr>
              <a:t> y  </a:t>
            </a:r>
            <a:r>
              <a:rPr lang="en-US" sz="1600" dirty="0" err="1">
                <a:solidFill>
                  <a:srgbClr val="000000"/>
                </a:solidFill>
              </a:rPr>
              <a:t>Mejoramiento</a:t>
            </a:r>
            <a:r>
              <a:rPr lang="en-US" sz="1600" dirty="0">
                <a:solidFill>
                  <a:srgbClr val="000000"/>
                </a:solidFill>
              </a:rPr>
              <a:t> de  </a:t>
            </a:r>
            <a:r>
              <a:rPr lang="en-US" sz="1600" dirty="0" err="1">
                <a:solidFill>
                  <a:srgbClr val="000000"/>
                </a:solidFill>
              </a:rPr>
              <a:t>Germoplasma</a:t>
            </a:r>
            <a:r>
              <a:rPr lang="en-US" sz="1600" dirty="0">
                <a:solidFill>
                  <a:srgbClr val="000000"/>
                </a:solidFill>
              </a:rPr>
              <a:t> de  </a:t>
            </a:r>
            <a:r>
              <a:rPr lang="en-US" sz="1600" dirty="0" err="1">
                <a:solidFill>
                  <a:srgbClr val="000000"/>
                </a:solidFill>
              </a:rPr>
              <a:t>Arroz</a:t>
            </a:r>
            <a:endParaRPr lang="en-US" sz="1600" dirty="0">
              <a:solidFill>
                <a:srgbClr val="000000"/>
              </a:solidFill>
            </a:endParaRPr>
          </a:p>
          <a:p>
            <a:pPr marL="285750" lvl="0" indent="-285750">
              <a:lnSpc>
                <a:spcPct val="130000"/>
              </a:lnSpc>
              <a:buClr>
                <a:schemeClr val="tx2"/>
              </a:buClr>
              <a:buFont typeface="Wingdings" charset="2"/>
              <a:buChar char="§"/>
            </a:pPr>
            <a:r>
              <a:rPr lang="en-US" sz="1600" dirty="0">
                <a:solidFill>
                  <a:srgbClr val="000000"/>
                </a:solidFill>
              </a:rPr>
              <a:t>USDA-­‐ARS  –  Agricultural  Research  Service  </a:t>
            </a:r>
          </a:p>
          <a:p>
            <a:pPr marL="285750" lvl="0" indent="-285750">
              <a:lnSpc>
                <a:spcPct val="130000"/>
              </a:lnSpc>
              <a:buClr>
                <a:schemeClr val="tx2"/>
              </a:buClr>
              <a:buFont typeface="Wingdings" charset="2"/>
              <a:buChar char="§"/>
            </a:pPr>
            <a:r>
              <a:rPr lang="en-US" sz="1600" dirty="0">
                <a:solidFill>
                  <a:srgbClr val="000000"/>
                </a:solidFill>
              </a:rPr>
              <a:t>USDA  –  TARS  –  Tropical  Agriculture  Research  Service  </a:t>
            </a:r>
          </a:p>
          <a:p>
            <a:pPr marL="285750" lvl="0" indent="-285750">
              <a:lnSpc>
                <a:spcPct val="130000"/>
              </a:lnSpc>
              <a:buClr>
                <a:schemeClr val="tx2"/>
              </a:buClr>
              <a:buFont typeface="Wingdings" charset="2"/>
              <a:buChar char="§"/>
            </a:pPr>
            <a:r>
              <a:rPr lang="en-US" sz="1600" dirty="0">
                <a:solidFill>
                  <a:srgbClr val="000000"/>
                </a:solidFill>
              </a:rPr>
              <a:t>Smithsonian Institution </a:t>
            </a:r>
          </a:p>
          <a:p>
            <a:pPr marL="285750" lvl="0" indent="-285750">
              <a:lnSpc>
                <a:spcPct val="130000"/>
              </a:lnSpc>
              <a:buClr>
                <a:schemeClr val="tx2"/>
              </a:buClr>
              <a:buFont typeface="Wingdings" charset="2"/>
              <a:buChar char="§"/>
            </a:pPr>
            <a:r>
              <a:rPr lang="en-US" sz="1600" dirty="0">
                <a:solidFill>
                  <a:srgbClr val="000000"/>
                </a:solidFill>
              </a:rPr>
              <a:t>USAID  –  US  Agricultural  International  Development </a:t>
            </a:r>
          </a:p>
        </p:txBody>
      </p:sp>
      <p:sp>
        <p:nvSpPr>
          <p:cNvPr id="5" name="TextBox 4"/>
          <p:cNvSpPr txBox="1"/>
          <p:nvPr/>
        </p:nvSpPr>
        <p:spPr>
          <a:xfrm>
            <a:off x="237067" y="2167466"/>
            <a:ext cx="530915" cy="4401205"/>
          </a:xfrm>
          <a:prstGeom prst="rect">
            <a:avLst/>
          </a:prstGeom>
          <a:noFill/>
          <a:ln>
            <a:solidFill>
              <a:srgbClr val="94C600"/>
            </a:solidFill>
          </a:ln>
        </p:spPr>
        <p:txBody>
          <a:bodyPr wrap="square" rtlCol="0">
            <a:spAutoFit/>
          </a:bodyPr>
          <a:lstStyle/>
          <a:p>
            <a:r>
              <a:rPr lang="es-ES_tradnl" sz="4000" dirty="0" smtClean="0"/>
              <a:t>E</a:t>
            </a:r>
          </a:p>
          <a:p>
            <a:r>
              <a:rPr lang="es-ES_tradnl" sz="4000" dirty="0" smtClean="0"/>
              <a:t>E</a:t>
            </a:r>
          </a:p>
          <a:p>
            <a:r>
              <a:rPr lang="es-ES_tradnl" sz="4000" dirty="0" smtClean="0"/>
              <a:t>A</a:t>
            </a:r>
          </a:p>
          <a:p>
            <a:endParaRPr lang="es-ES_tradnl" sz="4000" dirty="0">
              <a:ln>
                <a:solidFill>
                  <a:schemeClr val="tx1"/>
                </a:solidFill>
              </a:ln>
            </a:endParaRPr>
          </a:p>
          <a:p>
            <a:r>
              <a:rPr lang="es-ES_tradnl" sz="4000" dirty="0" smtClean="0"/>
              <a:t>S</a:t>
            </a:r>
          </a:p>
          <a:p>
            <a:r>
              <a:rPr lang="es-ES_tradnl" sz="4000" dirty="0" smtClean="0"/>
              <a:t>E</a:t>
            </a:r>
          </a:p>
          <a:p>
            <a:r>
              <a:rPr lang="es-ES_tradnl" sz="4000" dirty="0"/>
              <a:t>A</a:t>
            </a:r>
            <a:endParaRPr lang="es-ES_tradnl" sz="4000" dirty="0" smtClean="0"/>
          </a:p>
        </p:txBody>
      </p:sp>
    </p:spTree>
    <p:extLst>
      <p:ext uri="{BB962C8B-B14F-4D97-AF65-F5344CB8AC3E}">
        <p14:creationId xmlns:p14="http://schemas.microsoft.com/office/powerpoint/2010/main" val="3927569030"/>
      </p:ext>
    </p:extLst>
  </p:cSld>
  <p:clrMapOvr>
    <a:masterClrMapping/>
  </p:clrMapOvr>
  <p:timing>
    <p:tnLst>
      <p:par>
        <p:cTn xmlns:p14="http://schemas.microsoft.com/office/powerpoint/2010/mai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s-ES_tradnl" sz="3200" b="1" noProof="0" smtClean="0">
                <a:solidFill>
                  <a:srgbClr val="000000"/>
                </a:solidFill>
                <a:latin typeface="Arial"/>
                <a:cs typeface="Arial"/>
              </a:rPr>
              <a:t>Acuerdos colaborativos con </a:t>
            </a:r>
            <a:br>
              <a:rPr lang="es-ES_tradnl" sz="3200" b="1" noProof="0" smtClean="0">
                <a:solidFill>
                  <a:srgbClr val="000000"/>
                </a:solidFill>
                <a:latin typeface="Arial"/>
                <a:cs typeface="Arial"/>
              </a:rPr>
            </a:br>
            <a:r>
              <a:rPr lang="es-ES_tradnl" sz="3200" b="1" noProof="0" smtClean="0">
                <a:solidFill>
                  <a:srgbClr val="000000"/>
                </a:solidFill>
                <a:latin typeface="Arial"/>
                <a:cs typeface="Arial"/>
              </a:rPr>
              <a:t>Empresas Privadas</a:t>
            </a:r>
            <a:endParaRPr lang="es-ES_tradnl" sz="3200" b="1" noProof="0">
              <a:solidFill>
                <a:srgbClr val="000000"/>
              </a:solidFill>
              <a:latin typeface="Arial"/>
              <a:cs typeface="Arial"/>
            </a:endParaRPr>
          </a:p>
        </p:txBody>
      </p:sp>
      <p:sp>
        <p:nvSpPr>
          <p:cNvPr id="4" name="Rectangle 3"/>
          <p:cNvSpPr/>
          <p:nvPr/>
        </p:nvSpPr>
        <p:spPr>
          <a:xfrm>
            <a:off x="2286000" y="1813342"/>
            <a:ext cx="4572000" cy="4901854"/>
          </a:xfrm>
          <a:prstGeom prst="rect">
            <a:avLst/>
          </a:prstGeom>
        </p:spPr>
        <p:txBody>
          <a:bodyPr>
            <a:spAutoFit/>
          </a:bodyPr>
          <a:lstStyle/>
          <a:p>
            <a:pPr marL="285750" lvl="0" indent="-285750">
              <a:lnSpc>
                <a:spcPct val="140000"/>
              </a:lnSpc>
              <a:buClr>
                <a:schemeClr val="tx2"/>
              </a:buClr>
              <a:buFont typeface="Wingdings" charset="2"/>
              <a:buChar char="§"/>
            </a:pPr>
            <a:r>
              <a:rPr lang="en-US" sz="1600" dirty="0">
                <a:solidFill>
                  <a:srgbClr val="000000"/>
                </a:solidFill>
              </a:rPr>
              <a:t>Monsanto  Caribe  </a:t>
            </a:r>
          </a:p>
          <a:p>
            <a:pPr marL="285750" lvl="0" indent="-285750">
              <a:lnSpc>
                <a:spcPct val="140000"/>
              </a:lnSpc>
              <a:buClr>
                <a:schemeClr val="tx2"/>
              </a:buClr>
              <a:buFont typeface="Wingdings" charset="2"/>
              <a:buChar char="§"/>
            </a:pPr>
            <a:r>
              <a:rPr lang="en-US" sz="1600" dirty="0">
                <a:solidFill>
                  <a:srgbClr val="000000"/>
                </a:solidFill>
              </a:rPr>
              <a:t>Goya  de  Puerto  Rico  </a:t>
            </a:r>
          </a:p>
          <a:p>
            <a:pPr marL="285750" lvl="0" indent="-285750">
              <a:lnSpc>
                <a:spcPct val="140000"/>
              </a:lnSpc>
              <a:buClr>
                <a:schemeClr val="tx2"/>
              </a:buClr>
              <a:buFont typeface="Wingdings" charset="2"/>
              <a:buChar char="§"/>
            </a:pPr>
            <a:r>
              <a:rPr lang="en-US" sz="1600" dirty="0">
                <a:solidFill>
                  <a:srgbClr val="000000"/>
                </a:solidFill>
              </a:rPr>
              <a:t>Golden  Harvest  </a:t>
            </a:r>
          </a:p>
          <a:p>
            <a:pPr marL="285750" lvl="0" indent="-285750">
              <a:lnSpc>
                <a:spcPct val="140000"/>
              </a:lnSpc>
              <a:buClr>
                <a:schemeClr val="tx2"/>
              </a:buClr>
              <a:buFont typeface="Wingdings" charset="2"/>
              <a:buChar char="§"/>
            </a:pPr>
            <a:r>
              <a:rPr lang="en-US" sz="1600" dirty="0">
                <a:solidFill>
                  <a:srgbClr val="000000"/>
                </a:solidFill>
              </a:rPr>
              <a:t>Pioneer  Hi‐Breed  </a:t>
            </a:r>
          </a:p>
          <a:p>
            <a:pPr marL="285750" lvl="0" indent="-285750">
              <a:lnSpc>
                <a:spcPct val="140000"/>
              </a:lnSpc>
              <a:buClr>
                <a:schemeClr val="tx2"/>
              </a:buClr>
              <a:buFont typeface="Wingdings" charset="2"/>
              <a:buChar char="§"/>
            </a:pPr>
            <a:r>
              <a:rPr lang="en-US" sz="1600" dirty="0" err="1">
                <a:solidFill>
                  <a:srgbClr val="000000"/>
                </a:solidFill>
              </a:rPr>
              <a:t>Adventis</a:t>
            </a:r>
            <a:r>
              <a:rPr lang="en-US" sz="1600" dirty="0">
                <a:solidFill>
                  <a:srgbClr val="000000"/>
                </a:solidFill>
              </a:rPr>
              <a:t> Horizon  </a:t>
            </a:r>
          </a:p>
          <a:p>
            <a:pPr marL="285750" lvl="0" indent="-285750">
              <a:lnSpc>
                <a:spcPct val="140000"/>
              </a:lnSpc>
              <a:buClr>
                <a:schemeClr val="tx2"/>
              </a:buClr>
              <a:buFont typeface="Wingdings" charset="2"/>
              <a:buChar char="§"/>
            </a:pPr>
            <a:r>
              <a:rPr lang="en-US" sz="1600" dirty="0">
                <a:solidFill>
                  <a:srgbClr val="000000"/>
                </a:solidFill>
              </a:rPr>
              <a:t>Purdue  Farms  </a:t>
            </a:r>
          </a:p>
          <a:p>
            <a:pPr marL="285750" lvl="0" indent="-285750">
              <a:lnSpc>
                <a:spcPct val="140000"/>
              </a:lnSpc>
              <a:buClr>
                <a:schemeClr val="tx2"/>
              </a:buClr>
              <a:buFont typeface="Wingdings" charset="2"/>
              <a:buChar char="§"/>
            </a:pPr>
            <a:r>
              <a:rPr lang="en-US" sz="1600" dirty="0" err="1">
                <a:solidFill>
                  <a:srgbClr val="000000"/>
                </a:solidFill>
              </a:rPr>
              <a:t>Tres</a:t>
            </a:r>
            <a:r>
              <a:rPr lang="en-US" sz="1600" dirty="0">
                <a:solidFill>
                  <a:srgbClr val="000000"/>
                </a:solidFill>
              </a:rPr>
              <a:t> </a:t>
            </a:r>
            <a:r>
              <a:rPr lang="en-US" sz="1600" dirty="0" err="1">
                <a:solidFill>
                  <a:srgbClr val="000000"/>
                </a:solidFill>
              </a:rPr>
              <a:t>Monjitas</a:t>
            </a:r>
            <a:endParaRPr lang="en-US" sz="1600" dirty="0">
              <a:solidFill>
                <a:srgbClr val="000000"/>
              </a:solidFill>
            </a:endParaRPr>
          </a:p>
          <a:p>
            <a:pPr marL="285750" lvl="0" indent="-285750">
              <a:lnSpc>
                <a:spcPct val="140000"/>
              </a:lnSpc>
              <a:buClr>
                <a:schemeClr val="tx2"/>
              </a:buClr>
              <a:buFont typeface="Wingdings" charset="2"/>
              <a:buChar char="§"/>
            </a:pPr>
            <a:r>
              <a:rPr lang="en-US" sz="1600" dirty="0">
                <a:solidFill>
                  <a:srgbClr val="000000"/>
                </a:solidFill>
              </a:rPr>
              <a:t>Syngenta  Seeds  </a:t>
            </a:r>
          </a:p>
          <a:p>
            <a:pPr marL="285750" lvl="0" indent="-285750">
              <a:lnSpc>
                <a:spcPct val="140000"/>
              </a:lnSpc>
              <a:buClr>
                <a:schemeClr val="tx2"/>
              </a:buClr>
              <a:buFont typeface="Wingdings" charset="2"/>
              <a:buChar char="§"/>
            </a:pPr>
            <a:r>
              <a:rPr lang="en-US" sz="1600" dirty="0">
                <a:solidFill>
                  <a:srgbClr val="000000"/>
                </a:solidFill>
              </a:rPr>
              <a:t>Rice  Tech  Inc.  </a:t>
            </a:r>
          </a:p>
          <a:p>
            <a:pPr marL="285750" lvl="0" indent="-285750">
              <a:lnSpc>
                <a:spcPct val="140000"/>
              </a:lnSpc>
              <a:buClr>
                <a:schemeClr val="tx2"/>
              </a:buClr>
              <a:buFont typeface="Wingdings" charset="2"/>
              <a:buChar char="§"/>
            </a:pPr>
            <a:r>
              <a:rPr lang="en-US" sz="1600" dirty="0">
                <a:solidFill>
                  <a:srgbClr val="000000"/>
                </a:solidFill>
              </a:rPr>
              <a:t>Altamira  Farms.  </a:t>
            </a:r>
          </a:p>
          <a:p>
            <a:pPr marL="285750" lvl="0" indent="-285750">
              <a:lnSpc>
                <a:spcPct val="140000"/>
              </a:lnSpc>
              <a:buClr>
                <a:schemeClr val="tx2"/>
              </a:buClr>
              <a:buFont typeface="Wingdings" charset="2"/>
              <a:buChar char="§"/>
            </a:pPr>
            <a:r>
              <a:rPr lang="en-US" sz="1600" dirty="0">
                <a:solidFill>
                  <a:srgbClr val="000000"/>
                </a:solidFill>
              </a:rPr>
              <a:t>To‐</a:t>
            </a:r>
            <a:r>
              <a:rPr lang="en-US" sz="1600" dirty="0" err="1">
                <a:solidFill>
                  <a:srgbClr val="000000"/>
                </a:solidFill>
              </a:rPr>
              <a:t>Ricos</a:t>
            </a:r>
            <a:r>
              <a:rPr lang="en-US" sz="1600" dirty="0">
                <a:solidFill>
                  <a:srgbClr val="000000"/>
                </a:solidFill>
              </a:rPr>
              <a:t> Inc.  </a:t>
            </a:r>
          </a:p>
          <a:p>
            <a:pPr marL="285750" lvl="0" indent="-285750">
              <a:lnSpc>
                <a:spcPct val="140000"/>
              </a:lnSpc>
              <a:buClr>
                <a:schemeClr val="tx2"/>
              </a:buClr>
              <a:buFont typeface="Wingdings" charset="2"/>
              <a:buChar char="§"/>
            </a:pPr>
            <a:r>
              <a:rPr lang="en-US" sz="1600" dirty="0">
                <a:solidFill>
                  <a:srgbClr val="000000"/>
                </a:solidFill>
              </a:rPr>
              <a:t>Hill  Brothers  </a:t>
            </a:r>
          </a:p>
          <a:p>
            <a:pPr marL="285750" lvl="0" indent="-285750">
              <a:lnSpc>
                <a:spcPct val="140000"/>
              </a:lnSpc>
              <a:buClr>
                <a:schemeClr val="tx2"/>
              </a:buClr>
              <a:buFont typeface="Wingdings" charset="2"/>
              <a:buChar char="§"/>
            </a:pPr>
            <a:r>
              <a:rPr lang="en-US" sz="1600" dirty="0">
                <a:solidFill>
                  <a:srgbClr val="000000"/>
                </a:solidFill>
              </a:rPr>
              <a:t>Bayer  Crop  Science  </a:t>
            </a:r>
          </a:p>
          <a:p>
            <a:pPr marL="285750" lvl="0" indent="-285750">
              <a:lnSpc>
                <a:spcPct val="140000"/>
              </a:lnSpc>
              <a:buClr>
                <a:schemeClr val="tx2"/>
              </a:buClr>
              <a:buFont typeface="Wingdings" charset="2"/>
              <a:buChar char="§"/>
            </a:pPr>
            <a:r>
              <a:rPr lang="en-US" sz="1600" dirty="0">
                <a:solidFill>
                  <a:srgbClr val="000000"/>
                </a:solidFill>
              </a:rPr>
              <a:t>Valley  </a:t>
            </a:r>
            <a:r>
              <a:rPr lang="en-US" sz="1600" dirty="0" smtClean="0">
                <a:solidFill>
                  <a:srgbClr val="000000"/>
                </a:solidFill>
              </a:rPr>
              <a:t>Crest</a:t>
            </a:r>
            <a:r>
              <a:rPr lang="en-US" sz="1600" dirty="0">
                <a:solidFill>
                  <a:srgbClr val="000000"/>
                </a:solidFill>
              </a:rPr>
              <a:t> </a:t>
            </a:r>
          </a:p>
        </p:txBody>
      </p:sp>
      <p:sp>
        <p:nvSpPr>
          <p:cNvPr id="5" name="TextBox 4"/>
          <p:cNvSpPr txBox="1"/>
          <p:nvPr/>
        </p:nvSpPr>
        <p:spPr>
          <a:xfrm>
            <a:off x="237067" y="2167466"/>
            <a:ext cx="530915" cy="4401205"/>
          </a:xfrm>
          <a:prstGeom prst="rect">
            <a:avLst/>
          </a:prstGeom>
          <a:noFill/>
          <a:ln>
            <a:solidFill>
              <a:srgbClr val="94C600"/>
            </a:solidFill>
          </a:ln>
        </p:spPr>
        <p:txBody>
          <a:bodyPr wrap="square" rtlCol="0">
            <a:spAutoFit/>
          </a:bodyPr>
          <a:lstStyle/>
          <a:p>
            <a:r>
              <a:rPr lang="es-ES_tradnl" sz="4000" dirty="0" smtClean="0"/>
              <a:t>E</a:t>
            </a:r>
          </a:p>
          <a:p>
            <a:r>
              <a:rPr lang="es-ES_tradnl" sz="4000" dirty="0" smtClean="0"/>
              <a:t>E</a:t>
            </a:r>
          </a:p>
          <a:p>
            <a:r>
              <a:rPr lang="es-ES_tradnl" sz="4000" dirty="0" smtClean="0"/>
              <a:t>A</a:t>
            </a:r>
          </a:p>
          <a:p>
            <a:endParaRPr lang="es-ES_tradnl" sz="4000" dirty="0">
              <a:ln>
                <a:solidFill>
                  <a:schemeClr val="tx1"/>
                </a:solidFill>
              </a:ln>
            </a:endParaRPr>
          </a:p>
          <a:p>
            <a:r>
              <a:rPr lang="es-ES_tradnl" sz="4000" dirty="0" smtClean="0"/>
              <a:t>S</a:t>
            </a:r>
          </a:p>
          <a:p>
            <a:r>
              <a:rPr lang="es-ES_tradnl" sz="4000" dirty="0" smtClean="0"/>
              <a:t>E</a:t>
            </a:r>
          </a:p>
          <a:p>
            <a:r>
              <a:rPr lang="es-ES_tradnl" sz="4000" dirty="0"/>
              <a:t>A</a:t>
            </a:r>
            <a:endParaRPr lang="es-ES_tradnl" sz="4000" dirty="0" smtClean="0"/>
          </a:p>
        </p:txBody>
      </p:sp>
    </p:spTree>
    <p:extLst>
      <p:ext uri="{BB962C8B-B14F-4D97-AF65-F5344CB8AC3E}">
        <p14:creationId xmlns:p14="http://schemas.microsoft.com/office/powerpoint/2010/main" val="1991675836"/>
      </p:ext>
    </p:extLst>
  </p:cSld>
  <p:clrMapOvr>
    <a:masterClrMapping/>
  </p:clrMapOvr>
  <p:timing>
    <p:tnLst>
      <p:par>
        <p:cTn xmlns:p14="http://schemas.microsoft.com/office/powerpoint/2010/mai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741680"/>
          </a:xfrm>
        </p:spPr>
        <p:txBody>
          <a:bodyPr>
            <a:normAutofit/>
          </a:bodyPr>
          <a:lstStyle/>
          <a:p>
            <a:pPr algn="ctr"/>
            <a:r>
              <a:rPr lang="es-ES_tradnl" sz="3200" b="1" noProof="0" dirty="0" smtClean="0">
                <a:solidFill>
                  <a:srgbClr val="000000"/>
                </a:solidFill>
                <a:latin typeface="Arial"/>
                <a:cs typeface="Arial"/>
              </a:rPr>
              <a:t>Asuntos Administrativos</a:t>
            </a:r>
            <a:endParaRPr lang="es-ES_tradnl" sz="3200" b="1" noProof="0" dirty="0">
              <a:solidFill>
                <a:srgbClr val="000000"/>
              </a:solidFill>
              <a:latin typeface="Arial"/>
              <a:cs typeface="Arial"/>
            </a:endParaRPr>
          </a:p>
        </p:txBody>
      </p:sp>
      <p:sp>
        <p:nvSpPr>
          <p:cNvPr id="5" name="TextBox 4"/>
          <p:cNvSpPr txBox="1"/>
          <p:nvPr/>
        </p:nvSpPr>
        <p:spPr>
          <a:xfrm>
            <a:off x="2048933" y="1015999"/>
            <a:ext cx="6129867" cy="3323987"/>
          </a:xfrm>
          <a:prstGeom prst="rect">
            <a:avLst/>
          </a:prstGeom>
          <a:noFill/>
        </p:spPr>
        <p:txBody>
          <a:bodyPr wrap="square" rtlCol="0">
            <a:spAutoFit/>
          </a:bodyPr>
          <a:lstStyle/>
          <a:p>
            <a:pPr marL="285750" indent="-285750">
              <a:buFont typeface="Wingdings" charset="2"/>
              <a:buChar char="§"/>
            </a:pPr>
            <a:r>
              <a:rPr lang="es-ES_tradnl" sz="1400" dirty="0" smtClean="0">
                <a:solidFill>
                  <a:srgbClr val="000000"/>
                </a:solidFill>
                <a:latin typeface="Arial"/>
                <a:cs typeface="Arial"/>
              </a:rPr>
              <a:t> Reorganización de unidades administrativas de la Estación Experimental Agrícola y el Servicio de Extensión Agrícola (</a:t>
            </a:r>
            <a:r>
              <a:rPr lang="es-ES_tradnl" sz="1400" dirty="0" err="1" smtClean="0">
                <a:solidFill>
                  <a:srgbClr val="000000"/>
                </a:solidFill>
                <a:latin typeface="Arial"/>
                <a:cs typeface="Arial"/>
              </a:rPr>
              <a:t>presupuesto,finanzas,recursos</a:t>
            </a:r>
            <a:r>
              <a:rPr lang="es-ES_tradnl" sz="1400" dirty="0" smtClean="0">
                <a:solidFill>
                  <a:srgbClr val="000000"/>
                </a:solidFill>
                <a:latin typeface="Arial"/>
                <a:cs typeface="Arial"/>
              </a:rPr>
              <a:t> humanos).</a:t>
            </a:r>
          </a:p>
          <a:p>
            <a:pPr marL="342900" indent="-342900">
              <a:buFont typeface="Wingdings" charset="2"/>
              <a:buChar char="§"/>
            </a:pPr>
            <a:endParaRPr lang="es-ES_tradnl" sz="1400" dirty="0">
              <a:solidFill>
                <a:srgbClr val="000000"/>
              </a:solidFill>
              <a:latin typeface="Arial"/>
              <a:cs typeface="Arial"/>
            </a:endParaRPr>
          </a:p>
          <a:p>
            <a:pPr marL="285750" indent="-285750">
              <a:buFont typeface="Wingdings" charset="2"/>
              <a:buChar char="§"/>
            </a:pPr>
            <a:r>
              <a:rPr lang="es-ES_tradnl" sz="1400" dirty="0" smtClean="0">
                <a:solidFill>
                  <a:srgbClr val="000000"/>
                </a:solidFill>
                <a:latin typeface="Arial"/>
                <a:cs typeface="Arial"/>
              </a:rPr>
              <a:t> Se consolidaron las unidades  de Servicios Generales del SEA y el   EEA  en una sola. </a:t>
            </a:r>
          </a:p>
          <a:p>
            <a:pPr marL="342900" indent="-342900">
              <a:buFont typeface="Wingdings" charset="2"/>
              <a:buChar char="§"/>
            </a:pPr>
            <a:endParaRPr lang="es-ES_tradnl" sz="1400" dirty="0">
              <a:solidFill>
                <a:srgbClr val="000000"/>
              </a:solidFill>
              <a:latin typeface="Arial"/>
              <a:cs typeface="Arial"/>
            </a:endParaRPr>
          </a:p>
          <a:p>
            <a:pPr marL="285750" indent="-285750">
              <a:buFont typeface="Wingdings" charset="2"/>
              <a:buChar char="§"/>
            </a:pPr>
            <a:r>
              <a:rPr lang="es-ES_tradnl" sz="1400" dirty="0">
                <a:solidFill>
                  <a:srgbClr val="000000"/>
                </a:solidFill>
                <a:latin typeface="Arial"/>
                <a:cs typeface="Arial"/>
              </a:rPr>
              <a:t>Continuar con el Plan de Reorganización</a:t>
            </a:r>
            <a:r>
              <a:rPr lang="es-ES_tradnl" sz="1400" dirty="0" smtClean="0">
                <a:solidFill>
                  <a:srgbClr val="000000"/>
                </a:solidFill>
                <a:latin typeface="Arial"/>
                <a:cs typeface="Arial"/>
              </a:rPr>
              <a:t> </a:t>
            </a:r>
            <a:r>
              <a:rPr lang="es-ES_tradnl" sz="1400" dirty="0">
                <a:solidFill>
                  <a:srgbClr val="000000"/>
                </a:solidFill>
                <a:latin typeface="Arial"/>
                <a:cs typeface="Arial"/>
              </a:rPr>
              <a:t>de las Oficinas locales para convertirlas en Unidades </a:t>
            </a:r>
            <a:r>
              <a:rPr lang="es-ES_tradnl" sz="1400" dirty="0" smtClean="0">
                <a:solidFill>
                  <a:srgbClr val="000000"/>
                </a:solidFill>
                <a:latin typeface="Arial"/>
                <a:cs typeface="Arial"/>
              </a:rPr>
              <a:t>Extendidas</a:t>
            </a:r>
          </a:p>
          <a:p>
            <a:pPr marL="342900" indent="-342900">
              <a:buFont typeface="Wingdings" charset="2"/>
              <a:buChar char="§"/>
            </a:pPr>
            <a:endParaRPr lang="es-ES_tradnl" sz="1400" dirty="0">
              <a:solidFill>
                <a:srgbClr val="000000"/>
              </a:solidFill>
              <a:latin typeface="Arial"/>
              <a:cs typeface="Arial"/>
            </a:endParaRPr>
          </a:p>
          <a:p>
            <a:pPr marL="285750" indent="-285750">
              <a:buFont typeface="Wingdings" charset="2"/>
              <a:buChar char="§"/>
            </a:pPr>
            <a:r>
              <a:rPr lang="es-ES_tradnl" sz="1400" dirty="0">
                <a:solidFill>
                  <a:srgbClr val="000000"/>
                </a:solidFill>
                <a:latin typeface="Arial"/>
                <a:cs typeface="Arial"/>
              </a:rPr>
              <a:t>Durante los pasados años se han ido consolidando oficinas locales del SEA </a:t>
            </a:r>
          </a:p>
          <a:p>
            <a:r>
              <a:rPr lang="es-ES_tradnl" sz="1400" dirty="0">
                <a:solidFill>
                  <a:srgbClr val="000000"/>
                </a:solidFill>
                <a:latin typeface="Arial"/>
                <a:cs typeface="Arial"/>
              </a:rPr>
              <a:t>      </a:t>
            </a:r>
          </a:p>
          <a:p>
            <a:endParaRPr lang="es-ES_tradnl" sz="1400" dirty="0" smtClean="0">
              <a:solidFill>
                <a:srgbClr val="000000"/>
              </a:solidFill>
              <a:latin typeface="Arial"/>
              <a:cs typeface="Arial"/>
            </a:endParaRPr>
          </a:p>
          <a:p>
            <a:pPr lvl="1"/>
            <a:r>
              <a:rPr lang="es-ES_tradnl" sz="1400" dirty="0" smtClean="0">
                <a:solidFill>
                  <a:srgbClr val="000000"/>
                </a:solidFill>
                <a:latin typeface="Arial"/>
                <a:cs typeface="Arial"/>
              </a:rPr>
              <a:t> </a:t>
            </a:r>
            <a:endParaRPr lang="es-ES_tradnl" sz="1400" dirty="0">
              <a:solidFill>
                <a:srgbClr val="000000"/>
              </a:solidFill>
              <a:latin typeface="Arial"/>
              <a:cs typeface="Arial"/>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1086041795"/>
              </p:ext>
            </p:extLst>
          </p:nvPr>
        </p:nvGraphicFramePr>
        <p:xfrm>
          <a:off x="2363973" y="4080933"/>
          <a:ext cx="5814827" cy="2319866"/>
        </p:xfrm>
        <a:graphic>
          <a:graphicData uri="http://schemas.openxmlformats.org/presentationml/2006/ole">
            <mc:AlternateContent xmlns:mc="http://schemas.openxmlformats.org/markup-compatibility/2006">
              <mc:Choice xmlns:v="urn:schemas-microsoft-com:vml" Requires="v">
                <p:oleObj spid="_x0000_s66697" name="Worksheet" r:id="rId4" imgW="6527800" imgH="3060700" progId="Excel.Sheet.12">
                  <p:embed/>
                </p:oleObj>
              </mc:Choice>
              <mc:Fallback>
                <p:oleObj name="Worksheet" r:id="rId4" imgW="6527800" imgH="3060700" progId="Excel.Sheet.12">
                  <p:embed/>
                  <p:pic>
                    <p:nvPicPr>
                      <p:cNvPr id="0" name=""/>
                      <p:cNvPicPr/>
                      <p:nvPr/>
                    </p:nvPicPr>
                    <p:blipFill>
                      <a:blip r:embed="rId5"/>
                      <a:stretch>
                        <a:fillRect/>
                      </a:stretch>
                    </p:blipFill>
                    <p:spPr>
                      <a:xfrm>
                        <a:off x="2363973" y="4080933"/>
                        <a:ext cx="5814827" cy="2319866"/>
                      </a:xfrm>
                      <a:prstGeom prst="rect">
                        <a:avLst/>
                      </a:prstGeom>
                    </p:spPr>
                  </p:pic>
                </p:oleObj>
              </mc:Fallback>
            </mc:AlternateContent>
          </a:graphicData>
        </a:graphic>
      </p:graphicFrame>
      <p:sp>
        <p:nvSpPr>
          <p:cNvPr id="6" name="TextBox 5"/>
          <p:cNvSpPr txBox="1"/>
          <p:nvPr/>
        </p:nvSpPr>
        <p:spPr>
          <a:xfrm>
            <a:off x="237067" y="2167466"/>
            <a:ext cx="530915" cy="4401205"/>
          </a:xfrm>
          <a:prstGeom prst="rect">
            <a:avLst/>
          </a:prstGeom>
          <a:noFill/>
          <a:ln>
            <a:solidFill>
              <a:srgbClr val="94C600"/>
            </a:solidFill>
          </a:ln>
        </p:spPr>
        <p:txBody>
          <a:bodyPr wrap="square" rtlCol="0">
            <a:spAutoFit/>
          </a:bodyPr>
          <a:lstStyle/>
          <a:p>
            <a:r>
              <a:rPr lang="es-ES_tradnl" sz="4000" dirty="0" smtClean="0"/>
              <a:t>E</a:t>
            </a:r>
          </a:p>
          <a:p>
            <a:r>
              <a:rPr lang="es-ES_tradnl" sz="4000" dirty="0" smtClean="0"/>
              <a:t>E</a:t>
            </a:r>
          </a:p>
          <a:p>
            <a:r>
              <a:rPr lang="es-ES_tradnl" sz="4000" dirty="0" smtClean="0"/>
              <a:t>A</a:t>
            </a:r>
          </a:p>
          <a:p>
            <a:endParaRPr lang="es-ES_tradnl" sz="4000" dirty="0">
              <a:ln>
                <a:solidFill>
                  <a:schemeClr val="tx1"/>
                </a:solidFill>
              </a:ln>
            </a:endParaRPr>
          </a:p>
          <a:p>
            <a:r>
              <a:rPr lang="es-ES_tradnl" sz="4000" dirty="0" smtClean="0"/>
              <a:t>S</a:t>
            </a:r>
          </a:p>
          <a:p>
            <a:r>
              <a:rPr lang="es-ES_tradnl" sz="4000" dirty="0" smtClean="0"/>
              <a:t>E</a:t>
            </a:r>
          </a:p>
          <a:p>
            <a:r>
              <a:rPr lang="es-ES_tradnl" sz="4000" dirty="0"/>
              <a:t>A</a:t>
            </a:r>
            <a:endParaRPr lang="es-ES_tradnl" sz="4000" dirty="0" smtClean="0"/>
          </a:p>
        </p:txBody>
      </p:sp>
    </p:spTree>
    <p:extLst>
      <p:ext uri="{BB962C8B-B14F-4D97-AF65-F5344CB8AC3E}">
        <p14:creationId xmlns:p14="http://schemas.microsoft.com/office/powerpoint/2010/main" val="1504870448"/>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EA ">
  <a:themeElements>
    <a:clrScheme name="Custom 2">
      <a:dk1>
        <a:sysClr val="windowText" lastClr="000000"/>
      </a:dk1>
      <a:lt1>
        <a:sysClr val="window" lastClr="FFFFFF"/>
      </a:lt1>
      <a:dk2>
        <a:srgbClr val="008040"/>
      </a:dk2>
      <a:lt2>
        <a:srgbClr val="408000"/>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Solstice">
      <a:majorFont>
        <a:latin typeface="Gill Sans MT"/>
        <a:ea typeface=""/>
        <a:cs typeface=""/>
        <a:font script="Grek" typeface="Corbel"/>
        <a:font script="Cyrl" typeface="Corbel"/>
        <a:font script="Jpan" typeface="ＭＳ ゴシック"/>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ＭＳ ゴシック"/>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Default Theme">
  <a:themeElements>
    <a:clrScheme name="Custom 2">
      <a:dk1>
        <a:sysClr val="windowText" lastClr="000000"/>
      </a:dk1>
      <a:lt1>
        <a:sysClr val="window" lastClr="FFFFFF"/>
      </a:lt1>
      <a:dk2>
        <a:srgbClr val="008040"/>
      </a:dk2>
      <a:lt2>
        <a:srgbClr val="408000"/>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Solstice">
      <a:majorFont>
        <a:latin typeface="Gill Sans MT"/>
        <a:ea typeface=""/>
        <a:cs typeface=""/>
        <a:font script="Grek" typeface="Corbel"/>
        <a:font script="Cyrl" typeface="Corbel"/>
        <a:font script="Jpan" typeface="ＭＳ ゴシック"/>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ＭＳ ゴシック"/>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19242</TotalTime>
  <Words>9344</Words>
  <Application>Microsoft Macintosh PowerPoint</Application>
  <PresentationFormat>On-screen Show (4:3)</PresentationFormat>
  <Paragraphs>1509</Paragraphs>
  <Slides>123</Slides>
  <Notes>7</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123</vt:i4>
      </vt:variant>
    </vt:vector>
  </HeadingPairs>
  <TitlesOfParts>
    <vt:vector size="126" baseType="lpstr">
      <vt:lpstr>EEA </vt:lpstr>
      <vt:lpstr>Default Theme</vt:lpstr>
      <vt:lpstr>Worksheet</vt:lpstr>
      <vt:lpstr>PowerPoint Presentation</vt:lpstr>
      <vt:lpstr> Colegio de Ciencias Agrícolas</vt:lpstr>
      <vt:lpstr>Ley Núm. 226 </vt:lpstr>
      <vt:lpstr>Estación Experimental Agrícola</vt:lpstr>
      <vt:lpstr>PowerPoint Presentation</vt:lpstr>
      <vt:lpstr>PowerPoint Presentation</vt:lpstr>
      <vt:lpstr>Misión</vt:lpstr>
      <vt:lpstr>Localizaciones</vt:lpstr>
      <vt:lpstr>PowerPoint Presentation</vt:lpstr>
      <vt:lpstr>               Subestación de Adjuntas </vt:lpstr>
      <vt:lpstr>PowerPoint Presentation</vt:lpstr>
      <vt:lpstr>Logros</vt:lpstr>
      <vt:lpstr>PowerPoint Presentation</vt:lpstr>
      <vt:lpstr>Proyectos</vt:lpstr>
      <vt:lpstr>PowerPoint Presentation</vt:lpstr>
      <vt:lpstr>Subestación de Corozal</vt:lpstr>
      <vt:lpstr>Proyectos</vt:lpstr>
      <vt:lpstr>PowerPoint Presentation</vt:lpstr>
      <vt:lpstr>PowerPoint Presentation</vt:lpstr>
      <vt:lpstr>Subestación de Juana Díaz</vt:lpstr>
      <vt:lpstr>PowerPoint Presentation</vt:lpstr>
      <vt:lpstr>PowerPoint Presentation</vt:lpstr>
      <vt:lpstr>PowerPoint Presentation</vt:lpstr>
      <vt:lpstr>Seminarios, Conferencias y Adiestramientos    2014 </vt:lpstr>
      <vt:lpstr>Publicaciones 2014 </vt:lpstr>
      <vt:lpstr>PowerPoint Presentation</vt:lpstr>
      <vt:lpstr>Proyectos Activos </vt:lpstr>
      <vt:lpstr>PowerPoint Presentation</vt:lpstr>
      <vt:lpstr>Subestación de Lajas</vt:lpstr>
      <vt:lpstr>Proyectos Activos </vt:lpstr>
      <vt:lpstr>PowerPoint Presentation</vt:lpstr>
      <vt:lpstr>PowerPoint Presentation</vt:lpstr>
      <vt:lpstr>Animales en la Finca </vt:lpstr>
      <vt:lpstr>Publicaciones Recientes</vt:lpstr>
      <vt:lpstr>Subestación de Gurabo</vt:lpstr>
      <vt:lpstr>PowerPoint Presentation</vt:lpstr>
      <vt:lpstr>Proyectos</vt:lpstr>
      <vt:lpstr>TALLERES EDUCATIVOS </vt:lpstr>
      <vt:lpstr>Subestación de Isabela</vt:lpstr>
      <vt:lpstr>PowerPoint Presentation</vt:lpstr>
      <vt:lpstr>Proyectos</vt:lpstr>
      <vt:lpstr>PowerPoint Presentation</vt:lpstr>
      <vt:lpstr>PowerPoint Presentation</vt:lpstr>
      <vt:lpstr>Centro de Investigaciones de Río Piedras</vt:lpstr>
      <vt:lpstr>PowerPoint Presentation</vt:lpstr>
      <vt:lpstr>Centro de Investigaciones Mayaguez</vt:lpstr>
      <vt:lpstr> Programas de Investigacion</vt:lpstr>
      <vt:lpstr>PowerPoint Presentation</vt:lpstr>
      <vt:lpstr>PowerPoint Presentation</vt:lpstr>
      <vt:lpstr>Empresas de Investigacion</vt:lpstr>
      <vt:lpstr>PowerPoint Presentation</vt:lpstr>
      <vt:lpstr>Ciencia y Tecnología de Alimentos  </vt:lpstr>
      <vt:lpstr>Economía Agrícola ,Mercadeo, Valor Añadido y Desarrollo Comunitario </vt:lpstr>
      <vt:lpstr>Manejo Integrado de Plagas Nuevas y Emergentes</vt:lpstr>
      <vt:lpstr>PowerPoint Presentation</vt:lpstr>
      <vt:lpstr>PowerPoint Presentation</vt:lpstr>
      <vt:lpstr>Medioambiente y Recursos Naturales </vt:lpstr>
      <vt:lpstr>PowerPoint Presentation</vt:lpstr>
      <vt:lpstr>PowerPoint Presentation</vt:lpstr>
      <vt:lpstr>Recursos Genéticos de Plantas, Fitomejoramiento y Sistemas de Producción</vt:lpstr>
      <vt:lpstr>PowerPoint Presentation</vt:lpstr>
      <vt:lpstr>PowerPoint Presentation</vt:lpstr>
      <vt:lpstr>PowerPoint Presentation</vt:lpstr>
      <vt:lpstr>PowerPoint Presentation</vt:lpstr>
      <vt:lpstr>PowerPoint Presentation</vt:lpstr>
      <vt:lpstr>Sistema de producción de carne y leche</vt:lpstr>
      <vt:lpstr>PowerPoint Presentation</vt:lpstr>
      <vt:lpstr>Presupuesto  2015-2016</vt:lpstr>
      <vt:lpstr>PowerPoint Presentation</vt:lpstr>
      <vt:lpstr>PowerPoint Presentation</vt:lpstr>
      <vt:lpstr>PowerPoint Presentation</vt:lpstr>
      <vt:lpstr>PowerPoint Presentation</vt:lpstr>
      <vt:lpstr>PowerPoint Presentation</vt:lpstr>
      <vt:lpstr>Estación Experimental Agrícola  Presupuesto  2014-2015 </vt:lpstr>
      <vt:lpstr>Equivalencia Academica por Departamento </vt:lpstr>
      <vt:lpstr>Presupuestos Recurrentes  2008-2015</vt:lpstr>
      <vt:lpstr>Presupuestos Recurrentes  2008-2015</vt:lpstr>
      <vt:lpstr>PowerPoint Presentation</vt:lpstr>
      <vt:lpstr>PowerPoint Presentation</vt:lpstr>
      <vt:lpstr>PowerPoint Presentation</vt:lpstr>
      <vt:lpstr>PowerPoint Presentation</vt:lpstr>
      <vt:lpstr>Servicio de Extensión Agrícola</vt:lpstr>
      <vt:lpstr>Servicio de Extensión Agrícola</vt:lpstr>
      <vt:lpstr>Historia</vt:lpstr>
      <vt:lpstr>Misión</vt:lpstr>
      <vt:lpstr>Programas y Oficinas</vt:lpstr>
      <vt:lpstr>PowerPoint Presentation</vt:lpstr>
      <vt:lpstr> Programa  de  Agricultura,  Mercadeo  y  Recursos naturales </vt:lpstr>
      <vt:lpstr> Programa de Ciencias  de  la  Familia  y  el Consumidor </vt:lpstr>
      <vt:lpstr>Programa  de  Juventud  y  Clubes  4H</vt:lpstr>
      <vt:lpstr>Programa  de  Desarrollo  de  los  Recursos  de  la  Comunidad</vt:lpstr>
      <vt:lpstr>PowerPoint Presentation</vt:lpstr>
      <vt:lpstr>PowerPoint Presentation</vt:lpstr>
      <vt:lpstr>PowerPoint Presentation</vt:lpstr>
      <vt:lpstr>Clientela Servida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Investigaciones cuyo objetivo principal sea el resolver un problema del sector agrícola de Puerto Rico </vt:lpstr>
      <vt:lpstr>PowerPoint Presentation</vt:lpstr>
      <vt:lpstr>Presupuesto  2015-2016</vt:lpstr>
      <vt:lpstr>PowerPoint Presentation</vt:lpstr>
      <vt:lpstr>PowerPoint Presentation</vt:lpstr>
      <vt:lpstr>PowerPoint Presentation</vt:lpstr>
      <vt:lpstr>PowerPoint Presentation</vt:lpstr>
      <vt:lpstr>PowerPoint Presentation</vt:lpstr>
      <vt:lpstr>         Servicio de Extensión Agrícola Presupuesto 2014-2015 </vt:lpstr>
      <vt:lpstr>Equivalencia Académica por Departamento  </vt:lpstr>
      <vt:lpstr>Equivalencia Académica por Región  </vt:lpstr>
      <vt:lpstr>Equivalencia Académica por Programa  </vt:lpstr>
      <vt:lpstr>PowerPoint Presentation</vt:lpstr>
      <vt:lpstr>PowerPoint Presentation</vt:lpstr>
      <vt:lpstr>PowerPoint Presentation</vt:lpstr>
      <vt:lpstr>Acuerdos colaborativos con Agencias Estatales</vt:lpstr>
      <vt:lpstr>Acuerdos colaborativos con Entidades Educativas</vt:lpstr>
      <vt:lpstr>Acuerdos colaborativos con el Gobierno Federal</vt:lpstr>
      <vt:lpstr>Acuerdos colaborativos con  Empresas Privadas</vt:lpstr>
      <vt:lpstr>Asuntos Administrativos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Vision del Colegio de Ciencias Agricolas</dc:title>
  <dc:creator>EEAOSI27713</dc:creator>
  <cp:lastModifiedBy>EEAOSI27713</cp:lastModifiedBy>
  <cp:revision>440</cp:revision>
  <dcterms:created xsi:type="dcterms:W3CDTF">2014-09-21T03:10:24Z</dcterms:created>
  <dcterms:modified xsi:type="dcterms:W3CDTF">2015-03-06T19:22:27Z</dcterms:modified>
</cp:coreProperties>
</file>