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  <Override PartName="/ppt/charts/colors6.xml" ContentType="application/vnd.ms-office.chartcolorstyle+xml"/>
  <Override PartName="/ppt/charts/style6.xml" ContentType="application/vnd.ms-office.chartstyle+xml"/>
  <Override PartName="/ppt/charts/colors7.xml" ContentType="application/vnd.ms-office.chartcolorstyle+xml"/>
  <Override PartName="/ppt/charts/style7.xml" ContentType="application/vnd.ms-office.chartstyle+xml"/>
  <Override PartName="/ppt/charts/colors8.xml" ContentType="application/vnd.ms-office.chartcolorstyle+xml"/>
  <Override PartName="/ppt/charts/style8.xml" ContentType="application/vnd.ms-office.chartstyle+xml"/>
  <Override PartName="/ppt/charts/colors9.xml" ContentType="application/vnd.ms-office.chartcolorstyle+xml"/>
  <Override PartName="/ppt/charts/style9.xml" ContentType="application/vnd.ms-office.chartstyle+xml"/>
  <Override PartName="/ppt/charts/colors10.xml" ContentType="application/vnd.ms-office.chartcolorstyle+xml"/>
  <Override PartName="/ppt/charts/style10.xml" ContentType="application/vnd.ms-office.chartstyle+xml"/>
  <Override PartName="/ppt/charts/colors11.xml" ContentType="application/vnd.ms-office.chartcolorstyle+xml"/>
  <Override PartName="/ppt/charts/style11.xml" ContentType="application/vnd.ms-office.chartstyle+xml"/>
  <Override PartName="/ppt/charts/colors12.xml" ContentType="application/vnd.ms-office.chartcolorstyle+xml"/>
  <Override PartName="/ppt/charts/style12.xml" ContentType="application/vnd.ms-office.chartstyle+xml"/>
  <Override PartName="/ppt/charts/colors13.xml" ContentType="application/vnd.ms-office.chartcolorstyle+xml"/>
  <Override PartName="/ppt/charts/style13.xml" ContentType="application/vnd.ms-office.chartstyle+xml"/>
  <Override PartName="/ppt/charts/colors14.xml" ContentType="application/vnd.ms-office.chartcolorstyle+xml"/>
  <Override PartName="/ppt/charts/style14.xml" ContentType="application/vnd.ms-office.chartstyle+xml"/>
  <Override PartName="/ppt/charts/colors15.xml" ContentType="application/vnd.ms-office.chartcolorstyle+xml"/>
  <Override PartName="/ppt/charts/style15.xml" ContentType="application/vnd.ms-office.chartstyle+xml"/>
  <Override PartName="/ppt/charts/colors16.xml" ContentType="application/vnd.ms-office.chartcolorstyle+xml"/>
  <Override PartName="/ppt/charts/style16.xml" ContentType="application/vnd.ms-office.chartstyle+xml"/>
  <Override PartName="/ppt/charts/colors17.xml" ContentType="application/vnd.ms-office.chartcolorstyle+xml"/>
  <Override PartName="/ppt/charts/style17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1" d="100"/>
          <a:sy n="91" d="100"/>
        </p:scale>
        <p:origin x="-12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Style" Target="style6.xml"/><Relationship Id="rId2" Type="http://schemas.microsoft.com/office/2011/relationships/chartColorStyle" Target="colors6.xml"/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Style" Target="style7.xml"/><Relationship Id="rId2" Type="http://schemas.microsoft.com/office/2011/relationships/chartColorStyle" Target="colors7.xml"/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Style" Target="style8.xml"/><Relationship Id="rId2" Type="http://schemas.microsoft.com/office/2011/relationships/chartColorStyle" Target="colors8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Style" Target="style9.xml"/><Relationship Id="rId2" Type="http://schemas.microsoft.com/office/2011/relationships/chartColorStyle" Target="colors9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Style" Target="style11.xml"/><Relationship Id="rId2" Type="http://schemas.microsoft.com/office/2011/relationships/chartColorStyle" Target="colors11.xml"/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2.xml"/><Relationship Id="rId2" Type="http://schemas.microsoft.com/office/2011/relationships/chartColorStyle" Target="colors12.xml"/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Style" Target="style13.xml"/><Relationship Id="rId2" Type="http://schemas.microsoft.com/office/2011/relationships/chartColorStyle" Target="colors13.xml"/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Style" Target="style14.xml"/><Relationship Id="rId2" Type="http://schemas.microsoft.com/office/2011/relationships/chartColorStyle" Target="colors14.xml"/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Style" Target="style15.xml"/><Relationship Id="rId2" Type="http://schemas.microsoft.com/office/2011/relationships/chartColorStyle" Target="colors15.xml"/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3" Type="http://schemas.microsoft.com/office/2011/relationships/chartStyle" Target="style16.xml"/><Relationship Id="rId2" Type="http://schemas.microsoft.com/office/2011/relationships/chartColorStyle" Target="colors16.xml"/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3" Type="http://schemas.microsoft.com/office/2011/relationships/chartStyle" Target="style17.xml"/><Relationship Id="rId2" Type="http://schemas.microsoft.com/office/2011/relationships/chartColorStyle" Target="colors17.xml"/><Relationship Id="rId1" Type="http://schemas.openxmlformats.org/officeDocument/2006/relationships/package" Target="../embeddings/Microsoft_Excel_Worksheet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dLbl>
              <c:idx val="0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FEFA30B-8267-46C2-B546-77D43D733455}" type="CATEGORYNAME">
                      <a:rPr lang="es-ES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[CATEGORY NAME]</a:t>
                    </a:fld>
                    <a:r>
                      <a:rPr lang="es-ES" baseline="0" dirty="0"/>
                      <a:t>, </a:t>
                    </a:r>
                    <a:fld id="{C2643669-8DAC-4B88-A541-365F631F2066}" type="VALUE">
                      <a:rPr lang="es-ES" baseline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[VALUE]</a:t>
                    </a:fld>
                    <a:r>
                      <a:rPr lang="es-ES" baseline="0" dirty="0"/>
                      <a:t>, </a:t>
                    </a:r>
                    <a:r>
                      <a:rPr lang="es-ES" baseline="0" dirty="0" smtClean="0"/>
                      <a:t>25.5%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6D3F91F-3140-41B5-B92A-0A4FE9574D49}" type="CATEGORYNAME">
                      <a:rPr lang="en-US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[CATEGORY NAME]</a:t>
                    </a:fld>
                    <a:r>
                      <a:rPr lang="en-US" baseline="0" dirty="0"/>
                      <a:t>, </a:t>
                    </a:r>
                    <a:fld id="{216E8875-B535-4CA6-B73E-F8F77CE8EAAF}" type="VALUE">
                      <a:rPr lang="en-US" baseline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[VALUE]</a:t>
                    </a:fld>
                    <a:r>
                      <a:rPr lang="en-US" baseline="0" dirty="0"/>
                      <a:t>, </a:t>
                    </a:r>
                    <a:r>
                      <a:rPr lang="en-US" baseline="0" dirty="0" smtClean="0"/>
                      <a:t>25.5%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26E2624-A8A0-4CD1-985A-D7AA70C76032}" type="CATEGORYNAME">
                      <a:rPr lang="en-US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[CATEGORY NAME]</a:t>
                    </a:fld>
                    <a:r>
                      <a:rPr lang="en-US" baseline="0" dirty="0"/>
                      <a:t>, </a:t>
                    </a:r>
                    <a:fld id="{1091D971-9325-44BA-9CEF-0507478B449F}" type="VALUE">
                      <a:rPr lang="en-US" baseline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[VALUE]</a:t>
                    </a:fld>
                    <a:r>
                      <a:rPr lang="en-US" baseline="0" dirty="0"/>
                      <a:t>, </a:t>
                    </a:r>
                    <a:r>
                      <a:rPr lang="en-US" baseline="0" dirty="0" smtClean="0"/>
                      <a:t>21.6%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0B3686D-1E96-40A3-8D5E-0D79832D57D3}" type="CATEGORYNAME">
                      <a:rPr lang="en-US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[CATEGORY NAME]</a:t>
                    </a:fld>
                    <a:r>
                      <a:rPr lang="en-US" baseline="0" dirty="0"/>
                      <a:t>, </a:t>
                    </a:r>
                    <a:fld id="{15377DFE-9D3D-461A-BF21-43668EF1ADB5}" type="VALUE">
                      <a:rPr lang="en-US" baseline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[VALUE]</a:t>
                    </a:fld>
                    <a:r>
                      <a:rPr lang="en-US" baseline="0" dirty="0"/>
                      <a:t>, </a:t>
                    </a:r>
                    <a:r>
                      <a:rPr lang="en-US" baseline="0" dirty="0" smtClean="0"/>
                      <a:t>17.6%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4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E5FF956-D5D5-4065-B7D7-7F6AAF4BDEB0}" type="CATEGORYNAME">
                      <a:rPr lang="en-US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[CATEGORY NAME]</a:t>
                    </a:fld>
                    <a:r>
                      <a:rPr lang="en-US" baseline="0" dirty="0"/>
                      <a:t>, </a:t>
                    </a:r>
                    <a:fld id="{600437A2-AA52-43A7-92F7-168C84E90E63}" type="VALUE">
                      <a:rPr lang="en-US" baseline="0"/>
                      <a:pPr>
                        <a:defRPr sz="1330" b="1" i="0" u="none" strike="noStrike" kern="1200" spc="0" baseline="0">
                          <a:solidFill>
                            <a:schemeClr val="accent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[VALUE]</a:t>
                    </a:fld>
                    <a:r>
                      <a:rPr lang="en-US" baseline="0" dirty="0"/>
                      <a:t>, </a:t>
                    </a:r>
                    <a:r>
                      <a:rPr lang="en-US" baseline="0" dirty="0" smtClean="0"/>
                      <a:t>9.8%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outEnd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Ciencias Sociales General</c:v>
                </c:pt>
                <c:pt idx="1">
                  <c:v>Psicología</c:v>
                </c:pt>
                <c:pt idx="2">
                  <c:v>Ciencias Políticas </c:v>
                </c:pt>
                <c:pt idx="3">
                  <c:v>Historia</c:v>
                </c:pt>
                <c:pt idx="4">
                  <c:v>Sociología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13</c:v>
                </c:pt>
                <c:pt idx="1">
                  <c:v>13</c:v>
                </c:pt>
                <c:pt idx="2">
                  <c:v>11</c:v>
                </c:pt>
                <c:pt idx="3">
                  <c:v>9</c:v>
                </c:pt>
                <c:pt idx="4">
                  <c:v>5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</c:v>
                </c:pt>
                <c:pt idx="1">
                  <c:v>7</c:v>
                </c:pt>
                <c:pt idx="2">
                  <c:v>10</c:v>
                </c:pt>
                <c:pt idx="3">
                  <c:v>2</c:v>
                </c:pt>
                <c:pt idx="4">
                  <c:v>11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1</c:v>
                </c:pt>
                <c:pt idx="3">
                  <c:v>3</c:v>
                </c:pt>
                <c:pt idx="4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4071296"/>
        <c:axId val="34072832"/>
      </c:barChart>
      <c:catAx>
        <c:axId val="34071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072832"/>
        <c:crosses val="autoZero"/>
        <c:auto val="1"/>
        <c:lblAlgn val="ctr"/>
        <c:lblOffset val="100"/>
        <c:noMultiLvlLbl val="0"/>
      </c:catAx>
      <c:valAx>
        <c:axId val="34072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4071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</c:v>
                </c:pt>
                <c:pt idx="1">
                  <c:v>6</c:v>
                </c:pt>
                <c:pt idx="2">
                  <c:v>11</c:v>
                </c:pt>
                <c:pt idx="3">
                  <c:v>3</c:v>
                </c:pt>
                <c:pt idx="4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3</c:v>
                </c:pt>
                <c:pt idx="2">
                  <c:v>1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4617600"/>
        <c:axId val="34635776"/>
      </c:barChart>
      <c:catAx>
        <c:axId val="346176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635776"/>
        <c:crosses val="autoZero"/>
        <c:auto val="1"/>
        <c:lblAlgn val="ctr"/>
        <c:lblOffset val="100"/>
        <c:noMultiLvlLbl val="0"/>
      </c:catAx>
      <c:valAx>
        <c:axId val="34635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46176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</c:v>
                </c:pt>
                <c:pt idx="1">
                  <c:v>9</c:v>
                </c:pt>
                <c:pt idx="2">
                  <c:v>9</c:v>
                </c:pt>
                <c:pt idx="3">
                  <c:v>4</c:v>
                </c:pt>
                <c:pt idx="4">
                  <c:v>11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0000"/>
                  </a:schemeClr>
                </a:gs>
                <a:gs pos="78000">
                  <a:schemeClr val="accent2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0000"/>
                  </a:schemeClr>
                </a:gs>
                <a:gs pos="78000">
                  <a:schemeClr val="accent3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34566912"/>
        <c:axId val="34568448"/>
      </c:barChart>
      <c:catAx>
        <c:axId val="34566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568448"/>
        <c:crosses val="autoZero"/>
        <c:auto val="1"/>
        <c:lblAlgn val="ctr"/>
        <c:lblOffset val="100"/>
        <c:noMultiLvlLbl val="0"/>
      </c:catAx>
      <c:valAx>
        <c:axId val="34568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5669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</c:v>
                </c:pt>
                <c:pt idx="1">
                  <c:v>3</c:v>
                </c:pt>
                <c:pt idx="2">
                  <c:v>3</c:v>
                </c:pt>
                <c:pt idx="3">
                  <c:v>2</c:v>
                </c:pt>
                <c:pt idx="4">
                  <c:v>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</c:v>
                </c:pt>
                <c:pt idx="1">
                  <c:v>1</c:v>
                </c:pt>
                <c:pt idx="2">
                  <c:v>7</c:v>
                </c:pt>
                <c:pt idx="3">
                  <c:v>0</c:v>
                </c:pt>
                <c:pt idx="4">
                  <c:v>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3</c:v>
                </c:pt>
                <c:pt idx="1">
                  <c:v>4</c:v>
                </c:pt>
                <c:pt idx="2">
                  <c:v>1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2">
                  <c:v>2</c:v>
                </c:pt>
                <c:pt idx="4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1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5239808"/>
        <c:axId val="35241344"/>
      </c:barChart>
      <c:catAx>
        <c:axId val="352398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241344"/>
        <c:crosses val="autoZero"/>
        <c:auto val="1"/>
        <c:lblAlgn val="ctr"/>
        <c:lblOffset val="100"/>
        <c:noMultiLvlLbl val="0"/>
      </c:catAx>
      <c:valAx>
        <c:axId val="352413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239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</c:v>
                </c:pt>
                <c:pt idx="1">
                  <c:v>3</c:v>
                </c:pt>
                <c:pt idx="2">
                  <c:v>6</c:v>
                </c:pt>
                <c:pt idx="3">
                  <c:v>4</c:v>
                </c:pt>
                <c:pt idx="4">
                  <c:v>11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4</c:v>
                </c:pt>
                <c:pt idx="2">
                  <c:v>4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2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2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5944320"/>
        <c:axId val="35945856"/>
      </c:barChart>
      <c:catAx>
        <c:axId val="359443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945856"/>
        <c:crosses val="autoZero"/>
        <c:auto val="1"/>
        <c:lblAlgn val="ctr"/>
        <c:lblOffset val="100"/>
        <c:noMultiLvlLbl val="0"/>
      </c:catAx>
      <c:valAx>
        <c:axId val="359458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9443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</c:v>
                </c:pt>
                <c:pt idx="1">
                  <c:v>5</c:v>
                </c:pt>
                <c:pt idx="2">
                  <c:v>9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2</c:v>
                </c:pt>
                <c:pt idx="4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6026240"/>
        <c:axId val="36027776"/>
      </c:barChart>
      <c:catAx>
        <c:axId val="3602624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027776"/>
        <c:crosses val="autoZero"/>
        <c:auto val="1"/>
        <c:lblAlgn val="ctr"/>
        <c:lblOffset val="100"/>
        <c:noMultiLvlLbl val="0"/>
      </c:catAx>
      <c:valAx>
        <c:axId val="3602777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6026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</c:v>
                </c:pt>
                <c:pt idx="1">
                  <c:v>7</c:v>
                </c:pt>
                <c:pt idx="2">
                  <c:v>7</c:v>
                </c:pt>
                <c:pt idx="3">
                  <c:v>7</c:v>
                </c:pt>
                <c:pt idx="4">
                  <c:v>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4</c:v>
                </c:pt>
                <c:pt idx="3">
                  <c:v>4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4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6059008"/>
        <c:axId val="36060544"/>
      </c:barChart>
      <c:catAx>
        <c:axId val="360590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6060544"/>
        <c:crosses val="autoZero"/>
        <c:auto val="1"/>
        <c:lblAlgn val="ctr"/>
        <c:lblOffset val="100"/>
        <c:noMultiLvlLbl val="0"/>
      </c:catAx>
      <c:valAx>
        <c:axId val="360605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60590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</c:v>
                </c:pt>
                <c:pt idx="1">
                  <c:v>7</c:v>
                </c:pt>
                <c:pt idx="2">
                  <c:v>10</c:v>
                </c:pt>
                <c:pt idx="3">
                  <c:v>4</c:v>
                </c:pt>
                <c:pt idx="4">
                  <c:v>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2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5751808"/>
        <c:axId val="35753344"/>
      </c:barChart>
      <c:catAx>
        <c:axId val="357518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753344"/>
        <c:crosses val="autoZero"/>
        <c:auto val="1"/>
        <c:lblAlgn val="ctr"/>
        <c:lblOffset val="100"/>
        <c:noMultiLvlLbl val="0"/>
      </c:catAx>
      <c:valAx>
        <c:axId val="357533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751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</c:v>
                </c:pt>
                <c:pt idx="1">
                  <c:v>8</c:v>
                </c:pt>
                <c:pt idx="2">
                  <c:v>10</c:v>
                </c:pt>
                <c:pt idx="3">
                  <c:v>4</c:v>
                </c:pt>
                <c:pt idx="4">
                  <c:v>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3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  <c:pt idx="4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5825920"/>
        <c:axId val="35840000"/>
      </c:barChart>
      <c:catAx>
        <c:axId val="358259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840000"/>
        <c:crosses val="autoZero"/>
        <c:auto val="1"/>
        <c:lblAlgn val="ctr"/>
        <c:lblOffset val="100"/>
        <c:noMultiLvlLbl val="0"/>
      </c:catAx>
      <c:valAx>
        <c:axId val="358400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825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</c:v>
                </c:pt>
                <c:pt idx="1">
                  <c:v>8</c:v>
                </c:pt>
                <c:pt idx="2">
                  <c:v>11</c:v>
                </c:pt>
                <c:pt idx="3">
                  <c:v>5</c:v>
                </c:pt>
                <c:pt idx="4">
                  <c:v>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  <c:pt idx="4">
                  <c:v>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5871360"/>
        <c:axId val="35877248"/>
      </c:barChart>
      <c:catAx>
        <c:axId val="358713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5877248"/>
        <c:crosses val="autoZero"/>
        <c:auto val="1"/>
        <c:lblAlgn val="ctr"/>
        <c:lblOffset val="100"/>
        <c:noMultiLvlLbl val="0"/>
      </c:catAx>
      <c:valAx>
        <c:axId val="358772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5871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</c:v>
                </c:pt>
                <c:pt idx="1">
                  <c:v>8</c:v>
                </c:pt>
                <c:pt idx="2">
                  <c:v>11</c:v>
                </c:pt>
                <c:pt idx="3">
                  <c:v>5</c:v>
                </c:pt>
                <c:pt idx="4">
                  <c:v>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6357120"/>
        <c:axId val="46383488"/>
      </c:barChart>
      <c:catAx>
        <c:axId val="463571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383488"/>
        <c:crosses val="autoZero"/>
        <c:auto val="1"/>
        <c:lblAlgn val="ctr"/>
        <c:lblOffset val="100"/>
        <c:noMultiLvlLbl val="0"/>
      </c:catAx>
      <c:valAx>
        <c:axId val="46383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635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</c:v>
                </c:pt>
                <c:pt idx="1">
                  <c:v>7</c:v>
                </c:pt>
                <c:pt idx="2">
                  <c:v>11</c:v>
                </c:pt>
                <c:pt idx="3">
                  <c:v>11</c:v>
                </c:pt>
                <c:pt idx="4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2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5062784"/>
        <c:axId val="45068672"/>
      </c:barChart>
      <c:catAx>
        <c:axId val="450627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068672"/>
        <c:crosses val="autoZero"/>
        <c:auto val="1"/>
        <c:lblAlgn val="ctr"/>
        <c:lblOffset val="100"/>
        <c:noMultiLvlLbl val="0"/>
      </c:catAx>
      <c:valAx>
        <c:axId val="450686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5062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</c:v>
                </c:pt>
                <c:pt idx="1">
                  <c:v>8</c:v>
                </c:pt>
                <c:pt idx="2">
                  <c:v>12</c:v>
                </c:pt>
                <c:pt idx="3">
                  <c:v>5</c:v>
                </c:pt>
                <c:pt idx="4">
                  <c:v>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5100032"/>
        <c:axId val="45114112"/>
      </c:barChart>
      <c:catAx>
        <c:axId val="45100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114112"/>
        <c:crosses val="autoZero"/>
        <c:auto val="1"/>
        <c:lblAlgn val="ctr"/>
        <c:lblOffset val="100"/>
        <c:noMultiLvlLbl val="0"/>
      </c:catAx>
      <c:valAx>
        <c:axId val="451141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5100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</c:v>
                </c:pt>
                <c:pt idx="1">
                  <c:v>7</c:v>
                </c:pt>
                <c:pt idx="2">
                  <c:v>12</c:v>
                </c:pt>
                <c:pt idx="3">
                  <c:v>5</c:v>
                </c:pt>
                <c:pt idx="4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1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5243392"/>
        <c:axId val="45249280"/>
      </c:barChart>
      <c:catAx>
        <c:axId val="452433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5249280"/>
        <c:crosses val="autoZero"/>
        <c:auto val="1"/>
        <c:lblAlgn val="ctr"/>
        <c:lblOffset val="100"/>
        <c:noMultiLvlLbl val="0"/>
      </c:catAx>
      <c:valAx>
        <c:axId val="452492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5243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</c:v>
                </c:pt>
                <c:pt idx="1">
                  <c:v>7</c:v>
                </c:pt>
                <c:pt idx="2">
                  <c:v>9</c:v>
                </c:pt>
                <c:pt idx="3">
                  <c:v>5</c:v>
                </c:pt>
                <c:pt idx="4">
                  <c:v>11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</c:v>
                </c:pt>
                <c:pt idx="1">
                  <c:v>1</c:v>
                </c:pt>
                <c:pt idx="2">
                  <c:v>3</c:v>
                </c:pt>
                <c:pt idx="3">
                  <c:v>0</c:v>
                </c:pt>
                <c:pt idx="4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6754816"/>
        <c:axId val="46772992"/>
      </c:barChart>
      <c:catAx>
        <c:axId val="467548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772992"/>
        <c:crosses val="autoZero"/>
        <c:auto val="1"/>
        <c:lblAlgn val="ctr"/>
        <c:lblOffset val="100"/>
        <c:noMultiLvlLbl val="0"/>
      </c:catAx>
      <c:valAx>
        <c:axId val="467729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6754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0.15212750126235433"/>
          <c:w val="0.95852021382428931"/>
          <c:h val="0.5960751291879359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Mucho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11</c:v>
                </c:pt>
                <c:pt idx="1">
                  <c:v>7</c:v>
                </c:pt>
                <c:pt idx="2">
                  <c:v>11</c:v>
                </c:pt>
                <c:pt idx="3">
                  <c:v>5</c:v>
                </c:pt>
                <c:pt idx="4">
                  <c:v>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Bastante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Promedio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Algo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Sheet1!$E$2:$E$6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Nada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Ciencia Política</c:v>
                </c:pt>
                <c:pt idx="1">
                  <c:v>Historia</c:v>
                </c:pt>
                <c:pt idx="2">
                  <c:v>Ciencias Sociales General</c:v>
                </c:pt>
                <c:pt idx="3">
                  <c:v>Sociología</c:v>
                </c:pt>
                <c:pt idx="4">
                  <c:v>Psicología</c:v>
                </c:pt>
              </c:strCache>
            </c:strRef>
          </c:cat>
          <c:val>
            <c:numRef>
              <c:f>Sheet1!$F$2:$F$6</c:f>
              <c:numCache>
                <c:formatCode>General</c:formatCode>
                <c:ptCount val="5"/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46533632"/>
        <c:axId val="46547712"/>
      </c:barChart>
      <c:catAx>
        <c:axId val="465336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547712"/>
        <c:crosses val="autoZero"/>
        <c:auto val="1"/>
        <c:lblAlgn val="ctr"/>
        <c:lblOffset val="100"/>
        <c:noMultiLvlLbl val="0"/>
      </c:catAx>
      <c:valAx>
        <c:axId val="4654771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6533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4228523612471683"/>
          <c:y val="0"/>
          <c:w val="0.7154293352541905"/>
          <c:h val="0.1137978098714489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3/31/2016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8490" y="2404534"/>
            <a:ext cx="8475513" cy="1646302"/>
          </a:xfrm>
        </p:spPr>
        <p:txBody>
          <a:bodyPr/>
          <a:lstStyle/>
          <a:p>
            <a:r>
              <a:rPr lang="es-PR" sz="3200" b="1" dirty="0"/>
              <a:t>INFORME AVALÚO ESTUDIANTES GRADUANDOS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es-PR" sz="3200" b="1" dirty="0"/>
              <a:t>MAYO 2014-15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67675" y="3870529"/>
            <a:ext cx="7766936" cy="1096899"/>
          </a:xfrm>
        </p:spPr>
        <p:txBody>
          <a:bodyPr/>
          <a:lstStyle/>
          <a:p>
            <a:r>
              <a:rPr lang="es-PR" b="1" dirty="0">
                <a:solidFill>
                  <a:schemeClr val="accent1"/>
                </a:solidFill>
              </a:rPr>
              <a:t>DEPARTAMENTO DE CIENCIAS SOCIALES</a:t>
            </a:r>
            <a:endParaRPr lang="en-US" dirty="0">
              <a:solidFill>
                <a:schemeClr val="accent1"/>
              </a:solidFill>
            </a:endParaRPr>
          </a:p>
          <a:p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1026" name="Picture 2" descr="http://suelos2015.eea.uprm.edu/wp-content/uploads/2015/03/logo_uprm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507" y="2794715"/>
            <a:ext cx="2923505" cy="292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13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PR" dirty="0" smtClean="0"/>
              <a:t>Objetivo General </a:t>
            </a:r>
            <a:endParaRPr lang="es-P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885581"/>
            <a:ext cx="8596668" cy="388077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s-PR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PR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informe requerido por el Comité de Educación Sub-graduada adscrito al Decanato de Artes y Ciencias constó de una muestra de 54 graduandos en mayo 2015. El propósito fue considerar todos los elementos en la formación académica del graduando tales como: cursos departamentales, cursos de educación general, actividades extracurriculares, asociaciones estudiantiles e </a:t>
            </a:r>
            <a:r>
              <a:rPr lang="es-PR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internados.</a:t>
            </a:r>
            <a:r>
              <a:rPr lang="es-PR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Esto permite elaborar un análisis que identifique las fortalezas y las áreas a mejorar relacionadas a la formación académica del estudiante.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97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61116"/>
            <a:ext cx="8596668" cy="1320800"/>
          </a:xfrm>
        </p:spPr>
        <p:txBody>
          <a:bodyPr/>
          <a:lstStyle/>
          <a:p>
            <a:r>
              <a:rPr lang="en-US" dirty="0" err="1" smtClean="0"/>
              <a:t>Recopilación</a:t>
            </a:r>
            <a:r>
              <a:rPr lang="en-US" dirty="0" smtClean="0"/>
              <a:t> de </a:t>
            </a:r>
            <a:r>
              <a:rPr lang="en-US" dirty="0" err="1" smtClean="0"/>
              <a:t>datos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68" y="1684071"/>
            <a:ext cx="9221272" cy="4497788"/>
          </a:xfrm>
        </p:spPr>
        <p:txBody>
          <a:bodyPr>
            <a:normAutofit fontScale="92500"/>
          </a:bodyPr>
          <a:lstStyle/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información se recopiló mediante un cuestionario presentado en el Comité de Educación Sub-graduada desarrollado por personal del Departamento de Biología. </a:t>
            </a:r>
            <a:endParaRPr lang="es-PR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s-PR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cuestionario se presentó a la Dra. Ramonita Vega Lugo, Directora Interina del Departamento de Ciencias Sociales, a la Dra. Luisa </a:t>
            </a:r>
            <a:r>
              <a:rPr lang="es-PR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Guillemard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Coordinadora de Avalúo del Departamento de Ciencias Sociales y al Dr. Edwin Asencio, representante departamental</a:t>
            </a:r>
            <a:r>
              <a:rPr lang="es-PR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el Comité de Educación Sub Graduada, quienes revisaron el documento e hicieron señalamientos relacionados a aspectos de vocabulario y la deseabilidad de limitar el instrumento a la percepción estudiantil. </a:t>
            </a:r>
            <a:endParaRPr lang="es-PR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s-PR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recopilación de datos estuvo a cargo de la Sra. </a:t>
            </a:r>
            <a:r>
              <a:rPr lang="es-PR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Letizia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PR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Véléz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Asesora Asuntos Estudiantiles y la Dra. </a:t>
            </a:r>
            <a:r>
              <a:rPr lang="es-PR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Lizzette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PR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Ocasio</a:t>
            </a:r>
            <a:r>
              <a:rPr lang="es-PR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Directora Asociada durante los días 11 de mayo al 11 de junio de 2015.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2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18" y="866261"/>
            <a:ext cx="8796271" cy="5991739"/>
          </a:xfrm>
        </p:spPr>
        <p:txBody>
          <a:bodyPr>
            <a:normAutofit/>
          </a:bodyPr>
          <a:lstStyle/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análisis final considera </a:t>
            </a: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catorce objetivos que describen el currículo del programa de estudio seleccionado por los graduandos del Departamento de Ciencias Sociales. Los encuestados consideraron los siguientes aspectos: </a:t>
            </a:r>
            <a:endParaRPr lang="es-PR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s-PR" sz="20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ursos departamentales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ursos </a:t>
            </a: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educación 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general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ctividades extracurriculares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sociaciones estudiantiles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</a:pP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nternados </a:t>
            </a:r>
            <a:r>
              <a:rPr lang="es-PR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entre </a:t>
            </a:r>
            <a:r>
              <a:rPr lang="es-PR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otros 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9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9457" y="2425521"/>
            <a:ext cx="8596668" cy="1320800"/>
          </a:xfrm>
        </p:spPr>
        <p:txBody>
          <a:bodyPr>
            <a:normAutofit/>
          </a:bodyPr>
          <a:lstStyle/>
          <a:p>
            <a:r>
              <a:rPr lang="es-PR" sz="6600" dirty="0" smtClean="0"/>
              <a:t>Análisis</a:t>
            </a:r>
            <a:r>
              <a:rPr lang="en-US" sz="6600" dirty="0" smtClean="0"/>
              <a:t> de Datos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14883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9909" y="248992"/>
            <a:ext cx="8596668" cy="1320800"/>
          </a:xfrm>
        </p:spPr>
        <p:txBody>
          <a:bodyPr/>
          <a:lstStyle/>
          <a:p>
            <a:r>
              <a:rPr lang="es-ES" dirty="0"/>
              <a:t>Programa de estudio de los graduandos mayo 2015</a:t>
            </a:r>
            <a:endParaRPr lang="en-US" dirty="0"/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4260980171"/>
              </p:ext>
            </p:extLst>
          </p:nvPr>
        </p:nvGraphicFramePr>
        <p:xfrm>
          <a:off x="3670323" y="1569792"/>
          <a:ext cx="6908582" cy="4159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95421" y="2335237"/>
            <a:ext cx="406556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R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grafica </a:t>
            </a:r>
            <a:r>
              <a:rPr lang="es-P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presenta la distribución de datos según el programa de estudio expresado de los graduandos. La muestra fue de 54 graduandos distribuidos de la siguiente manera: Ciencias Sociales General 25.5 % (13) estudiantes, </a:t>
            </a:r>
            <a:r>
              <a:rPr lang="es-ES_tradnl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Psicología </a:t>
            </a:r>
            <a:r>
              <a:rPr lang="es-PR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25.5 % (13), </a:t>
            </a:r>
            <a:r>
              <a:rPr lang="es-ES_tradnl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Ciencia Políticas 21.6 % (11), Historia 17.6 (9) y Sociología  9.8 % (5).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16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386" y="2368061"/>
            <a:ext cx="9198186" cy="4370364"/>
          </a:xfrm>
        </p:spPr>
        <p:txBody>
          <a:bodyPr>
            <a:normAutofit/>
          </a:bodyPr>
          <a:lstStyle/>
          <a:p>
            <a:r>
              <a:rPr lang="es-ES" dirty="0"/>
              <a:t>Fortalezas y Aspectos a Mejorar en los Programas Académicos en Ciencias Sociales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17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201637"/>
            <a:ext cx="8596668" cy="1320800"/>
          </a:xfrm>
        </p:spPr>
        <p:txBody>
          <a:bodyPr/>
          <a:lstStyle/>
          <a:p>
            <a:r>
              <a:rPr lang="es-PR" dirty="0" smtClean="0"/>
              <a:t>Objetivo (1a): Comunicarse efectivamente de forma oral</a:t>
            </a:r>
            <a:endParaRPr lang="es-PR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4306186"/>
              </p:ext>
            </p:extLst>
          </p:nvPr>
        </p:nvGraphicFramePr>
        <p:xfrm>
          <a:off x="677333" y="1734728"/>
          <a:ext cx="5195433" cy="20707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Rectangle 8"/>
          <p:cNvSpPr/>
          <p:nvPr/>
        </p:nvSpPr>
        <p:spPr>
          <a:xfrm>
            <a:off x="1030310" y="4313621"/>
            <a:ext cx="758670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distribución de datos indica lo siguiente: en el Programa de Ciencia Política el 81 % (9) lo desarrolló mucho, 18 % (2) bastante; Programa de Historia 77.8 % (7) indicó mucho y 11.1 % (1) bastante y 11.1 % (1) promedio. En el Programa de Ciencias Sociales General 76.9 % (10) indicó mucho y 7.7 % (1) bastante y 15.4 % (2) promedio. En el Programa de Sociología 40 % (2) mucho y 60% (3) bastante y en el Programa de Psicología el 84% (11) indicó mucho y el 15.4 % (2) bastante.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87922" y="1522437"/>
            <a:ext cx="3065172" cy="2469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PR" sz="13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s-PR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distribución de datos indica que la mayoría de los graduandos de los cinco programas académicos percibe que su </a:t>
            </a: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Bachillerato les ayudó a desarrollar la comunicación oral de forma efectiva entre los renglones mucho (75%-100%) y bastante (50%-75%).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82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912" y="215705"/>
            <a:ext cx="8596668" cy="1320800"/>
          </a:xfrm>
        </p:spPr>
        <p:txBody>
          <a:bodyPr/>
          <a:lstStyle/>
          <a:p>
            <a:r>
              <a:rPr lang="es-PR" dirty="0" smtClean="0"/>
              <a:t>Objetivo (1b). Comunicarse efectivamente de forma escrita</a:t>
            </a:r>
            <a:endParaRPr lang="es-PR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5251446"/>
              </p:ext>
            </p:extLst>
          </p:nvPr>
        </p:nvGraphicFramePr>
        <p:xfrm>
          <a:off x="551253" y="1536505"/>
          <a:ext cx="6735811" cy="27349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381912" y="4180344"/>
            <a:ext cx="83186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refleja que en el Programa de Ciencia Política el 90.9 % (10) lo desarrolló  mucho y el 9.9 % (1) bastante. Los graduandos del Programa de Historia 66.3 % (6) indicaron mucho y 33.3 % (3) bastante y 11.1 % (1) promedio. A su vez, en el Programa de Ciencias Sociales General 84.9 % (11) indicó mucho y 7.7 % (1) bastante y 7.7 % (1) promedio. Finalmente, en el Programa de Sociología 60 % (3)  indicó mucho y 40% (2) bastante. Mientras en el Programa de Psicología el 92.3% (12) indicó mucho y el 7.7 % (1) bastante.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los datos indica que la mayoría de los graduandos de los cinco programas académicos percibe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desarrollar la comunicación escrita de forma efectiva entre los renglones </a:t>
            </a:r>
            <a:r>
              <a:rPr lang="es-E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mucho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(75%-100%) y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80247" y="1644467"/>
            <a:ext cx="19835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 consiguiente, en los renglones del primer objetivo los graduandos entienden que todos los programas académicos desarrollan la comunicación oral y escrita.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480247" y="1275135"/>
            <a:ext cx="811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03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3" y="274749"/>
            <a:ext cx="8596668" cy="1320800"/>
          </a:xfrm>
        </p:spPr>
        <p:txBody>
          <a:bodyPr/>
          <a:lstStyle/>
          <a:p>
            <a:r>
              <a:rPr lang="en-US" dirty="0"/>
              <a:t>Objetivo número 2: </a:t>
            </a:r>
            <a:r>
              <a:rPr lang="en-US" dirty="0" smtClean="0"/>
              <a:t>Pensamiento </a:t>
            </a:r>
            <a:r>
              <a:rPr lang="en-US" dirty="0"/>
              <a:t>crítico</a:t>
            </a:r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9143813"/>
              </p:ext>
            </p:extLst>
          </p:nvPr>
        </p:nvGraphicFramePr>
        <p:xfrm>
          <a:off x="819531" y="1270000"/>
          <a:ext cx="5619906" cy="2553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452559" y="4287111"/>
            <a:ext cx="9046215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distribución de datos indica que en el Programa de Ciencias política el 100 % (11) percibe que lo desarrollaron mucho. Esto contrasta con el Programa de Historia donde el 100 % (9) indicó mucho. Los graduandos del Programa de Ciencias Sociales General 69.2 % (9) indicaron mucho y 23.1 % (3) bastante y 7.7 % (1) promedio. En el Programa de Sociología 80 % (4) indicó mucho y 20% (2) bastante. Finalmente, en el Programa de Psicología el 84% (11) indicó mucho, el 7.7 % (1) bastante y el 7.7 % (1) promedio</a:t>
            </a:r>
            <a:r>
              <a:rPr lang="es-E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endParaRPr lang="es-E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658376" y="1299335"/>
            <a:ext cx="2730321" cy="2469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PR" sz="13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 </a:t>
            </a:r>
            <a:r>
              <a:rPr lang="es-PR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consiguiente, la mayoría de los graduandos de todos los programas académicos percibe que </a:t>
            </a: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desarrollar el pensamiento crítico efectivamente entre los renglones mucho (75%-100%) y</a:t>
            </a:r>
            <a:r>
              <a:rPr lang="es-ES" sz="13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bastante (50%-75%).</a:t>
            </a:r>
            <a:endParaRPr lang="en-US" sz="1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282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Hallazgo en el objetivo número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/>
          <a:lstStyle/>
          <a:p>
            <a:pPr marL="0" algn="just">
              <a:lnSpc>
                <a:spcPct val="150000"/>
              </a:lnSpc>
              <a:spcBef>
                <a:spcPts val="0"/>
              </a:spcBef>
            </a:pPr>
            <a:r>
              <a:rPr lang="es-ES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graduandos perciben que los programas de Ciencia Política e Historia sobresalieron en este renglón.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4618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20203"/>
            <a:ext cx="8596668" cy="1320800"/>
          </a:xfrm>
        </p:spPr>
        <p:txBody>
          <a:bodyPr/>
          <a:lstStyle/>
          <a:p>
            <a:r>
              <a:rPr lang="es-ES" dirty="0"/>
              <a:t>Objetivo 4a</a:t>
            </a:r>
            <a:r>
              <a:rPr lang="es-ES" dirty="0" smtClean="0"/>
              <a:t>. Aplicar </a:t>
            </a:r>
            <a:r>
              <a:rPr lang="es-ES" dirty="0"/>
              <a:t>el razonamiento matemático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5933362"/>
              </p:ext>
            </p:extLst>
          </p:nvPr>
        </p:nvGraphicFramePr>
        <p:xfrm>
          <a:off x="513138" y="1441003"/>
          <a:ext cx="6341123" cy="2462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513138" y="4141213"/>
            <a:ext cx="8925059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análisis de datos indica que en el Programa de Ciencia Política el 36.4% (4), lo desarrolló mucho, el 36.4 % (4) bastante y el 27.3 % (3) promedio. En el Programa de Historia 33.3% (3) manifestó mucho y 11.1 % (1) bastante, 44.5 % (4) promedio y 11.1 (1) nada. En el Programa de Ciencias Sociales General el 23.1% (3) mucho, 53.8% (7) bastante, 7.7% (1) promedio y 15.4 (2) algo y en el Programa de Sociología 40 % (2) mucho y 0% (0) bastante, 40% (2) promedio y el 20% (1) nada. En el Programa de Psicología el 30.8% (4) mucho, el 38.5 % (5) bastante, 15.4 % (2) promedio, 7.7 (1) algo y el 7.7% (1) nada.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s-PR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resumen, la distribución de datos refleja que la mayoría de los graduandos de los cinco programas académicos percibe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promueve el razonamiento matemático efectivamente entre los renglones mucho (75%-100%) y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bastante (50%-75</a:t>
            </a:r>
            <a:r>
              <a:rPr lang="es-E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%).</a:t>
            </a:r>
          </a:p>
          <a:p>
            <a:pPr indent="457200" algn="just">
              <a:lnSpc>
                <a:spcPct val="150000"/>
              </a:lnSpc>
            </a:pPr>
            <a:endParaRPr lang="es-ES" sz="1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02698" y="780603"/>
            <a:ext cx="2966434" cy="3061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 bien los graduandos de los cinco programas académicos coinciden en que se promueve la aplicación del razonamiento matemático, cabe destacar que los programas de Ciencias Sociales General, Sociología y Psicología evidenciaron mayor dispersión en los datos. Esto implica que hubo graduandos que expresaron que este objetivo se promueve algo o nada.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51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Objetivo </a:t>
            </a:r>
            <a:r>
              <a:rPr lang="es-ES" dirty="0" smtClean="0"/>
              <a:t>4b. </a:t>
            </a:r>
            <a:r>
              <a:rPr lang="es-ES" dirty="0"/>
              <a:t>Aplicar el método científico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216916"/>
              </p:ext>
            </p:extLst>
          </p:nvPr>
        </p:nvGraphicFramePr>
        <p:xfrm>
          <a:off x="949662" y="1777451"/>
          <a:ext cx="5439602" cy="20636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446597" y="4154946"/>
            <a:ext cx="923844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Los datos demuestran que en el Programa de Ciencia Política el 81 % (9) aplicó mucho, el 9.1 % (1) bastante y 9.1 % (1); en el Programa de Historia 33.3 % (3) indicó mucho, 44.5 % (4) bastante y  11.1 % (1) promedio. En el Programa de Ciencias Sociales General 46.2% % (6) seleccionó la opción de mucho y 30.8 % (4) bastante, 7.7 % (1) promedio, 7.7 % (1)  algo y 7.7% nada. En el Programa de Sociología 80% (4) mucho y 20% (1) bastante, mientras, en el Programa de Psicología el 84% (11) seleccionó mucho y el 15.4 % (2) bastante.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La distribución de los datos refleja que la mayoría de los graduandos de los cinco programas académicos percibe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 Bachillerato les ayudó a aplicar el método científico.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6718608" y="1656859"/>
            <a:ext cx="287628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14300"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Aspecto a mejorar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programa con mayor dispersión en los datos fue el de Ciencias Sociales General, lo cual significa que algunos estudiantes seleccionaron las opciones 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promedio, algo, nada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 la aplicación del método científico.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903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97476"/>
            <a:ext cx="8596668" cy="1320800"/>
          </a:xfrm>
        </p:spPr>
        <p:txBody>
          <a:bodyPr/>
          <a:lstStyle/>
          <a:p>
            <a:r>
              <a:rPr lang="es-ES" dirty="0"/>
              <a:t>Objetivo </a:t>
            </a:r>
            <a:r>
              <a:rPr lang="es-ES" dirty="0" smtClean="0"/>
              <a:t>4c. </a:t>
            </a:r>
            <a:r>
              <a:rPr lang="es-ES" dirty="0"/>
              <a:t>Aplicar tecnologías de información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617410"/>
              </p:ext>
            </p:extLst>
          </p:nvPr>
        </p:nvGraphicFramePr>
        <p:xfrm>
          <a:off x="574832" y="1518276"/>
          <a:ext cx="5928999" cy="2462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677334" y="4180344"/>
            <a:ext cx="77659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Los datos demuestran que en el Programa de Ciencia Política el 63.6 % (7) aplicó mucho, el 27.3 % (3) bastante y 9.1 % (1) promedio; en el Programa de Historia 55.6. % (5) indicó mucho, 33.3 % (3) bastante y 11.1 % (1) Algo. A su vez, en el Programa de Ciencias Sociales General 69.2% % indicó (9) mucho y 23.1 % (3) bastante y el 7.7 % (1) algo. En el Programa de Sociología 40% indicó (2) mucho,  40% (2) bastante y el 20% (1) algo, mientras en el Programa de Psicología el 40% indicó (2) mucho, 40% (2) bastante y el 20% (1) promedio.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consiguiente, la mayoría de los graduandos de los cinco programas académicos percibe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su Bachillerato les ayudó a aplicar la tecnología de información entre los renglones  mucho (75%-100%) </a:t>
            </a:r>
            <a:r>
              <a:rPr lang="es-E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bastante (50%-75%).</a:t>
            </a:r>
            <a:endParaRPr lang="en-US" sz="1400" dirty="0"/>
          </a:p>
        </p:txBody>
      </p:sp>
      <p:sp>
        <p:nvSpPr>
          <p:cNvPr id="6" name="Rectangle 5"/>
          <p:cNvSpPr/>
          <p:nvPr/>
        </p:nvSpPr>
        <p:spPr>
          <a:xfrm>
            <a:off x="6941712" y="951688"/>
            <a:ext cx="253713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Aspecto a mejorar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análisis demuestra la necesidad de fortalecer la aplicación de las tecnologías de información en los ofrecimientos académicos de Historia, Ciencias Sociales General, Sociología y Psicología ya que algunos graduandos seleccionaron la opción 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algo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aplicación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 este objetivo.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10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94445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</a:t>
            </a:r>
            <a:r>
              <a:rPr lang="es-ES" dirty="0" smtClean="0"/>
              <a:t>5. </a:t>
            </a:r>
            <a:r>
              <a:rPr lang="es-ES" dirty="0"/>
              <a:t>Reconocer las implicaciones éticas de distintas acciones e integrar códigos éticos en la toma de decisiones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043898"/>
              </p:ext>
            </p:extLst>
          </p:nvPr>
        </p:nvGraphicFramePr>
        <p:xfrm>
          <a:off x="806652" y="2070437"/>
          <a:ext cx="5194903" cy="2205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574303" y="4214904"/>
            <a:ext cx="8596668" cy="2643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datos en el Programa de Ciencias Política  muestran que el 81 % (9) aplicó mucho, el 9.1 % (1) bastante y 9.1 % (1) promedio. En el Programa de Historia 77.8 % (7) indicó mucho, </a:t>
            </a:r>
            <a:r>
              <a:rPr lang="es-E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% (11.1) bastante y 11.1% (1) algo. A su vez, en el Programa de Ciencias Sociales General 53.8% % (7) seleccionó la opción de mucho y 30.8 % (4) bastante y el 15.4 % (4) promedio. Mientras, en el Programa de Sociología 53.8% (7) mucho, 30% (4) bastante y 15.4% (2).y en el Programa de Psicología el 100% (13) seleccionó la opción mucho.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los datos muestra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reconocer las implicaciones éticas de distintas acciones e integrar códigos éticos en la toma de decisiones Los números se distribuyen entre los renglones mucho (75%-100%) y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90198" y="1415245"/>
            <a:ext cx="27947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El análisis demuestra que la mayoría de los graduandos encuestados reconocen que su programa de estudio promueve las implicaciones éticas de distintas acciones e integra los códigos éticos en la toma de decisiones. Esto presenta un estándar de calidad para el futuro profesional de los egresados.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00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6187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</a:t>
            </a:r>
            <a:r>
              <a:rPr lang="es-ES" dirty="0" smtClean="0"/>
              <a:t>6. </a:t>
            </a:r>
            <a:r>
              <a:rPr lang="es-ES" dirty="0"/>
              <a:t>Demostrar respeto por la naturaleza y el medio ambiente de Puerto Rico. 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9702734"/>
              </p:ext>
            </p:extLst>
          </p:nvPr>
        </p:nvGraphicFramePr>
        <p:xfrm>
          <a:off x="677863" y="2160588"/>
          <a:ext cx="5465360" cy="2102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787888" y="4045579"/>
            <a:ext cx="8375560" cy="2643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distribución de datos indica que en el Programa de Ciencia Política el 63.6% (7)  graduandos seleccionaron la opción mucho, 18.2 % (2) bastante y 18.2 % (2) promedio. En el Programa de Historia 77.8 % (7) indicó mucho y 11.1 % (1) bastante y el 11.1 % (1) nada. A su vez, en el Programa de Ciencias Sociales General 76.9 % (10) indicó mucho. 15.4 (2) bastante y el 7.7 % (1) promedio. En el Programa de Sociología 80 % (4) indicó mucho y 20% (1) bastante. Finalmente, en el Programa de Psicología el 69% (9) señaló mucho, el 15.4 % (2) bastante y el 15.4 % (2) promedio.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muestra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demostrar respeto por la naturaleza y el medio ambiente de Puerto Rico de forma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efectiva entre los renglones 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95752" y="1718084"/>
            <a:ext cx="27861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análisis establece que la mayoría de los estudiantes en los cinco programas académicos muestra respeto por la naturaleza y el medio ambiente de Puerto Rico.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15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551275"/>
            <a:ext cx="8596668" cy="1320800"/>
          </a:xfrm>
        </p:spPr>
        <p:txBody>
          <a:bodyPr/>
          <a:lstStyle/>
          <a:p>
            <a:r>
              <a:rPr lang="es-ES" dirty="0"/>
              <a:t>Objetivo </a:t>
            </a:r>
            <a:r>
              <a:rPr lang="es-ES" dirty="0" smtClean="0"/>
              <a:t>7. </a:t>
            </a:r>
            <a:r>
              <a:rPr lang="es-ES" dirty="0"/>
              <a:t>Conocer la herencia y cultura puertorriqueñas 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3029709"/>
              </p:ext>
            </p:extLst>
          </p:nvPr>
        </p:nvGraphicFramePr>
        <p:xfrm>
          <a:off x="934913" y="2018921"/>
          <a:ext cx="5079522" cy="2243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677334" y="4171202"/>
            <a:ext cx="8466926" cy="2643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distribución de datos indica que en el Programa de Ciencia Política el 72.7 % (8) seleccionó la opción mucho y el 27.3 % (3) bastante. En el Programa de Historia 88.9 % (8) indicó mucho y el 11.1 % (1). A su vez, en el Programa de Ciencias Sociales General 76.9 % (10) indicó mucho. 7.7 (1) bastante y el 15.4 % (2) promedio. Además, en el Programa de Sociología 80% seleccionó (4) mucho y 20% (1) bastante. Por último, en el Programa de Psicología el 53.8% (7) seleccionó mucho, el 30 % (4) bastante y el 15.4% (2) promedio.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muestra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conocer la herencia y cultura puertorriqueña y lo muestran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entre los renglones 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45957" y="1367187"/>
            <a:ext cx="190607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mayoría de los graduandos indicó que su</a:t>
            </a:r>
            <a:r>
              <a:rPr lang="es-ES" sz="13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Bachillerato les ayudó a</a:t>
            </a:r>
            <a:r>
              <a:rPr lang="es-ES" sz="13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conocer la herencia y cultura puertorriqueñas, lo </a:t>
            </a:r>
            <a:r>
              <a:rPr lang="es-ES" sz="13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 fortalece </a:t>
            </a:r>
            <a:r>
              <a:rPr lang="es-ES" sz="1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 promueve los valores patrios.</a:t>
            </a:r>
            <a:endParaRPr lang="en-US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95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23234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</a:t>
            </a:r>
            <a:r>
              <a:rPr lang="es-ES" dirty="0" smtClean="0"/>
              <a:t>8. </a:t>
            </a:r>
            <a:r>
              <a:rPr lang="es-ES" dirty="0"/>
              <a:t>Apreciar los valores de una sociedad democrática y el rol del individuo.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0368543"/>
              </p:ext>
            </p:extLst>
          </p:nvPr>
        </p:nvGraphicFramePr>
        <p:xfrm>
          <a:off x="999833" y="1774222"/>
          <a:ext cx="5400965" cy="2231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528035" y="3913624"/>
            <a:ext cx="8745967" cy="231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indica que en el Programa de Ciencia Política el 90.9% (10) seleccionó la opción mucho y 9.1 % (1) bastante. En el Programa de Historia el 88.9 % (8) seleccionó mucho y el 11.1 % (1) nada. A su vez, en el Programa de Ciencias Sociales General 84.6% (11) seleccionó mucho y el 15.4 (2) bastante. De otra parte, en el Programa de Sociología el 100 % (5) seleccionó mucho, mientras en el Programa de Psicología el 53.8% (7) señaló mucho y el 46.2% (6) bastante.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indica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apreciar 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valores de una sociedad democrática y el rol del individuo en ésta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forma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efectiva entre los renglones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06107" y="1389569"/>
            <a:ext cx="25984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7150" algn="just">
              <a:lnSpc>
                <a:spcPct val="150000"/>
              </a:lnSpc>
            </a:pPr>
            <a:r>
              <a:rPr lang="es-ES" sz="1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mayoría de los graduandos de los cinco programas académicos manifestaron que su Bachillerato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 ayudó a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apreciar </a:t>
            </a:r>
            <a:r>
              <a:rPr lang="es-PR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valores de una sociedad democrática y el rol del individuo en ésta. El Programa de Sociología sobresalió en este </a:t>
            </a:r>
            <a:r>
              <a:rPr lang="es-PR" sz="12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renglón.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13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5884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</a:t>
            </a:r>
            <a:r>
              <a:rPr lang="es-ES" dirty="0" smtClean="0"/>
              <a:t>9. </a:t>
            </a:r>
            <a:r>
              <a:rPr lang="es-ES" dirty="0"/>
              <a:t>Entender los asuntos sociales, políticos y económicos contemporáneos en un contexto local y global. 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3361969"/>
              </p:ext>
            </p:extLst>
          </p:nvPr>
        </p:nvGraphicFramePr>
        <p:xfrm>
          <a:off x="780365" y="2182354"/>
          <a:ext cx="4988841" cy="1909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513138" y="4261353"/>
            <a:ext cx="8925059" cy="231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por programa refleja que en el Programa de Ciencia Política el 100 % (11) expresó la opción mucho. En el Programa de Historia 88.9 % (8) indicaron mucho mientras  el 11.1 % (1) nada. A su vez, en el Programa de Ciencias Sociales General 84.6 % (11) indicó mucho y el  15.4% (1) bastante. De otra parte, en el Programa de Sociología el 100 % (5) señaló mucho y en el Programa de Psicología el 53.8% (7) señaló mucho y el 46.2% (6) bastante.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 resumen, la distribución de datos indica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apreciar los asuntos sociales, políticos y económicos contemporáneos en un contexto local y global 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efectiva entre los renglones 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36405" y="1613303"/>
            <a:ext cx="27689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datos reflejan que la mayoría de los graduandos</a:t>
            </a:r>
            <a:r>
              <a:rPr lang="es-PR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perciben que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ayudó a entender los asuntos sociales, políticos y económicos contemporáneos en un contexto local y global. Cabe destacar que el Programa de Ciencia Política sobresalió en este renglón.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58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Objetivo </a:t>
            </a:r>
            <a:r>
              <a:rPr lang="es-ES" dirty="0" smtClean="0"/>
              <a:t>10. </a:t>
            </a:r>
            <a:r>
              <a:rPr lang="es-ES" dirty="0"/>
              <a:t>Demostrar respeto a la diversidad humana en todas sus dimensiones</a:t>
            </a:r>
            <a:endParaRPr lang="en-US" dirty="0"/>
          </a:p>
        </p:txBody>
      </p:sp>
      <p:graphicFrame>
        <p:nvGraphicFramePr>
          <p:cNvPr id="5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8266879"/>
              </p:ext>
            </p:extLst>
          </p:nvPr>
        </p:nvGraphicFramePr>
        <p:xfrm>
          <a:off x="677334" y="2031800"/>
          <a:ext cx="5645664" cy="2231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677334" y="4081048"/>
            <a:ext cx="786899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resultados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reflejan que en el Programa de Ciencia Política el 90.1% (10) seleccionó la opción mucho y 9.1% (1) bastante. En el Programa de Historia 77.8 % (7) indicó mucho y 22.2 % (2) bastante. A su vez, en el Programa de Ciencias Sociales General 84.6 % (11) indicó mucho y el 22.2% (2) bastante. Además, en el Programa de Sociología el 84.6% (11) mucho y el 15.4 (2) bastante, mientras en el Programa de Psicología el 92.3 (12) señaló mucho  y el 7.7% (1) señaló promedio.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indica que la mayoría de los graduandos de los cinco programas académicos perciben que su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Bachillerato les ayuda a demostrar el respeto a la diversidad humana en todas sus dimensiones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forma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efectiva entre los renglones 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78532" y="1808237"/>
            <a:ext cx="239547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resultados establecen que la mayoría de los estudiantes de los cinco programas académicos desarrollaron el respeto por la diversidad humana en todas sus dimensiones.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89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48992"/>
            <a:ext cx="8596668" cy="1320800"/>
          </a:xfrm>
        </p:spPr>
        <p:txBody>
          <a:bodyPr/>
          <a:lstStyle/>
          <a:p>
            <a:r>
              <a:rPr lang="es-ES" dirty="0"/>
              <a:t>Objetivo 11: Desarrollar el aprecio de las humanidades, las artes y las ciencias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8002402"/>
              </p:ext>
            </p:extLst>
          </p:nvPr>
        </p:nvGraphicFramePr>
        <p:xfrm>
          <a:off x="677334" y="1851495"/>
          <a:ext cx="5581798" cy="22182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360608" y="4219549"/>
            <a:ext cx="8706119" cy="231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indica que: en el Programa de Ciencia Política 100% (11)  seleccionó la categoría mucho. En el Programa de Historia 88.9 % (8) indicó mucho y el 11.1 % (1) promedio. A su vez, en el Programa de Ciencias Sociales General 92.3 % (12) indicó mucho y 7.7% (1) promedio. De otra parte, en el Programa de Sociología 100% (5) indicó mucho. En el Programa de Psicología el 100% (13) señaló mucho. 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presenta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desarrollar el aprecio de las humanidades, las artes y las ciencias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entre los renglones 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87167" y="1569792"/>
            <a:ext cx="280759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resultados establece que la mayoría de los graduandos de los cinco programas perciben que desarrollaron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aprecio por las humanidades, las artes y las ciencias. Los dos programas sobresalientes en este objetivo fueron Ciencia Política y Sociología.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44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97476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número 12: Comprometerse a mejorar la calidad de vida a nivel personal y de la comunidad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2462245"/>
              </p:ext>
            </p:extLst>
          </p:nvPr>
        </p:nvGraphicFramePr>
        <p:xfrm>
          <a:off x="677334" y="2096194"/>
          <a:ext cx="5246419" cy="20765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450760" y="4132564"/>
            <a:ext cx="8706119" cy="231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refleja que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en el Programa de Ciencias Política 81.8 % (9) expresaron la opción mucho y 18.2% bastante. En el Programa de Historia 77.8 % (7) indicó mucho, el 11.1 % (1) bastante y 7.7% (1) nada. A su vez, en el Programa de Ciencias Sociales General 92.3 % (12) indicó mucho y el 7.7% (1) bastante. En el Programa de Sociología el 100 % (5)indicó mucho y en el Programa de Psicología el 92.3% (12) señaló mucho y 7.7% (1) bastante.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presenta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apreciar los asuntos sociales, políticos y económicos contemporáneos en un contexto local y global 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efectiva entre los renglones  mucho (75%-100%) y 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59133" y="1518276"/>
            <a:ext cx="3219718" cy="2278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establece que la mayoría de los graduandos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los cinco programas perciben la importancia en comprometerse a mejorar la calidad de vida a nivel personal y de la comunidad. El Programa de Sociología sobresalió en el cumplimiento de este objetivo.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79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87628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13: Trabajar en equipo </a:t>
            </a:r>
            <a:r>
              <a:rPr lang="es-ES" dirty="0" err="1" smtClean="0"/>
              <a:t>multi</a:t>
            </a:r>
            <a:r>
              <a:rPr lang="es-ES" dirty="0" smtClean="0"/>
              <a:t>/interdisciplinario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333251"/>
              </p:ext>
            </p:extLst>
          </p:nvPr>
        </p:nvGraphicFramePr>
        <p:xfrm>
          <a:off x="819002" y="1851534"/>
          <a:ext cx="5078993" cy="1896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515154" y="3990898"/>
            <a:ext cx="826823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datos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reflejan</a:t>
            </a:r>
            <a:r>
              <a:rPr lang="es-ES" sz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que</a:t>
            </a:r>
            <a:r>
              <a:rPr lang="es-ES" sz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el Programa de Ciencia Política 90.9 % (9) se identificó la opción de mucho y 9.1 % (2) bastante. En el Programa de Historia 77.8 % (7) identificó mucho, 11.1 % (1) bastante y 11.1 % (1) algo. A su vez, en el Programa de Ciencias Sociales General 69.2% % (9) identificó la opción de mucho y 23.1 % (3) bastante y 7.7 % (1) promedio. Además, en el Programa de Sociología 100% (5) identificó mucho y en el Programa de Psicología el 84% (11) identificó mucho y el 15.4 % (2) bastante.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presenta que la mayoría de los graduandos de los cinco programas académicos percibe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trabajar en equipo multi/interdisciplinario de forma efectiva y se refleja en los renglones  mucho (75%-100%) y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26556" y="1235023"/>
            <a:ext cx="245986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resultados establecen que la mayoría de los estudiantes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los cinco programas perciben que se promueve el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trabajo en equipo multi/interdisciplinario. Asimismo, los resultados demuestran que el Programa de Sociología sobresale en este aspecto.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81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84597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es-ES" dirty="0"/>
              <a:t>Objetivo 14: Involucrarse en un aprendizaje continuo y multi/interdisciplinario</a:t>
            </a:r>
            <a:endParaRPr lang="en-US" dirty="0"/>
          </a:p>
        </p:txBody>
      </p:sp>
      <p:graphicFrame>
        <p:nvGraphicFramePr>
          <p:cNvPr id="4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3548082"/>
              </p:ext>
            </p:extLst>
          </p:nvPr>
        </p:nvGraphicFramePr>
        <p:xfrm>
          <a:off x="793244" y="1787180"/>
          <a:ext cx="5194903" cy="199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321971" y="4003777"/>
            <a:ext cx="9079605" cy="2319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57150" algn="l"/>
              </a:tabLst>
            </a:pP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demuestra que </a:t>
            </a:r>
            <a:r>
              <a:rPr lang="es-ES" sz="1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el Programa de Ciencia Política 100% (11) se identificó con la opción de mucho. En el Programa de Historia 77.8 % (7) indicó mucho, 11.1 % (1) bastante y 11.1 % (1) algo. En el Programa de Ciencias Sociales General 84.6 (11) seleccionó la opción de mucho y 15.4% (2) bastante. De otra parte, en el Programa de Sociología 100% (5) indicó mucho, mientras en el Programa de Psicología el 100% (13) identificó la alternativa mucho.</a:t>
            </a:r>
            <a:r>
              <a:rPr lang="es-PR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distribución de datos presenta que la mayoría de los graduandos de los cinco programas académicos perciben que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 Bachillerato les ayudó a involucrarse en un aprendizaje continuo multi/interdisciplinario, de forma efectiva y se refleja en los renglones  mucho (75%-100%) y</a:t>
            </a:r>
            <a:r>
              <a:rPr lang="es-ES" sz="1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bastante (50%-75%).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387919" y="1402449"/>
            <a:ext cx="30136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Fortaleza</a:t>
            </a:r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lnSpc>
                <a:spcPct val="150000"/>
              </a:lnSpc>
            </a:pP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distribución de datos establece que la mayoría de los estudiantes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 los cinco programas se involucran en un aprendizaje continuo y multi/interdisciplinario.</a:t>
            </a:r>
            <a:r>
              <a:rPr lang="es-ES" sz="12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su vez, los resultados demuestran que los Programas de Ciencia Política y Sociología sobresalen en este objetivo 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75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213" y="2528552"/>
            <a:ext cx="8596668" cy="1320800"/>
          </a:xfrm>
        </p:spPr>
        <p:txBody>
          <a:bodyPr/>
          <a:lstStyle/>
          <a:p>
            <a:r>
              <a:rPr lang="es-ES" dirty="0"/>
              <a:t>Recomendaciones para atender las áreas a mejorar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67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10355"/>
            <a:ext cx="8596668" cy="1320800"/>
          </a:xfrm>
        </p:spPr>
        <p:txBody>
          <a:bodyPr/>
          <a:lstStyle/>
          <a:p>
            <a:r>
              <a:rPr lang="es-ES" dirty="0"/>
              <a:t>Recomendaciones para atender las áreas a mejorar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851496"/>
            <a:ext cx="8596668" cy="3880773"/>
          </a:xfrm>
        </p:spPr>
        <p:txBody>
          <a:bodyPr>
            <a:normAutofit lnSpcReduction="10000"/>
          </a:bodyPr>
          <a:lstStyle/>
          <a:p>
            <a:r>
              <a:rPr lang="es-E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Presentar los resultados de este análisis a la administración departamental con el fin de discutir el informe y establecer estrategias adecuadas para atender las áreas que necesitan mejorarse. </a:t>
            </a:r>
            <a:endParaRPr lang="es-E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s-E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a</a:t>
            </a:r>
            <a:r>
              <a:rPr lang="es-E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Presentar estos resultados a la facultad y coordinadores de las diversas secciones (Ciencia Política, Historia, Sociología, Ciencias Sociales General y Psicología) para desarrollar estrategias de enseñanza que contemplen actividades enfocadas en los siguientes objetivos: razonamiento matemático, aplicación del método científico y aplicación de tecnologías de información </a:t>
            </a: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b</a:t>
            </a:r>
            <a:r>
              <a:rPr lang="es-E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Desarrollar actividades dirigidas a atender los objetivos antes mencionados.</a:t>
            </a:r>
          </a:p>
          <a:p>
            <a:pPr marL="0" indent="0">
              <a:buNone/>
            </a:pPr>
            <a:r>
              <a:rPr lang="es-E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c</a:t>
            </a:r>
            <a:r>
              <a:rPr lang="es-E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Incluir los objetivos operacionales de la Facultad de Artes y Ciencias en los  prontuarios de los cursos departamentales.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12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71718"/>
            <a:ext cx="8596668" cy="1320800"/>
          </a:xfrm>
        </p:spPr>
        <p:txBody>
          <a:bodyPr/>
          <a:lstStyle/>
          <a:p>
            <a:r>
              <a:rPr lang="es-ES" dirty="0"/>
              <a:t>Recomendaciones para atender las áreas a mejorar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53504"/>
            <a:ext cx="8853032" cy="5204496"/>
          </a:xfrm>
        </p:spPr>
        <p:txBody>
          <a:bodyPr>
            <a:normAutofit fontScale="62500" lnSpcReduction="20000"/>
          </a:bodyPr>
          <a:lstStyle/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 Presentar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los resultados al Departamento de Matemáticas a través del </a:t>
            </a:r>
            <a:r>
              <a:rPr lang="es-E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Comité de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6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Educación Sub-graduada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para informarles sobre la percepción de los estudiantes en el área de aplicación </a:t>
            </a: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matemática. 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	Promover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asignación de trabajos / proyectos de investigación con  rúbricas para medir los objetivos 4ª, 4b.y 4c. 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	Desarrollar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 implementar un avalúo del aprendizaje con los catorce objetivos departamentales.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	 Se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sugiere que el Comité de Educación Sub-graduada revise los objetivos de facultad según redactados.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	Crear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grupos focales por área de estudio para promover que los estudiantes conozcan y entiendan claramente los objetivos departamentales.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	Promover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una cultura de avalúo </a:t>
            </a: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continuo. 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70000"/>
              </a:lnSpc>
              <a:spcBef>
                <a:spcPts val="0"/>
              </a:spcBef>
              <a:buClr>
                <a:srgbClr val="000000"/>
              </a:buClr>
              <a:buSzPts val="1200"/>
              <a:buNone/>
            </a:pP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	Llevar </a:t>
            </a:r>
            <a:r>
              <a:rPr lang="es-ES" sz="2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cabo un avalúo del servicio que reciben los estudiantes, profesores, personal docente y no docente a nivel </a:t>
            </a:r>
            <a:r>
              <a:rPr lang="es-ES" sz="26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departamental. </a:t>
            </a:r>
            <a:endParaRPr lang="en-US" sz="2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55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235</TotalTime>
  <Words>4034</Words>
  <Application>Microsoft Office PowerPoint</Application>
  <PresentationFormat>Custom</PresentationFormat>
  <Paragraphs>108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Facet</vt:lpstr>
      <vt:lpstr>INFORME AVALÚO ESTUDIANTES GRADUANDOS MAYO 2014-15 </vt:lpstr>
      <vt:lpstr>Objetivo General </vt:lpstr>
      <vt:lpstr>Recopilación de datos</vt:lpstr>
      <vt:lpstr>PowerPoint Presentation</vt:lpstr>
      <vt:lpstr>Análisis de Datos</vt:lpstr>
      <vt:lpstr>Programa de estudio de los graduandos mayo 2015</vt:lpstr>
      <vt:lpstr>Fortalezas y Aspectos a Mejorar en los Programas Académicos en Ciencias Sociales </vt:lpstr>
      <vt:lpstr>Objetivo (1a): Comunicarse efectivamente de forma oral</vt:lpstr>
      <vt:lpstr>Objetivo (1b). Comunicarse efectivamente de forma escrita</vt:lpstr>
      <vt:lpstr>Objetivo número 2: Pensamiento crítico</vt:lpstr>
      <vt:lpstr>Hallazgo en el objetivo número 3</vt:lpstr>
      <vt:lpstr>Objetivo 4a. Aplicar el razonamiento matemático</vt:lpstr>
      <vt:lpstr>Objetivo 4b. Aplicar el método científico</vt:lpstr>
      <vt:lpstr>Objetivo 4c. Aplicar tecnologías de información</vt:lpstr>
      <vt:lpstr>Objetivo 5. Reconocer las implicaciones éticas de distintas acciones e integrar códigos éticos en la toma de decisiones</vt:lpstr>
      <vt:lpstr>Objetivo 6. Demostrar respeto por la naturaleza y el medio ambiente de Puerto Rico. </vt:lpstr>
      <vt:lpstr>Objetivo 7. Conocer la herencia y cultura puertorriqueñas </vt:lpstr>
      <vt:lpstr>Objetivo 8. Apreciar los valores de una sociedad democrática y el rol del individuo.</vt:lpstr>
      <vt:lpstr>Objetivo 9. Entender los asuntos sociales, políticos y económicos contemporáneos en un contexto local y global. </vt:lpstr>
      <vt:lpstr>Objetivo 10. Demostrar respeto a la diversidad humana en todas sus dimensiones</vt:lpstr>
      <vt:lpstr>Objetivo 11: Desarrollar el aprecio de las humanidades, las artes y las ciencias</vt:lpstr>
      <vt:lpstr>Objetivo número 12: Comprometerse a mejorar la calidad de vida a nivel personal y de la comunidad</vt:lpstr>
      <vt:lpstr>Objetivo 13: Trabajar en equipo multi/interdisciplinario </vt:lpstr>
      <vt:lpstr>Objetivo 14: Involucrarse en un aprendizaje continuo y multi/interdisciplinario</vt:lpstr>
      <vt:lpstr>Recomendaciones para atender las áreas a mejorar</vt:lpstr>
      <vt:lpstr>Recomendaciones para atender las áreas a mejorar</vt:lpstr>
      <vt:lpstr>Recomendaciones para atender las áreas a mejorar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INFORME AVALÚO ESTUDIANTES GRADUANDOS MAYO 2014-15</dc:title>
  <dc:creator>Héctor Elías González Nieves</dc:creator>
  <cp:lastModifiedBy>Karina Acevedo</cp:lastModifiedBy>
  <cp:revision>30</cp:revision>
  <dcterms:created xsi:type="dcterms:W3CDTF">2015-09-15T00:08:38Z</dcterms:created>
  <dcterms:modified xsi:type="dcterms:W3CDTF">2016-03-31T18:49:09Z</dcterms:modified>
</cp:coreProperties>
</file>