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312" r:id="rId2"/>
    <p:sldId id="465" r:id="rId3"/>
    <p:sldId id="508" r:id="rId4"/>
    <p:sldId id="516" r:id="rId5"/>
    <p:sldId id="466" r:id="rId6"/>
    <p:sldId id="473" r:id="rId7"/>
    <p:sldId id="474" r:id="rId8"/>
    <p:sldId id="475" r:id="rId9"/>
    <p:sldId id="476" r:id="rId10"/>
    <p:sldId id="477" r:id="rId11"/>
    <p:sldId id="478" r:id="rId12"/>
    <p:sldId id="479" r:id="rId13"/>
    <p:sldId id="430" r:id="rId14"/>
    <p:sldId id="431" r:id="rId15"/>
    <p:sldId id="432" r:id="rId16"/>
    <p:sldId id="433" r:id="rId17"/>
    <p:sldId id="480" r:id="rId18"/>
    <p:sldId id="453" r:id="rId19"/>
    <p:sldId id="470" r:id="rId20"/>
    <p:sldId id="472" r:id="rId21"/>
    <p:sldId id="515" r:id="rId22"/>
    <p:sldId id="413" r:id="rId23"/>
    <p:sldId id="414" r:id="rId24"/>
    <p:sldId id="415" r:id="rId25"/>
    <p:sldId id="419" r:id="rId26"/>
    <p:sldId id="420" r:id="rId27"/>
    <p:sldId id="422" r:id="rId28"/>
    <p:sldId id="421" r:id="rId29"/>
    <p:sldId id="513" r:id="rId30"/>
    <p:sldId id="514" r:id="rId31"/>
    <p:sldId id="423" r:id="rId32"/>
    <p:sldId id="501" r:id="rId33"/>
    <p:sldId id="509" r:id="rId34"/>
    <p:sldId id="494" r:id="rId35"/>
    <p:sldId id="495" r:id="rId36"/>
    <p:sldId id="497" r:id="rId37"/>
    <p:sldId id="496" r:id="rId38"/>
    <p:sldId id="498" r:id="rId39"/>
    <p:sldId id="499" r:id="rId40"/>
    <p:sldId id="500" r:id="rId41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996633"/>
    <a:srgbClr val="0066FF"/>
    <a:srgbClr val="3399FF"/>
    <a:srgbClr val="009900"/>
    <a:srgbClr val="00CCCC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5" autoAdjust="0"/>
    <p:restoredTop sz="94632" autoAdjust="0"/>
  </p:normalViewPr>
  <p:slideViewPr>
    <p:cSldViewPr snapToGrid="0">
      <p:cViewPr varScale="1">
        <p:scale>
          <a:sx n="78" d="100"/>
          <a:sy n="78" d="100"/>
        </p:scale>
        <p:origin x="-91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6" d="100"/>
          <a:sy n="46" d="100"/>
        </p:scale>
        <p:origin x="-1410" y="-78"/>
      </p:cViewPr>
      <p:guideLst>
        <p:guide orient="horz" pos="3025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9.xml"/><Relationship Id="rId1" Type="http://schemas.openxmlformats.org/officeDocument/2006/relationships/slide" Target="slides/slide3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53" tIns="48777" rIns="97553" bIns="48777" numCol="1" anchor="t" anchorCtr="0" compatLnSpc="1">
            <a:prstTxWarp prst="textNoShape">
              <a:avLst/>
            </a:prstTxWarp>
          </a:bodyPr>
          <a:lstStyle>
            <a:lvl1pPr defTabSz="968375">
              <a:defRPr sz="13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53" tIns="48777" rIns="97553" bIns="48777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53" tIns="48777" rIns="97553" bIns="48777" numCol="1" anchor="b" anchorCtr="0" compatLnSpc="1">
            <a:prstTxWarp prst="textNoShape">
              <a:avLst/>
            </a:prstTxWarp>
          </a:bodyPr>
          <a:lstStyle>
            <a:lvl1pPr defTabSz="968375">
              <a:defRPr sz="1300"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553" tIns="48777" rIns="97553" bIns="48777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/>
            </a:lvl1pPr>
          </a:lstStyle>
          <a:p>
            <a:fld id="{A5A0FD40-0935-4B69-8CF5-70CB53CF6C4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8888" y="720725"/>
            <a:ext cx="48006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3" rIns="91426" bIns="45713"/>
          <a:lstStyle/>
          <a:p>
            <a:endParaRPr lang="es-P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79525" y="730250"/>
            <a:ext cx="4756150" cy="3567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725" y="4560888"/>
            <a:ext cx="5365750" cy="43211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6881" tIns="48440" rIns="96881" bIns="48440"/>
          <a:lstStyle/>
          <a:p>
            <a:pPr>
              <a:spcBef>
                <a:spcPct val="0"/>
              </a:spcBef>
            </a:pPr>
            <a:endParaRPr lang="es-ES" sz="24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DDF3A-030D-45DD-92A7-C064899693F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BE526-31B5-4FDF-A701-BB1A90A8AF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0EA2-7FCA-4E1E-9FC3-771D3DDCF5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799B23-3C4E-44C0-8083-DA9DD421A16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6F3CA-C0B1-4968-86E6-60BA19A866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16C78-533F-4211-94FB-88B7B88562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9965F-38B2-42F0-BC73-8CA7DD8271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A96E76-F2FC-402E-BFE0-F19EB6FB77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2C0CE-130A-4B51-B867-0F5F97C8FB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D555B-468D-45D7-99A8-998A51058B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933A4-2793-4338-A6A5-48760DAF8C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15086B0-0A5A-4396-9ADE-CE961257C8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571A121-7043-46AF-8327-DDD0D25400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AF7EAA9-E12C-48CE-98BB-E1EB6D2203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bevel">
            <a:avLst>
              <a:gd name="adj" fmla="val 125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F61EA2-252B-4D1F-B836-FC22F25D0B87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1" name="Picture 7" descr="colegio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13663" y="5427663"/>
            <a:ext cx="1430337" cy="1430337"/>
          </a:xfrm>
          <a:prstGeom prst="rect">
            <a:avLst/>
          </a:prstGeom>
          <a:noFill/>
        </p:spPr>
      </p:pic>
      <p:sp>
        <p:nvSpPr>
          <p:cNvPr id="1033" name="Line 9"/>
          <p:cNvSpPr>
            <a:spLocks noChangeShapeType="1"/>
          </p:cNvSpPr>
          <p:nvPr userDrawn="1"/>
        </p:nvSpPr>
        <p:spPr bwMode="auto">
          <a:xfrm>
            <a:off x="0" y="1160463"/>
            <a:ext cx="9144000" cy="0"/>
          </a:xfrm>
          <a:prstGeom prst="line">
            <a:avLst/>
          </a:prstGeom>
          <a:noFill/>
          <a:ln w="38100">
            <a:pattFill prst="dkHorz">
              <a:fgClr>
                <a:srgbClr val="996633"/>
              </a:fgClr>
              <a:bgClr>
                <a:srgbClr val="FFFF00"/>
              </a:bgClr>
            </a:patt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55000"/>
        <a:buBlip>
          <a:blip r:embed="rId17"/>
        </a:buBlip>
        <a:defRPr sz="2800" b="1">
          <a:solidFill>
            <a:srgbClr val="008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65000"/>
        <a:buFont typeface="Wingdings" pitchFamily="2" charset="2"/>
        <a:buBlip>
          <a:blip r:embed="rId18"/>
        </a:buBlip>
        <a:defRPr sz="2400">
          <a:solidFill>
            <a:srgbClr val="008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.bin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vicelighting.com/catpics/westinghouse/07208.jpg" TargetMode="External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pr/imgres?imgurl=http://www.minncor.com/custodialproducts/images/filter%202.jpg&amp;imgrefurl=http://www.minncor.com/custodialproducts/filters.htm&amp;h=282&amp;w=360&amp;sz=35&amp;hl=en&amp;start=16&amp;tbnid=-KfT6DFi-szj4M:&amp;tbnh=95&amp;tbnw=121&amp;prev=/images?q=air+conditioner+filter&amp;svnum=10&amp;hl=en&amp;lr=" TargetMode="External"/><Relationship Id="rId5" Type="http://schemas.openxmlformats.org/officeDocument/2006/relationships/image" Target="../media/image32.wmf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hyperlink" Target="http://facilities.princeton.edu/housing/d_inspections/firesafety/images/power_strip.jpg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8.gif"/><Relationship Id="rId5" Type="http://schemas.openxmlformats.org/officeDocument/2006/relationships/oleObject" Target="../embeddings/Microsoft_Office_Excel_97-2003_Worksheet2.xls"/><Relationship Id="rId4" Type="http://schemas.openxmlformats.org/officeDocument/2006/relationships/oleObject" Target="../embeddings/Microsoft_Office_Excel_97-2003_Worksheet1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pr/imgres?imgurl=http://www.aoloutlets.com/images/product/303023/3030235887_LG.jpg&amp;imgrefurl=http://www.aoloutlets.com/prod.aspx?deptId=3&amp;catId=54&amp;prodId=3030235887&amp;h=220&amp;w=220&amp;sz=9&amp;hl=en&amp;start=18&amp;tbnid=a93Z0SizY176wM:&amp;tbnh=102&amp;tbnw=102&amp;prev=/images?q=delta+shower+head&amp;svnum=10&amp;hl=en&amp;lr=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.pr/imgres?imgurl=http://diary.lecamembertmagique.net/grand/images/2004-02-14-R13-trash.jpg&amp;imgrefurl=http://diary.lecamembertmagique.net/2004/02&amp;h=442&amp;w=650&amp;sz=199&amp;tbnid=OtxYMDG_ZJ80zM:&amp;tbnh=93&amp;tbnw=137&amp;prev=/images?q=pictures+trash&amp;start=3&amp;sa=X&amp;oi=images&amp;ct=image&amp;cd=3" TargetMode="External"/><Relationship Id="rId3" Type="http://schemas.openxmlformats.org/officeDocument/2006/relationships/image" Target="../media/image42.jpeg"/><Relationship Id="rId7" Type="http://schemas.openxmlformats.org/officeDocument/2006/relationships/image" Target="../media/image4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hyperlink" Target="http://images.google.com.pr/imgres?imgurl=http://www.epa.gov/owow/oceans/debris/trash_on_beach.jpg&amp;imgrefurl=http://www.epa.gov/owow/oceans/debris/&amp;h=324&amp;w=229&amp;sz=17&amp;tbnid=7PtNlT7YdEjo_M:&amp;tbnh=118&amp;tbnw=83&amp;prev=/images?q=pictures+trash&amp;start=1&amp;sa=X&amp;oi=images&amp;ct=image&amp;cd=1" TargetMode="External"/><Relationship Id="rId9" Type="http://schemas.openxmlformats.org/officeDocument/2006/relationships/image" Target="../media/image46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png"/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12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hyperlink" Target="http://images.google.com.pr/imgres?imgurl=http://diary.lecamembertmagique.net/grand/images/2004-02-14-R13-trash.jpg&amp;imgrefurl=http://diary.lecamembertmagique.net/2004/02&amp;h=442&amp;w=650&amp;sz=199&amp;tbnid=OtxYMDG_ZJ80zM:&amp;tbnh=93&amp;tbnw=137&amp;prev=/images?q=pictures+trash&amp;start=3&amp;sa=X&amp;oi=images&amp;ct=image&amp;cd=3" TargetMode="External"/><Relationship Id="rId5" Type="http://schemas.openxmlformats.org/officeDocument/2006/relationships/hyperlink" Target="http://images.google.com.pr/imgres?imgurl=http://www.epa.gov/owow/oceans/debris/trash_on_beach.jpg&amp;imgrefurl=http://www.epa.gov/owow/oceans/debris/&amp;h=324&amp;w=229&amp;sz=17&amp;tbnid=7PtNlT7YdEjo_M:&amp;tbnh=118&amp;tbnw=83&amp;prev=/images?q=pictures+trash&amp;start=1&amp;sa=X&amp;oi=images&amp;ct=image&amp;cd=1" TargetMode="External"/><Relationship Id="rId10" Type="http://schemas.openxmlformats.org/officeDocument/2006/relationships/image" Target="../media/image49.png"/><Relationship Id="rId4" Type="http://schemas.openxmlformats.org/officeDocument/2006/relationships/image" Target="../media/image47.jpeg"/><Relationship Id="rId9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23" name="AutoShape 2059"/>
          <p:cNvSpPr>
            <a:spLocks noChangeArrowheads="1"/>
          </p:cNvSpPr>
          <p:nvPr/>
        </p:nvSpPr>
        <p:spPr bwMode="auto">
          <a:xfrm>
            <a:off x="449490" y="1684115"/>
            <a:ext cx="8401050" cy="1143000"/>
          </a:xfrm>
          <a:prstGeom prst="bevel">
            <a:avLst>
              <a:gd name="adj" fmla="val 1250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lnSpc>
                <a:spcPct val="90000"/>
              </a:lnSpc>
            </a:pPr>
            <a:endParaRPr lang="es-PR" sz="3200" dirty="0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90000"/>
              </a:lnSpc>
            </a:pPr>
            <a:endParaRPr lang="es-PR" sz="3200" dirty="0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90000"/>
              </a:lnSpc>
            </a:pPr>
            <a: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s-PR" sz="32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AHORRO DE ENERGIA y </a:t>
            </a:r>
          </a:p>
          <a:p>
            <a:pPr algn="ctr">
              <a:lnSpc>
                <a:spcPct val="90000"/>
              </a:lnSpc>
            </a:pPr>
            <a:r>
              <a:rPr lang="es-PR" sz="32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ENERGIA RENOVABLE </a:t>
            </a:r>
            <a:r>
              <a:rPr lang="es-PR" sz="32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es-PR" sz="3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endParaRPr lang="es-PR" sz="3200" dirty="0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15724" name="Rectangle 2060"/>
          <p:cNvSpPr>
            <a:spLocks noChangeArrowheads="1"/>
          </p:cNvSpPr>
          <p:nvPr/>
        </p:nvSpPr>
        <p:spPr bwMode="auto">
          <a:xfrm>
            <a:off x="0" y="2730500"/>
            <a:ext cx="9144000" cy="383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/>
            <a:endParaRPr lang="es-PR" sz="2400" dirty="0">
              <a:solidFill>
                <a:srgbClr val="009900"/>
              </a:solidFill>
              <a:latin typeface="Arial" charset="0"/>
            </a:endParaRPr>
          </a:p>
          <a:p>
            <a:pPr algn="ctr"/>
            <a:r>
              <a:rPr lang="es-PR" sz="2400" dirty="0">
                <a:solidFill>
                  <a:srgbClr val="009900"/>
                </a:solidFill>
                <a:latin typeface="Arial" charset="0"/>
              </a:rPr>
              <a:t>Dr. Efraín O’Neill-Carrillo, PE</a:t>
            </a:r>
          </a:p>
          <a:p>
            <a:pPr algn="ctr"/>
            <a:r>
              <a:rPr lang="es-PR" sz="2400" dirty="0">
                <a:solidFill>
                  <a:srgbClr val="009900"/>
                </a:solidFill>
                <a:latin typeface="Arial" charset="0"/>
              </a:rPr>
              <a:t>Dra. Sandra Cruz-Pol</a:t>
            </a:r>
          </a:p>
          <a:p>
            <a:pPr algn="ctr"/>
            <a:r>
              <a:rPr lang="es-PR" sz="2400" dirty="0">
                <a:solidFill>
                  <a:srgbClr val="009900"/>
                </a:solidFill>
                <a:latin typeface="Arial" charset="0"/>
              </a:rPr>
              <a:t>Dr. Agustín </a:t>
            </a:r>
            <a:r>
              <a:rPr lang="es-PR" sz="2400" dirty="0" err="1">
                <a:solidFill>
                  <a:srgbClr val="009900"/>
                </a:solidFill>
                <a:latin typeface="Arial" charset="0"/>
              </a:rPr>
              <a:t>Irizarry</a:t>
            </a:r>
            <a:r>
              <a:rPr lang="es-PR" sz="2400" dirty="0">
                <a:solidFill>
                  <a:srgbClr val="009900"/>
                </a:solidFill>
                <a:latin typeface="Arial" charset="0"/>
              </a:rPr>
              <a:t>-Rivera, PE</a:t>
            </a:r>
          </a:p>
          <a:p>
            <a:pPr algn="ctr"/>
            <a:endParaRPr lang="es-PR" sz="2400" dirty="0">
              <a:solidFill>
                <a:srgbClr val="009900"/>
              </a:solidFill>
              <a:latin typeface="Arial" charset="0"/>
            </a:endParaRPr>
          </a:p>
          <a:p>
            <a:pPr algn="ctr"/>
            <a:r>
              <a:rPr lang="es-PR" sz="2400" dirty="0">
                <a:solidFill>
                  <a:srgbClr val="009900"/>
                </a:solidFill>
                <a:latin typeface="Arial" charset="0"/>
              </a:rPr>
              <a:t>Departamento de Ingeniería Eléctrica y Computadoras</a:t>
            </a:r>
          </a:p>
          <a:p>
            <a:pPr algn="ctr"/>
            <a:r>
              <a:rPr lang="es-PR" sz="2400" dirty="0">
                <a:solidFill>
                  <a:srgbClr val="009900"/>
                </a:solidFill>
                <a:latin typeface="Arial" charset="0"/>
              </a:rPr>
              <a:t>Universidad de Puerto Rico-Mayagüez</a:t>
            </a:r>
            <a:endParaRPr lang="es-PR" sz="2400" b="1" dirty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endParaRPr lang="es-PR" sz="1800" b="1" dirty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endParaRPr lang="es-PR" sz="2000" b="1" dirty="0">
              <a:solidFill>
                <a:srgbClr val="996633"/>
              </a:solidFill>
              <a:latin typeface="Arial" charset="0"/>
            </a:endParaRPr>
          </a:p>
          <a:p>
            <a:pPr algn="ctr">
              <a:lnSpc>
                <a:spcPct val="85000"/>
              </a:lnSpc>
            </a:pPr>
            <a:endParaRPr lang="es-PR" sz="2000" b="1" dirty="0">
              <a:solidFill>
                <a:srgbClr val="009900"/>
              </a:solidFill>
              <a:latin typeface="Arial" charset="0"/>
            </a:endParaRPr>
          </a:p>
          <a:p>
            <a:pPr algn="ctr"/>
            <a:endParaRPr lang="es-PR" sz="2000" dirty="0">
              <a:solidFill>
                <a:srgbClr val="009900"/>
              </a:solidFill>
              <a:latin typeface="Arial" charset="0"/>
            </a:endParaRPr>
          </a:p>
        </p:txBody>
      </p:sp>
      <p:grpSp>
        <p:nvGrpSpPr>
          <p:cNvPr id="4" name="Group 2062"/>
          <p:cNvGrpSpPr>
            <a:grpSpLocks/>
          </p:cNvGrpSpPr>
          <p:nvPr/>
        </p:nvGrpSpPr>
        <p:grpSpPr bwMode="auto">
          <a:xfrm>
            <a:off x="6618288" y="50800"/>
            <a:ext cx="2495550" cy="2263775"/>
            <a:chOff x="553" y="2281"/>
            <a:chExt cx="1572" cy="1426"/>
          </a:xfrm>
        </p:grpSpPr>
        <p:grpSp>
          <p:nvGrpSpPr>
            <p:cNvPr id="5" name="Group 2063"/>
            <p:cNvGrpSpPr>
              <a:grpSpLocks/>
            </p:cNvGrpSpPr>
            <p:nvPr/>
          </p:nvGrpSpPr>
          <p:grpSpPr bwMode="auto">
            <a:xfrm>
              <a:off x="553" y="2281"/>
              <a:ext cx="1572" cy="1426"/>
              <a:chOff x="1921" y="1377"/>
              <a:chExt cx="1572" cy="1426"/>
            </a:xfrm>
          </p:grpSpPr>
          <p:sp>
            <p:nvSpPr>
              <p:cNvPr id="7" name="Freeform 2064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" name="Freeform 2065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Freeform 2066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Freeform 2067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Freeform 2068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2069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2070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2071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2072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2073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2074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2075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2076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Freeform 2077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Freeform 2078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2079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Freeform 2080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Freeform 2081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Rectangle 2082"/>
              <p:cNvSpPr>
                <a:spLocks noChangeArrowheads="1"/>
              </p:cNvSpPr>
              <p:nvPr/>
            </p:nvSpPr>
            <p:spPr bwMode="auto">
              <a:xfrm>
                <a:off x="2468" y="2009"/>
                <a:ext cx="48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s-PR" sz="1800" b="1">
                    <a:solidFill>
                      <a:srgbClr val="000000"/>
                    </a:solidFill>
                    <a:latin typeface="Arial" charset="0"/>
                  </a:rPr>
                  <a:t>Energy</a:t>
                </a:r>
                <a:endParaRPr lang="es-PR" sz="2200"/>
              </a:p>
            </p:txBody>
          </p:sp>
          <p:sp>
            <p:nvSpPr>
              <p:cNvPr id="26" name="Freeform 2083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Freeform 2084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Freeform 2085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Freeform 2086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Freeform 2087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2088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Freeform 2089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2090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4" name="Group 2091"/>
              <p:cNvGrpSpPr>
                <a:grpSpLocks/>
              </p:cNvGrpSpPr>
              <p:nvPr/>
            </p:nvGrpSpPr>
            <p:grpSpPr bwMode="auto">
              <a:xfrm>
                <a:off x="1921" y="1377"/>
                <a:ext cx="1572" cy="1426"/>
                <a:chOff x="1921" y="1377"/>
                <a:chExt cx="1572" cy="1426"/>
              </a:xfrm>
            </p:grpSpPr>
            <p:sp>
              <p:nvSpPr>
                <p:cNvPr id="36" name="Freeform 2092"/>
                <p:cNvSpPr>
                  <a:spLocks/>
                </p:cNvSpPr>
                <p:nvPr/>
              </p:nvSpPr>
              <p:spPr bwMode="auto">
                <a:xfrm>
                  <a:off x="2151" y="1587"/>
                  <a:ext cx="305" cy="274"/>
                </a:xfrm>
                <a:custGeom>
                  <a:avLst/>
                  <a:gdLst>
                    <a:gd name="T0" fmla="*/ 0 w 305"/>
                    <a:gd name="T1" fmla="*/ 0 h 274"/>
                    <a:gd name="T2" fmla="*/ 144 w 305"/>
                    <a:gd name="T3" fmla="*/ 274 h 274"/>
                    <a:gd name="T4" fmla="*/ 305 w 305"/>
                    <a:gd name="T5" fmla="*/ 130 h 274"/>
                    <a:gd name="T6" fmla="*/ 0 w 305"/>
                    <a:gd name="T7" fmla="*/ 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5"/>
                    <a:gd name="T13" fmla="*/ 0 h 274"/>
                    <a:gd name="T14" fmla="*/ 305 w 305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5" h="274">
                      <a:moveTo>
                        <a:pt x="0" y="0"/>
                      </a:moveTo>
                      <a:lnTo>
                        <a:pt x="144" y="274"/>
                      </a:lnTo>
                      <a:lnTo>
                        <a:pt x="305" y="13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7" name="Freeform 2093"/>
                <p:cNvSpPr>
                  <a:spLocks/>
                </p:cNvSpPr>
                <p:nvPr/>
              </p:nvSpPr>
              <p:spPr bwMode="auto">
                <a:xfrm>
                  <a:off x="1921" y="1988"/>
                  <a:ext cx="316" cy="205"/>
                </a:xfrm>
                <a:custGeom>
                  <a:avLst/>
                  <a:gdLst>
                    <a:gd name="T0" fmla="*/ 0 w 316"/>
                    <a:gd name="T1" fmla="*/ 101 h 205"/>
                    <a:gd name="T2" fmla="*/ 316 w 316"/>
                    <a:gd name="T3" fmla="*/ 205 h 205"/>
                    <a:gd name="T4" fmla="*/ 316 w 316"/>
                    <a:gd name="T5" fmla="*/ 0 h 205"/>
                    <a:gd name="T6" fmla="*/ 0 w 316"/>
                    <a:gd name="T7" fmla="*/ 101 h 20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6"/>
                    <a:gd name="T13" fmla="*/ 0 h 205"/>
                    <a:gd name="T14" fmla="*/ 316 w 316"/>
                    <a:gd name="T15" fmla="*/ 205 h 20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6" h="205">
                      <a:moveTo>
                        <a:pt x="0" y="101"/>
                      </a:moveTo>
                      <a:lnTo>
                        <a:pt x="316" y="205"/>
                      </a:lnTo>
                      <a:lnTo>
                        <a:pt x="316" y="0"/>
                      </a:lnTo>
                      <a:lnTo>
                        <a:pt x="0" y="101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8" name="Freeform 2094"/>
                <p:cNvSpPr>
                  <a:spLocks/>
                </p:cNvSpPr>
                <p:nvPr/>
              </p:nvSpPr>
              <p:spPr bwMode="auto">
                <a:xfrm>
                  <a:off x="2594" y="2515"/>
                  <a:ext cx="227" cy="288"/>
                </a:xfrm>
                <a:custGeom>
                  <a:avLst/>
                  <a:gdLst>
                    <a:gd name="T0" fmla="*/ 114 w 227"/>
                    <a:gd name="T1" fmla="*/ 288 h 288"/>
                    <a:gd name="T2" fmla="*/ 227 w 227"/>
                    <a:gd name="T3" fmla="*/ 0 h 288"/>
                    <a:gd name="T4" fmla="*/ 0 w 227"/>
                    <a:gd name="T5" fmla="*/ 0 h 288"/>
                    <a:gd name="T6" fmla="*/ 114 w 227"/>
                    <a:gd name="T7" fmla="*/ 288 h 2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7"/>
                    <a:gd name="T13" fmla="*/ 0 h 288"/>
                    <a:gd name="T14" fmla="*/ 227 w 227"/>
                    <a:gd name="T15" fmla="*/ 288 h 2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7" h="288">
                      <a:moveTo>
                        <a:pt x="114" y="288"/>
                      </a:moveTo>
                      <a:lnTo>
                        <a:pt x="227" y="0"/>
                      </a:lnTo>
                      <a:lnTo>
                        <a:pt x="0" y="0"/>
                      </a:lnTo>
                      <a:lnTo>
                        <a:pt x="114" y="288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" name="Freeform 2095"/>
                <p:cNvSpPr>
                  <a:spLocks/>
                </p:cNvSpPr>
                <p:nvPr/>
              </p:nvSpPr>
              <p:spPr bwMode="auto">
                <a:xfrm>
                  <a:off x="2314" y="1734"/>
                  <a:ext cx="787" cy="712"/>
                </a:xfrm>
                <a:custGeom>
                  <a:avLst/>
                  <a:gdLst>
                    <a:gd name="T0" fmla="*/ 353 w 787"/>
                    <a:gd name="T1" fmla="*/ 0 h 712"/>
                    <a:gd name="T2" fmla="*/ 296 w 787"/>
                    <a:gd name="T3" fmla="*/ 10 h 712"/>
                    <a:gd name="T4" fmla="*/ 240 w 787"/>
                    <a:gd name="T5" fmla="*/ 27 h 712"/>
                    <a:gd name="T6" fmla="*/ 188 w 787"/>
                    <a:gd name="T7" fmla="*/ 50 h 712"/>
                    <a:gd name="T8" fmla="*/ 142 w 787"/>
                    <a:gd name="T9" fmla="*/ 81 h 712"/>
                    <a:gd name="T10" fmla="*/ 102 w 787"/>
                    <a:gd name="T11" fmla="*/ 115 h 712"/>
                    <a:gd name="T12" fmla="*/ 67 w 787"/>
                    <a:gd name="T13" fmla="*/ 156 h 712"/>
                    <a:gd name="T14" fmla="*/ 38 w 787"/>
                    <a:gd name="T15" fmla="*/ 202 h 712"/>
                    <a:gd name="T16" fmla="*/ 17 w 787"/>
                    <a:gd name="T17" fmla="*/ 250 h 712"/>
                    <a:gd name="T18" fmla="*/ 4 w 787"/>
                    <a:gd name="T19" fmla="*/ 302 h 712"/>
                    <a:gd name="T20" fmla="*/ 0 w 787"/>
                    <a:gd name="T21" fmla="*/ 355 h 712"/>
                    <a:gd name="T22" fmla="*/ 4 w 787"/>
                    <a:gd name="T23" fmla="*/ 411 h 712"/>
                    <a:gd name="T24" fmla="*/ 17 w 787"/>
                    <a:gd name="T25" fmla="*/ 463 h 712"/>
                    <a:gd name="T26" fmla="*/ 38 w 787"/>
                    <a:gd name="T27" fmla="*/ 511 h 712"/>
                    <a:gd name="T28" fmla="*/ 67 w 787"/>
                    <a:gd name="T29" fmla="*/ 555 h 712"/>
                    <a:gd name="T30" fmla="*/ 102 w 787"/>
                    <a:gd name="T31" fmla="*/ 595 h 712"/>
                    <a:gd name="T32" fmla="*/ 142 w 787"/>
                    <a:gd name="T33" fmla="*/ 631 h 712"/>
                    <a:gd name="T34" fmla="*/ 188 w 787"/>
                    <a:gd name="T35" fmla="*/ 660 h 712"/>
                    <a:gd name="T36" fmla="*/ 240 w 787"/>
                    <a:gd name="T37" fmla="*/ 685 h 712"/>
                    <a:gd name="T38" fmla="*/ 296 w 787"/>
                    <a:gd name="T39" fmla="*/ 701 h 712"/>
                    <a:gd name="T40" fmla="*/ 353 w 787"/>
                    <a:gd name="T41" fmla="*/ 710 h 712"/>
                    <a:gd name="T42" fmla="*/ 413 w 787"/>
                    <a:gd name="T43" fmla="*/ 712 h 712"/>
                    <a:gd name="T44" fmla="*/ 472 w 787"/>
                    <a:gd name="T45" fmla="*/ 704 h 712"/>
                    <a:gd name="T46" fmla="*/ 528 w 787"/>
                    <a:gd name="T47" fmla="*/ 691 h 712"/>
                    <a:gd name="T48" fmla="*/ 580 w 787"/>
                    <a:gd name="T49" fmla="*/ 670 h 712"/>
                    <a:gd name="T50" fmla="*/ 628 w 787"/>
                    <a:gd name="T51" fmla="*/ 641 h 712"/>
                    <a:gd name="T52" fmla="*/ 672 w 787"/>
                    <a:gd name="T53" fmla="*/ 608 h 712"/>
                    <a:gd name="T54" fmla="*/ 709 w 787"/>
                    <a:gd name="T55" fmla="*/ 570 h 712"/>
                    <a:gd name="T56" fmla="*/ 739 w 787"/>
                    <a:gd name="T57" fmla="*/ 526 h 712"/>
                    <a:gd name="T58" fmla="*/ 762 w 787"/>
                    <a:gd name="T59" fmla="*/ 478 h 712"/>
                    <a:gd name="T60" fmla="*/ 778 w 787"/>
                    <a:gd name="T61" fmla="*/ 428 h 712"/>
                    <a:gd name="T62" fmla="*/ 785 w 787"/>
                    <a:gd name="T63" fmla="*/ 374 h 712"/>
                    <a:gd name="T64" fmla="*/ 783 w 787"/>
                    <a:gd name="T65" fmla="*/ 319 h 712"/>
                    <a:gd name="T66" fmla="*/ 774 w 787"/>
                    <a:gd name="T67" fmla="*/ 267 h 712"/>
                    <a:gd name="T68" fmla="*/ 755 w 787"/>
                    <a:gd name="T69" fmla="*/ 217 h 712"/>
                    <a:gd name="T70" fmla="*/ 730 w 787"/>
                    <a:gd name="T71" fmla="*/ 171 h 712"/>
                    <a:gd name="T72" fmla="*/ 697 w 787"/>
                    <a:gd name="T73" fmla="*/ 129 h 712"/>
                    <a:gd name="T74" fmla="*/ 657 w 787"/>
                    <a:gd name="T75" fmla="*/ 92 h 712"/>
                    <a:gd name="T76" fmla="*/ 613 w 787"/>
                    <a:gd name="T77" fmla="*/ 60 h 712"/>
                    <a:gd name="T78" fmla="*/ 565 w 787"/>
                    <a:gd name="T79" fmla="*/ 35 h 712"/>
                    <a:gd name="T80" fmla="*/ 511 w 787"/>
                    <a:gd name="T81" fmla="*/ 16 h 712"/>
                    <a:gd name="T82" fmla="*/ 453 w 787"/>
                    <a:gd name="T83" fmla="*/ 4 h 712"/>
                    <a:gd name="T84" fmla="*/ 394 w 787"/>
                    <a:gd name="T85" fmla="*/ 0 h 71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787"/>
                    <a:gd name="T130" fmla="*/ 0 h 712"/>
                    <a:gd name="T131" fmla="*/ 787 w 787"/>
                    <a:gd name="T132" fmla="*/ 712 h 712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787" h="712">
                      <a:moveTo>
                        <a:pt x="394" y="0"/>
                      </a:moveTo>
                      <a:lnTo>
                        <a:pt x="373" y="0"/>
                      </a:lnTo>
                      <a:lnTo>
                        <a:pt x="353" y="0"/>
                      </a:lnTo>
                      <a:lnTo>
                        <a:pt x="334" y="4"/>
                      </a:lnTo>
                      <a:lnTo>
                        <a:pt x="313" y="6"/>
                      </a:lnTo>
                      <a:lnTo>
                        <a:pt x="296" y="10"/>
                      </a:lnTo>
                      <a:lnTo>
                        <a:pt x="277" y="16"/>
                      </a:lnTo>
                      <a:lnTo>
                        <a:pt x="257" y="21"/>
                      </a:lnTo>
                      <a:lnTo>
                        <a:pt x="240" y="27"/>
                      </a:lnTo>
                      <a:lnTo>
                        <a:pt x="223" y="35"/>
                      </a:lnTo>
                      <a:lnTo>
                        <a:pt x="206" y="43"/>
                      </a:lnTo>
                      <a:lnTo>
                        <a:pt x="188" y="50"/>
                      </a:lnTo>
                      <a:lnTo>
                        <a:pt x="173" y="60"/>
                      </a:lnTo>
                      <a:lnTo>
                        <a:pt x="158" y="69"/>
                      </a:lnTo>
                      <a:lnTo>
                        <a:pt x="142" y="81"/>
                      </a:lnTo>
                      <a:lnTo>
                        <a:pt x="129" y="92"/>
                      </a:lnTo>
                      <a:lnTo>
                        <a:pt x="115" y="104"/>
                      </a:lnTo>
                      <a:lnTo>
                        <a:pt x="102" y="115"/>
                      </a:lnTo>
                      <a:lnTo>
                        <a:pt x="90" y="129"/>
                      </a:lnTo>
                      <a:lnTo>
                        <a:pt x="77" y="142"/>
                      </a:lnTo>
                      <a:lnTo>
                        <a:pt x="67" y="156"/>
                      </a:lnTo>
                      <a:lnTo>
                        <a:pt x="56" y="171"/>
                      </a:lnTo>
                      <a:lnTo>
                        <a:pt x="48" y="186"/>
                      </a:lnTo>
                      <a:lnTo>
                        <a:pt x="38" y="202"/>
                      </a:lnTo>
                      <a:lnTo>
                        <a:pt x="31" y="217"/>
                      </a:lnTo>
                      <a:lnTo>
                        <a:pt x="23" y="232"/>
                      </a:lnTo>
                      <a:lnTo>
                        <a:pt x="17" y="250"/>
                      </a:lnTo>
                      <a:lnTo>
                        <a:pt x="12" y="267"/>
                      </a:lnTo>
                      <a:lnTo>
                        <a:pt x="8" y="284"/>
                      </a:lnTo>
                      <a:lnTo>
                        <a:pt x="4" y="302"/>
                      </a:lnTo>
                      <a:lnTo>
                        <a:pt x="2" y="319"/>
                      </a:lnTo>
                      <a:lnTo>
                        <a:pt x="0" y="338"/>
                      </a:lnTo>
                      <a:lnTo>
                        <a:pt x="0" y="355"/>
                      </a:lnTo>
                      <a:lnTo>
                        <a:pt x="0" y="374"/>
                      </a:lnTo>
                      <a:lnTo>
                        <a:pt x="2" y="392"/>
                      </a:lnTo>
                      <a:lnTo>
                        <a:pt x="4" y="411"/>
                      </a:lnTo>
                      <a:lnTo>
                        <a:pt x="8" y="428"/>
                      </a:lnTo>
                      <a:lnTo>
                        <a:pt x="12" y="445"/>
                      </a:lnTo>
                      <a:lnTo>
                        <a:pt x="17" y="463"/>
                      </a:lnTo>
                      <a:lnTo>
                        <a:pt x="23" y="478"/>
                      </a:lnTo>
                      <a:lnTo>
                        <a:pt x="31" y="495"/>
                      </a:lnTo>
                      <a:lnTo>
                        <a:pt x="38" y="511"/>
                      </a:lnTo>
                      <a:lnTo>
                        <a:pt x="48" y="526"/>
                      </a:lnTo>
                      <a:lnTo>
                        <a:pt x="56" y="541"/>
                      </a:lnTo>
                      <a:lnTo>
                        <a:pt x="67" y="555"/>
                      </a:lnTo>
                      <a:lnTo>
                        <a:pt x="77" y="570"/>
                      </a:lnTo>
                      <a:lnTo>
                        <a:pt x="90" y="584"/>
                      </a:lnTo>
                      <a:lnTo>
                        <a:pt x="102" y="595"/>
                      </a:lnTo>
                      <a:lnTo>
                        <a:pt x="115" y="608"/>
                      </a:lnTo>
                      <a:lnTo>
                        <a:pt x="129" y="620"/>
                      </a:lnTo>
                      <a:lnTo>
                        <a:pt x="142" y="631"/>
                      </a:lnTo>
                      <a:lnTo>
                        <a:pt x="158" y="641"/>
                      </a:lnTo>
                      <a:lnTo>
                        <a:pt x="173" y="653"/>
                      </a:lnTo>
                      <a:lnTo>
                        <a:pt x="188" y="660"/>
                      </a:lnTo>
                      <a:lnTo>
                        <a:pt x="206" y="670"/>
                      </a:lnTo>
                      <a:lnTo>
                        <a:pt x="223" y="678"/>
                      </a:lnTo>
                      <a:lnTo>
                        <a:pt x="240" y="685"/>
                      </a:lnTo>
                      <a:lnTo>
                        <a:pt x="257" y="691"/>
                      </a:lnTo>
                      <a:lnTo>
                        <a:pt x="277" y="697"/>
                      </a:lnTo>
                      <a:lnTo>
                        <a:pt x="296" y="701"/>
                      </a:lnTo>
                      <a:lnTo>
                        <a:pt x="313" y="704"/>
                      </a:lnTo>
                      <a:lnTo>
                        <a:pt x="334" y="708"/>
                      </a:lnTo>
                      <a:lnTo>
                        <a:pt x="353" y="710"/>
                      </a:lnTo>
                      <a:lnTo>
                        <a:pt x="373" y="712"/>
                      </a:lnTo>
                      <a:lnTo>
                        <a:pt x="394" y="712"/>
                      </a:lnTo>
                      <a:lnTo>
                        <a:pt x="413" y="712"/>
                      </a:lnTo>
                      <a:lnTo>
                        <a:pt x="434" y="710"/>
                      </a:lnTo>
                      <a:lnTo>
                        <a:pt x="453" y="708"/>
                      </a:lnTo>
                      <a:lnTo>
                        <a:pt x="472" y="704"/>
                      </a:lnTo>
                      <a:lnTo>
                        <a:pt x="492" y="701"/>
                      </a:lnTo>
                      <a:lnTo>
                        <a:pt x="511" y="697"/>
                      </a:lnTo>
                      <a:lnTo>
                        <a:pt x="528" y="691"/>
                      </a:lnTo>
                      <a:lnTo>
                        <a:pt x="545" y="685"/>
                      </a:lnTo>
                      <a:lnTo>
                        <a:pt x="565" y="678"/>
                      </a:lnTo>
                      <a:lnTo>
                        <a:pt x="580" y="670"/>
                      </a:lnTo>
                      <a:lnTo>
                        <a:pt x="597" y="660"/>
                      </a:lnTo>
                      <a:lnTo>
                        <a:pt x="613" y="653"/>
                      </a:lnTo>
                      <a:lnTo>
                        <a:pt x="628" y="641"/>
                      </a:lnTo>
                      <a:lnTo>
                        <a:pt x="643" y="631"/>
                      </a:lnTo>
                      <a:lnTo>
                        <a:pt x="657" y="620"/>
                      </a:lnTo>
                      <a:lnTo>
                        <a:pt x="672" y="608"/>
                      </a:lnTo>
                      <a:lnTo>
                        <a:pt x="684" y="595"/>
                      </a:lnTo>
                      <a:lnTo>
                        <a:pt x="697" y="584"/>
                      </a:lnTo>
                      <a:lnTo>
                        <a:pt x="709" y="570"/>
                      </a:lnTo>
                      <a:lnTo>
                        <a:pt x="720" y="555"/>
                      </a:lnTo>
                      <a:lnTo>
                        <a:pt x="730" y="541"/>
                      </a:lnTo>
                      <a:lnTo>
                        <a:pt x="739" y="526"/>
                      </a:lnTo>
                      <a:lnTo>
                        <a:pt x="747" y="511"/>
                      </a:lnTo>
                      <a:lnTo>
                        <a:pt x="755" y="495"/>
                      </a:lnTo>
                      <a:lnTo>
                        <a:pt x="762" y="478"/>
                      </a:lnTo>
                      <a:lnTo>
                        <a:pt x="768" y="463"/>
                      </a:lnTo>
                      <a:lnTo>
                        <a:pt x="774" y="445"/>
                      </a:lnTo>
                      <a:lnTo>
                        <a:pt x="778" y="428"/>
                      </a:lnTo>
                      <a:lnTo>
                        <a:pt x="781" y="411"/>
                      </a:lnTo>
                      <a:lnTo>
                        <a:pt x="783" y="392"/>
                      </a:lnTo>
                      <a:lnTo>
                        <a:pt x="785" y="374"/>
                      </a:lnTo>
                      <a:lnTo>
                        <a:pt x="787" y="355"/>
                      </a:lnTo>
                      <a:lnTo>
                        <a:pt x="785" y="338"/>
                      </a:lnTo>
                      <a:lnTo>
                        <a:pt x="783" y="319"/>
                      </a:lnTo>
                      <a:lnTo>
                        <a:pt x="781" y="302"/>
                      </a:lnTo>
                      <a:lnTo>
                        <a:pt x="778" y="284"/>
                      </a:lnTo>
                      <a:lnTo>
                        <a:pt x="774" y="267"/>
                      </a:lnTo>
                      <a:lnTo>
                        <a:pt x="768" y="250"/>
                      </a:lnTo>
                      <a:lnTo>
                        <a:pt x="762" y="232"/>
                      </a:lnTo>
                      <a:lnTo>
                        <a:pt x="755" y="217"/>
                      </a:lnTo>
                      <a:lnTo>
                        <a:pt x="747" y="202"/>
                      </a:lnTo>
                      <a:lnTo>
                        <a:pt x="739" y="186"/>
                      </a:lnTo>
                      <a:lnTo>
                        <a:pt x="730" y="171"/>
                      </a:lnTo>
                      <a:lnTo>
                        <a:pt x="720" y="156"/>
                      </a:lnTo>
                      <a:lnTo>
                        <a:pt x="709" y="142"/>
                      </a:lnTo>
                      <a:lnTo>
                        <a:pt x="697" y="129"/>
                      </a:lnTo>
                      <a:lnTo>
                        <a:pt x="684" y="115"/>
                      </a:lnTo>
                      <a:lnTo>
                        <a:pt x="672" y="104"/>
                      </a:lnTo>
                      <a:lnTo>
                        <a:pt x="657" y="92"/>
                      </a:lnTo>
                      <a:lnTo>
                        <a:pt x="643" y="81"/>
                      </a:lnTo>
                      <a:lnTo>
                        <a:pt x="628" y="69"/>
                      </a:lnTo>
                      <a:lnTo>
                        <a:pt x="613" y="60"/>
                      </a:lnTo>
                      <a:lnTo>
                        <a:pt x="597" y="50"/>
                      </a:lnTo>
                      <a:lnTo>
                        <a:pt x="580" y="43"/>
                      </a:lnTo>
                      <a:lnTo>
                        <a:pt x="565" y="35"/>
                      </a:lnTo>
                      <a:lnTo>
                        <a:pt x="545" y="27"/>
                      </a:lnTo>
                      <a:lnTo>
                        <a:pt x="528" y="21"/>
                      </a:lnTo>
                      <a:lnTo>
                        <a:pt x="511" y="16"/>
                      </a:lnTo>
                      <a:lnTo>
                        <a:pt x="492" y="10"/>
                      </a:lnTo>
                      <a:lnTo>
                        <a:pt x="472" y="6"/>
                      </a:lnTo>
                      <a:lnTo>
                        <a:pt x="453" y="4"/>
                      </a:lnTo>
                      <a:lnTo>
                        <a:pt x="434" y="0"/>
                      </a:lnTo>
                      <a:lnTo>
                        <a:pt x="413" y="0"/>
                      </a:lnTo>
                      <a:lnTo>
                        <a:pt x="394" y="0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" name="Freeform 2096"/>
                <p:cNvSpPr>
                  <a:spLocks/>
                </p:cNvSpPr>
                <p:nvPr/>
              </p:nvSpPr>
              <p:spPr bwMode="auto">
                <a:xfrm>
                  <a:off x="3176" y="1988"/>
                  <a:ext cx="317" cy="205"/>
                </a:xfrm>
                <a:custGeom>
                  <a:avLst/>
                  <a:gdLst>
                    <a:gd name="T0" fmla="*/ 317 w 317"/>
                    <a:gd name="T1" fmla="*/ 101 h 205"/>
                    <a:gd name="T2" fmla="*/ 0 w 317"/>
                    <a:gd name="T3" fmla="*/ 0 h 205"/>
                    <a:gd name="T4" fmla="*/ 0 w 317"/>
                    <a:gd name="T5" fmla="*/ 205 h 205"/>
                    <a:gd name="T6" fmla="*/ 317 w 317"/>
                    <a:gd name="T7" fmla="*/ 101 h 20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7"/>
                    <a:gd name="T13" fmla="*/ 0 h 205"/>
                    <a:gd name="T14" fmla="*/ 317 w 317"/>
                    <a:gd name="T15" fmla="*/ 205 h 20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7" h="205">
                      <a:moveTo>
                        <a:pt x="317" y="101"/>
                      </a:move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317" y="101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" name="Freeform 2097"/>
                <p:cNvSpPr>
                  <a:spLocks/>
                </p:cNvSpPr>
                <p:nvPr/>
              </p:nvSpPr>
              <p:spPr bwMode="auto">
                <a:xfrm>
                  <a:off x="2959" y="1587"/>
                  <a:ext cx="304" cy="274"/>
                </a:xfrm>
                <a:custGeom>
                  <a:avLst/>
                  <a:gdLst>
                    <a:gd name="T0" fmla="*/ 304 w 304"/>
                    <a:gd name="T1" fmla="*/ 0 h 274"/>
                    <a:gd name="T2" fmla="*/ 0 w 304"/>
                    <a:gd name="T3" fmla="*/ 130 h 274"/>
                    <a:gd name="T4" fmla="*/ 160 w 304"/>
                    <a:gd name="T5" fmla="*/ 274 h 274"/>
                    <a:gd name="T6" fmla="*/ 304 w 304"/>
                    <a:gd name="T7" fmla="*/ 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4"/>
                    <a:gd name="T13" fmla="*/ 0 h 274"/>
                    <a:gd name="T14" fmla="*/ 304 w 304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4" h="274">
                      <a:moveTo>
                        <a:pt x="304" y="0"/>
                      </a:moveTo>
                      <a:lnTo>
                        <a:pt x="0" y="130"/>
                      </a:lnTo>
                      <a:lnTo>
                        <a:pt x="160" y="274"/>
                      </a:lnTo>
                      <a:lnTo>
                        <a:pt x="304" y="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2" name="Freeform 2098"/>
                <p:cNvSpPr>
                  <a:spLocks/>
                </p:cNvSpPr>
                <p:nvPr/>
              </p:nvSpPr>
              <p:spPr bwMode="auto">
                <a:xfrm>
                  <a:off x="2594" y="1377"/>
                  <a:ext cx="227" cy="288"/>
                </a:xfrm>
                <a:custGeom>
                  <a:avLst/>
                  <a:gdLst>
                    <a:gd name="T0" fmla="*/ 114 w 227"/>
                    <a:gd name="T1" fmla="*/ 0 h 288"/>
                    <a:gd name="T2" fmla="*/ 0 w 227"/>
                    <a:gd name="T3" fmla="*/ 288 h 288"/>
                    <a:gd name="T4" fmla="*/ 227 w 227"/>
                    <a:gd name="T5" fmla="*/ 288 h 288"/>
                    <a:gd name="T6" fmla="*/ 114 w 227"/>
                    <a:gd name="T7" fmla="*/ 0 h 2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7"/>
                    <a:gd name="T13" fmla="*/ 0 h 288"/>
                    <a:gd name="T14" fmla="*/ 227 w 227"/>
                    <a:gd name="T15" fmla="*/ 288 h 2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7" h="288">
                      <a:moveTo>
                        <a:pt x="114" y="0"/>
                      </a:moveTo>
                      <a:lnTo>
                        <a:pt x="0" y="288"/>
                      </a:lnTo>
                      <a:lnTo>
                        <a:pt x="227" y="288"/>
                      </a:lnTo>
                      <a:lnTo>
                        <a:pt x="114" y="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Freeform 2099"/>
                <p:cNvSpPr>
                  <a:spLocks/>
                </p:cNvSpPr>
                <p:nvPr/>
              </p:nvSpPr>
              <p:spPr bwMode="auto">
                <a:xfrm>
                  <a:off x="2151" y="2319"/>
                  <a:ext cx="305" cy="275"/>
                </a:xfrm>
                <a:custGeom>
                  <a:avLst/>
                  <a:gdLst>
                    <a:gd name="T0" fmla="*/ 0 w 305"/>
                    <a:gd name="T1" fmla="*/ 275 h 275"/>
                    <a:gd name="T2" fmla="*/ 305 w 305"/>
                    <a:gd name="T3" fmla="*/ 144 h 275"/>
                    <a:gd name="T4" fmla="*/ 144 w 305"/>
                    <a:gd name="T5" fmla="*/ 0 h 275"/>
                    <a:gd name="T6" fmla="*/ 0 w 305"/>
                    <a:gd name="T7" fmla="*/ 275 h 2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5"/>
                    <a:gd name="T13" fmla="*/ 0 h 275"/>
                    <a:gd name="T14" fmla="*/ 305 w 305"/>
                    <a:gd name="T15" fmla="*/ 275 h 2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5" h="275">
                      <a:moveTo>
                        <a:pt x="0" y="275"/>
                      </a:moveTo>
                      <a:lnTo>
                        <a:pt x="305" y="144"/>
                      </a:lnTo>
                      <a:lnTo>
                        <a:pt x="144" y="0"/>
                      </a:lnTo>
                      <a:lnTo>
                        <a:pt x="0" y="275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Freeform 2100"/>
                <p:cNvSpPr>
                  <a:spLocks/>
                </p:cNvSpPr>
                <p:nvPr/>
              </p:nvSpPr>
              <p:spPr bwMode="auto">
                <a:xfrm>
                  <a:off x="2959" y="2319"/>
                  <a:ext cx="304" cy="275"/>
                </a:xfrm>
                <a:custGeom>
                  <a:avLst/>
                  <a:gdLst>
                    <a:gd name="T0" fmla="*/ 304 w 304"/>
                    <a:gd name="T1" fmla="*/ 275 h 275"/>
                    <a:gd name="T2" fmla="*/ 160 w 304"/>
                    <a:gd name="T3" fmla="*/ 0 h 275"/>
                    <a:gd name="T4" fmla="*/ 0 w 304"/>
                    <a:gd name="T5" fmla="*/ 144 h 275"/>
                    <a:gd name="T6" fmla="*/ 304 w 304"/>
                    <a:gd name="T7" fmla="*/ 275 h 2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4"/>
                    <a:gd name="T13" fmla="*/ 0 h 275"/>
                    <a:gd name="T14" fmla="*/ 304 w 304"/>
                    <a:gd name="T15" fmla="*/ 275 h 2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4" h="275">
                      <a:moveTo>
                        <a:pt x="304" y="275"/>
                      </a:moveTo>
                      <a:lnTo>
                        <a:pt x="160" y="0"/>
                      </a:lnTo>
                      <a:lnTo>
                        <a:pt x="0" y="144"/>
                      </a:lnTo>
                      <a:lnTo>
                        <a:pt x="304" y="275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5" name="Freeform 2101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" name="Text Box 2102"/>
            <p:cNvSpPr txBox="1">
              <a:spLocks noChangeArrowheads="1"/>
            </p:cNvSpPr>
            <p:nvPr/>
          </p:nvSpPr>
          <p:spPr bwMode="auto">
            <a:xfrm>
              <a:off x="608" y="2704"/>
              <a:ext cx="1456" cy="57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5400" b="1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Garamond" pitchFamily="18" charset="0"/>
                </a:rPr>
                <a:t>ITEAS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1FB68-CBEF-47D1-8E41-BC7B4CABDD68}" type="slidenum">
              <a:rPr lang="en-US"/>
              <a:pPr/>
              <a:t>2</a:t>
            </a:fld>
            <a:endParaRPr lang="en-US"/>
          </a:p>
        </p:txBody>
      </p:sp>
      <p:sp>
        <p:nvSpPr>
          <p:cNvPr id="36045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Arial" charset="0"/>
              </a:rPr>
              <a:t>¿</a:t>
            </a:r>
            <a:r>
              <a:rPr lang="es-PR"/>
              <a:t>Qué es Energía?</a:t>
            </a:r>
          </a:p>
        </p:txBody>
      </p:sp>
      <p:sp>
        <p:nvSpPr>
          <p:cNvPr id="360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7688" y="1524000"/>
            <a:ext cx="7772400" cy="4114800"/>
          </a:xfrm>
        </p:spPr>
        <p:txBody>
          <a:bodyPr/>
          <a:lstStyle/>
          <a:p>
            <a:r>
              <a:rPr lang="es-PR" sz="2400"/>
              <a:t>Todo lo que nos rodea envuelve energía</a:t>
            </a:r>
          </a:p>
          <a:p>
            <a:r>
              <a:rPr lang="es-PR" sz="2400"/>
              <a:t>Energía es poder hacer un trabajo, lograr que algo se mueva o cambie de formar</a:t>
            </a:r>
          </a:p>
          <a:p>
            <a:r>
              <a:rPr lang="es-PR" sz="2400"/>
              <a:t>Ejemplos:</a:t>
            </a:r>
          </a:p>
          <a:p>
            <a:pPr lvl="1"/>
            <a:r>
              <a:rPr lang="es-PR" sz="2000"/>
              <a:t>Comida – Energía almacenada que el cuerpo transforma y nos permite vivir</a:t>
            </a:r>
          </a:p>
          <a:p>
            <a:pPr lvl="1"/>
            <a:r>
              <a:rPr lang="es-PR" sz="2000"/>
              <a:t>Gasolina – Energía almacenada que al quemarse en el motor produce movimiento</a:t>
            </a:r>
          </a:p>
          <a:p>
            <a:pPr lvl="1"/>
            <a:r>
              <a:rPr lang="es-PR" sz="2000"/>
              <a:t>Energía Eléctrica – La transformamos en luz, movimiento y sonido en nuestras casas</a:t>
            </a:r>
          </a:p>
          <a:p>
            <a:pPr lvl="2"/>
            <a:r>
              <a:rPr lang="es-PR" sz="2000"/>
              <a:t>Impacto ambiental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52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52964" name="Picture 4" descr="earth_at_nig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9753600" cy="7315200"/>
          </a:xfrm>
          <a:prstGeom prst="rect">
            <a:avLst/>
          </a:prstGeom>
          <a:noFill/>
        </p:spPr>
      </p:pic>
      <p:sp>
        <p:nvSpPr>
          <p:cNvPr id="552965" name="Text Box 5"/>
          <p:cNvSpPr txBox="1">
            <a:spLocks noChangeArrowheads="1"/>
          </p:cNvSpPr>
          <p:nvPr/>
        </p:nvSpPr>
        <p:spPr bwMode="auto">
          <a:xfrm>
            <a:off x="152400" y="6491288"/>
            <a:ext cx="5181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DMSP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992" y="5998464"/>
            <a:ext cx="8141208" cy="707136"/>
          </a:xfrm>
        </p:spPr>
        <p:txBody>
          <a:bodyPr/>
          <a:lstStyle/>
          <a:p>
            <a:pPr>
              <a:buNone/>
            </a:pPr>
            <a:r>
              <a:rPr lang="en-US" sz="1800" dirty="0" smtClean="0"/>
              <a:t>http://library.thinkquest.org/5217/produce.htm</a:t>
            </a:r>
          </a:p>
          <a:p>
            <a:pPr>
              <a:buNone/>
            </a:pPr>
            <a:r>
              <a:rPr lang="en-US" sz="1800" dirty="0" smtClean="0"/>
              <a:t>http://www.jea.com/community/education/electric/how.asp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BE526-31B5-4FDF-A701-BB1A90A8AF9E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407554" name="Picture 2" descr="http://library.thinkquest.org/5217/diagr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93" y="9779"/>
            <a:ext cx="9147461" cy="49645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A3A9E-DF86-4D2A-9514-831E16AC7324}" type="slidenum">
              <a:rPr lang="en-US"/>
              <a:pPr/>
              <a:t>5</a:t>
            </a:fld>
            <a:endParaRPr lang="en-US"/>
          </a:p>
        </p:txBody>
      </p:sp>
      <p:sp>
        <p:nvSpPr>
          <p:cNvPr id="36147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Arial" charset="0"/>
              </a:rPr>
              <a:t>¿</a:t>
            </a:r>
            <a:r>
              <a:rPr lang="es-PR"/>
              <a:t>De dónde viene la Energía Eléctrica?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72345"/>
            <a:ext cx="8902700" cy="4114800"/>
          </a:xfrm>
        </p:spPr>
        <p:txBody>
          <a:bodyPr/>
          <a:lstStyle/>
          <a:p>
            <a:r>
              <a:rPr lang="es-PR" dirty="0" smtClean="0"/>
              <a:t>Tenemos que comprarlos afuera petróleo, ni carbón, ni gas natural al precio que sea</a:t>
            </a:r>
          </a:p>
          <a:p>
            <a:pPr lvl="1"/>
            <a:r>
              <a:rPr lang="es-PR" dirty="0" smtClean="0"/>
              <a:t>En parte por eso pagamos mucho de luz</a:t>
            </a:r>
          </a:p>
          <a:p>
            <a:endParaRPr lang="es-PR" dirty="0"/>
          </a:p>
        </p:txBody>
      </p:sp>
      <p:grpSp>
        <p:nvGrpSpPr>
          <p:cNvPr id="361490" name="Group 18"/>
          <p:cNvGrpSpPr>
            <a:grpSpLocks/>
          </p:cNvGrpSpPr>
          <p:nvPr/>
        </p:nvGrpSpPr>
        <p:grpSpPr bwMode="auto">
          <a:xfrm>
            <a:off x="322263" y="2279650"/>
            <a:ext cx="7462837" cy="4868863"/>
            <a:chOff x="192" y="816"/>
            <a:chExt cx="5130" cy="3719"/>
          </a:xfrm>
        </p:grpSpPr>
        <p:graphicFrame>
          <p:nvGraphicFramePr>
            <p:cNvPr id="361491" name="Object 19"/>
            <p:cNvGraphicFramePr>
              <a:graphicFrameLocks noChangeAspect="1"/>
            </p:cNvGraphicFramePr>
            <p:nvPr/>
          </p:nvGraphicFramePr>
          <p:xfrm>
            <a:off x="720" y="816"/>
            <a:ext cx="4492" cy="3719"/>
          </p:xfrm>
          <a:graphic>
            <a:graphicData uri="http://schemas.openxmlformats.org/presentationml/2006/ole">
              <p:oleObj spid="_x0000_s361491" name="Chart" r:id="rId3" imgW="9172540" imgH="7010585" progId="MSGraph.Chart.8">
                <p:embed followColorScheme="full"/>
              </p:oleObj>
            </a:graphicData>
          </a:graphic>
        </p:graphicFrame>
        <p:sp>
          <p:nvSpPr>
            <p:cNvPr id="361492" name="Text Box 20"/>
            <p:cNvSpPr txBox="1">
              <a:spLocks noChangeArrowheads="1"/>
            </p:cNvSpPr>
            <p:nvPr/>
          </p:nvSpPr>
          <p:spPr bwMode="auto">
            <a:xfrm>
              <a:off x="1979" y="3964"/>
              <a:ext cx="2047" cy="15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5F5F5F"/>
              </a:outerShdw>
            </a:effectLst>
          </p:spPr>
          <p:txBody>
            <a:bodyPr wrap="none" lIns="90488" tIns="7200" rIns="90488" bIns="44450">
              <a:spAutoFit/>
            </a:bodyPr>
            <a:lstStyle/>
            <a:p>
              <a:pPr algn="ctr"/>
              <a:r>
                <a:rPr lang="en-US" sz="1000">
                  <a:solidFill>
                    <a:schemeClr val="tx2"/>
                  </a:solidFill>
                  <a:latin typeface="Tahoma" pitchFamily="34" charset="0"/>
                </a:rPr>
                <a:t>Source: PREPA</a:t>
              </a:r>
              <a:r>
                <a:rPr lang="en-US" sz="1000">
                  <a:latin typeface="Tahoma" pitchFamily="34" charset="0"/>
                </a:rPr>
                <a:t> Bonds Prospectus, August 8, 2003</a:t>
              </a:r>
            </a:p>
          </p:txBody>
        </p:sp>
        <p:pic>
          <p:nvPicPr>
            <p:cNvPr id="361493" name="Picture 2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16" y="2393"/>
              <a:ext cx="384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61494" name="Picture 2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92" y="2064"/>
              <a:ext cx="737" cy="243"/>
            </a:xfrm>
            <a:prstGeom prst="rect">
              <a:avLst/>
            </a:prstGeom>
            <a:noFill/>
          </p:spPr>
        </p:pic>
        <p:pic>
          <p:nvPicPr>
            <p:cNvPr id="361495" name="Picture 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32" y="1248"/>
              <a:ext cx="336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1496" name="Picture 2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64" y="1824"/>
              <a:ext cx="624" cy="201"/>
            </a:xfrm>
            <a:prstGeom prst="rect">
              <a:avLst/>
            </a:prstGeom>
            <a:noFill/>
          </p:spPr>
        </p:pic>
        <p:sp>
          <p:nvSpPr>
            <p:cNvPr id="361497" name="Rectangle 25"/>
            <p:cNvSpPr>
              <a:spLocks noChangeArrowheads="1"/>
            </p:cNvSpPr>
            <p:nvPr/>
          </p:nvSpPr>
          <p:spPr bwMode="auto">
            <a:xfrm>
              <a:off x="864" y="1776"/>
              <a:ext cx="720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PR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carbón</a:t>
              </a:r>
              <a: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 </a:t>
              </a:r>
              <a:b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</a:br>
              <a: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(9%)</a:t>
              </a:r>
            </a:p>
          </p:txBody>
        </p:sp>
        <p:sp>
          <p:nvSpPr>
            <p:cNvPr id="361498" name="Rectangle 26"/>
            <p:cNvSpPr>
              <a:spLocks noChangeArrowheads="1"/>
            </p:cNvSpPr>
            <p:nvPr/>
          </p:nvSpPr>
          <p:spPr bwMode="auto">
            <a:xfrm>
              <a:off x="2640" y="2640"/>
              <a:ext cx="1488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PR" sz="1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petróleo</a:t>
              </a:r>
              <a:r>
                <a:rPr lang="en-US" sz="1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 (80%)</a:t>
              </a:r>
            </a:p>
          </p:txBody>
        </p:sp>
        <p:sp>
          <p:nvSpPr>
            <p:cNvPr id="361499" name="Rectangle 27"/>
            <p:cNvSpPr>
              <a:spLocks noChangeArrowheads="1"/>
            </p:cNvSpPr>
            <p:nvPr/>
          </p:nvSpPr>
          <p:spPr bwMode="auto">
            <a:xfrm>
              <a:off x="1536" y="1440"/>
              <a:ext cx="1008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Gas natural</a:t>
              </a:r>
              <a:b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</a:br>
              <a: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 (10%)</a:t>
              </a:r>
            </a:p>
          </p:txBody>
        </p:sp>
        <p:sp>
          <p:nvSpPr>
            <p:cNvPr id="361500" name="Rectangle 28"/>
            <p:cNvSpPr>
              <a:spLocks noChangeArrowheads="1"/>
            </p:cNvSpPr>
            <p:nvPr/>
          </p:nvSpPr>
          <p:spPr bwMode="auto">
            <a:xfrm>
              <a:off x="2496" y="1392"/>
              <a:ext cx="1008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n-US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hidro (&lt;1%)</a:t>
              </a:r>
            </a:p>
          </p:txBody>
        </p:sp>
        <p:pic>
          <p:nvPicPr>
            <p:cNvPr id="361501" name="Picture 29" descr="j018347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560" y="3168"/>
              <a:ext cx="762" cy="768"/>
            </a:xfrm>
            <a:prstGeom prst="rect">
              <a:avLst/>
            </a:prstGeom>
            <a:noFill/>
          </p:spPr>
        </p:pic>
        <p:pic>
          <p:nvPicPr>
            <p:cNvPr id="361502" name="Picture 30" descr="j0226834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55" y="995"/>
              <a:ext cx="957" cy="397"/>
            </a:xfrm>
            <a:prstGeom prst="rect">
              <a:avLst/>
            </a:prstGeom>
            <a:noFill/>
          </p:spPr>
        </p:pic>
        <p:pic>
          <p:nvPicPr>
            <p:cNvPr id="361503" name="Picture 31" descr="j010496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360" y="1056"/>
              <a:ext cx="619" cy="619"/>
            </a:xfrm>
            <a:prstGeom prst="rect">
              <a:avLst/>
            </a:prstGeom>
            <a:noFill/>
          </p:spPr>
        </p:pic>
        <p:pic>
          <p:nvPicPr>
            <p:cNvPr id="361504" name="Picture 32" descr="j0149907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92" y="1680"/>
              <a:ext cx="720" cy="46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AF7E-581D-4EF8-B57C-0739FD5FAE4D}" type="slidenum">
              <a:rPr lang="en-US"/>
              <a:pPr/>
              <a:t>6</a:t>
            </a:fld>
            <a:endParaRPr lang="en-US"/>
          </a:p>
        </p:txBody>
      </p:sp>
      <p:pic>
        <p:nvPicPr>
          <p:cNvPr id="374786" name="Picture 2" descr="ship-o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4787" name="Rectangle 3"/>
          <p:cNvSpPr>
            <a:spLocks noChangeArrowheads="1"/>
          </p:cNvSpPr>
          <p:nvPr/>
        </p:nvSpPr>
        <p:spPr bwMode="auto">
          <a:xfrm>
            <a:off x="381000" y="60325"/>
            <a:ext cx="859631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Combustible principal: petróleo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5F9C6-E6EF-43C7-9A1A-CBCB592C2C6C}" type="slidenum">
              <a:rPr lang="en-US"/>
              <a:pPr/>
              <a:t>7</a:t>
            </a:fld>
            <a:endParaRPr lang="en-US"/>
          </a:p>
        </p:txBody>
      </p:sp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noFill/>
          <a:ln/>
        </p:spPr>
        <p:txBody>
          <a:bodyPr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Puerto</a:t>
            </a:r>
          </a:p>
        </p:txBody>
      </p:sp>
      <p:pic>
        <p:nvPicPr>
          <p:cNvPr id="3758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295400"/>
            <a:ext cx="9144000" cy="5562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36A3-BA4D-44AD-A13B-4F5B2EF96ECA}" type="slidenum">
              <a:rPr lang="en-US"/>
              <a:pPr/>
              <a:t>8</a:t>
            </a:fld>
            <a:endParaRPr lang="en-US"/>
          </a:p>
        </p:txBody>
      </p:sp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596313" cy="747713"/>
          </a:xfrm>
          <a:prstGeom prst="rect">
            <a:avLst/>
          </a:prstGeom>
          <a:noFill/>
          <a:ln/>
        </p:spPr>
        <p:txBody>
          <a:bodyPr/>
          <a:lstStyle/>
          <a:p>
            <a:r>
              <a:rPr lang="en-US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Almacenamiento de combustible</a:t>
            </a:r>
          </a:p>
        </p:txBody>
      </p:sp>
      <p:pic>
        <p:nvPicPr>
          <p:cNvPr id="3768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25513"/>
            <a:ext cx="9144000" cy="608488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1354-B2E9-45AB-BC8B-078A1D94B2B7}" type="slidenum">
              <a:rPr lang="en-US"/>
              <a:pPr/>
              <a:t>9</a:t>
            </a:fld>
            <a:endParaRPr lang="en-US"/>
          </a:p>
        </p:txBody>
      </p:sp>
      <p:pic>
        <p:nvPicPr>
          <p:cNvPr id="377859" name="Picture 3" descr="fuel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28600" y="0"/>
            <a:ext cx="5575300" cy="6858000"/>
          </a:xfrm>
          <a:noFill/>
          <a:ln/>
        </p:spPr>
      </p:pic>
      <p:sp>
        <p:nvSpPr>
          <p:cNvPr id="37786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743200" y="228600"/>
            <a:ext cx="6400800" cy="838200"/>
          </a:xfrm>
          <a:prstGeom prst="rect">
            <a:avLst/>
          </a:prstGeom>
          <a:noFill/>
          <a:ln/>
        </p:spPr>
        <p:txBody>
          <a:bodyPr/>
          <a:lstStyle/>
          <a:p>
            <a:r>
              <a:rPr lang="en-US"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Generación</a:t>
            </a:r>
          </a:p>
        </p:txBody>
      </p:sp>
      <p:pic>
        <p:nvPicPr>
          <p:cNvPr id="37786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9275" y="2832100"/>
            <a:ext cx="6054725" cy="4057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32A82-CF86-4BBA-817A-DAEC96AB7256}" type="slidenum">
              <a:rPr lang="en-US"/>
              <a:pPr/>
              <a:t>10</a:t>
            </a:fld>
            <a:endParaRPr lang="en-US"/>
          </a:p>
        </p:txBody>
      </p:sp>
      <p:pic>
        <p:nvPicPr>
          <p:cNvPr id="380930" name="Picture 2" descr="arecib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6750"/>
            <a:ext cx="9144000" cy="6191250"/>
          </a:xfrm>
          <a:prstGeom prst="rect">
            <a:avLst/>
          </a:prstGeom>
          <a:noFill/>
        </p:spPr>
      </p:pic>
      <p:sp>
        <p:nvSpPr>
          <p:cNvPr id="380931" name="Text Box 3"/>
          <p:cNvSpPr txBox="1">
            <a:spLocks noChangeArrowheads="1"/>
          </p:cNvSpPr>
          <p:nvPr/>
        </p:nvSpPr>
        <p:spPr bwMode="auto">
          <a:xfrm>
            <a:off x="0" y="0"/>
            <a:ext cx="91503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accent2"/>
                </a:solidFill>
                <a:latin typeface="Book Antiqua" pitchFamily="18" charset="0"/>
              </a:rPr>
              <a:t>Planta Generadora Cambalache en Arecibo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EF81-014C-40AF-8F1F-2DE612BE9FF5}" type="slidenum">
              <a:rPr lang="en-US"/>
              <a:pPr/>
              <a:t>11</a:t>
            </a:fld>
            <a:endParaRPr lang="en-US"/>
          </a:p>
        </p:txBody>
      </p:sp>
      <p:sp>
        <p:nvSpPr>
          <p:cNvPr id="381954" name="Text Box 2"/>
          <p:cNvSpPr txBox="1">
            <a:spLocks noChangeArrowheads="1"/>
          </p:cNvSpPr>
          <p:nvPr/>
        </p:nvSpPr>
        <p:spPr bwMode="auto">
          <a:xfrm>
            <a:off x="2971800" y="0"/>
            <a:ext cx="2668588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chemeClr val="accent2"/>
                </a:solidFill>
                <a:latin typeface="Book Antiqua" pitchFamily="18" charset="0"/>
              </a:rPr>
              <a:t>Generador</a:t>
            </a:r>
          </a:p>
        </p:txBody>
      </p:sp>
      <p:pic>
        <p:nvPicPr>
          <p:cNvPr id="3819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8" y="1316038"/>
            <a:ext cx="7362825" cy="49006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AFA4F-B706-44EE-9144-A401883D5C12}" type="slidenum">
              <a:rPr lang="en-US"/>
              <a:pPr/>
              <a:t>12</a:t>
            </a:fld>
            <a:endParaRPr lang="en-US"/>
          </a:p>
        </p:txBody>
      </p:sp>
      <p:pic>
        <p:nvPicPr>
          <p:cNvPr id="382978" name="Picture 2" descr="k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23938"/>
            <a:ext cx="9144000" cy="5834062"/>
          </a:xfrm>
          <a:prstGeom prst="rect">
            <a:avLst/>
          </a:prstGeom>
          <a:noFill/>
        </p:spPr>
      </p:pic>
      <p:sp>
        <p:nvSpPr>
          <p:cNvPr id="382979" name="Text Box 3"/>
          <p:cNvSpPr txBox="1">
            <a:spLocks noChangeArrowheads="1"/>
          </p:cNvSpPr>
          <p:nvPr/>
        </p:nvSpPr>
        <p:spPr bwMode="auto">
          <a:xfrm>
            <a:off x="2895600" y="228600"/>
            <a:ext cx="4035425" cy="762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chemeClr val="accent2"/>
                </a:solidFill>
                <a:latin typeface="Book Antiqua" pitchFamily="18" charset="0"/>
              </a:rPr>
              <a:t>Transformador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25D3-B7D2-41A9-8743-FE3154A922DC}" type="slidenum">
              <a:rPr lang="en-US"/>
              <a:pPr/>
              <a:t>13</a:t>
            </a:fld>
            <a:endParaRPr lang="en-US"/>
          </a:p>
        </p:txBody>
      </p:sp>
      <p:sp>
        <p:nvSpPr>
          <p:cNvPr id="30822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s-PR" sz="4000">
                <a:solidFill>
                  <a:schemeClr val="tx2"/>
                </a:solidFill>
                <a:latin typeface="Arial Rounded MT Bold" pitchFamily="34" charset="0"/>
              </a:rPr>
              <a:t>Generación quemando petróleo</a:t>
            </a:r>
          </a:p>
        </p:txBody>
      </p:sp>
      <p:pic>
        <p:nvPicPr>
          <p:cNvPr id="308227" name="Picture 3" descr="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52638"/>
            <a:ext cx="9144000" cy="4876800"/>
          </a:xfrm>
          <a:prstGeom prst="rect">
            <a:avLst/>
          </a:prstGeom>
          <a:noFill/>
        </p:spPr>
      </p:pic>
      <p:pic>
        <p:nvPicPr>
          <p:cNvPr id="308229" name="Picture 5" descr="j01834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5951538"/>
            <a:ext cx="982663" cy="990600"/>
          </a:xfrm>
          <a:prstGeom prst="rect">
            <a:avLst/>
          </a:prstGeom>
          <a:noFill/>
        </p:spPr>
      </p:pic>
      <p:sp>
        <p:nvSpPr>
          <p:cNvPr id="308231" name="Oval 7"/>
          <p:cNvSpPr>
            <a:spLocks noChangeArrowheads="1"/>
          </p:cNvSpPr>
          <p:nvPr/>
        </p:nvSpPr>
        <p:spPr bwMode="auto">
          <a:xfrm>
            <a:off x="4800600" y="5562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232" name="Oval 8"/>
          <p:cNvSpPr>
            <a:spLocks noChangeArrowheads="1"/>
          </p:cNvSpPr>
          <p:nvPr/>
        </p:nvSpPr>
        <p:spPr bwMode="auto">
          <a:xfrm>
            <a:off x="2362200" y="5510213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8233" name="Picture 9" descr="j01834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5792788"/>
            <a:ext cx="982663" cy="990600"/>
          </a:xfrm>
          <a:prstGeom prst="rect">
            <a:avLst/>
          </a:prstGeom>
          <a:noFill/>
        </p:spPr>
      </p:pic>
      <p:sp>
        <p:nvSpPr>
          <p:cNvPr id="308234" name="Text Box 10"/>
          <p:cNvSpPr txBox="1">
            <a:spLocks noChangeArrowheads="1"/>
          </p:cNvSpPr>
          <p:nvPr/>
        </p:nvSpPr>
        <p:spPr bwMode="auto">
          <a:xfrm>
            <a:off x="1295400" y="2751138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Arial Rounded MT Bold" pitchFamily="34" charset="0"/>
              </a:rPr>
              <a:t>Cambalache</a:t>
            </a:r>
            <a:endParaRPr lang="es-ES" sz="2400">
              <a:latin typeface="Arial Rounded MT Bold" pitchFamily="34" charset="0"/>
            </a:endParaRPr>
          </a:p>
        </p:txBody>
      </p:sp>
      <p:sp>
        <p:nvSpPr>
          <p:cNvPr id="308235" name="Oval 11"/>
          <p:cNvSpPr>
            <a:spLocks noChangeArrowheads="1"/>
          </p:cNvSpPr>
          <p:nvPr/>
        </p:nvSpPr>
        <p:spPr bwMode="auto">
          <a:xfrm>
            <a:off x="2743200" y="3284538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8236" name="Picture 12" descr="j01834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836738"/>
            <a:ext cx="982663" cy="990600"/>
          </a:xfrm>
          <a:prstGeom prst="rect">
            <a:avLst/>
          </a:prstGeom>
          <a:noFill/>
        </p:spPr>
      </p:pic>
      <p:sp>
        <p:nvSpPr>
          <p:cNvPr id="308237" name="Text Box 13"/>
          <p:cNvSpPr txBox="1">
            <a:spLocks noChangeArrowheads="1"/>
          </p:cNvSpPr>
          <p:nvPr/>
        </p:nvSpPr>
        <p:spPr bwMode="auto">
          <a:xfrm>
            <a:off x="4038600" y="2751138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Arial Rounded MT Bold" pitchFamily="34" charset="0"/>
              </a:rPr>
              <a:t>Palo Seco</a:t>
            </a:r>
            <a:endParaRPr lang="es-ES" sz="2400">
              <a:latin typeface="Arial Rounded MT Bold" pitchFamily="34" charset="0"/>
            </a:endParaRPr>
          </a:p>
        </p:txBody>
      </p:sp>
      <p:sp>
        <p:nvSpPr>
          <p:cNvPr id="308238" name="Oval 14"/>
          <p:cNvSpPr>
            <a:spLocks noChangeArrowheads="1"/>
          </p:cNvSpPr>
          <p:nvPr/>
        </p:nvSpPr>
        <p:spPr bwMode="auto">
          <a:xfrm>
            <a:off x="4876800" y="3284538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8239" name="Picture 15" descr="j01834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836738"/>
            <a:ext cx="982663" cy="990600"/>
          </a:xfrm>
          <a:prstGeom prst="rect">
            <a:avLst/>
          </a:prstGeom>
          <a:noFill/>
        </p:spPr>
      </p:pic>
      <p:sp>
        <p:nvSpPr>
          <p:cNvPr id="308240" name="Text Box 16"/>
          <p:cNvSpPr txBox="1">
            <a:spLocks noChangeArrowheads="1"/>
          </p:cNvSpPr>
          <p:nvPr/>
        </p:nvSpPr>
        <p:spPr bwMode="auto">
          <a:xfrm>
            <a:off x="5943600" y="2751138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Arial Rounded MT Bold" pitchFamily="34" charset="0"/>
              </a:rPr>
              <a:t>San Juan</a:t>
            </a:r>
            <a:endParaRPr lang="es-ES" sz="2400">
              <a:latin typeface="Arial Rounded MT Bold" pitchFamily="34" charset="0"/>
            </a:endParaRPr>
          </a:p>
        </p:txBody>
      </p:sp>
      <p:sp>
        <p:nvSpPr>
          <p:cNvPr id="308241" name="Oval 17"/>
          <p:cNvSpPr>
            <a:spLocks noChangeArrowheads="1"/>
          </p:cNvSpPr>
          <p:nvPr/>
        </p:nvSpPr>
        <p:spPr bwMode="auto">
          <a:xfrm>
            <a:off x="5105400" y="3436938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8242" name="Picture 18" descr="j01834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836738"/>
            <a:ext cx="982663" cy="990600"/>
          </a:xfrm>
          <a:prstGeom prst="rect">
            <a:avLst/>
          </a:prstGeom>
          <a:noFill/>
        </p:spPr>
      </p:pic>
      <p:sp>
        <p:nvSpPr>
          <p:cNvPr id="308243" name="Line 19"/>
          <p:cNvSpPr>
            <a:spLocks noChangeShapeType="1"/>
          </p:cNvSpPr>
          <p:nvPr/>
        </p:nvSpPr>
        <p:spPr bwMode="auto">
          <a:xfrm>
            <a:off x="4572000" y="3132138"/>
            <a:ext cx="228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8244" name="Line 20"/>
          <p:cNvSpPr>
            <a:spLocks noChangeShapeType="1"/>
          </p:cNvSpPr>
          <p:nvPr/>
        </p:nvSpPr>
        <p:spPr bwMode="auto">
          <a:xfrm flipH="1">
            <a:off x="5334000" y="3132138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8230" name="Text Box 6"/>
          <p:cNvSpPr txBox="1">
            <a:spLocks noChangeArrowheads="1"/>
          </p:cNvSpPr>
          <p:nvPr/>
        </p:nvSpPr>
        <p:spPr bwMode="auto">
          <a:xfrm>
            <a:off x="3962400" y="5732463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Arial Rounded MT Bold" pitchFamily="34" charset="0"/>
              </a:rPr>
              <a:t>Aguirre</a:t>
            </a:r>
            <a:endParaRPr lang="es-ES" sz="2400">
              <a:latin typeface="Arial Rounded MT Bold" pitchFamily="34" charset="0"/>
            </a:endParaRPr>
          </a:p>
        </p:txBody>
      </p:sp>
      <p:sp>
        <p:nvSpPr>
          <p:cNvPr id="308228" name="Text Box 4"/>
          <p:cNvSpPr txBox="1">
            <a:spLocks noChangeArrowheads="1"/>
          </p:cNvSpPr>
          <p:nvPr/>
        </p:nvSpPr>
        <p:spPr bwMode="auto">
          <a:xfrm>
            <a:off x="1981200" y="5732463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400">
                <a:latin typeface="Arial Rounded MT Bold" pitchFamily="34" charset="0"/>
              </a:rPr>
              <a:t>Costa Sur</a:t>
            </a:r>
            <a:endParaRPr lang="es-ES" sz="240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993A8-07E8-4FA1-A907-EE4A38B3D944}" type="slidenum">
              <a:rPr lang="en-US"/>
              <a:pPr/>
              <a:t>14</a:t>
            </a:fld>
            <a:endParaRPr lang="en-US"/>
          </a:p>
        </p:txBody>
      </p:sp>
      <p:sp>
        <p:nvSpPr>
          <p:cNvPr id="30925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s-PR" sz="4000">
                <a:solidFill>
                  <a:schemeClr val="tx2"/>
                </a:solidFill>
                <a:latin typeface="Arial Rounded MT Bold" pitchFamily="34" charset="0"/>
              </a:rPr>
              <a:t>Generación quemando carbón</a:t>
            </a:r>
          </a:p>
        </p:txBody>
      </p:sp>
      <p:pic>
        <p:nvPicPr>
          <p:cNvPr id="309251" name="Picture 3" descr="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4876800"/>
          </a:xfrm>
          <a:prstGeom prst="rect">
            <a:avLst/>
          </a:prstGeom>
          <a:noFill/>
        </p:spPr>
      </p:pic>
      <p:sp>
        <p:nvSpPr>
          <p:cNvPr id="309252" name="Oval 4"/>
          <p:cNvSpPr>
            <a:spLocks noChangeArrowheads="1"/>
          </p:cNvSpPr>
          <p:nvPr/>
        </p:nvSpPr>
        <p:spPr bwMode="auto">
          <a:xfrm>
            <a:off x="4800600" y="4800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3" name="Oval 5"/>
          <p:cNvSpPr>
            <a:spLocks noChangeArrowheads="1"/>
          </p:cNvSpPr>
          <p:nvPr/>
        </p:nvSpPr>
        <p:spPr bwMode="auto">
          <a:xfrm>
            <a:off x="2362200" y="47244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4" name="Oval 6"/>
          <p:cNvSpPr>
            <a:spLocks noChangeArrowheads="1"/>
          </p:cNvSpPr>
          <p:nvPr/>
        </p:nvSpPr>
        <p:spPr bwMode="auto">
          <a:xfrm>
            <a:off x="27432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5" name="Oval 7"/>
          <p:cNvSpPr>
            <a:spLocks noChangeArrowheads="1"/>
          </p:cNvSpPr>
          <p:nvPr/>
        </p:nvSpPr>
        <p:spPr bwMode="auto">
          <a:xfrm>
            <a:off x="48768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6" name="Oval 8"/>
          <p:cNvSpPr>
            <a:spLocks noChangeArrowheads="1"/>
          </p:cNvSpPr>
          <p:nvPr/>
        </p:nvSpPr>
        <p:spPr bwMode="auto">
          <a:xfrm>
            <a:off x="5105400" y="26670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7" name="Oval 9"/>
          <p:cNvSpPr>
            <a:spLocks noChangeArrowheads="1"/>
          </p:cNvSpPr>
          <p:nvPr/>
        </p:nvSpPr>
        <p:spPr bwMode="auto">
          <a:xfrm>
            <a:off x="5181600" y="4800600"/>
            <a:ext cx="152400" cy="152400"/>
          </a:xfrm>
          <a:prstGeom prst="ellipse">
            <a:avLst/>
          </a:prstGeom>
          <a:solidFill>
            <a:srgbClr val="9933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258" name="Text Box 10"/>
          <p:cNvSpPr txBox="1">
            <a:spLocks noChangeArrowheads="1"/>
          </p:cNvSpPr>
          <p:nvPr/>
        </p:nvSpPr>
        <p:spPr bwMode="auto">
          <a:xfrm>
            <a:off x="5638800" y="4953000"/>
            <a:ext cx="91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AES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09259" name="Line 11"/>
          <p:cNvSpPr>
            <a:spLocks noChangeShapeType="1"/>
          </p:cNvSpPr>
          <p:nvPr/>
        </p:nvSpPr>
        <p:spPr bwMode="auto">
          <a:xfrm flipH="1" flipV="1">
            <a:off x="5334000" y="4953000"/>
            <a:ext cx="30480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309260" name="Picture 12" descr="j01499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5410200"/>
            <a:ext cx="1828800" cy="1179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331C-3E69-469D-8741-BE96A9F88302}" type="slidenum">
              <a:rPr lang="en-US"/>
              <a:pPr/>
              <a:t>15</a:t>
            </a:fld>
            <a:endParaRPr lang="en-US"/>
          </a:p>
        </p:txBody>
      </p:sp>
      <p:sp>
        <p:nvSpPr>
          <p:cNvPr id="31027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s-PR" sz="4000">
                <a:solidFill>
                  <a:schemeClr val="tx2"/>
                </a:solidFill>
                <a:latin typeface="Arial Rounded MT Bold" pitchFamily="34" charset="0"/>
              </a:rPr>
              <a:t>Generación quemando gas natural</a:t>
            </a:r>
          </a:p>
        </p:txBody>
      </p:sp>
      <p:pic>
        <p:nvPicPr>
          <p:cNvPr id="310275" name="Picture 3" descr="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4876800"/>
          </a:xfrm>
          <a:prstGeom prst="rect">
            <a:avLst/>
          </a:prstGeom>
          <a:noFill/>
        </p:spPr>
      </p:pic>
      <p:sp>
        <p:nvSpPr>
          <p:cNvPr id="310276" name="Oval 4"/>
          <p:cNvSpPr>
            <a:spLocks noChangeArrowheads="1"/>
          </p:cNvSpPr>
          <p:nvPr/>
        </p:nvSpPr>
        <p:spPr bwMode="auto">
          <a:xfrm>
            <a:off x="4800600" y="4800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77" name="Oval 5"/>
          <p:cNvSpPr>
            <a:spLocks noChangeArrowheads="1"/>
          </p:cNvSpPr>
          <p:nvPr/>
        </p:nvSpPr>
        <p:spPr bwMode="auto">
          <a:xfrm>
            <a:off x="2362200" y="47244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78" name="Oval 6"/>
          <p:cNvSpPr>
            <a:spLocks noChangeArrowheads="1"/>
          </p:cNvSpPr>
          <p:nvPr/>
        </p:nvSpPr>
        <p:spPr bwMode="auto">
          <a:xfrm>
            <a:off x="27432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79" name="Oval 7"/>
          <p:cNvSpPr>
            <a:spLocks noChangeArrowheads="1"/>
          </p:cNvSpPr>
          <p:nvPr/>
        </p:nvSpPr>
        <p:spPr bwMode="auto">
          <a:xfrm>
            <a:off x="48768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80" name="Oval 8"/>
          <p:cNvSpPr>
            <a:spLocks noChangeArrowheads="1"/>
          </p:cNvSpPr>
          <p:nvPr/>
        </p:nvSpPr>
        <p:spPr bwMode="auto">
          <a:xfrm>
            <a:off x="5105400" y="26670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81" name="Oval 9"/>
          <p:cNvSpPr>
            <a:spLocks noChangeArrowheads="1"/>
          </p:cNvSpPr>
          <p:nvPr/>
        </p:nvSpPr>
        <p:spPr bwMode="auto">
          <a:xfrm>
            <a:off x="5181600" y="4800600"/>
            <a:ext cx="152400" cy="152400"/>
          </a:xfrm>
          <a:prstGeom prst="ellipse">
            <a:avLst/>
          </a:prstGeom>
          <a:solidFill>
            <a:srgbClr val="9933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0282" name="Text Box 10"/>
          <p:cNvSpPr txBox="1">
            <a:spLocks noChangeArrowheads="1"/>
          </p:cNvSpPr>
          <p:nvPr/>
        </p:nvSpPr>
        <p:spPr bwMode="auto">
          <a:xfrm>
            <a:off x="2743200" y="51054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ecoEléctrica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0283" name="Line 11"/>
          <p:cNvSpPr>
            <a:spLocks noChangeShapeType="1"/>
          </p:cNvSpPr>
          <p:nvPr/>
        </p:nvSpPr>
        <p:spPr bwMode="auto">
          <a:xfrm flipH="1" flipV="1">
            <a:off x="2743200" y="4953000"/>
            <a:ext cx="3048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0284" name="Oval 12"/>
          <p:cNvSpPr>
            <a:spLocks noChangeArrowheads="1"/>
          </p:cNvSpPr>
          <p:nvPr/>
        </p:nvSpPr>
        <p:spPr bwMode="auto">
          <a:xfrm>
            <a:off x="2590800" y="4800600"/>
            <a:ext cx="152400" cy="152400"/>
          </a:xfrm>
          <a:prstGeom prst="ellipse">
            <a:avLst/>
          </a:prstGeom>
          <a:solidFill>
            <a:srgbClr val="C0C0C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10285" name="Picture 13" descr="j02268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5562600"/>
            <a:ext cx="2209800" cy="915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6F503-C32F-4688-AAC2-CAF2D3CCD74A}" type="slidenum">
              <a:rPr lang="en-US"/>
              <a:pPr/>
              <a:t>16</a:t>
            </a:fld>
            <a:endParaRPr lang="en-US"/>
          </a:p>
        </p:txBody>
      </p:sp>
      <p:sp>
        <p:nvSpPr>
          <p:cNvPr id="311298" name="Rectangle 2"/>
          <p:cNvSpPr>
            <a:spLocks noChangeArrowheads="1"/>
          </p:cNvSpPr>
          <p:nvPr/>
        </p:nvSpPr>
        <p:spPr bwMode="auto">
          <a:xfrm>
            <a:off x="152400" y="66675"/>
            <a:ext cx="88392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s-PR" sz="4000">
                <a:solidFill>
                  <a:schemeClr val="tx2"/>
                </a:solidFill>
                <a:latin typeface="Arial Rounded MT Bold" pitchFamily="34" charset="0"/>
              </a:rPr>
              <a:t>Generación hidroeléctrica</a:t>
            </a:r>
          </a:p>
        </p:txBody>
      </p:sp>
      <p:pic>
        <p:nvPicPr>
          <p:cNvPr id="311299" name="Picture 3" descr="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4876800"/>
          </a:xfrm>
          <a:prstGeom prst="rect">
            <a:avLst/>
          </a:prstGeom>
          <a:noFill/>
        </p:spPr>
      </p:pic>
      <p:sp>
        <p:nvSpPr>
          <p:cNvPr id="311300" name="Oval 4"/>
          <p:cNvSpPr>
            <a:spLocks noChangeArrowheads="1"/>
          </p:cNvSpPr>
          <p:nvPr/>
        </p:nvSpPr>
        <p:spPr bwMode="auto">
          <a:xfrm>
            <a:off x="4800600" y="4800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1" name="Oval 5"/>
          <p:cNvSpPr>
            <a:spLocks noChangeArrowheads="1"/>
          </p:cNvSpPr>
          <p:nvPr/>
        </p:nvSpPr>
        <p:spPr bwMode="auto">
          <a:xfrm>
            <a:off x="2362200" y="47244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2" name="Oval 6"/>
          <p:cNvSpPr>
            <a:spLocks noChangeArrowheads="1"/>
          </p:cNvSpPr>
          <p:nvPr/>
        </p:nvSpPr>
        <p:spPr bwMode="auto">
          <a:xfrm>
            <a:off x="27432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3" name="Oval 7"/>
          <p:cNvSpPr>
            <a:spLocks noChangeArrowheads="1"/>
          </p:cNvSpPr>
          <p:nvPr/>
        </p:nvSpPr>
        <p:spPr bwMode="auto">
          <a:xfrm>
            <a:off x="4876800" y="25146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4" name="Oval 8"/>
          <p:cNvSpPr>
            <a:spLocks noChangeArrowheads="1"/>
          </p:cNvSpPr>
          <p:nvPr/>
        </p:nvSpPr>
        <p:spPr bwMode="auto">
          <a:xfrm>
            <a:off x="5105400" y="26670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5" name="Oval 9"/>
          <p:cNvSpPr>
            <a:spLocks noChangeArrowheads="1"/>
          </p:cNvSpPr>
          <p:nvPr/>
        </p:nvSpPr>
        <p:spPr bwMode="auto">
          <a:xfrm>
            <a:off x="5181600" y="4800600"/>
            <a:ext cx="152400" cy="152400"/>
          </a:xfrm>
          <a:prstGeom prst="ellipse">
            <a:avLst/>
          </a:prstGeom>
          <a:solidFill>
            <a:srgbClr val="8000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6" name="Oval 10"/>
          <p:cNvSpPr>
            <a:spLocks noChangeArrowheads="1"/>
          </p:cNvSpPr>
          <p:nvPr/>
        </p:nvSpPr>
        <p:spPr bwMode="auto">
          <a:xfrm>
            <a:off x="2590800" y="4800600"/>
            <a:ext cx="152400" cy="152400"/>
          </a:xfrm>
          <a:prstGeom prst="ellipse">
            <a:avLst/>
          </a:prstGeom>
          <a:solidFill>
            <a:srgbClr val="969696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7" name="Oval 11"/>
          <p:cNvSpPr>
            <a:spLocks noChangeArrowheads="1"/>
          </p:cNvSpPr>
          <p:nvPr/>
        </p:nvSpPr>
        <p:spPr bwMode="auto">
          <a:xfrm>
            <a:off x="2590800" y="35052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8" name="Oval 12"/>
          <p:cNvSpPr>
            <a:spLocks noChangeArrowheads="1"/>
          </p:cNvSpPr>
          <p:nvPr/>
        </p:nvSpPr>
        <p:spPr bwMode="auto">
          <a:xfrm>
            <a:off x="2895600" y="34290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09" name="Oval 13"/>
          <p:cNvSpPr>
            <a:spLocks noChangeArrowheads="1"/>
          </p:cNvSpPr>
          <p:nvPr/>
        </p:nvSpPr>
        <p:spPr bwMode="auto">
          <a:xfrm>
            <a:off x="2667000" y="44196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10" name="Oval 14"/>
          <p:cNvSpPr>
            <a:spLocks noChangeArrowheads="1"/>
          </p:cNvSpPr>
          <p:nvPr/>
        </p:nvSpPr>
        <p:spPr bwMode="auto">
          <a:xfrm>
            <a:off x="3048000" y="41910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11" name="Oval 15"/>
          <p:cNvSpPr>
            <a:spLocks noChangeArrowheads="1"/>
          </p:cNvSpPr>
          <p:nvPr/>
        </p:nvSpPr>
        <p:spPr bwMode="auto">
          <a:xfrm>
            <a:off x="3962400" y="39624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12" name="Oval 16"/>
          <p:cNvSpPr>
            <a:spLocks noChangeArrowheads="1"/>
          </p:cNvSpPr>
          <p:nvPr/>
        </p:nvSpPr>
        <p:spPr bwMode="auto">
          <a:xfrm>
            <a:off x="6400800" y="3810000"/>
            <a:ext cx="152400" cy="152400"/>
          </a:xfrm>
          <a:prstGeom prst="ellipse">
            <a:avLst/>
          </a:prstGeom>
          <a:solidFill>
            <a:srgbClr val="3366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1313" name="Text Box 17"/>
          <p:cNvSpPr txBox="1">
            <a:spLocks noChangeArrowheads="1"/>
          </p:cNvSpPr>
          <p:nvPr/>
        </p:nvSpPr>
        <p:spPr bwMode="auto">
          <a:xfrm>
            <a:off x="228600" y="18288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Caonillas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1314" name="Text Box 18"/>
          <p:cNvSpPr txBox="1">
            <a:spLocks noChangeArrowheads="1"/>
          </p:cNvSpPr>
          <p:nvPr/>
        </p:nvSpPr>
        <p:spPr bwMode="auto">
          <a:xfrm>
            <a:off x="2667000" y="18288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Dos Bocas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1315" name="Text Box 19"/>
          <p:cNvSpPr txBox="1">
            <a:spLocks noChangeArrowheads="1"/>
          </p:cNvSpPr>
          <p:nvPr/>
        </p:nvSpPr>
        <p:spPr bwMode="auto">
          <a:xfrm>
            <a:off x="152400" y="51816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Yauco I &amp; II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1316" name="Text Box 20"/>
          <p:cNvSpPr txBox="1">
            <a:spLocks noChangeArrowheads="1"/>
          </p:cNvSpPr>
          <p:nvPr/>
        </p:nvSpPr>
        <p:spPr bwMode="auto">
          <a:xfrm>
            <a:off x="2438400" y="51816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Garzas I &amp; II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1317" name="Text Box 21"/>
          <p:cNvSpPr txBox="1">
            <a:spLocks noChangeArrowheads="1"/>
          </p:cNvSpPr>
          <p:nvPr/>
        </p:nvSpPr>
        <p:spPr bwMode="auto">
          <a:xfrm>
            <a:off x="4953000" y="5181600"/>
            <a:ext cx="320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Toro Negro I &amp; II</a:t>
            </a:r>
            <a:endParaRPr lang="es-ES" sz="2800">
              <a:latin typeface="Arial Rounded MT Bold" pitchFamily="34" charset="0"/>
            </a:endParaRPr>
          </a:p>
        </p:txBody>
      </p:sp>
      <p:sp>
        <p:nvSpPr>
          <p:cNvPr id="311318" name="Text Box 22"/>
          <p:cNvSpPr txBox="1">
            <a:spLocks noChangeArrowheads="1"/>
          </p:cNvSpPr>
          <p:nvPr/>
        </p:nvSpPr>
        <p:spPr bwMode="auto">
          <a:xfrm>
            <a:off x="5867400" y="19050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>
                <a:latin typeface="Arial Rounded MT Bold" pitchFamily="34" charset="0"/>
              </a:rPr>
              <a:t>Rio Blanco</a:t>
            </a:r>
            <a:endParaRPr lang="es-ES" sz="2800">
              <a:latin typeface="Arial Rounded MT Bold" pitchFamily="34" charset="0"/>
            </a:endParaRPr>
          </a:p>
        </p:txBody>
      </p:sp>
      <p:pic>
        <p:nvPicPr>
          <p:cNvPr id="311319" name="Picture 23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838200"/>
            <a:ext cx="1066800" cy="1066800"/>
          </a:xfrm>
          <a:prstGeom prst="rect">
            <a:avLst/>
          </a:prstGeom>
          <a:noFill/>
        </p:spPr>
      </p:pic>
      <p:pic>
        <p:nvPicPr>
          <p:cNvPr id="311320" name="Picture 24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838200"/>
            <a:ext cx="1066800" cy="1066800"/>
          </a:xfrm>
          <a:prstGeom prst="rect">
            <a:avLst/>
          </a:prstGeom>
          <a:noFill/>
        </p:spPr>
      </p:pic>
      <p:pic>
        <p:nvPicPr>
          <p:cNvPr id="311321" name="Picture 25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5715000"/>
            <a:ext cx="1066800" cy="1066800"/>
          </a:xfrm>
          <a:prstGeom prst="rect">
            <a:avLst/>
          </a:prstGeom>
          <a:noFill/>
        </p:spPr>
      </p:pic>
      <p:pic>
        <p:nvPicPr>
          <p:cNvPr id="311322" name="Picture 26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5638800"/>
            <a:ext cx="1066800" cy="1066800"/>
          </a:xfrm>
          <a:prstGeom prst="rect">
            <a:avLst/>
          </a:prstGeom>
          <a:noFill/>
        </p:spPr>
      </p:pic>
      <p:pic>
        <p:nvPicPr>
          <p:cNvPr id="311323" name="Picture 27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5638800"/>
            <a:ext cx="1066800" cy="1066800"/>
          </a:xfrm>
          <a:prstGeom prst="rect">
            <a:avLst/>
          </a:prstGeom>
          <a:noFill/>
        </p:spPr>
      </p:pic>
      <p:pic>
        <p:nvPicPr>
          <p:cNvPr id="311324" name="Picture 28" descr="j0104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914400"/>
            <a:ext cx="1066800" cy="1066800"/>
          </a:xfrm>
          <a:prstGeom prst="rect">
            <a:avLst/>
          </a:prstGeom>
          <a:noFill/>
        </p:spPr>
      </p:pic>
      <p:sp>
        <p:nvSpPr>
          <p:cNvPr id="311325" name="Line 29"/>
          <p:cNvSpPr>
            <a:spLocks noChangeShapeType="1"/>
          </p:cNvSpPr>
          <p:nvPr/>
        </p:nvSpPr>
        <p:spPr bwMode="auto">
          <a:xfrm>
            <a:off x="1600200" y="2438400"/>
            <a:ext cx="9144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1326" name="Line 30"/>
          <p:cNvSpPr>
            <a:spLocks noChangeShapeType="1"/>
          </p:cNvSpPr>
          <p:nvPr/>
        </p:nvSpPr>
        <p:spPr bwMode="auto">
          <a:xfrm flipH="1">
            <a:off x="3048000" y="2362200"/>
            <a:ext cx="5334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1327" name="Line 31"/>
          <p:cNvSpPr>
            <a:spLocks noChangeShapeType="1"/>
          </p:cNvSpPr>
          <p:nvPr/>
        </p:nvSpPr>
        <p:spPr bwMode="auto">
          <a:xfrm flipH="1">
            <a:off x="6553200" y="2438400"/>
            <a:ext cx="228600" cy="12954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1328" name="Line 32"/>
          <p:cNvSpPr>
            <a:spLocks noChangeShapeType="1"/>
          </p:cNvSpPr>
          <p:nvPr/>
        </p:nvSpPr>
        <p:spPr bwMode="auto">
          <a:xfrm flipH="1" flipV="1">
            <a:off x="3124200" y="4419600"/>
            <a:ext cx="76200" cy="838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1329" name="Line 33"/>
          <p:cNvSpPr>
            <a:spLocks noChangeShapeType="1"/>
          </p:cNvSpPr>
          <p:nvPr/>
        </p:nvSpPr>
        <p:spPr bwMode="auto">
          <a:xfrm flipV="1">
            <a:off x="1295400" y="4495800"/>
            <a:ext cx="1295400" cy="6858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1330" name="Line 34"/>
          <p:cNvSpPr>
            <a:spLocks noChangeShapeType="1"/>
          </p:cNvSpPr>
          <p:nvPr/>
        </p:nvSpPr>
        <p:spPr bwMode="auto">
          <a:xfrm flipH="1" flipV="1">
            <a:off x="4191000" y="4038600"/>
            <a:ext cx="2057400" cy="1219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2AEE3-BE4C-4354-8428-D0470ADB5CB2}" type="slidenum">
              <a:rPr lang="en-US"/>
              <a:pPr/>
              <a:t>17</a:t>
            </a:fld>
            <a:endParaRPr lang="en-US"/>
          </a:p>
        </p:txBody>
      </p:sp>
      <p:sp>
        <p:nvSpPr>
          <p:cNvPr id="3840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13838" cy="747713"/>
          </a:xfrm>
          <a:prstGeom prst="rect">
            <a:avLst/>
          </a:prstGeom>
          <a:noFill/>
          <a:ln/>
        </p:spPr>
        <p:txBody>
          <a:bodyPr/>
          <a:lstStyle/>
          <a:p>
            <a:r>
              <a:rPr lang="es-PR"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Como las plantas quedan lejos, hay que transportar la energía eléctrica usando líneas de transmisión</a:t>
            </a:r>
          </a:p>
        </p:txBody>
      </p:sp>
      <p:pic>
        <p:nvPicPr>
          <p:cNvPr id="384003" name="Picture 3" descr="P000087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14400"/>
            <a:ext cx="9144000" cy="6096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001F0-2253-4B07-823C-5E035E4D6A38}" type="slidenum">
              <a:rPr lang="en-US"/>
              <a:pPr/>
              <a:t>18</a:t>
            </a:fld>
            <a:endParaRPr lang="en-US"/>
          </a:p>
        </p:txBody>
      </p:sp>
      <p:pic>
        <p:nvPicPr>
          <p:cNvPr id="342018" name="Picture 2" descr="opera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9144000" cy="6072188"/>
          </a:xfrm>
          <a:prstGeom prst="rect">
            <a:avLst/>
          </a:prstGeom>
          <a:noFill/>
        </p:spPr>
      </p:pic>
      <p:sp>
        <p:nvSpPr>
          <p:cNvPr id="342019" name="Text Box 3"/>
          <p:cNvSpPr txBox="1">
            <a:spLocks noChangeArrowheads="1"/>
          </p:cNvSpPr>
          <p:nvPr/>
        </p:nvSpPr>
        <p:spPr bwMode="auto">
          <a:xfrm>
            <a:off x="304800" y="0"/>
            <a:ext cx="8610600" cy="762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chemeClr val="accent2"/>
                </a:solidFill>
                <a:latin typeface="Book Antiqua" pitchFamily="18" charset="0"/>
              </a:rPr>
              <a:t>Operador controlando el Sistema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FD5A2-47E3-4F3E-B823-0A56A4C9335D}" type="slidenum">
              <a:rPr lang="en-US"/>
              <a:pPr/>
              <a:t>19</a:t>
            </a:fld>
            <a:endParaRPr lang="en-US"/>
          </a:p>
        </p:txBody>
      </p:sp>
      <p:pic>
        <p:nvPicPr>
          <p:cNvPr id="368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1300" y="1122363"/>
            <a:ext cx="3295650" cy="5924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368645" name="Picture 5" descr="!TRANST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9538"/>
            <a:ext cx="4021138" cy="6256337"/>
          </a:xfrm>
          <a:prstGeom prst="rect">
            <a:avLst/>
          </a:prstGeom>
          <a:noFill/>
        </p:spPr>
      </p:pic>
      <p:sp>
        <p:nvSpPr>
          <p:cNvPr id="368646" name="Rectangle 6"/>
          <p:cNvSpPr>
            <a:spLocks noChangeArrowheads="1"/>
          </p:cNvSpPr>
          <p:nvPr/>
        </p:nvSpPr>
        <p:spPr bwMode="auto">
          <a:xfrm>
            <a:off x="5257800" y="228600"/>
            <a:ext cx="3148013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chemeClr val="accent2"/>
                </a:solidFill>
                <a:latin typeface="Book Antiqua" pitchFamily="18" charset="0"/>
              </a:rPr>
              <a:t>Distribución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78D99-EAC7-4B58-9420-96F810D37F90}" type="slidenum">
              <a:rPr lang="en-US"/>
              <a:pPr/>
              <a:t>20</a:t>
            </a:fld>
            <a:endParaRPr lang="en-US"/>
          </a:p>
        </p:txBody>
      </p:sp>
      <p:pic>
        <p:nvPicPr>
          <p:cNvPr id="370706" name="Picture 18" descr="Fi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438" y="1979613"/>
            <a:ext cx="3279775" cy="4371975"/>
          </a:xfrm>
          <a:prstGeom prst="rect">
            <a:avLst/>
          </a:prstGeom>
          <a:noFill/>
        </p:spPr>
      </p:pic>
      <p:pic>
        <p:nvPicPr>
          <p:cNvPr id="370707" name="Picture 19" descr="Fi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713" y="263525"/>
            <a:ext cx="4057650" cy="5410200"/>
          </a:xfrm>
          <a:prstGeom prst="rect">
            <a:avLst/>
          </a:prstGeom>
          <a:noFill/>
        </p:spPr>
      </p:pic>
      <p:sp>
        <p:nvSpPr>
          <p:cNvPr id="370708" name="Rectangle 20"/>
          <p:cNvSpPr>
            <a:spLocks noChangeArrowheads="1"/>
          </p:cNvSpPr>
          <p:nvPr/>
        </p:nvSpPr>
        <p:spPr bwMode="auto">
          <a:xfrm>
            <a:off x="5257800" y="228600"/>
            <a:ext cx="3398838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chemeClr val="accent2"/>
                </a:solidFill>
                <a:latin typeface="Book Antiqua" pitchFamily="18" charset="0"/>
              </a:rPr>
              <a:t>En las casas…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1733-D85D-46E0-A956-71B2B66463C7}" type="slidenum">
              <a:rPr lang="en-US"/>
              <a:pPr/>
              <a:t>21</a:t>
            </a:fld>
            <a:endParaRPr lang="en-US"/>
          </a:p>
        </p:txBody>
      </p:sp>
      <p:sp>
        <p:nvSpPr>
          <p:cNvPr id="3563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23670" y="2444017"/>
            <a:ext cx="5889625" cy="40925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s-ES" dirty="0"/>
              <a:t>En el RUM, optamos por asumir la responsabilidad de atender sistemática y científicamente la problemática de energía de nuestro país en su complejidad t</a:t>
            </a:r>
            <a:r>
              <a:rPr lang="en-US" dirty="0">
                <a:cs typeface="Arial" charset="0"/>
              </a:rPr>
              <a:t>é</a:t>
            </a:r>
            <a:r>
              <a:rPr lang="es-ES" dirty="0" err="1"/>
              <a:t>cnica</a:t>
            </a:r>
            <a:r>
              <a:rPr lang="es-ES" dirty="0"/>
              <a:t>,</a:t>
            </a:r>
            <a:r>
              <a:rPr lang="es-ES" dirty="0">
                <a:solidFill>
                  <a:srgbClr val="FF3300"/>
                </a:solidFill>
              </a:rPr>
              <a:t> </a:t>
            </a:r>
            <a:r>
              <a:rPr lang="es-ES" dirty="0"/>
              <a:t>económica, ambiental y social. </a:t>
            </a:r>
            <a:endParaRPr lang="en-US" dirty="0"/>
          </a:p>
        </p:txBody>
      </p:sp>
      <p:pic>
        <p:nvPicPr>
          <p:cNvPr id="356355" name="Picture 3" descr="portico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72200" y="496888"/>
            <a:ext cx="2724150" cy="4114800"/>
          </a:xfrm>
          <a:solidFill>
            <a:schemeClr val="accent1"/>
          </a:solidFill>
          <a:ln w="28575">
            <a:solidFill>
              <a:schemeClr val="accent2"/>
            </a:solidFill>
          </a:ln>
        </p:spPr>
      </p:pic>
      <p:sp>
        <p:nvSpPr>
          <p:cNvPr id="356356" name="Rectangle 4"/>
          <p:cNvSpPr>
            <a:spLocks noChangeArrowheads="1"/>
          </p:cNvSpPr>
          <p:nvPr/>
        </p:nvSpPr>
        <p:spPr bwMode="auto">
          <a:xfrm>
            <a:off x="247650" y="5038725"/>
            <a:ext cx="91741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SzPct val="55000"/>
            </a:pPr>
            <a:r>
              <a:rPr lang="es-ES" sz="2400" b="1">
                <a:solidFill>
                  <a:srgbClr val="008000"/>
                </a:solidFill>
                <a:latin typeface="Arial" charset="0"/>
              </a:rPr>
              <a:t>Nuestro mecanismo para ejecutar esta opción es </a:t>
            </a:r>
            <a:r>
              <a:rPr lang="es-ES" sz="2800" b="1">
                <a:solidFill>
                  <a:srgbClr val="008000"/>
                </a:solidFill>
                <a:latin typeface="Arial" charset="0"/>
              </a:rPr>
              <a:t>ITEAS:</a:t>
            </a:r>
          </a:p>
          <a:p>
            <a:pPr marL="342900" indent="-342900">
              <a:spcBef>
                <a:spcPct val="20000"/>
              </a:spcBef>
              <a:buSzPct val="55000"/>
            </a:pPr>
            <a:r>
              <a:rPr lang="es-ES" sz="2400" b="1">
                <a:solidFill>
                  <a:srgbClr val="008000"/>
                </a:solidFill>
                <a:latin typeface="Arial" charset="0"/>
              </a:rPr>
              <a:t>Instituto Tropical de Energía Ambiente y Sociedad</a:t>
            </a:r>
            <a:endParaRPr lang="en-US" sz="2400" b="1">
              <a:solidFill>
                <a:srgbClr val="008000"/>
              </a:solidFill>
              <a:latin typeface="Arial" charset="0"/>
            </a:endParaRPr>
          </a:p>
        </p:txBody>
      </p:sp>
      <p:grpSp>
        <p:nvGrpSpPr>
          <p:cNvPr id="2" name="Group 2062"/>
          <p:cNvGrpSpPr>
            <a:grpSpLocks/>
          </p:cNvGrpSpPr>
          <p:nvPr/>
        </p:nvGrpSpPr>
        <p:grpSpPr bwMode="auto">
          <a:xfrm>
            <a:off x="59960" y="59960"/>
            <a:ext cx="2495550" cy="2263775"/>
            <a:chOff x="553" y="2281"/>
            <a:chExt cx="1572" cy="1426"/>
          </a:xfrm>
        </p:grpSpPr>
        <p:grpSp>
          <p:nvGrpSpPr>
            <p:cNvPr id="3" name="Group 2063"/>
            <p:cNvGrpSpPr>
              <a:grpSpLocks/>
            </p:cNvGrpSpPr>
            <p:nvPr/>
          </p:nvGrpSpPr>
          <p:grpSpPr bwMode="auto">
            <a:xfrm>
              <a:off x="553" y="2281"/>
              <a:ext cx="1572" cy="1426"/>
              <a:chOff x="1921" y="1377"/>
              <a:chExt cx="1572" cy="1426"/>
            </a:xfrm>
          </p:grpSpPr>
          <p:sp>
            <p:nvSpPr>
              <p:cNvPr id="9" name="Freeform 2064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Freeform 2065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Freeform 2066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2067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2068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2069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2070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2071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2072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2073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2074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Freeform 2075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Freeform 2076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2077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Freeform 2078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Freeform 2079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2080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2081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Rectangle 2082"/>
              <p:cNvSpPr>
                <a:spLocks noChangeArrowheads="1"/>
              </p:cNvSpPr>
              <p:nvPr/>
            </p:nvSpPr>
            <p:spPr bwMode="auto">
              <a:xfrm>
                <a:off x="2468" y="2009"/>
                <a:ext cx="48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s-PR" sz="1800" b="1">
                    <a:solidFill>
                      <a:srgbClr val="000000"/>
                    </a:solidFill>
                    <a:latin typeface="Arial" charset="0"/>
                  </a:rPr>
                  <a:t>Energy</a:t>
                </a:r>
                <a:endParaRPr lang="es-PR" sz="2200"/>
              </a:p>
            </p:txBody>
          </p:sp>
          <p:sp>
            <p:nvSpPr>
              <p:cNvPr id="28" name="Freeform 2083"/>
              <p:cNvSpPr>
                <a:spLocks/>
              </p:cNvSpPr>
              <p:nvPr/>
            </p:nvSpPr>
            <p:spPr bwMode="auto">
              <a:xfrm>
                <a:off x="3176" y="1988"/>
                <a:ext cx="317" cy="205"/>
              </a:xfrm>
              <a:custGeom>
                <a:avLst/>
                <a:gdLst>
                  <a:gd name="T0" fmla="*/ 317 w 317"/>
                  <a:gd name="T1" fmla="*/ 101 h 205"/>
                  <a:gd name="T2" fmla="*/ 0 w 317"/>
                  <a:gd name="T3" fmla="*/ 0 h 205"/>
                  <a:gd name="T4" fmla="*/ 0 w 317"/>
                  <a:gd name="T5" fmla="*/ 205 h 205"/>
                  <a:gd name="T6" fmla="*/ 317 w 317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7"/>
                  <a:gd name="T13" fmla="*/ 0 h 205"/>
                  <a:gd name="T14" fmla="*/ 317 w 317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7" h="205">
                    <a:moveTo>
                      <a:pt x="317" y="101"/>
                    </a:moveTo>
                    <a:lnTo>
                      <a:pt x="0" y="0"/>
                    </a:lnTo>
                    <a:lnTo>
                      <a:pt x="0" y="205"/>
                    </a:lnTo>
                    <a:lnTo>
                      <a:pt x="317" y="101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Freeform 2084"/>
              <p:cNvSpPr>
                <a:spLocks/>
              </p:cNvSpPr>
              <p:nvPr/>
            </p:nvSpPr>
            <p:spPr bwMode="auto">
              <a:xfrm>
                <a:off x="2959" y="1587"/>
                <a:ext cx="304" cy="274"/>
              </a:xfrm>
              <a:custGeom>
                <a:avLst/>
                <a:gdLst>
                  <a:gd name="T0" fmla="*/ 304 w 304"/>
                  <a:gd name="T1" fmla="*/ 0 h 274"/>
                  <a:gd name="T2" fmla="*/ 0 w 304"/>
                  <a:gd name="T3" fmla="*/ 130 h 274"/>
                  <a:gd name="T4" fmla="*/ 160 w 304"/>
                  <a:gd name="T5" fmla="*/ 274 h 274"/>
                  <a:gd name="T6" fmla="*/ 304 w 304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4"/>
                  <a:gd name="T14" fmla="*/ 304 w 304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4">
                    <a:moveTo>
                      <a:pt x="304" y="0"/>
                    </a:moveTo>
                    <a:lnTo>
                      <a:pt x="0" y="130"/>
                    </a:lnTo>
                    <a:lnTo>
                      <a:pt x="160" y="274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Freeform 2085"/>
              <p:cNvSpPr>
                <a:spLocks/>
              </p:cNvSpPr>
              <p:nvPr/>
            </p:nvSpPr>
            <p:spPr bwMode="auto">
              <a:xfrm>
                <a:off x="2594" y="1377"/>
                <a:ext cx="227" cy="288"/>
              </a:xfrm>
              <a:custGeom>
                <a:avLst/>
                <a:gdLst>
                  <a:gd name="T0" fmla="*/ 114 w 227"/>
                  <a:gd name="T1" fmla="*/ 0 h 288"/>
                  <a:gd name="T2" fmla="*/ 0 w 227"/>
                  <a:gd name="T3" fmla="*/ 288 h 288"/>
                  <a:gd name="T4" fmla="*/ 227 w 227"/>
                  <a:gd name="T5" fmla="*/ 288 h 288"/>
                  <a:gd name="T6" fmla="*/ 114 w 227"/>
                  <a:gd name="T7" fmla="*/ 0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0"/>
                    </a:moveTo>
                    <a:lnTo>
                      <a:pt x="0" y="288"/>
                    </a:lnTo>
                    <a:lnTo>
                      <a:pt x="227" y="288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2086"/>
              <p:cNvSpPr>
                <a:spLocks/>
              </p:cNvSpPr>
              <p:nvPr/>
            </p:nvSpPr>
            <p:spPr bwMode="auto">
              <a:xfrm>
                <a:off x="2151" y="2319"/>
                <a:ext cx="305" cy="275"/>
              </a:xfrm>
              <a:custGeom>
                <a:avLst/>
                <a:gdLst>
                  <a:gd name="T0" fmla="*/ 0 w 305"/>
                  <a:gd name="T1" fmla="*/ 275 h 275"/>
                  <a:gd name="T2" fmla="*/ 305 w 305"/>
                  <a:gd name="T3" fmla="*/ 144 h 275"/>
                  <a:gd name="T4" fmla="*/ 144 w 305"/>
                  <a:gd name="T5" fmla="*/ 0 h 275"/>
                  <a:gd name="T6" fmla="*/ 0 w 305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5"/>
                  <a:gd name="T14" fmla="*/ 305 w 305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5">
                    <a:moveTo>
                      <a:pt x="0" y="275"/>
                    </a:moveTo>
                    <a:lnTo>
                      <a:pt x="305" y="144"/>
                    </a:lnTo>
                    <a:lnTo>
                      <a:pt x="144" y="0"/>
                    </a:lnTo>
                    <a:lnTo>
                      <a:pt x="0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Freeform 2087"/>
              <p:cNvSpPr>
                <a:spLocks/>
              </p:cNvSpPr>
              <p:nvPr/>
            </p:nvSpPr>
            <p:spPr bwMode="auto">
              <a:xfrm>
                <a:off x="2959" y="2319"/>
                <a:ext cx="304" cy="275"/>
              </a:xfrm>
              <a:custGeom>
                <a:avLst/>
                <a:gdLst>
                  <a:gd name="T0" fmla="*/ 304 w 304"/>
                  <a:gd name="T1" fmla="*/ 275 h 275"/>
                  <a:gd name="T2" fmla="*/ 160 w 304"/>
                  <a:gd name="T3" fmla="*/ 0 h 275"/>
                  <a:gd name="T4" fmla="*/ 0 w 304"/>
                  <a:gd name="T5" fmla="*/ 144 h 275"/>
                  <a:gd name="T6" fmla="*/ 304 w 304"/>
                  <a:gd name="T7" fmla="*/ 275 h 27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4"/>
                  <a:gd name="T13" fmla="*/ 0 h 275"/>
                  <a:gd name="T14" fmla="*/ 304 w 304"/>
                  <a:gd name="T15" fmla="*/ 275 h 27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4" h="275">
                    <a:moveTo>
                      <a:pt x="304" y="275"/>
                    </a:moveTo>
                    <a:lnTo>
                      <a:pt x="160" y="0"/>
                    </a:lnTo>
                    <a:lnTo>
                      <a:pt x="0" y="144"/>
                    </a:lnTo>
                    <a:lnTo>
                      <a:pt x="304" y="275"/>
                    </a:lnTo>
                    <a:close/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2088"/>
              <p:cNvSpPr>
                <a:spLocks/>
              </p:cNvSpPr>
              <p:nvPr/>
            </p:nvSpPr>
            <p:spPr bwMode="auto">
              <a:xfrm>
                <a:off x="2151" y="1587"/>
                <a:ext cx="305" cy="274"/>
              </a:xfrm>
              <a:custGeom>
                <a:avLst/>
                <a:gdLst>
                  <a:gd name="T0" fmla="*/ 0 w 305"/>
                  <a:gd name="T1" fmla="*/ 0 h 274"/>
                  <a:gd name="T2" fmla="*/ 144 w 305"/>
                  <a:gd name="T3" fmla="*/ 274 h 274"/>
                  <a:gd name="T4" fmla="*/ 305 w 305"/>
                  <a:gd name="T5" fmla="*/ 130 h 274"/>
                  <a:gd name="T6" fmla="*/ 0 w 305"/>
                  <a:gd name="T7" fmla="*/ 0 h 2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5"/>
                  <a:gd name="T13" fmla="*/ 0 h 274"/>
                  <a:gd name="T14" fmla="*/ 305 w 305"/>
                  <a:gd name="T15" fmla="*/ 274 h 2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5" h="274">
                    <a:moveTo>
                      <a:pt x="0" y="0"/>
                    </a:moveTo>
                    <a:lnTo>
                      <a:pt x="144" y="274"/>
                    </a:lnTo>
                    <a:lnTo>
                      <a:pt x="305" y="13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Freeform 2089"/>
              <p:cNvSpPr>
                <a:spLocks/>
              </p:cNvSpPr>
              <p:nvPr/>
            </p:nvSpPr>
            <p:spPr bwMode="auto">
              <a:xfrm>
                <a:off x="1921" y="1988"/>
                <a:ext cx="316" cy="205"/>
              </a:xfrm>
              <a:custGeom>
                <a:avLst/>
                <a:gdLst>
                  <a:gd name="T0" fmla="*/ 0 w 316"/>
                  <a:gd name="T1" fmla="*/ 101 h 205"/>
                  <a:gd name="T2" fmla="*/ 316 w 316"/>
                  <a:gd name="T3" fmla="*/ 205 h 205"/>
                  <a:gd name="T4" fmla="*/ 316 w 316"/>
                  <a:gd name="T5" fmla="*/ 0 h 205"/>
                  <a:gd name="T6" fmla="*/ 0 w 316"/>
                  <a:gd name="T7" fmla="*/ 101 h 20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16"/>
                  <a:gd name="T13" fmla="*/ 0 h 205"/>
                  <a:gd name="T14" fmla="*/ 316 w 316"/>
                  <a:gd name="T15" fmla="*/ 205 h 20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16" h="205">
                    <a:moveTo>
                      <a:pt x="0" y="101"/>
                    </a:moveTo>
                    <a:lnTo>
                      <a:pt x="316" y="205"/>
                    </a:lnTo>
                    <a:lnTo>
                      <a:pt x="316" y="0"/>
                    </a:lnTo>
                    <a:lnTo>
                      <a:pt x="0" y="101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Freeform 2090"/>
              <p:cNvSpPr>
                <a:spLocks/>
              </p:cNvSpPr>
              <p:nvPr/>
            </p:nvSpPr>
            <p:spPr bwMode="auto">
              <a:xfrm>
                <a:off x="2594" y="2515"/>
                <a:ext cx="227" cy="288"/>
              </a:xfrm>
              <a:custGeom>
                <a:avLst/>
                <a:gdLst>
                  <a:gd name="T0" fmla="*/ 114 w 227"/>
                  <a:gd name="T1" fmla="*/ 288 h 288"/>
                  <a:gd name="T2" fmla="*/ 227 w 227"/>
                  <a:gd name="T3" fmla="*/ 0 h 288"/>
                  <a:gd name="T4" fmla="*/ 0 w 227"/>
                  <a:gd name="T5" fmla="*/ 0 h 288"/>
                  <a:gd name="T6" fmla="*/ 114 w 227"/>
                  <a:gd name="T7" fmla="*/ 288 h 2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7"/>
                  <a:gd name="T13" fmla="*/ 0 h 288"/>
                  <a:gd name="T14" fmla="*/ 227 w 227"/>
                  <a:gd name="T15" fmla="*/ 288 h 2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7" h="288">
                    <a:moveTo>
                      <a:pt x="114" y="288"/>
                    </a:moveTo>
                    <a:lnTo>
                      <a:pt x="227" y="0"/>
                    </a:lnTo>
                    <a:lnTo>
                      <a:pt x="0" y="0"/>
                    </a:lnTo>
                    <a:lnTo>
                      <a:pt x="114" y="288"/>
                    </a:lnTo>
                    <a:close/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" name="Group 2091"/>
              <p:cNvGrpSpPr>
                <a:grpSpLocks/>
              </p:cNvGrpSpPr>
              <p:nvPr/>
            </p:nvGrpSpPr>
            <p:grpSpPr bwMode="auto">
              <a:xfrm>
                <a:off x="1921" y="1377"/>
                <a:ext cx="1572" cy="1426"/>
                <a:chOff x="1921" y="1377"/>
                <a:chExt cx="1572" cy="1426"/>
              </a:xfrm>
            </p:grpSpPr>
            <p:sp>
              <p:nvSpPr>
                <p:cNvPr id="38" name="Freeform 2092"/>
                <p:cNvSpPr>
                  <a:spLocks/>
                </p:cNvSpPr>
                <p:nvPr/>
              </p:nvSpPr>
              <p:spPr bwMode="auto">
                <a:xfrm>
                  <a:off x="2151" y="1587"/>
                  <a:ext cx="305" cy="274"/>
                </a:xfrm>
                <a:custGeom>
                  <a:avLst/>
                  <a:gdLst>
                    <a:gd name="T0" fmla="*/ 0 w 305"/>
                    <a:gd name="T1" fmla="*/ 0 h 274"/>
                    <a:gd name="T2" fmla="*/ 144 w 305"/>
                    <a:gd name="T3" fmla="*/ 274 h 274"/>
                    <a:gd name="T4" fmla="*/ 305 w 305"/>
                    <a:gd name="T5" fmla="*/ 130 h 274"/>
                    <a:gd name="T6" fmla="*/ 0 w 305"/>
                    <a:gd name="T7" fmla="*/ 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5"/>
                    <a:gd name="T13" fmla="*/ 0 h 274"/>
                    <a:gd name="T14" fmla="*/ 305 w 305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5" h="274">
                      <a:moveTo>
                        <a:pt x="0" y="0"/>
                      </a:moveTo>
                      <a:lnTo>
                        <a:pt x="144" y="274"/>
                      </a:lnTo>
                      <a:lnTo>
                        <a:pt x="305" y="13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9" name="Freeform 2093"/>
                <p:cNvSpPr>
                  <a:spLocks/>
                </p:cNvSpPr>
                <p:nvPr/>
              </p:nvSpPr>
              <p:spPr bwMode="auto">
                <a:xfrm>
                  <a:off x="1921" y="1988"/>
                  <a:ext cx="316" cy="205"/>
                </a:xfrm>
                <a:custGeom>
                  <a:avLst/>
                  <a:gdLst>
                    <a:gd name="T0" fmla="*/ 0 w 316"/>
                    <a:gd name="T1" fmla="*/ 101 h 205"/>
                    <a:gd name="T2" fmla="*/ 316 w 316"/>
                    <a:gd name="T3" fmla="*/ 205 h 205"/>
                    <a:gd name="T4" fmla="*/ 316 w 316"/>
                    <a:gd name="T5" fmla="*/ 0 h 205"/>
                    <a:gd name="T6" fmla="*/ 0 w 316"/>
                    <a:gd name="T7" fmla="*/ 101 h 20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6"/>
                    <a:gd name="T13" fmla="*/ 0 h 205"/>
                    <a:gd name="T14" fmla="*/ 316 w 316"/>
                    <a:gd name="T15" fmla="*/ 205 h 20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6" h="205">
                      <a:moveTo>
                        <a:pt x="0" y="101"/>
                      </a:moveTo>
                      <a:lnTo>
                        <a:pt x="316" y="205"/>
                      </a:lnTo>
                      <a:lnTo>
                        <a:pt x="316" y="0"/>
                      </a:lnTo>
                      <a:lnTo>
                        <a:pt x="0" y="101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0" name="Freeform 2094"/>
                <p:cNvSpPr>
                  <a:spLocks/>
                </p:cNvSpPr>
                <p:nvPr/>
              </p:nvSpPr>
              <p:spPr bwMode="auto">
                <a:xfrm>
                  <a:off x="2594" y="2515"/>
                  <a:ext cx="227" cy="288"/>
                </a:xfrm>
                <a:custGeom>
                  <a:avLst/>
                  <a:gdLst>
                    <a:gd name="T0" fmla="*/ 114 w 227"/>
                    <a:gd name="T1" fmla="*/ 288 h 288"/>
                    <a:gd name="T2" fmla="*/ 227 w 227"/>
                    <a:gd name="T3" fmla="*/ 0 h 288"/>
                    <a:gd name="T4" fmla="*/ 0 w 227"/>
                    <a:gd name="T5" fmla="*/ 0 h 288"/>
                    <a:gd name="T6" fmla="*/ 114 w 227"/>
                    <a:gd name="T7" fmla="*/ 288 h 2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7"/>
                    <a:gd name="T13" fmla="*/ 0 h 288"/>
                    <a:gd name="T14" fmla="*/ 227 w 227"/>
                    <a:gd name="T15" fmla="*/ 288 h 2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7" h="288">
                      <a:moveTo>
                        <a:pt x="114" y="288"/>
                      </a:moveTo>
                      <a:lnTo>
                        <a:pt x="227" y="0"/>
                      </a:lnTo>
                      <a:lnTo>
                        <a:pt x="0" y="0"/>
                      </a:lnTo>
                      <a:lnTo>
                        <a:pt x="114" y="288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" name="Freeform 2095"/>
                <p:cNvSpPr>
                  <a:spLocks/>
                </p:cNvSpPr>
                <p:nvPr/>
              </p:nvSpPr>
              <p:spPr bwMode="auto">
                <a:xfrm>
                  <a:off x="2314" y="1734"/>
                  <a:ext cx="787" cy="712"/>
                </a:xfrm>
                <a:custGeom>
                  <a:avLst/>
                  <a:gdLst>
                    <a:gd name="T0" fmla="*/ 353 w 787"/>
                    <a:gd name="T1" fmla="*/ 0 h 712"/>
                    <a:gd name="T2" fmla="*/ 296 w 787"/>
                    <a:gd name="T3" fmla="*/ 10 h 712"/>
                    <a:gd name="T4" fmla="*/ 240 w 787"/>
                    <a:gd name="T5" fmla="*/ 27 h 712"/>
                    <a:gd name="T6" fmla="*/ 188 w 787"/>
                    <a:gd name="T7" fmla="*/ 50 h 712"/>
                    <a:gd name="T8" fmla="*/ 142 w 787"/>
                    <a:gd name="T9" fmla="*/ 81 h 712"/>
                    <a:gd name="T10" fmla="*/ 102 w 787"/>
                    <a:gd name="T11" fmla="*/ 115 h 712"/>
                    <a:gd name="T12" fmla="*/ 67 w 787"/>
                    <a:gd name="T13" fmla="*/ 156 h 712"/>
                    <a:gd name="T14" fmla="*/ 38 w 787"/>
                    <a:gd name="T15" fmla="*/ 202 h 712"/>
                    <a:gd name="T16" fmla="*/ 17 w 787"/>
                    <a:gd name="T17" fmla="*/ 250 h 712"/>
                    <a:gd name="T18" fmla="*/ 4 w 787"/>
                    <a:gd name="T19" fmla="*/ 302 h 712"/>
                    <a:gd name="T20" fmla="*/ 0 w 787"/>
                    <a:gd name="T21" fmla="*/ 355 h 712"/>
                    <a:gd name="T22" fmla="*/ 4 w 787"/>
                    <a:gd name="T23" fmla="*/ 411 h 712"/>
                    <a:gd name="T24" fmla="*/ 17 w 787"/>
                    <a:gd name="T25" fmla="*/ 463 h 712"/>
                    <a:gd name="T26" fmla="*/ 38 w 787"/>
                    <a:gd name="T27" fmla="*/ 511 h 712"/>
                    <a:gd name="T28" fmla="*/ 67 w 787"/>
                    <a:gd name="T29" fmla="*/ 555 h 712"/>
                    <a:gd name="T30" fmla="*/ 102 w 787"/>
                    <a:gd name="T31" fmla="*/ 595 h 712"/>
                    <a:gd name="T32" fmla="*/ 142 w 787"/>
                    <a:gd name="T33" fmla="*/ 631 h 712"/>
                    <a:gd name="T34" fmla="*/ 188 w 787"/>
                    <a:gd name="T35" fmla="*/ 660 h 712"/>
                    <a:gd name="T36" fmla="*/ 240 w 787"/>
                    <a:gd name="T37" fmla="*/ 685 h 712"/>
                    <a:gd name="T38" fmla="*/ 296 w 787"/>
                    <a:gd name="T39" fmla="*/ 701 h 712"/>
                    <a:gd name="T40" fmla="*/ 353 w 787"/>
                    <a:gd name="T41" fmla="*/ 710 h 712"/>
                    <a:gd name="T42" fmla="*/ 413 w 787"/>
                    <a:gd name="T43" fmla="*/ 712 h 712"/>
                    <a:gd name="T44" fmla="*/ 472 w 787"/>
                    <a:gd name="T45" fmla="*/ 704 h 712"/>
                    <a:gd name="T46" fmla="*/ 528 w 787"/>
                    <a:gd name="T47" fmla="*/ 691 h 712"/>
                    <a:gd name="T48" fmla="*/ 580 w 787"/>
                    <a:gd name="T49" fmla="*/ 670 h 712"/>
                    <a:gd name="T50" fmla="*/ 628 w 787"/>
                    <a:gd name="T51" fmla="*/ 641 h 712"/>
                    <a:gd name="T52" fmla="*/ 672 w 787"/>
                    <a:gd name="T53" fmla="*/ 608 h 712"/>
                    <a:gd name="T54" fmla="*/ 709 w 787"/>
                    <a:gd name="T55" fmla="*/ 570 h 712"/>
                    <a:gd name="T56" fmla="*/ 739 w 787"/>
                    <a:gd name="T57" fmla="*/ 526 h 712"/>
                    <a:gd name="T58" fmla="*/ 762 w 787"/>
                    <a:gd name="T59" fmla="*/ 478 h 712"/>
                    <a:gd name="T60" fmla="*/ 778 w 787"/>
                    <a:gd name="T61" fmla="*/ 428 h 712"/>
                    <a:gd name="T62" fmla="*/ 785 w 787"/>
                    <a:gd name="T63" fmla="*/ 374 h 712"/>
                    <a:gd name="T64" fmla="*/ 783 w 787"/>
                    <a:gd name="T65" fmla="*/ 319 h 712"/>
                    <a:gd name="T66" fmla="*/ 774 w 787"/>
                    <a:gd name="T67" fmla="*/ 267 h 712"/>
                    <a:gd name="T68" fmla="*/ 755 w 787"/>
                    <a:gd name="T69" fmla="*/ 217 h 712"/>
                    <a:gd name="T70" fmla="*/ 730 w 787"/>
                    <a:gd name="T71" fmla="*/ 171 h 712"/>
                    <a:gd name="T72" fmla="*/ 697 w 787"/>
                    <a:gd name="T73" fmla="*/ 129 h 712"/>
                    <a:gd name="T74" fmla="*/ 657 w 787"/>
                    <a:gd name="T75" fmla="*/ 92 h 712"/>
                    <a:gd name="T76" fmla="*/ 613 w 787"/>
                    <a:gd name="T77" fmla="*/ 60 h 712"/>
                    <a:gd name="T78" fmla="*/ 565 w 787"/>
                    <a:gd name="T79" fmla="*/ 35 h 712"/>
                    <a:gd name="T80" fmla="*/ 511 w 787"/>
                    <a:gd name="T81" fmla="*/ 16 h 712"/>
                    <a:gd name="T82" fmla="*/ 453 w 787"/>
                    <a:gd name="T83" fmla="*/ 4 h 712"/>
                    <a:gd name="T84" fmla="*/ 394 w 787"/>
                    <a:gd name="T85" fmla="*/ 0 h 712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787"/>
                    <a:gd name="T130" fmla="*/ 0 h 712"/>
                    <a:gd name="T131" fmla="*/ 787 w 787"/>
                    <a:gd name="T132" fmla="*/ 712 h 712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787" h="712">
                      <a:moveTo>
                        <a:pt x="394" y="0"/>
                      </a:moveTo>
                      <a:lnTo>
                        <a:pt x="373" y="0"/>
                      </a:lnTo>
                      <a:lnTo>
                        <a:pt x="353" y="0"/>
                      </a:lnTo>
                      <a:lnTo>
                        <a:pt x="334" y="4"/>
                      </a:lnTo>
                      <a:lnTo>
                        <a:pt x="313" y="6"/>
                      </a:lnTo>
                      <a:lnTo>
                        <a:pt x="296" y="10"/>
                      </a:lnTo>
                      <a:lnTo>
                        <a:pt x="277" y="16"/>
                      </a:lnTo>
                      <a:lnTo>
                        <a:pt x="257" y="21"/>
                      </a:lnTo>
                      <a:lnTo>
                        <a:pt x="240" y="27"/>
                      </a:lnTo>
                      <a:lnTo>
                        <a:pt x="223" y="35"/>
                      </a:lnTo>
                      <a:lnTo>
                        <a:pt x="206" y="43"/>
                      </a:lnTo>
                      <a:lnTo>
                        <a:pt x="188" y="50"/>
                      </a:lnTo>
                      <a:lnTo>
                        <a:pt x="173" y="60"/>
                      </a:lnTo>
                      <a:lnTo>
                        <a:pt x="158" y="69"/>
                      </a:lnTo>
                      <a:lnTo>
                        <a:pt x="142" y="81"/>
                      </a:lnTo>
                      <a:lnTo>
                        <a:pt x="129" y="92"/>
                      </a:lnTo>
                      <a:lnTo>
                        <a:pt x="115" y="104"/>
                      </a:lnTo>
                      <a:lnTo>
                        <a:pt x="102" y="115"/>
                      </a:lnTo>
                      <a:lnTo>
                        <a:pt x="90" y="129"/>
                      </a:lnTo>
                      <a:lnTo>
                        <a:pt x="77" y="142"/>
                      </a:lnTo>
                      <a:lnTo>
                        <a:pt x="67" y="156"/>
                      </a:lnTo>
                      <a:lnTo>
                        <a:pt x="56" y="171"/>
                      </a:lnTo>
                      <a:lnTo>
                        <a:pt x="48" y="186"/>
                      </a:lnTo>
                      <a:lnTo>
                        <a:pt x="38" y="202"/>
                      </a:lnTo>
                      <a:lnTo>
                        <a:pt x="31" y="217"/>
                      </a:lnTo>
                      <a:lnTo>
                        <a:pt x="23" y="232"/>
                      </a:lnTo>
                      <a:lnTo>
                        <a:pt x="17" y="250"/>
                      </a:lnTo>
                      <a:lnTo>
                        <a:pt x="12" y="267"/>
                      </a:lnTo>
                      <a:lnTo>
                        <a:pt x="8" y="284"/>
                      </a:lnTo>
                      <a:lnTo>
                        <a:pt x="4" y="302"/>
                      </a:lnTo>
                      <a:lnTo>
                        <a:pt x="2" y="319"/>
                      </a:lnTo>
                      <a:lnTo>
                        <a:pt x="0" y="338"/>
                      </a:lnTo>
                      <a:lnTo>
                        <a:pt x="0" y="355"/>
                      </a:lnTo>
                      <a:lnTo>
                        <a:pt x="0" y="374"/>
                      </a:lnTo>
                      <a:lnTo>
                        <a:pt x="2" y="392"/>
                      </a:lnTo>
                      <a:lnTo>
                        <a:pt x="4" y="411"/>
                      </a:lnTo>
                      <a:lnTo>
                        <a:pt x="8" y="428"/>
                      </a:lnTo>
                      <a:lnTo>
                        <a:pt x="12" y="445"/>
                      </a:lnTo>
                      <a:lnTo>
                        <a:pt x="17" y="463"/>
                      </a:lnTo>
                      <a:lnTo>
                        <a:pt x="23" y="478"/>
                      </a:lnTo>
                      <a:lnTo>
                        <a:pt x="31" y="495"/>
                      </a:lnTo>
                      <a:lnTo>
                        <a:pt x="38" y="511"/>
                      </a:lnTo>
                      <a:lnTo>
                        <a:pt x="48" y="526"/>
                      </a:lnTo>
                      <a:lnTo>
                        <a:pt x="56" y="541"/>
                      </a:lnTo>
                      <a:lnTo>
                        <a:pt x="67" y="555"/>
                      </a:lnTo>
                      <a:lnTo>
                        <a:pt x="77" y="570"/>
                      </a:lnTo>
                      <a:lnTo>
                        <a:pt x="90" y="584"/>
                      </a:lnTo>
                      <a:lnTo>
                        <a:pt x="102" y="595"/>
                      </a:lnTo>
                      <a:lnTo>
                        <a:pt x="115" y="608"/>
                      </a:lnTo>
                      <a:lnTo>
                        <a:pt x="129" y="620"/>
                      </a:lnTo>
                      <a:lnTo>
                        <a:pt x="142" y="631"/>
                      </a:lnTo>
                      <a:lnTo>
                        <a:pt x="158" y="641"/>
                      </a:lnTo>
                      <a:lnTo>
                        <a:pt x="173" y="653"/>
                      </a:lnTo>
                      <a:lnTo>
                        <a:pt x="188" y="660"/>
                      </a:lnTo>
                      <a:lnTo>
                        <a:pt x="206" y="670"/>
                      </a:lnTo>
                      <a:lnTo>
                        <a:pt x="223" y="678"/>
                      </a:lnTo>
                      <a:lnTo>
                        <a:pt x="240" y="685"/>
                      </a:lnTo>
                      <a:lnTo>
                        <a:pt x="257" y="691"/>
                      </a:lnTo>
                      <a:lnTo>
                        <a:pt x="277" y="697"/>
                      </a:lnTo>
                      <a:lnTo>
                        <a:pt x="296" y="701"/>
                      </a:lnTo>
                      <a:lnTo>
                        <a:pt x="313" y="704"/>
                      </a:lnTo>
                      <a:lnTo>
                        <a:pt x="334" y="708"/>
                      </a:lnTo>
                      <a:lnTo>
                        <a:pt x="353" y="710"/>
                      </a:lnTo>
                      <a:lnTo>
                        <a:pt x="373" y="712"/>
                      </a:lnTo>
                      <a:lnTo>
                        <a:pt x="394" y="712"/>
                      </a:lnTo>
                      <a:lnTo>
                        <a:pt x="413" y="712"/>
                      </a:lnTo>
                      <a:lnTo>
                        <a:pt x="434" y="710"/>
                      </a:lnTo>
                      <a:lnTo>
                        <a:pt x="453" y="708"/>
                      </a:lnTo>
                      <a:lnTo>
                        <a:pt x="472" y="704"/>
                      </a:lnTo>
                      <a:lnTo>
                        <a:pt x="492" y="701"/>
                      </a:lnTo>
                      <a:lnTo>
                        <a:pt x="511" y="697"/>
                      </a:lnTo>
                      <a:lnTo>
                        <a:pt x="528" y="691"/>
                      </a:lnTo>
                      <a:lnTo>
                        <a:pt x="545" y="685"/>
                      </a:lnTo>
                      <a:lnTo>
                        <a:pt x="565" y="678"/>
                      </a:lnTo>
                      <a:lnTo>
                        <a:pt x="580" y="670"/>
                      </a:lnTo>
                      <a:lnTo>
                        <a:pt x="597" y="660"/>
                      </a:lnTo>
                      <a:lnTo>
                        <a:pt x="613" y="653"/>
                      </a:lnTo>
                      <a:lnTo>
                        <a:pt x="628" y="641"/>
                      </a:lnTo>
                      <a:lnTo>
                        <a:pt x="643" y="631"/>
                      </a:lnTo>
                      <a:lnTo>
                        <a:pt x="657" y="620"/>
                      </a:lnTo>
                      <a:lnTo>
                        <a:pt x="672" y="608"/>
                      </a:lnTo>
                      <a:lnTo>
                        <a:pt x="684" y="595"/>
                      </a:lnTo>
                      <a:lnTo>
                        <a:pt x="697" y="584"/>
                      </a:lnTo>
                      <a:lnTo>
                        <a:pt x="709" y="570"/>
                      </a:lnTo>
                      <a:lnTo>
                        <a:pt x="720" y="555"/>
                      </a:lnTo>
                      <a:lnTo>
                        <a:pt x="730" y="541"/>
                      </a:lnTo>
                      <a:lnTo>
                        <a:pt x="739" y="526"/>
                      </a:lnTo>
                      <a:lnTo>
                        <a:pt x="747" y="511"/>
                      </a:lnTo>
                      <a:lnTo>
                        <a:pt x="755" y="495"/>
                      </a:lnTo>
                      <a:lnTo>
                        <a:pt x="762" y="478"/>
                      </a:lnTo>
                      <a:lnTo>
                        <a:pt x="768" y="463"/>
                      </a:lnTo>
                      <a:lnTo>
                        <a:pt x="774" y="445"/>
                      </a:lnTo>
                      <a:lnTo>
                        <a:pt x="778" y="428"/>
                      </a:lnTo>
                      <a:lnTo>
                        <a:pt x="781" y="411"/>
                      </a:lnTo>
                      <a:lnTo>
                        <a:pt x="783" y="392"/>
                      </a:lnTo>
                      <a:lnTo>
                        <a:pt x="785" y="374"/>
                      </a:lnTo>
                      <a:lnTo>
                        <a:pt x="787" y="355"/>
                      </a:lnTo>
                      <a:lnTo>
                        <a:pt x="785" y="338"/>
                      </a:lnTo>
                      <a:lnTo>
                        <a:pt x="783" y="319"/>
                      </a:lnTo>
                      <a:lnTo>
                        <a:pt x="781" y="302"/>
                      </a:lnTo>
                      <a:lnTo>
                        <a:pt x="778" y="284"/>
                      </a:lnTo>
                      <a:lnTo>
                        <a:pt x="774" y="267"/>
                      </a:lnTo>
                      <a:lnTo>
                        <a:pt x="768" y="250"/>
                      </a:lnTo>
                      <a:lnTo>
                        <a:pt x="762" y="232"/>
                      </a:lnTo>
                      <a:lnTo>
                        <a:pt x="755" y="217"/>
                      </a:lnTo>
                      <a:lnTo>
                        <a:pt x="747" y="202"/>
                      </a:lnTo>
                      <a:lnTo>
                        <a:pt x="739" y="186"/>
                      </a:lnTo>
                      <a:lnTo>
                        <a:pt x="730" y="171"/>
                      </a:lnTo>
                      <a:lnTo>
                        <a:pt x="720" y="156"/>
                      </a:lnTo>
                      <a:lnTo>
                        <a:pt x="709" y="142"/>
                      </a:lnTo>
                      <a:lnTo>
                        <a:pt x="697" y="129"/>
                      </a:lnTo>
                      <a:lnTo>
                        <a:pt x="684" y="115"/>
                      </a:lnTo>
                      <a:lnTo>
                        <a:pt x="672" y="104"/>
                      </a:lnTo>
                      <a:lnTo>
                        <a:pt x="657" y="92"/>
                      </a:lnTo>
                      <a:lnTo>
                        <a:pt x="643" y="81"/>
                      </a:lnTo>
                      <a:lnTo>
                        <a:pt x="628" y="69"/>
                      </a:lnTo>
                      <a:lnTo>
                        <a:pt x="613" y="60"/>
                      </a:lnTo>
                      <a:lnTo>
                        <a:pt x="597" y="50"/>
                      </a:lnTo>
                      <a:lnTo>
                        <a:pt x="580" y="43"/>
                      </a:lnTo>
                      <a:lnTo>
                        <a:pt x="565" y="35"/>
                      </a:lnTo>
                      <a:lnTo>
                        <a:pt x="545" y="27"/>
                      </a:lnTo>
                      <a:lnTo>
                        <a:pt x="528" y="21"/>
                      </a:lnTo>
                      <a:lnTo>
                        <a:pt x="511" y="16"/>
                      </a:lnTo>
                      <a:lnTo>
                        <a:pt x="492" y="10"/>
                      </a:lnTo>
                      <a:lnTo>
                        <a:pt x="472" y="6"/>
                      </a:lnTo>
                      <a:lnTo>
                        <a:pt x="453" y="4"/>
                      </a:lnTo>
                      <a:lnTo>
                        <a:pt x="434" y="0"/>
                      </a:lnTo>
                      <a:lnTo>
                        <a:pt x="413" y="0"/>
                      </a:lnTo>
                      <a:lnTo>
                        <a:pt x="394" y="0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2" name="Freeform 2096"/>
                <p:cNvSpPr>
                  <a:spLocks/>
                </p:cNvSpPr>
                <p:nvPr/>
              </p:nvSpPr>
              <p:spPr bwMode="auto">
                <a:xfrm>
                  <a:off x="3176" y="1988"/>
                  <a:ext cx="317" cy="205"/>
                </a:xfrm>
                <a:custGeom>
                  <a:avLst/>
                  <a:gdLst>
                    <a:gd name="T0" fmla="*/ 317 w 317"/>
                    <a:gd name="T1" fmla="*/ 101 h 205"/>
                    <a:gd name="T2" fmla="*/ 0 w 317"/>
                    <a:gd name="T3" fmla="*/ 0 h 205"/>
                    <a:gd name="T4" fmla="*/ 0 w 317"/>
                    <a:gd name="T5" fmla="*/ 205 h 205"/>
                    <a:gd name="T6" fmla="*/ 317 w 317"/>
                    <a:gd name="T7" fmla="*/ 101 h 20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7"/>
                    <a:gd name="T13" fmla="*/ 0 h 205"/>
                    <a:gd name="T14" fmla="*/ 317 w 317"/>
                    <a:gd name="T15" fmla="*/ 205 h 20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7" h="205">
                      <a:moveTo>
                        <a:pt x="317" y="101"/>
                      </a:move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317" y="101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Freeform 2097"/>
                <p:cNvSpPr>
                  <a:spLocks/>
                </p:cNvSpPr>
                <p:nvPr/>
              </p:nvSpPr>
              <p:spPr bwMode="auto">
                <a:xfrm>
                  <a:off x="2959" y="1587"/>
                  <a:ext cx="304" cy="274"/>
                </a:xfrm>
                <a:custGeom>
                  <a:avLst/>
                  <a:gdLst>
                    <a:gd name="T0" fmla="*/ 304 w 304"/>
                    <a:gd name="T1" fmla="*/ 0 h 274"/>
                    <a:gd name="T2" fmla="*/ 0 w 304"/>
                    <a:gd name="T3" fmla="*/ 130 h 274"/>
                    <a:gd name="T4" fmla="*/ 160 w 304"/>
                    <a:gd name="T5" fmla="*/ 274 h 274"/>
                    <a:gd name="T6" fmla="*/ 304 w 304"/>
                    <a:gd name="T7" fmla="*/ 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4"/>
                    <a:gd name="T13" fmla="*/ 0 h 274"/>
                    <a:gd name="T14" fmla="*/ 304 w 304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4" h="274">
                      <a:moveTo>
                        <a:pt x="304" y="0"/>
                      </a:moveTo>
                      <a:lnTo>
                        <a:pt x="0" y="130"/>
                      </a:lnTo>
                      <a:lnTo>
                        <a:pt x="160" y="274"/>
                      </a:lnTo>
                      <a:lnTo>
                        <a:pt x="304" y="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Freeform 2098"/>
                <p:cNvSpPr>
                  <a:spLocks/>
                </p:cNvSpPr>
                <p:nvPr/>
              </p:nvSpPr>
              <p:spPr bwMode="auto">
                <a:xfrm>
                  <a:off x="2594" y="1377"/>
                  <a:ext cx="227" cy="288"/>
                </a:xfrm>
                <a:custGeom>
                  <a:avLst/>
                  <a:gdLst>
                    <a:gd name="T0" fmla="*/ 114 w 227"/>
                    <a:gd name="T1" fmla="*/ 0 h 288"/>
                    <a:gd name="T2" fmla="*/ 0 w 227"/>
                    <a:gd name="T3" fmla="*/ 288 h 288"/>
                    <a:gd name="T4" fmla="*/ 227 w 227"/>
                    <a:gd name="T5" fmla="*/ 288 h 288"/>
                    <a:gd name="T6" fmla="*/ 114 w 227"/>
                    <a:gd name="T7" fmla="*/ 0 h 2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7"/>
                    <a:gd name="T13" fmla="*/ 0 h 288"/>
                    <a:gd name="T14" fmla="*/ 227 w 227"/>
                    <a:gd name="T15" fmla="*/ 288 h 2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7" h="288">
                      <a:moveTo>
                        <a:pt x="114" y="0"/>
                      </a:moveTo>
                      <a:lnTo>
                        <a:pt x="0" y="288"/>
                      </a:lnTo>
                      <a:lnTo>
                        <a:pt x="227" y="288"/>
                      </a:lnTo>
                      <a:lnTo>
                        <a:pt x="114" y="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5" name="Freeform 2099"/>
                <p:cNvSpPr>
                  <a:spLocks/>
                </p:cNvSpPr>
                <p:nvPr/>
              </p:nvSpPr>
              <p:spPr bwMode="auto">
                <a:xfrm>
                  <a:off x="2151" y="2319"/>
                  <a:ext cx="305" cy="275"/>
                </a:xfrm>
                <a:custGeom>
                  <a:avLst/>
                  <a:gdLst>
                    <a:gd name="T0" fmla="*/ 0 w 305"/>
                    <a:gd name="T1" fmla="*/ 275 h 275"/>
                    <a:gd name="T2" fmla="*/ 305 w 305"/>
                    <a:gd name="T3" fmla="*/ 144 h 275"/>
                    <a:gd name="T4" fmla="*/ 144 w 305"/>
                    <a:gd name="T5" fmla="*/ 0 h 275"/>
                    <a:gd name="T6" fmla="*/ 0 w 305"/>
                    <a:gd name="T7" fmla="*/ 275 h 2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5"/>
                    <a:gd name="T13" fmla="*/ 0 h 275"/>
                    <a:gd name="T14" fmla="*/ 305 w 305"/>
                    <a:gd name="T15" fmla="*/ 275 h 2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5" h="275">
                      <a:moveTo>
                        <a:pt x="0" y="275"/>
                      </a:moveTo>
                      <a:lnTo>
                        <a:pt x="305" y="144"/>
                      </a:lnTo>
                      <a:lnTo>
                        <a:pt x="144" y="0"/>
                      </a:lnTo>
                      <a:lnTo>
                        <a:pt x="0" y="275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" name="Freeform 2100"/>
                <p:cNvSpPr>
                  <a:spLocks/>
                </p:cNvSpPr>
                <p:nvPr/>
              </p:nvSpPr>
              <p:spPr bwMode="auto">
                <a:xfrm>
                  <a:off x="2959" y="2319"/>
                  <a:ext cx="304" cy="275"/>
                </a:xfrm>
                <a:custGeom>
                  <a:avLst/>
                  <a:gdLst>
                    <a:gd name="T0" fmla="*/ 304 w 304"/>
                    <a:gd name="T1" fmla="*/ 275 h 275"/>
                    <a:gd name="T2" fmla="*/ 160 w 304"/>
                    <a:gd name="T3" fmla="*/ 0 h 275"/>
                    <a:gd name="T4" fmla="*/ 0 w 304"/>
                    <a:gd name="T5" fmla="*/ 144 h 275"/>
                    <a:gd name="T6" fmla="*/ 304 w 304"/>
                    <a:gd name="T7" fmla="*/ 275 h 2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04"/>
                    <a:gd name="T13" fmla="*/ 0 h 275"/>
                    <a:gd name="T14" fmla="*/ 304 w 304"/>
                    <a:gd name="T15" fmla="*/ 275 h 2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04" h="275">
                      <a:moveTo>
                        <a:pt x="304" y="275"/>
                      </a:moveTo>
                      <a:lnTo>
                        <a:pt x="160" y="0"/>
                      </a:lnTo>
                      <a:lnTo>
                        <a:pt x="0" y="144"/>
                      </a:lnTo>
                      <a:lnTo>
                        <a:pt x="304" y="275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7" name="Freeform 2101"/>
              <p:cNvSpPr>
                <a:spLocks/>
              </p:cNvSpPr>
              <p:nvPr/>
            </p:nvSpPr>
            <p:spPr bwMode="auto">
              <a:xfrm>
                <a:off x="2314" y="1734"/>
                <a:ext cx="787" cy="712"/>
              </a:xfrm>
              <a:custGeom>
                <a:avLst/>
                <a:gdLst>
                  <a:gd name="T0" fmla="*/ 353 w 787"/>
                  <a:gd name="T1" fmla="*/ 0 h 712"/>
                  <a:gd name="T2" fmla="*/ 296 w 787"/>
                  <a:gd name="T3" fmla="*/ 10 h 712"/>
                  <a:gd name="T4" fmla="*/ 240 w 787"/>
                  <a:gd name="T5" fmla="*/ 27 h 712"/>
                  <a:gd name="T6" fmla="*/ 188 w 787"/>
                  <a:gd name="T7" fmla="*/ 50 h 712"/>
                  <a:gd name="T8" fmla="*/ 142 w 787"/>
                  <a:gd name="T9" fmla="*/ 81 h 712"/>
                  <a:gd name="T10" fmla="*/ 102 w 787"/>
                  <a:gd name="T11" fmla="*/ 115 h 712"/>
                  <a:gd name="T12" fmla="*/ 67 w 787"/>
                  <a:gd name="T13" fmla="*/ 156 h 712"/>
                  <a:gd name="T14" fmla="*/ 38 w 787"/>
                  <a:gd name="T15" fmla="*/ 202 h 712"/>
                  <a:gd name="T16" fmla="*/ 17 w 787"/>
                  <a:gd name="T17" fmla="*/ 250 h 712"/>
                  <a:gd name="T18" fmla="*/ 4 w 787"/>
                  <a:gd name="T19" fmla="*/ 302 h 712"/>
                  <a:gd name="T20" fmla="*/ 0 w 787"/>
                  <a:gd name="T21" fmla="*/ 355 h 712"/>
                  <a:gd name="T22" fmla="*/ 4 w 787"/>
                  <a:gd name="T23" fmla="*/ 411 h 712"/>
                  <a:gd name="T24" fmla="*/ 17 w 787"/>
                  <a:gd name="T25" fmla="*/ 463 h 712"/>
                  <a:gd name="T26" fmla="*/ 38 w 787"/>
                  <a:gd name="T27" fmla="*/ 511 h 712"/>
                  <a:gd name="T28" fmla="*/ 67 w 787"/>
                  <a:gd name="T29" fmla="*/ 555 h 712"/>
                  <a:gd name="T30" fmla="*/ 102 w 787"/>
                  <a:gd name="T31" fmla="*/ 595 h 712"/>
                  <a:gd name="T32" fmla="*/ 142 w 787"/>
                  <a:gd name="T33" fmla="*/ 631 h 712"/>
                  <a:gd name="T34" fmla="*/ 188 w 787"/>
                  <a:gd name="T35" fmla="*/ 660 h 712"/>
                  <a:gd name="T36" fmla="*/ 240 w 787"/>
                  <a:gd name="T37" fmla="*/ 685 h 712"/>
                  <a:gd name="T38" fmla="*/ 296 w 787"/>
                  <a:gd name="T39" fmla="*/ 701 h 712"/>
                  <a:gd name="T40" fmla="*/ 353 w 787"/>
                  <a:gd name="T41" fmla="*/ 710 h 712"/>
                  <a:gd name="T42" fmla="*/ 413 w 787"/>
                  <a:gd name="T43" fmla="*/ 712 h 712"/>
                  <a:gd name="T44" fmla="*/ 472 w 787"/>
                  <a:gd name="T45" fmla="*/ 704 h 712"/>
                  <a:gd name="T46" fmla="*/ 528 w 787"/>
                  <a:gd name="T47" fmla="*/ 691 h 712"/>
                  <a:gd name="T48" fmla="*/ 580 w 787"/>
                  <a:gd name="T49" fmla="*/ 670 h 712"/>
                  <a:gd name="T50" fmla="*/ 628 w 787"/>
                  <a:gd name="T51" fmla="*/ 641 h 712"/>
                  <a:gd name="T52" fmla="*/ 672 w 787"/>
                  <a:gd name="T53" fmla="*/ 608 h 712"/>
                  <a:gd name="T54" fmla="*/ 709 w 787"/>
                  <a:gd name="T55" fmla="*/ 570 h 712"/>
                  <a:gd name="T56" fmla="*/ 739 w 787"/>
                  <a:gd name="T57" fmla="*/ 526 h 712"/>
                  <a:gd name="T58" fmla="*/ 762 w 787"/>
                  <a:gd name="T59" fmla="*/ 478 h 712"/>
                  <a:gd name="T60" fmla="*/ 778 w 787"/>
                  <a:gd name="T61" fmla="*/ 428 h 712"/>
                  <a:gd name="T62" fmla="*/ 785 w 787"/>
                  <a:gd name="T63" fmla="*/ 374 h 712"/>
                  <a:gd name="T64" fmla="*/ 783 w 787"/>
                  <a:gd name="T65" fmla="*/ 319 h 712"/>
                  <a:gd name="T66" fmla="*/ 774 w 787"/>
                  <a:gd name="T67" fmla="*/ 267 h 712"/>
                  <a:gd name="T68" fmla="*/ 755 w 787"/>
                  <a:gd name="T69" fmla="*/ 217 h 712"/>
                  <a:gd name="T70" fmla="*/ 730 w 787"/>
                  <a:gd name="T71" fmla="*/ 171 h 712"/>
                  <a:gd name="T72" fmla="*/ 697 w 787"/>
                  <a:gd name="T73" fmla="*/ 129 h 712"/>
                  <a:gd name="T74" fmla="*/ 657 w 787"/>
                  <a:gd name="T75" fmla="*/ 92 h 712"/>
                  <a:gd name="T76" fmla="*/ 613 w 787"/>
                  <a:gd name="T77" fmla="*/ 60 h 712"/>
                  <a:gd name="T78" fmla="*/ 565 w 787"/>
                  <a:gd name="T79" fmla="*/ 35 h 712"/>
                  <a:gd name="T80" fmla="*/ 511 w 787"/>
                  <a:gd name="T81" fmla="*/ 16 h 712"/>
                  <a:gd name="T82" fmla="*/ 453 w 787"/>
                  <a:gd name="T83" fmla="*/ 4 h 712"/>
                  <a:gd name="T84" fmla="*/ 394 w 787"/>
                  <a:gd name="T85" fmla="*/ 0 h 7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787"/>
                  <a:gd name="T130" fmla="*/ 0 h 712"/>
                  <a:gd name="T131" fmla="*/ 787 w 787"/>
                  <a:gd name="T132" fmla="*/ 712 h 71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787" h="712">
                    <a:moveTo>
                      <a:pt x="394" y="0"/>
                    </a:moveTo>
                    <a:lnTo>
                      <a:pt x="373" y="0"/>
                    </a:lnTo>
                    <a:lnTo>
                      <a:pt x="353" y="0"/>
                    </a:lnTo>
                    <a:lnTo>
                      <a:pt x="334" y="4"/>
                    </a:lnTo>
                    <a:lnTo>
                      <a:pt x="313" y="6"/>
                    </a:lnTo>
                    <a:lnTo>
                      <a:pt x="296" y="10"/>
                    </a:lnTo>
                    <a:lnTo>
                      <a:pt x="277" y="16"/>
                    </a:lnTo>
                    <a:lnTo>
                      <a:pt x="257" y="21"/>
                    </a:lnTo>
                    <a:lnTo>
                      <a:pt x="240" y="27"/>
                    </a:lnTo>
                    <a:lnTo>
                      <a:pt x="223" y="35"/>
                    </a:lnTo>
                    <a:lnTo>
                      <a:pt x="206" y="43"/>
                    </a:lnTo>
                    <a:lnTo>
                      <a:pt x="188" y="50"/>
                    </a:lnTo>
                    <a:lnTo>
                      <a:pt x="173" y="60"/>
                    </a:lnTo>
                    <a:lnTo>
                      <a:pt x="158" y="69"/>
                    </a:lnTo>
                    <a:lnTo>
                      <a:pt x="142" y="81"/>
                    </a:lnTo>
                    <a:lnTo>
                      <a:pt x="129" y="92"/>
                    </a:lnTo>
                    <a:lnTo>
                      <a:pt x="115" y="104"/>
                    </a:lnTo>
                    <a:lnTo>
                      <a:pt x="102" y="115"/>
                    </a:lnTo>
                    <a:lnTo>
                      <a:pt x="90" y="129"/>
                    </a:lnTo>
                    <a:lnTo>
                      <a:pt x="77" y="142"/>
                    </a:lnTo>
                    <a:lnTo>
                      <a:pt x="67" y="156"/>
                    </a:lnTo>
                    <a:lnTo>
                      <a:pt x="56" y="171"/>
                    </a:lnTo>
                    <a:lnTo>
                      <a:pt x="48" y="186"/>
                    </a:lnTo>
                    <a:lnTo>
                      <a:pt x="38" y="202"/>
                    </a:lnTo>
                    <a:lnTo>
                      <a:pt x="31" y="217"/>
                    </a:lnTo>
                    <a:lnTo>
                      <a:pt x="23" y="232"/>
                    </a:lnTo>
                    <a:lnTo>
                      <a:pt x="17" y="250"/>
                    </a:lnTo>
                    <a:lnTo>
                      <a:pt x="12" y="267"/>
                    </a:lnTo>
                    <a:lnTo>
                      <a:pt x="8" y="284"/>
                    </a:lnTo>
                    <a:lnTo>
                      <a:pt x="4" y="302"/>
                    </a:lnTo>
                    <a:lnTo>
                      <a:pt x="2" y="319"/>
                    </a:lnTo>
                    <a:lnTo>
                      <a:pt x="0" y="338"/>
                    </a:lnTo>
                    <a:lnTo>
                      <a:pt x="0" y="355"/>
                    </a:lnTo>
                    <a:lnTo>
                      <a:pt x="0" y="374"/>
                    </a:lnTo>
                    <a:lnTo>
                      <a:pt x="2" y="392"/>
                    </a:lnTo>
                    <a:lnTo>
                      <a:pt x="4" y="411"/>
                    </a:lnTo>
                    <a:lnTo>
                      <a:pt x="8" y="428"/>
                    </a:lnTo>
                    <a:lnTo>
                      <a:pt x="12" y="445"/>
                    </a:lnTo>
                    <a:lnTo>
                      <a:pt x="17" y="463"/>
                    </a:lnTo>
                    <a:lnTo>
                      <a:pt x="23" y="478"/>
                    </a:lnTo>
                    <a:lnTo>
                      <a:pt x="31" y="495"/>
                    </a:lnTo>
                    <a:lnTo>
                      <a:pt x="38" y="511"/>
                    </a:lnTo>
                    <a:lnTo>
                      <a:pt x="48" y="526"/>
                    </a:lnTo>
                    <a:lnTo>
                      <a:pt x="56" y="541"/>
                    </a:lnTo>
                    <a:lnTo>
                      <a:pt x="67" y="555"/>
                    </a:lnTo>
                    <a:lnTo>
                      <a:pt x="77" y="570"/>
                    </a:lnTo>
                    <a:lnTo>
                      <a:pt x="90" y="584"/>
                    </a:lnTo>
                    <a:lnTo>
                      <a:pt x="102" y="595"/>
                    </a:lnTo>
                    <a:lnTo>
                      <a:pt x="115" y="608"/>
                    </a:lnTo>
                    <a:lnTo>
                      <a:pt x="129" y="620"/>
                    </a:lnTo>
                    <a:lnTo>
                      <a:pt x="142" y="631"/>
                    </a:lnTo>
                    <a:lnTo>
                      <a:pt x="158" y="641"/>
                    </a:lnTo>
                    <a:lnTo>
                      <a:pt x="173" y="653"/>
                    </a:lnTo>
                    <a:lnTo>
                      <a:pt x="188" y="660"/>
                    </a:lnTo>
                    <a:lnTo>
                      <a:pt x="206" y="670"/>
                    </a:lnTo>
                    <a:lnTo>
                      <a:pt x="223" y="678"/>
                    </a:lnTo>
                    <a:lnTo>
                      <a:pt x="240" y="685"/>
                    </a:lnTo>
                    <a:lnTo>
                      <a:pt x="257" y="691"/>
                    </a:lnTo>
                    <a:lnTo>
                      <a:pt x="277" y="697"/>
                    </a:lnTo>
                    <a:lnTo>
                      <a:pt x="296" y="701"/>
                    </a:lnTo>
                    <a:lnTo>
                      <a:pt x="313" y="704"/>
                    </a:lnTo>
                    <a:lnTo>
                      <a:pt x="334" y="708"/>
                    </a:lnTo>
                    <a:lnTo>
                      <a:pt x="353" y="710"/>
                    </a:lnTo>
                    <a:lnTo>
                      <a:pt x="373" y="712"/>
                    </a:lnTo>
                    <a:lnTo>
                      <a:pt x="394" y="712"/>
                    </a:lnTo>
                    <a:lnTo>
                      <a:pt x="413" y="712"/>
                    </a:lnTo>
                    <a:lnTo>
                      <a:pt x="434" y="710"/>
                    </a:lnTo>
                    <a:lnTo>
                      <a:pt x="453" y="708"/>
                    </a:lnTo>
                    <a:lnTo>
                      <a:pt x="472" y="704"/>
                    </a:lnTo>
                    <a:lnTo>
                      <a:pt x="492" y="701"/>
                    </a:lnTo>
                    <a:lnTo>
                      <a:pt x="511" y="697"/>
                    </a:lnTo>
                    <a:lnTo>
                      <a:pt x="528" y="691"/>
                    </a:lnTo>
                    <a:lnTo>
                      <a:pt x="545" y="685"/>
                    </a:lnTo>
                    <a:lnTo>
                      <a:pt x="565" y="678"/>
                    </a:lnTo>
                    <a:lnTo>
                      <a:pt x="580" y="670"/>
                    </a:lnTo>
                    <a:lnTo>
                      <a:pt x="597" y="660"/>
                    </a:lnTo>
                    <a:lnTo>
                      <a:pt x="613" y="653"/>
                    </a:lnTo>
                    <a:lnTo>
                      <a:pt x="628" y="641"/>
                    </a:lnTo>
                    <a:lnTo>
                      <a:pt x="643" y="631"/>
                    </a:lnTo>
                    <a:lnTo>
                      <a:pt x="657" y="620"/>
                    </a:lnTo>
                    <a:lnTo>
                      <a:pt x="672" y="608"/>
                    </a:lnTo>
                    <a:lnTo>
                      <a:pt x="684" y="595"/>
                    </a:lnTo>
                    <a:lnTo>
                      <a:pt x="697" y="584"/>
                    </a:lnTo>
                    <a:lnTo>
                      <a:pt x="709" y="570"/>
                    </a:lnTo>
                    <a:lnTo>
                      <a:pt x="720" y="555"/>
                    </a:lnTo>
                    <a:lnTo>
                      <a:pt x="730" y="541"/>
                    </a:lnTo>
                    <a:lnTo>
                      <a:pt x="739" y="526"/>
                    </a:lnTo>
                    <a:lnTo>
                      <a:pt x="747" y="511"/>
                    </a:lnTo>
                    <a:lnTo>
                      <a:pt x="755" y="495"/>
                    </a:lnTo>
                    <a:lnTo>
                      <a:pt x="762" y="478"/>
                    </a:lnTo>
                    <a:lnTo>
                      <a:pt x="768" y="463"/>
                    </a:lnTo>
                    <a:lnTo>
                      <a:pt x="774" y="445"/>
                    </a:lnTo>
                    <a:lnTo>
                      <a:pt x="778" y="428"/>
                    </a:lnTo>
                    <a:lnTo>
                      <a:pt x="781" y="411"/>
                    </a:lnTo>
                    <a:lnTo>
                      <a:pt x="783" y="392"/>
                    </a:lnTo>
                    <a:lnTo>
                      <a:pt x="785" y="374"/>
                    </a:lnTo>
                    <a:lnTo>
                      <a:pt x="787" y="355"/>
                    </a:lnTo>
                    <a:lnTo>
                      <a:pt x="785" y="338"/>
                    </a:lnTo>
                    <a:lnTo>
                      <a:pt x="783" y="319"/>
                    </a:lnTo>
                    <a:lnTo>
                      <a:pt x="781" y="302"/>
                    </a:lnTo>
                    <a:lnTo>
                      <a:pt x="778" y="284"/>
                    </a:lnTo>
                    <a:lnTo>
                      <a:pt x="774" y="267"/>
                    </a:lnTo>
                    <a:lnTo>
                      <a:pt x="768" y="250"/>
                    </a:lnTo>
                    <a:lnTo>
                      <a:pt x="762" y="232"/>
                    </a:lnTo>
                    <a:lnTo>
                      <a:pt x="755" y="217"/>
                    </a:lnTo>
                    <a:lnTo>
                      <a:pt x="747" y="202"/>
                    </a:lnTo>
                    <a:lnTo>
                      <a:pt x="739" y="186"/>
                    </a:lnTo>
                    <a:lnTo>
                      <a:pt x="730" y="171"/>
                    </a:lnTo>
                    <a:lnTo>
                      <a:pt x="720" y="156"/>
                    </a:lnTo>
                    <a:lnTo>
                      <a:pt x="709" y="142"/>
                    </a:lnTo>
                    <a:lnTo>
                      <a:pt x="697" y="129"/>
                    </a:lnTo>
                    <a:lnTo>
                      <a:pt x="684" y="115"/>
                    </a:lnTo>
                    <a:lnTo>
                      <a:pt x="672" y="104"/>
                    </a:lnTo>
                    <a:lnTo>
                      <a:pt x="657" y="92"/>
                    </a:lnTo>
                    <a:lnTo>
                      <a:pt x="643" y="81"/>
                    </a:lnTo>
                    <a:lnTo>
                      <a:pt x="628" y="69"/>
                    </a:lnTo>
                    <a:lnTo>
                      <a:pt x="613" y="60"/>
                    </a:lnTo>
                    <a:lnTo>
                      <a:pt x="597" y="50"/>
                    </a:lnTo>
                    <a:lnTo>
                      <a:pt x="580" y="43"/>
                    </a:lnTo>
                    <a:lnTo>
                      <a:pt x="565" y="35"/>
                    </a:lnTo>
                    <a:lnTo>
                      <a:pt x="545" y="27"/>
                    </a:lnTo>
                    <a:lnTo>
                      <a:pt x="528" y="21"/>
                    </a:lnTo>
                    <a:lnTo>
                      <a:pt x="511" y="16"/>
                    </a:lnTo>
                    <a:lnTo>
                      <a:pt x="492" y="10"/>
                    </a:lnTo>
                    <a:lnTo>
                      <a:pt x="472" y="6"/>
                    </a:lnTo>
                    <a:lnTo>
                      <a:pt x="453" y="4"/>
                    </a:lnTo>
                    <a:lnTo>
                      <a:pt x="434" y="0"/>
                    </a:lnTo>
                    <a:lnTo>
                      <a:pt x="413" y="0"/>
                    </a:lnTo>
                    <a:lnTo>
                      <a:pt x="39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" name="Text Box 2102"/>
            <p:cNvSpPr txBox="1">
              <a:spLocks noChangeArrowheads="1"/>
            </p:cNvSpPr>
            <p:nvPr/>
          </p:nvSpPr>
          <p:spPr bwMode="auto">
            <a:xfrm>
              <a:off x="608" y="2704"/>
              <a:ext cx="1456" cy="57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5400" b="1" dirty="0">
                  <a:solidFill>
                    <a:srgbClr val="008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Garamond" pitchFamily="18" charset="0"/>
                </a:rPr>
                <a:t>ITEAS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7A074-F1A6-459B-9DCB-AB0A1092A38E}" type="slidenum">
              <a:rPr lang="en-US"/>
              <a:pPr/>
              <a:t>22</a:t>
            </a:fld>
            <a:endParaRPr lang="en-US"/>
          </a:p>
        </p:txBody>
      </p:sp>
      <p:sp>
        <p:nvSpPr>
          <p:cNvPr id="274434" name="AutoShape 2"/>
          <p:cNvSpPr>
            <a:spLocks noChangeArrowheads="1"/>
          </p:cNvSpPr>
          <p:nvPr/>
        </p:nvSpPr>
        <p:spPr bwMode="auto">
          <a:xfrm>
            <a:off x="352425" y="4722813"/>
            <a:ext cx="5611813" cy="1503362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4435" name="AutoShap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36469"/>
          </a:xfrm>
        </p:spPr>
        <p:txBody>
          <a:bodyPr/>
          <a:lstStyle/>
          <a:p>
            <a:r>
              <a:rPr lang="es-ES"/>
              <a:t>Ahorro Energía</a:t>
            </a:r>
          </a:p>
        </p:txBody>
      </p:sp>
      <p:sp>
        <p:nvSpPr>
          <p:cNvPr id="27443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79400" y="13874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b="0" u="sng"/>
              <a:t>Ajustar</a:t>
            </a:r>
            <a:r>
              <a:rPr lang="es-ES" sz="2400" b="0"/>
              <a:t> la temperatura de los aires acondicionados, menos fríos.</a:t>
            </a:r>
          </a:p>
          <a:p>
            <a:pPr>
              <a:lnSpc>
                <a:spcPct val="80000"/>
              </a:lnSpc>
            </a:pPr>
            <a:endParaRPr lang="es-ES" sz="2400" b="0"/>
          </a:p>
          <a:p>
            <a:pPr>
              <a:lnSpc>
                <a:spcPct val="80000"/>
              </a:lnSpc>
            </a:pPr>
            <a:r>
              <a:rPr lang="es-ES" sz="2400" b="0" u="sng"/>
              <a:t>Cerrar puertas</a:t>
            </a:r>
            <a:r>
              <a:rPr lang="es-ES" sz="2400" b="0"/>
              <a:t> y ventanas de salones con aire</a:t>
            </a:r>
          </a:p>
          <a:p>
            <a:pPr>
              <a:lnSpc>
                <a:spcPct val="80000"/>
              </a:lnSpc>
            </a:pPr>
            <a:endParaRPr lang="es-ES" sz="2400" b="0"/>
          </a:p>
          <a:p>
            <a:pPr>
              <a:lnSpc>
                <a:spcPct val="80000"/>
              </a:lnSpc>
            </a:pPr>
            <a:r>
              <a:rPr lang="es-ES" sz="2400" b="0" u="sng"/>
              <a:t>Apagar</a:t>
            </a:r>
            <a:r>
              <a:rPr lang="es-ES" sz="2400" b="0"/>
              <a:t> enseres, luces y aires al salir de un cuarto</a:t>
            </a:r>
          </a:p>
          <a:p>
            <a:pPr>
              <a:lnSpc>
                <a:spcPct val="80000"/>
              </a:lnSpc>
            </a:pPr>
            <a:endParaRPr lang="es-ES" sz="2400" b="0"/>
          </a:p>
          <a:p>
            <a:pPr>
              <a:lnSpc>
                <a:spcPct val="80000"/>
              </a:lnSpc>
            </a:pPr>
            <a:r>
              <a:rPr lang="es-ES" sz="2400" b="0"/>
              <a:t>Apagar </a:t>
            </a:r>
            <a:r>
              <a:rPr lang="es-ES" sz="2400" b="0" u="sng"/>
              <a:t>televisores </a:t>
            </a:r>
            <a:r>
              <a:rPr lang="es-ES" sz="2400" b="0"/>
              <a:t>  mientras no se usen</a:t>
            </a:r>
            <a:endParaRPr lang="es-ES" sz="2400"/>
          </a:p>
          <a:p>
            <a:pPr>
              <a:lnSpc>
                <a:spcPct val="80000"/>
              </a:lnSpc>
            </a:pPr>
            <a:endParaRPr lang="es-ES" sz="2400"/>
          </a:p>
        </p:txBody>
      </p:sp>
      <p:sp>
        <p:nvSpPr>
          <p:cNvPr id="274437" name="Text Box 5"/>
          <p:cNvSpPr txBox="1">
            <a:spLocks noChangeArrowheads="1"/>
          </p:cNvSpPr>
          <p:nvPr/>
        </p:nvSpPr>
        <p:spPr bwMode="auto">
          <a:xfrm>
            <a:off x="593725" y="4894263"/>
            <a:ext cx="52101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1800">
                <a:latin typeface="Arial" charset="0"/>
              </a:rPr>
              <a:t>Mito vs. Realidad: Los enseres se mantienen encendido puesto el estar prendiéndolos y apagándolos los daña.                                FALSO! Eso sólo ocurría hace 2 décadas.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7690-E1C0-42A8-8A41-AE325DD78BFA}" type="slidenum">
              <a:rPr lang="en-US"/>
              <a:pPr/>
              <a:t>23</a:t>
            </a:fld>
            <a:endParaRPr lang="en-US"/>
          </a:p>
        </p:txBody>
      </p:sp>
      <p:pic>
        <p:nvPicPr>
          <p:cNvPr id="276482" name="Picture 2" descr="0720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115633">
            <a:off x="5632450" y="3683001"/>
            <a:ext cx="2503487" cy="1446212"/>
          </a:xfrm>
          <a:prstGeom prst="rect">
            <a:avLst/>
          </a:prstGeom>
          <a:noFill/>
        </p:spPr>
      </p:pic>
      <p:pic>
        <p:nvPicPr>
          <p:cNvPr id="276483" name="Picture 3" descr="MCj0304945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1000" y="4324350"/>
            <a:ext cx="1484313" cy="1619250"/>
          </a:xfrm>
          <a:prstGeom prst="rect">
            <a:avLst/>
          </a:prstGeom>
          <a:noFill/>
        </p:spPr>
      </p:pic>
      <p:sp>
        <p:nvSpPr>
          <p:cNvPr id="276484" name="AutoShape 4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s-ES"/>
              <a:t>Energía</a:t>
            </a:r>
            <a:endParaRPr lang="en-US"/>
          </a:p>
        </p:txBody>
      </p:sp>
      <p:sp>
        <p:nvSpPr>
          <p:cNvPr id="276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28600" y="1563189"/>
            <a:ext cx="8229600" cy="4525963"/>
          </a:xfrm>
        </p:spPr>
        <p:txBody>
          <a:bodyPr/>
          <a:lstStyle/>
          <a:p>
            <a:r>
              <a:rPr lang="es-ES" dirty="0"/>
              <a:t>Ahorro Eléctrica</a:t>
            </a:r>
          </a:p>
          <a:p>
            <a:pPr lvl="1"/>
            <a:r>
              <a:rPr lang="es-ES" dirty="0">
                <a:solidFill>
                  <a:srgbClr val="FF0066"/>
                </a:solidFill>
              </a:rPr>
              <a:t>Mantener filtros de aires limpios</a:t>
            </a:r>
          </a:p>
          <a:p>
            <a:pPr lvl="1"/>
            <a:r>
              <a:rPr lang="es-ES" dirty="0">
                <a:solidFill>
                  <a:srgbClr val="FF0066"/>
                </a:solidFill>
              </a:rPr>
              <a:t>Enseres eficientes </a:t>
            </a:r>
          </a:p>
          <a:p>
            <a:pPr lvl="1"/>
            <a:r>
              <a:rPr lang="es-ES" dirty="0">
                <a:solidFill>
                  <a:srgbClr val="FF0066"/>
                </a:solidFill>
              </a:rPr>
              <a:t>Iluminación</a:t>
            </a:r>
          </a:p>
          <a:p>
            <a:pPr lvl="2">
              <a:buFontTx/>
              <a:buNone/>
            </a:pPr>
            <a:r>
              <a:rPr lang="es-ES" dirty="0"/>
              <a:t>Bombillas fluorescentes compactas</a:t>
            </a:r>
          </a:p>
          <a:p>
            <a:pPr lvl="2"/>
            <a:r>
              <a:rPr lang="es-ES" dirty="0"/>
              <a:t>Usan 75% menos electricidad</a:t>
            </a:r>
          </a:p>
          <a:p>
            <a:pPr lvl="2"/>
            <a:r>
              <a:rPr lang="es-ES" dirty="0"/>
              <a:t>Duran 10 veces más</a:t>
            </a:r>
            <a:endParaRPr lang="es-ES" dirty="0">
              <a:solidFill>
                <a:srgbClr val="FF0066"/>
              </a:solidFill>
            </a:endParaRPr>
          </a:p>
          <a:p>
            <a:pPr lvl="1"/>
            <a:r>
              <a:rPr lang="es-ES" dirty="0">
                <a:solidFill>
                  <a:srgbClr val="FF0066"/>
                </a:solidFill>
              </a:rPr>
              <a:t>Cargas Fantasmas</a:t>
            </a:r>
            <a:endParaRPr lang="es-ES" dirty="0"/>
          </a:p>
          <a:p>
            <a:pPr lvl="1"/>
            <a:endParaRPr lang="es-ES" dirty="0"/>
          </a:p>
          <a:p>
            <a:endParaRPr lang="es-ES" dirty="0"/>
          </a:p>
          <a:p>
            <a:endParaRPr lang="en-US" dirty="0"/>
          </a:p>
        </p:txBody>
      </p:sp>
      <p:pic>
        <p:nvPicPr>
          <p:cNvPr id="276486" name="Picture 6" descr="filter%2520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7663" y="1323975"/>
            <a:ext cx="2279650" cy="1789113"/>
          </a:xfrm>
          <a:prstGeom prst="rect">
            <a:avLst/>
          </a:prstGeom>
          <a:noFill/>
        </p:spPr>
      </p:pic>
      <p:pic>
        <p:nvPicPr>
          <p:cNvPr id="9" name="Picture 3" descr="MCj0304945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5634" y="3037065"/>
            <a:ext cx="3203168" cy="3494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39DE-5D87-4916-8C1B-443ADEBF82C2}" type="slidenum">
              <a:rPr lang="en-US"/>
              <a:pPr/>
              <a:t>24</a:t>
            </a:fld>
            <a:endParaRPr lang="en-US"/>
          </a:p>
        </p:txBody>
      </p:sp>
      <p:pic>
        <p:nvPicPr>
          <p:cNvPr id="278530" name="Picture 2" descr="UPRM Unplugged$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41963" cy="7162800"/>
          </a:xfrm>
          <a:prstGeom prst="rect">
            <a:avLst/>
          </a:prstGeom>
          <a:noFill/>
        </p:spPr>
      </p:pic>
      <p:grpSp>
        <p:nvGrpSpPr>
          <p:cNvPr id="278531" name="Group 3"/>
          <p:cNvGrpSpPr>
            <a:grpSpLocks/>
          </p:cNvGrpSpPr>
          <p:nvPr/>
        </p:nvGrpSpPr>
        <p:grpSpPr bwMode="auto">
          <a:xfrm>
            <a:off x="4160838" y="-512763"/>
            <a:ext cx="4983162" cy="3995738"/>
            <a:chOff x="2621" y="-323"/>
            <a:chExt cx="3139" cy="2517"/>
          </a:xfrm>
        </p:grpSpPr>
        <p:sp>
          <p:nvSpPr>
            <p:cNvPr id="278532" name="AutoShape 4"/>
            <p:cNvSpPr>
              <a:spLocks noChangeArrowheads="1"/>
            </p:cNvSpPr>
            <p:nvPr/>
          </p:nvSpPr>
          <p:spPr bwMode="auto">
            <a:xfrm>
              <a:off x="2621" y="-323"/>
              <a:ext cx="3139" cy="2517"/>
            </a:xfrm>
            <a:prstGeom prst="horizontalScroll">
              <a:avLst>
                <a:gd name="adj" fmla="val 12500"/>
              </a:avLst>
            </a:prstGeom>
            <a:gradFill rotWithShape="1">
              <a:gsLst>
                <a:gs pos="0">
                  <a:srgbClr val="FFFF00"/>
                </a:gs>
                <a:gs pos="50000">
                  <a:schemeClr val="bg1"/>
                </a:gs>
                <a:gs pos="100000">
                  <a:srgbClr val="FFFF0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8533" name="Rectangle 5"/>
            <p:cNvSpPr>
              <a:spLocks noChangeArrowheads="1"/>
            </p:cNvSpPr>
            <p:nvPr/>
          </p:nvSpPr>
          <p:spPr bwMode="auto">
            <a:xfrm>
              <a:off x="2880" y="192"/>
              <a:ext cx="2880" cy="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eaLnBrk="1" hangingPunct="1"/>
              <a:r>
                <a:rPr lang="es-ES" sz="2400">
                  <a:latin typeface="Arial" charset="0"/>
                </a:rPr>
                <a:t>Para evitar cargas Fantasmas:</a:t>
              </a:r>
              <a:r>
                <a:rPr lang="es-ES" sz="2400">
                  <a:solidFill>
                    <a:srgbClr val="FF0066"/>
                  </a:solidFill>
                  <a:latin typeface="Arial" charset="0"/>
                </a:rPr>
                <a:t> apague los enseres </a:t>
              </a:r>
              <a:r>
                <a:rPr lang="es-ES" sz="2400">
                  <a:latin typeface="Arial" charset="0"/>
                </a:rPr>
                <a:t>(o mejor aún desconéctelos)</a:t>
              </a:r>
              <a:r>
                <a:rPr lang="es-ES" sz="2400">
                  <a:solidFill>
                    <a:srgbClr val="FF0066"/>
                  </a:solidFill>
                  <a:latin typeface="Arial" charset="0"/>
                </a:rPr>
                <a:t> cuando no los esté usando o…</a:t>
              </a:r>
            </a:p>
            <a:p>
              <a:pPr marL="342900" indent="-342900" eaLnBrk="1" hangingPunct="1">
                <a:buFontTx/>
                <a:buChar char="•"/>
              </a:pPr>
              <a:r>
                <a:rPr lang="es-ES" sz="2400">
                  <a:solidFill>
                    <a:srgbClr val="FF0066"/>
                  </a:solidFill>
                  <a:latin typeface="Arial" charset="0"/>
                </a:rPr>
                <a:t>Use un “power strip” </a:t>
              </a:r>
              <a:r>
                <a:rPr lang="es-ES" sz="2400">
                  <a:latin typeface="Arial" charset="0"/>
                </a:rPr>
                <a:t>y así los apaga todos a la vez.</a:t>
              </a:r>
              <a:endParaRPr lang="es-ES" sz="3300">
                <a:latin typeface="Arial" charset="0"/>
              </a:endParaRPr>
            </a:p>
          </p:txBody>
        </p:sp>
      </p:grpSp>
      <p:pic>
        <p:nvPicPr>
          <p:cNvPr id="278534" name="Picture 6" descr="power_strip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2743200"/>
            <a:ext cx="2133600" cy="1609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33709-E806-422A-BC2D-A0342F30646F}" type="slidenum">
              <a:rPr lang="en-US"/>
              <a:pPr/>
              <a:t>25</a:t>
            </a:fld>
            <a:endParaRPr lang="en-US"/>
          </a:p>
        </p:txBody>
      </p:sp>
      <p:sp>
        <p:nvSpPr>
          <p:cNvPr id="286722" name="AutoShap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03313"/>
          </a:xfrm>
        </p:spPr>
        <p:txBody>
          <a:bodyPr/>
          <a:lstStyle/>
          <a:p>
            <a:r>
              <a:rPr lang="es-ES"/>
              <a:t>Compras</a:t>
            </a:r>
            <a:endParaRPr lang="en-US"/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2413" y="1519238"/>
            <a:ext cx="8229600" cy="4525962"/>
          </a:xfrm>
        </p:spPr>
        <p:txBody>
          <a:bodyPr/>
          <a:lstStyle/>
          <a:p>
            <a:r>
              <a:rPr lang="es-ES"/>
              <a:t>Equipo y enseres tomando en cuenta </a:t>
            </a:r>
            <a:r>
              <a:rPr lang="es-ES" u="sng"/>
              <a:t>eficiencia energética</a:t>
            </a:r>
            <a:r>
              <a:rPr lang="es-ES"/>
              <a:t> </a:t>
            </a:r>
          </a:p>
          <a:p>
            <a:pPr lvl="1"/>
            <a:r>
              <a:rPr lang="es-ES"/>
              <a:t>Energy Star</a:t>
            </a:r>
          </a:p>
          <a:p>
            <a:r>
              <a:rPr lang="es-ES"/>
              <a:t>Usar acondicionadores de aire tipo “mini-split” en vez de los de ventana</a:t>
            </a:r>
          </a:p>
          <a:p>
            <a:r>
              <a:rPr lang="es-ES"/>
              <a:t>Calentadores solares</a:t>
            </a:r>
          </a:p>
          <a:p>
            <a:r>
              <a:rPr lang="es-ES"/>
              <a:t>Baterías recargables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6D7A-78CD-40FC-B852-A9A74693B414}" type="slidenum">
              <a:rPr lang="en-US"/>
              <a:pPr/>
              <a:t>26</a:t>
            </a:fld>
            <a:endParaRPr lang="en-US"/>
          </a:p>
        </p:txBody>
      </p:sp>
      <p:sp>
        <p:nvSpPr>
          <p:cNvPr id="288770" name="AutoShap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04900"/>
          </a:xfrm>
        </p:spPr>
        <p:txBody>
          <a:bodyPr/>
          <a:lstStyle/>
          <a:p>
            <a:r>
              <a:rPr lang="es-ES" sz="2800"/>
              <a:t>Ejemplo: </a:t>
            </a:r>
            <a:r>
              <a:rPr lang="es-ES" sz="28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8 Baterías</a:t>
            </a:r>
            <a:r>
              <a:rPr lang="es-ES" sz="2800"/>
              <a:t/>
            </a:r>
            <a:br>
              <a:rPr lang="es-ES" sz="2800"/>
            </a:br>
            <a:r>
              <a:rPr lang="es-ES" sz="1800"/>
              <a:t>[4 AA y 4 AAA]</a:t>
            </a:r>
          </a:p>
        </p:txBody>
      </p:sp>
      <p:graphicFrame>
        <p:nvGraphicFramePr>
          <p:cNvPr id="288771" name="Object 3"/>
          <p:cNvGraphicFramePr>
            <a:graphicFrameLocks noChangeAspect="1"/>
          </p:cNvGraphicFramePr>
          <p:nvPr>
            <p:ph sz="half" idx="1"/>
          </p:nvPr>
        </p:nvGraphicFramePr>
        <p:xfrm>
          <a:off x="4343400" y="1295400"/>
          <a:ext cx="4876800" cy="5638800"/>
        </p:xfrm>
        <a:graphic>
          <a:graphicData uri="http://schemas.openxmlformats.org/presentationml/2006/ole">
            <p:oleObj spid="_x0000_s288771" name="Chart" r:id="rId4" imgW="4314825" imgH="3562350" progId="Excel.Sheet.8">
              <p:embed/>
            </p:oleObj>
          </a:graphicData>
        </a:graphic>
      </p:graphicFrame>
      <p:sp>
        <p:nvSpPr>
          <p:cNvPr id="288772" name="Line 4"/>
          <p:cNvSpPr>
            <a:spLocks noChangeShapeType="1"/>
          </p:cNvSpPr>
          <p:nvPr/>
        </p:nvSpPr>
        <p:spPr bwMode="auto">
          <a:xfrm flipH="1" flipV="1">
            <a:off x="3581400" y="5486400"/>
            <a:ext cx="1828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88773" name="Line 5"/>
          <p:cNvSpPr>
            <a:spLocks noChangeShapeType="1"/>
          </p:cNvSpPr>
          <p:nvPr/>
        </p:nvSpPr>
        <p:spPr bwMode="auto">
          <a:xfrm flipH="1" flipV="1">
            <a:off x="3581400" y="2209800"/>
            <a:ext cx="236220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88774" name="Text Box 6"/>
          <p:cNvSpPr txBox="1">
            <a:spLocks noChangeArrowheads="1"/>
          </p:cNvSpPr>
          <p:nvPr/>
        </p:nvSpPr>
        <p:spPr bwMode="auto">
          <a:xfrm>
            <a:off x="38100" y="5792788"/>
            <a:ext cx="3806825" cy="10064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2000">
                <a:solidFill>
                  <a:srgbClr val="FF0000"/>
                </a:solidFill>
                <a:latin typeface="Arial" charset="0"/>
              </a:rPr>
              <a:t>AHORRO TOTAL:</a:t>
            </a:r>
            <a:r>
              <a:rPr lang="es-ES" sz="2000">
                <a:latin typeface="Arial" charset="0"/>
              </a:rPr>
              <a:t> $876+ por cada 8 baterías recargables !! (equivalencia: x100)</a:t>
            </a:r>
          </a:p>
        </p:txBody>
      </p:sp>
      <p:graphicFrame>
        <p:nvGraphicFramePr>
          <p:cNvPr id="288775" name="Object 7"/>
          <p:cNvGraphicFramePr>
            <a:graphicFrameLocks noChangeAspect="1"/>
          </p:cNvGraphicFramePr>
          <p:nvPr>
            <p:ph sz="half" idx="2"/>
          </p:nvPr>
        </p:nvGraphicFramePr>
        <p:xfrm>
          <a:off x="228600" y="2171700"/>
          <a:ext cx="3429000" cy="3390900"/>
        </p:xfrm>
        <a:graphic>
          <a:graphicData uri="http://schemas.openxmlformats.org/presentationml/2006/ole">
            <p:oleObj spid="_x0000_s288775" name="Chart" r:id="rId5" imgW="3448050" imgH="3409950" progId="Excel.Sheet.8">
              <p:embed/>
            </p:oleObj>
          </a:graphicData>
        </a:graphic>
      </p:graphicFrame>
      <p:sp>
        <p:nvSpPr>
          <p:cNvPr id="288776" name="Text Box 8"/>
          <p:cNvSpPr txBox="1">
            <a:spLocks noChangeArrowheads="1"/>
          </p:cNvSpPr>
          <p:nvPr/>
        </p:nvSpPr>
        <p:spPr bwMode="auto">
          <a:xfrm>
            <a:off x="762000" y="2819400"/>
            <a:ext cx="2743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1600">
                <a:latin typeface="Arial" charset="0"/>
              </a:rPr>
              <a:t>*incluye costo cargador</a:t>
            </a:r>
          </a:p>
        </p:txBody>
      </p:sp>
      <p:sp>
        <p:nvSpPr>
          <p:cNvPr id="288777" name="Text Box 9"/>
          <p:cNvSpPr txBox="1">
            <a:spLocks noChangeArrowheads="1"/>
          </p:cNvSpPr>
          <p:nvPr/>
        </p:nvSpPr>
        <p:spPr bwMode="auto">
          <a:xfrm>
            <a:off x="2819400" y="4953000"/>
            <a:ext cx="228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600">
                <a:latin typeface="Arial" charset="0"/>
              </a:rPr>
              <a:t>*</a:t>
            </a:r>
          </a:p>
        </p:txBody>
      </p:sp>
      <p:sp>
        <p:nvSpPr>
          <p:cNvPr id="288778" name="Photo"/>
          <p:cNvSpPr>
            <a:spLocks noEditPoints="1" noChangeArrowheads="1"/>
          </p:cNvSpPr>
          <p:nvPr/>
        </p:nvSpPr>
        <p:spPr bwMode="auto">
          <a:xfrm>
            <a:off x="609600" y="685800"/>
            <a:ext cx="1371600" cy="1143000"/>
          </a:xfrm>
          <a:custGeom>
            <a:avLst/>
            <a:gdLst>
              <a:gd name="T0" fmla="*/ 0 w 21600"/>
              <a:gd name="T1" fmla="*/ 3085 h 21600"/>
              <a:gd name="T2" fmla="*/ 10800 w 21600"/>
              <a:gd name="T3" fmla="*/ 0 h 21600"/>
              <a:gd name="T4" fmla="*/ 21600 w 21600"/>
              <a:gd name="T5" fmla="*/ 3085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8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0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21600"/>
                </a:moveTo>
                <a:lnTo>
                  <a:pt x="0" y="3085"/>
                </a:lnTo>
                <a:lnTo>
                  <a:pt x="1542" y="3085"/>
                </a:lnTo>
                <a:lnTo>
                  <a:pt x="1542" y="1028"/>
                </a:lnTo>
                <a:lnTo>
                  <a:pt x="3857" y="1028"/>
                </a:lnTo>
                <a:lnTo>
                  <a:pt x="3857" y="3085"/>
                </a:lnTo>
                <a:lnTo>
                  <a:pt x="5400" y="3085"/>
                </a:lnTo>
                <a:lnTo>
                  <a:pt x="6942" y="0"/>
                </a:lnTo>
                <a:lnTo>
                  <a:pt x="14657" y="0"/>
                </a:lnTo>
                <a:lnTo>
                  <a:pt x="16200" y="3085"/>
                </a:ln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  <a:path w="21600" h="21600" extrusionOk="0">
                <a:moveTo>
                  <a:pt x="0" y="3085"/>
                </a:move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lnTo>
                  <a:pt x="0" y="3085"/>
                </a:lnTo>
                <a:close/>
              </a:path>
              <a:path w="21600" h="21600" extrusionOk="0">
                <a:moveTo>
                  <a:pt x="10800" y="4800"/>
                </a:moveTo>
                <a:lnTo>
                  <a:pt x="11925" y="4971"/>
                </a:lnTo>
                <a:lnTo>
                  <a:pt x="13017" y="5442"/>
                </a:lnTo>
                <a:lnTo>
                  <a:pt x="14046" y="6128"/>
                </a:lnTo>
                <a:lnTo>
                  <a:pt x="14914" y="7071"/>
                </a:lnTo>
                <a:lnTo>
                  <a:pt x="15621" y="8271"/>
                </a:lnTo>
                <a:lnTo>
                  <a:pt x="16167" y="9514"/>
                </a:lnTo>
                <a:lnTo>
                  <a:pt x="16425" y="11014"/>
                </a:lnTo>
                <a:lnTo>
                  <a:pt x="16585" y="12471"/>
                </a:lnTo>
                <a:lnTo>
                  <a:pt x="16489" y="14014"/>
                </a:lnTo>
                <a:lnTo>
                  <a:pt x="16135" y="15471"/>
                </a:lnTo>
                <a:lnTo>
                  <a:pt x="15621" y="16800"/>
                </a:lnTo>
                <a:lnTo>
                  <a:pt x="14914" y="18000"/>
                </a:lnTo>
                <a:lnTo>
                  <a:pt x="14046" y="18942"/>
                </a:lnTo>
                <a:lnTo>
                  <a:pt x="13050" y="19671"/>
                </a:lnTo>
                <a:lnTo>
                  <a:pt x="11925" y="20057"/>
                </a:lnTo>
                <a:lnTo>
                  <a:pt x="10832" y="20185"/>
                </a:lnTo>
                <a:lnTo>
                  <a:pt x="9675" y="20142"/>
                </a:lnTo>
                <a:lnTo>
                  <a:pt x="8582" y="19628"/>
                </a:lnTo>
                <a:lnTo>
                  <a:pt x="7553" y="18942"/>
                </a:lnTo>
                <a:lnTo>
                  <a:pt x="6717" y="17957"/>
                </a:lnTo>
                <a:lnTo>
                  <a:pt x="5946" y="16842"/>
                </a:lnTo>
                <a:lnTo>
                  <a:pt x="5464" y="15514"/>
                </a:lnTo>
                <a:lnTo>
                  <a:pt x="5078" y="14014"/>
                </a:lnTo>
                <a:lnTo>
                  <a:pt x="5014" y="12514"/>
                </a:lnTo>
                <a:lnTo>
                  <a:pt x="5110" y="11014"/>
                </a:lnTo>
                <a:lnTo>
                  <a:pt x="5528" y="9557"/>
                </a:lnTo>
                <a:lnTo>
                  <a:pt x="6010" y="8228"/>
                </a:lnTo>
                <a:lnTo>
                  <a:pt x="6750" y="7114"/>
                </a:lnTo>
                <a:lnTo>
                  <a:pt x="7650" y="6085"/>
                </a:lnTo>
                <a:lnTo>
                  <a:pt x="8614" y="5400"/>
                </a:lnTo>
                <a:lnTo>
                  <a:pt x="9707" y="4971"/>
                </a:lnTo>
                <a:lnTo>
                  <a:pt x="10800" y="4800"/>
                </a:lnTo>
                <a:close/>
              </a:path>
              <a:path w="21600" h="21600" extrusionOk="0">
                <a:moveTo>
                  <a:pt x="8003" y="8057"/>
                </a:moveTo>
                <a:lnTo>
                  <a:pt x="8807" y="7371"/>
                </a:lnTo>
                <a:lnTo>
                  <a:pt x="9546" y="6985"/>
                </a:lnTo>
                <a:lnTo>
                  <a:pt x="10446" y="6771"/>
                </a:lnTo>
                <a:lnTo>
                  <a:pt x="11217" y="6771"/>
                </a:lnTo>
                <a:lnTo>
                  <a:pt x="12053" y="7028"/>
                </a:lnTo>
                <a:lnTo>
                  <a:pt x="12889" y="7457"/>
                </a:lnTo>
                <a:lnTo>
                  <a:pt x="13628" y="8100"/>
                </a:lnTo>
                <a:lnTo>
                  <a:pt x="14175" y="8871"/>
                </a:lnTo>
                <a:lnTo>
                  <a:pt x="14625" y="9814"/>
                </a:lnTo>
                <a:lnTo>
                  <a:pt x="14978" y="10885"/>
                </a:lnTo>
                <a:lnTo>
                  <a:pt x="15171" y="12042"/>
                </a:lnTo>
                <a:lnTo>
                  <a:pt x="15107" y="13114"/>
                </a:lnTo>
                <a:lnTo>
                  <a:pt x="15042" y="14228"/>
                </a:lnTo>
                <a:lnTo>
                  <a:pt x="14689" y="15257"/>
                </a:lnTo>
                <a:lnTo>
                  <a:pt x="14207" y="16285"/>
                </a:lnTo>
                <a:lnTo>
                  <a:pt x="13596" y="17057"/>
                </a:lnTo>
                <a:lnTo>
                  <a:pt x="12889" y="17657"/>
                </a:lnTo>
                <a:lnTo>
                  <a:pt x="12053" y="18085"/>
                </a:lnTo>
                <a:lnTo>
                  <a:pt x="11185" y="18257"/>
                </a:lnTo>
                <a:lnTo>
                  <a:pt x="10414" y="18214"/>
                </a:lnTo>
                <a:lnTo>
                  <a:pt x="9546" y="18042"/>
                </a:lnTo>
                <a:lnTo>
                  <a:pt x="8742" y="17614"/>
                </a:lnTo>
                <a:lnTo>
                  <a:pt x="8003" y="17014"/>
                </a:lnTo>
                <a:lnTo>
                  <a:pt x="7457" y="16242"/>
                </a:lnTo>
                <a:lnTo>
                  <a:pt x="6975" y="15257"/>
                </a:lnTo>
                <a:lnTo>
                  <a:pt x="6653" y="14142"/>
                </a:lnTo>
                <a:lnTo>
                  <a:pt x="6492" y="13114"/>
                </a:lnTo>
                <a:lnTo>
                  <a:pt x="6525" y="11914"/>
                </a:lnTo>
                <a:lnTo>
                  <a:pt x="6621" y="10842"/>
                </a:lnTo>
                <a:lnTo>
                  <a:pt x="6942" y="9771"/>
                </a:lnTo>
                <a:lnTo>
                  <a:pt x="7457" y="8785"/>
                </a:lnTo>
                <a:lnTo>
                  <a:pt x="8003" y="8057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88779" name="Picture 11" descr="electronic_credit_card_machine_swipe_md_wh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39125" y="0"/>
            <a:ext cx="1285875" cy="1238250"/>
          </a:xfrm>
          <a:prstGeom prst="rect">
            <a:avLst/>
          </a:prstGeom>
          <a:noFill/>
        </p:spPr>
      </p:pic>
      <p:sp>
        <p:nvSpPr>
          <p:cNvPr id="288780" name="Line 12"/>
          <p:cNvSpPr>
            <a:spLocks noChangeShapeType="1"/>
          </p:cNvSpPr>
          <p:nvPr/>
        </p:nvSpPr>
        <p:spPr bwMode="auto">
          <a:xfrm>
            <a:off x="304800" y="5486400"/>
            <a:ext cx="5181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E9D53-E746-47AC-9429-1BE67E732AD2}" type="slidenum">
              <a:rPr lang="en-US"/>
              <a:pPr/>
              <a:t>27</a:t>
            </a:fld>
            <a:endParaRPr lang="en-US"/>
          </a:p>
        </p:txBody>
      </p:sp>
      <p:sp>
        <p:nvSpPr>
          <p:cNvPr id="29286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Reforestación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Promover </a:t>
            </a:r>
            <a:r>
              <a:rPr lang="es-ES" u="sng"/>
              <a:t>siembra de árboles</a:t>
            </a:r>
            <a:endParaRPr lang="es-ES"/>
          </a:p>
          <a:p>
            <a:pPr lvl="1"/>
            <a:r>
              <a:rPr lang="es-ES"/>
              <a:t> organizaciones estudiantiles</a:t>
            </a:r>
          </a:p>
          <a:p>
            <a:endParaRPr lang="es-ES"/>
          </a:p>
          <a:p>
            <a:r>
              <a:rPr lang="es-ES"/>
              <a:t>Promover conocimiento del Fideicomiso de Recurso Naturales</a:t>
            </a:r>
          </a:p>
          <a:p>
            <a:endParaRPr lang="es-ES"/>
          </a:p>
          <a:p>
            <a:r>
              <a:rPr lang="es-ES"/>
              <a:t>Dan sombra y mantienen la casa fresca (usar menos el acondicionador de aire)</a:t>
            </a:r>
          </a:p>
        </p:txBody>
      </p:sp>
      <p:pic>
        <p:nvPicPr>
          <p:cNvPr id="292868" name="Picture 4" descr="j04080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914400"/>
            <a:ext cx="1841500" cy="1533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73BBB-F861-4E0B-8AB3-3D468F4B276E}" type="slidenum">
              <a:rPr lang="en-US"/>
              <a:pPr/>
              <a:t>28</a:t>
            </a:fld>
            <a:endParaRPr lang="en-US"/>
          </a:p>
        </p:txBody>
      </p:sp>
      <p:sp>
        <p:nvSpPr>
          <p:cNvPr id="29081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/>
              <a:t>Agua</a:t>
            </a:r>
            <a:br>
              <a:rPr lang="es-ES" sz="2800"/>
            </a:br>
            <a:r>
              <a:rPr lang="es-ES" sz="1600"/>
              <a:t>Se consume mucha energía para proveer agua potable.</a:t>
            </a:r>
            <a:br>
              <a:rPr lang="es-ES" sz="1600"/>
            </a:br>
            <a:r>
              <a:rPr lang="es-ES" sz="1600"/>
              <a:t>Al ahorrar agua, ahorramos $ y emisiones.</a:t>
            </a:r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s-ES"/>
              <a:t>Sistema de riegos</a:t>
            </a:r>
          </a:p>
          <a:p>
            <a:r>
              <a:rPr lang="es-ES"/>
              <a:t>Grifos – cartelones para crear conciencia en los baños y duchas. </a:t>
            </a:r>
          </a:p>
          <a:p>
            <a:r>
              <a:rPr lang="es-ES"/>
              <a:t>Comprar duchas de 2.5 galones por minuto</a:t>
            </a:r>
          </a:p>
        </p:txBody>
      </p:sp>
      <p:pic>
        <p:nvPicPr>
          <p:cNvPr id="290820" name="Picture 4" descr="3030235887_L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3962400"/>
            <a:ext cx="1752600" cy="1752600"/>
          </a:xfrm>
          <a:prstGeom prst="rect">
            <a:avLst/>
          </a:prstGeom>
          <a:noFill/>
        </p:spPr>
      </p:pic>
      <p:sp>
        <p:nvSpPr>
          <p:cNvPr id="290821" name="AutoShape 5"/>
          <p:cNvSpPr>
            <a:spLocks noChangeArrowheads="1"/>
          </p:cNvSpPr>
          <p:nvPr/>
        </p:nvSpPr>
        <p:spPr bwMode="auto">
          <a:xfrm>
            <a:off x="381000" y="4495800"/>
            <a:ext cx="2362200" cy="23622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0822" name="Text Box 6"/>
          <p:cNvSpPr txBox="1">
            <a:spLocks noChangeArrowheads="1"/>
          </p:cNvSpPr>
          <p:nvPr/>
        </p:nvSpPr>
        <p:spPr bwMode="auto">
          <a:xfrm>
            <a:off x="676275" y="4902200"/>
            <a:ext cx="199072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1600" b="1">
                <a:latin typeface="Arial" charset="0"/>
              </a:rPr>
              <a:t>Según la ONU el agua potable será uno de los recursos más escasos en los próximos 18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763" name="Picture 19" descr="CB0358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30" y="1104900"/>
            <a:ext cx="2857500" cy="1905000"/>
          </a:xfrm>
          <a:prstGeom prst="rect">
            <a:avLst/>
          </a:prstGeom>
          <a:noFill/>
        </p:spPr>
      </p:pic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CC5F-74F7-4B59-8B63-B6E1E0B03A7A}" type="slidenum">
              <a:rPr lang="en-US"/>
              <a:pPr/>
              <a:t>29</a:t>
            </a:fld>
            <a:endParaRPr lang="en-US"/>
          </a:p>
        </p:txBody>
      </p:sp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15751" name="Picture 7" descr="2001408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43195"/>
            <a:ext cx="2386012" cy="2022475"/>
          </a:xfrm>
          <a:prstGeom prst="rect">
            <a:avLst/>
          </a:prstGeom>
          <a:noFill/>
        </p:spPr>
      </p:pic>
      <p:pic>
        <p:nvPicPr>
          <p:cNvPr id="415759" name="Picture 15" descr="http://www.epa.gov/owow/oceans/debris/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4305" y="1166178"/>
            <a:ext cx="2551113" cy="3627437"/>
          </a:xfrm>
          <a:prstGeom prst="rect">
            <a:avLst/>
          </a:prstGeom>
          <a:noFill/>
        </p:spPr>
      </p:pic>
      <p:pic>
        <p:nvPicPr>
          <p:cNvPr id="415761" name="Picture 17" descr="CB0109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40500" y="4254500"/>
            <a:ext cx="2603500" cy="2603500"/>
          </a:xfrm>
          <a:prstGeom prst="rect">
            <a:avLst/>
          </a:prstGeom>
          <a:noFill/>
        </p:spPr>
      </p:pic>
      <p:pic>
        <p:nvPicPr>
          <p:cNvPr id="415765" name="Picture 21" descr="4429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531" y="4972050"/>
            <a:ext cx="2857500" cy="1885950"/>
          </a:xfrm>
          <a:prstGeom prst="rect">
            <a:avLst/>
          </a:prstGeom>
          <a:noFill/>
        </p:spPr>
      </p:pic>
      <p:pic>
        <p:nvPicPr>
          <p:cNvPr id="415757" name="Picture 13" descr="http://diary.lecamembertmagique.net/2004/02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415040" y="5069173"/>
            <a:ext cx="314325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763" name="Picture 19" descr="CB0358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30" y="1104900"/>
            <a:ext cx="2857500" cy="1905000"/>
          </a:xfrm>
          <a:prstGeom prst="rect">
            <a:avLst/>
          </a:prstGeom>
          <a:noFill/>
        </p:spPr>
      </p:pic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CC5F-74F7-4B59-8B63-B6E1E0B03A7A}" type="slidenum">
              <a:rPr lang="en-US"/>
              <a:pPr/>
              <a:t>30</a:t>
            </a:fld>
            <a:endParaRPr lang="en-US"/>
          </a:p>
        </p:txBody>
      </p:sp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15751" name="Picture 7" descr="2001408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43195"/>
            <a:ext cx="2386012" cy="2022475"/>
          </a:xfrm>
          <a:prstGeom prst="rect">
            <a:avLst/>
          </a:prstGeom>
          <a:noFill/>
        </p:spPr>
      </p:pic>
      <p:pic>
        <p:nvPicPr>
          <p:cNvPr id="415753" name="Picture 9" descr="Recycle when you're away from home!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5118" y="4953000"/>
            <a:ext cx="952500" cy="1905000"/>
          </a:xfrm>
          <a:prstGeom prst="rect">
            <a:avLst/>
          </a:prstGeom>
          <a:noFill/>
        </p:spPr>
      </p:pic>
      <p:pic>
        <p:nvPicPr>
          <p:cNvPr id="415759" name="Picture 15" descr="http://www.epa.gov/owow/oceans/debris/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44305" y="1166178"/>
            <a:ext cx="2551113" cy="3627437"/>
          </a:xfrm>
          <a:prstGeom prst="rect">
            <a:avLst/>
          </a:prstGeom>
          <a:noFill/>
        </p:spPr>
      </p:pic>
      <p:pic>
        <p:nvPicPr>
          <p:cNvPr id="415761" name="Picture 17" descr="CB0109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40500" y="4254500"/>
            <a:ext cx="2603500" cy="2603500"/>
          </a:xfrm>
          <a:prstGeom prst="rect">
            <a:avLst/>
          </a:prstGeom>
          <a:noFill/>
        </p:spPr>
      </p:pic>
      <p:pic>
        <p:nvPicPr>
          <p:cNvPr id="415765" name="Picture 21" descr="4429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14531" y="4972050"/>
            <a:ext cx="2857500" cy="1885950"/>
          </a:xfrm>
          <a:prstGeom prst="rect">
            <a:avLst/>
          </a:prstGeom>
          <a:noFill/>
        </p:spPr>
      </p:pic>
      <p:pic>
        <p:nvPicPr>
          <p:cNvPr id="415767" name="Picture 23" descr="e00972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90741" y="1187532"/>
            <a:ext cx="2653259" cy="3979889"/>
          </a:xfrm>
          <a:prstGeom prst="rect">
            <a:avLst/>
          </a:prstGeom>
          <a:noFill/>
        </p:spPr>
      </p:pic>
      <p:pic>
        <p:nvPicPr>
          <p:cNvPr id="415755" name="Picture 11" descr="aluminum can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717165"/>
            <a:ext cx="1349375" cy="2159000"/>
          </a:xfrm>
          <a:prstGeom prst="rect">
            <a:avLst/>
          </a:prstGeom>
          <a:noFill/>
        </p:spPr>
      </p:pic>
      <p:pic>
        <p:nvPicPr>
          <p:cNvPr id="415757" name="Picture 13" descr="http://diary.lecamembertmagique.net/2004/02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415040" y="5069173"/>
            <a:ext cx="3143250" cy="2133600"/>
          </a:xfrm>
          <a:prstGeom prst="rect">
            <a:avLst/>
          </a:prstGeom>
          <a:noFill/>
        </p:spPr>
      </p:pic>
      <p:pic>
        <p:nvPicPr>
          <p:cNvPr id="415749" name="Picture 5" descr="You are currently in the Our Earth Section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56685" y="3032235"/>
            <a:ext cx="4670639" cy="25784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EC4BF-2484-4380-8686-B3669F1AB338}" type="slidenum">
              <a:rPr lang="en-US"/>
              <a:pPr/>
              <a:t>31</a:t>
            </a:fld>
            <a:endParaRPr lang="en-US"/>
          </a:p>
        </p:txBody>
      </p:sp>
      <p:sp>
        <p:nvSpPr>
          <p:cNvPr id="29491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/>
              <a:t>Reciclaje de materiales</a:t>
            </a:r>
            <a:br>
              <a:rPr lang="es-ES" sz="2800"/>
            </a:br>
            <a:r>
              <a:rPr lang="es-ES" sz="12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Programa de Desvío de Residuos Sólidos</a:t>
            </a:r>
            <a:br>
              <a:rPr lang="es-ES" sz="12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1200"/>
              <a:t>[Ahorra muchas emisiones]</a:t>
            </a:r>
            <a:endParaRPr lang="en-US" sz="1200"/>
          </a:p>
        </p:txBody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r>
              <a:rPr lang="es-ES"/>
              <a:t>Reciclaje - establecer sistema para recogerlo y venderlo</a:t>
            </a:r>
          </a:p>
          <a:p>
            <a:pPr marL="990600" lvl="1" indent="-533400">
              <a:buFontTx/>
              <a:buAutoNum type="arabicPeriod"/>
            </a:pPr>
            <a:r>
              <a:rPr lang="es-ES">
                <a:solidFill>
                  <a:schemeClr val="accent2"/>
                </a:solidFill>
              </a:rPr>
              <a:t>Papel </a:t>
            </a:r>
            <a:endParaRPr lang="es-ES">
              <a:solidFill>
                <a:srgbClr val="FF0000"/>
              </a:solidFill>
            </a:endParaRPr>
          </a:p>
          <a:p>
            <a:pPr marL="990600" lvl="1" indent="-533400">
              <a:buFontTx/>
              <a:buAutoNum type="arabicPeriod"/>
            </a:pPr>
            <a:r>
              <a:rPr lang="es-ES">
                <a:solidFill>
                  <a:schemeClr val="accent2"/>
                </a:solidFill>
              </a:rPr>
              <a:t>Plástico</a:t>
            </a:r>
            <a:endParaRPr lang="es-ES"/>
          </a:p>
          <a:p>
            <a:pPr marL="990600" lvl="1" indent="-533400">
              <a:buFontTx/>
              <a:buAutoNum type="arabicPeriod"/>
            </a:pPr>
            <a:r>
              <a:rPr lang="es-ES">
                <a:solidFill>
                  <a:schemeClr val="accent2"/>
                </a:solidFill>
              </a:rPr>
              <a:t>Styrofoam</a:t>
            </a:r>
            <a:endParaRPr lang="es-ES"/>
          </a:p>
          <a:p>
            <a:pPr marL="990600" lvl="1" indent="-533400">
              <a:buFontTx/>
              <a:buAutoNum type="arabicPeriod"/>
            </a:pPr>
            <a:r>
              <a:rPr lang="es-ES">
                <a:solidFill>
                  <a:schemeClr val="accent2"/>
                </a:solidFill>
              </a:rPr>
              <a:t>Aluminio </a:t>
            </a:r>
            <a:endParaRPr lang="en-US">
              <a:solidFill>
                <a:schemeClr val="accent2"/>
              </a:solidFill>
            </a:endParaRPr>
          </a:p>
          <a:p>
            <a:pPr marL="609600" indent="-609600"/>
            <a:endParaRPr lang="en-US"/>
          </a:p>
        </p:txBody>
      </p:sp>
      <p:pic>
        <p:nvPicPr>
          <p:cNvPr id="294916" name="Picture 4" descr="j02932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8725" y="304800"/>
            <a:ext cx="1565275" cy="1154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83C66-045C-4D3F-BD31-A4DFAD7D3DF8}" type="slidenum">
              <a:rPr lang="en-US"/>
              <a:pPr/>
              <a:t>32</a:t>
            </a:fld>
            <a:endParaRPr lang="en-US"/>
          </a:p>
        </p:txBody>
      </p:sp>
      <p:sp>
        <p:nvSpPr>
          <p:cNvPr id="40857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Energía Renovable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3188"/>
            <a:ext cx="8229600" cy="5484812"/>
          </a:xfrm>
        </p:spPr>
        <p:txBody>
          <a:bodyPr/>
          <a:lstStyle/>
          <a:p>
            <a:pPr>
              <a:buFontTx/>
              <a:buNone/>
            </a:pPr>
            <a:endParaRPr lang="es-ES" sz="900">
              <a:solidFill>
                <a:schemeClr val="tx1"/>
              </a:solidFill>
            </a:endParaRPr>
          </a:p>
          <a:p>
            <a:r>
              <a:rPr lang="es-ES"/>
              <a:t>Viento</a:t>
            </a:r>
          </a:p>
          <a:p>
            <a:r>
              <a:rPr lang="es-ES"/>
              <a:t>Solar: ideal para comunidades</a:t>
            </a:r>
          </a:p>
          <a:p>
            <a:r>
              <a:rPr lang="es-ES"/>
              <a:t>Biodiesel (B10 a B100)</a:t>
            </a:r>
          </a:p>
          <a:p>
            <a:r>
              <a:rPr lang="es-ES"/>
              <a:t>Etanol</a:t>
            </a:r>
            <a:endParaRPr lang="en-US"/>
          </a:p>
        </p:txBody>
      </p:sp>
      <p:pic>
        <p:nvPicPr>
          <p:cNvPr id="408580" name="Picture 4" descr="j028359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6662" y="1157288"/>
            <a:ext cx="2827337" cy="2870361"/>
          </a:xfrm>
          <a:prstGeom prst="rect">
            <a:avLst/>
          </a:prstGeom>
          <a:noFill/>
        </p:spPr>
      </p:pic>
      <p:pic>
        <p:nvPicPr>
          <p:cNvPr id="408581" name="Picture 5" descr="j028279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8010" y="3797300"/>
            <a:ext cx="3317875" cy="3317875"/>
          </a:xfrm>
          <a:prstGeom prst="rect">
            <a:avLst/>
          </a:prstGeom>
          <a:noFill/>
        </p:spPr>
      </p:pic>
      <p:grpSp>
        <p:nvGrpSpPr>
          <p:cNvPr id="408582" name="Group 6"/>
          <p:cNvGrpSpPr>
            <a:grpSpLocks/>
          </p:cNvGrpSpPr>
          <p:nvPr/>
        </p:nvGrpSpPr>
        <p:grpSpPr bwMode="auto">
          <a:xfrm>
            <a:off x="3333750" y="3144838"/>
            <a:ext cx="2841625" cy="3713162"/>
            <a:chOff x="3970" y="1981"/>
            <a:chExt cx="1790" cy="2339"/>
          </a:xfrm>
        </p:grpSpPr>
        <p:pic>
          <p:nvPicPr>
            <p:cNvPr id="408583" name="Picture 7" descr="Jose Colucc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3970" y="3322"/>
              <a:ext cx="1790" cy="998"/>
            </a:xfrm>
            <a:prstGeom prst="rect">
              <a:avLst/>
            </a:prstGeom>
            <a:noFill/>
          </p:spPr>
        </p:pic>
        <p:sp>
          <p:nvSpPr>
            <p:cNvPr id="408584" name="AutoShape 8"/>
            <p:cNvSpPr>
              <a:spLocks noChangeArrowheads="1"/>
            </p:cNvSpPr>
            <p:nvPr/>
          </p:nvSpPr>
          <p:spPr bwMode="auto">
            <a:xfrm>
              <a:off x="4048" y="1981"/>
              <a:ext cx="1594" cy="1349"/>
            </a:xfrm>
            <a:prstGeom prst="wedgeRoundRectCallout">
              <a:avLst>
                <a:gd name="adj1" fmla="val 19634"/>
                <a:gd name="adj2" fmla="val 68236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eaLnBrk="1" hangingPunct="1"/>
              <a:endParaRPr lang="es-PR" sz="1600">
                <a:latin typeface="Arial" charset="0"/>
              </a:endParaRPr>
            </a:p>
          </p:txBody>
        </p:sp>
        <p:sp>
          <p:nvSpPr>
            <p:cNvPr id="408585" name="Text Box 9"/>
            <p:cNvSpPr txBox="1">
              <a:spLocks noChangeArrowheads="1"/>
            </p:cNvSpPr>
            <p:nvPr/>
          </p:nvSpPr>
          <p:spPr bwMode="auto">
            <a:xfrm>
              <a:off x="4219" y="2055"/>
              <a:ext cx="1264" cy="1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/>
              <a:r>
                <a:rPr lang="en-US" sz="2400">
                  <a:latin typeface="Arial" charset="0"/>
                  <a:cs typeface="Arial" charset="0"/>
                </a:rPr>
                <a:t>¡</a:t>
              </a:r>
              <a:r>
                <a:rPr lang="en-US" sz="2400">
                  <a:latin typeface="Arial" charset="0"/>
                </a:rPr>
                <a:t>Usaremos el aceite de los “fast foods” como combustible!</a:t>
              </a:r>
            </a:p>
          </p:txBody>
        </p:sp>
      </p:grpSp>
      <p:pic>
        <p:nvPicPr>
          <p:cNvPr id="408586" name="Picture 10" descr="Sugar%20cane%20plantatio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994150"/>
            <a:ext cx="3028950" cy="286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7994" y="1169232"/>
            <a:ext cx="6086006" cy="4564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+mn-lt"/>
              </a:rPr>
              <a:t>Usa Energía Renovable</a:t>
            </a:r>
          </a:p>
        </p:txBody>
      </p:sp>
      <p:pic>
        <p:nvPicPr>
          <p:cNvPr id="526340" name="Picture 4" descr="Wind-turb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5498"/>
            <a:ext cx="3642610" cy="5256562"/>
          </a:xfrm>
          <a:prstGeom prst="rect">
            <a:avLst/>
          </a:prstGeom>
          <a:noFill/>
        </p:spPr>
      </p:pic>
      <p:pic>
        <p:nvPicPr>
          <p:cNvPr id="526341" name="Picture 5" descr="chicos_solar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55239" y="4608579"/>
            <a:ext cx="1888761" cy="2819047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E321D-C545-4D7D-9EC4-A5BEF530A858}" type="slidenum">
              <a:rPr lang="en-US"/>
              <a:pPr/>
              <a:t>34</a:t>
            </a:fld>
            <a:endParaRPr lang="en-US"/>
          </a:p>
        </p:txBody>
      </p:sp>
      <p:sp>
        <p:nvSpPr>
          <p:cNvPr id="40038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Ejemplos</a:t>
            </a:r>
          </a:p>
        </p:txBody>
      </p:sp>
      <p:pic>
        <p:nvPicPr>
          <p:cNvPr id="400388" name="Picture 4" descr="pv_systemhous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54588" y="3262313"/>
            <a:ext cx="3808412" cy="3214687"/>
          </a:xfrm>
          <a:noFill/>
          <a:ln/>
        </p:spPr>
      </p:pic>
      <p:pic>
        <p:nvPicPr>
          <p:cNvPr id="400387" name="Picture 3" descr="pv_house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1000" y="1371600"/>
            <a:ext cx="4786313" cy="313372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43E74-D694-41CE-A929-C7930641E0B2}" type="slidenum">
              <a:rPr lang="en-US"/>
              <a:pPr/>
              <a:t>35</a:t>
            </a:fld>
            <a:endParaRPr lang="en-US"/>
          </a:p>
        </p:txBody>
      </p:sp>
      <p:pic>
        <p:nvPicPr>
          <p:cNvPr id="401410" name="Picture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67800" cy="678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401411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8088" y="6232525"/>
            <a:ext cx="243046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7BB31-BEE3-4855-90CB-EF34C432D896}" type="slidenum">
              <a:rPr lang="en-US"/>
              <a:pPr/>
              <a:t>36</a:t>
            </a:fld>
            <a:endParaRPr lang="en-US"/>
          </a:p>
        </p:txBody>
      </p:sp>
      <p:pic>
        <p:nvPicPr>
          <p:cNvPr id="404482" name="Picture 2" descr="paneles v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36650"/>
            <a:ext cx="9144000" cy="5721350"/>
          </a:xfrm>
          <a:prstGeom prst="rect">
            <a:avLst/>
          </a:prstGeom>
          <a:noFill/>
        </p:spPr>
      </p:pic>
      <p:pic>
        <p:nvPicPr>
          <p:cNvPr id="404483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248400"/>
            <a:ext cx="2430463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4484" name="AutoShap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bevel">
            <a:avLst>
              <a:gd name="adj" fmla="val 125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/>
            <a:r>
              <a:rPr 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Sistema en Isla de Mona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9491B-7F97-4118-AD05-8B68591964E0}" type="slidenum">
              <a:rPr lang="en-US"/>
              <a:pPr/>
              <a:t>37</a:t>
            </a:fld>
            <a:endParaRPr lang="en-US"/>
          </a:p>
        </p:txBody>
      </p:sp>
      <p:pic>
        <p:nvPicPr>
          <p:cNvPr id="403458" name="Picture 2" descr="panel en mo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0"/>
            <a:ext cx="8382000" cy="6840538"/>
          </a:xfrm>
          <a:prstGeom prst="rect">
            <a:avLst/>
          </a:prstGeom>
          <a:noFill/>
        </p:spPr>
      </p:pic>
      <p:pic>
        <p:nvPicPr>
          <p:cNvPr id="403459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248400"/>
            <a:ext cx="2430463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9B1C-4EB1-4937-ADA7-2144602617E7}" type="slidenum">
              <a:rPr lang="en-US"/>
              <a:pPr/>
              <a:t>38</a:t>
            </a:fld>
            <a:endParaRPr lang="en-US"/>
          </a:p>
        </p:txBody>
      </p:sp>
      <p:sp>
        <p:nvSpPr>
          <p:cNvPr id="40550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Ejemplos</a:t>
            </a:r>
          </a:p>
        </p:txBody>
      </p:sp>
      <p:pic>
        <p:nvPicPr>
          <p:cNvPr id="405507" name="Picture 3" descr="Photo of Outdoor Solar Cell Lighting Fixture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1886" y="1447800"/>
            <a:ext cx="3445102" cy="4015762"/>
          </a:xfrm>
          <a:noFill/>
          <a:ln/>
        </p:spPr>
      </p:pic>
      <p:pic>
        <p:nvPicPr>
          <p:cNvPr id="405508" name="Picture 4" descr="Photo of Two Men Installing Solar Shingle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05009" y="1173480"/>
            <a:ext cx="3369173" cy="3927688"/>
          </a:xfrm>
          <a:noFill/>
          <a:ln/>
        </p:spPr>
      </p:pic>
      <p:pic>
        <p:nvPicPr>
          <p:cNvPr id="405509" name="Picture 5" descr="Photo of a woman in India using a water pump powered by photovoltaics to collect potable water.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631475" y="3000443"/>
            <a:ext cx="2214336" cy="366510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7F0D-CC21-42A5-B482-1410C7915499}" type="slidenum">
              <a:rPr lang="en-US"/>
              <a:pPr/>
              <a:t>39</a:t>
            </a:fld>
            <a:endParaRPr lang="en-US"/>
          </a:p>
        </p:txBody>
      </p:sp>
      <p:pic>
        <p:nvPicPr>
          <p:cNvPr id="406530" name="Picture 2" descr="diagrama fotovoltai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6531" name="Rectangle 3"/>
          <p:cNvSpPr>
            <a:spLocks noChangeArrowheads="1"/>
          </p:cNvSpPr>
          <p:nvPr/>
        </p:nvSpPr>
        <p:spPr bwMode="auto">
          <a:xfrm>
            <a:off x="5791200" y="381000"/>
            <a:ext cx="3048000" cy="9144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400"/>
              <a:t>Componentes de un </a:t>
            </a:r>
          </a:p>
          <a:p>
            <a:pPr algn="ctr" eaLnBrk="1" hangingPunct="1"/>
            <a:r>
              <a:rPr lang="en-US" sz="2400"/>
              <a:t>sistema fotovoltaico</a:t>
            </a:r>
          </a:p>
          <a:p>
            <a:pPr algn="ctr" eaLnBrk="1" hangingPunct="1"/>
            <a:endParaRPr lang="es-PR" sz="200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038AA-B710-4923-BFE0-9BAF7ACD3B1D}" type="slidenum">
              <a:rPr lang="en-US"/>
              <a:pPr/>
              <a:t>40</a:t>
            </a:fld>
            <a:endParaRPr lang="en-US"/>
          </a:p>
        </p:txBody>
      </p:sp>
      <p:pic>
        <p:nvPicPr>
          <p:cNvPr id="407554" name="Picture 2" descr="control casa abru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6550" cy="7186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M">
  <a:themeElements>
    <a:clrScheme name="RU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RU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U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M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M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M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Designs\RUM.pot</Template>
  <TotalTime>9172</TotalTime>
  <Words>640</Words>
  <Application>Microsoft Office PowerPoint</Application>
  <PresentationFormat>On-screen Show (4:3)</PresentationFormat>
  <Paragraphs>166</Paragraphs>
  <Slides>40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RUM</vt:lpstr>
      <vt:lpstr>Chart</vt:lpstr>
      <vt:lpstr>Slide 1</vt:lpstr>
      <vt:lpstr>¿Qué es Energía?</vt:lpstr>
      <vt:lpstr>Slide 3</vt:lpstr>
      <vt:lpstr>Slide 4</vt:lpstr>
      <vt:lpstr>¿De dónde viene la Energía Eléctrica?</vt:lpstr>
      <vt:lpstr>Slide 6</vt:lpstr>
      <vt:lpstr>Puerto</vt:lpstr>
      <vt:lpstr>Almacenamiento de combustible</vt:lpstr>
      <vt:lpstr>Generación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Como las plantas quedan lejos, hay que transportar la energía eléctrica usando líneas de transmisión</vt:lpstr>
      <vt:lpstr>Slide 18</vt:lpstr>
      <vt:lpstr>Slide 19</vt:lpstr>
      <vt:lpstr>Slide 20</vt:lpstr>
      <vt:lpstr>Slide 21</vt:lpstr>
      <vt:lpstr>Ahorro Energía</vt:lpstr>
      <vt:lpstr>Energía</vt:lpstr>
      <vt:lpstr>Slide 24</vt:lpstr>
      <vt:lpstr>Compras</vt:lpstr>
      <vt:lpstr>Ejemplo: 8 Baterías [4 AA y 4 AAA]</vt:lpstr>
      <vt:lpstr>Reforestación</vt:lpstr>
      <vt:lpstr>Agua Se consume mucha energía para proveer agua potable. Al ahorrar agua, ahorramos $ y emisiones.</vt:lpstr>
      <vt:lpstr>Slide 29</vt:lpstr>
      <vt:lpstr>Slide 30</vt:lpstr>
      <vt:lpstr>Reciclaje de materiales Programa de Desvío de Residuos Sólidos [Ahorra muchas emisiones]</vt:lpstr>
      <vt:lpstr>Energía Renovable</vt:lpstr>
      <vt:lpstr>Usa Energía Renovable</vt:lpstr>
      <vt:lpstr>Ejemplos</vt:lpstr>
      <vt:lpstr>Slide 35</vt:lpstr>
      <vt:lpstr>Slide 36</vt:lpstr>
      <vt:lpstr>Slide 37</vt:lpstr>
      <vt:lpstr>Ejemplos</vt:lpstr>
      <vt:lpstr>Slide 39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Efrain O'Neill</dc:creator>
  <cp:lastModifiedBy>Inelicom</cp:lastModifiedBy>
  <cp:revision>462</cp:revision>
  <cp:lastPrinted>2000-09-06T01:28:41Z</cp:lastPrinted>
  <dcterms:created xsi:type="dcterms:W3CDTF">1999-11-15T02:41:40Z</dcterms:created>
  <dcterms:modified xsi:type="dcterms:W3CDTF">2010-09-07T12:38:27Z</dcterms:modified>
</cp:coreProperties>
</file>