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xls" ContentType="application/vnd.ms-exce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54"/>
  </p:notesMasterIdLst>
  <p:sldIdLst>
    <p:sldId id="301" r:id="rId2"/>
    <p:sldId id="385" r:id="rId3"/>
    <p:sldId id="386" r:id="rId4"/>
    <p:sldId id="387" r:id="rId5"/>
    <p:sldId id="354" r:id="rId6"/>
    <p:sldId id="361" r:id="rId7"/>
    <p:sldId id="363" r:id="rId8"/>
    <p:sldId id="364" r:id="rId9"/>
    <p:sldId id="356" r:id="rId10"/>
    <p:sldId id="365" r:id="rId11"/>
    <p:sldId id="362" r:id="rId12"/>
    <p:sldId id="374" r:id="rId13"/>
    <p:sldId id="388" r:id="rId14"/>
    <p:sldId id="389" r:id="rId15"/>
    <p:sldId id="375" r:id="rId16"/>
    <p:sldId id="367" r:id="rId17"/>
    <p:sldId id="366" r:id="rId18"/>
    <p:sldId id="368" r:id="rId19"/>
    <p:sldId id="369" r:id="rId20"/>
    <p:sldId id="370" r:id="rId21"/>
    <p:sldId id="305" r:id="rId22"/>
    <p:sldId id="338" r:id="rId23"/>
    <p:sldId id="339" r:id="rId24"/>
    <p:sldId id="390" r:id="rId25"/>
    <p:sldId id="285" r:id="rId26"/>
    <p:sldId id="340" r:id="rId27"/>
    <p:sldId id="377" r:id="rId28"/>
    <p:sldId id="296" r:id="rId29"/>
    <p:sldId id="290" r:id="rId30"/>
    <p:sldId id="344" r:id="rId31"/>
    <p:sldId id="260" r:id="rId32"/>
    <p:sldId id="346" r:id="rId33"/>
    <p:sldId id="315" r:id="rId34"/>
    <p:sldId id="316" r:id="rId35"/>
    <p:sldId id="317" r:id="rId36"/>
    <p:sldId id="318" r:id="rId37"/>
    <p:sldId id="319" r:id="rId38"/>
    <p:sldId id="322" r:id="rId39"/>
    <p:sldId id="351" r:id="rId40"/>
    <p:sldId id="378" r:id="rId41"/>
    <p:sldId id="379" r:id="rId42"/>
    <p:sldId id="352" r:id="rId43"/>
    <p:sldId id="373" r:id="rId44"/>
    <p:sldId id="391" r:id="rId45"/>
    <p:sldId id="376" r:id="rId46"/>
    <p:sldId id="371" r:id="rId47"/>
    <p:sldId id="372" r:id="rId48"/>
    <p:sldId id="380" r:id="rId49"/>
    <p:sldId id="381" r:id="rId50"/>
    <p:sldId id="382" r:id="rId51"/>
    <p:sldId id="383" r:id="rId52"/>
    <p:sldId id="384" r:id="rId53"/>
  </p:sldIdLst>
  <p:sldSz cx="9144000" cy="6858000" type="screen4x3"/>
  <p:notesSz cx="6858000" cy="9144000"/>
  <p:defaultTextStyle>
    <a:defPPr>
      <a:defRPr lang="es-P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667" autoAdjust="0"/>
  </p:normalViewPr>
  <p:slideViewPr>
    <p:cSldViewPr>
      <p:cViewPr varScale="1">
        <p:scale>
          <a:sx n="58" d="100"/>
          <a:sy n="58" d="100"/>
        </p:scale>
        <p:origin x="-77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A78328-65D6-4C5E-85D7-FDCA5A79540D}" type="doc">
      <dgm:prSet loTypeId="urn:microsoft.com/office/officeart/2005/8/layout/chart3" loCatId="relationship" qsTypeId="urn:microsoft.com/office/officeart/2005/8/quickstyle/3d3" qsCatId="3D" csTypeId="urn:microsoft.com/office/officeart/2005/8/colors/colorful5" csCatId="colorful" phldr="1"/>
      <dgm:spPr/>
    </dgm:pt>
    <dgm:pt modelId="{EE8B7FE7-CDE9-49EC-A043-BF833D13D864}">
      <dgm:prSet phldrT="[Text]"/>
      <dgm:spPr>
        <a:blipFill rotWithShape="0">
          <a:blip xmlns:r="http://schemas.openxmlformats.org/officeDocument/2006/relationships" r:embed="rId1"/>
          <a:stretch>
            <a:fillRect/>
          </a:stretch>
        </a:blipFill>
      </dgm:spPr>
      <dgm:t>
        <a:bodyPr/>
        <a:lstStyle/>
        <a:p>
          <a:r>
            <a:rPr lang="en-US" dirty="0" err="1" smtClean="0"/>
            <a:t>economia</a:t>
          </a:r>
          <a:endParaRPr lang="en-US" dirty="0"/>
        </a:p>
      </dgm:t>
    </dgm:pt>
    <dgm:pt modelId="{30164F65-DA15-4BE7-AE35-2C42864D9064}" type="parTrans" cxnId="{B53E1B0F-A9F6-4F5E-B4E7-6BE59B4B92E8}">
      <dgm:prSet/>
      <dgm:spPr/>
      <dgm:t>
        <a:bodyPr/>
        <a:lstStyle/>
        <a:p>
          <a:endParaRPr lang="en-US"/>
        </a:p>
      </dgm:t>
    </dgm:pt>
    <dgm:pt modelId="{EC873CD9-6616-44A2-9069-25B424692DC4}" type="sibTrans" cxnId="{B53E1B0F-A9F6-4F5E-B4E7-6BE59B4B92E8}">
      <dgm:prSet/>
      <dgm:spPr/>
      <dgm:t>
        <a:bodyPr/>
        <a:lstStyle/>
        <a:p>
          <a:endParaRPr lang="en-US"/>
        </a:p>
      </dgm:t>
    </dgm:pt>
    <dgm:pt modelId="{14E922C4-2DC8-4178-B7B3-01D7438BAB7A}">
      <dgm:prSet phldrT="[Text]"/>
      <dgm:spPr>
        <a:blipFill rotWithShape="0">
          <a:blip xmlns:r="http://schemas.openxmlformats.org/officeDocument/2006/relationships" r:embed="rId2"/>
          <a:stretch>
            <a:fillRect/>
          </a:stretch>
        </a:blipFill>
      </dgm:spPr>
      <dgm:t>
        <a:bodyPr/>
        <a:lstStyle/>
        <a:p>
          <a:r>
            <a:rPr lang="en-US" dirty="0" err="1" smtClean="0"/>
            <a:t>ambiente</a:t>
          </a:r>
          <a:endParaRPr lang="en-US" dirty="0"/>
        </a:p>
      </dgm:t>
    </dgm:pt>
    <dgm:pt modelId="{2BE72C09-62E9-41D9-AB1A-9A4C51A4F771}" type="parTrans" cxnId="{A2D88D50-177F-4780-99B4-F7850FF85EFC}">
      <dgm:prSet/>
      <dgm:spPr/>
      <dgm:t>
        <a:bodyPr/>
        <a:lstStyle/>
        <a:p>
          <a:endParaRPr lang="en-US"/>
        </a:p>
      </dgm:t>
    </dgm:pt>
    <dgm:pt modelId="{46C193AF-8ECC-497F-91D1-1553BDE9DB03}" type="sibTrans" cxnId="{A2D88D50-177F-4780-99B4-F7850FF85EFC}">
      <dgm:prSet/>
      <dgm:spPr/>
      <dgm:t>
        <a:bodyPr/>
        <a:lstStyle/>
        <a:p>
          <a:endParaRPr lang="en-US"/>
        </a:p>
      </dgm:t>
    </dgm:pt>
    <dgm:pt modelId="{6CBCC02F-E8EE-4EE0-933F-380E9821760E}">
      <dgm:prSet phldrT="[Text]"/>
      <dgm:spPr>
        <a:blipFill rotWithShape="0">
          <a:blip xmlns:r="http://schemas.openxmlformats.org/officeDocument/2006/relationships" r:embed="rId3"/>
          <a:stretch>
            <a:fillRect/>
          </a:stretch>
        </a:blipFill>
      </dgm:spPr>
      <dgm:t>
        <a:bodyPr/>
        <a:lstStyle/>
        <a:p>
          <a:r>
            <a:rPr lang="en-US" dirty="0" err="1" smtClean="0"/>
            <a:t>sociedad</a:t>
          </a:r>
          <a:endParaRPr lang="en-US" dirty="0"/>
        </a:p>
      </dgm:t>
    </dgm:pt>
    <dgm:pt modelId="{6E8E68D2-BEEA-40F6-8957-D7776E20CBB4}" type="parTrans" cxnId="{9CD438D9-6E70-49EC-A0DA-8735B5EA1151}">
      <dgm:prSet/>
      <dgm:spPr/>
      <dgm:t>
        <a:bodyPr/>
        <a:lstStyle/>
        <a:p>
          <a:endParaRPr lang="en-US"/>
        </a:p>
      </dgm:t>
    </dgm:pt>
    <dgm:pt modelId="{C842BA12-EBA6-4F8F-A2FF-80FDB91D3C85}" type="sibTrans" cxnId="{9CD438D9-6E70-49EC-A0DA-8735B5EA1151}">
      <dgm:prSet/>
      <dgm:spPr/>
      <dgm:t>
        <a:bodyPr/>
        <a:lstStyle/>
        <a:p>
          <a:endParaRPr lang="en-US"/>
        </a:p>
      </dgm:t>
    </dgm:pt>
    <dgm:pt modelId="{3C959500-44E9-4E0E-B574-FE606544350C}" type="pres">
      <dgm:prSet presAssocID="{B5A78328-65D6-4C5E-85D7-FDCA5A79540D}" presName="compositeShape" presStyleCnt="0">
        <dgm:presLayoutVars>
          <dgm:chMax val="7"/>
          <dgm:dir/>
          <dgm:resizeHandles val="exact"/>
        </dgm:presLayoutVars>
      </dgm:prSet>
      <dgm:spPr/>
    </dgm:pt>
    <dgm:pt modelId="{C8C8259A-0E93-42AA-9EFD-AE0162D87AB2}" type="pres">
      <dgm:prSet presAssocID="{B5A78328-65D6-4C5E-85D7-FDCA5A79540D}" presName="wedge1" presStyleLbl="node1" presStyleIdx="0" presStyleCnt="3" custLinFactNeighborX="-2293" custLinFactNeighborY="81"/>
      <dgm:spPr/>
      <dgm:t>
        <a:bodyPr/>
        <a:lstStyle/>
        <a:p>
          <a:endParaRPr lang="en-US"/>
        </a:p>
      </dgm:t>
    </dgm:pt>
    <dgm:pt modelId="{69AB9EF8-5C95-4D67-84C9-383D0658FB28}" type="pres">
      <dgm:prSet presAssocID="{B5A78328-65D6-4C5E-85D7-FDCA5A79540D}" presName="wedge1Tx" presStyleLbl="node1" presStyleIdx="0" presStyleCnt="3">
        <dgm:presLayoutVars>
          <dgm:chMax val="0"/>
          <dgm:chPref val="0"/>
          <dgm:bulletEnabled val="1"/>
        </dgm:presLayoutVars>
      </dgm:prSet>
      <dgm:spPr/>
      <dgm:t>
        <a:bodyPr/>
        <a:lstStyle/>
        <a:p>
          <a:endParaRPr lang="en-US"/>
        </a:p>
      </dgm:t>
    </dgm:pt>
    <dgm:pt modelId="{17EA9BD7-829B-42DD-B3D1-F3C4CF441C5F}" type="pres">
      <dgm:prSet presAssocID="{B5A78328-65D6-4C5E-85D7-FDCA5A79540D}" presName="wedge2" presStyleLbl="node1" presStyleIdx="1" presStyleCnt="3" custLinFactNeighborX="20" custLinFactNeighborY="882"/>
      <dgm:spPr/>
      <dgm:t>
        <a:bodyPr/>
        <a:lstStyle/>
        <a:p>
          <a:endParaRPr lang="en-US"/>
        </a:p>
      </dgm:t>
    </dgm:pt>
    <dgm:pt modelId="{8791BB0E-B679-42AE-B580-20F05F3B6235}" type="pres">
      <dgm:prSet presAssocID="{B5A78328-65D6-4C5E-85D7-FDCA5A79540D}" presName="wedge2Tx" presStyleLbl="node1" presStyleIdx="1" presStyleCnt="3">
        <dgm:presLayoutVars>
          <dgm:chMax val="0"/>
          <dgm:chPref val="0"/>
          <dgm:bulletEnabled val="1"/>
        </dgm:presLayoutVars>
      </dgm:prSet>
      <dgm:spPr/>
      <dgm:t>
        <a:bodyPr/>
        <a:lstStyle/>
        <a:p>
          <a:endParaRPr lang="en-US"/>
        </a:p>
      </dgm:t>
    </dgm:pt>
    <dgm:pt modelId="{ECA5750E-32D6-414C-98D6-233C02E29483}" type="pres">
      <dgm:prSet presAssocID="{B5A78328-65D6-4C5E-85D7-FDCA5A79540D}" presName="wedge3" presStyleLbl="node1" presStyleIdx="2" presStyleCnt="3" custLinFactNeighborX="-3226" custLinFactNeighborY="-2895"/>
      <dgm:spPr/>
      <dgm:t>
        <a:bodyPr/>
        <a:lstStyle/>
        <a:p>
          <a:endParaRPr lang="en-US"/>
        </a:p>
      </dgm:t>
    </dgm:pt>
    <dgm:pt modelId="{4E3F057B-3ED0-4B1B-A3CE-4CE12583F8AA}" type="pres">
      <dgm:prSet presAssocID="{B5A78328-65D6-4C5E-85D7-FDCA5A79540D}" presName="wedge3Tx" presStyleLbl="node1" presStyleIdx="2" presStyleCnt="3">
        <dgm:presLayoutVars>
          <dgm:chMax val="0"/>
          <dgm:chPref val="0"/>
          <dgm:bulletEnabled val="1"/>
        </dgm:presLayoutVars>
      </dgm:prSet>
      <dgm:spPr/>
      <dgm:t>
        <a:bodyPr/>
        <a:lstStyle/>
        <a:p>
          <a:endParaRPr lang="en-US"/>
        </a:p>
      </dgm:t>
    </dgm:pt>
  </dgm:ptLst>
  <dgm:cxnLst>
    <dgm:cxn modelId="{2E19C652-2CCF-45BE-A00A-C2BC67A46E54}" type="presOf" srcId="{14E922C4-2DC8-4178-B7B3-01D7438BAB7A}" destId="{8791BB0E-B679-42AE-B580-20F05F3B6235}" srcOrd="1" destOrd="0" presId="urn:microsoft.com/office/officeart/2005/8/layout/chart3"/>
    <dgm:cxn modelId="{B937ABD4-04CA-4CF2-AC09-11CD58420934}" type="presOf" srcId="{EE8B7FE7-CDE9-49EC-A043-BF833D13D864}" destId="{C8C8259A-0E93-42AA-9EFD-AE0162D87AB2}" srcOrd="0" destOrd="0" presId="urn:microsoft.com/office/officeart/2005/8/layout/chart3"/>
    <dgm:cxn modelId="{518F12CF-F32F-493C-9BB6-D34432BBAFD3}" type="presOf" srcId="{6CBCC02F-E8EE-4EE0-933F-380E9821760E}" destId="{4E3F057B-3ED0-4B1B-A3CE-4CE12583F8AA}" srcOrd="1" destOrd="0" presId="urn:microsoft.com/office/officeart/2005/8/layout/chart3"/>
    <dgm:cxn modelId="{95F98F39-8F79-48FD-8BA2-96843C2F7FAB}" type="presOf" srcId="{6CBCC02F-E8EE-4EE0-933F-380E9821760E}" destId="{ECA5750E-32D6-414C-98D6-233C02E29483}" srcOrd="0" destOrd="0" presId="urn:microsoft.com/office/officeart/2005/8/layout/chart3"/>
    <dgm:cxn modelId="{8EF05797-44BD-47F9-A17A-5517EBBC766B}" type="presOf" srcId="{B5A78328-65D6-4C5E-85D7-FDCA5A79540D}" destId="{3C959500-44E9-4E0E-B574-FE606544350C}" srcOrd="0" destOrd="0" presId="urn:microsoft.com/office/officeart/2005/8/layout/chart3"/>
    <dgm:cxn modelId="{6A467189-20D3-4DB1-802C-FF6D2C019E29}" type="presOf" srcId="{14E922C4-2DC8-4178-B7B3-01D7438BAB7A}" destId="{17EA9BD7-829B-42DD-B3D1-F3C4CF441C5F}" srcOrd="0" destOrd="0" presId="urn:microsoft.com/office/officeart/2005/8/layout/chart3"/>
    <dgm:cxn modelId="{A2D88D50-177F-4780-99B4-F7850FF85EFC}" srcId="{B5A78328-65D6-4C5E-85D7-FDCA5A79540D}" destId="{14E922C4-2DC8-4178-B7B3-01D7438BAB7A}" srcOrd="1" destOrd="0" parTransId="{2BE72C09-62E9-41D9-AB1A-9A4C51A4F771}" sibTransId="{46C193AF-8ECC-497F-91D1-1553BDE9DB03}"/>
    <dgm:cxn modelId="{9CD438D9-6E70-49EC-A0DA-8735B5EA1151}" srcId="{B5A78328-65D6-4C5E-85D7-FDCA5A79540D}" destId="{6CBCC02F-E8EE-4EE0-933F-380E9821760E}" srcOrd="2" destOrd="0" parTransId="{6E8E68D2-BEEA-40F6-8957-D7776E20CBB4}" sibTransId="{C842BA12-EBA6-4F8F-A2FF-80FDB91D3C85}"/>
    <dgm:cxn modelId="{31E9B6AA-1B67-45AE-87EE-86994354049E}" type="presOf" srcId="{EE8B7FE7-CDE9-49EC-A043-BF833D13D864}" destId="{69AB9EF8-5C95-4D67-84C9-383D0658FB28}" srcOrd="1" destOrd="0" presId="urn:microsoft.com/office/officeart/2005/8/layout/chart3"/>
    <dgm:cxn modelId="{B53E1B0F-A9F6-4F5E-B4E7-6BE59B4B92E8}" srcId="{B5A78328-65D6-4C5E-85D7-FDCA5A79540D}" destId="{EE8B7FE7-CDE9-49EC-A043-BF833D13D864}" srcOrd="0" destOrd="0" parTransId="{30164F65-DA15-4BE7-AE35-2C42864D9064}" sibTransId="{EC873CD9-6616-44A2-9069-25B424692DC4}"/>
    <dgm:cxn modelId="{7EBD6BD7-F765-4CDA-841C-E3759BD0CBB2}" type="presParOf" srcId="{3C959500-44E9-4E0E-B574-FE606544350C}" destId="{C8C8259A-0E93-42AA-9EFD-AE0162D87AB2}" srcOrd="0" destOrd="0" presId="urn:microsoft.com/office/officeart/2005/8/layout/chart3"/>
    <dgm:cxn modelId="{AD6E5CC9-A145-4A0A-86CE-597B1E54B7E5}" type="presParOf" srcId="{3C959500-44E9-4E0E-B574-FE606544350C}" destId="{69AB9EF8-5C95-4D67-84C9-383D0658FB28}" srcOrd="1" destOrd="0" presId="urn:microsoft.com/office/officeart/2005/8/layout/chart3"/>
    <dgm:cxn modelId="{DC105894-4BFA-44AE-90D8-951D9D15E71B}" type="presParOf" srcId="{3C959500-44E9-4E0E-B574-FE606544350C}" destId="{17EA9BD7-829B-42DD-B3D1-F3C4CF441C5F}" srcOrd="2" destOrd="0" presId="urn:microsoft.com/office/officeart/2005/8/layout/chart3"/>
    <dgm:cxn modelId="{10EEC27E-81E6-4EBD-B3B7-B871455A971D}" type="presParOf" srcId="{3C959500-44E9-4E0E-B574-FE606544350C}" destId="{8791BB0E-B679-42AE-B580-20F05F3B6235}" srcOrd="3" destOrd="0" presId="urn:microsoft.com/office/officeart/2005/8/layout/chart3"/>
    <dgm:cxn modelId="{081B1663-19EF-4718-B9F0-0A1ED31E0E8D}" type="presParOf" srcId="{3C959500-44E9-4E0E-B574-FE606544350C}" destId="{ECA5750E-32D6-414C-98D6-233C02E29483}" srcOrd="4" destOrd="0" presId="urn:microsoft.com/office/officeart/2005/8/layout/chart3"/>
    <dgm:cxn modelId="{3AFEA1F6-678E-4AAF-B04E-13EB7677E3F3}" type="presParOf" srcId="{3C959500-44E9-4E0E-B574-FE606544350C}" destId="{4E3F057B-3ED0-4B1B-A3CE-4CE12583F8AA}" srcOrd="5" destOrd="0" presId="urn:microsoft.com/office/officeart/2005/8/layout/char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4DC9EC-9438-4079-9FF0-A102CD0FBF8E}" type="doc">
      <dgm:prSet loTypeId="urn:microsoft.com/office/officeart/2005/8/layout/arrow5" loCatId="relationship" qsTypeId="urn:microsoft.com/office/officeart/2005/8/quickstyle/simple3" qsCatId="simple" csTypeId="urn:microsoft.com/office/officeart/2005/8/colors/accent1_2#1" csCatId="accent1" phldr="1"/>
      <dgm:spPr/>
      <dgm:t>
        <a:bodyPr/>
        <a:lstStyle/>
        <a:p>
          <a:endParaRPr lang="es-PR"/>
        </a:p>
      </dgm:t>
    </dgm:pt>
    <dgm:pt modelId="{D36231B6-DABD-4D47-85B6-47755F5E2755}">
      <dgm:prSet phldrT="[Text]"/>
      <dgm:spPr>
        <a:solidFill>
          <a:srgbClr val="FFFF00"/>
        </a:solidFill>
      </dgm:spPr>
      <dgm:t>
        <a:bodyPr/>
        <a:lstStyle/>
        <a:p>
          <a:pPr lvl="1"/>
          <a:r>
            <a:rPr lang="en-US" sz="2200" dirty="0" smtClean="0"/>
            <a:t>- Required surface area, or “footprint” </a:t>
          </a:r>
        </a:p>
        <a:p>
          <a:pPr lvl="1"/>
          <a:r>
            <a:rPr lang="en-US" sz="2200" dirty="0" smtClean="0"/>
            <a:t>- Capital costs and potential electric energy contribution from each resource. </a:t>
          </a:r>
        </a:p>
        <a:p>
          <a:pPr lvl="1"/>
          <a:r>
            <a:rPr lang="en-US" sz="2200" dirty="0" smtClean="0"/>
            <a:t>- Estimated availability and variability the resource </a:t>
          </a:r>
        </a:p>
        <a:p>
          <a:pPr lvl="1"/>
          <a:r>
            <a:rPr lang="en-US" sz="2200" dirty="0" smtClean="0"/>
            <a:t>- The state of the technologies used to harvest their energy</a:t>
          </a:r>
          <a:endParaRPr lang="es-PR" sz="2200" dirty="0" smtClean="0"/>
        </a:p>
        <a:p>
          <a:endParaRPr lang="es-PR" dirty="0"/>
        </a:p>
      </dgm:t>
    </dgm:pt>
    <dgm:pt modelId="{5FD66964-5FF2-405D-8254-2D90FE235EFD}" type="parTrans" cxnId="{F3CD6DAC-A3FF-459A-8210-D4CFF52089FF}">
      <dgm:prSet/>
      <dgm:spPr/>
      <dgm:t>
        <a:bodyPr/>
        <a:lstStyle/>
        <a:p>
          <a:endParaRPr lang="es-PR"/>
        </a:p>
      </dgm:t>
    </dgm:pt>
    <dgm:pt modelId="{B3C3252E-0699-41A0-A45F-CC881F0FA65D}" type="sibTrans" cxnId="{F3CD6DAC-A3FF-459A-8210-D4CFF52089FF}">
      <dgm:prSet/>
      <dgm:spPr/>
      <dgm:t>
        <a:bodyPr/>
        <a:lstStyle/>
        <a:p>
          <a:endParaRPr lang="es-PR"/>
        </a:p>
      </dgm:t>
    </dgm:pt>
    <dgm:pt modelId="{BEC88B11-6604-4B62-A2D0-33DD69DCF039}">
      <dgm:prSet phldrT="[Text]"/>
      <dgm:spPr>
        <a:solidFill>
          <a:srgbClr val="FFFF00"/>
        </a:solidFill>
      </dgm:spPr>
      <dgm:t>
        <a:bodyPr/>
        <a:lstStyle/>
        <a:p>
          <a:pPr lvl="1" algn="r"/>
          <a:r>
            <a:rPr lang="en-US" sz="2200" dirty="0" smtClean="0"/>
            <a:t>- Perception of procedural justice in the decision-making process</a:t>
          </a:r>
        </a:p>
        <a:p>
          <a:pPr lvl="1" algn="r"/>
          <a:r>
            <a:rPr lang="en-US" sz="2200" dirty="0" smtClean="0"/>
            <a:t>- Perception of equity in the distribution of costs and benefits associated with the project. </a:t>
          </a:r>
        </a:p>
        <a:p>
          <a:pPr lvl="1" algn="r"/>
          <a:r>
            <a:rPr lang="en-US" sz="2200" dirty="0" smtClean="0"/>
            <a:t>- Perceived of economic, environmental and aesthetic consequences </a:t>
          </a:r>
        </a:p>
        <a:p>
          <a:endParaRPr lang="es-PR" dirty="0"/>
        </a:p>
      </dgm:t>
    </dgm:pt>
    <dgm:pt modelId="{BA56B403-7FBD-4178-96FA-49B6459DF1EA}" type="parTrans" cxnId="{9C9F33C1-D279-41F8-88FB-C20E256478AB}">
      <dgm:prSet/>
      <dgm:spPr/>
      <dgm:t>
        <a:bodyPr/>
        <a:lstStyle/>
        <a:p>
          <a:endParaRPr lang="es-PR"/>
        </a:p>
      </dgm:t>
    </dgm:pt>
    <dgm:pt modelId="{39EF7AD7-BA02-4978-9CD8-A99F91A90823}" type="sibTrans" cxnId="{9C9F33C1-D279-41F8-88FB-C20E256478AB}">
      <dgm:prSet/>
      <dgm:spPr/>
      <dgm:t>
        <a:bodyPr/>
        <a:lstStyle/>
        <a:p>
          <a:endParaRPr lang="es-PR"/>
        </a:p>
      </dgm:t>
    </dgm:pt>
    <dgm:pt modelId="{A5EF7AAB-1F03-4221-9034-C65612A501A0}" type="pres">
      <dgm:prSet presAssocID="{B04DC9EC-9438-4079-9FF0-A102CD0FBF8E}" presName="diagram" presStyleCnt="0">
        <dgm:presLayoutVars>
          <dgm:dir/>
          <dgm:resizeHandles val="exact"/>
        </dgm:presLayoutVars>
      </dgm:prSet>
      <dgm:spPr/>
      <dgm:t>
        <a:bodyPr/>
        <a:lstStyle/>
        <a:p>
          <a:endParaRPr lang="es-PR"/>
        </a:p>
      </dgm:t>
    </dgm:pt>
    <dgm:pt modelId="{1B6274F5-A1E5-413F-9475-31BBAB30D545}" type="pres">
      <dgm:prSet presAssocID="{D36231B6-DABD-4D47-85B6-47755F5E2755}" presName="arrow" presStyleLbl="node1" presStyleIdx="0" presStyleCnt="2" custScaleX="86282" custScaleY="100024" custRadScaleRad="79042" custRadScaleInc="0">
        <dgm:presLayoutVars>
          <dgm:bulletEnabled val="1"/>
        </dgm:presLayoutVars>
      </dgm:prSet>
      <dgm:spPr/>
      <dgm:t>
        <a:bodyPr/>
        <a:lstStyle/>
        <a:p>
          <a:endParaRPr lang="es-PR"/>
        </a:p>
      </dgm:t>
    </dgm:pt>
    <dgm:pt modelId="{A7B18483-053D-49FC-852F-93AE38B20AE1}" type="pres">
      <dgm:prSet presAssocID="{BEC88B11-6604-4B62-A2D0-33DD69DCF039}" presName="arrow" presStyleLbl="node1" presStyleIdx="1" presStyleCnt="2" custScaleX="86282" custScaleY="100024" custRadScaleRad="83043" custRadScaleInc="0">
        <dgm:presLayoutVars>
          <dgm:bulletEnabled val="1"/>
        </dgm:presLayoutVars>
      </dgm:prSet>
      <dgm:spPr/>
      <dgm:t>
        <a:bodyPr/>
        <a:lstStyle/>
        <a:p>
          <a:endParaRPr lang="es-PR"/>
        </a:p>
      </dgm:t>
    </dgm:pt>
  </dgm:ptLst>
  <dgm:cxnLst>
    <dgm:cxn modelId="{F3CD6DAC-A3FF-459A-8210-D4CFF52089FF}" srcId="{B04DC9EC-9438-4079-9FF0-A102CD0FBF8E}" destId="{D36231B6-DABD-4D47-85B6-47755F5E2755}" srcOrd="0" destOrd="0" parTransId="{5FD66964-5FF2-405D-8254-2D90FE235EFD}" sibTransId="{B3C3252E-0699-41A0-A45F-CC881F0FA65D}"/>
    <dgm:cxn modelId="{9C9F33C1-D279-41F8-88FB-C20E256478AB}" srcId="{B04DC9EC-9438-4079-9FF0-A102CD0FBF8E}" destId="{BEC88B11-6604-4B62-A2D0-33DD69DCF039}" srcOrd="1" destOrd="0" parTransId="{BA56B403-7FBD-4178-96FA-49B6459DF1EA}" sibTransId="{39EF7AD7-BA02-4978-9CD8-A99F91A90823}"/>
    <dgm:cxn modelId="{A2930477-2201-4640-9C9D-EC179A4EC845}" type="presOf" srcId="{B04DC9EC-9438-4079-9FF0-A102CD0FBF8E}" destId="{A5EF7AAB-1F03-4221-9034-C65612A501A0}" srcOrd="0" destOrd="0" presId="urn:microsoft.com/office/officeart/2005/8/layout/arrow5"/>
    <dgm:cxn modelId="{AC35D3F4-254D-4C31-B105-E5F4A8C9A276}" type="presOf" srcId="{D36231B6-DABD-4D47-85B6-47755F5E2755}" destId="{1B6274F5-A1E5-413F-9475-31BBAB30D545}" srcOrd="0" destOrd="0" presId="urn:microsoft.com/office/officeart/2005/8/layout/arrow5"/>
    <dgm:cxn modelId="{5038C26B-F5DD-4C19-AD47-580E3E15ED46}" type="presOf" srcId="{BEC88B11-6604-4B62-A2D0-33DD69DCF039}" destId="{A7B18483-053D-49FC-852F-93AE38B20AE1}" srcOrd="0" destOrd="0" presId="urn:microsoft.com/office/officeart/2005/8/layout/arrow5"/>
    <dgm:cxn modelId="{7FADD362-C020-437F-86E1-A4AF882EF4DA}" type="presParOf" srcId="{A5EF7AAB-1F03-4221-9034-C65612A501A0}" destId="{1B6274F5-A1E5-413F-9475-31BBAB30D545}" srcOrd="0" destOrd="0" presId="urn:microsoft.com/office/officeart/2005/8/layout/arrow5"/>
    <dgm:cxn modelId="{093A9F05-CFC9-4FDA-BC2C-E0187B2633CC}" type="presParOf" srcId="{A5EF7AAB-1F03-4221-9034-C65612A501A0}" destId="{A7B18483-053D-49FC-852F-93AE38B20AE1}" srcOrd="1" destOrd="0" presId="urn:microsoft.com/office/officeart/2005/8/layout/arrow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8C8259A-0E93-42AA-9EFD-AE0162D87AB2}">
      <dsp:nvSpPr>
        <dsp:cNvPr id="0" name=""/>
        <dsp:cNvSpPr/>
      </dsp:nvSpPr>
      <dsp:spPr>
        <a:xfrm>
          <a:off x="1600210" y="304793"/>
          <a:ext cx="3755136" cy="3755136"/>
        </a:xfrm>
        <a:prstGeom prst="pie">
          <a:avLst>
            <a:gd name="adj1" fmla="val 16200000"/>
            <a:gd name="adj2" fmla="val 1800000"/>
          </a:avLst>
        </a:prstGeom>
        <a:blipFill rotWithShape="0">
          <a:blip xmlns:r="http://schemas.openxmlformats.org/officeDocument/2006/relationships" r:embed="rId1"/>
          <a:stretch>
            <a:fillRect/>
          </a:stretch>
        </a:blipFill>
        <a:ln>
          <a:noFill/>
        </a:ln>
        <a:effectLst>
          <a:outerShdw blurRad="63500" sx="101000" sy="101000" rotWithShape="0">
            <a:srgbClr val="FFFFFF">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err="1" smtClean="0"/>
            <a:t>economia</a:t>
          </a:r>
          <a:endParaRPr lang="en-US" sz="2000" kern="1200" dirty="0"/>
        </a:p>
      </dsp:txBody>
      <dsp:txXfrm>
        <a:off x="3641842" y="997705"/>
        <a:ext cx="1274064" cy="1251712"/>
      </dsp:txXfrm>
    </dsp:sp>
    <dsp:sp modelId="{17EA9BD7-829B-42DD-B3D1-F3C4CF441C5F}">
      <dsp:nvSpPr>
        <dsp:cNvPr id="0" name=""/>
        <dsp:cNvSpPr/>
      </dsp:nvSpPr>
      <dsp:spPr>
        <a:xfrm>
          <a:off x="1493498" y="446632"/>
          <a:ext cx="3755136" cy="3755136"/>
        </a:xfrm>
        <a:prstGeom prst="pie">
          <a:avLst>
            <a:gd name="adj1" fmla="val 1800000"/>
            <a:gd name="adj2" fmla="val 9000000"/>
          </a:avLst>
        </a:prstGeom>
        <a:blipFill rotWithShape="0">
          <a:blip xmlns:r="http://schemas.openxmlformats.org/officeDocument/2006/relationships" r:embed="rId2"/>
          <a:stretch>
            <a:fillRect/>
          </a:stretch>
        </a:blipFill>
        <a:ln>
          <a:noFill/>
        </a:ln>
        <a:effectLst>
          <a:outerShdw blurRad="63500" sx="101000" sy="101000" rotWithShape="0">
            <a:srgbClr val="FFFFFF">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err="1" smtClean="0"/>
            <a:t>ambiente</a:t>
          </a:r>
          <a:endParaRPr lang="en-US" sz="2000" kern="1200" dirty="0"/>
        </a:p>
      </dsp:txBody>
      <dsp:txXfrm>
        <a:off x="2521690" y="2815944"/>
        <a:ext cx="1698752" cy="1162304"/>
      </dsp:txXfrm>
    </dsp:sp>
    <dsp:sp modelId="{ECA5750E-32D6-414C-98D6-233C02E29483}">
      <dsp:nvSpPr>
        <dsp:cNvPr id="0" name=""/>
        <dsp:cNvSpPr/>
      </dsp:nvSpPr>
      <dsp:spPr>
        <a:xfrm>
          <a:off x="1371607" y="304800"/>
          <a:ext cx="3755136" cy="3755136"/>
        </a:xfrm>
        <a:prstGeom prst="pie">
          <a:avLst>
            <a:gd name="adj1" fmla="val 9000000"/>
            <a:gd name="adj2" fmla="val 16200000"/>
          </a:avLst>
        </a:prstGeom>
        <a:blipFill rotWithShape="0">
          <a:blip xmlns:r="http://schemas.openxmlformats.org/officeDocument/2006/relationships" r:embed="rId3"/>
          <a:stretch>
            <a:fillRect/>
          </a:stretch>
        </a:blipFill>
        <a:ln>
          <a:noFill/>
        </a:ln>
        <a:effectLst>
          <a:outerShdw blurRad="63500" sx="101000" sy="101000" rotWithShape="0">
            <a:srgbClr val="FFFFFF">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err="1" smtClean="0"/>
            <a:t>sociedad</a:t>
          </a:r>
          <a:endParaRPr lang="en-US" sz="2000" kern="1200" dirty="0"/>
        </a:p>
      </dsp:txBody>
      <dsp:txXfrm>
        <a:off x="1773943" y="1042416"/>
        <a:ext cx="1274064" cy="125171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B6274F5-A1E5-413F-9475-31BBAB30D545}">
      <dsp:nvSpPr>
        <dsp:cNvPr id="0" name=""/>
        <dsp:cNvSpPr/>
      </dsp:nvSpPr>
      <dsp:spPr>
        <a:xfrm rot="16200000">
          <a:off x="799857" y="1404"/>
          <a:ext cx="3809980" cy="4416790"/>
        </a:xfrm>
        <a:prstGeom prst="downArrow">
          <a:avLst>
            <a:gd name="adj1" fmla="val 50000"/>
            <a:gd name="adj2" fmla="val 35000"/>
          </a:avLst>
        </a:prstGeom>
        <a:solidFill>
          <a:srgbClr val="FFFF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lvl="1" algn="ctr" defTabSz="577850">
            <a:lnSpc>
              <a:spcPct val="90000"/>
            </a:lnSpc>
            <a:spcBef>
              <a:spcPct val="0"/>
            </a:spcBef>
            <a:spcAft>
              <a:spcPct val="35000"/>
            </a:spcAft>
          </a:pPr>
          <a:r>
            <a:rPr lang="en-US" sz="1300" kern="1200" dirty="0" smtClean="0"/>
            <a:t>- Required surface area, or “footprint” </a:t>
          </a:r>
        </a:p>
        <a:p>
          <a:pPr lvl="1" algn="ctr" defTabSz="577850">
            <a:lnSpc>
              <a:spcPct val="90000"/>
            </a:lnSpc>
            <a:spcBef>
              <a:spcPct val="0"/>
            </a:spcBef>
            <a:spcAft>
              <a:spcPct val="35000"/>
            </a:spcAft>
          </a:pPr>
          <a:r>
            <a:rPr lang="en-US" sz="1300" kern="1200" dirty="0" smtClean="0"/>
            <a:t>- Capital costs and potential electric energy contribution from each resource. </a:t>
          </a:r>
        </a:p>
        <a:p>
          <a:pPr lvl="1" algn="ctr" defTabSz="577850">
            <a:lnSpc>
              <a:spcPct val="90000"/>
            </a:lnSpc>
            <a:spcBef>
              <a:spcPct val="0"/>
            </a:spcBef>
            <a:spcAft>
              <a:spcPct val="35000"/>
            </a:spcAft>
          </a:pPr>
          <a:r>
            <a:rPr lang="en-US" sz="1300" kern="1200" dirty="0" smtClean="0"/>
            <a:t>- Estimated availability and variability the resource </a:t>
          </a:r>
        </a:p>
        <a:p>
          <a:pPr lvl="1" algn="ctr" defTabSz="577850">
            <a:lnSpc>
              <a:spcPct val="90000"/>
            </a:lnSpc>
            <a:spcBef>
              <a:spcPct val="0"/>
            </a:spcBef>
            <a:spcAft>
              <a:spcPct val="35000"/>
            </a:spcAft>
          </a:pPr>
          <a:r>
            <a:rPr lang="en-US" sz="1300" kern="1200" dirty="0" smtClean="0"/>
            <a:t>- The state of the technologies used to harvest their energy</a:t>
          </a:r>
          <a:endParaRPr lang="es-PR" sz="1300" kern="1200" dirty="0" smtClean="0"/>
        </a:p>
        <a:p>
          <a:pPr algn="ctr" defTabSz="577850">
            <a:lnSpc>
              <a:spcPct val="90000"/>
            </a:lnSpc>
            <a:spcBef>
              <a:spcPct val="0"/>
            </a:spcBef>
            <a:spcAft>
              <a:spcPct val="35000"/>
            </a:spcAft>
          </a:pPr>
          <a:endParaRPr lang="es-PR" sz="1300" kern="1200" dirty="0"/>
        </a:p>
      </dsp:txBody>
      <dsp:txXfrm rot="16200000">
        <a:off x="799857" y="1404"/>
        <a:ext cx="3809980" cy="4416790"/>
      </dsp:txXfrm>
    </dsp:sp>
    <dsp:sp modelId="{A7B18483-053D-49FC-852F-93AE38B20AE1}">
      <dsp:nvSpPr>
        <dsp:cNvPr id="0" name=""/>
        <dsp:cNvSpPr/>
      </dsp:nvSpPr>
      <dsp:spPr>
        <a:xfrm rot="5400000">
          <a:off x="4628674" y="1404"/>
          <a:ext cx="3809980" cy="4416790"/>
        </a:xfrm>
        <a:prstGeom prst="downArrow">
          <a:avLst>
            <a:gd name="adj1" fmla="val 50000"/>
            <a:gd name="adj2" fmla="val 35000"/>
          </a:avLst>
        </a:prstGeom>
        <a:solidFill>
          <a:srgbClr val="FFFF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2456" tIns="92456" rIns="92456" bIns="92456" numCol="1" spcCol="1270" anchor="ctr" anchorCtr="0">
          <a:noAutofit/>
        </a:bodyPr>
        <a:lstStyle/>
        <a:p>
          <a:pPr lvl="1" algn="r" defTabSz="577850">
            <a:lnSpc>
              <a:spcPct val="90000"/>
            </a:lnSpc>
            <a:spcBef>
              <a:spcPct val="0"/>
            </a:spcBef>
            <a:spcAft>
              <a:spcPct val="35000"/>
            </a:spcAft>
          </a:pPr>
          <a:r>
            <a:rPr lang="en-US" sz="1300" kern="1200" dirty="0" smtClean="0"/>
            <a:t>- Perception of procedural justice in the decision-making process</a:t>
          </a:r>
        </a:p>
        <a:p>
          <a:pPr lvl="1" algn="r" defTabSz="577850">
            <a:lnSpc>
              <a:spcPct val="90000"/>
            </a:lnSpc>
            <a:spcBef>
              <a:spcPct val="0"/>
            </a:spcBef>
            <a:spcAft>
              <a:spcPct val="35000"/>
            </a:spcAft>
          </a:pPr>
          <a:r>
            <a:rPr lang="en-US" sz="1300" kern="1200" dirty="0" smtClean="0"/>
            <a:t>- Perception of equity in the distribution of costs and benefits associated with the project. </a:t>
          </a:r>
        </a:p>
        <a:p>
          <a:pPr lvl="1" algn="r" defTabSz="577850">
            <a:lnSpc>
              <a:spcPct val="90000"/>
            </a:lnSpc>
            <a:spcBef>
              <a:spcPct val="0"/>
            </a:spcBef>
            <a:spcAft>
              <a:spcPct val="35000"/>
            </a:spcAft>
          </a:pPr>
          <a:r>
            <a:rPr lang="en-US" sz="1300" kern="1200" dirty="0" smtClean="0"/>
            <a:t>- Perceived of economic, environmental and aesthetic consequences </a:t>
          </a:r>
        </a:p>
        <a:p>
          <a:pPr defTabSz="577850">
            <a:lnSpc>
              <a:spcPct val="90000"/>
            </a:lnSpc>
            <a:spcBef>
              <a:spcPct val="0"/>
            </a:spcBef>
            <a:spcAft>
              <a:spcPct val="35000"/>
            </a:spcAft>
          </a:pPr>
          <a:endParaRPr lang="es-PR" sz="1300" kern="1200" dirty="0"/>
        </a:p>
      </dsp:txBody>
      <dsp:txXfrm rot="5400000">
        <a:off x="4628674" y="1404"/>
        <a:ext cx="3809980" cy="4416790"/>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s-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4AF899B1-F1D5-44E4-A0FD-C97EC69ABA39}" type="datetimeFigureOut">
              <a:rPr lang="en-US"/>
              <a:pPr>
                <a:defRPr/>
              </a:pPr>
              <a:t>3/7/2011</a:t>
            </a:fld>
            <a:endParaRPr lang="es-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P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s-PR"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s-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68561C9A-49FD-47C3-B89D-0B28255BE735}" type="slidenum">
              <a:rPr lang="es-PR"/>
              <a:pPr>
                <a:defRPr/>
              </a:pPr>
              <a:t>‹#›</a:t>
            </a:fld>
            <a:endParaRPr lang="es-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F83D130-6238-4D7B-B888-C0492B84C64E}" type="slidenum">
              <a:rPr lang="es-PR" smtClean="0"/>
              <a:pPr/>
              <a:t>1</a:t>
            </a:fld>
            <a:endParaRPr lang="es-P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Rot="1" noChangeAspect="1" noChangeArrowheads="1" noTextEdit="1"/>
          </p:cNvSpPr>
          <p:nvPr>
            <p:ph type="sldImg"/>
          </p:nvPr>
        </p:nvSpPr>
        <p:spPr bwMode="auto">
          <a:xfrm>
            <a:off x="1144588" y="685800"/>
            <a:ext cx="4572000" cy="3429000"/>
          </a:xfrm>
          <a:solidFill>
            <a:srgbClr val="FFFFFF"/>
          </a:solidFill>
          <a:ln>
            <a:solidFill>
              <a:srgbClr val="000000"/>
            </a:solidFill>
            <a:miter lim="800000"/>
            <a:headEnd/>
            <a:tailEnd/>
          </a:ln>
        </p:spPr>
      </p:sp>
      <p:sp>
        <p:nvSpPr>
          <p:cNvPr id="90114"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lIns="86480" tIns="43240" rIns="86480" bIns="43240" numCol="1" anchor="t" anchorCtr="0" compatLnSpc="1">
            <a:prstTxWarp prst="textNoShape">
              <a:avLst/>
            </a:prstTxWarp>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28CEF26-7028-472B-A1C5-0C47E4454D99}" type="slidenum">
              <a:rPr lang="en-US" smtClean="0"/>
              <a:pPr/>
              <a:t>12</a:t>
            </a:fld>
            <a:endParaRPr lang="en-US" smtClean="0"/>
          </a:p>
        </p:txBody>
      </p:sp>
      <p:sp>
        <p:nvSpPr>
          <p:cNvPr id="92162" name="Rectangle 2"/>
          <p:cNvSpPr>
            <a:spLocks noGrp="1" noRot="1" noChangeAspect="1" noChangeArrowheads="1" noTextEdit="1"/>
          </p:cNvSpPr>
          <p:nvPr>
            <p:ph type="sldImg"/>
          </p:nvPr>
        </p:nvSpPr>
        <p:spPr bwMode="auto">
          <a:xfrm>
            <a:off x="1144588" y="685800"/>
            <a:ext cx="4570412" cy="3429000"/>
          </a:xfrm>
          <a:noFill/>
          <a:ln>
            <a:solidFill>
              <a:srgbClr val="000000"/>
            </a:solidFill>
            <a:miter lim="800000"/>
            <a:headEnd/>
            <a:tailEnd/>
          </a:ln>
        </p:spPr>
      </p:sp>
      <p:sp>
        <p:nvSpPr>
          <p:cNvPr id="92163" name="Rectangle 3"/>
          <p:cNvSpPr>
            <a:spLocks noGrp="1" noChangeArrowheads="1"/>
          </p:cNvSpPr>
          <p:nvPr>
            <p:ph type="body" idx="1"/>
          </p:nvPr>
        </p:nvSpPr>
        <p:spPr bwMode="auto">
          <a:xfrm>
            <a:off x="914400" y="4343400"/>
            <a:ext cx="5029200" cy="4114800"/>
          </a:xfrm>
          <a:noFill/>
        </p:spPr>
        <p:txBody>
          <a:bodyPr wrap="square" lIns="86480" tIns="43240" rIns="86480" bIns="43240" numCol="1" anchor="t" anchorCtr="0" compatLnSpc="1">
            <a:prstTxWarp prst="textNoShape">
              <a:avLst/>
            </a:prstTxWarp>
          </a:bodyPr>
          <a:lstStyle/>
          <a:p>
            <a:pPr eaLnBrk="1" hangingPunct="1"/>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Rot="1" noChangeAspect="1" noChangeArrowheads="1" noTextEdit="1"/>
          </p:cNvSpPr>
          <p:nvPr>
            <p:ph type="sldImg"/>
          </p:nvPr>
        </p:nvSpPr>
        <p:spPr bwMode="auto">
          <a:xfrm>
            <a:off x="1144588" y="685800"/>
            <a:ext cx="4572000" cy="3429000"/>
          </a:xfrm>
          <a:solidFill>
            <a:srgbClr val="FFFFFF"/>
          </a:solidFill>
          <a:ln>
            <a:solidFill>
              <a:srgbClr val="000000"/>
            </a:solidFill>
            <a:miter lim="800000"/>
            <a:headEnd/>
            <a:tailEnd/>
          </a:ln>
        </p:spPr>
      </p:sp>
      <p:sp>
        <p:nvSpPr>
          <p:cNvPr id="22118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lIns="86480" tIns="43240" rIns="86480" bIns="43240" numCol="1" anchor="t" anchorCtr="0" compatLnSpc="1">
            <a:prstTxWarp prst="textNoShape">
              <a:avLst/>
            </a:prstTxWarp>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2"/>
          <p:cNvSpPr>
            <a:spLocks noGrp="1" noRot="1" noChangeAspect="1" noChangeArrowheads="1" noTextEdit="1"/>
          </p:cNvSpPr>
          <p:nvPr>
            <p:ph type="sldImg"/>
          </p:nvPr>
        </p:nvSpPr>
        <p:spPr bwMode="auto">
          <a:xfrm>
            <a:off x="1300163" y="798513"/>
            <a:ext cx="4273550" cy="3205162"/>
          </a:xfrm>
          <a:noFill/>
          <a:ln>
            <a:solidFill>
              <a:srgbClr val="000000"/>
            </a:solidFill>
            <a:miter lim="800000"/>
            <a:headEnd/>
            <a:tailEnd/>
          </a:ln>
        </p:spPr>
      </p:sp>
      <p:sp>
        <p:nvSpPr>
          <p:cNvPr id="157698" name="Rectangle 3"/>
          <p:cNvSpPr>
            <a:spLocks noGrp="1" noChangeArrowheads="1"/>
          </p:cNvSpPr>
          <p:nvPr>
            <p:ph type="body" idx="1"/>
          </p:nvPr>
        </p:nvSpPr>
        <p:spPr bwMode="auto">
          <a:xfrm>
            <a:off x="912813" y="4341813"/>
            <a:ext cx="5032375" cy="4116387"/>
          </a:xfrm>
          <a:noFill/>
        </p:spPr>
        <p:txBody>
          <a:bodyPr wrap="square" numCol="1" anchor="t" anchorCtr="0" compatLnSpc="1">
            <a:prstTxWarp prst="textNoShape">
              <a:avLst/>
            </a:prstTxWarp>
          </a:bodyPr>
          <a:lstStyle/>
          <a:p>
            <a:pPr>
              <a:spcBef>
                <a:spcPct val="0"/>
              </a:spcBef>
            </a:pPr>
            <a:endParaRPr lang="en-US" sz="2300"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0904" tIns="45452" rIns="90904" bIns="45452" anchor="b"/>
          <a:lstStyle/>
          <a:p>
            <a:pPr algn="r" defTabSz="908050"/>
            <a:fld id="{5AF12CEE-D9D4-4A5C-A5DD-B5149AF5E04C}" type="slidenum">
              <a:rPr lang="en-US" sz="1200"/>
              <a:pPr algn="r" defTabSz="908050"/>
              <a:t>19</a:t>
            </a:fld>
            <a:endParaRPr lang="en-US" sz="1200"/>
          </a:p>
        </p:txBody>
      </p:sp>
      <p:sp>
        <p:nvSpPr>
          <p:cNvPr id="159746" name="Rectangle 2"/>
          <p:cNvSpPr>
            <a:spLocks noGrp="1" noRot="1" noChangeAspect="1" noChangeArrowheads="1" noTextEdit="1"/>
          </p:cNvSpPr>
          <p:nvPr>
            <p:ph type="sldImg"/>
          </p:nvPr>
        </p:nvSpPr>
        <p:spPr bwMode="auto">
          <a:xfrm>
            <a:off x="1143000" y="684213"/>
            <a:ext cx="4573588" cy="3432175"/>
          </a:xfrm>
          <a:noFill/>
          <a:ln>
            <a:solidFill>
              <a:srgbClr val="000000"/>
            </a:solidFill>
            <a:miter lim="800000"/>
            <a:headEnd/>
            <a:tailEnd/>
          </a:ln>
        </p:spPr>
      </p:sp>
      <p:sp>
        <p:nvSpPr>
          <p:cNvPr id="159747" name="Rectangle 3"/>
          <p:cNvSpPr>
            <a:spLocks noGrp="1" noChangeArrowheads="1"/>
          </p:cNvSpPr>
          <p:nvPr>
            <p:ph type="body" idx="1"/>
          </p:nvPr>
        </p:nvSpPr>
        <p:spPr bwMode="auto">
          <a:xfrm>
            <a:off x="685800" y="4343400"/>
            <a:ext cx="5486400" cy="4116388"/>
          </a:xfrm>
          <a:noFill/>
        </p:spPr>
        <p:txBody>
          <a:bodyPr wrap="square" numCol="1" anchor="t" anchorCtr="0" compatLnSpc="1">
            <a:prstTxWarp prst="textNoShape">
              <a:avLst/>
            </a:prstTxWarp>
          </a:bodyPr>
          <a:lstStyle/>
          <a:p>
            <a:pPr eaLnBrk="1" hangingPunct="1"/>
            <a:endParaRPr lang="en-US"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2"/>
          <p:cNvSpPr>
            <a:spLocks noGrp="1" noRot="1" noChangeAspect="1" noChangeArrowheads="1" noTextEdit="1"/>
          </p:cNvSpPr>
          <p:nvPr>
            <p:ph type="sldImg"/>
          </p:nvPr>
        </p:nvSpPr>
        <p:spPr bwMode="auto">
          <a:xfrm>
            <a:off x="1143000" y="684213"/>
            <a:ext cx="4572000" cy="3430587"/>
          </a:xfrm>
          <a:noFill/>
          <a:ln>
            <a:solidFill>
              <a:srgbClr val="000000"/>
            </a:solidFill>
            <a:miter lim="800000"/>
            <a:headEnd/>
            <a:tailEnd/>
          </a:ln>
        </p:spPr>
      </p:sp>
      <p:sp>
        <p:nvSpPr>
          <p:cNvPr id="161794" name="Rectangle 3"/>
          <p:cNvSpPr>
            <a:spLocks noGrp="1" noChangeArrowheads="1"/>
          </p:cNvSpPr>
          <p:nvPr>
            <p:ph type="body" idx="1"/>
          </p:nvPr>
        </p:nvSpPr>
        <p:spPr bwMode="auto">
          <a:xfrm>
            <a:off x="685800" y="4343400"/>
            <a:ext cx="5486400" cy="4116388"/>
          </a:xfrm>
          <a:noFill/>
        </p:spPr>
        <p:txBody>
          <a:bodyPr wrap="square" lIns="91640" tIns="45819" rIns="91640" bIns="45819" numCol="1" anchor="t" anchorCtr="0" compatLnSpc="1">
            <a:prstTxWarp prst="textNoShape">
              <a:avLst/>
            </a:prstTxWarp>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2"/>
          <p:cNvSpPr>
            <a:spLocks noGrp="1" noRot="1" noChangeAspect="1" noChangeArrowheads="1" noTextEdit="1"/>
          </p:cNvSpPr>
          <p:nvPr>
            <p:ph type="sldImg"/>
          </p:nvPr>
        </p:nvSpPr>
        <p:spPr bwMode="auto">
          <a:xfrm>
            <a:off x="1143000" y="684213"/>
            <a:ext cx="4572000" cy="3430587"/>
          </a:xfrm>
          <a:noFill/>
          <a:ln>
            <a:solidFill>
              <a:srgbClr val="000000"/>
            </a:solidFill>
            <a:miter lim="800000"/>
            <a:headEnd/>
            <a:tailEnd/>
          </a:ln>
        </p:spPr>
      </p:sp>
      <p:sp>
        <p:nvSpPr>
          <p:cNvPr id="164866" name="Rectangle 3"/>
          <p:cNvSpPr>
            <a:spLocks noGrp="1" noChangeArrowheads="1"/>
          </p:cNvSpPr>
          <p:nvPr>
            <p:ph type="body" idx="1"/>
          </p:nvPr>
        </p:nvSpPr>
        <p:spPr bwMode="auto">
          <a:xfrm>
            <a:off x="685800" y="4343400"/>
            <a:ext cx="5486400" cy="4116388"/>
          </a:xfrm>
          <a:noFill/>
        </p:spPr>
        <p:txBody>
          <a:bodyPr wrap="square" lIns="91640" tIns="45819" rIns="91640" bIns="45819" numCol="1" anchor="t" anchorCtr="0" compatLnSpc="1">
            <a:prstTxWarp prst="textNoShape">
              <a:avLst/>
            </a:prstTxWarp>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Rectangle 2"/>
          <p:cNvSpPr>
            <a:spLocks noGrp="1" noRot="1" noChangeAspect="1" noChangeArrowheads="1" noTextEdit="1"/>
          </p:cNvSpPr>
          <p:nvPr>
            <p:ph type="sldImg"/>
          </p:nvPr>
        </p:nvSpPr>
        <p:spPr bwMode="auto">
          <a:xfrm>
            <a:off x="1144588" y="685800"/>
            <a:ext cx="4570412" cy="3429000"/>
          </a:xfrm>
          <a:solidFill>
            <a:srgbClr val="FFFFFF"/>
          </a:solidFill>
          <a:ln>
            <a:solidFill>
              <a:srgbClr val="000000"/>
            </a:solidFill>
            <a:miter lim="800000"/>
            <a:headEnd/>
            <a:tailEnd/>
          </a:ln>
        </p:spPr>
      </p:sp>
      <p:sp>
        <p:nvSpPr>
          <p:cNvPr id="166914"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lIns="86480" tIns="43240" rIns="86480" bIns="43240" numCol="1" anchor="t" anchorCtr="0" compatLnSpc="1">
            <a:prstTxWarp prst="textNoShape">
              <a:avLst/>
            </a:prstTxWarp>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Slide Image Placeholder 1"/>
          <p:cNvSpPr>
            <a:spLocks noGrp="1" noRot="1" noChangeAspect="1" noTextEdit="1"/>
          </p:cNvSpPr>
          <p:nvPr>
            <p:ph type="sldImg"/>
          </p:nvPr>
        </p:nvSpPr>
        <p:spPr bwMode="auto">
          <a:noFill/>
          <a:ln>
            <a:solidFill>
              <a:srgbClr val="000000"/>
            </a:solidFill>
            <a:miter lim="800000"/>
            <a:headEnd/>
            <a:tailEnd/>
          </a:ln>
        </p:spPr>
      </p:sp>
      <p:sp>
        <p:nvSpPr>
          <p:cNvPr id="1689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latin typeface="Arial" charset="0"/>
            </a:endParaRPr>
          </a:p>
        </p:txBody>
      </p:sp>
      <p:sp>
        <p:nvSpPr>
          <p:cNvPr id="1689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3F80F5-5619-442E-AABC-1F933F4DFCC6}" type="slidenum">
              <a:rPr lang="en-US" smtClean="0"/>
              <a:pPr/>
              <a:t>25</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Rectangle 2"/>
          <p:cNvSpPr>
            <a:spLocks noGrp="1" noRot="1" noChangeAspect="1" noChangeArrowheads="1" noTextEdit="1"/>
          </p:cNvSpPr>
          <p:nvPr>
            <p:ph type="sldImg"/>
          </p:nvPr>
        </p:nvSpPr>
        <p:spPr bwMode="auto">
          <a:xfrm>
            <a:off x="1144588" y="685800"/>
            <a:ext cx="4570412" cy="3429000"/>
          </a:xfrm>
          <a:solidFill>
            <a:srgbClr val="FFFFFF"/>
          </a:solidFill>
          <a:ln>
            <a:solidFill>
              <a:srgbClr val="000000"/>
            </a:solidFill>
            <a:miter lim="800000"/>
            <a:headEnd/>
            <a:tailEnd/>
          </a:ln>
        </p:spPr>
      </p:sp>
      <p:sp>
        <p:nvSpPr>
          <p:cNvPr id="171010"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lIns="86480" tIns="43240" rIns="86480" bIns="43240" numCol="1" anchor="t" anchorCtr="0" compatLnSpc="1">
            <a:prstTxWarp prst="textNoShape">
              <a:avLst/>
            </a:prstTxWarp>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latin typeface="Arial" charset="0"/>
            </a:endParaRPr>
          </a:p>
        </p:txBody>
      </p:sp>
      <p:sp>
        <p:nvSpPr>
          <p:cNvPr id="1730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676AC3-206D-4A99-9341-CE0E4B81587A}" type="slidenum">
              <a:rPr lang="en-US" smtClean="0"/>
              <a:pPr/>
              <a:t>28</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Rectangle 2"/>
          <p:cNvSpPr>
            <a:spLocks noGrp="1" noRot="1" noChangeAspect="1" noChangeArrowheads="1" noTextEdit="1"/>
          </p:cNvSpPr>
          <p:nvPr>
            <p:ph type="sldImg"/>
          </p:nvPr>
        </p:nvSpPr>
        <p:spPr bwMode="auto">
          <a:xfrm>
            <a:off x="1144588" y="684213"/>
            <a:ext cx="4570412" cy="3429000"/>
          </a:xfrm>
          <a:noFill/>
          <a:ln>
            <a:solidFill>
              <a:srgbClr val="000000"/>
            </a:solidFill>
            <a:miter lim="800000"/>
            <a:headEnd/>
            <a:tailEnd/>
          </a:ln>
        </p:spPr>
      </p:sp>
      <p:sp>
        <p:nvSpPr>
          <p:cNvPr id="175106" name="Rectangle 3"/>
          <p:cNvSpPr>
            <a:spLocks noGrp="1" noChangeArrowheads="1"/>
          </p:cNvSpPr>
          <p:nvPr>
            <p:ph type="body" idx="1"/>
          </p:nvPr>
        </p:nvSpPr>
        <p:spPr bwMode="auto">
          <a:xfrm>
            <a:off x="685800" y="4341813"/>
            <a:ext cx="5486400" cy="4117975"/>
          </a:xfrm>
          <a:noFill/>
        </p:spPr>
        <p:txBody>
          <a:bodyPr wrap="square" numCol="1" anchor="t" anchorCtr="0" compatLnSpc="1">
            <a:prstTxWarp prst="textNoShape">
              <a:avLst/>
            </a:prstTxWarp>
          </a:bodyPr>
          <a:lstStyle/>
          <a:p>
            <a:pPr eaLnBrk="1" hangingPunct="1"/>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Slide Image Placeholder 1"/>
          <p:cNvSpPr>
            <a:spLocks noGrp="1" noRot="1" noChangeAspect="1"/>
          </p:cNvSpPr>
          <p:nvPr>
            <p:ph type="sldImg"/>
          </p:nvPr>
        </p:nvSpPr>
        <p:spPr bwMode="auto">
          <a:noFill/>
          <a:ln>
            <a:solidFill>
              <a:srgbClr val="000000"/>
            </a:solidFill>
            <a:miter lim="800000"/>
            <a:headEnd/>
            <a:tailEnd/>
          </a:ln>
        </p:spPr>
      </p:sp>
      <p:sp>
        <p:nvSpPr>
          <p:cNvPr id="177154"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77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86F3EC6-BD1F-46A1-9776-7504D7B80DA8}" type="slidenum">
              <a:rPr lang="es-PR" smtClean="0"/>
              <a:pPr/>
              <a:t>30</a:t>
            </a:fld>
            <a:endParaRPr lang="es-P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Slide Image Placeholder 1"/>
          <p:cNvSpPr>
            <a:spLocks noGrp="1" noRot="1" noChangeAspect="1"/>
          </p:cNvSpPr>
          <p:nvPr>
            <p:ph type="sldImg"/>
          </p:nvPr>
        </p:nvSpPr>
        <p:spPr bwMode="auto">
          <a:noFill/>
          <a:ln>
            <a:solidFill>
              <a:srgbClr val="000000"/>
            </a:solidFill>
            <a:miter lim="800000"/>
            <a:headEnd/>
            <a:tailEnd/>
          </a:ln>
        </p:spPr>
      </p:sp>
      <p:sp>
        <p:nvSpPr>
          <p:cNvPr id="179202"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79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CB294A-D658-4BEC-B35F-84CB65318CFD}" type="slidenum">
              <a:rPr lang="es-PR" smtClean="0"/>
              <a:pPr/>
              <a:t>31</a:t>
            </a:fld>
            <a:endParaRPr lang="es-P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1250" name="Rectangle 3"/>
          <p:cNvSpPr>
            <a:spLocks noGrp="1" noChangeArrowheads="1"/>
          </p:cNvSpPr>
          <p:nvPr>
            <p:ph type="body" idx="1"/>
          </p:nvPr>
        </p:nvSpPr>
        <p:spPr bwMode="auto">
          <a:noFill/>
        </p:spPr>
        <p:txBody>
          <a:bodyPr wrap="square" lIns="91630" tIns="45815" rIns="91630" bIns="45815" numCol="1" anchor="t" anchorCtr="0" compatLnSpc="1">
            <a:prstTxWarp prst="textNoShape">
              <a:avLst/>
            </a:prstTxWarp>
          </a:bodyP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2"/>
          <p:cNvSpPr>
            <a:spLocks noGrp="1" noRot="1" noChangeAspect="1" noChangeArrowheads="1" noTextEdit="1"/>
          </p:cNvSpPr>
          <p:nvPr>
            <p:ph type="sldImg"/>
          </p:nvPr>
        </p:nvSpPr>
        <p:spPr bwMode="auto">
          <a:xfrm>
            <a:off x="1143000" y="684213"/>
            <a:ext cx="4572000" cy="3430587"/>
          </a:xfrm>
          <a:noFill/>
          <a:ln>
            <a:solidFill>
              <a:srgbClr val="000000"/>
            </a:solidFill>
            <a:miter lim="800000"/>
            <a:headEnd/>
            <a:tailEnd/>
          </a:ln>
        </p:spPr>
      </p:sp>
      <p:sp>
        <p:nvSpPr>
          <p:cNvPr id="189442" name="Rectangle 3"/>
          <p:cNvSpPr>
            <a:spLocks noGrp="1" noChangeArrowheads="1"/>
          </p:cNvSpPr>
          <p:nvPr>
            <p:ph type="body" idx="1"/>
          </p:nvPr>
        </p:nvSpPr>
        <p:spPr bwMode="auto">
          <a:xfrm>
            <a:off x="685800" y="4343400"/>
            <a:ext cx="5486400" cy="4116388"/>
          </a:xfrm>
          <a:noFill/>
        </p:spPr>
        <p:txBody>
          <a:bodyPr wrap="square" lIns="91640" tIns="45819" rIns="91640" bIns="45819" numCol="1" anchor="t" anchorCtr="0" compatLnSpc="1">
            <a:prstTxWarp prst="textNoShape">
              <a:avLst/>
            </a:prstTxWarp>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Slide Image Placeholder 1"/>
          <p:cNvSpPr>
            <a:spLocks noGrp="1" noRot="1" noChangeAspect="1"/>
          </p:cNvSpPr>
          <p:nvPr>
            <p:ph type="sldImg"/>
          </p:nvPr>
        </p:nvSpPr>
        <p:spPr bwMode="auto">
          <a:noFill/>
          <a:ln>
            <a:solidFill>
              <a:srgbClr val="000000"/>
            </a:solidFill>
            <a:miter lim="800000"/>
            <a:headEnd/>
            <a:tailEnd/>
          </a:ln>
        </p:spPr>
      </p:sp>
      <p:sp>
        <p:nvSpPr>
          <p:cNvPr id="194562"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94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6861ED-F592-4EA8-BDFC-B9538B4DCC7C}" type="slidenum">
              <a:rPr lang="es-PR" smtClean="0"/>
              <a:pPr/>
              <a:t>43</a:t>
            </a:fld>
            <a:endParaRPr lang="es-P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57297362-03B6-4673-BF83-E09F4380E783}" type="slidenum">
              <a:rPr lang="en-US" smtClean="0"/>
              <a:pPr/>
              <a:t>48</a:t>
            </a:fld>
            <a:endParaRPr lang="en-US" smtClean="0"/>
          </a:p>
        </p:txBody>
      </p:sp>
      <p:sp>
        <p:nvSpPr>
          <p:cNvPr id="2007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07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F23EB134-96B0-46A9-851E-8DC6E27D1662}" type="slidenum">
              <a:rPr lang="en-US" smtClean="0"/>
              <a:pPr/>
              <a:t>49</a:t>
            </a:fld>
            <a:endParaRPr lang="en-US" smtClean="0"/>
          </a:p>
        </p:txBody>
      </p:sp>
      <p:sp>
        <p:nvSpPr>
          <p:cNvPr id="2027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C36B111C-67FA-4153-A922-45D6A6D992E5}" type="slidenum">
              <a:rPr lang="en-US" smtClean="0"/>
              <a:pPr/>
              <a:t>50</a:t>
            </a:fld>
            <a:endParaRPr lang="en-US" smtClean="0"/>
          </a:p>
        </p:txBody>
      </p:sp>
      <p:sp>
        <p:nvSpPr>
          <p:cNvPr id="2048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F7CD6BF-CC9F-49AB-B85F-0CE2A0DCF8AD}" type="slidenum">
              <a:rPr lang="en-US" smtClean="0"/>
              <a:pPr/>
              <a:t>51</a:t>
            </a:fld>
            <a:endParaRPr lang="en-US" smtClean="0"/>
          </a:p>
        </p:txBody>
      </p:sp>
      <p:sp>
        <p:nvSpPr>
          <p:cNvPr id="2068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685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730A7484-F739-4A00-81F9-F9D4C5A1CAE6}" type="slidenum">
              <a:rPr lang="en-US" smtClean="0"/>
              <a:pPr/>
              <a:t>52</a:t>
            </a:fld>
            <a:endParaRPr lang="en-US" smtClean="0"/>
          </a:p>
        </p:txBody>
      </p:sp>
      <p:sp>
        <p:nvSpPr>
          <p:cNvPr id="208898" name="Rectangle 2"/>
          <p:cNvSpPr>
            <a:spLocks noGrp="1" noRot="1" noChangeAspect="1" noChangeArrowheads="1" noTextEdit="1"/>
          </p:cNvSpPr>
          <p:nvPr>
            <p:ph type="sldImg"/>
          </p:nvPr>
        </p:nvSpPr>
        <p:spPr bwMode="auto">
          <a:xfrm>
            <a:off x="1143000" y="685800"/>
            <a:ext cx="4573588" cy="3429000"/>
          </a:xfrm>
          <a:noFill/>
          <a:ln>
            <a:solidFill>
              <a:srgbClr val="000000"/>
            </a:solidFill>
            <a:miter lim="800000"/>
            <a:headEnd/>
            <a:tailEnd/>
          </a:ln>
        </p:spPr>
      </p:sp>
      <p:sp>
        <p:nvSpPr>
          <p:cNvPr id="208899" name="Rectangle 3"/>
          <p:cNvSpPr>
            <a:spLocks noGrp="1" noChangeArrowheads="1"/>
          </p:cNvSpPr>
          <p:nvPr>
            <p:ph type="body" idx="1"/>
          </p:nvPr>
        </p:nvSpPr>
        <p:spPr bwMode="auto">
          <a:xfrm>
            <a:off x="914400" y="4343400"/>
            <a:ext cx="5029200" cy="4114800"/>
          </a:xfrm>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Fresh title.png"/>
          <p:cNvPicPr>
            <a:picLocks noChangeAspect="1"/>
          </p:cNvPicPr>
          <p:nvPr/>
        </p:nvPicPr>
        <p:blipFill>
          <a:blip r:embed="rId2" cstate="print"/>
          <a:srcRect b="39771"/>
          <a:stretch>
            <a:fillRect/>
          </a:stretch>
        </p:blipFill>
        <p:spPr bwMode="auto">
          <a:xfrm>
            <a:off x="0" y="1566863"/>
            <a:ext cx="9144000" cy="2243137"/>
          </a:xfrm>
          <a:prstGeom prst="rect">
            <a:avLst/>
          </a:prstGeom>
          <a:noFill/>
          <a:ln w="9525">
            <a:noFill/>
            <a:miter lim="800000"/>
            <a:headEnd/>
            <a:tailEnd/>
          </a:ln>
        </p:spPr>
      </p:pic>
      <p:pic>
        <p:nvPicPr>
          <p:cNvPr id="5" name="Picture 9" descr="Fresh title.png"/>
          <p:cNvPicPr>
            <a:picLocks noChangeAspect="1"/>
          </p:cNvPicPr>
          <p:nvPr/>
        </p:nvPicPr>
        <p:blipFill>
          <a:blip r:embed="rId2" cstate="print"/>
          <a:srcRect t="33632" b="59389"/>
          <a:stretch>
            <a:fillRect/>
          </a:stretch>
        </p:blipFill>
        <p:spPr bwMode="auto">
          <a:xfrm>
            <a:off x="0" y="6597650"/>
            <a:ext cx="9144000" cy="260350"/>
          </a:xfrm>
          <a:prstGeom prst="rect">
            <a:avLst/>
          </a:prstGeom>
          <a:noFill/>
          <a:ln w="9525">
            <a:noFill/>
            <a:miter lim="800000"/>
            <a:headEnd/>
            <a:tailEnd/>
          </a:ln>
        </p:spPr>
      </p:pic>
      <p:sp>
        <p:nvSpPr>
          <p:cNvPr id="2" name="Title 1"/>
          <p:cNvSpPr>
            <a:spLocks noGrp="1"/>
          </p:cNvSpPr>
          <p:nvPr>
            <p:ph type="ctrTitle"/>
          </p:nvPr>
        </p:nvSpPr>
        <p:spPr>
          <a:xfrm>
            <a:off x="685800" y="1134035"/>
            <a:ext cx="7772400" cy="1470025"/>
          </a:xfrm>
        </p:spPr>
        <p:txBody>
          <a:bodyPr/>
          <a:lstStyle>
            <a:lvl1pPr>
              <a:defRPr sz="6000"/>
            </a:lvl1pPr>
          </a:lstStyle>
          <a:p>
            <a:r>
              <a:rPr lang="en-US" smtClean="0"/>
              <a:t>Click to edit Master title style</a:t>
            </a:r>
            <a:endParaRPr/>
          </a:p>
        </p:txBody>
      </p:sp>
      <p:sp>
        <p:nvSpPr>
          <p:cNvPr id="3" name="Subtitle 2"/>
          <p:cNvSpPr>
            <a:spLocks noGrp="1"/>
          </p:cNvSpPr>
          <p:nvPr>
            <p:ph type="subTitle" idx="1"/>
          </p:nvPr>
        </p:nvSpPr>
        <p:spPr>
          <a:xfrm>
            <a:off x="685800" y="4114800"/>
            <a:ext cx="5257800" cy="1371600"/>
          </a:xfrm>
        </p:spPr>
        <p:txBody>
          <a:bodyPr>
            <a:normAutofit/>
          </a:bodyPr>
          <a:lstStyle>
            <a:lvl1pPr marL="0" indent="0" algn="l">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6" name="Date Placeholder 3"/>
          <p:cNvSpPr>
            <a:spLocks noGrp="1"/>
          </p:cNvSpPr>
          <p:nvPr>
            <p:ph type="dt" sz="half" idx="10"/>
          </p:nvPr>
        </p:nvSpPr>
        <p:spPr>
          <a:xfrm>
            <a:off x="6324600" y="6288088"/>
            <a:ext cx="1981200" cy="365125"/>
          </a:xfrm>
        </p:spPr>
        <p:txBody>
          <a:bodyPr/>
          <a:lstStyle>
            <a:lvl1pPr algn="r">
              <a:defRPr/>
            </a:lvl1pPr>
          </a:lstStyle>
          <a:p>
            <a:pPr>
              <a:defRPr/>
            </a:pPr>
            <a:endParaRPr lang="es-PR"/>
          </a:p>
        </p:txBody>
      </p:sp>
      <p:sp>
        <p:nvSpPr>
          <p:cNvPr id="7" name="Footer Placeholder 4"/>
          <p:cNvSpPr>
            <a:spLocks noGrp="1"/>
          </p:cNvSpPr>
          <p:nvPr>
            <p:ph type="ftr" sz="quarter" idx="11"/>
          </p:nvPr>
        </p:nvSpPr>
        <p:spPr>
          <a:xfrm>
            <a:off x="685800" y="6288088"/>
            <a:ext cx="2895600" cy="365125"/>
          </a:xfrm>
        </p:spPr>
        <p:txBody>
          <a:bodyPr/>
          <a:lstStyle>
            <a:lvl1pPr algn="l">
              <a:defRPr/>
            </a:lvl1pPr>
          </a:lstStyle>
          <a:p>
            <a:pPr>
              <a:defRPr/>
            </a:pPr>
            <a:endParaRPr lang="es-PR"/>
          </a:p>
        </p:txBody>
      </p:sp>
      <p:sp>
        <p:nvSpPr>
          <p:cNvPr id="8" name="Slide Number Placeholder 5"/>
          <p:cNvSpPr>
            <a:spLocks noGrp="1"/>
          </p:cNvSpPr>
          <p:nvPr>
            <p:ph type="sldNum" sz="quarter" idx="12"/>
          </p:nvPr>
        </p:nvSpPr>
        <p:spPr>
          <a:xfrm>
            <a:off x="8382000" y="6288088"/>
            <a:ext cx="685800" cy="365125"/>
          </a:xfrm>
        </p:spPr>
        <p:txBody>
          <a:bodyPr/>
          <a:lstStyle>
            <a:lvl1pPr>
              <a:defRPr sz="1100" b="1" kern="1200">
                <a:solidFill>
                  <a:schemeClr val="tx1">
                    <a:tint val="75000"/>
                  </a:schemeClr>
                </a:solidFill>
                <a:latin typeface="+mn-lt"/>
                <a:ea typeface="+mn-ea"/>
                <a:cs typeface="+mn-cs"/>
              </a:defRPr>
            </a:lvl1pPr>
          </a:lstStyle>
          <a:p>
            <a:pPr>
              <a:defRPr/>
            </a:pPr>
            <a:fld id="{140CC441-3C07-484B-8C1E-F824B2CFAE4C}" type="slidenum">
              <a:rPr lang="es-PR"/>
              <a:pPr>
                <a:defRPr/>
              </a:pPr>
              <a:t>‹#›</a:t>
            </a:fld>
            <a:endParaRPr lang="es-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endParaRPr lang="es-PR"/>
          </a:p>
        </p:txBody>
      </p:sp>
      <p:sp>
        <p:nvSpPr>
          <p:cNvPr id="5" name="Footer Placeholder 4"/>
          <p:cNvSpPr>
            <a:spLocks noGrp="1"/>
          </p:cNvSpPr>
          <p:nvPr>
            <p:ph type="ftr" sz="quarter" idx="11"/>
          </p:nvPr>
        </p:nvSpPr>
        <p:spPr/>
        <p:txBody>
          <a:bodyPr/>
          <a:lstStyle>
            <a:lvl1pPr>
              <a:defRPr/>
            </a:lvl1pPr>
          </a:lstStyle>
          <a:p>
            <a:pPr>
              <a:defRPr/>
            </a:pPr>
            <a:endParaRPr lang="es-PR"/>
          </a:p>
        </p:txBody>
      </p:sp>
      <p:sp>
        <p:nvSpPr>
          <p:cNvPr id="6" name="Slide Number Placeholder 5"/>
          <p:cNvSpPr>
            <a:spLocks noGrp="1"/>
          </p:cNvSpPr>
          <p:nvPr>
            <p:ph type="sldNum" sz="quarter" idx="12"/>
          </p:nvPr>
        </p:nvSpPr>
        <p:spPr/>
        <p:txBody>
          <a:bodyPr/>
          <a:lstStyle>
            <a:lvl1pPr>
              <a:defRPr/>
            </a:lvl1pPr>
          </a:lstStyle>
          <a:p>
            <a:pPr>
              <a:defRPr/>
            </a:pPr>
            <a:fld id="{F1C8CB41-ACE5-4C31-BD38-0476B5B255C0}" type="slidenum">
              <a:rPr lang="es-PR"/>
              <a:pPr>
                <a:defRPr/>
              </a:pPr>
              <a:t>‹#›</a:t>
            </a:fld>
            <a:endParaRPr lang="es-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4" name="Picture 8" descr="Fresh section.png"/>
          <p:cNvPicPr>
            <a:picLocks noChangeAspect="1"/>
          </p:cNvPicPr>
          <p:nvPr/>
        </p:nvPicPr>
        <p:blipFill>
          <a:blip r:embed="rId2" cstate="print"/>
          <a:srcRect/>
          <a:stretch>
            <a:fillRect/>
          </a:stretch>
        </p:blipFill>
        <p:spPr bwMode="auto">
          <a:xfrm>
            <a:off x="0" y="3767138"/>
            <a:ext cx="9144000" cy="3090862"/>
          </a:xfrm>
          <a:prstGeom prst="rect">
            <a:avLst/>
          </a:prstGeom>
          <a:noFill/>
          <a:ln w="9525">
            <a:noFill/>
            <a:miter lim="800000"/>
            <a:headEnd/>
            <a:tailEnd/>
          </a:ln>
        </p:spPr>
      </p:pic>
      <p:sp>
        <p:nvSpPr>
          <p:cNvPr id="2" name="Title 1"/>
          <p:cNvSpPr>
            <a:spLocks noGrp="1"/>
          </p:cNvSpPr>
          <p:nvPr>
            <p:ph type="title"/>
          </p:nvPr>
        </p:nvSpPr>
        <p:spPr>
          <a:xfrm>
            <a:off x="672353" y="2819400"/>
            <a:ext cx="7772400" cy="1828800"/>
          </a:xfrm>
        </p:spPr>
        <p:txBody>
          <a:bodyPr/>
          <a:lstStyle>
            <a:lvl1pPr algn="l" defTabSz="914400" rtl="0" eaLnBrk="1" latinLnBrk="0" hangingPunct="1">
              <a:spcBef>
                <a:spcPct val="0"/>
              </a:spcBef>
              <a:buNone/>
              <a:defRPr sz="6000" b="1" kern="1200">
                <a:solidFill>
                  <a:schemeClr val="tx1">
                    <a:alpha val="90000"/>
                  </a:schemeClr>
                </a:solidFill>
                <a:effectLst>
                  <a:innerShdw blurRad="38100">
                    <a:schemeClr val="tx1">
                      <a:lumMod val="85000"/>
                    </a:schemeClr>
                  </a:inn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672353" y="5257800"/>
            <a:ext cx="7772400" cy="685800"/>
          </a:xfrm>
        </p:spPr>
        <p:txBody>
          <a:bodyPr rtlCol="0">
            <a:normAutofit/>
          </a:bodyPr>
          <a:lstStyle>
            <a:lvl1pPr marL="0" indent="0" algn="l" defTabSz="914400" rtl="0" eaLnBrk="1" latinLnBrk="0" hangingPunct="1">
              <a:spcBef>
                <a:spcPts val="0"/>
              </a:spcBef>
              <a:buFont typeface="Wingdings" pitchFamily="2" charset="2"/>
              <a:buNone/>
              <a:defRPr sz="1600" b="0" kern="1200">
                <a:solidFill>
                  <a:schemeClr val="tx1"/>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a:xfrm>
            <a:off x="673100" y="6553200"/>
            <a:ext cx="1981200" cy="231775"/>
          </a:xfrm>
        </p:spPr>
        <p:txBody>
          <a:bodyPr/>
          <a:lstStyle>
            <a:lvl1pPr>
              <a:defRPr/>
            </a:lvl1pPr>
          </a:lstStyle>
          <a:p>
            <a:pPr>
              <a:defRPr/>
            </a:pPr>
            <a:endParaRPr lang="es-PR"/>
          </a:p>
        </p:txBody>
      </p:sp>
      <p:sp>
        <p:nvSpPr>
          <p:cNvPr id="6" name="Footer Placeholder 4"/>
          <p:cNvSpPr>
            <a:spLocks noGrp="1"/>
          </p:cNvSpPr>
          <p:nvPr>
            <p:ph type="ftr" sz="quarter" idx="11"/>
          </p:nvPr>
        </p:nvSpPr>
        <p:spPr>
          <a:xfrm>
            <a:off x="3621088" y="6553200"/>
            <a:ext cx="2895600" cy="231775"/>
          </a:xfrm>
        </p:spPr>
        <p:txBody>
          <a:bodyPr/>
          <a:lstStyle>
            <a:lvl1pPr algn="ctr">
              <a:defRPr/>
            </a:lvl1pPr>
          </a:lstStyle>
          <a:p>
            <a:pPr>
              <a:defRPr/>
            </a:pPr>
            <a:endParaRPr lang="es-PR"/>
          </a:p>
        </p:txBody>
      </p:sp>
      <p:sp>
        <p:nvSpPr>
          <p:cNvPr id="7" name="Slide Number Placeholder 5"/>
          <p:cNvSpPr>
            <a:spLocks noGrp="1"/>
          </p:cNvSpPr>
          <p:nvPr>
            <p:ph type="sldNum" sz="quarter" idx="12"/>
          </p:nvPr>
        </p:nvSpPr>
        <p:spPr>
          <a:xfrm>
            <a:off x="7759700" y="6553200"/>
            <a:ext cx="685800" cy="231775"/>
          </a:xfrm>
        </p:spPr>
        <p:txBody>
          <a:bodyPr/>
          <a:lstStyle>
            <a:lvl1pPr>
              <a:defRPr/>
            </a:lvl1pPr>
          </a:lstStyle>
          <a:p>
            <a:pPr>
              <a:defRPr/>
            </a:pPr>
            <a:fld id="{E969E609-0133-483B-8FBD-042C4C701F90}" type="slidenum">
              <a:rPr lang="es-PR"/>
              <a:pPr>
                <a:defRPr/>
              </a:pPr>
              <a:t>‹#›</a:t>
            </a:fld>
            <a:endParaRPr lang="es-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63706" y="2070100"/>
            <a:ext cx="3429000" cy="3738563"/>
          </a:xfr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60259" y="2070100"/>
            <a:ext cx="3429000" cy="3738563"/>
          </a:xfr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pPr>
              <a:defRPr/>
            </a:pPr>
            <a:endParaRPr lang="es-PR"/>
          </a:p>
        </p:txBody>
      </p:sp>
      <p:sp>
        <p:nvSpPr>
          <p:cNvPr id="6" name="Footer Placeholder 4"/>
          <p:cNvSpPr>
            <a:spLocks noGrp="1"/>
          </p:cNvSpPr>
          <p:nvPr>
            <p:ph type="ftr" sz="quarter" idx="11"/>
          </p:nvPr>
        </p:nvSpPr>
        <p:spPr/>
        <p:txBody>
          <a:bodyPr/>
          <a:lstStyle>
            <a:lvl1pPr>
              <a:defRPr/>
            </a:lvl1pPr>
          </a:lstStyle>
          <a:p>
            <a:pPr>
              <a:defRPr/>
            </a:pPr>
            <a:endParaRPr lang="es-PR"/>
          </a:p>
        </p:txBody>
      </p:sp>
      <p:sp>
        <p:nvSpPr>
          <p:cNvPr id="7" name="Slide Number Placeholder 5"/>
          <p:cNvSpPr>
            <a:spLocks noGrp="1"/>
          </p:cNvSpPr>
          <p:nvPr>
            <p:ph type="sldNum" sz="quarter" idx="12"/>
          </p:nvPr>
        </p:nvSpPr>
        <p:spPr/>
        <p:txBody>
          <a:bodyPr/>
          <a:lstStyle>
            <a:lvl1pPr>
              <a:defRPr/>
            </a:lvl1pPr>
          </a:lstStyle>
          <a:p>
            <a:pPr>
              <a:defRPr/>
            </a:pPr>
            <a:fld id="{58CA7E32-0554-419F-BF78-28EB66DAB773}" type="slidenum">
              <a:rPr lang="es-PR"/>
              <a:pPr>
                <a:defRPr/>
              </a:pPr>
              <a:t>‹#›</a:t>
            </a:fld>
            <a:endParaRPr lang="es-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a:off x="4675188" y="1841500"/>
            <a:ext cx="3505200" cy="3962400"/>
          </a:xfrm>
          <a:prstGeom prst="rect">
            <a:avLst/>
          </a:prstGeom>
          <a:solidFill>
            <a:srgbClr val="FFFF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a:p>
        </p:txBody>
      </p:sp>
      <p:sp>
        <p:nvSpPr>
          <p:cNvPr id="8" name="Rectangle 7"/>
          <p:cNvSpPr/>
          <p:nvPr/>
        </p:nvSpPr>
        <p:spPr>
          <a:xfrm>
            <a:off x="990600" y="1841500"/>
            <a:ext cx="3505200" cy="3962400"/>
          </a:xfrm>
          <a:prstGeom prst="rect">
            <a:avLst/>
          </a:prstGeom>
          <a:solidFill>
            <a:srgbClr val="FFFFFF">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a:p>
        </p:txBody>
      </p:sp>
      <p:sp>
        <p:nvSpPr>
          <p:cNvPr id="5" name="Text Placeholder 4"/>
          <p:cNvSpPr>
            <a:spLocks noGrp="1"/>
          </p:cNvSpPr>
          <p:nvPr>
            <p:ph type="body" sz="quarter" idx="3"/>
          </p:nvPr>
        </p:nvSpPr>
        <p:spPr>
          <a:xfrm>
            <a:off x="4715435" y="1809750"/>
            <a:ext cx="3429000" cy="639762"/>
          </a:xfrm>
          <a:noFill/>
        </p:spPr>
        <p:txBody>
          <a:bodyPr tIns="91440" bIns="91440" rtlCol="0" anchor="ctr">
            <a:noAutofit/>
          </a:bodyPr>
          <a:lstStyle>
            <a:lvl1pPr marL="0" indent="0" algn="l" defTabSz="914400" rtl="0" eaLnBrk="1" latinLnBrk="0" hangingPunct="1">
              <a:spcBef>
                <a:spcPct val="0"/>
              </a:spcBef>
              <a:buNone/>
              <a:defRPr sz="2200" b="1" kern="1200">
                <a:solidFill>
                  <a:schemeClr val="tx1">
                    <a:alpha val="90000"/>
                  </a:schemeClr>
                </a:solidFill>
                <a:effectLst>
                  <a:innerShdw blurRad="38100">
                    <a:schemeClr val="tx1">
                      <a:lumMod val="85000"/>
                    </a:schemeClr>
                  </a:innerShdw>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017494" y="1809750"/>
            <a:ext cx="3429000" cy="639762"/>
          </a:xfrm>
          <a:noFill/>
        </p:spPr>
        <p:txBody>
          <a:bodyPr tIns="91440" bIns="91440" rtlCol="0" anchor="ctr">
            <a:noAutofit/>
          </a:bodyPr>
          <a:lstStyle>
            <a:lvl1pPr marL="0" indent="0" algn="l" defTabSz="914400" rtl="0" eaLnBrk="1" latinLnBrk="0" hangingPunct="1">
              <a:spcBef>
                <a:spcPct val="0"/>
              </a:spcBef>
              <a:buNone/>
              <a:defRPr sz="2200" b="1" kern="1200">
                <a:solidFill>
                  <a:schemeClr val="tx1">
                    <a:alpha val="90000"/>
                  </a:schemeClr>
                </a:solidFill>
                <a:effectLst>
                  <a:innerShdw blurRad="38100">
                    <a:schemeClr val="tx1">
                      <a:lumMod val="85000"/>
                    </a:schemeClr>
                  </a:innerShdw>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17494" y="2590800"/>
            <a:ext cx="3429000" cy="3217863"/>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Content Placeholder 5"/>
          <p:cNvSpPr>
            <a:spLocks noGrp="1"/>
          </p:cNvSpPr>
          <p:nvPr>
            <p:ph sz="quarter" idx="4"/>
          </p:nvPr>
        </p:nvSpPr>
        <p:spPr>
          <a:xfrm>
            <a:off x="4715435" y="2590800"/>
            <a:ext cx="3429000" cy="3217863"/>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Date Placeholder 6"/>
          <p:cNvSpPr>
            <a:spLocks noGrp="1"/>
          </p:cNvSpPr>
          <p:nvPr>
            <p:ph type="dt" sz="half" idx="10"/>
          </p:nvPr>
        </p:nvSpPr>
        <p:spPr/>
        <p:txBody>
          <a:bodyPr/>
          <a:lstStyle>
            <a:lvl1pPr>
              <a:defRPr/>
            </a:lvl1pPr>
          </a:lstStyle>
          <a:p>
            <a:pPr>
              <a:defRPr/>
            </a:pPr>
            <a:endParaRPr lang="es-PR"/>
          </a:p>
        </p:txBody>
      </p:sp>
      <p:sp>
        <p:nvSpPr>
          <p:cNvPr id="10" name="Footer Placeholder 7"/>
          <p:cNvSpPr>
            <a:spLocks noGrp="1"/>
          </p:cNvSpPr>
          <p:nvPr>
            <p:ph type="ftr" sz="quarter" idx="11"/>
          </p:nvPr>
        </p:nvSpPr>
        <p:spPr/>
        <p:txBody>
          <a:bodyPr/>
          <a:lstStyle>
            <a:lvl1pPr>
              <a:defRPr/>
            </a:lvl1pPr>
          </a:lstStyle>
          <a:p>
            <a:pPr>
              <a:defRPr/>
            </a:pPr>
            <a:endParaRPr lang="es-PR"/>
          </a:p>
        </p:txBody>
      </p:sp>
      <p:sp>
        <p:nvSpPr>
          <p:cNvPr id="11" name="Slide Number Placeholder 8"/>
          <p:cNvSpPr>
            <a:spLocks noGrp="1"/>
          </p:cNvSpPr>
          <p:nvPr>
            <p:ph type="sldNum" sz="quarter" idx="12"/>
          </p:nvPr>
        </p:nvSpPr>
        <p:spPr/>
        <p:txBody>
          <a:bodyPr/>
          <a:lstStyle>
            <a:lvl1pPr>
              <a:defRPr/>
            </a:lvl1pPr>
          </a:lstStyle>
          <a:p>
            <a:pPr>
              <a:defRPr/>
            </a:pPr>
            <a:fld id="{3580AB01-7C56-4A58-8246-1F8BD81990B1}" type="slidenum">
              <a:rPr lang="es-PR"/>
              <a:pPr>
                <a:defRPr/>
              </a:pPr>
              <a:t>‹#›</a:t>
            </a:fld>
            <a:endParaRPr lang="es-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pPr>
              <a:defRPr/>
            </a:pPr>
            <a:endParaRPr lang="es-PR"/>
          </a:p>
        </p:txBody>
      </p:sp>
      <p:sp>
        <p:nvSpPr>
          <p:cNvPr id="4" name="Footer Placeholder 4"/>
          <p:cNvSpPr>
            <a:spLocks noGrp="1"/>
          </p:cNvSpPr>
          <p:nvPr>
            <p:ph type="ftr" sz="quarter" idx="11"/>
          </p:nvPr>
        </p:nvSpPr>
        <p:spPr/>
        <p:txBody>
          <a:bodyPr/>
          <a:lstStyle>
            <a:lvl1pPr>
              <a:defRPr/>
            </a:lvl1pPr>
          </a:lstStyle>
          <a:p>
            <a:pPr>
              <a:defRPr/>
            </a:pPr>
            <a:endParaRPr lang="es-PR"/>
          </a:p>
        </p:txBody>
      </p:sp>
      <p:sp>
        <p:nvSpPr>
          <p:cNvPr id="5" name="Slide Number Placeholder 5"/>
          <p:cNvSpPr>
            <a:spLocks noGrp="1"/>
          </p:cNvSpPr>
          <p:nvPr>
            <p:ph type="sldNum" sz="quarter" idx="12"/>
          </p:nvPr>
        </p:nvSpPr>
        <p:spPr/>
        <p:txBody>
          <a:bodyPr/>
          <a:lstStyle>
            <a:lvl1pPr>
              <a:defRPr/>
            </a:lvl1pPr>
          </a:lstStyle>
          <a:p>
            <a:pPr>
              <a:defRPr/>
            </a:pPr>
            <a:fld id="{6C66513F-2516-4C96-A2E9-D15513B8958A}" type="slidenum">
              <a:rPr lang="es-PR"/>
              <a:pPr>
                <a:defRPr/>
              </a:pPr>
              <a:t>‹#›</a:t>
            </a:fld>
            <a:endParaRPr lang="es-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PR"/>
          </a:p>
        </p:txBody>
      </p:sp>
      <p:sp>
        <p:nvSpPr>
          <p:cNvPr id="3" name="Footer Placeholder 4"/>
          <p:cNvSpPr>
            <a:spLocks noGrp="1"/>
          </p:cNvSpPr>
          <p:nvPr>
            <p:ph type="ftr" sz="quarter" idx="11"/>
          </p:nvPr>
        </p:nvSpPr>
        <p:spPr/>
        <p:txBody>
          <a:bodyPr/>
          <a:lstStyle>
            <a:lvl1pPr>
              <a:defRPr/>
            </a:lvl1pPr>
          </a:lstStyle>
          <a:p>
            <a:pPr>
              <a:defRPr/>
            </a:pPr>
            <a:endParaRPr lang="es-PR"/>
          </a:p>
        </p:txBody>
      </p:sp>
      <p:sp>
        <p:nvSpPr>
          <p:cNvPr id="4" name="Slide Number Placeholder 5"/>
          <p:cNvSpPr>
            <a:spLocks noGrp="1"/>
          </p:cNvSpPr>
          <p:nvPr>
            <p:ph type="sldNum" sz="quarter" idx="12"/>
          </p:nvPr>
        </p:nvSpPr>
        <p:spPr/>
        <p:txBody>
          <a:bodyPr/>
          <a:lstStyle>
            <a:lvl1pPr>
              <a:defRPr/>
            </a:lvl1pPr>
          </a:lstStyle>
          <a:p>
            <a:pPr>
              <a:defRPr/>
            </a:pPr>
            <a:fld id="{7E1E47AF-DE7E-43F3-9061-D821CF5A0556}" type="slidenum">
              <a:rPr lang="es-PR"/>
              <a:pPr>
                <a:defRPr/>
              </a:pPr>
              <a:t>‹#›</a:t>
            </a:fld>
            <a:endParaRPr lang="es-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52500" y="4498848"/>
            <a:ext cx="7223760" cy="868680"/>
          </a:xfrm>
        </p:spPr>
        <p:txBody>
          <a:bodyPr/>
          <a:lstStyle>
            <a:lvl1pPr algn="l" defTabSz="914400" rtl="0" eaLnBrk="1" latinLnBrk="0" hangingPunct="1">
              <a:spcBef>
                <a:spcPct val="0"/>
              </a:spcBef>
              <a:buNone/>
              <a:defRPr sz="4400" b="1" kern="1200">
                <a:solidFill>
                  <a:schemeClr val="tx1">
                    <a:alpha val="90000"/>
                  </a:schemeClr>
                </a:solidFill>
                <a:effectLst>
                  <a:innerShdw blurRad="38100">
                    <a:schemeClr val="tx1">
                      <a:lumMod val="85000"/>
                    </a:schemeClr>
                  </a:innerShdw>
                </a:effectLst>
                <a:latin typeface="+mj-lt"/>
                <a:ea typeface="+mj-ea"/>
                <a:cs typeface="+mj-cs"/>
              </a:defRPr>
            </a:lvl1pPr>
          </a:lstStyle>
          <a:p>
            <a:r>
              <a:rPr lang="en-US" smtClean="0"/>
              <a:t>Click to edit Master title style</a:t>
            </a:r>
            <a:endParaRPr/>
          </a:p>
        </p:txBody>
      </p:sp>
      <p:sp>
        <p:nvSpPr>
          <p:cNvPr id="3" name="Content Placeholder 2"/>
          <p:cNvSpPr>
            <a:spLocks noGrp="1"/>
          </p:cNvSpPr>
          <p:nvPr>
            <p:ph idx="1"/>
          </p:nvPr>
        </p:nvSpPr>
        <p:spPr>
          <a:xfrm>
            <a:off x="952500" y="1673352"/>
            <a:ext cx="7223760" cy="2587752"/>
          </a:xfrm>
        </p:spPr>
        <p:txBody>
          <a:bodyPr>
            <a:normAutofit/>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952500" y="5367528"/>
            <a:ext cx="7223760" cy="804672"/>
          </a:xfrm>
        </p:spPr>
        <p:txBody>
          <a:bodyPr rtlCol="0">
            <a:normAutofit/>
          </a:bodyPr>
          <a:lstStyle>
            <a:lvl1pPr marL="0" indent="0">
              <a:buNone/>
              <a:defRPr sz="1600" b="0" kern="1200">
                <a:solidFill>
                  <a:schemeClr val="tx1"/>
                </a:solidFill>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s-PR"/>
          </a:p>
        </p:txBody>
      </p:sp>
      <p:sp>
        <p:nvSpPr>
          <p:cNvPr id="6" name="Footer Placeholder 4"/>
          <p:cNvSpPr>
            <a:spLocks noGrp="1"/>
          </p:cNvSpPr>
          <p:nvPr>
            <p:ph type="ftr" sz="quarter" idx="11"/>
          </p:nvPr>
        </p:nvSpPr>
        <p:spPr/>
        <p:txBody>
          <a:bodyPr/>
          <a:lstStyle>
            <a:lvl1pPr>
              <a:defRPr/>
            </a:lvl1pPr>
          </a:lstStyle>
          <a:p>
            <a:pPr>
              <a:defRPr/>
            </a:pPr>
            <a:endParaRPr lang="es-PR"/>
          </a:p>
        </p:txBody>
      </p:sp>
      <p:sp>
        <p:nvSpPr>
          <p:cNvPr id="7" name="Slide Number Placeholder 5"/>
          <p:cNvSpPr>
            <a:spLocks noGrp="1"/>
          </p:cNvSpPr>
          <p:nvPr>
            <p:ph type="sldNum" sz="quarter" idx="12"/>
          </p:nvPr>
        </p:nvSpPr>
        <p:spPr/>
        <p:txBody>
          <a:bodyPr/>
          <a:lstStyle>
            <a:lvl1pPr>
              <a:defRPr/>
            </a:lvl1pPr>
          </a:lstStyle>
          <a:p>
            <a:pPr>
              <a:defRPr/>
            </a:pPr>
            <a:fld id="{0CB0F634-E29B-4DAC-9D32-81E8D871FAAA}" type="slidenum">
              <a:rPr lang="es-PR"/>
              <a:pPr>
                <a:defRPr/>
              </a:pPr>
              <a:t>‹#›</a:t>
            </a:fld>
            <a:endParaRPr lang="es-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52500" y="4495800"/>
            <a:ext cx="7219950" cy="871538"/>
          </a:xfrm>
        </p:spPr>
        <p:txBody>
          <a:bodyPr/>
          <a:lstStyle>
            <a:lvl1pPr algn="l" defTabSz="914400" rtl="0" eaLnBrk="1" latinLnBrk="0" hangingPunct="1">
              <a:spcBef>
                <a:spcPct val="0"/>
              </a:spcBef>
              <a:buNone/>
              <a:defRPr sz="4400" b="1" kern="1200">
                <a:solidFill>
                  <a:schemeClr val="tx1">
                    <a:alpha val="90000"/>
                  </a:schemeClr>
                </a:solidFill>
                <a:effectLst>
                  <a:innerShdw blurRad="38100">
                    <a:schemeClr val="tx1">
                      <a:lumMod val="85000"/>
                    </a:schemeClr>
                  </a:inn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952500" y="1676400"/>
            <a:ext cx="7219950" cy="2590800"/>
          </a:xfrm>
          <a:ln w="127000">
            <a:solidFill>
              <a:srgbClr val="FFFFFF">
                <a:alpha val="10000"/>
              </a:srgbClr>
            </a:solidFill>
            <a:miter lim="800000"/>
          </a:ln>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952500" y="5367338"/>
            <a:ext cx="7223760" cy="804862"/>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s-PR"/>
          </a:p>
        </p:txBody>
      </p:sp>
      <p:sp>
        <p:nvSpPr>
          <p:cNvPr id="6" name="Footer Placeholder 4"/>
          <p:cNvSpPr>
            <a:spLocks noGrp="1"/>
          </p:cNvSpPr>
          <p:nvPr>
            <p:ph type="ftr" sz="quarter" idx="11"/>
          </p:nvPr>
        </p:nvSpPr>
        <p:spPr/>
        <p:txBody>
          <a:bodyPr/>
          <a:lstStyle>
            <a:lvl1pPr>
              <a:defRPr/>
            </a:lvl1pPr>
          </a:lstStyle>
          <a:p>
            <a:pPr>
              <a:defRPr/>
            </a:pPr>
            <a:endParaRPr lang="es-PR"/>
          </a:p>
        </p:txBody>
      </p:sp>
      <p:sp>
        <p:nvSpPr>
          <p:cNvPr id="7" name="Slide Number Placeholder 5"/>
          <p:cNvSpPr>
            <a:spLocks noGrp="1"/>
          </p:cNvSpPr>
          <p:nvPr>
            <p:ph type="sldNum" sz="quarter" idx="12"/>
          </p:nvPr>
        </p:nvSpPr>
        <p:spPr/>
        <p:txBody>
          <a:bodyPr/>
          <a:lstStyle>
            <a:lvl1pPr>
              <a:defRPr/>
            </a:lvl1pPr>
          </a:lstStyle>
          <a:p>
            <a:pPr>
              <a:defRPr/>
            </a:pPr>
            <a:fld id="{5C4E6E27-E1EA-4F54-8A0E-F13C94C6C85F}" type="slidenum">
              <a:rPr lang="es-PR"/>
              <a:pPr>
                <a:defRPr/>
              </a:pPr>
              <a:t>‹#›</a:t>
            </a:fld>
            <a:endParaRPr lang="es-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endParaRPr lang="es-PR"/>
          </a:p>
        </p:txBody>
      </p:sp>
      <p:sp>
        <p:nvSpPr>
          <p:cNvPr id="5" name="Footer Placeholder 4"/>
          <p:cNvSpPr>
            <a:spLocks noGrp="1"/>
          </p:cNvSpPr>
          <p:nvPr>
            <p:ph type="ftr" sz="quarter" idx="11"/>
          </p:nvPr>
        </p:nvSpPr>
        <p:spPr/>
        <p:txBody>
          <a:bodyPr/>
          <a:lstStyle>
            <a:lvl1pPr>
              <a:defRPr/>
            </a:lvl1pPr>
          </a:lstStyle>
          <a:p>
            <a:pPr>
              <a:defRPr/>
            </a:pPr>
            <a:endParaRPr lang="es-PR"/>
          </a:p>
        </p:txBody>
      </p:sp>
      <p:sp>
        <p:nvSpPr>
          <p:cNvPr id="6" name="Slide Number Placeholder 5"/>
          <p:cNvSpPr>
            <a:spLocks noGrp="1"/>
          </p:cNvSpPr>
          <p:nvPr>
            <p:ph type="sldNum" sz="quarter" idx="12"/>
          </p:nvPr>
        </p:nvSpPr>
        <p:spPr/>
        <p:txBody>
          <a:bodyPr/>
          <a:lstStyle>
            <a:lvl1pPr>
              <a:defRPr/>
            </a:lvl1pPr>
          </a:lstStyle>
          <a:p>
            <a:pPr>
              <a:defRPr/>
            </a:pPr>
            <a:fld id="{A036F333-8980-41BA-A72F-E1638A66AD32}" type="slidenum">
              <a:rPr lang="es-PR"/>
              <a:pPr>
                <a:defRPr/>
              </a:pPr>
              <a:t>‹#›</a:t>
            </a:fld>
            <a:endParaRPr lang="es-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1600200"/>
            <a:ext cx="1752600" cy="452596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990600" y="1600200"/>
            <a:ext cx="5257800" cy="4525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pPr>
              <a:defRPr/>
            </a:pPr>
            <a:endParaRPr lang="es-PR"/>
          </a:p>
        </p:txBody>
      </p:sp>
      <p:sp>
        <p:nvSpPr>
          <p:cNvPr id="5" name="Footer Placeholder 4"/>
          <p:cNvSpPr>
            <a:spLocks noGrp="1"/>
          </p:cNvSpPr>
          <p:nvPr>
            <p:ph type="ftr" sz="quarter" idx="11"/>
          </p:nvPr>
        </p:nvSpPr>
        <p:spPr/>
        <p:txBody>
          <a:bodyPr/>
          <a:lstStyle>
            <a:lvl1pPr>
              <a:defRPr/>
            </a:lvl1pPr>
          </a:lstStyle>
          <a:p>
            <a:pPr>
              <a:defRPr/>
            </a:pPr>
            <a:endParaRPr lang="es-PR"/>
          </a:p>
        </p:txBody>
      </p:sp>
      <p:sp>
        <p:nvSpPr>
          <p:cNvPr id="6" name="Slide Number Placeholder 5"/>
          <p:cNvSpPr>
            <a:spLocks noGrp="1"/>
          </p:cNvSpPr>
          <p:nvPr>
            <p:ph type="sldNum" sz="quarter" idx="12"/>
          </p:nvPr>
        </p:nvSpPr>
        <p:spPr/>
        <p:txBody>
          <a:bodyPr/>
          <a:lstStyle>
            <a:lvl1pPr>
              <a:defRPr/>
            </a:lvl1pPr>
          </a:lstStyle>
          <a:p>
            <a:pPr>
              <a:defRPr/>
            </a:pPr>
            <a:fld id="{54080D23-668D-4F88-B22F-55C5990EBAF9}" type="slidenum">
              <a:rPr lang="es-PR"/>
              <a:pPr>
                <a:defRPr/>
              </a:pPr>
              <a:t>‹#›</a:t>
            </a:fld>
            <a:endParaRPr lang="es-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s-PR"/>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PR"/>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PR"/>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endParaRPr lang="es-PR"/>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s-P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E4318606-AB6E-4224-A863-9EC61207A425}" type="slidenum">
              <a:rPr lang="es-PR"/>
              <a:pPr>
                <a:defRPr/>
              </a:pPr>
              <a:t>‹#›</a:t>
            </a:fld>
            <a:endParaRPr lang="es-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pic>
        <p:nvPicPr>
          <p:cNvPr id="6" name="Picture 20"/>
          <p:cNvPicPr>
            <a:picLocks noChangeAspect="1" noChangeArrowheads="1"/>
          </p:cNvPicPr>
          <p:nvPr userDrawn="1"/>
        </p:nvPicPr>
        <p:blipFill>
          <a:blip r:embed="rId2" cstate="print"/>
          <a:srcRect/>
          <a:stretch>
            <a:fillRect/>
          </a:stretch>
        </p:blipFill>
        <p:spPr bwMode="auto">
          <a:xfrm>
            <a:off x="7696200" y="5486400"/>
            <a:ext cx="1251072" cy="1133375"/>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pic>
      <p:sp>
        <p:nvSpPr>
          <p:cNvPr id="2" name="Title 1"/>
          <p:cNvSpPr>
            <a:spLocks noGrp="1"/>
          </p:cNvSpPr>
          <p:nvPr>
            <p:ph type="title"/>
          </p:nvPr>
        </p:nvSpPr>
        <p:spPr>
          <a:xfrm>
            <a:off x="0" y="0"/>
            <a:ext cx="91440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5"/>
          <p:cNvSpPr>
            <a:spLocks noGrp="1"/>
          </p:cNvSpPr>
          <p:nvPr>
            <p:ph type="dt" sz="half" idx="10"/>
          </p:nvPr>
        </p:nvSpPr>
        <p:spPr>
          <a:xfrm>
            <a:off x="685800" y="6248400"/>
            <a:ext cx="1905000" cy="457200"/>
          </a:xfrm>
        </p:spPr>
        <p:txBody>
          <a:bodyPr/>
          <a:lstStyle>
            <a:lvl1pPr>
              <a:defRPr/>
            </a:lvl1pPr>
          </a:lstStyle>
          <a:p>
            <a:pPr>
              <a:defRPr/>
            </a:pPr>
            <a:endParaRPr lang="en-US"/>
          </a:p>
        </p:txBody>
      </p:sp>
      <p:sp>
        <p:nvSpPr>
          <p:cNvPr id="8" name="Footer Placeholder 6"/>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9" name="Slide Number Placeholder 7"/>
          <p:cNvSpPr>
            <a:spLocks noGrp="1"/>
          </p:cNvSpPr>
          <p:nvPr>
            <p:ph type="sldNum" sz="quarter" idx="12"/>
          </p:nvPr>
        </p:nvSpPr>
        <p:spPr>
          <a:xfrm>
            <a:off x="6553200" y="6248400"/>
            <a:ext cx="1905000" cy="457200"/>
          </a:xfrm>
        </p:spPr>
        <p:txBody>
          <a:bodyPr/>
          <a:lstStyle>
            <a:lvl1pPr>
              <a:defRPr/>
            </a:lvl1pPr>
          </a:lstStyle>
          <a:p>
            <a:pPr>
              <a:defRPr/>
            </a:pPr>
            <a:fld id="{2F191D30-B732-419A-A5AE-1D10D07B0C4F}"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685800" y="1981200"/>
            <a:ext cx="3810000" cy="4114800"/>
          </a:xfrm>
        </p:spPr>
        <p:txBody>
          <a:bodyPr/>
          <a:lstStyle/>
          <a:p>
            <a:pPr lvl="0"/>
            <a:endParaRPr lang="en-US" noProof="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pPr>
              <a:defRPr/>
            </a:pPr>
            <a:fld id="{A4674585-954B-4730-ADDE-6B6E14FE836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7" descr="Fresh Master.png"/>
          <p:cNvPicPr>
            <a:picLocks noChangeAspect="1"/>
          </p:cNvPicPr>
          <p:nvPr/>
        </p:nvPicPr>
        <p:blipFill>
          <a:blip r:embed="rId16"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673100" y="188913"/>
            <a:ext cx="7797800" cy="1460500"/>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1028" name="Text Placeholder 2"/>
          <p:cNvSpPr>
            <a:spLocks noGrp="1"/>
          </p:cNvSpPr>
          <p:nvPr>
            <p:ph type="body" idx="1"/>
          </p:nvPr>
        </p:nvSpPr>
        <p:spPr bwMode="auto">
          <a:xfrm>
            <a:off x="952500" y="2057400"/>
            <a:ext cx="7239000" cy="3733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952500" y="6553200"/>
            <a:ext cx="1828800" cy="228600"/>
          </a:xfrm>
          <a:prstGeom prst="rect">
            <a:avLst/>
          </a:prstGeom>
        </p:spPr>
        <p:txBody>
          <a:bodyPr vert="horz" lIns="91440" tIns="45720" rIns="91440" bIns="45720" rtlCol="0" anchor="ctr"/>
          <a:lstStyle>
            <a:lvl1pPr algn="l">
              <a:defRPr sz="1100" b="1">
                <a:solidFill>
                  <a:schemeClr val="tx1">
                    <a:tint val="75000"/>
                  </a:schemeClr>
                </a:solidFill>
                <a:latin typeface="Arial" charset="0"/>
              </a:defRPr>
            </a:lvl1pPr>
          </a:lstStyle>
          <a:p>
            <a:pPr>
              <a:defRPr/>
            </a:pPr>
            <a:endParaRPr lang="es-PR"/>
          </a:p>
        </p:txBody>
      </p:sp>
      <p:sp>
        <p:nvSpPr>
          <p:cNvPr id="5" name="Footer Placeholder 4"/>
          <p:cNvSpPr>
            <a:spLocks noGrp="1"/>
          </p:cNvSpPr>
          <p:nvPr>
            <p:ph type="ftr" sz="quarter" idx="3"/>
          </p:nvPr>
        </p:nvSpPr>
        <p:spPr>
          <a:xfrm>
            <a:off x="3124200" y="6553200"/>
            <a:ext cx="2895600" cy="228600"/>
          </a:xfrm>
          <a:prstGeom prst="rect">
            <a:avLst/>
          </a:prstGeom>
        </p:spPr>
        <p:txBody>
          <a:bodyPr vert="horz" lIns="91440" tIns="45720" rIns="91440" bIns="45720" rtlCol="0" anchor="ctr"/>
          <a:lstStyle>
            <a:lvl1pPr algn="ctr">
              <a:defRPr sz="1100" b="1">
                <a:solidFill>
                  <a:schemeClr val="tx1">
                    <a:tint val="75000"/>
                  </a:schemeClr>
                </a:solidFill>
                <a:latin typeface="Arial" charset="0"/>
              </a:defRPr>
            </a:lvl1pPr>
          </a:lstStyle>
          <a:p>
            <a:pPr>
              <a:defRPr/>
            </a:pPr>
            <a:endParaRPr lang="es-PR"/>
          </a:p>
        </p:txBody>
      </p:sp>
      <p:sp>
        <p:nvSpPr>
          <p:cNvPr id="6" name="Slide Number Placeholder 5"/>
          <p:cNvSpPr>
            <a:spLocks noGrp="1"/>
          </p:cNvSpPr>
          <p:nvPr>
            <p:ph type="sldNum" sz="quarter" idx="4"/>
          </p:nvPr>
        </p:nvSpPr>
        <p:spPr>
          <a:xfrm>
            <a:off x="7277100" y="6553200"/>
            <a:ext cx="914400" cy="228600"/>
          </a:xfrm>
          <a:prstGeom prst="rect">
            <a:avLst/>
          </a:prstGeom>
        </p:spPr>
        <p:txBody>
          <a:bodyPr vert="horz" lIns="91440" tIns="45720" rIns="91440" bIns="45720" rtlCol="0" anchor="ctr"/>
          <a:lstStyle>
            <a:lvl1pPr algn="r">
              <a:defRPr sz="1100" b="1">
                <a:solidFill>
                  <a:schemeClr val="tx1">
                    <a:tint val="75000"/>
                  </a:schemeClr>
                </a:solidFill>
                <a:latin typeface="Arial" charset="0"/>
              </a:defRPr>
            </a:lvl1pPr>
          </a:lstStyle>
          <a:p>
            <a:pPr>
              <a:defRPr/>
            </a:pPr>
            <a:fld id="{ACAEE898-4557-48B0-9878-26C9B5BBCB26}" type="slidenum">
              <a:rPr lang="es-PR"/>
              <a:pPr>
                <a:defRPr/>
              </a:pPr>
              <a:t>‹#›</a:t>
            </a:fld>
            <a:endParaRPr lang="es-PR"/>
          </a:p>
        </p:txBody>
      </p:sp>
      <p:pic>
        <p:nvPicPr>
          <p:cNvPr id="1032" name="Picture 5" descr="uprm_logo3[1]"/>
          <p:cNvPicPr>
            <a:picLocks noChangeAspect="1" noChangeArrowheads="1"/>
          </p:cNvPicPr>
          <p:nvPr userDrawn="1"/>
        </p:nvPicPr>
        <p:blipFill>
          <a:blip r:embed="rId17" cstate="print"/>
          <a:srcRect/>
          <a:stretch>
            <a:fillRect/>
          </a:stretch>
        </p:blipFill>
        <p:spPr bwMode="auto">
          <a:xfrm>
            <a:off x="304800" y="5486400"/>
            <a:ext cx="1216025" cy="1143000"/>
          </a:xfrm>
          <a:prstGeom prst="rect">
            <a:avLst/>
          </a:prstGeom>
          <a:noFill/>
          <a:ln w="9525" algn="in">
            <a:noFill/>
            <a:miter lim="800000"/>
            <a:headEnd/>
            <a:tailEnd/>
          </a:ln>
        </p:spPr>
      </p:pic>
      <p:pic>
        <p:nvPicPr>
          <p:cNvPr id="1033" name="Picture 4"/>
          <p:cNvPicPr>
            <a:picLocks noChangeAspect="1" noChangeArrowheads="1"/>
          </p:cNvPicPr>
          <p:nvPr userDrawn="1"/>
        </p:nvPicPr>
        <p:blipFill>
          <a:blip r:embed="rId18" cstate="print"/>
          <a:srcRect/>
          <a:stretch>
            <a:fillRect/>
          </a:stretch>
        </p:blipFill>
        <p:spPr bwMode="auto">
          <a:xfrm>
            <a:off x="7696200" y="5486400"/>
            <a:ext cx="1173163" cy="1143000"/>
          </a:xfrm>
          <a:prstGeom prst="rect">
            <a:avLst/>
          </a:prstGeom>
          <a:noFill/>
          <a:ln w="9525" algn="in">
            <a:noFill/>
            <a:miter lim="800000"/>
            <a:headEnd/>
            <a:tailEnd/>
          </a:ln>
        </p:spPr>
      </p:pic>
      <p:sp>
        <p:nvSpPr>
          <p:cNvPr id="10" name="Title 1"/>
          <p:cNvSpPr txBox="1">
            <a:spLocks/>
          </p:cNvSpPr>
          <p:nvPr userDrawn="1"/>
        </p:nvSpPr>
        <p:spPr>
          <a:xfrm>
            <a:off x="1371600" y="5715000"/>
            <a:ext cx="6324600" cy="1143000"/>
          </a:xfrm>
          <a:prstGeom prst="rect">
            <a:avLst/>
          </a:prstGeom>
          <a:noFill/>
        </p:spPr>
        <p:txBody>
          <a:bodyPr anchor="ctr"/>
          <a:lstStyle/>
          <a:p>
            <a:pPr algn="ctr" fontAlgn="auto">
              <a:spcAft>
                <a:spcPts val="0"/>
              </a:spcAft>
              <a:defRPr/>
            </a:pPr>
            <a:r>
              <a:rPr lang="es-PR" sz="2000" b="1" kern="1400" dirty="0">
                <a:latin typeface="+mj-lt"/>
                <a:ea typeface="+mj-ea"/>
                <a:cs typeface="+mj-cs"/>
              </a:rPr>
              <a:t/>
            </a:r>
            <a:br>
              <a:rPr lang="es-PR" sz="2000" b="1" kern="1400" dirty="0">
                <a:latin typeface="+mj-lt"/>
                <a:ea typeface="+mj-ea"/>
                <a:cs typeface="+mj-cs"/>
              </a:rPr>
            </a:br>
            <a:r>
              <a:rPr lang="es-PR" sz="2000" b="1" kern="1400" dirty="0">
                <a:latin typeface="+mj-lt"/>
                <a:ea typeface="+mj-ea"/>
                <a:cs typeface="+mj-cs"/>
              </a:rPr>
              <a:t>Instituto Tropical </a:t>
            </a:r>
            <a:br>
              <a:rPr lang="es-PR" sz="2000" b="1" kern="1400" dirty="0">
                <a:latin typeface="+mj-lt"/>
                <a:ea typeface="+mj-ea"/>
                <a:cs typeface="+mj-cs"/>
              </a:rPr>
            </a:br>
            <a:r>
              <a:rPr lang="es-PR" sz="2000" b="1" kern="1400" dirty="0">
                <a:latin typeface="+mj-lt"/>
                <a:ea typeface="+mj-ea"/>
                <a:cs typeface="+mj-cs"/>
              </a:rPr>
              <a:t>de Energía, Ambiente y Sociedad</a:t>
            </a:r>
            <a:br>
              <a:rPr lang="es-PR" sz="2000" b="1" kern="1400" dirty="0">
                <a:latin typeface="+mj-lt"/>
                <a:ea typeface="+mj-ea"/>
                <a:cs typeface="+mj-cs"/>
              </a:rPr>
            </a:br>
            <a:endParaRPr lang="es-PR" sz="2000" b="1" dirty="0">
              <a:latin typeface="+mj-lt"/>
              <a:ea typeface="+mj-ea"/>
              <a:cs typeface="+mj-cs"/>
            </a:endParaRPr>
          </a:p>
        </p:txBody>
      </p:sp>
    </p:spTree>
  </p:cSld>
  <p:clrMap bg1="lt1" tx1="dk1" bg2="lt2" tx2="dk2" accent1="accent1" accent2="accent2" accent3="accent3" accent4="accent4" accent5="accent5" accent6="accent6" hlink="hlink" folHlink="folHlink"/>
  <p:sldLayoutIdLst>
    <p:sldLayoutId id="2147483679" r:id="rId1"/>
    <p:sldLayoutId id="2147483678" r:id="rId2"/>
    <p:sldLayoutId id="2147483680" r:id="rId3"/>
    <p:sldLayoutId id="2147483677" r:id="rId4"/>
    <p:sldLayoutId id="2147483681"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 id="2147483684" r:id="rId14"/>
  </p:sldLayoutIdLst>
  <p:txStyles>
    <p:titleStyle>
      <a:lvl1pPr algn="l" rtl="0" eaLnBrk="0" fontAlgn="base" hangingPunct="0">
        <a:spcBef>
          <a:spcPct val="0"/>
        </a:spcBef>
        <a:spcAft>
          <a:spcPct val="0"/>
        </a:spcAft>
        <a:defRPr sz="5400" b="1" kern="1200">
          <a:solidFill>
            <a:srgbClr val="000000"/>
          </a:solidFill>
          <a:effectLst>
            <a:innerShdw blurRad="38100">
              <a:schemeClr val="tx1">
                <a:lumMod val="85000"/>
              </a:schemeClr>
            </a:innerShdw>
          </a:effectLst>
          <a:latin typeface="+mj-lt"/>
          <a:ea typeface="+mj-ea"/>
          <a:cs typeface="+mj-cs"/>
        </a:defRPr>
      </a:lvl1pPr>
      <a:lvl2pPr algn="l" rtl="0" eaLnBrk="0" fontAlgn="base" hangingPunct="0">
        <a:spcBef>
          <a:spcPct val="0"/>
        </a:spcBef>
        <a:spcAft>
          <a:spcPct val="0"/>
        </a:spcAft>
        <a:defRPr sz="5400" b="1">
          <a:solidFill>
            <a:srgbClr val="000000"/>
          </a:solidFill>
          <a:latin typeface="Calibri" pitchFamily="34" charset="0"/>
        </a:defRPr>
      </a:lvl2pPr>
      <a:lvl3pPr algn="l" rtl="0" eaLnBrk="0" fontAlgn="base" hangingPunct="0">
        <a:spcBef>
          <a:spcPct val="0"/>
        </a:spcBef>
        <a:spcAft>
          <a:spcPct val="0"/>
        </a:spcAft>
        <a:defRPr sz="5400" b="1">
          <a:solidFill>
            <a:srgbClr val="000000"/>
          </a:solidFill>
          <a:latin typeface="Calibri" pitchFamily="34" charset="0"/>
        </a:defRPr>
      </a:lvl3pPr>
      <a:lvl4pPr algn="l" rtl="0" eaLnBrk="0" fontAlgn="base" hangingPunct="0">
        <a:spcBef>
          <a:spcPct val="0"/>
        </a:spcBef>
        <a:spcAft>
          <a:spcPct val="0"/>
        </a:spcAft>
        <a:defRPr sz="5400" b="1">
          <a:solidFill>
            <a:srgbClr val="000000"/>
          </a:solidFill>
          <a:latin typeface="Calibri" pitchFamily="34" charset="0"/>
        </a:defRPr>
      </a:lvl4pPr>
      <a:lvl5pPr algn="l" rtl="0" eaLnBrk="0" fontAlgn="base" hangingPunct="0">
        <a:spcBef>
          <a:spcPct val="0"/>
        </a:spcBef>
        <a:spcAft>
          <a:spcPct val="0"/>
        </a:spcAft>
        <a:defRPr sz="5400" b="1">
          <a:solidFill>
            <a:srgbClr val="000000"/>
          </a:solidFill>
          <a:latin typeface="Calibri" pitchFamily="34" charset="0"/>
        </a:defRPr>
      </a:lvl5pPr>
      <a:lvl6pPr marL="457200" algn="l" rtl="0" fontAlgn="base">
        <a:spcBef>
          <a:spcPct val="0"/>
        </a:spcBef>
        <a:spcAft>
          <a:spcPct val="0"/>
        </a:spcAft>
        <a:defRPr sz="5400" b="1">
          <a:solidFill>
            <a:srgbClr val="000000"/>
          </a:solidFill>
          <a:latin typeface="Calibri" pitchFamily="34" charset="0"/>
        </a:defRPr>
      </a:lvl6pPr>
      <a:lvl7pPr marL="914400" algn="l" rtl="0" fontAlgn="base">
        <a:spcBef>
          <a:spcPct val="0"/>
        </a:spcBef>
        <a:spcAft>
          <a:spcPct val="0"/>
        </a:spcAft>
        <a:defRPr sz="5400" b="1">
          <a:solidFill>
            <a:srgbClr val="000000"/>
          </a:solidFill>
          <a:latin typeface="Calibri" pitchFamily="34" charset="0"/>
        </a:defRPr>
      </a:lvl7pPr>
      <a:lvl8pPr marL="1371600" algn="l" rtl="0" fontAlgn="base">
        <a:spcBef>
          <a:spcPct val="0"/>
        </a:spcBef>
        <a:spcAft>
          <a:spcPct val="0"/>
        </a:spcAft>
        <a:defRPr sz="5400" b="1">
          <a:solidFill>
            <a:srgbClr val="000000"/>
          </a:solidFill>
          <a:latin typeface="Calibri" pitchFamily="34" charset="0"/>
        </a:defRPr>
      </a:lvl8pPr>
      <a:lvl9pPr marL="1828800" algn="l" rtl="0" fontAlgn="base">
        <a:spcBef>
          <a:spcPct val="0"/>
        </a:spcBef>
        <a:spcAft>
          <a:spcPct val="0"/>
        </a:spcAft>
        <a:defRPr sz="5400" b="1">
          <a:solidFill>
            <a:srgbClr val="000000"/>
          </a:solidFill>
          <a:latin typeface="Calibri" pitchFamily="34" charset="0"/>
        </a:defRPr>
      </a:lvl9pPr>
    </p:titleStyle>
    <p:bodyStyle>
      <a:lvl1pPr marL="342900" indent="-342900" algn="l" rtl="0" eaLnBrk="0" fontAlgn="base" hangingPunct="0">
        <a:spcBef>
          <a:spcPts val="1800"/>
        </a:spcBef>
        <a:spcAft>
          <a:spcPct val="0"/>
        </a:spcAft>
        <a:buFont typeface="Wingdings" pitchFamily="2" charset="2"/>
        <a:buChar char=""/>
        <a:defRPr sz="2000" kern="1200">
          <a:solidFill>
            <a:schemeClr val="tx1"/>
          </a:solidFill>
          <a:latin typeface="+mn-lt"/>
          <a:ea typeface="+mn-ea"/>
          <a:cs typeface="+mn-cs"/>
        </a:defRPr>
      </a:lvl1pPr>
      <a:lvl2pPr marL="742950" indent="-285750" algn="l" rtl="0" eaLnBrk="0" fontAlgn="base" hangingPunct="0">
        <a:spcBef>
          <a:spcPts val="1800"/>
        </a:spcBef>
        <a:spcAft>
          <a:spcPct val="0"/>
        </a:spcAft>
        <a:buFont typeface="Wingdings" pitchFamily="2" charset="2"/>
        <a:buChar char=""/>
        <a:defRPr kern="1200">
          <a:solidFill>
            <a:schemeClr val="tx1"/>
          </a:solidFill>
          <a:latin typeface="+mn-lt"/>
          <a:ea typeface="+mn-ea"/>
          <a:cs typeface="+mn-cs"/>
        </a:defRPr>
      </a:lvl2pPr>
      <a:lvl3pPr marL="1143000" indent="-228600" algn="l" rtl="0" eaLnBrk="0" fontAlgn="base" hangingPunct="0">
        <a:spcBef>
          <a:spcPts val="1800"/>
        </a:spcBef>
        <a:spcAft>
          <a:spcPct val="0"/>
        </a:spcAft>
        <a:buFont typeface="Wingdings" pitchFamily="2" charset="2"/>
        <a:buChar char=""/>
        <a:defRPr sz="1600" kern="1200">
          <a:solidFill>
            <a:schemeClr val="tx1"/>
          </a:solidFill>
          <a:latin typeface="+mn-lt"/>
          <a:ea typeface="+mn-ea"/>
          <a:cs typeface="+mn-cs"/>
        </a:defRPr>
      </a:lvl3pPr>
      <a:lvl4pPr marL="1600200" indent="-228600" algn="l" rtl="0" eaLnBrk="0" fontAlgn="base" hangingPunct="0">
        <a:spcBef>
          <a:spcPts val="1800"/>
        </a:spcBef>
        <a:spcAft>
          <a:spcPct val="0"/>
        </a:spcAft>
        <a:buFont typeface="Wingdings" pitchFamily="2" charset="2"/>
        <a:buChar char=""/>
        <a:defRPr sz="1600" kern="1200">
          <a:solidFill>
            <a:schemeClr val="tx1"/>
          </a:solidFill>
          <a:latin typeface="+mn-lt"/>
          <a:ea typeface="+mn-ea"/>
          <a:cs typeface="+mn-cs"/>
        </a:defRPr>
      </a:lvl4pPr>
      <a:lvl5pPr marL="2057400" indent="-228600" algn="l" rtl="0" eaLnBrk="0" fontAlgn="base" hangingPunct="0">
        <a:spcBef>
          <a:spcPts val="1800"/>
        </a:spcBef>
        <a:spcAft>
          <a:spcPct val="0"/>
        </a:spcAft>
        <a:buFont typeface="Wingdings" pitchFamily="2" charset="2"/>
        <a:buChar char="R"/>
        <a:defRPr sz="1600" kern="1200">
          <a:solidFill>
            <a:schemeClr val="tx1"/>
          </a:solidFill>
          <a:latin typeface="+mn-lt"/>
          <a:ea typeface="+mn-ea"/>
          <a:cs typeface="+mn-cs"/>
        </a:defRPr>
      </a:lvl5pPr>
      <a:lvl6pPr marL="2514600" indent="-228600" algn="l" defTabSz="914400" rtl="0" eaLnBrk="1" latinLnBrk="0" hangingPunct="1">
        <a:spcBef>
          <a:spcPts val="1800"/>
        </a:spcBef>
        <a:buFont typeface="Wingdings" pitchFamily="2" charset="2"/>
        <a:buChar char="R"/>
        <a:defRPr sz="1600" kern="1200">
          <a:solidFill>
            <a:schemeClr val="tx1"/>
          </a:solidFill>
          <a:latin typeface="+mn-lt"/>
          <a:ea typeface="+mn-ea"/>
          <a:cs typeface="+mn-cs"/>
        </a:defRPr>
      </a:lvl6pPr>
      <a:lvl7pPr marL="2971800" indent="-228600" algn="l" defTabSz="914400" rtl="0" eaLnBrk="1" latinLnBrk="0" hangingPunct="1">
        <a:spcBef>
          <a:spcPts val="1800"/>
        </a:spcBef>
        <a:buFont typeface="Wingdings" pitchFamily="2" charset="2"/>
        <a:buChar char="R"/>
        <a:defRPr sz="1600" kern="1200">
          <a:solidFill>
            <a:schemeClr val="tx1"/>
          </a:solidFill>
          <a:latin typeface="+mn-lt"/>
          <a:ea typeface="+mn-ea"/>
          <a:cs typeface="+mn-cs"/>
        </a:defRPr>
      </a:lvl7pPr>
      <a:lvl8pPr marL="3429000" indent="-228600" algn="l" defTabSz="914400" rtl="0" eaLnBrk="1" latinLnBrk="0" hangingPunct="1">
        <a:spcBef>
          <a:spcPts val="1800"/>
        </a:spcBef>
        <a:buFont typeface="Wingdings" pitchFamily="2" charset="2"/>
        <a:buChar char="R"/>
        <a:defRPr sz="1600" kern="1200">
          <a:solidFill>
            <a:schemeClr val="tx1"/>
          </a:solidFill>
          <a:latin typeface="+mn-lt"/>
          <a:ea typeface="+mn-ea"/>
          <a:cs typeface="+mn-cs"/>
        </a:defRPr>
      </a:lvl8pPr>
      <a:lvl9pPr marL="3886200" indent="-228600" algn="l" defTabSz="914400" rtl="0" eaLnBrk="1" latinLnBrk="0" hangingPunct="1">
        <a:spcBef>
          <a:spcPts val="1800"/>
        </a:spcBef>
        <a:buFont typeface="Wingdings" pitchFamily="2" charset="2"/>
        <a:buChar char="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7.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Office_Excel_97-2003_Worksheet3.xls"/><Relationship Id="rId2" Type="http://schemas.openxmlformats.org/officeDocument/2006/relationships/slideLayout" Target="../slideLayouts/slideLayout4.xml"/><Relationship Id="rId1" Type="http://schemas.openxmlformats.org/officeDocument/2006/relationships/vmlDrawing" Target="../drawings/vmlDrawing3.v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Microsoft_Office_Excel_97-2003_Worksheet4.xls"/><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Microsoft_Office_Excel_97-2003_Worksheet5.xls"/><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notesSlide" Target="../notesSlides/notesSlide5.xml"/><Relationship Id="rId7"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31.png"/><Relationship Id="rId11" Type="http://schemas.openxmlformats.org/officeDocument/2006/relationships/image" Target="../media/image36.wmf"/><Relationship Id="rId5" Type="http://schemas.openxmlformats.org/officeDocument/2006/relationships/image" Target="../media/image30.png"/><Relationship Id="rId10" Type="http://schemas.openxmlformats.org/officeDocument/2006/relationships/image" Target="../media/image35.wmf"/><Relationship Id="rId4" Type="http://schemas.openxmlformats.org/officeDocument/2006/relationships/oleObject" Target="../embeddings/oleObject1.bin"/><Relationship Id="rId9" Type="http://schemas.openxmlformats.org/officeDocument/2006/relationships/image" Target="../media/image34.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wmf"/><Relationship Id="rId7" Type="http://schemas.openxmlformats.org/officeDocument/2006/relationships/image" Target="../media/image42.jpeg"/><Relationship Id="rId2" Type="http://schemas.openxmlformats.org/officeDocument/2006/relationships/image" Target="../media/image37.wmf"/><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wmf"/><Relationship Id="rId4" Type="http://schemas.openxmlformats.org/officeDocument/2006/relationships/image" Target="../media/image39.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openxmlformats.org/officeDocument/2006/relationships/image" Target="../media/image44.em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ctrTitle"/>
          </p:nvPr>
        </p:nvSpPr>
        <p:spPr bwMode="auto">
          <a:xfrm>
            <a:off x="381000" y="2111375"/>
            <a:ext cx="8077200" cy="1470025"/>
          </a:xfrm>
        </p:spPr>
        <p:txBody>
          <a:bodyPr wrap="square" numCol="1" compatLnSpc="1">
            <a:prstTxWarp prst="textNoShape">
              <a:avLst/>
            </a:prstTxWarp>
          </a:bodyPr>
          <a:lstStyle/>
          <a:p>
            <a:r>
              <a:rPr lang="es-PR" sz="5400" b="0" i="1" smtClean="0">
                <a:effectLst/>
              </a:rPr>
              <a:t>Comentarios para una Política Energética Sostenible</a:t>
            </a:r>
            <a:endParaRPr lang="es-PR" sz="4000" smtClean="0">
              <a:effectLst/>
            </a:endParaRPr>
          </a:p>
        </p:txBody>
      </p:sp>
      <p:sp>
        <p:nvSpPr>
          <p:cNvPr id="2051" name="Rectangle 3"/>
          <p:cNvSpPr>
            <a:spLocks noGrp="1" noChangeArrowheads="1"/>
          </p:cNvSpPr>
          <p:nvPr>
            <p:ph type="subTitle" idx="1"/>
          </p:nvPr>
        </p:nvSpPr>
        <p:spPr>
          <a:xfrm>
            <a:off x="762000" y="3505200"/>
            <a:ext cx="7467600" cy="1371600"/>
          </a:xfrm>
        </p:spPr>
        <p:txBody>
          <a:bodyPr>
            <a:noAutofit/>
          </a:bodyPr>
          <a:lstStyle/>
          <a:p>
            <a:pPr eaLnBrk="1" hangingPunct="1">
              <a:lnSpc>
                <a:spcPct val="90000"/>
              </a:lnSpc>
              <a:defRPr/>
            </a:pPr>
            <a:r>
              <a:rPr lang="es-PR" sz="2800" b="1" smtClean="0">
                <a:effectLst>
                  <a:outerShdw blurRad="38100" dist="38100" dir="2700000" algn="tl">
                    <a:srgbClr val="C0C0C0"/>
                  </a:outerShdw>
                </a:effectLst>
                <a:latin typeface="Calibri" pitchFamily="34" charset="0"/>
              </a:rPr>
              <a:t>Dr. Efraín O’Neill Carrillo</a:t>
            </a:r>
          </a:p>
          <a:p>
            <a:pPr eaLnBrk="1" hangingPunct="1">
              <a:lnSpc>
                <a:spcPct val="90000"/>
              </a:lnSpc>
              <a:defRPr/>
            </a:pPr>
            <a:r>
              <a:rPr lang="es-PR" sz="2800" smtClean="0">
                <a:latin typeface="Calibri" pitchFamily="34" charset="0"/>
              </a:rPr>
              <a:t>Catedrático, Departamento de Ingeniería Eléctrica y Computadoras</a:t>
            </a:r>
          </a:p>
          <a:p>
            <a:pPr eaLnBrk="1" hangingPunct="1">
              <a:lnSpc>
                <a:spcPct val="90000"/>
              </a:lnSpc>
              <a:defRPr/>
            </a:pPr>
            <a:r>
              <a:rPr lang="es-PR" sz="2800" smtClean="0">
                <a:latin typeface="Calibri" pitchFamily="34" charset="0"/>
              </a:rPr>
              <a:t>UPR-Mayagüez</a:t>
            </a:r>
          </a:p>
        </p:txBody>
      </p:sp>
      <p:pic>
        <p:nvPicPr>
          <p:cNvPr id="17411" name="Picture 5" descr="uprm_logo3[1]"/>
          <p:cNvPicPr>
            <a:picLocks noChangeAspect="1" noChangeArrowheads="1"/>
          </p:cNvPicPr>
          <p:nvPr/>
        </p:nvPicPr>
        <p:blipFill>
          <a:blip r:embed="rId3" cstate="print"/>
          <a:srcRect/>
          <a:stretch>
            <a:fillRect/>
          </a:stretch>
        </p:blipFill>
        <p:spPr bwMode="auto">
          <a:xfrm>
            <a:off x="0" y="5486400"/>
            <a:ext cx="1458913" cy="1371600"/>
          </a:xfrm>
          <a:prstGeom prst="rect">
            <a:avLst/>
          </a:prstGeom>
          <a:noFill/>
          <a:ln w="9525" algn="in">
            <a:noFill/>
            <a:miter lim="800000"/>
            <a:headEnd/>
            <a:tailEnd/>
          </a:ln>
        </p:spPr>
      </p:pic>
      <p:pic>
        <p:nvPicPr>
          <p:cNvPr id="17412" name="Picture 4"/>
          <p:cNvPicPr>
            <a:picLocks noChangeAspect="1" noChangeArrowheads="1"/>
          </p:cNvPicPr>
          <p:nvPr/>
        </p:nvPicPr>
        <p:blipFill>
          <a:blip r:embed="rId4" cstate="print"/>
          <a:srcRect/>
          <a:stretch>
            <a:fillRect/>
          </a:stretch>
        </p:blipFill>
        <p:spPr bwMode="auto">
          <a:xfrm>
            <a:off x="7658100" y="5410200"/>
            <a:ext cx="1485900" cy="1447800"/>
          </a:xfrm>
          <a:prstGeom prst="rect">
            <a:avLst/>
          </a:prstGeom>
          <a:noFill/>
          <a:ln w="9525" algn="in">
            <a:noFill/>
            <a:miter lim="800000"/>
            <a:headEnd/>
            <a:tailEnd/>
          </a:ln>
        </p:spPr>
      </p:pic>
      <p:pic>
        <p:nvPicPr>
          <p:cNvPr id="17413" name="Picture 2"/>
          <p:cNvPicPr>
            <a:picLocks noChangeAspect="1" noChangeArrowheads="1"/>
          </p:cNvPicPr>
          <p:nvPr/>
        </p:nvPicPr>
        <p:blipFill>
          <a:blip r:embed="rId5" cstate="print"/>
          <a:srcRect/>
          <a:stretch>
            <a:fillRect/>
          </a:stretch>
        </p:blipFill>
        <p:spPr bwMode="auto">
          <a:xfrm>
            <a:off x="0" y="0"/>
            <a:ext cx="9144000" cy="1103313"/>
          </a:xfrm>
          <a:prstGeom prst="rect">
            <a:avLst/>
          </a:prstGeom>
          <a:noFill/>
          <a:ln w="9525" algn="in">
            <a:noFill/>
            <a:miter lim="800000"/>
            <a:headEnd/>
            <a:tailEnd/>
          </a:ln>
        </p:spPr>
      </p:pic>
      <p:sp>
        <p:nvSpPr>
          <p:cNvPr id="10" name="Title 1"/>
          <p:cNvSpPr txBox="1">
            <a:spLocks/>
          </p:cNvSpPr>
          <p:nvPr/>
        </p:nvSpPr>
        <p:spPr>
          <a:xfrm>
            <a:off x="1371600" y="5715000"/>
            <a:ext cx="6324600" cy="1143000"/>
          </a:xfrm>
          <a:prstGeom prst="rect">
            <a:avLst/>
          </a:prstGeom>
          <a:solidFill>
            <a:srgbClr val="002060"/>
          </a:solidFill>
        </p:spPr>
        <p:txBody>
          <a:bodyPr anchor="ctr">
            <a:normAutofit fontScale="37500" lnSpcReduction="20000"/>
          </a:bodyPr>
          <a:lstStyle/>
          <a:p>
            <a:pPr algn="ctr" fontAlgn="auto">
              <a:spcAft>
                <a:spcPts val="0"/>
              </a:spcAft>
              <a:defRPr/>
            </a:pPr>
            <a:r>
              <a:rPr lang="es-PR" sz="3100" b="1" kern="1400" dirty="0">
                <a:solidFill>
                  <a:srgbClr val="FFFFFF"/>
                </a:solidFill>
                <a:latin typeface="Tahoma"/>
                <a:ea typeface="+mj-ea"/>
                <a:cs typeface="+mj-cs"/>
              </a:rPr>
              <a:t/>
            </a:r>
            <a:br>
              <a:rPr lang="es-PR" sz="3100" b="1" kern="1400" dirty="0">
                <a:solidFill>
                  <a:srgbClr val="FFFFFF"/>
                </a:solidFill>
                <a:latin typeface="Tahoma"/>
                <a:ea typeface="+mj-ea"/>
                <a:cs typeface="+mj-cs"/>
              </a:rPr>
            </a:br>
            <a:r>
              <a:rPr lang="es-PR" sz="7500" b="1" kern="1400" dirty="0">
                <a:solidFill>
                  <a:srgbClr val="FFFFFF"/>
                </a:solidFill>
                <a:latin typeface="Tahoma"/>
                <a:ea typeface="+mj-ea"/>
                <a:cs typeface="+mj-cs"/>
              </a:rPr>
              <a:t>Instituto Tropical </a:t>
            </a:r>
            <a:br>
              <a:rPr lang="es-PR" sz="7500" b="1" kern="1400" dirty="0">
                <a:solidFill>
                  <a:srgbClr val="FFFFFF"/>
                </a:solidFill>
                <a:latin typeface="Tahoma"/>
                <a:ea typeface="+mj-ea"/>
                <a:cs typeface="+mj-cs"/>
              </a:rPr>
            </a:br>
            <a:r>
              <a:rPr lang="es-PR" sz="7500" b="1" kern="1400" dirty="0">
                <a:solidFill>
                  <a:srgbClr val="FFFFFF"/>
                </a:solidFill>
                <a:latin typeface="Tahoma"/>
                <a:ea typeface="+mj-ea"/>
                <a:cs typeface="+mj-cs"/>
              </a:rPr>
              <a:t>de Energía, Ambiente y Sociedad</a:t>
            </a:r>
            <a:r>
              <a:rPr lang="es-PR" sz="4400" b="1" kern="1400" dirty="0">
                <a:solidFill>
                  <a:srgbClr val="FFFFFF"/>
                </a:solidFill>
                <a:latin typeface="Tahoma"/>
                <a:ea typeface="+mj-ea"/>
                <a:cs typeface="+mj-cs"/>
              </a:rPr>
              <a:t/>
            </a:r>
            <a:br>
              <a:rPr lang="es-PR" sz="4400" b="1" kern="1400" dirty="0">
                <a:solidFill>
                  <a:srgbClr val="FFFFFF"/>
                </a:solidFill>
                <a:latin typeface="Tahoma"/>
                <a:ea typeface="+mj-ea"/>
                <a:cs typeface="+mj-cs"/>
              </a:rPr>
            </a:br>
            <a:endParaRPr lang="es-PR" sz="4400" dirty="0">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p:cNvSpPr>
          <p:nvPr>
            <p:ph type="title" idx="4294967295"/>
          </p:nvPr>
        </p:nvSpPr>
        <p:spPr bwMode="auto">
          <a:xfrm>
            <a:off x="673100" y="0"/>
            <a:ext cx="7797800" cy="1460500"/>
          </a:xfrm>
          <a:noFill/>
        </p:spPr>
        <p:txBody>
          <a:bodyPr wrap="square" numCol="1" compatLnSpc="1">
            <a:prstTxWarp prst="textNoShape">
              <a:avLst/>
            </a:prstTxWarp>
          </a:bodyPr>
          <a:lstStyle/>
          <a:p>
            <a:r>
              <a:rPr lang="en-US" sz="4800" smtClean="0">
                <a:effectLst/>
              </a:rPr>
              <a:t>UPRM Institutional Student Learning Outcomes</a:t>
            </a:r>
          </a:p>
        </p:txBody>
      </p:sp>
      <p:sp>
        <p:nvSpPr>
          <p:cNvPr id="216067" name="Rectangle 3"/>
          <p:cNvSpPr>
            <a:spLocks noGrp="1"/>
          </p:cNvSpPr>
          <p:nvPr>
            <p:ph type="body" idx="4294967295"/>
          </p:nvPr>
        </p:nvSpPr>
        <p:spPr>
          <a:xfrm>
            <a:off x="76200" y="800100"/>
            <a:ext cx="9096375" cy="5143500"/>
          </a:xfrm>
        </p:spPr>
        <p:txBody>
          <a:bodyPr/>
          <a:lstStyle/>
          <a:p>
            <a:pPr>
              <a:lnSpc>
                <a:spcPct val="90000"/>
              </a:lnSpc>
            </a:pPr>
            <a:endParaRPr lang="en-US" smtClean="0"/>
          </a:p>
          <a:p>
            <a:pPr>
              <a:lnSpc>
                <a:spcPct val="90000"/>
              </a:lnSpc>
            </a:pPr>
            <a:r>
              <a:rPr lang="en-US" smtClean="0"/>
              <a:t>Communicate effectively</a:t>
            </a:r>
            <a:endParaRPr lang="es-PR" smtClean="0"/>
          </a:p>
          <a:p>
            <a:pPr>
              <a:lnSpc>
                <a:spcPct val="90000"/>
              </a:lnSpc>
            </a:pPr>
            <a:r>
              <a:rPr lang="en-US" smtClean="0"/>
              <a:t>Identify and solve problems, think critically, and synthesize knowledge appropriate to their discipline</a:t>
            </a:r>
            <a:endParaRPr lang="es-PR" smtClean="0"/>
          </a:p>
          <a:p>
            <a:pPr>
              <a:lnSpc>
                <a:spcPct val="90000"/>
              </a:lnSpc>
            </a:pPr>
            <a:r>
              <a:rPr lang="en-US" smtClean="0"/>
              <a:t>Apply mathematical reasoning skills, scientific inquiry methods, and tools of information technology.</a:t>
            </a:r>
            <a:endParaRPr lang="es-PR" smtClean="0"/>
          </a:p>
          <a:p>
            <a:pPr>
              <a:lnSpc>
                <a:spcPct val="90000"/>
              </a:lnSpc>
            </a:pPr>
            <a:r>
              <a:rPr lang="en-US" smtClean="0"/>
              <a:t>Apply ethical standards.</a:t>
            </a:r>
            <a:endParaRPr lang="es-PR" smtClean="0"/>
          </a:p>
          <a:p>
            <a:pPr>
              <a:lnSpc>
                <a:spcPct val="90000"/>
              </a:lnSpc>
            </a:pPr>
            <a:r>
              <a:rPr lang="en-US" smtClean="0"/>
              <a:t>Recognize the Puerto Rican heritage and interpret contemporary issues.</a:t>
            </a:r>
            <a:endParaRPr lang="es-PR" smtClean="0"/>
          </a:p>
          <a:p>
            <a:pPr>
              <a:lnSpc>
                <a:spcPct val="90000"/>
              </a:lnSpc>
            </a:pPr>
            <a:r>
              <a:rPr lang="en-US" smtClean="0"/>
              <a:t>Appraise the essential values of a democratic society.</a:t>
            </a:r>
            <a:endParaRPr lang="es-PR" smtClean="0"/>
          </a:p>
          <a:p>
            <a:pPr>
              <a:lnSpc>
                <a:spcPct val="90000"/>
              </a:lnSpc>
            </a:pPr>
            <a:r>
              <a:rPr lang="en-US" smtClean="0"/>
              <a:t>Operate in a global context, relate to a societal context, and demonstrate respect for other cultures.</a:t>
            </a:r>
            <a:endParaRPr lang="es-PR" smtClean="0"/>
          </a:p>
          <a:p>
            <a:pPr>
              <a:lnSpc>
                <a:spcPct val="90000"/>
              </a:lnSpc>
            </a:pPr>
            <a:r>
              <a:rPr lang="en-US" smtClean="0"/>
              <a:t>Develop an appreciation for the arts and humanities.</a:t>
            </a:r>
            <a:endParaRPr lang="es-PR" smtClean="0"/>
          </a:p>
          <a:p>
            <a:pPr>
              <a:lnSpc>
                <a:spcPct val="90000"/>
              </a:lnSpc>
            </a:pPr>
            <a:r>
              <a:rPr lang="en-US" smtClean="0"/>
              <a:t>Recognize the need to engage in life-long learning</a:t>
            </a:r>
          </a:p>
          <a:p>
            <a:pPr>
              <a:lnSpc>
                <a:spcPct val="90000"/>
              </a:lnSpc>
            </a:pPr>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bwMode="auto">
          <a:noFill/>
        </p:spPr>
        <p:txBody>
          <a:bodyPr wrap="square" lIns="92075" tIns="46038" rIns="92075" bIns="46038" numCol="1" anchor="ctr" compatLnSpc="1">
            <a:prstTxWarp prst="textNoShape">
              <a:avLst/>
            </a:prstTxWarp>
          </a:bodyPr>
          <a:lstStyle/>
          <a:p>
            <a:r>
              <a:rPr lang="en-US" smtClean="0">
                <a:effectLst>
                  <a:outerShdw blurRad="38100" dist="38100" dir="2700000" algn="tl">
                    <a:srgbClr val="C0C0C0"/>
                  </a:outerShdw>
                </a:effectLst>
              </a:rPr>
              <a:t>Peter Senge</a:t>
            </a:r>
          </a:p>
        </p:txBody>
      </p:sp>
      <p:sp>
        <p:nvSpPr>
          <p:cNvPr id="217091" name="Content Placeholder 2"/>
          <p:cNvSpPr>
            <a:spLocks noGrp="1"/>
          </p:cNvSpPr>
          <p:nvPr>
            <p:ph idx="4294967295"/>
          </p:nvPr>
        </p:nvSpPr>
        <p:spPr>
          <a:xfrm>
            <a:off x="165100" y="1466850"/>
            <a:ext cx="7772400" cy="4114800"/>
          </a:xfrm>
        </p:spPr>
        <p:txBody>
          <a:bodyPr lIns="92075" tIns="46038" rIns="92075" bIns="46038"/>
          <a:lstStyle/>
          <a:p>
            <a:r>
              <a:rPr lang="en-US" sz="2400" smtClean="0"/>
              <a:t>“…the deep problems we face today are not a result of bad luck or a greedy few. They are the result of a way of thinking whose time has passed… </a:t>
            </a:r>
            <a:r>
              <a:rPr lang="en-US" sz="2400" i="1" u="sng" smtClean="0">
                <a:solidFill>
                  <a:srgbClr val="7030A0"/>
                </a:solidFill>
              </a:rPr>
              <a:t>All ages end.</a:t>
            </a:r>
            <a:r>
              <a:rPr lang="en-US" sz="2400" smtClean="0"/>
              <a:t>”</a:t>
            </a:r>
          </a:p>
          <a:p>
            <a:endParaRPr lang="en-US" sz="2400" smtClean="0"/>
          </a:p>
          <a:p>
            <a:r>
              <a:rPr lang="en-US" sz="2400" smtClean="0"/>
              <a:t>Do we protect the ways of the past or join in creating a different future?</a:t>
            </a:r>
          </a:p>
          <a:p>
            <a:endParaRPr lang="en-US" sz="2400" smtClean="0"/>
          </a:p>
          <a:p>
            <a:pPr>
              <a:buFont typeface="Wingdings" pitchFamily="2" charset="2"/>
              <a:buNone/>
            </a:pPr>
            <a:r>
              <a:rPr lang="en-US" sz="2400" i="1" u="sng" smtClean="0"/>
              <a:t>The Necessary Revolution: How Individuals and Organizations are Working Together to Create a Sustainable World, 2008.</a:t>
            </a:r>
          </a:p>
          <a:p>
            <a:pPr>
              <a:buFont typeface="Wingdings" pitchFamily="2" charset="2"/>
              <a:buNone/>
            </a:pPr>
            <a:endParaRPr lang="en-US" sz="2400" smtClean="0"/>
          </a:p>
          <a:p>
            <a:endParaRPr lang="en-US" sz="2400" smtClean="0"/>
          </a:p>
        </p:txBody>
      </p:sp>
      <p:sp>
        <p:nvSpPr>
          <p:cNvPr id="217092"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F0B1F5D6-6B94-47C7-A57F-E83574B6DC8F}" type="slidenum">
              <a:rPr lang="en-US" sz="1400">
                <a:latin typeface="Times New Roman" pitchFamily="18" charset="0"/>
                <a:cs typeface="Arial" charset="0"/>
              </a:rPr>
              <a:pPr algn="r" eaLnBrk="0" hangingPunct="0"/>
              <a:t>3</a:t>
            </a:fld>
            <a:endParaRPr lang="en-US" sz="1400">
              <a:latin typeface="Times New Roman" pitchFamily="18" charset="0"/>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5407BBBD-831D-42ED-A714-303AF6D31CCC}" type="slidenum">
              <a:rPr lang="en-US" sz="1400">
                <a:latin typeface="Times New Roman" pitchFamily="18" charset="0"/>
                <a:cs typeface="Arial" charset="0"/>
              </a:rPr>
              <a:pPr algn="r" eaLnBrk="0" hangingPunct="0"/>
              <a:t>4</a:t>
            </a:fld>
            <a:endParaRPr lang="en-US" sz="1400">
              <a:latin typeface="Times New Roman" pitchFamily="18" charset="0"/>
              <a:cs typeface="Arial" charset="0"/>
            </a:endParaRPr>
          </a:p>
        </p:txBody>
      </p:sp>
      <p:sp>
        <p:nvSpPr>
          <p:cNvPr id="614402" name="Rectangle 2"/>
          <p:cNvSpPr>
            <a:spLocks noGrp="1" noChangeArrowheads="1"/>
          </p:cNvSpPr>
          <p:nvPr>
            <p:ph type="title" idx="4294967295"/>
          </p:nvPr>
        </p:nvSpPr>
        <p:spPr bwMode="auto">
          <a:xfrm>
            <a:off x="676275" y="188913"/>
            <a:ext cx="7797800" cy="1460500"/>
          </a:xfrm>
          <a:noFill/>
        </p:spPr>
        <p:txBody>
          <a:bodyPr wrap="square" numCol="1" anchor="ctr" compatLnSpc="1">
            <a:prstTxWarp prst="textNoShape">
              <a:avLst/>
            </a:prstTxWarp>
          </a:bodyPr>
          <a:lstStyle/>
          <a:p>
            <a:pPr eaLnBrk="1" hangingPunct="1"/>
            <a:r>
              <a:rPr lang="en-US" smtClean="0">
                <a:effectLst>
                  <a:outerShdw blurRad="38100" dist="38100" dir="2700000" algn="tl">
                    <a:srgbClr val="C0C0C0"/>
                  </a:outerShdw>
                </a:effectLst>
              </a:rPr>
              <a:t>The Challenge…</a:t>
            </a:r>
          </a:p>
        </p:txBody>
      </p:sp>
      <p:sp>
        <p:nvSpPr>
          <p:cNvPr id="218116" name="Rectangle 4"/>
          <p:cNvSpPr>
            <a:spLocks noGrp="1" noChangeArrowheads="1"/>
          </p:cNvSpPr>
          <p:nvPr>
            <p:ph type="body" idx="4294967295"/>
          </p:nvPr>
        </p:nvSpPr>
        <p:spPr>
          <a:xfrm>
            <a:off x="977900" y="1866900"/>
            <a:ext cx="8229600" cy="4495800"/>
          </a:xfrm>
        </p:spPr>
        <p:txBody>
          <a:bodyPr/>
          <a:lstStyle/>
          <a:p>
            <a:pPr marL="319088" indent="-319088" eaLnBrk="1" hangingPunct="1">
              <a:lnSpc>
                <a:spcPct val="80000"/>
              </a:lnSpc>
              <a:buFont typeface="Wingdings" pitchFamily="2" charset="2"/>
              <a:buNone/>
            </a:pPr>
            <a:endParaRPr lang="en-US" sz="3200" smtClean="0"/>
          </a:p>
          <a:p>
            <a:pPr marL="319088" indent="-319088" eaLnBrk="1" hangingPunct="1">
              <a:lnSpc>
                <a:spcPct val="80000"/>
              </a:lnSpc>
              <a:buFont typeface="Wingdings" pitchFamily="2" charset="2"/>
              <a:buNone/>
            </a:pPr>
            <a:r>
              <a:rPr lang="en-US" sz="3200" i="1" smtClean="0"/>
              <a:t>How to deal with competing goals in order to achieve concerted action?</a:t>
            </a:r>
            <a:endParaRPr lang="en-US" sz="32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p:nvPr>
        </p:nvSpPr>
        <p:spPr bwMode="auto"/>
        <p:txBody>
          <a:bodyPr wrap="square" numCol="1" compatLnSpc="1">
            <a:prstTxWarp prst="textNoShape">
              <a:avLst/>
            </a:prstTxWarp>
          </a:bodyPr>
          <a:lstStyle/>
          <a:p>
            <a:endParaRPr lang="en-US" smtClean="0">
              <a:effectLst/>
            </a:endParaRPr>
          </a:p>
        </p:txBody>
      </p:sp>
      <p:pic>
        <p:nvPicPr>
          <p:cNvPr id="19458" name="Picture 5" descr="Inflation_Adj_Oil_Prices_Chart"/>
          <p:cNvPicPr>
            <a:picLocks noChangeAspect="1" noChangeArrowheads="1"/>
          </p:cNvPicPr>
          <p:nvPr/>
        </p:nvPicPr>
        <p:blipFill>
          <a:blip r:embed="rId2" cstate="print"/>
          <a:srcRect/>
          <a:stretch>
            <a:fillRect/>
          </a:stretch>
        </p:blipFill>
        <p:spPr bwMode="auto">
          <a:xfrm>
            <a:off x="-76200" y="228600"/>
            <a:ext cx="9434513" cy="640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3" name="Slide Number Placeholder 5"/>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902019E6-9D63-4984-A372-5F53D9BB4493}" type="slidenum">
              <a:rPr lang="en-US" sz="1400">
                <a:latin typeface="Times New Roman" pitchFamily="18" charset="0"/>
              </a:rPr>
              <a:pPr algn="r" eaLnBrk="0" hangingPunct="0"/>
              <a:t>6</a:t>
            </a:fld>
            <a:endParaRPr lang="en-US" sz="1400">
              <a:latin typeface="Times New Roman" pitchFamily="18" charset="0"/>
            </a:endParaRPr>
          </a:p>
        </p:txBody>
      </p:sp>
      <p:sp>
        <p:nvSpPr>
          <p:cNvPr id="603138" name="AutoShape 2"/>
          <p:cNvSpPr>
            <a:spLocks noGrp="1" noChangeArrowheads="1"/>
          </p:cNvSpPr>
          <p:nvPr>
            <p:ph type="title" idx="4294967295"/>
          </p:nvPr>
        </p:nvSpPr>
        <p:spPr bwMode="auto"/>
        <p:txBody>
          <a:bodyPr wrap="square" lIns="92075" tIns="46038" rIns="92075" bIns="46038" numCol="1" anchor="ctr" compatLnSpc="1">
            <a:prstTxWarp prst="textNoShape">
              <a:avLst/>
            </a:prstTxWarp>
          </a:bodyPr>
          <a:lstStyle/>
          <a:p>
            <a:pPr>
              <a:defRPr/>
            </a:pPr>
            <a:r>
              <a:rPr lang="en-US" sz="4800" smtClean="0">
                <a:effectLst>
                  <a:outerShdw blurRad="38100" dist="38100" dir="2700000" algn="tl">
                    <a:srgbClr val="C0C0C0"/>
                  </a:outerShdw>
                </a:effectLst>
              </a:rPr>
              <a:t>Consumo Mundial de Petróleo</a:t>
            </a:r>
          </a:p>
        </p:txBody>
      </p:sp>
      <p:sp>
        <p:nvSpPr>
          <p:cNvPr id="80905" name="Rectangle 10"/>
          <p:cNvSpPr>
            <a:spLocks noChangeArrowheads="1"/>
          </p:cNvSpPr>
          <p:nvPr/>
        </p:nvSpPr>
        <p:spPr bwMode="auto">
          <a:xfrm>
            <a:off x="4951413" y="1143000"/>
            <a:ext cx="4192587" cy="488950"/>
          </a:xfrm>
          <a:prstGeom prst="rect">
            <a:avLst/>
          </a:prstGeom>
          <a:noFill/>
          <a:ln w="12700">
            <a:noFill/>
            <a:miter lim="800000"/>
            <a:headEnd type="none" w="sm" len="sm"/>
            <a:tailEnd type="none" w="sm" len="sm"/>
          </a:ln>
        </p:spPr>
        <p:txBody>
          <a:bodyPr wrap="none" lIns="0" tIns="0" rIns="0" bIns="0" anchor="ctr">
            <a:spAutoFit/>
          </a:bodyPr>
          <a:lstStyle/>
          <a:p>
            <a:pPr eaLnBrk="0" hangingPunct="0"/>
            <a:r>
              <a:rPr lang="en-US" sz="1600" b="1"/>
              <a:t>BP Statistical Review of World Energy 2010</a:t>
            </a:r>
          </a:p>
          <a:p>
            <a:pPr eaLnBrk="0" hangingPunct="0"/>
            <a:endParaRPr lang="en-US" sz="1600"/>
          </a:p>
        </p:txBody>
      </p:sp>
      <p:graphicFrame>
        <p:nvGraphicFramePr>
          <p:cNvPr id="80902" name="Object 6"/>
          <p:cNvGraphicFramePr>
            <a:graphicFrameLocks noChangeAspect="1"/>
          </p:cNvGraphicFramePr>
          <p:nvPr/>
        </p:nvGraphicFramePr>
        <p:xfrm>
          <a:off x="381000" y="1550988"/>
          <a:ext cx="8534400" cy="5307012"/>
        </p:xfrm>
        <a:graphic>
          <a:graphicData uri="http://schemas.openxmlformats.org/presentationml/2006/ole">
            <p:oleObj spid="_x0000_s80902" name="Chart" r:id="rId3" imgW="6219871" imgH="3867302" progId="Excel.Sheet.8">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5" name="Slide Number Placeholder 5"/>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E8827D5A-2795-4690-A56F-F364AC0ABD0F}" type="slidenum">
              <a:rPr lang="en-US" sz="1400">
                <a:latin typeface="Times New Roman" pitchFamily="18" charset="0"/>
              </a:rPr>
              <a:pPr algn="r" eaLnBrk="0" hangingPunct="0"/>
              <a:t>7</a:t>
            </a:fld>
            <a:endParaRPr lang="en-US" sz="1400">
              <a:latin typeface="Times New Roman" pitchFamily="18" charset="0"/>
            </a:endParaRPr>
          </a:p>
        </p:txBody>
      </p:sp>
      <p:sp>
        <p:nvSpPr>
          <p:cNvPr id="603138" name="AutoShape 2"/>
          <p:cNvSpPr>
            <a:spLocks noGrp="1" noChangeArrowheads="1"/>
          </p:cNvSpPr>
          <p:nvPr>
            <p:ph type="title" idx="4294967295"/>
          </p:nvPr>
        </p:nvSpPr>
        <p:spPr bwMode="auto">
          <a:xfrm>
            <a:off x="673100" y="-12700"/>
            <a:ext cx="7797800" cy="1460500"/>
          </a:xfrm>
        </p:spPr>
        <p:txBody>
          <a:bodyPr wrap="square" lIns="92075" tIns="46038" rIns="92075" bIns="46038" numCol="1" anchor="ctr" compatLnSpc="1">
            <a:prstTxWarp prst="textNoShape">
              <a:avLst/>
            </a:prstTxWarp>
          </a:bodyPr>
          <a:lstStyle/>
          <a:p>
            <a:pPr>
              <a:defRPr/>
            </a:pPr>
            <a:r>
              <a:rPr lang="en-US" sz="4800" dirty="0" err="1" smtClean="0">
                <a:effectLst>
                  <a:outerShdw blurRad="38100" dist="38100" dir="2700000" algn="tl">
                    <a:srgbClr val="C0C0C0"/>
                  </a:outerShdw>
                </a:effectLst>
              </a:rPr>
              <a:t>Reserva</a:t>
            </a:r>
            <a:r>
              <a:rPr lang="en-US" sz="4800" dirty="0" smtClean="0">
                <a:effectLst>
                  <a:outerShdw blurRad="38100" dist="38100" dir="2700000" algn="tl">
                    <a:srgbClr val="C0C0C0"/>
                  </a:outerShdw>
                </a:effectLst>
              </a:rPr>
              <a:t> Mundial de </a:t>
            </a:r>
            <a:r>
              <a:rPr lang="en-US" sz="4800" dirty="0" err="1" smtClean="0">
                <a:effectLst>
                  <a:outerShdw blurRad="38100" dist="38100" dir="2700000" algn="tl">
                    <a:srgbClr val="C0C0C0"/>
                  </a:outerShdw>
                </a:effectLst>
              </a:rPr>
              <a:t>Petróleo</a:t>
            </a:r>
            <a:endParaRPr lang="en-US" sz="4800" dirty="0" smtClean="0">
              <a:effectLst>
                <a:outerShdw blurRad="38100" dist="38100" dir="2700000" algn="tl">
                  <a:srgbClr val="C0C0C0"/>
                </a:outerShdw>
              </a:effectLst>
            </a:endParaRPr>
          </a:p>
        </p:txBody>
      </p:sp>
      <p:sp>
        <p:nvSpPr>
          <p:cNvPr id="83977" name="Rectangle 10"/>
          <p:cNvSpPr>
            <a:spLocks noChangeArrowheads="1"/>
          </p:cNvSpPr>
          <p:nvPr/>
        </p:nvSpPr>
        <p:spPr bwMode="auto">
          <a:xfrm>
            <a:off x="5411788" y="1098550"/>
            <a:ext cx="3656012" cy="425450"/>
          </a:xfrm>
          <a:prstGeom prst="rect">
            <a:avLst/>
          </a:prstGeom>
          <a:noFill/>
          <a:ln w="12700">
            <a:noFill/>
            <a:miter lim="800000"/>
            <a:headEnd type="none" w="sm" len="sm"/>
            <a:tailEnd type="none" w="sm" len="sm"/>
          </a:ln>
        </p:spPr>
        <p:txBody>
          <a:bodyPr wrap="none" lIns="0" tIns="0" rIns="0" bIns="0" anchor="ctr">
            <a:spAutoFit/>
          </a:bodyPr>
          <a:lstStyle/>
          <a:p>
            <a:pPr eaLnBrk="0" hangingPunct="0"/>
            <a:r>
              <a:rPr lang="en-US" sz="1400" b="1"/>
              <a:t>BP Statistical Review of World Energy 2010</a:t>
            </a:r>
          </a:p>
          <a:p>
            <a:pPr eaLnBrk="0" hangingPunct="0"/>
            <a:endParaRPr lang="en-US" sz="1400"/>
          </a:p>
        </p:txBody>
      </p:sp>
      <p:graphicFrame>
        <p:nvGraphicFramePr>
          <p:cNvPr id="83974" name="Object 6"/>
          <p:cNvGraphicFramePr>
            <a:graphicFrameLocks noChangeAspect="1"/>
          </p:cNvGraphicFramePr>
          <p:nvPr/>
        </p:nvGraphicFramePr>
        <p:xfrm>
          <a:off x="1295400" y="1828800"/>
          <a:ext cx="6432550" cy="4876800"/>
        </p:xfrm>
        <a:graphic>
          <a:graphicData uri="http://schemas.openxmlformats.org/presentationml/2006/ole">
            <p:oleObj spid="_x0000_s83974" name="Chart" r:id="rId3" imgW="5200620" imgH="3943380" progId="Excel.Sheet.8">
              <p:embed/>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4" name="Rectangle 2"/>
          <p:cNvSpPr>
            <a:spLocks noGrp="1"/>
          </p:cNvSpPr>
          <p:nvPr>
            <p:ph type="title"/>
          </p:nvPr>
        </p:nvSpPr>
        <p:spPr bwMode="auto">
          <a:xfrm>
            <a:off x="673100" y="0"/>
            <a:ext cx="7797800" cy="1460500"/>
          </a:xfrm>
        </p:spPr>
        <p:txBody>
          <a:bodyPr wrap="square" numCol="1" compatLnSpc="1">
            <a:prstTxWarp prst="textNoShape">
              <a:avLst/>
            </a:prstTxWarp>
          </a:bodyPr>
          <a:lstStyle/>
          <a:p>
            <a:r>
              <a:rPr lang="en-US" sz="4800" smtClean="0">
                <a:effectLst/>
              </a:rPr>
              <a:t>Reservas Mundiales de </a:t>
            </a:r>
            <a:br>
              <a:rPr lang="en-US" sz="4800" smtClean="0">
                <a:effectLst/>
              </a:rPr>
            </a:br>
            <a:r>
              <a:rPr lang="en-US" sz="4800" smtClean="0">
                <a:effectLst/>
              </a:rPr>
              <a:t>Gas Natural</a:t>
            </a:r>
          </a:p>
        </p:txBody>
      </p:sp>
      <p:graphicFrame>
        <p:nvGraphicFramePr>
          <p:cNvPr id="85003" name="Object 11"/>
          <p:cNvGraphicFramePr>
            <a:graphicFrameLocks noChangeAspect="1"/>
          </p:cNvGraphicFramePr>
          <p:nvPr>
            <p:ph sz="half" idx="2"/>
          </p:nvPr>
        </p:nvGraphicFramePr>
        <p:xfrm>
          <a:off x="1524000" y="1676400"/>
          <a:ext cx="6175375" cy="4953000"/>
        </p:xfrm>
        <a:graphic>
          <a:graphicData uri="http://schemas.openxmlformats.org/presentationml/2006/ole">
            <p:oleObj spid="_x0000_s85003" name="Chart" r:id="rId3" imgW="5581660" imgH="4476902" progId="Excel.Sheet.8">
              <p:embed/>
            </p:oleObj>
          </a:graphicData>
        </a:graphic>
      </p:graphicFrame>
      <p:sp>
        <p:nvSpPr>
          <p:cNvPr id="85005" name="Rectangle 10"/>
          <p:cNvSpPr>
            <a:spLocks noChangeArrowheads="1"/>
          </p:cNvSpPr>
          <p:nvPr/>
        </p:nvSpPr>
        <p:spPr bwMode="auto">
          <a:xfrm>
            <a:off x="5487988" y="990600"/>
            <a:ext cx="3656012" cy="425450"/>
          </a:xfrm>
          <a:prstGeom prst="rect">
            <a:avLst/>
          </a:prstGeom>
          <a:noFill/>
          <a:ln w="12700">
            <a:noFill/>
            <a:miter lim="800000"/>
            <a:headEnd type="none" w="sm" len="sm"/>
            <a:tailEnd type="none" w="sm" len="sm"/>
          </a:ln>
        </p:spPr>
        <p:txBody>
          <a:bodyPr wrap="none" lIns="0" tIns="0" rIns="0" bIns="0" anchor="ctr">
            <a:spAutoFit/>
          </a:bodyPr>
          <a:lstStyle/>
          <a:p>
            <a:pPr eaLnBrk="0" hangingPunct="0"/>
            <a:r>
              <a:rPr lang="en-US" sz="1400" b="1"/>
              <a:t>BP Statistical Review of World Energy 2010</a:t>
            </a:r>
          </a:p>
          <a:p>
            <a:pPr eaLnBrk="0" hangingPunct="0"/>
            <a:endParaRPr lang="en-US"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7" name="Picture 5" descr="figure26-lg"/>
          <p:cNvPicPr>
            <a:picLocks noChangeAspect="1" noChangeArrowheads="1"/>
          </p:cNvPicPr>
          <p:nvPr/>
        </p:nvPicPr>
        <p:blipFill>
          <a:blip r:embed="rId2" cstate="print"/>
          <a:srcRect/>
          <a:stretch>
            <a:fillRect/>
          </a:stretch>
        </p:blipFill>
        <p:spPr bwMode="auto">
          <a:xfrm>
            <a:off x="1295400" y="-76200"/>
            <a:ext cx="6400800" cy="5575300"/>
          </a:xfrm>
          <a:prstGeom prst="rect">
            <a:avLst/>
          </a:prstGeom>
          <a:noFill/>
          <a:ln w="9525">
            <a:noFill/>
            <a:miter lim="800000"/>
            <a:headEnd/>
            <a:tailEnd/>
          </a:ln>
        </p:spPr>
      </p:pic>
      <p:sp>
        <p:nvSpPr>
          <p:cNvPr id="86018" name="Rectangle 6"/>
          <p:cNvSpPr>
            <a:spLocks noChangeArrowheads="1"/>
          </p:cNvSpPr>
          <p:nvPr/>
        </p:nvSpPr>
        <p:spPr bwMode="auto">
          <a:xfrm>
            <a:off x="2362200" y="5638800"/>
            <a:ext cx="4616450" cy="366713"/>
          </a:xfrm>
          <a:prstGeom prst="rect">
            <a:avLst/>
          </a:prstGeom>
          <a:noFill/>
          <a:ln w="9525">
            <a:noFill/>
            <a:miter lim="800000"/>
            <a:headEnd/>
            <a:tailEnd/>
          </a:ln>
        </p:spPr>
        <p:txBody>
          <a:bodyPr wrap="none">
            <a:spAutoFit/>
          </a:bodyPr>
          <a:lstStyle/>
          <a:p>
            <a:r>
              <a:rPr lang="en-US"/>
              <a:t>http://www.eia.doe.gov/oiaf/aeo/factors.html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9" name="Rectangle 5"/>
          <p:cNvSpPr>
            <a:spLocks noGrp="1"/>
          </p:cNvSpPr>
          <p:nvPr>
            <p:ph type="title"/>
          </p:nvPr>
        </p:nvSpPr>
        <p:spPr bwMode="auto">
          <a:xfrm>
            <a:off x="673100" y="-533400"/>
            <a:ext cx="7797800" cy="1460500"/>
          </a:xfrm>
        </p:spPr>
        <p:txBody>
          <a:bodyPr wrap="square" numCol="1" compatLnSpc="1">
            <a:prstTxWarp prst="textNoShape">
              <a:avLst/>
            </a:prstTxWarp>
          </a:bodyPr>
          <a:lstStyle/>
          <a:p>
            <a:r>
              <a:rPr lang="en-US" sz="4800" smtClean="0">
                <a:effectLst/>
              </a:rPr>
              <a:t>Emisiones Mundiales de CO</a:t>
            </a:r>
            <a:r>
              <a:rPr lang="en-US" sz="4800" baseline="-25000" smtClean="0">
                <a:effectLst/>
              </a:rPr>
              <a:t>2</a:t>
            </a:r>
          </a:p>
        </p:txBody>
      </p:sp>
      <p:graphicFrame>
        <p:nvGraphicFramePr>
          <p:cNvPr id="88068" name="Object 4"/>
          <p:cNvGraphicFramePr>
            <a:graphicFrameLocks noChangeAspect="1"/>
          </p:cNvGraphicFramePr>
          <p:nvPr>
            <p:ph idx="1"/>
          </p:nvPr>
        </p:nvGraphicFramePr>
        <p:xfrm>
          <a:off x="1447800" y="1025525"/>
          <a:ext cx="6172200" cy="5603875"/>
        </p:xfrm>
        <a:graphic>
          <a:graphicData uri="http://schemas.openxmlformats.org/presentationml/2006/ole">
            <p:oleObj spid="_x0000_s88068" name="Chart" r:id="rId3" imgW="5486400" imgH="4981489" progId="Excel.Sheet.8">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F792CDE9-F0AC-49B0-A5FB-6458F9EEC93C}" type="slidenum">
              <a:rPr lang="en-US" sz="1400">
                <a:latin typeface="Times New Roman" pitchFamily="18" charset="0"/>
              </a:rPr>
              <a:pPr algn="r" eaLnBrk="0" hangingPunct="0"/>
              <a:t>11</a:t>
            </a:fld>
            <a:endParaRPr lang="en-US" sz="1400">
              <a:latin typeface="Times New Roman" pitchFamily="18" charset="0"/>
            </a:endParaRPr>
          </a:p>
        </p:txBody>
      </p:sp>
      <p:pic>
        <p:nvPicPr>
          <p:cNvPr id="89090" name="Picture 2"/>
          <p:cNvPicPr>
            <a:picLocks noChangeAspect="1" noChangeArrowheads="1"/>
          </p:cNvPicPr>
          <p:nvPr/>
        </p:nvPicPr>
        <p:blipFill>
          <a:blip r:embed="rId3" cstate="print"/>
          <a:srcRect/>
          <a:stretch>
            <a:fillRect/>
          </a:stretch>
        </p:blipFill>
        <p:spPr bwMode="auto">
          <a:xfrm>
            <a:off x="266700" y="1577975"/>
            <a:ext cx="7085013" cy="5364163"/>
          </a:xfrm>
          <a:prstGeom prst="rect">
            <a:avLst/>
          </a:prstGeom>
          <a:noFill/>
          <a:ln w="9525">
            <a:noFill/>
            <a:miter lim="800000"/>
            <a:headEnd/>
            <a:tailEnd/>
          </a:ln>
        </p:spPr>
      </p:pic>
      <p:sp>
        <p:nvSpPr>
          <p:cNvPr id="89091" name="Text Box 3"/>
          <p:cNvSpPr txBox="1">
            <a:spLocks noChangeArrowheads="1"/>
          </p:cNvSpPr>
          <p:nvPr/>
        </p:nvSpPr>
        <p:spPr bwMode="auto">
          <a:xfrm>
            <a:off x="4178300" y="6616700"/>
            <a:ext cx="3911600" cy="304800"/>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1400" b="1">
                <a:solidFill>
                  <a:srgbClr val="FF0000"/>
                </a:solidFill>
                <a:latin typeface="Comic Sans MS" pitchFamily="66" charset="0"/>
              </a:rPr>
              <a:t>Source:  USA Department of Energy</a:t>
            </a:r>
          </a:p>
        </p:txBody>
      </p:sp>
      <p:sp>
        <p:nvSpPr>
          <p:cNvPr id="89092" name="Rectangle 4"/>
          <p:cNvSpPr>
            <a:spLocks noChangeArrowheads="1"/>
          </p:cNvSpPr>
          <p:nvPr/>
        </p:nvSpPr>
        <p:spPr bwMode="auto">
          <a:xfrm>
            <a:off x="279400" y="1333500"/>
            <a:ext cx="9144000" cy="4114800"/>
          </a:xfrm>
          <a:prstGeom prst="rect">
            <a:avLst/>
          </a:prstGeom>
          <a:noFill/>
          <a:ln w="9525">
            <a:noFill/>
            <a:miter lim="800000"/>
            <a:headEnd/>
            <a:tailEnd/>
          </a:ln>
        </p:spPr>
        <p:txBody>
          <a:bodyPr/>
          <a:lstStyle/>
          <a:p>
            <a:pPr marL="342900" indent="-342900" eaLnBrk="0" hangingPunct="0">
              <a:spcBef>
                <a:spcPct val="20000"/>
              </a:spcBef>
              <a:buSzPct val="55000"/>
              <a:buFontTx/>
              <a:buBlip>
                <a:blip r:embed="rId4"/>
              </a:buBlip>
            </a:pPr>
            <a:r>
              <a:rPr lang="en-US" sz="2000">
                <a:solidFill>
                  <a:srgbClr val="008000"/>
                </a:solidFill>
              </a:rPr>
              <a:t>150 M BOE diarios para el 2050</a:t>
            </a:r>
          </a:p>
          <a:p>
            <a:pPr marL="342900" indent="-342900" eaLnBrk="0" hangingPunct="0">
              <a:spcBef>
                <a:spcPct val="20000"/>
              </a:spcBef>
              <a:buSzPct val="55000"/>
              <a:buFontTx/>
              <a:buBlip>
                <a:blip r:embed="rId4"/>
              </a:buBlip>
            </a:pPr>
            <a:r>
              <a:rPr lang="es-ES" sz="2000">
                <a:solidFill>
                  <a:srgbClr val="FF0000"/>
                </a:solidFill>
              </a:rPr>
              <a:t>Energía: Reto Global y Obligación Moral</a:t>
            </a:r>
            <a:endParaRPr lang="en-US" sz="2000">
              <a:solidFill>
                <a:srgbClr val="FF0000"/>
              </a:solidFill>
            </a:endParaRPr>
          </a:p>
          <a:p>
            <a:pPr marL="342900" indent="-342900" eaLnBrk="0" hangingPunct="0">
              <a:spcBef>
                <a:spcPct val="20000"/>
              </a:spcBef>
              <a:buSzPct val="55000"/>
              <a:buFontTx/>
              <a:buBlip>
                <a:blip r:embed="rId4"/>
              </a:buBlip>
            </a:pPr>
            <a:endParaRPr lang="en-US" sz="2000">
              <a:solidFill>
                <a:srgbClr val="FF0000"/>
              </a:solidFill>
            </a:endParaRPr>
          </a:p>
          <a:p>
            <a:pPr marL="342900" indent="-342900" eaLnBrk="0" hangingPunct="0">
              <a:spcBef>
                <a:spcPct val="20000"/>
              </a:spcBef>
              <a:buSzPct val="55000"/>
              <a:buFontTx/>
              <a:buBlip>
                <a:blip r:embed="rId4"/>
              </a:buBlip>
            </a:pPr>
            <a:endParaRPr lang="en-US" sz="2000">
              <a:solidFill>
                <a:srgbClr val="008000"/>
              </a:solidFill>
            </a:endParaRPr>
          </a:p>
          <a:p>
            <a:pPr marL="342900" indent="-342900" eaLnBrk="0" hangingPunct="0">
              <a:buSzPct val="55000"/>
            </a:pPr>
            <a:endParaRPr lang="en-US" sz="2000" b="1">
              <a:solidFill>
                <a:srgbClr val="008000"/>
              </a:solidFill>
            </a:endParaRPr>
          </a:p>
        </p:txBody>
      </p:sp>
      <p:sp>
        <p:nvSpPr>
          <p:cNvPr id="493573" name="AutoShape 5"/>
          <p:cNvSpPr>
            <a:spLocks noChangeArrowheads="1"/>
          </p:cNvSpPr>
          <p:nvPr/>
        </p:nvSpPr>
        <p:spPr bwMode="auto">
          <a:xfrm>
            <a:off x="0" y="0"/>
            <a:ext cx="9144000" cy="1122363"/>
          </a:xfrm>
          <a:prstGeom prst="bevel">
            <a:avLst>
              <a:gd name="adj" fmla="val 12500"/>
            </a:avLst>
          </a:prstGeom>
          <a:solidFill>
            <a:srgbClr val="008000"/>
          </a:solidFill>
          <a:ln w="9525">
            <a:noFill/>
            <a:miter lim="800000"/>
            <a:headEnd/>
            <a:tailEnd/>
          </a:ln>
          <a:effectLst/>
        </p:spPr>
        <p:txBody>
          <a:bodyPr lIns="92075" tIns="46038" rIns="92075" bIns="46038" anchor="ctr"/>
          <a:lstStyle/>
          <a:p>
            <a:pPr algn="ctr" eaLnBrk="0" hangingPunct="0">
              <a:defRPr/>
            </a:pPr>
            <a:r>
              <a:rPr lang="es-ES" sz="3200" b="1">
                <a:solidFill>
                  <a:srgbClr val="FFFF00"/>
                </a:solidFill>
                <a:effectLst>
                  <a:outerShdw blurRad="38100" dist="38100" dir="2700000" algn="tl">
                    <a:srgbClr val="000000"/>
                  </a:outerShdw>
                </a:effectLst>
              </a:rPr>
              <a:t>Population Growth and Global Energy Consumption</a:t>
            </a:r>
            <a:endParaRPr lang="en-US" sz="3200" b="1">
              <a:solidFill>
                <a:srgbClr val="FFFF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Rectangle 2"/>
          <p:cNvSpPr>
            <a:spLocks noGrp="1" noChangeArrowheads="1"/>
          </p:cNvSpPr>
          <p:nvPr>
            <p:ph type="title"/>
          </p:nvPr>
        </p:nvSpPr>
        <p:spPr>
          <a:xfrm>
            <a:off x="533400" y="0"/>
            <a:ext cx="8001000" cy="1214438"/>
          </a:xfrm>
        </p:spPr>
        <p:txBody>
          <a:bodyPr/>
          <a:lstStyle/>
          <a:p>
            <a:pPr fontAlgn="auto">
              <a:spcAft>
                <a:spcPts val="0"/>
              </a:spcAft>
              <a:defRPr/>
            </a:pPr>
            <a:r>
              <a:rPr lang="en-US" dirty="0" err="1"/>
              <a:t>Hacia</a:t>
            </a:r>
            <a:r>
              <a:rPr lang="en-US" dirty="0"/>
              <a:t> un </a:t>
            </a:r>
            <a:r>
              <a:rPr lang="en-US" dirty="0" err="1"/>
              <a:t>Futuro</a:t>
            </a:r>
            <a:r>
              <a:rPr lang="en-US" dirty="0"/>
              <a:t> </a:t>
            </a:r>
            <a:r>
              <a:rPr lang="en-US" dirty="0" err="1"/>
              <a:t>Sostenible</a:t>
            </a:r>
            <a:endParaRPr lang="en-US" dirty="0"/>
          </a:p>
        </p:txBody>
      </p:sp>
      <p:sp>
        <p:nvSpPr>
          <p:cNvPr id="27651" name="Rectangle 3"/>
          <p:cNvSpPr>
            <a:spLocks noGrp="1" noChangeArrowheads="1"/>
          </p:cNvSpPr>
          <p:nvPr>
            <p:ph idx="1"/>
          </p:nvPr>
        </p:nvSpPr>
        <p:spPr>
          <a:xfrm>
            <a:off x="381000" y="1371600"/>
            <a:ext cx="3505200" cy="3581400"/>
          </a:xfrm>
        </p:spPr>
        <p:txBody>
          <a:bodyPr/>
          <a:lstStyle/>
          <a:p>
            <a:pPr>
              <a:buFont typeface="Wingdings" pitchFamily="2" charset="2"/>
              <a:buNone/>
              <a:defRPr/>
            </a:pPr>
            <a:r>
              <a:rPr lang="en-US" sz="2800" dirty="0" smtClean="0">
                <a:latin typeface="+mj-lt"/>
              </a:rPr>
              <a:t>	Las </a:t>
            </a:r>
            <a:r>
              <a:rPr lang="en-US" sz="2800" dirty="0" err="1" smtClean="0">
                <a:latin typeface="+mj-lt"/>
              </a:rPr>
              <a:t>necesidades</a:t>
            </a:r>
            <a:r>
              <a:rPr lang="en-US" sz="2800" dirty="0" smtClean="0">
                <a:latin typeface="+mj-lt"/>
              </a:rPr>
              <a:t> de la </a:t>
            </a:r>
            <a:r>
              <a:rPr lang="en-US" sz="2800" dirty="0" err="1" smtClean="0">
                <a:latin typeface="+mj-lt"/>
              </a:rPr>
              <a:t>generación</a:t>
            </a:r>
            <a:r>
              <a:rPr lang="en-US" sz="2800" dirty="0" smtClean="0">
                <a:latin typeface="+mj-lt"/>
              </a:rPr>
              <a:t> </a:t>
            </a:r>
            <a:r>
              <a:rPr lang="en-US" sz="2800" dirty="0" err="1" smtClean="0">
                <a:latin typeface="+mj-lt"/>
              </a:rPr>
              <a:t>presente</a:t>
            </a:r>
            <a:r>
              <a:rPr lang="en-US" sz="2800" dirty="0" smtClean="0">
                <a:latin typeface="+mj-lt"/>
              </a:rPr>
              <a:t> </a:t>
            </a:r>
            <a:r>
              <a:rPr lang="en-US" sz="2800" dirty="0" err="1" smtClean="0">
                <a:latin typeface="+mj-lt"/>
              </a:rPr>
              <a:t>deben</a:t>
            </a:r>
            <a:r>
              <a:rPr lang="en-US" sz="2800" dirty="0" smtClean="0">
                <a:latin typeface="+mj-lt"/>
              </a:rPr>
              <a:t> ser </a:t>
            </a:r>
            <a:r>
              <a:rPr lang="en-US" sz="2800" dirty="0" err="1" smtClean="0">
                <a:latin typeface="+mj-lt"/>
              </a:rPr>
              <a:t>satisfechas</a:t>
            </a:r>
            <a:r>
              <a:rPr lang="en-US" sz="2800" dirty="0" smtClean="0">
                <a:latin typeface="+mj-lt"/>
              </a:rPr>
              <a:t> </a:t>
            </a:r>
            <a:r>
              <a:rPr lang="en-US" sz="2800" b="1" i="1" dirty="0" smtClean="0">
                <a:latin typeface="+mj-lt"/>
              </a:rPr>
              <a:t>sin </a:t>
            </a:r>
            <a:r>
              <a:rPr lang="en-US" sz="2800" b="1" i="1" dirty="0" err="1" smtClean="0">
                <a:latin typeface="+mj-lt"/>
              </a:rPr>
              <a:t>comprometer</a:t>
            </a:r>
            <a:r>
              <a:rPr lang="en-US" sz="2800" b="1" i="1" dirty="0" smtClean="0">
                <a:latin typeface="+mj-lt"/>
              </a:rPr>
              <a:t> </a:t>
            </a:r>
            <a:r>
              <a:rPr lang="en-US" sz="2800" dirty="0" err="1" smtClean="0">
                <a:latin typeface="+mj-lt"/>
              </a:rPr>
              <a:t>las</a:t>
            </a:r>
            <a:r>
              <a:rPr lang="en-US" sz="2800" dirty="0" smtClean="0">
                <a:latin typeface="+mj-lt"/>
              </a:rPr>
              <a:t> </a:t>
            </a:r>
            <a:r>
              <a:rPr lang="en-US" sz="2800" dirty="0" err="1" smtClean="0">
                <a:latin typeface="+mj-lt"/>
              </a:rPr>
              <a:t>necesidades</a:t>
            </a:r>
            <a:r>
              <a:rPr lang="en-US" sz="2800" dirty="0" smtClean="0">
                <a:latin typeface="+mj-lt"/>
              </a:rPr>
              <a:t> de </a:t>
            </a:r>
            <a:r>
              <a:rPr lang="en-US" sz="2800" dirty="0" err="1" smtClean="0">
                <a:latin typeface="+mj-lt"/>
              </a:rPr>
              <a:t>generaciones</a:t>
            </a:r>
            <a:r>
              <a:rPr lang="en-US" sz="2800" dirty="0" smtClean="0">
                <a:latin typeface="+mj-lt"/>
              </a:rPr>
              <a:t> </a:t>
            </a:r>
            <a:r>
              <a:rPr lang="en-US" sz="2800" dirty="0" err="1" smtClean="0">
                <a:latin typeface="+mj-lt"/>
              </a:rPr>
              <a:t>futuras</a:t>
            </a:r>
            <a:r>
              <a:rPr lang="en-US" sz="2800" dirty="0" smtClean="0">
                <a:latin typeface="+mj-lt"/>
              </a:rPr>
              <a:t> (ONU).</a:t>
            </a:r>
          </a:p>
        </p:txBody>
      </p:sp>
      <p:graphicFrame>
        <p:nvGraphicFramePr>
          <p:cNvPr id="13" name="Diagram 12"/>
          <p:cNvGraphicFramePr/>
          <p:nvPr/>
        </p:nvGraphicFramePr>
        <p:xfrm>
          <a:off x="2590800" y="1193800"/>
          <a:ext cx="6934200" cy="447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Picture 2" descr="earth.jpg"/>
          <p:cNvPicPr>
            <a:picLocks noChangeAspect="1" noChangeArrowheads="1"/>
          </p:cNvPicPr>
          <p:nvPr/>
        </p:nvPicPr>
        <p:blipFill>
          <a:blip r:embed="rId8" cstate="print"/>
          <a:srcRect l="7200" t="5400" r="6000" b="9600"/>
          <a:stretch>
            <a:fillRect/>
          </a:stretch>
        </p:blipFill>
        <p:spPr bwMode="auto">
          <a:xfrm>
            <a:off x="3886200" y="1422400"/>
            <a:ext cx="4096244" cy="4038599"/>
          </a:xfrm>
          <a:prstGeom prst="ellipse">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67C9C59D-6776-47C0-90E4-645478D38CB9}" type="slidenum">
              <a:rPr lang="en-US" sz="1400">
                <a:latin typeface="Times New Roman" pitchFamily="18" charset="0"/>
                <a:cs typeface="Arial" charset="0"/>
              </a:rPr>
              <a:pPr algn="r" eaLnBrk="0" hangingPunct="0"/>
              <a:t>13</a:t>
            </a:fld>
            <a:endParaRPr lang="en-US" sz="1400">
              <a:latin typeface="Times New Roman" pitchFamily="18" charset="0"/>
              <a:cs typeface="Arial" charset="0"/>
            </a:endParaRPr>
          </a:p>
        </p:txBody>
      </p:sp>
      <p:pic>
        <p:nvPicPr>
          <p:cNvPr id="219139" name="Picture 6" descr="P9090033"/>
          <p:cNvPicPr>
            <a:picLocks noChangeAspect="1" noChangeArrowheads="1"/>
          </p:cNvPicPr>
          <p:nvPr/>
        </p:nvPicPr>
        <p:blipFill>
          <a:blip r:embed="rId2" cstate="print"/>
          <a:srcRect/>
          <a:stretch>
            <a:fillRect/>
          </a:stretch>
        </p:blipFill>
        <p:spPr bwMode="auto">
          <a:xfrm>
            <a:off x="-482600" y="4316413"/>
            <a:ext cx="3679825" cy="2759075"/>
          </a:xfrm>
          <a:prstGeom prst="rect">
            <a:avLst/>
          </a:prstGeom>
          <a:noFill/>
          <a:ln w="9525">
            <a:noFill/>
            <a:miter lim="800000"/>
            <a:headEnd/>
            <a:tailEnd/>
          </a:ln>
        </p:spPr>
      </p:pic>
      <p:sp>
        <p:nvSpPr>
          <p:cNvPr id="219140" name="Rectangle 3"/>
          <p:cNvSpPr>
            <a:spLocks noGrp="1" noChangeArrowheads="1"/>
          </p:cNvSpPr>
          <p:nvPr>
            <p:ph type="body" sz="half" idx="4294967295"/>
          </p:nvPr>
        </p:nvSpPr>
        <p:spPr>
          <a:xfrm>
            <a:off x="457200" y="1143000"/>
            <a:ext cx="7886700" cy="4800600"/>
          </a:xfrm>
        </p:spPr>
        <p:txBody>
          <a:bodyPr/>
          <a:lstStyle/>
          <a:p>
            <a:pPr marL="319088" indent="-319088"/>
            <a:r>
              <a:rPr lang="en-US" sz="2400" smtClean="0"/>
              <a:t>There is a need for a social and technological transition to a new culture of social and environmental justice, based on sustainable practices and technologies </a:t>
            </a:r>
          </a:p>
          <a:p>
            <a:pPr marL="319088" indent="-319088" eaLnBrk="1" hangingPunct="1"/>
            <a:r>
              <a:rPr lang="en-US" sz="2400" smtClean="0"/>
              <a:t>“Sustainable development is a term that everyone likes, but nobody is sure of what it means” (Daly, 1996).</a:t>
            </a:r>
          </a:p>
          <a:p>
            <a:pPr marL="319088" indent="-319088" eaLnBrk="1" hangingPunct="1">
              <a:buFont typeface="Wingdings" pitchFamily="2" charset="2"/>
              <a:buNone/>
            </a:pPr>
            <a:r>
              <a:rPr lang="en-US" sz="2400" smtClean="0"/>
              <a:t>	</a:t>
            </a:r>
          </a:p>
        </p:txBody>
      </p:sp>
      <p:sp>
        <p:nvSpPr>
          <p:cNvPr id="660483" name="AutoShape 3"/>
          <p:cNvSpPr>
            <a:spLocks noChangeArrowheads="1"/>
          </p:cNvSpPr>
          <p:nvPr/>
        </p:nvSpPr>
        <p:spPr bwMode="auto">
          <a:xfrm>
            <a:off x="0" y="0"/>
            <a:ext cx="9144000" cy="1143000"/>
          </a:xfrm>
          <a:prstGeom prst="bevel">
            <a:avLst>
              <a:gd name="adj" fmla="val 12500"/>
            </a:avLst>
          </a:prstGeom>
          <a:solidFill>
            <a:srgbClr val="008000"/>
          </a:solidFill>
          <a:ln w="9525">
            <a:noFill/>
            <a:miter lim="800000"/>
            <a:headEnd/>
            <a:tailEnd/>
          </a:ln>
          <a:effectLst/>
        </p:spPr>
        <p:txBody>
          <a:bodyPr lIns="92075" tIns="46038" rIns="92075" bIns="46038" anchor="ctr"/>
          <a:lstStyle/>
          <a:p>
            <a:pPr algn="ctr" eaLnBrk="0" hangingPunct="0">
              <a:defRPr/>
            </a:pPr>
            <a:r>
              <a:rPr lang="en-US" sz="3200" b="1">
                <a:solidFill>
                  <a:srgbClr val="FFFF00"/>
                </a:solidFill>
                <a:effectLst>
                  <a:outerShdw blurRad="38100" dist="38100" dir="2700000" algn="tl">
                    <a:srgbClr val="000000"/>
                  </a:outerShdw>
                </a:effectLst>
              </a:rPr>
              <a:t>Road to less dependence on oil</a:t>
            </a:r>
          </a:p>
        </p:txBody>
      </p:sp>
      <p:pic>
        <p:nvPicPr>
          <p:cNvPr id="219142" name="Picture 5" descr="Energia_02"/>
          <p:cNvPicPr>
            <a:picLocks noChangeAspect="1" noChangeArrowheads="1"/>
          </p:cNvPicPr>
          <p:nvPr/>
        </p:nvPicPr>
        <p:blipFill>
          <a:blip r:embed="rId3" cstate="print"/>
          <a:srcRect/>
          <a:stretch>
            <a:fillRect/>
          </a:stretch>
        </p:blipFill>
        <p:spPr bwMode="auto">
          <a:xfrm>
            <a:off x="2247900" y="4330700"/>
            <a:ext cx="3581400" cy="2527300"/>
          </a:xfrm>
          <a:prstGeom prst="rect">
            <a:avLst/>
          </a:prstGeom>
          <a:noFill/>
          <a:ln w="9525">
            <a:noFill/>
            <a:miter lim="800000"/>
            <a:headEnd/>
            <a:tailEnd/>
          </a:ln>
        </p:spPr>
      </p:pic>
      <p:pic>
        <p:nvPicPr>
          <p:cNvPr id="219143" name="Picture 4" descr="P5230107"/>
          <p:cNvPicPr>
            <a:picLocks noChangeAspect="1" noChangeArrowheads="1"/>
          </p:cNvPicPr>
          <p:nvPr/>
        </p:nvPicPr>
        <p:blipFill>
          <a:blip r:embed="rId4" cstate="print"/>
          <a:srcRect/>
          <a:stretch>
            <a:fillRect/>
          </a:stretch>
        </p:blipFill>
        <p:spPr bwMode="auto">
          <a:xfrm>
            <a:off x="5748338" y="4319588"/>
            <a:ext cx="3421062" cy="2565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Slide Number Placeholder 5"/>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CFC44B26-C8B0-484A-89CE-56E76198FE9E}" type="slidenum">
              <a:rPr lang="en-US" sz="1400">
                <a:latin typeface="Times New Roman" pitchFamily="18" charset="0"/>
                <a:cs typeface="Arial" charset="0"/>
              </a:rPr>
              <a:pPr algn="r" eaLnBrk="0" hangingPunct="0"/>
              <a:t>14</a:t>
            </a:fld>
            <a:endParaRPr lang="en-US" sz="1400">
              <a:latin typeface="Times New Roman" pitchFamily="18" charset="0"/>
              <a:cs typeface="Arial" charset="0"/>
            </a:endParaRPr>
          </a:p>
        </p:txBody>
      </p:sp>
      <p:sp>
        <p:nvSpPr>
          <p:cNvPr id="661506" name="AutoShape 2"/>
          <p:cNvSpPr>
            <a:spLocks noGrp="1" noChangeArrowheads="1"/>
          </p:cNvSpPr>
          <p:nvPr>
            <p:ph type="title" idx="4294967295"/>
          </p:nvPr>
        </p:nvSpPr>
        <p:spPr bwMode="auto">
          <a:xfrm>
            <a:off x="673100" y="-152400"/>
            <a:ext cx="7797800" cy="1458913"/>
          </a:xfrm>
          <a:noFill/>
        </p:spPr>
        <p:txBody>
          <a:bodyPr wrap="square" lIns="92075" tIns="46038" rIns="92075" bIns="46038" numCol="1" anchor="ctr" compatLnSpc="1">
            <a:prstTxWarp prst="textNoShape">
              <a:avLst/>
            </a:prstTxWarp>
          </a:bodyPr>
          <a:lstStyle/>
          <a:p>
            <a:r>
              <a:rPr lang="en-US" smtClean="0">
                <a:effectLst>
                  <a:outerShdw blurRad="38100" dist="38100" dir="2700000" algn="tl">
                    <a:srgbClr val="C0C0C0"/>
                  </a:outerShdw>
                </a:effectLst>
              </a:rPr>
              <a:t>Sustainability</a:t>
            </a:r>
          </a:p>
        </p:txBody>
      </p:sp>
      <p:sp>
        <p:nvSpPr>
          <p:cNvPr id="220164" name="Oval 12"/>
          <p:cNvSpPr>
            <a:spLocks noChangeArrowheads="1"/>
          </p:cNvSpPr>
          <p:nvPr/>
        </p:nvSpPr>
        <p:spPr bwMode="auto">
          <a:xfrm>
            <a:off x="317500" y="990600"/>
            <a:ext cx="8216900" cy="5702300"/>
          </a:xfrm>
          <a:prstGeom prst="ellipse">
            <a:avLst/>
          </a:prstGeom>
          <a:solidFill>
            <a:srgbClr val="CCFFFF"/>
          </a:solidFill>
          <a:ln w="12700" algn="ctr">
            <a:solidFill>
              <a:schemeClr val="tx1"/>
            </a:solidFill>
            <a:round/>
            <a:headEnd type="none" w="sm" len="sm"/>
            <a:tailEnd type="none" w="sm" len="sm"/>
          </a:ln>
        </p:spPr>
        <p:txBody>
          <a:bodyPr/>
          <a:lstStyle/>
          <a:p>
            <a:pPr eaLnBrk="0" hangingPunct="0"/>
            <a:endParaRPr lang="en-US" sz="2600">
              <a:latin typeface="Times New Roman" pitchFamily="18" charset="0"/>
              <a:cs typeface="Arial" charset="0"/>
            </a:endParaRPr>
          </a:p>
        </p:txBody>
      </p:sp>
      <p:grpSp>
        <p:nvGrpSpPr>
          <p:cNvPr id="220165" name="Group 16"/>
          <p:cNvGrpSpPr>
            <a:grpSpLocks/>
          </p:cNvGrpSpPr>
          <p:nvPr/>
        </p:nvGrpSpPr>
        <p:grpSpPr bwMode="auto">
          <a:xfrm>
            <a:off x="-3136900" y="1152525"/>
            <a:ext cx="14325600" cy="4514850"/>
            <a:chOff x="-2416" y="606"/>
            <a:chExt cx="9024" cy="2844"/>
          </a:xfrm>
        </p:grpSpPr>
        <p:grpSp>
          <p:nvGrpSpPr>
            <p:cNvPr id="220166" name="Group 4"/>
            <p:cNvGrpSpPr>
              <a:grpSpLocks/>
            </p:cNvGrpSpPr>
            <p:nvPr/>
          </p:nvGrpSpPr>
          <p:grpSpPr bwMode="auto">
            <a:xfrm>
              <a:off x="-2416" y="606"/>
              <a:ext cx="9024" cy="2844"/>
              <a:chOff x="-1872" y="768"/>
              <a:chExt cx="9024" cy="2844"/>
            </a:xfrm>
          </p:grpSpPr>
          <p:sp>
            <p:nvSpPr>
              <p:cNvPr id="220167" name="AutoShape 5"/>
              <p:cNvSpPr>
                <a:spLocks noChangeAspect="1" noChangeArrowheads="1"/>
              </p:cNvSpPr>
              <p:nvPr/>
            </p:nvSpPr>
            <p:spPr bwMode="auto">
              <a:xfrm>
                <a:off x="-1872" y="768"/>
                <a:ext cx="9024" cy="2844"/>
              </a:xfrm>
              <a:prstGeom prst="rect">
                <a:avLst/>
              </a:prstGeom>
              <a:noFill/>
              <a:ln w="9525">
                <a:noFill/>
                <a:miter lim="800000"/>
                <a:headEnd/>
                <a:tailEnd/>
              </a:ln>
            </p:spPr>
            <p:txBody>
              <a:bodyPr/>
              <a:lstStyle/>
              <a:p>
                <a:pPr eaLnBrk="0" hangingPunct="0"/>
                <a:endParaRPr lang="en-US" sz="2600">
                  <a:latin typeface="Times New Roman" pitchFamily="18" charset="0"/>
                  <a:cs typeface="Arial" charset="0"/>
                </a:endParaRPr>
              </a:p>
            </p:txBody>
          </p:sp>
          <p:sp>
            <p:nvSpPr>
              <p:cNvPr id="220168" name="AutoShape 6"/>
              <p:cNvSpPr>
                <a:spLocks noChangeArrowheads="1"/>
              </p:cNvSpPr>
              <p:nvPr/>
            </p:nvSpPr>
            <p:spPr bwMode="auto">
              <a:xfrm>
                <a:off x="1385" y="1023"/>
                <a:ext cx="2808" cy="2132"/>
              </a:xfrm>
              <a:prstGeom prst="triangle">
                <a:avLst>
                  <a:gd name="adj" fmla="val 50000"/>
                </a:avLst>
              </a:prstGeom>
              <a:solidFill>
                <a:srgbClr val="FFFFFF"/>
              </a:solidFill>
              <a:ln w="31750">
                <a:solidFill>
                  <a:srgbClr val="FF3300"/>
                </a:solidFill>
                <a:miter lim="800000"/>
                <a:headEnd/>
                <a:tailEnd/>
              </a:ln>
            </p:spPr>
            <p:txBody>
              <a:bodyPr/>
              <a:lstStyle/>
              <a:p>
                <a:pPr eaLnBrk="0" hangingPunct="0"/>
                <a:endParaRPr lang="en-US" sz="2600">
                  <a:latin typeface="Times New Roman" pitchFamily="18" charset="0"/>
                  <a:cs typeface="Arial" charset="0"/>
                </a:endParaRPr>
              </a:p>
            </p:txBody>
          </p:sp>
          <p:sp>
            <p:nvSpPr>
              <p:cNvPr id="220169" name="Text Box 7"/>
              <p:cNvSpPr txBox="1">
                <a:spLocks noChangeArrowheads="1"/>
              </p:cNvSpPr>
              <p:nvPr/>
            </p:nvSpPr>
            <p:spPr bwMode="auto">
              <a:xfrm>
                <a:off x="2332" y="951"/>
                <a:ext cx="1056" cy="502"/>
              </a:xfrm>
              <a:prstGeom prst="rect">
                <a:avLst/>
              </a:prstGeom>
              <a:solidFill>
                <a:srgbClr val="66FFCC"/>
              </a:solidFill>
              <a:ln w="31750">
                <a:solidFill>
                  <a:srgbClr val="0000CC"/>
                </a:solidFill>
                <a:miter lim="800000"/>
                <a:headEnd/>
                <a:tailEnd/>
              </a:ln>
            </p:spPr>
            <p:txBody>
              <a:bodyPr/>
              <a:lstStyle/>
              <a:p>
                <a:pPr algn="ctr" eaLnBrk="0" hangingPunct="0"/>
                <a:endParaRPr lang="es-PR" sz="1000">
                  <a:latin typeface="Times New Roman" pitchFamily="18" charset="0"/>
                  <a:cs typeface="Arial" charset="0"/>
                </a:endParaRPr>
              </a:p>
              <a:p>
                <a:pPr algn="ctr" eaLnBrk="0" hangingPunct="0"/>
                <a:r>
                  <a:rPr lang="es-PR" sz="2400">
                    <a:solidFill>
                      <a:srgbClr val="0000CC"/>
                    </a:solidFill>
                    <a:latin typeface="Arial Rounded MT Bold" pitchFamily="34" charset="0"/>
                    <a:cs typeface="Arial" charset="0"/>
                  </a:rPr>
                  <a:t>Society</a:t>
                </a:r>
              </a:p>
            </p:txBody>
          </p:sp>
          <p:sp>
            <p:nvSpPr>
              <p:cNvPr id="220170" name="Text Box 8"/>
              <p:cNvSpPr txBox="1">
                <a:spLocks noChangeArrowheads="1"/>
              </p:cNvSpPr>
              <p:nvPr/>
            </p:nvSpPr>
            <p:spPr bwMode="auto">
              <a:xfrm>
                <a:off x="3281" y="2932"/>
                <a:ext cx="1760" cy="467"/>
              </a:xfrm>
              <a:prstGeom prst="rect">
                <a:avLst/>
              </a:prstGeom>
              <a:solidFill>
                <a:srgbClr val="006600"/>
              </a:solidFill>
              <a:ln w="31750">
                <a:solidFill>
                  <a:schemeClr val="bg1"/>
                </a:solidFill>
                <a:miter lim="800000"/>
                <a:headEnd/>
                <a:tailEnd/>
              </a:ln>
            </p:spPr>
            <p:txBody>
              <a:bodyPr/>
              <a:lstStyle/>
              <a:p>
                <a:pPr algn="ctr" eaLnBrk="0" hangingPunct="0"/>
                <a:endParaRPr lang="es-PR">
                  <a:latin typeface="Times New Roman" pitchFamily="18" charset="0"/>
                  <a:cs typeface="Arial" charset="0"/>
                </a:endParaRPr>
              </a:p>
              <a:p>
                <a:pPr algn="ctr" eaLnBrk="0" hangingPunct="0"/>
                <a:r>
                  <a:rPr lang="es-PR">
                    <a:solidFill>
                      <a:schemeClr val="bg1"/>
                    </a:solidFill>
                    <a:latin typeface="Arial Rounded MT Bold" pitchFamily="34" charset="0"/>
                    <a:cs typeface="Arial" charset="0"/>
                  </a:rPr>
                  <a:t>Environmental Issues</a:t>
                </a:r>
              </a:p>
            </p:txBody>
          </p:sp>
          <p:sp>
            <p:nvSpPr>
              <p:cNvPr id="220171" name="Text Box 9"/>
              <p:cNvSpPr txBox="1">
                <a:spLocks noChangeArrowheads="1"/>
              </p:cNvSpPr>
              <p:nvPr/>
            </p:nvSpPr>
            <p:spPr bwMode="auto">
              <a:xfrm>
                <a:off x="581" y="2913"/>
                <a:ext cx="1761" cy="467"/>
              </a:xfrm>
              <a:prstGeom prst="rect">
                <a:avLst/>
              </a:prstGeom>
              <a:solidFill>
                <a:srgbClr val="FF0000"/>
              </a:solidFill>
              <a:ln w="31750">
                <a:solidFill>
                  <a:srgbClr val="FFFF66"/>
                </a:solidFill>
                <a:miter lim="800000"/>
                <a:headEnd/>
                <a:tailEnd/>
              </a:ln>
            </p:spPr>
            <p:txBody>
              <a:bodyPr/>
              <a:lstStyle/>
              <a:p>
                <a:pPr algn="ctr" eaLnBrk="0" hangingPunct="0"/>
                <a:endParaRPr lang="es-PR" sz="1000">
                  <a:solidFill>
                    <a:srgbClr val="CCFF33"/>
                  </a:solidFill>
                  <a:latin typeface="Times New Roman" pitchFamily="18" charset="0"/>
                  <a:cs typeface="Arial" charset="0"/>
                </a:endParaRPr>
              </a:p>
              <a:p>
                <a:pPr algn="ctr" eaLnBrk="0" hangingPunct="0"/>
                <a:r>
                  <a:rPr lang="es-PR" sz="2400">
                    <a:solidFill>
                      <a:srgbClr val="CCFF66"/>
                    </a:solidFill>
                    <a:latin typeface="Arial Rounded MT Bold" pitchFamily="34" charset="0"/>
                    <a:cs typeface="Arial" charset="0"/>
                  </a:rPr>
                  <a:t>Economy</a:t>
                </a:r>
              </a:p>
            </p:txBody>
          </p:sp>
        </p:grpSp>
        <p:sp>
          <p:nvSpPr>
            <p:cNvPr id="220172" name="AutoShape 14"/>
            <p:cNvSpPr>
              <a:spLocks noChangeArrowheads="1"/>
            </p:cNvSpPr>
            <p:nvPr/>
          </p:nvSpPr>
          <p:spPr bwMode="auto">
            <a:xfrm>
              <a:off x="1816" y="1728"/>
              <a:ext cx="912" cy="656"/>
            </a:xfrm>
            <a:prstGeom prst="flowChartConnector">
              <a:avLst/>
            </a:prstGeom>
            <a:solidFill>
              <a:schemeClr val="accent1"/>
            </a:solidFill>
            <a:ln w="12700">
              <a:solidFill>
                <a:schemeClr val="tx1"/>
              </a:solidFill>
              <a:round/>
              <a:headEnd type="none" w="sm" len="sm"/>
              <a:tailEnd type="none" w="sm" len="sm"/>
            </a:ln>
          </p:spPr>
          <p:txBody>
            <a:bodyPr wrap="none" anchor="ctr"/>
            <a:lstStyle/>
            <a:p>
              <a:pPr eaLnBrk="0" hangingPunct="0"/>
              <a:endParaRPr lang="en-US" sz="2600">
                <a:latin typeface="Times New Roman" pitchFamily="18" charset="0"/>
                <a:cs typeface="Arial" charset="0"/>
              </a:endParaRPr>
            </a:p>
          </p:txBody>
        </p:sp>
        <p:sp>
          <p:nvSpPr>
            <p:cNvPr id="220173" name="Text Box 15"/>
            <p:cNvSpPr txBox="1">
              <a:spLocks noChangeArrowheads="1"/>
            </p:cNvSpPr>
            <p:nvPr/>
          </p:nvSpPr>
          <p:spPr bwMode="auto">
            <a:xfrm>
              <a:off x="1928" y="1912"/>
              <a:ext cx="832" cy="288"/>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2400" b="1">
                  <a:solidFill>
                    <a:schemeClr val="bg1"/>
                  </a:solidFill>
                  <a:cs typeface="Arial" charset="0"/>
                </a:rPr>
                <a:t>Ethics</a:t>
              </a:r>
            </a:p>
          </p:txBody>
        </p:sp>
      </p:grpSp>
      <p:sp>
        <p:nvSpPr>
          <p:cNvPr id="220174" name="TextBox 13"/>
          <p:cNvSpPr txBox="1">
            <a:spLocks noChangeArrowheads="1"/>
          </p:cNvSpPr>
          <p:nvPr/>
        </p:nvSpPr>
        <p:spPr bwMode="auto">
          <a:xfrm>
            <a:off x="2324100" y="5181600"/>
            <a:ext cx="4229100" cy="1554163"/>
          </a:xfrm>
          <a:prstGeom prst="rect">
            <a:avLst/>
          </a:prstGeom>
          <a:noFill/>
          <a:ln w="9525">
            <a:noFill/>
            <a:miter lim="800000"/>
            <a:headEnd/>
            <a:tailEnd/>
          </a:ln>
        </p:spPr>
        <p:txBody>
          <a:bodyPr>
            <a:spAutoFit/>
          </a:bodyPr>
          <a:lstStyle/>
          <a:p>
            <a:pPr algn="ctr" eaLnBrk="0" hangingPunct="0"/>
            <a:r>
              <a:rPr lang="en-US" sz="3200">
                <a:latin typeface="Times New Roman" pitchFamily="18" charset="0"/>
                <a:cs typeface="Arial" charset="0"/>
              </a:rPr>
              <a:t>Earth’s Carrying Capacity &amp; Natural Laws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p>
            <a:pPr>
              <a:defRPr/>
            </a:pPr>
            <a:fld id="{3975F3AB-6978-4CD5-9219-C8401904D9C9}" type="slidenum">
              <a:rPr lang="en-US"/>
              <a:pPr>
                <a:defRPr/>
              </a:pPr>
              <a:t>15</a:t>
            </a:fld>
            <a:endParaRPr lang="en-US"/>
          </a:p>
        </p:txBody>
      </p:sp>
      <p:sp>
        <p:nvSpPr>
          <p:cNvPr id="679938" name="AutoShape 2"/>
          <p:cNvSpPr>
            <a:spLocks noGrp="1" noChangeArrowheads="1"/>
          </p:cNvSpPr>
          <p:nvPr>
            <p:ph type="title"/>
          </p:nvPr>
        </p:nvSpPr>
        <p:spPr>
          <a:xfrm>
            <a:off x="0" y="0"/>
            <a:ext cx="9144000" cy="1155700"/>
          </a:xfrm>
        </p:spPr>
        <p:txBody>
          <a:bodyPr/>
          <a:lstStyle/>
          <a:p>
            <a:pPr>
              <a:defRPr/>
            </a:pPr>
            <a:r>
              <a:rPr lang="en-US" sz="2800"/>
              <a:t>The shining star of the Caribbean?</a:t>
            </a:r>
          </a:p>
        </p:txBody>
      </p:sp>
      <p:pic>
        <p:nvPicPr>
          <p:cNvPr id="93187" name="Picture 3" descr="cenamer_lights_small"/>
          <p:cNvPicPr>
            <a:picLocks noChangeAspect="1" noChangeArrowheads="1"/>
          </p:cNvPicPr>
          <p:nvPr/>
        </p:nvPicPr>
        <p:blipFill>
          <a:blip r:embed="rId2" cstate="print"/>
          <a:srcRect/>
          <a:stretch>
            <a:fillRect/>
          </a:stretch>
        </p:blipFill>
        <p:spPr bwMode="auto">
          <a:xfrm>
            <a:off x="-1019175" y="1701800"/>
            <a:ext cx="10874375" cy="3352800"/>
          </a:xfrm>
          <a:prstGeom prst="rect">
            <a:avLst/>
          </a:prstGeom>
          <a:noFill/>
          <a:ln w="9525">
            <a:noFill/>
            <a:miter lim="800000"/>
            <a:headEnd/>
            <a:tailEnd/>
          </a:ln>
        </p:spPr>
      </p:pic>
      <p:pic>
        <p:nvPicPr>
          <p:cNvPr id="93188" name="Picture 4"/>
          <p:cNvPicPr>
            <a:picLocks noChangeAspect="1" noChangeArrowheads="1"/>
          </p:cNvPicPr>
          <p:nvPr/>
        </p:nvPicPr>
        <p:blipFill>
          <a:blip r:embed="rId3" cstate="print"/>
          <a:srcRect/>
          <a:stretch>
            <a:fillRect/>
          </a:stretch>
        </p:blipFill>
        <p:spPr bwMode="auto">
          <a:xfrm>
            <a:off x="8686800" y="6418263"/>
            <a:ext cx="457200" cy="439737"/>
          </a:xfrm>
          <a:prstGeom prst="rect">
            <a:avLst/>
          </a:prstGeom>
          <a:noFill/>
          <a:ln w="9525">
            <a:noFill/>
            <a:miter lim="800000"/>
            <a:headEnd/>
            <a:tailEnd/>
          </a:ln>
        </p:spPr>
      </p:pic>
      <p:sp>
        <p:nvSpPr>
          <p:cNvPr id="93189" name="Rectangle 5"/>
          <p:cNvSpPr>
            <a:spLocks noChangeArrowheads="1"/>
          </p:cNvSpPr>
          <p:nvPr/>
        </p:nvSpPr>
        <p:spPr bwMode="auto">
          <a:xfrm>
            <a:off x="1447800" y="5334000"/>
            <a:ext cx="2513013" cy="396875"/>
          </a:xfrm>
          <a:prstGeom prst="rect">
            <a:avLst/>
          </a:prstGeom>
          <a:noFill/>
          <a:ln w="9525">
            <a:noFill/>
            <a:miter lim="800000"/>
            <a:headEnd/>
            <a:tailEnd/>
          </a:ln>
        </p:spPr>
        <p:txBody>
          <a:bodyPr wrap="none">
            <a:spAutoFit/>
          </a:bodyPr>
          <a:lstStyle/>
          <a:p>
            <a:r>
              <a:rPr lang="en-US" sz="2000" b="1">
                <a:cs typeface="Arial" charset="0"/>
              </a:rPr>
              <a:t>Courtesy of NOAA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Slide Number Placeholder 3"/>
          <p:cNvSpPr>
            <a:spLocks noGrp="1"/>
          </p:cNvSpPr>
          <p:nvPr>
            <p:ph type="sldNum" sz="quarter" idx="12"/>
          </p:nvPr>
        </p:nvSpPr>
        <p:spPr>
          <a:xfrm>
            <a:off x="7277100" y="6242050"/>
            <a:ext cx="914400" cy="228600"/>
          </a:xfrm>
        </p:spPr>
        <p:txBody>
          <a:bodyPr/>
          <a:lstStyle/>
          <a:p>
            <a:pPr>
              <a:defRPr/>
            </a:pPr>
            <a:fld id="{0BECD455-DABE-4BB9-B190-317AA98C4C29}" type="slidenum">
              <a:rPr lang="en-US"/>
              <a:pPr>
                <a:defRPr/>
              </a:pPr>
              <a:t>16</a:t>
            </a:fld>
            <a:endParaRPr lang="en-US"/>
          </a:p>
        </p:txBody>
      </p:sp>
      <p:graphicFrame>
        <p:nvGraphicFramePr>
          <p:cNvPr id="153602" name="Object 2"/>
          <p:cNvGraphicFramePr>
            <a:graphicFrameLocks noChangeAspect="1"/>
          </p:cNvGraphicFramePr>
          <p:nvPr/>
        </p:nvGraphicFramePr>
        <p:xfrm>
          <a:off x="731838" y="152400"/>
          <a:ext cx="7959725" cy="6242050"/>
        </p:xfrm>
        <a:graphic>
          <a:graphicData uri="http://schemas.openxmlformats.org/presentationml/2006/ole">
            <p:oleObj spid="_x0000_s153602" name="Worksheet" r:id="rId3" imgW="5120755" imgH="4015665" progId="Excel.Sheet.8">
              <p:embed/>
            </p:oleObj>
          </a:graphicData>
        </a:graphic>
      </p:graphicFrame>
      <p:sp>
        <p:nvSpPr>
          <p:cNvPr id="665605" name="AutoShape 5"/>
          <p:cNvSpPr>
            <a:spLocks/>
          </p:cNvSpPr>
          <p:nvPr/>
        </p:nvSpPr>
        <p:spPr bwMode="auto">
          <a:xfrm rot="5400000" flipV="1">
            <a:off x="3276600" y="4870450"/>
            <a:ext cx="152400" cy="1219200"/>
          </a:xfrm>
          <a:prstGeom prst="leftBrace">
            <a:avLst>
              <a:gd name="adj1" fmla="val 66667"/>
              <a:gd name="adj2" fmla="val 50000"/>
            </a:avLst>
          </a:prstGeom>
          <a:noFill/>
          <a:ln w="38100">
            <a:solidFill>
              <a:srgbClr val="00FF00"/>
            </a:solidFill>
            <a:round/>
            <a:headEnd/>
            <a:tailEnd/>
          </a:ln>
        </p:spPr>
        <p:txBody>
          <a:bodyPr vert="eaVert" wrap="none" anchor="ctr"/>
          <a:lstStyle/>
          <a:p>
            <a:pPr algn="ctr"/>
            <a:endParaRPr lang="en-US">
              <a:solidFill>
                <a:srgbClr val="FF0000"/>
              </a:solidFill>
            </a:endParaRPr>
          </a:p>
        </p:txBody>
      </p:sp>
      <p:sp>
        <p:nvSpPr>
          <p:cNvPr id="665606" name="AutoShape 6"/>
          <p:cNvSpPr>
            <a:spLocks noChangeArrowheads="1"/>
          </p:cNvSpPr>
          <p:nvPr/>
        </p:nvSpPr>
        <p:spPr bwMode="auto">
          <a:xfrm>
            <a:off x="4724400" y="3651250"/>
            <a:ext cx="914400" cy="914400"/>
          </a:xfrm>
          <a:prstGeom prst="star4">
            <a:avLst>
              <a:gd name="adj" fmla="val 12500"/>
            </a:avLst>
          </a:prstGeom>
          <a:noFill/>
          <a:ln w="12700" algn="ctr">
            <a:noFill/>
            <a:miter lim="800000"/>
            <a:headEnd/>
            <a:tailEnd/>
          </a:ln>
          <a:effectLst>
            <a:outerShdw dist="35921" dir="2700000" algn="ctr" rotWithShape="0">
              <a:srgbClr val="5F5F5F"/>
            </a:outerShdw>
          </a:effectLst>
        </p:spPr>
        <p:txBody>
          <a:bodyPr wrap="none" lIns="90488" tIns="7200" rIns="90488" bIns="44450" anchor="ctr">
            <a:spAutoFit/>
          </a:bodyPr>
          <a:lstStyle/>
          <a:p>
            <a:pPr>
              <a:defRPr/>
            </a:pPr>
            <a:endParaRPr lang="en-US"/>
          </a:p>
        </p:txBody>
      </p:sp>
      <p:sp>
        <p:nvSpPr>
          <p:cNvPr id="665607" name="AutoShape 7"/>
          <p:cNvSpPr>
            <a:spLocks noChangeArrowheads="1"/>
          </p:cNvSpPr>
          <p:nvPr/>
        </p:nvSpPr>
        <p:spPr bwMode="auto">
          <a:xfrm>
            <a:off x="3429000" y="1365250"/>
            <a:ext cx="228600" cy="228600"/>
          </a:xfrm>
          <a:prstGeom prst="star4">
            <a:avLst>
              <a:gd name="adj" fmla="val 12500"/>
            </a:avLst>
          </a:prstGeom>
          <a:noFill/>
          <a:ln w="38100" algn="ctr">
            <a:solidFill>
              <a:srgbClr val="00FF00"/>
            </a:solidFill>
            <a:miter lim="800000"/>
            <a:headEnd/>
            <a:tailEnd/>
          </a:ln>
          <a:effectLst>
            <a:outerShdw dist="35921" dir="2700000" algn="ctr" rotWithShape="0">
              <a:srgbClr val="5F5F5F"/>
            </a:outerShdw>
          </a:effectLst>
        </p:spPr>
        <p:txBody>
          <a:bodyPr lIns="90488" tIns="7200" rIns="90488" bIns="44450" anchor="ctr">
            <a:spAutoFit/>
          </a:bodyPr>
          <a:lstStyle/>
          <a:p>
            <a:pPr>
              <a:defRPr/>
            </a:pPr>
            <a:endParaRPr lang="en-US"/>
          </a:p>
        </p:txBody>
      </p:sp>
      <p:sp>
        <p:nvSpPr>
          <p:cNvPr id="665608" name="Line 8"/>
          <p:cNvSpPr>
            <a:spLocks noChangeShapeType="1"/>
          </p:cNvSpPr>
          <p:nvPr/>
        </p:nvSpPr>
        <p:spPr bwMode="auto">
          <a:xfrm flipH="1" flipV="1">
            <a:off x="2514600" y="679450"/>
            <a:ext cx="152400" cy="609600"/>
          </a:xfrm>
          <a:prstGeom prst="line">
            <a:avLst/>
          </a:prstGeom>
          <a:noFill/>
          <a:ln w="57150">
            <a:solidFill>
              <a:srgbClr val="00FF00"/>
            </a:solidFill>
            <a:round/>
            <a:headEnd/>
            <a:tailEnd type="triangle" w="med" len="med"/>
          </a:ln>
          <a:effectLst>
            <a:outerShdw dist="35921" dir="2700000" algn="ctr" rotWithShape="0">
              <a:srgbClr val="5F5F5F"/>
            </a:outerShdw>
          </a:effectLst>
        </p:spPr>
        <p:txBody>
          <a:bodyPr lIns="90488" tIns="7200" rIns="90488" bIns="44450">
            <a:spAutoFit/>
          </a:bodyPr>
          <a:lstStyle/>
          <a:p>
            <a:pPr>
              <a:defRPr/>
            </a:pPr>
            <a:endParaRPr lang="en-US"/>
          </a:p>
        </p:txBody>
      </p:sp>
      <p:sp>
        <p:nvSpPr>
          <p:cNvPr id="665609" name="Line 9"/>
          <p:cNvSpPr>
            <a:spLocks noChangeShapeType="1"/>
          </p:cNvSpPr>
          <p:nvPr/>
        </p:nvSpPr>
        <p:spPr bwMode="auto">
          <a:xfrm flipH="1">
            <a:off x="3810000" y="3727450"/>
            <a:ext cx="533400" cy="1524000"/>
          </a:xfrm>
          <a:prstGeom prst="line">
            <a:avLst/>
          </a:prstGeom>
          <a:noFill/>
          <a:ln w="57150">
            <a:solidFill>
              <a:srgbClr val="00FF00"/>
            </a:solidFill>
            <a:round/>
            <a:headEnd/>
            <a:tailEnd type="triangle" w="med" len="med"/>
          </a:ln>
          <a:effectLst>
            <a:outerShdw dist="35921" dir="2700000" algn="ctr" rotWithShape="0">
              <a:srgbClr val="5F5F5F"/>
            </a:outerShdw>
          </a:effectLst>
        </p:spPr>
        <p:txBody>
          <a:bodyPr lIns="90488" tIns="7200" rIns="90488" bIns="44450">
            <a:spAutoFit/>
          </a:bodyPr>
          <a:lstStyle/>
          <a:p>
            <a:pPr>
              <a:defRPr/>
            </a:pPr>
            <a:endParaRPr lang="en-US"/>
          </a:p>
        </p:txBody>
      </p:sp>
      <p:sp>
        <p:nvSpPr>
          <p:cNvPr id="665610" name="Text Box 10"/>
          <p:cNvSpPr txBox="1">
            <a:spLocks noChangeArrowheads="1"/>
          </p:cNvSpPr>
          <p:nvPr/>
        </p:nvSpPr>
        <p:spPr bwMode="auto">
          <a:xfrm>
            <a:off x="4572000" y="2432050"/>
            <a:ext cx="2743200" cy="923925"/>
          </a:xfrm>
          <a:prstGeom prst="rect">
            <a:avLst/>
          </a:prstGeom>
          <a:noFill/>
          <a:ln w="9525">
            <a:noFill/>
            <a:miter lim="800000"/>
            <a:headEnd/>
            <a:tailEnd/>
          </a:ln>
        </p:spPr>
        <p:txBody>
          <a:bodyPr>
            <a:spAutoFit/>
          </a:bodyPr>
          <a:lstStyle/>
          <a:p>
            <a:r>
              <a:rPr lang="es-PR" b="1"/>
              <a:t>Puerto Rico ronda un HDI de 0.9 desde el principio de los 90</a:t>
            </a:r>
          </a:p>
        </p:txBody>
      </p:sp>
      <p:sp>
        <p:nvSpPr>
          <p:cNvPr id="13" name="Title 1"/>
          <p:cNvSpPr txBox="1">
            <a:spLocks/>
          </p:cNvSpPr>
          <p:nvPr/>
        </p:nvSpPr>
        <p:spPr>
          <a:xfrm>
            <a:off x="0" y="-76200"/>
            <a:ext cx="9144000" cy="1143000"/>
          </a:xfrm>
          <a:prstGeom prst="rect">
            <a:avLst/>
          </a:prstGeom>
        </p:spPr>
        <p:txBody>
          <a:bodyPr/>
          <a:lstStyle/>
          <a:p>
            <a:pPr>
              <a:defRPr/>
            </a:pPr>
            <a:r>
              <a:rPr lang="es-PR" sz="1400" dirty="0">
                <a:effectLst>
                  <a:outerShdw blurRad="38100" dist="38100" dir="2700000" algn="tl">
                    <a:srgbClr val="000000">
                      <a:alpha val="43137"/>
                    </a:srgbClr>
                  </a:outerShdw>
                </a:effectLst>
                <a:latin typeface="+mj-lt"/>
                <a:ea typeface="+mj-ea"/>
                <a:cs typeface="+mj-cs"/>
              </a:rPr>
              <a:t>C</a:t>
            </a:r>
            <a:r>
              <a:rPr lang="es-ES" sz="1400" dirty="0" err="1">
                <a:effectLst>
                  <a:outerShdw blurRad="38100" dist="38100" dir="2700000" algn="tl">
                    <a:srgbClr val="000000">
                      <a:alpha val="43137"/>
                    </a:srgbClr>
                  </a:outerShdw>
                </a:effectLst>
                <a:latin typeface="+mj-lt"/>
              </a:rPr>
              <a:t>onsumo</a:t>
            </a:r>
            <a:r>
              <a:rPr lang="es-ES" sz="1400" dirty="0">
                <a:effectLst>
                  <a:outerShdw blurRad="38100" dist="38100" dir="2700000" algn="tl">
                    <a:srgbClr val="000000">
                      <a:alpha val="43137"/>
                    </a:srgbClr>
                  </a:outerShdw>
                </a:effectLst>
                <a:latin typeface="+mj-lt"/>
              </a:rPr>
              <a:t> de energía y desarrollo </a:t>
            </a:r>
            <a:r>
              <a:rPr lang="es-ES" sz="1400" dirty="0" err="1">
                <a:effectLst>
                  <a:outerShdw blurRad="38100" dist="38100" dir="2700000" algn="tl">
                    <a:srgbClr val="000000">
                      <a:alpha val="43137"/>
                    </a:srgbClr>
                  </a:outerShdw>
                </a:effectLst>
                <a:latin typeface="+mj-lt"/>
              </a:rPr>
              <a:t>human</a:t>
            </a:r>
            <a:r>
              <a:rPr lang="es-PR" sz="1400" dirty="0">
                <a:effectLst>
                  <a:outerShdw blurRad="38100" dist="38100" dir="2700000" algn="tl">
                    <a:srgbClr val="000000">
                      <a:alpha val="43137"/>
                    </a:srgbClr>
                  </a:outerShdw>
                </a:effectLst>
                <a:latin typeface="+mj-lt"/>
                <a:ea typeface="+mj-ea"/>
                <a:cs typeface="+mj-cs"/>
              </a:rPr>
              <a:t>o (</a:t>
            </a:r>
            <a:r>
              <a:rPr lang="es-ES" sz="1400" dirty="0">
                <a:effectLst>
                  <a:outerShdw blurRad="38100" dist="38100" dir="2700000" algn="tl">
                    <a:srgbClr val="C0C0C0"/>
                  </a:outerShdw>
                </a:effectLst>
                <a:latin typeface="Tahoma" pitchFamily="34" charset="0"/>
              </a:rPr>
              <a:t>Dr. Cayetano López, Naciones Unidas </a:t>
            </a:r>
            <a:r>
              <a:rPr lang="es-ES" sz="1400" dirty="0" err="1">
                <a:effectLst>
                  <a:outerShdw blurRad="38100" dist="38100" dir="2700000" algn="tl">
                    <a:srgbClr val="C0C0C0"/>
                  </a:outerShdw>
                </a:effectLst>
                <a:latin typeface="Tahoma" pitchFamily="34" charset="0"/>
              </a:rPr>
              <a:t>Human</a:t>
            </a:r>
            <a:r>
              <a:rPr lang="es-ES" sz="1400" dirty="0">
                <a:effectLst>
                  <a:outerShdw blurRad="38100" dist="38100" dir="2700000" algn="tl">
                    <a:srgbClr val="C0C0C0"/>
                  </a:outerShdw>
                </a:effectLst>
                <a:latin typeface="Tahoma" pitchFamily="34" charset="0"/>
              </a:rPr>
              <a:t> </a:t>
            </a:r>
            <a:r>
              <a:rPr lang="es-ES" sz="1400" dirty="0" err="1">
                <a:effectLst>
                  <a:outerShdw blurRad="38100" dist="38100" dir="2700000" algn="tl">
                    <a:srgbClr val="C0C0C0"/>
                  </a:outerShdw>
                </a:effectLst>
                <a:latin typeface="Tahoma" pitchFamily="34" charset="0"/>
              </a:rPr>
              <a:t>Development</a:t>
            </a:r>
            <a:r>
              <a:rPr lang="es-ES" sz="1400" dirty="0">
                <a:effectLst>
                  <a:outerShdw blurRad="38100" dist="38100" dir="2700000" algn="tl">
                    <a:srgbClr val="C0C0C0"/>
                  </a:outerShdw>
                </a:effectLst>
                <a:latin typeface="Tahoma" pitchFamily="34" charset="0"/>
              </a:rPr>
              <a:t> </a:t>
            </a:r>
            <a:r>
              <a:rPr lang="es-ES" sz="1400" dirty="0" err="1">
                <a:effectLst>
                  <a:outerShdw blurRad="38100" dist="38100" dir="2700000" algn="tl">
                    <a:srgbClr val="C0C0C0"/>
                  </a:outerShdw>
                </a:effectLst>
                <a:latin typeface="Tahoma" pitchFamily="34" charset="0"/>
              </a:rPr>
              <a:t>Report</a:t>
            </a:r>
            <a:r>
              <a:rPr lang="es-ES" sz="1400" dirty="0">
                <a:effectLst>
                  <a:outerShdw blurRad="38100" dist="38100" dir="2700000" algn="tl">
                    <a:srgbClr val="C0C0C0"/>
                  </a:outerShdw>
                </a:effectLst>
                <a:latin typeface="Tahoma" pitchFamily="34" charset="0"/>
              </a:rPr>
              <a:t> 2006; Informe IEA 2004; Pablo Espinoza, </a:t>
            </a:r>
            <a:r>
              <a:rPr lang="es-ES" sz="1400" b="1" u="sng" dirty="0">
                <a:effectLst>
                  <a:outerShdw blurRad="38100" dist="38100" dir="2700000" algn="tl">
                    <a:srgbClr val="C0C0C0"/>
                  </a:outerShdw>
                </a:effectLst>
                <a:latin typeface="Tahoma" pitchFamily="34" charset="0"/>
              </a:rPr>
              <a:t>Índice de Desarrollo </a:t>
            </a:r>
            <a:r>
              <a:rPr lang="es-ES" sz="1400" b="1" u="sng" dirty="0" err="1">
                <a:effectLst>
                  <a:outerShdw blurRad="38100" dist="38100" dir="2700000" algn="tl">
                    <a:srgbClr val="C0C0C0"/>
                  </a:outerShdw>
                </a:effectLst>
                <a:latin typeface="Tahoma" pitchFamily="34" charset="0"/>
              </a:rPr>
              <a:t>Humano:Estimado</a:t>
            </a:r>
            <a:r>
              <a:rPr lang="es-ES" sz="1400" b="1" u="sng" dirty="0">
                <a:effectLst>
                  <a:outerShdw blurRad="38100" dist="38100" dir="2700000" algn="tl">
                    <a:srgbClr val="C0C0C0"/>
                  </a:outerShdw>
                </a:effectLst>
                <a:latin typeface="Tahoma" pitchFamily="34" charset="0"/>
              </a:rPr>
              <a:t> para Puerto Rico</a:t>
            </a:r>
            <a:r>
              <a:rPr lang="es-ES" sz="1400" dirty="0">
                <a:effectLst>
                  <a:outerShdw blurRad="38100" dist="38100" dir="2700000" algn="tl">
                    <a:srgbClr val="C0C0C0"/>
                  </a:outerShdw>
                </a:effectLst>
                <a:latin typeface="Tahoma" pitchFamily="34" charset="0"/>
              </a:rPr>
              <a:t>, Tesis UPR)</a:t>
            </a:r>
            <a:endParaRPr lang="es-ES" sz="1400" b="1" dirty="0">
              <a:latin typeface="Tahoma" pitchFamily="34" charset="0"/>
            </a:endParaRPr>
          </a:p>
          <a:p>
            <a:pPr algn="ctr" eaLnBrk="0" hangingPunct="0">
              <a:defRPr/>
            </a:pPr>
            <a:endParaRPr lang="en-US" sz="1400" dirty="0">
              <a:effectLst>
                <a:outerShdw blurRad="38100" dist="38100" dir="2700000" algn="tl">
                  <a:srgbClr val="000000">
                    <a:alpha val="43137"/>
                  </a:srgbClr>
                </a:outerShdw>
              </a:effectLst>
              <a:latin typeface="+mj-lt"/>
              <a:ea typeface="+mj-ea"/>
              <a:cs typeface="+mj-cs"/>
            </a:endParaRPr>
          </a:p>
        </p:txBody>
      </p:sp>
      <p:pic>
        <p:nvPicPr>
          <p:cNvPr id="153611" name="Picture 4"/>
          <p:cNvPicPr>
            <a:picLocks noChangeAspect="1" noChangeArrowheads="1"/>
          </p:cNvPicPr>
          <p:nvPr/>
        </p:nvPicPr>
        <p:blipFill>
          <a:blip r:embed="rId4" cstate="print"/>
          <a:srcRect/>
          <a:stretch>
            <a:fillRect/>
          </a:stretch>
        </p:blipFill>
        <p:spPr bwMode="auto">
          <a:xfrm>
            <a:off x="-381000" y="2959100"/>
            <a:ext cx="785813" cy="323850"/>
          </a:xfrm>
          <a:prstGeom prst="rect">
            <a:avLst/>
          </a:prstGeom>
          <a:noFill/>
          <a:ln w="9525">
            <a:noFill/>
            <a:miter lim="800000"/>
            <a:headEnd/>
            <a:tailEnd/>
          </a:ln>
        </p:spPr>
      </p:pic>
      <p:sp>
        <p:nvSpPr>
          <p:cNvPr id="14" name="Text Box 10"/>
          <p:cNvSpPr txBox="1">
            <a:spLocks noChangeArrowheads="1"/>
          </p:cNvSpPr>
          <p:nvPr/>
        </p:nvSpPr>
        <p:spPr bwMode="auto">
          <a:xfrm>
            <a:off x="1905000" y="385763"/>
            <a:ext cx="1295400" cy="369887"/>
          </a:xfrm>
          <a:prstGeom prst="rect">
            <a:avLst/>
          </a:prstGeom>
          <a:noFill/>
          <a:ln w="9525">
            <a:noFill/>
            <a:miter lim="800000"/>
            <a:headEnd/>
            <a:tailEnd/>
          </a:ln>
        </p:spPr>
        <p:txBody>
          <a:bodyPr>
            <a:spAutoFit/>
          </a:bodyPr>
          <a:lstStyle/>
          <a:p>
            <a:r>
              <a:rPr lang="es-PR" b="1"/>
              <a:t>Portugal</a:t>
            </a:r>
          </a:p>
        </p:txBody>
      </p:sp>
      <p:sp>
        <p:nvSpPr>
          <p:cNvPr id="15" name="Line 8"/>
          <p:cNvSpPr>
            <a:spLocks noChangeShapeType="1"/>
          </p:cNvSpPr>
          <p:nvPr/>
        </p:nvSpPr>
        <p:spPr bwMode="auto">
          <a:xfrm flipH="1" flipV="1">
            <a:off x="3657600" y="1746250"/>
            <a:ext cx="914400" cy="990600"/>
          </a:xfrm>
          <a:prstGeom prst="line">
            <a:avLst/>
          </a:prstGeom>
          <a:noFill/>
          <a:ln w="57150">
            <a:solidFill>
              <a:srgbClr val="00FF00"/>
            </a:solidFill>
            <a:round/>
            <a:headEnd/>
            <a:tailEnd type="triangle" w="med" len="med"/>
          </a:ln>
          <a:effectLst>
            <a:outerShdw dist="35921" dir="2700000" algn="ctr" rotWithShape="0">
              <a:srgbClr val="5F5F5F"/>
            </a:outerShdw>
          </a:effectLst>
        </p:spPr>
        <p:txBody>
          <a:bodyPr lIns="90488" tIns="7200" rIns="90488" bIns="44450">
            <a:spAutoFit/>
          </a:bodyPr>
          <a:lstStyle/>
          <a:p>
            <a:pPr>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0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6560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6560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6560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05" grpId="0" animBg="1"/>
      <p:bldP spid="665607" grpId="0" animBg="1"/>
      <p:bldP spid="6656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0C70AF20-3BCC-434D-B148-1B97B2470289}" type="slidenum">
              <a:rPr lang="es-PR" smtClean="0"/>
              <a:pPr>
                <a:defRPr/>
              </a:pPr>
              <a:t>17</a:t>
            </a:fld>
            <a:endParaRPr lang="es-PR"/>
          </a:p>
        </p:txBody>
      </p:sp>
      <p:sp>
        <p:nvSpPr>
          <p:cNvPr id="678914" name="AutoShape 2"/>
          <p:cNvSpPr>
            <a:spLocks noGrp="1" noChangeArrowheads="1"/>
          </p:cNvSpPr>
          <p:nvPr>
            <p:ph type="title"/>
          </p:nvPr>
        </p:nvSpPr>
        <p:spPr>
          <a:xfrm>
            <a:off x="0" y="-457200"/>
            <a:ext cx="9144000" cy="1155701"/>
          </a:xfrm>
        </p:spPr>
        <p:txBody>
          <a:bodyPr/>
          <a:lstStyle/>
          <a:p>
            <a:pPr>
              <a:defRPr/>
            </a:pPr>
            <a:r>
              <a:rPr lang="es-PR" sz="2800" dirty="0" smtClean="0"/>
              <a:t>En Puerto Rico…</a:t>
            </a:r>
            <a:endParaRPr lang="es-PR" sz="2800" dirty="0"/>
          </a:p>
        </p:txBody>
      </p:sp>
      <p:sp>
        <p:nvSpPr>
          <p:cNvPr id="678915" name="Rectangle 3"/>
          <p:cNvSpPr>
            <a:spLocks noGrp="1" noChangeArrowheads="1"/>
          </p:cNvSpPr>
          <p:nvPr>
            <p:ph type="body" idx="1"/>
          </p:nvPr>
        </p:nvSpPr>
        <p:spPr>
          <a:xfrm>
            <a:off x="457200" y="762000"/>
            <a:ext cx="8428038" cy="4425950"/>
          </a:xfrm>
        </p:spPr>
        <p:txBody>
          <a:bodyPr/>
          <a:lstStyle/>
          <a:p>
            <a:pPr>
              <a:lnSpc>
                <a:spcPct val="80000"/>
              </a:lnSpc>
              <a:defRPr/>
            </a:pPr>
            <a:r>
              <a:rPr lang="es-PR" sz="2200" dirty="0" smtClean="0"/>
              <a:t>99% dependiente de combustibles fósiles (que no tenemos)</a:t>
            </a:r>
          </a:p>
          <a:p>
            <a:pPr>
              <a:lnSpc>
                <a:spcPct val="80000"/>
              </a:lnSpc>
              <a:defRPr/>
            </a:pPr>
            <a:r>
              <a:rPr lang="es-PR" sz="2200" dirty="0" smtClean="0"/>
              <a:t>Los costos sociales, ambientales y económicos de nuestras fuentes y </a:t>
            </a:r>
            <a:r>
              <a:rPr lang="es-PR" sz="2200" dirty="0" err="1" smtClean="0"/>
              <a:t>praacticas</a:t>
            </a:r>
            <a:r>
              <a:rPr lang="es-PR" sz="2200" dirty="0" smtClean="0"/>
              <a:t> energéticas son muy altos</a:t>
            </a:r>
          </a:p>
          <a:p>
            <a:pPr lvl="1">
              <a:spcBef>
                <a:spcPct val="20000"/>
              </a:spcBef>
              <a:buSzPct val="65000"/>
              <a:buFont typeface="Wingdings" pitchFamily="2" charset="2"/>
              <a:buBlip>
                <a:blip r:embed="rId2"/>
              </a:buBlip>
              <a:defRPr/>
            </a:pPr>
            <a:r>
              <a:rPr lang="es-PR" sz="2000" dirty="0" smtClean="0"/>
              <a:t>Europa: El costo REAL de generar electricidad con carbón o petróleo es el doble (con gas natural 30%)</a:t>
            </a:r>
          </a:p>
          <a:p>
            <a:pPr lvl="1">
              <a:spcBef>
                <a:spcPct val="20000"/>
              </a:spcBef>
              <a:buSzPct val="65000"/>
              <a:buFont typeface="Wingdings" pitchFamily="2" charset="2"/>
              <a:buBlip>
                <a:blip r:embed="rId2"/>
              </a:buBlip>
              <a:defRPr/>
            </a:pPr>
            <a:r>
              <a:rPr lang="es-PR" sz="2000" dirty="0" smtClean="0"/>
              <a:t>EEUU: Costos sociales asociados a la producción, distribución y uso de energía eléctrica son $63 mil millones anuales. </a:t>
            </a:r>
          </a:p>
          <a:p>
            <a:pPr>
              <a:lnSpc>
                <a:spcPct val="80000"/>
              </a:lnSpc>
              <a:defRPr/>
            </a:pPr>
            <a:r>
              <a:rPr lang="es-PR" sz="2200" dirty="0" smtClean="0"/>
              <a:t>Uso ineficiente e irresponsable de energía</a:t>
            </a:r>
          </a:p>
          <a:p>
            <a:pPr marL="342900" lvl="1" indent="-342900">
              <a:lnSpc>
                <a:spcPct val="80000"/>
              </a:lnSpc>
              <a:defRPr/>
            </a:pPr>
            <a:r>
              <a:rPr lang="es-PR" sz="2200" dirty="0" smtClean="0"/>
              <a:t>Ante el impacto de estos retos en Puerto Rico, no nos podemos dar el lujo de continuar impulsando intereses particulares poniendo en peligro el futuro de nuestros hijos.</a:t>
            </a:r>
          </a:p>
          <a:p>
            <a:pPr>
              <a:lnSpc>
                <a:spcPct val="80000"/>
              </a:lnSpc>
              <a:defRPr/>
            </a:pPr>
            <a:endParaRPr lang="es-PR" sz="2200" dirty="0" smtClean="0"/>
          </a:p>
          <a:p>
            <a:pPr>
              <a:lnSpc>
                <a:spcPct val="80000"/>
              </a:lnSpc>
              <a:defRPr/>
            </a:pPr>
            <a:endParaRPr lang="es-PR" sz="22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26" name="Object 2"/>
          <p:cNvGraphicFramePr>
            <a:graphicFrameLocks noChangeAspect="1"/>
          </p:cNvGraphicFramePr>
          <p:nvPr>
            <p:ph sz="half" idx="4294967295"/>
          </p:nvPr>
        </p:nvGraphicFramePr>
        <p:xfrm>
          <a:off x="1143000" y="1522413"/>
          <a:ext cx="7131050" cy="5449887"/>
        </p:xfrm>
        <a:graphic>
          <a:graphicData uri="http://schemas.openxmlformats.org/presentationml/2006/ole">
            <p:oleObj spid="_x0000_s154626" name="Chart" r:id="rId4" imgW="9172592" imgH="7010400" progId="MSGraph.Chart.8">
              <p:embed followColorScheme="full"/>
            </p:oleObj>
          </a:graphicData>
        </a:graphic>
      </p:graphicFrame>
      <p:pic>
        <p:nvPicPr>
          <p:cNvPr id="154627" name="Picture 3"/>
          <p:cNvPicPr>
            <a:picLocks noGrp="1" noChangeAspect="1" noChangeArrowheads="1"/>
          </p:cNvPicPr>
          <p:nvPr>
            <p:ph sz="half" idx="4294967295"/>
          </p:nvPr>
        </p:nvPicPr>
        <p:blipFill>
          <a:blip r:embed="rId5" cstate="print"/>
          <a:srcRect/>
          <a:stretch>
            <a:fillRect/>
          </a:stretch>
        </p:blipFill>
        <p:spPr>
          <a:xfrm>
            <a:off x="4573588" y="3751263"/>
            <a:ext cx="568325" cy="307975"/>
          </a:xfrm>
        </p:spPr>
      </p:pic>
      <p:pic>
        <p:nvPicPr>
          <p:cNvPr id="154628" name="Picture 4"/>
          <p:cNvPicPr>
            <a:picLocks noChangeAspect="1" noChangeArrowheads="1"/>
          </p:cNvPicPr>
          <p:nvPr/>
        </p:nvPicPr>
        <p:blipFill>
          <a:blip r:embed="rId6" cstate="print"/>
          <a:srcRect/>
          <a:stretch>
            <a:fillRect/>
          </a:stretch>
        </p:blipFill>
        <p:spPr bwMode="auto">
          <a:xfrm>
            <a:off x="2209800" y="3276600"/>
            <a:ext cx="1169988" cy="385763"/>
          </a:xfrm>
          <a:prstGeom prst="rect">
            <a:avLst/>
          </a:prstGeom>
          <a:noFill/>
          <a:ln w="9525">
            <a:noFill/>
            <a:miter lim="800000"/>
            <a:headEnd/>
            <a:tailEnd/>
          </a:ln>
        </p:spPr>
      </p:pic>
      <p:pic>
        <p:nvPicPr>
          <p:cNvPr id="154629" name="Picture 5"/>
          <p:cNvPicPr>
            <a:picLocks noChangeAspect="1" noChangeArrowheads="1"/>
          </p:cNvPicPr>
          <p:nvPr/>
        </p:nvPicPr>
        <p:blipFill>
          <a:blip r:embed="rId5" cstate="print"/>
          <a:srcRect/>
          <a:stretch>
            <a:fillRect/>
          </a:stretch>
        </p:blipFill>
        <p:spPr bwMode="auto">
          <a:xfrm>
            <a:off x="4495800" y="1981200"/>
            <a:ext cx="533400" cy="276225"/>
          </a:xfrm>
          <a:prstGeom prst="rect">
            <a:avLst/>
          </a:prstGeom>
          <a:noFill/>
          <a:ln w="9525">
            <a:noFill/>
            <a:miter lim="800000"/>
            <a:headEnd/>
            <a:tailEnd/>
          </a:ln>
        </p:spPr>
      </p:pic>
      <p:pic>
        <p:nvPicPr>
          <p:cNvPr id="154630" name="Picture 6"/>
          <p:cNvPicPr>
            <a:picLocks noChangeAspect="1" noChangeArrowheads="1"/>
          </p:cNvPicPr>
          <p:nvPr/>
        </p:nvPicPr>
        <p:blipFill>
          <a:blip r:embed="rId7" cstate="print"/>
          <a:srcRect/>
          <a:stretch>
            <a:fillRect/>
          </a:stretch>
        </p:blipFill>
        <p:spPr bwMode="auto">
          <a:xfrm>
            <a:off x="3276600" y="2895600"/>
            <a:ext cx="990600" cy="319088"/>
          </a:xfrm>
          <a:prstGeom prst="rect">
            <a:avLst/>
          </a:prstGeom>
          <a:noFill/>
          <a:ln w="9525">
            <a:noFill/>
            <a:miter lim="800000"/>
            <a:headEnd/>
            <a:tailEnd/>
          </a:ln>
        </p:spPr>
      </p:pic>
      <p:sp>
        <p:nvSpPr>
          <p:cNvPr id="154631" name="Rectangle 7"/>
          <p:cNvSpPr>
            <a:spLocks noChangeArrowheads="1"/>
          </p:cNvSpPr>
          <p:nvPr/>
        </p:nvSpPr>
        <p:spPr bwMode="auto">
          <a:xfrm>
            <a:off x="152400" y="152400"/>
            <a:ext cx="8915400" cy="1066800"/>
          </a:xfrm>
          <a:prstGeom prst="rect">
            <a:avLst/>
          </a:prstGeom>
          <a:noFill/>
          <a:ln w="9525">
            <a:noFill/>
            <a:miter lim="800000"/>
            <a:headEnd/>
            <a:tailEnd/>
          </a:ln>
        </p:spPr>
        <p:txBody>
          <a:bodyPr anchor="ctr"/>
          <a:lstStyle/>
          <a:p>
            <a:r>
              <a:rPr lang="es-PR" sz="3000" b="1">
                <a:latin typeface="Trebuchet MS" pitchFamily="34" charset="0"/>
              </a:rPr>
              <a:t>Capacidad de Generación por Combustible</a:t>
            </a:r>
            <a:br>
              <a:rPr lang="es-PR" sz="3000" b="1">
                <a:latin typeface="Trebuchet MS" pitchFamily="34" charset="0"/>
              </a:rPr>
            </a:br>
            <a:r>
              <a:rPr lang="es-PR" sz="2100" b="1">
                <a:latin typeface="Trebuchet MS" pitchFamily="34" charset="0"/>
              </a:rPr>
              <a:t>Capacidad instalada total del sistema: 5,388 MW</a:t>
            </a:r>
          </a:p>
        </p:txBody>
      </p:sp>
      <p:sp>
        <p:nvSpPr>
          <p:cNvPr id="154632" name="Rectangle 8"/>
          <p:cNvSpPr>
            <a:spLocks noChangeArrowheads="1"/>
          </p:cNvSpPr>
          <p:nvPr/>
        </p:nvSpPr>
        <p:spPr bwMode="auto">
          <a:xfrm>
            <a:off x="1371600" y="2819400"/>
            <a:ext cx="1143000" cy="381000"/>
          </a:xfrm>
          <a:prstGeom prst="rect">
            <a:avLst/>
          </a:prstGeom>
          <a:noFill/>
          <a:ln w="9525">
            <a:noFill/>
            <a:miter lim="800000"/>
            <a:headEnd/>
            <a:tailEnd/>
          </a:ln>
        </p:spPr>
        <p:txBody>
          <a:bodyPr anchor="ctr"/>
          <a:lstStyle/>
          <a:p>
            <a:r>
              <a:rPr lang="es-PR" sz="1700" b="1">
                <a:latin typeface="Trebuchet MS" pitchFamily="34" charset="0"/>
              </a:rPr>
              <a:t>carbón</a:t>
            </a:r>
            <a:r>
              <a:rPr lang="en-US" sz="1700" b="1">
                <a:latin typeface="Trebuchet MS" pitchFamily="34" charset="0"/>
              </a:rPr>
              <a:t> </a:t>
            </a:r>
            <a:br>
              <a:rPr lang="en-US" sz="1700" b="1">
                <a:latin typeface="Trebuchet MS" pitchFamily="34" charset="0"/>
              </a:rPr>
            </a:br>
            <a:r>
              <a:rPr lang="en-US" sz="1700" b="1">
                <a:latin typeface="Trebuchet MS" pitchFamily="34" charset="0"/>
              </a:rPr>
              <a:t>(8.4%)</a:t>
            </a:r>
          </a:p>
        </p:txBody>
      </p:sp>
      <p:sp>
        <p:nvSpPr>
          <p:cNvPr id="154633" name="Rectangle 9"/>
          <p:cNvSpPr>
            <a:spLocks noChangeArrowheads="1"/>
          </p:cNvSpPr>
          <p:nvPr/>
        </p:nvSpPr>
        <p:spPr bwMode="auto">
          <a:xfrm>
            <a:off x="4191000" y="4191000"/>
            <a:ext cx="2362200" cy="381000"/>
          </a:xfrm>
          <a:prstGeom prst="rect">
            <a:avLst/>
          </a:prstGeom>
          <a:noFill/>
          <a:ln w="9525">
            <a:noFill/>
            <a:miter lim="800000"/>
            <a:headEnd/>
            <a:tailEnd/>
          </a:ln>
        </p:spPr>
        <p:txBody>
          <a:bodyPr anchor="ctr"/>
          <a:lstStyle/>
          <a:p>
            <a:r>
              <a:rPr lang="es-PR" sz="2100" b="1">
                <a:solidFill>
                  <a:schemeClr val="bg1"/>
                </a:solidFill>
                <a:latin typeface="Trebuchet MS" pitchFamily="34" charset="0"/>
              </a:rPr>
              <a:t>petróleo</a:t>
            </a:r>
            <a:r>
              <a:rPr lang="en-US" sz="2100" b="1">
                <a:solidFill>
                  <a:schemeClr val="bg1"/>
                </a:solidFill>
                <a:latin typeface="Trebuchet MS" pitchFamily="34" charset="0"/>
              </a:rPr>
              <a:t> (80%)</a:t>
            </a:r>
          </a:p>
        </p:txBody>
      </p:sp>
      <p:sp>
        <p:nvSpPr>
          <p:cNvPr id="154634" name="Rectangle 10"/>
          <p:cNvSpPr>
            <a:spLocks noChangeArrowheads="1"/>
          </p:cNvSpPr>
          <p:nvPr/>
        </p:nvSpPr>
        <p:spPr bwMode="auto">
          <a:xfrm>
            <a:off x="2438400" y="2286000"/>
            <a:ext cx="1600200" cy="381000"/>
          </a:xfrm>
          <a:prstGeom prst="rect">
            <a:avLst/>
          </a:prstGeom>
          <a:noFill/>
          <a:ln w="9525">
            <a:noFill/>
            <a:miter lim="800000"/>
            <a:headEnd/>
            <a:tailEnd/>
          </a:ln>
        </p:spPr>
        <p:txBody>
          <a:bodyPr anchor="ctr"/>
          <a:lstStyle/>
          <a:p>
            <a:r>
              <a:rPr lang="en-US" sz="1700" b="1">
                <a:latin typeface="Trebuchet MS" pitchFamily="34" charset="0"/>
              </a:rPr>
              <a:t>Gas natural</a:t>
            </a:r>
            <a:br>
              <a:rPr lang="en-US" sz="1700" b="1">
                <a:latin typeface="Trebuchet MS" pitchFamily="34" charset="0"/>
              </a:rPr>
            </a:br>
            <a:r>
              <a:rPr lang="en-US" sz="1700" b="1">
                <a:latin typeface="Trebuchet MS" pitchFamily="34" charset="0"/>
              </a:rPr>
              <a:t> (10%)</a:t>
            </a:r>
          </a:p>
        </p:txBody>
      </p:sp>
      <p:sp>
        <p:nvSpPr>
          <p:cNvPr id="154635" name="Rectangle 11"/>
          <p:cNvSpPr>
            <a:spLocks noChangeArrowheads="1"/>
          </p:cNvSpPr>
          <p:nvPr/>
        </p:nvSpPr>
        <p:spPr bwMode="auto">
          <a:xfrm>
            <a:off x="3962400" y="2209800"/>
            <a:ext cx="1600200" cy="381000"/>
          </a:xfrm>
          <a:prstGeom prst="rect">
            <a:avLst/>
          </a:prstGeom>
          <a:noFill/>
          <a:ln w="9525">
            <a:noFill/>
            <a:miter lim="800000"/>
            <a:headEnd/>
            <a:tailEnd/>
          </a:ln>
        </p:spPr>
        <p:txBody>
          <a:bodyPr anchor="ctr"/>
          <a:lstStyle/>
          <a:p>
            <a:r>
              <a:rPr lang="en-US" sz="1700" b="1">
                <a:latin typeface="Trebuchet MS" pitchFamily="34" charset="0"/>
              </a:rPr>
              <a:t>hidro (1.6%)</a:t>
            </a:r>
          </a:p>
        </p:txBody>
      </p:sp>
      <p:pic>
        <p:nvPicPr>
          <p:cNvPr id="154636" name="Picture 12" descr="j0183472"/>
          <p:cNvPicPr>
            <a:picLocks noChangeAspect="1" noChangeArrowheads="1"/>
          </p:cNvPicPr>
          <p:nvPr/>
        </p:nvPicPr>
        <p:blipFill>
          <a:blip r:embed="rId8" cstate="print"/>
          <a:srcRect/>
          <a:stretch>
            <a:fillRect/>
          </a:stretch>
        </p:blipFill>
        <p:spPr bwMode="auto">
          <a:xfrm>
            <a:off x="7696200" y="3733800"/>
            <a:ext cx="1209675" cy="1219200"/>
          </a:xfrm>
          <a:prstGeom prst="rect">
            <a:avLst/>
          </a:prstGeom>
          <a:noFill/>
          <a:ln w="9525">
            <a:noFill/>
            <a:miter lim="800000"/>
            <a:headEnd/>
            <a:tailEnd/>
          </a:ln>
        </p:spPr>
      </p:pic>
      <p:pic>
        <p:nvPicPr>
          <p:cNvPr id="154637" name="Picture 13" descr="j0226834"/>
          <p:cNvPicPr>
            <a:picLocks noChangeAspect="1" noChangeArrowheads="1"/>
          </p:cNvPicPr>
          <p:nvPr/>
        </p:nvPicPr>
        <p:blipFill>
          <a:blip r:embed="rId9" cstate="print"/>
          <a:srcRect/>
          <a:stretch>
            <a:fillRect/>
          </a:stretch>
        </p:blipFill>
        <p:spPr bwMode="auto">
          <a:xfrm>
            <a:off x="1833563" y="1579563"/>
            <a:ext cx="1519237" cy="630237"/>
          </a:xfrm>
          <a:prstGeom prst="rect">
            <a:avLst/>
          </a:prstGeom>
          <a:noFill/>
          <a:ln w="9525">
            <a:noFill/>
            <a:miter lim="800000"/>
            <a:headEnd/>
            <a:tailEnd/>
          </a:ln>
        </p:spPr>
      </p:pic>
      <p:pic>
        <p:nvPicPr>
          <p:cNvPr id="154638" name="Picture 14" descr="j0104964"/>
          <p:cNvPicPr>
            <a:picLocks noChangeAspect="1" noChangeArrowheads="1"/>
          </p:cNvPicPr>
          <p:nvPr/>
        </p:nvPicPr>
        <p:blipFill>
          <a:blip r:embed="rId10" cstate="print"/>
          <a:srcRect/>
          <a:stretch>
            <a:fillRect/>
          </a:stretch>
        </p:blipFill>
        <p:spPr bwMode="auto">
          <a:xfrm>
            <a:off x="5334000" y="1676400"/>
            <a:ext cx="982663" cy="982663"/>
          </a:xfrm>
          <a:prstGeom prst="rect">
            <a:avLst/>
          </a:prstGeom>
          <a:noFill/>
          <a:ln w="9525">
            <a:noFill/>
            <a:miter lim="800000"/>
            <a:headEnd/>
            <a:tailEnd/>
          </a:ln>
        </p:spPr>
      </p:pic>
      <p:pic>
        <p:nvPicPr>
          <p:cNvPr id="154639" name="Picture 15" descr="j0149907"/>
          <p:cNvPicPr>
            <a:picLocks noChangeAspect="1" noChangeArrowheads="1"/>
          </p:cNvPicPr>
          <p:nvPr/>
        </p:nvPicPr>
        <p:blipFill>
          <a:blip r:embed="rId11" cstate="print"/>
          <a:srcRect/>
          <a:stretch>
            <a:fillRect/>
          </a:stretch>
        </p:blipFill>
        <p:spPr bwMode="auto">
          <a:xfrm>
            <a:off x="304800" y="2667000"/>
            <a:ext cx="1143000" cy="736600"/>
          </a:xfrm>
          <a:prstGeom prst="rect">
            <a:avLst/>
          </a:prstGeom>
          <a:noFill/>
          <a:ln w="9525">
            <a:noFill/>
            <a:miter lim="800000"/>
            <a:headEnd/>
            <a:tailEnd/>
          </a:ln>
        </p:spPr>
      </p:pic>
      <p:sp>
        <p:nvSpPr>
          <p:cNvPr id="154640" name="Text Box 16"/>
          <p:cNvSpPr txBox="1">
            <a:spLocks noChangeArrowheads="1"/>
          </p:cNvSpPr>
          <p:nvPr/>
        </p:nvSpPr>
        <p:spPr bwMode="auto">
          <a:xfrm>
            <a:off x="5345113" y="2590800"/>
            <a:ext cx="3875087" cy="338138"/>
          </a:xfrm>
          <a:prstGeom prst="rect">
            <a:avLst/>
          </a:prstGeom>
          <a:noFill/>
          <a:ln w="9525">
            <a:noFill/>
            <a:miter lim="800000"/>
            <a:headEnd/>
            <a:tailEnd/>
          </a:ln>
        </p:spPr>
        <p:txBody>
          <a:bodyPr wrap="none">
            <a:spAutoFit/>
          </a:bodyPr>
          <a:lstStyle/>
          <a:p>
            <a:r>
              <a:rPr lang="es-PR" sz="1600">
                <a:latin typeface="Arial Rounded MT Bold" pitchFamily="34" charset="0"/>
              </a:rPr>
              <a:t>Referencias: AEE, AES, eco Eléctrica</a:t>
            </a:r>
          </a:p>
        </p:txBody>
      </p:sp>
      <p:sp>
        <p:nvSpPr>
          <p:cNvPr id="154641" name="Rectangle 5"/>
          <p:cNvSpPr>
            <a:spLocks noChangeArrowheads="1"/>
          </p:cNvSpPr>
          <p:nvPr/>
        </p:nvSpPr>
        <p:spPr bwMode="auto">
          <a:xfrm>
            <a:off x="0" y="6550025"/>
            <a:ext cx="2946400" cy="307975"/>
          </a:xfrm>
          <a:prstGeom prst="rect">
            <a:avLst/>
          </a:prstGeom>
          <a:noFill/>
          <a:ln w="9525">
            <a:noFill/>
            <a:miter lim="800000"/>
            <a:headEnd/>
            <a:tailEnd/>
          </a:ln>
        </p:spPr>
        <p:txBody>
          <a:bodyPr wrap="none">
            <a:spAutoFit/>
          </a:bodyPr>
          <a:lstStyle/>
          <a:p>
            <a:r>
              <a:rPr lang="en-US" sz="1400" b="1">
                <a:cs typeface="Arial" charset="0"/>
              </a:rPr>
              <a:t>Courtesy of  Dr. Agustin Irizarry</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idx="4294967295"/>
          </p:nvPr>
        </p:nvSpPr>
        <p:spPr>
          <a:xfrm>
            <a:off x="457200" y="320040"/>
            <a:ext cx="7239000" cy="1143000"/>
          </a:xfrm>
        </p:spPr>
        <p:txBody>
          <a:bodyPr>
            <a:normAutofit/>
          </a:bodyPr>
          <a:lstStyle/>
          <a:p>
            <a:pPr fontAlgn="auto">
              <a:spcAft>
                <a:spcPts val="0"/>
              </a:spcAft>
              <a:defRPr/>
            </a:pPr>
            <a:r>
              <a:rPr lang="es-PR" sz="3400" b="0">
                <a:solidFill>
                  <a:srgbClr val="002060"/>
                </a:solidFill>
                <a:latin typeface="Segoe UI" pitchFamily="34" charset="0"/>
                <a:cs typeface="Segoe UI" pitchFamily="34" charset="0"/>
              </a:rPr>
              <a:t>Energía: Reto para el Desarrollo Sostenible de Puerto Rico</a:t>
            </a:r>
            <a:endParaRPr lang="en-US" sz="3400" b="0">
              <a:solidFill>
                <a:srgbClr val="002060"/>
              </a:solidFill>
              <a:latin typeface="Segoe UI" pitchFamily="34" charset="0"/>
              <a:cs typeface="Segoe UI" pitchFamily="34" charset="0"/>
            </a:endParaRPr>
          </a:p>
        </p:txBody>
      </p:sp>
      <p:sp>
        <p:nvSpPr>
          <p:cNvPr id="158722" name="Rectangle 3"/>
          <p:cNvSpPr>
            <a:spLocks noGrp="1" noChangeArrowheads="1"/>
          </p:cNvSpPr>
          <p:nvPr>
            <p:ph idx="4294967295"/>
          </p:nvPr>
        </p:nvSpPr>
        <p:spPr>
          <a:xfrm>
            <a:off x="304800" y="1676400"/>
            <a:ext cx="7315200" cy="4000500"/>
          </a:xfrm>
        </p:spPr>
        <p:txBody>
          <a:bodyPr/>
          <a:lstStyle/>
          <a:p>
            <a:pPr>
              <a:buFont typeface="Wingdings" pitchFamily="2" charset="2"/>
              <a:buNone/>
            </a:pPr>
            <a:r>
              <a:rPr lang="en-US" sz="2400" smtClean="0">
                <a:solidFill>
                  <a:srgbClr val="002060"/>
                </a:solidFill>
                <a:latin typeface="Segoe UI"/>
              </a:rPr>
              <a:t>	</a:t>
            </a:r>
            <a:r>
              <a:rPr lang="es-ES" sz="2400" smtClean="0">
                <a:solidFill>
                  <a:srgbClr val="002060"/>
                </a:solidFill>
                <a:latin typeface="Segoe UI"/>
              </a:rPr>
              <a:t>“</a:t>
            </a:r>
            <a:r>
              <a:rPr lang="es-ES" sz="2400" i="1" smtClean="0">
                <a:solidFill>
                  <a:srgbClr val="002060"/>
                </a:solidFill>
                <a:latin typeface="Segoe UI"/>
              </a:rPr>
              <a:t>Puerto Rico</a:t>
            </a:r>
            <a:r>
              <a:rPr lang="es-ES" sz="2400" smtClean="0">
                <a:solidFill>
                  <a:srgbClr val="002060"/>
                </a:solidFill>
                <a:latin typeface="Segoe UI"/>
              </a:rPr>
              <a:t>, in dealing with its own energy problems, </a:t>
            </a:r>
            <a:r>
              <a:rPr lang="es-ES" sz="2400" i="1" smtClean="0">
                <a:solidFill>
                  <a:srgbClr val="002060"/>
                </a:solidFill>
                <a:latin typeface="Segoe UI"/>
              </a:rPr>
              <a:t>should grasp its opportunity to become an </a:t>
            </a:r>
            <a:r>
              <a:rPr lang="es-ES" sz="2400" i="1" smtClean="0">
                <a:solidFill>
                  <a:srgbClr val="FF0000"/>
                </a:solidFill>
                <a:latin typeface="Segoe UI"/>
              </a:rPr>
              <a:t>international energy laboratory</a:t>
            </a:r>
            <a:r>
              <a:rPr lang="es-ES" sz="2400" smtClean="0">
                <a:solidFill>
                  <a:srgbClr val="002060"/>
                </a:solidFill>
                <a:latin typeface="Segoe UI"/>
              </a:rPr>
              <a:t>, seeking and testing solutions especially appropriate to the oil-dependent tropical and sub-tropical regions of the world. </a:t>
            </a:r>
            <a:r>
              <a:rPr lang="en-US" sz="2400" smtClean="0">
                <a:solidFill>
                  <a:srgbClr val="002060"/>
                </a:solidFill>
                <a:latin typeface="Segoe UI"/>
              </a:rPr>
              <a:t>The Island’s </a:t>
            </a:r>
            <a:r>
              <a:rPr lang="en-US" sz="2400" i="1" smtClean="0">
                <a:solidFill>
                  <a:srgbClr val="FF0000"/>
                </a:solidFill>
                <a:latin typeface="Segoe UI"/>
              </a:rPr>
              <a:t>geographical position</a:t>
            </a:r>
            <a:r>
              <a:rPr lang="en-US" sz="2400" smtClean="0">
                <a:solidFill>
                  <a:srgbClr val="002060"/>
                </a:solidFill>
                <a:latin typeface="Segoe UI"/>
              </a:rPr>
              <a:t> and its established energy research and </a:t>
            </a:r>
            <a:r>
              <a:rPr lang="en-US" sz="2400" i="1" smtClean="0">
                <a:solidFill>
                  <a:srgbClr val="FF0000"/>
                </a:solidFill>
                <a:latin typeface="Segoe UI"/>
              </a:rPr>
              <a:t>development facilities</a:t>
            </a:r>
            <a:r>
              <a:rPr lang="en-US" sz="2400" smtClean="0">
                <a:solidFill>
                  <a:srgbClr val="002060"/>
                </a:solidFill>
                <a:latin typeface="Segoe UI"/>
              </a:rPr>
              <a:t> enhance this potential” </a:t>
            </a:r>
          </a:p>
          <a:p>
            <a:pPr>
              <a:buFont typeface="Wingdings" pitchFamily="2" charset="2"/>
              <a:buNone/>
            </a:pPr>
            <a:endParaRPr lang="en-US" sz="2400" smtClean="0">
              <a:solidFill>
                <a:srgbClr val="002060"/>
              </a:solidFill>
              <a:latin typeface="Segoe UI"/>
            </a:endParaRPr>
          </a:p>
          <a:p>
            <a:pPr>
              <a:buFont typeface="Wingdings" pitchFamily="2" charset="2"/>
              <a:buNone/>
            </a:pPr>
            <a:endParaRPr lang="en-US" sz="2400" smtClean="0">
              <a:solidFill>
                <a:srgbClr val="002060"/>
              </a:solidFill>
              <a:latin typeface="Segoe UI"/>
            </a:endParaRPr>
          </a:p>
        </p:txBody>
      </p:sp>
      <p:sp>
        <p:nvSpPr>
          <p:cNvPr id="6" name="Rectangle 5"/>
          <p:cNvSpPr/>
          <p:nvPr/>
        </p:nvSpPr>
        <p:spPr>
          <a:xfrm>
            <a:off x="381000" y="5181600"/>
            <a:ext cx="6858000" cy="137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58724" name="Rectangle 4"/>
          <p:cNvSpPr>
            <a:spLocks noChangeArrowheads="1"/>
          </p:cNvSpPr>
          <p:nvPr/>
        </p:nvSpPr>
        <p:spPr bwMode="auto">
          <a:xfrm>
            <a:off x="685800" y="4876800"/>
            <a:ext cx="6858000" cy="830263"/>
          </a:xfrm>
          <a:prstGeom prst="rect">
            <a:avLst/>
          </a:prstGeom>
          <a:noFill/>
          <a:ln w="9525">
            <a:noFill/>
            <a:miter lim="800000"/>
            <a:headEnd/>
            <a:tailEnd/>
          </a:ln>
        </p:spPr>
        <p:txBody>
          <a:bodyPr>
            <a:spAutoFit/>
          </a:bodyPr>
          <a:lstStyle/>
          <a:p>
            <a:pPr lvl="1">
              <a:buClr>
                <a:schemeClr val="bg1"/>
              </a:buClr>
            </a:pPr>
            <a:r>
              <a:rPr lang="en-US" sz="2400" b="1" i="1">
                <a:solidFill>
                  <a:srgbClr val="002060"/>
                </a:solidFill>
                <a:latin typeface="Segoe UI"/>
              </a:rPr>
              <a:t>Energy in Puerto Rico’s Future</a:t>
            </a:r>
          </a:p>
          <a:p>
            <a:pPr lvl="1">
              <a:buClr>
                <a:schemeClr val="bg1"/>
              </a:buClr>
            </a:pPr>
            <a:r>
              <a:rPr lang="en-US" sz="2400" b="1">
                <a:solidFill>
                  <a:srgbClr val="002060"/>
                </a:solidFill>
                <a:latin typeface="Segoe UI"/>
              </a:rPr>
              <a:t>U.S. National Academy of Science, 1980</a:t>
            </a:r>
            <a:r>
              <a:rPr lang="en-US" sz="2400">
                <a:solidFill>
                  <a:srgbClr val="002060"/>
                </a:solidFill>
                <a:latin typeface="Segoe UI"/>
              </a:rPr>
              <a:t>.</a:t>
            </a:r>
            <a:endParaRPr lang="es-PR" sz="2400">
              <a:solidFill>
                <a:srgbClr val="002060"/>
              </a:solidFill>
              <a:latin typeface="Segoe U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pPr>
              <a:defRPr/>
            </a:pPr>
            <a:fld id="{3B3E6F05-62ED-4806-8465-BD8545C47076}" type="slidenum">
              <a:rPr lang="en-US"/>
              <a:pPr>
                <a:defRPr/>
              </a:pPr>
              <a:t>20</a:t>
            </a:fld>
            <a:endParaRPr lang="en-US"/>
          </a:p>
        </p:txBody>
      </p:sp>
      <p:sp>
        <p:nvSpPr>
          <p:cNvPr id="536578" name="AutoShape 2"/>
          <p:cNvSpPr>
            <a:spLocks noGrp="1" noChangeArrowheads="1"/>
          </p:cNvSpPr>
          <p:nvPr>
            <p:ph type="title"/>
          </p:nvPr>
        </p:nvSpPr>
        <p:spPr>
          <a:xfrm>
            <a:off x="304800" y="63500"/>
            <a:ext cx="9144000" cy="1460500"/>
          </a:xfrm>
        </p:spPr>
        <p:txBody>
          <a:bodyPr/>
          <a:lstStyle/>
          <a:p>
            <a:pPr>
              <a:lnSpc>
                <a:spcPct val="90000"/>
              </a:lnSpc>
              <a:defRPr/>
            </a:pPr>
            <a:r>
              <a:rPr lang="en-US" dirty="0" smtClean="0"/>
              <a:t>Hawaii aims for energy independence</a:t>
            </a:r>
            <a:endParaRPr lang="en-US" dirty="0"/>
          </a:p>
        </p:txBody>
      </p:sp>
      <p:sp>
        <p:nvSpPr>
          <p:cNvPr id="160771" name="Rectangle 3"/>
          <p:cNvSpPr>
            <a:spLocks noGrp="1" noChangeArrowheads="1"/>
          </p:cNvSpPr>
          <p:nvPr>
            <p:ph type="body" idx="1"/>
          </p:nvPr>
        </p:nvSpPr>
        <p:spPr>
          <a:xfrm>
            <a:off x="28575" y="1638300"/>
            <a:ext cx="9020175" cy="5524500"/>
          </a:xfrm>
        </p:spPr>
        <p:txBody>
          <a:bodyPr/>
          <a:lstStyle/>
          <a:p>
            <a:pPr>
              <a:lnSpc>
                <a:spcPct val="90000"/>
              </a:lnSpc>
              <a:buFontTx/>
              <a:buNone/>
            </a:pPr>
            <a:r>
              <a:rPr lang="en-US" sz="1800" smtClean="0"/>
              <a:t>	</a:t>
            </a:r>
            <a:r>
              <a:rPr lang="en-US" sz="2200" smtClean="0"/>
              <a:t>Hawaii struggles with some of the nation's highest energy prices and our greatest dependence on outside energy sources.</a:t>
            </a:r>
          </a:p>
          <a:p>
            <a:pPr>
              <a:lnSpc>
                <a:spcPct val="90000"/>
              </a:lnSpc>
              <a:buFont typeface="Wingdings" pitchFamily="2" charset="2"/>
              <a:buNone/>
            </a:pPr>
            <a:r>
              <a:rPr lang="en-US" sz="2200" smtClean="0"/>
              <a:t>	State leaders are taking steps to change that. The state recently announced, with DOE, an exciting pledge to get 70 percent of its energy from its own renewable resources by 2030.</a:t>
            </a:r>
            <a:br>
              <a:rPr lang="en-US" sz="2200" smtClean="0"/>
            </a:br>
            <a:r>
              <a:rPr lang="en-US" sz="2200" smtClean="0"/>
              <a:t/>
            </a:r>
            <a:br>
              <a:rPr lang="en-US" sz="2200" smtClean="0"/>
            </a:br>
            <a:r>
              <a:rPr lang="en-US" sz="2200" smtClean="0"/>
              <a:t>"Hawaii will be a living laboratory for integrated, renewable energy development,"  Assistant Secretary of Energy Alexander Karsner. </a:t>
            </a:r>
            <a:r>
              <a:rPr lang="en-US" i="1" smtClean="0"/>
              <a:t>DOE/EERE Program News, February 2008</a:t>
            </a:r>
            <a:endParaRPr lang="es-PR" i="1" smtClean="0"/>
          </a:p>
          <a:p>
            <a:pPr>
              <a:lnSpc>
                <a:spcPct val="90000"/>
              </a:lnSpc>
              <a:buFontTx/>
              <a:buNone/>
            </a:pPr>
            <a:r>
              <a:rPr lang="en-US" sz="2200" smtClean="0"/>
              <a:t/>
            </a:r>
            <a:br>
              <a:rPr lang="en-US" sz="2200" smtClean="0"/>
            </a:br>
            <a:r>
              <a:rPr lang="en-US" sz="2200" smtClean="0"/>
              <a:t>  </a:t>
            </a:r>
          </a:p>
          <a:p>
            <a:pPr>
              <a:lnSpc>
                <a:spcPct val="90000"/>
              </a:lnSpc>
              <a:buFontTx/>
              <a:buNone/>
            </a:pPr>
            <a:r>
              <a:rPr lang="en-US" smtClean="0"/>
              <a:t/>
            </a:r>
            <a:br>
              <a:rPr lang="en-US" smtClean="0"/>
            </a:br>
            <a:endParaRPr lang="es-PR" sz="1800" i="1"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100" y="-228600"/>
            <a:ext cx="7797800" cy="1460500"/>
          </a:xfrm>
        </p:spPr>
        <p:txBody>
          <a:bodyPr/>
          <a:lstStyle/>
          <a:p>
            <a:pPr>
              <a:defRPr/>
            </a:pPr>
            <a:r>
              <a:rPr lang="es-MX" dirty="0" smtClean="0"/>
              <a:t>El País que se </a:t>
            </a:r>
            <a:r>
              <a:rPr lang="es-MX" dirty="0" err="1" smtClean="0"/>
              <a:t>Autoderrota</a:t>
            </a:r>
            <a:endParaRPr lang="es-MX" dirty="0"/>
          </a:p>
        </p:txBody>
      </p:sp>
      <p:sp>
        <p:nvSpPr>
          <p:cNvPr id="162818" name="Content Placeholder 2"/>
          <p:cNvSpPr>
            <a:spLocks noGrp="1"/>
          </p:cNvSpPr>
          <p:nvPr>
            <p:ph idx="1"/>
          </p:nvPr>
        </p:nvSpPr>
        <p:spPr>
          <a:xfrm>
            <a:off x="952500" y="1447800"/>
            <a:ext cx="7239000" cy="3733800"/>
          </a:xfrm>
        </p:spPr>
        <p:txBody>
          <a:bodyPr/>
          <a:lstStyle/>
          <a:p>
            <a:r>
              <a:rPr lang="es-MX" sz="2400" smtClean="0"/>
              <a:t>En nuestra sociedad política hay una incapacidad estructural para llegar a acuerdos.</a:t>
            </a:r>
          </a:p>
          <a:p>
            <a:r>
              <a:rPr lang="es-MX" sz="2400" smtClean="0"/>
              <a:t>Lo que prevalece es un diálogo de sordos, donde las respuestas existen antes que las preguntas, y donde la necesidad de aplastar a los demás hace casi imposible una discusión seria entre sectores divergentes</a:t>
            </a:r>
          </a:p>
          <a:p>
            <a:pPr>
              <a:buFont typeface="Wingdings" pitchFamily="2" charset="2"/>
              <a:buNone/>
            </a:pPr>
            <a:r>
              <a:rPr lang="es-MX" sz="2400" smtClean="0"/>
              <a:t>Dr. José Luis Méndez</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pPr>
              <a:defRPr/>
            </a:pPr>
            <a:fld id="{AE2EAE2A-BFA5-4347-B053-E5E70E98F956}" type="slidenum">
              <a:rPr lang="en-US"/>
              <a:pPr>
                <a:defRPr/>
              </a:pPr>
              <a:t>22</a:t>
            </a:fld>
            <a:endParaRPr lang="en-US"/>
          </a:p>
        </p:txBody>
      </p:sp>
      <p:sp>
        <p:nvSpPr>
          <p:cNvPr id="657410" name="AutoShape 2"/>
          <p:cNvSpPr>
            <a:spLocks noGrp="1" noChangeArrowheads="1"/>
          </p:cNvSpPr>
          <p:nvPr>
            <p:ph type="title"/>
          </p:nvPr>
        </p:nvSpPr>
        <p:spPr/>
        <p:txBody>
          <a:bodyPr/>
          <a:lstStyle/>
          <a:p>
            <a:pPr>
              <a:defRPr/>
            </a:pPr>
            <a:r>
              <a:rPr lang="es-PR"/>
              <a:t>Necesidad de Cambio en el Siglo XXI</a:t>
            </a:r>
          </a:p>
        </p:txBody>
      </p:sp>
      <p:sp>
        <p:nvSpPr>
          <p:cNvPr id="163843" name="Rectangle 3"/>
          <p:cNvSpPr>
            <a:spLocks noGrp="1" noChangeArrowheads="1"/>
          </p:cNvSpPr>
          <p:nvPr>
            <p:ph type="body" idx="1"/>
          </p:nvPr>
        </p:nvSpPr>
        <p:spPr>
          <a:xfrm>
            <a:off x="95250" y="1131888"/>
            <a:ext cx="8572500" cy="5372100"/>
          </a:xfrm>
        </p:spPr>
        <p:txBody>
          <a:bodyPr/>
          <a:lstStyle/>
          <a:p>
            <a:pPr>
              <a:buFontTx/>
              <a:buNone/>
            </a:pPr>
            <a:endParaRPr lang="es-PR" smtClean="0"/>
          </a:p>
          <a:p>
            <a:r>
              <a:rPr lang="es-PR" smtClean="0"/>
              <a:t>Nos ha llegado el momento en Puerto Rico de revisar las formas y maneras heredadas de administrar el bien común</a:t>
            </a:r>
          </a:p>
          <a:p>
            <a:pPr lvl="1"/>
            <a:r>
              <a:rPr lang="es-PR" smtClean="0"/>
              <a:t>Considerar la totalidad y complejidad económica, ambiental y social del quehacer público</a:t>
            </a:r>
          </a:p>
          <a:p>
            <a:pPr lvl="1"/>
            <a:r>
              <a:rPr lang="es-PR" smtClean="0"/>
              <a:t>“No podemos resolver nuestros problemas con el mismo modo de pensamiento que usamos para crearlos” </a:t>
            </a:r>
            <a:r>
              <a:rPr lang="en-US" smtClean="0"/>
              <a:t>Einstein</a:t>
            </a:r>
          </a:p>
          <a:p>
            <a:pPr lvl="1"/>
            <a:r>
              <a:rPr lang="en-US" smtClean="0"/>
              <a:t>“Lo que pensamos y lo que hacemos estaa limitado por aquello que no logramos captar” Ronald Laing</a:t>
            </a:r>
            <a:endParaRPr lang="es-PR" smtClean="0"/>
          </a:p>
          <a:p>
            <a:r>
              <a:rPr lang="es-PR" smtClean="0"/>
              <a:t>Tenemos TODOS que participar de ese re-inventar el país </a:t>
            </a:r>
            <a:r>
              <a:rPr lang="es-PR" i="1" u="sng" smtClean="0">
                <a:solidFill>
                  <a:srgbClr val="FF0000"/>
                </a:solidFill>
              </a:rPr>
              <a:t>AHORA</a:t>
            </a:r>
            <a:r>
              <a:rPr lang="es-PR" smtClean="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pPr>
              <a:defRPr/>
            </a:pPr>
            <a:fld id="{42FF3012-0ED5-4C61-BF55-991266D90E05}" type="slidenum">
              <a:rPr lang="en-US"/>
              <a:pPr>
                <a:defRPr/>
              </a:pPr>
              <a:t>23</a:t>
            </a:fld>
            <a:endParaRPr lang="en-US"/>
          </a:p>
        </p:txBody>
      </p:sp>
      <p:sp>
        <p:nvSpPr>
          <p:cNvPr id="659458" name="AutoShape 2"/>
          <p:cNvSpPr>
            <a:spLocks noGrp="1" noChangeArrowheads="1"/>
          </p:cNvSpPr>
          <p:nvPr>
            <p:ph type="title"/>
          </p:nvPr>
        </p:nvSpPr>
        <p:spPr>
          <a:xfrm>
            <a:off x="0" y="-304800"/>
            <a:ext cx="9144000" cy="1116013"/>
          </a:xfrm>
        </p:spPr>
        <p:txBody>
          <a:bodyPr/>
          <a:lstStyle/>
          <a:p>
            <a:pPr>
              <a:defRPr/>
            </a:pPr>
            <a:r>
              <a:rPr lang="es-PR" sz="2800" dirty="0"/>
              <a:t>Hacia un Futuro Sostenible para Puerto Rico</a:t>
            </a:r>
          </a:p>
        </p:txBody>
      </p:sp>
      <p:sp>
        <p:nvSpPr>
          <p:cNvPr id="165891" name="Rectangle 3"/>
          <p:cNvSpPr>
            <a:spLocks noGrp="1" noChangeArrowheads="1"/>
          </p:cNvSpPr>
          <p:nvPr>
            <p:ph type="body" idx="1"/>
          </p:nvPr>
        </p:nvSpPr>
        <p:spPr>
          <a:xfrm>
            <a:off x="165100" y="990600"/>
            <a:ext cx="8763000" cy="4953000"/>
          </a:xfrm>
        </p:spPr>
        <p:txBody>
          <a:bodyPr/>
          <a:lstStyle/>
          <a:p>
            <a:pPr>
              <a:lnSpc>
                <a:spcPct val="80000"/>
              </a:lnSpc>
            </a:pPr>
            <a:r>
              <a:rPr lang="es-ES" sz="2400" smtClean="0"/>
              <a:t>Nos encontramos en un momento crucial en su historia</a:t>
            </a:r>
          </a:p>
          <a:p>
            <a:pPr>
              <a:lnSpc>
                <a:spcPct val="80000"/>
              </a:lnSpc>
            </a:pPr>
            <a:r>
              <a:rPr lang="es-ES" sz="2400" smtClean="0"/>
              <a:t>El desarrollo sostenible como principio rector del quehacer público y privado requiere compromiso y mucho trabajo a corto plazo, pero es una manera integrada de enfrentar los problemas que hemos tenido en PR desde siempre</a:t>
            </a:r>
          </a:p>
          <a:p>
            <a:pPr>
              <a:lnSpc>
                <a:spcPct val="80000"/>
              </a:lnSpc>
            </a:pPr>
            <a:r>
              <a:rPr lang="es-ES" sz="2400" smtClean="0"/>
              <a:t>Debemos explorar TODAS las posibles alternativas y evaluarlas en su costo-efectividad, y también en términos ambientales y sociales. </a:t>
            </a:r>
          </a:p>
          <a:p>
            <a:pPr>
              <a:lnSpc>
                <a:spcPct val="80000"/>
              </a:lnSpc>
            </a:pPr>
            <a:r>
              <a:rPr lang="es-ES" sz="2400" smtClean="0"/>
              <a:t>Marco de referencia mayor al ciclo político de cada cuatro años, debido a la complejidad de los asuntos relacionados.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Slide Number Placeholder 3"/>
          <p:cNvSpPr txBox="1">
            <a:spLocks noGrp="1"/>
          </p:cNvSpPr>
          <p:nvPr/>
        </p:nvSpPr>
        <p:spPr bwMode="auto">
          <a:xfrm>
            <a:off x="6553200" y="6248400"/>
            <a:ext cx="1905000" cy="457200"/>
          </a:xfrm>
          <a:prstGeom prst="rect">
            <a:avLst/>
          </a:prstGeom>
          <a:noFill/>
          <a:ln w="9525">
            <a:noFill/>
            <a:miter lim="800000"/>
            <a:headEnd/>
            <a:tailEnd/>
          </a:ln>
        </p:spPr>
        <p:txBody>
          <a:bodyPr lIns="92075" tIns="46038" rIns="92075" bIns="46038"/>
          <a:lstStyle/>
          <a:p>
            <a:pPr algn="r" eaLnBrk="0" hangingPunct="0"/>
            <a:fld id="{23AAE03A-C2E9-4AA8-B68F-9AC5AFB6E979}" type="slidenum">
              <a:rPr lang="en-US" sz="1400">
                <a:latin typeface="Times New Roman" pitchFamily="18" charset="0"/>
                <a:cs typeface="Arial" charset="0"/>
              </a:rPr>
              <a:pPr algn="r" eaLnBrk="0" hangingPunct="0"/>
              <a:t>24</a:t>
            </a:fld>
            <a:endParaRPr lang="en-US" sz="1400">
              <a:latin typeface="Times New Roman" pitchFamily="18" charset="0"/>
              <a:cs typeface="Arial" charset="0"/>
            </a:endParaRPr>
          </a:p>
        </p:txBody>
      </p:sp>
      <p:sp>
        <p:nvSpPr>
          <p:cNvPr id="614402" name="Rectangle 2"/>
          <p:cNvSpPr>
            <a:spLocks noGrp="1" noChangeArrowheads="1"/>
          </p:cNvSpPr>
          <p:nvPr>
            <p:ph type="title" idx="4294967295"/>
          </p:nvPr>
        </p:nvSpPr>
        <p:spPr bwMode="auto">
          <a:xfrm>
            <a:off x="676275" y="188913"/>
            <a:ext cx="7797800" cy="1460500"/>
          </a:xfrm>
          <a:noFill/>
        </p:spPr>
        <p:txBody>
          <a:bodyPr wrap="square" numCol="1" anchor="ctr" compatLnSpc="1">
            <a:prstTxWarp prst="textNoShape">
              <a:avLst/>
            </a:prstTxWarp>
          </a:bodyPr>
          <a:lstStyle/>
          <a:p>
            <a:pPr eaLnBrk="1" hangingPunct="1"/>
            <a:r>
              <a:rPr lang="en-US" smtClean="0">
                <a:effectLst>
                  <a:outerShdw blurRad="38100" dist="38100" dir="2700000" algn="tl">
                    <a:srgbClr val="C0C0C0"/>
                  </a:outerShdw>
                </a:effectLst>
              </a:rPr>
              <a:t>The Challenge…</a:t>
            </a:r>
          </a:p>
        </p:txBody>
      </p:sp>
      <p:sp>
        <p:nvSpPr>
          <p:cNvPr id="222212" name="Rectangle 4"/>
          <p:cNvSpPr>
            <a:spLocks noGrp="1" noChangeArrowheads="1"/>
          </p:cNvSpPr>
          <p:nvPr>
            <p:ph type="body" idx="4294967295"/>
          </p:nvPr>
        </p:nvSpPr>
        <p:spPr>
          <a:xfrm>
            <a:off x="977900" y="1866900"/>
            <a:ext cx="8229600" cy="4495800"/>
          </a:xfrm>
        </p:spPr>
        <p:txBody>
          <a:bodyPr/>
          <a:lstStyle/>
          <a:p>
            <a:pPr marL="319088" indent="-319088" eaLnBrk="1" hangingPunct="1">
              <a:lnSpc>
                <a:spcPct val="80000"/>
              </a:lnSpc>
              <a:buFont typeface="Wingdings" pitchFamily="2" charset="2"/>
              <a:buNone/>
            </a:pPr>
            <a:endParaRPr lang="en-US" sz="3200" smtClean="0"/>
          </a:p>
          <a:p>
            <a:pPr marL="319088" indent="-319088" eaLnBrk="1" hangingPunct="1">
              <a:lnSpc>
                <a:spcPct val="80000"/>
              </a:lnSpc>
              <a:buFont typeface="Wingdings" pitchFamily="2" charset="2"/>
              <a:buNone/>
            </a:pPr>
            <a:r>
              <a:rPr lang="en-US" sz="3200" i="1" smtClean="0"/>
              <a:t>How to deal with competing goals in order to achieve concerted action?</a:t>
            </a:r>
            <a:endParaRPr lang="en-US" sz="32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ChangeArrowheads="1"/>
          </p:cNvSpPr>
          <p:nvPr>
            <p:ph type="title"/>
          </p:nvPr>
        </p:nvSpPr>
        <p:spPr>
          <a:xfrm>
            <a:off x="457200" y="320040"/>
            <a:ext cx="8458200" cy="899160"/>
          </a:xfrm>
        </p:spPr>
        <p:txBody>
          <a:bodyPr>
            <a:normAutofit fontScale="90000"/>
          </a:bodyPr>
          <a:lstStyle/>
          <a:p>
            <a:pPr fontAlgn="auto">
              <a:spcAft>
                <a:spcPts val="0"/>
              </a:spcAft>
              <a:defRPr/>
            </a:pPr>
            <a:r>
              <a:rPr lang="es-PR" dirty="0"/>
              <a:t>Alternativas Disponibles en PR</a:t>
            </a:r>
          </a:p>
        </p:txBody>
      </p:sp>
      <p:sp>
        <p:nvSpPr>
          <p:cNvPr id="352259" name="Rectangle 3"/>
          <p:cNvSpPr>
            <a:spLocks noGrp="1" noChangeArrowheads="1"/>
          </p:cNvSpPr>
          <p:nvPr>
            <p:ph idx="1"/>
          </p:nvPr>
        </p:nvSpPr>
        <p:spPr>
          <a:xfrm>
            <a:off x="304800" y="1447800"/>
            <a:ext cx="8531225" cy="4313238"/>
          </a:xfrm>
        </p:spPr>
        <p:txBody>
          <a:bodyPr>
            <a:normAutofit fontScale="77500" lnSpcReduction="20000"/>
          </a:bodyPr>
          <a:lstStyle/>
          <a:p>
            <a:pPr marL="519113" indent="-519113" fontAlgn="auto">
              <a:spcAft>
                <a:spcPts val="0"/>
              </a:spcAft>
              <a:buClr>
                <a:schemeClr val="tx1"/>
              </a:buClr>
              <a:buFont typeface="Wingdings 2" pitchFamily="18" charset="2"/>
              <a:buChar char="R"/>
              <a:defRPr/>
            </a:pPr>
            <a:r>
              <a:rPr lang="es-PR" sz="2800" b="1" dirty="0"/>
              <a:t>Sol: </a:t>
            </a:r>
            <a:r>
              <a:rPr lang="es-PR" sz="2800" dirty="0"/>
              <a:t>Un montón </a:t>
            </a:r>
          </a:p>
          <a:p>
            <a:pPr marL="519113" indent="-519113" fontAlgn="auto">
              <a:spcAft>
                <a:spcPts val="0"/>
              </a:spcAft>
              <a:buClr>
                <a:schemeClr val="tx1"/>
              </a:buClr>
              <a:buFont typeface="Wingdings 2" pitchFamily="18" charset="2"/>
              <a:buChar char="R"/>
              <a:defRPr/>
            </a:pPr>
            <a:r>
              <a:rPr lang="es-PR" sz="2800" b="1" dirty="0"/>
              <a:t>Viento</a:t>
            </a:r>
            <a:r>
              <a:rPr lang="es-PR" sz="2800" dirty="0"/>
              <a:t>: Suficiente</a:t>
            </a:r>
          </a:p>
          <a:p>
            <a:pPr marL="519113" indent="-519113" fontAlgn="auto">
              <a:spcAft>
                <a:spcPts val="0"/>
              </a:spcAft>
              <a:buClr>
                <a:schemeClr val="tx1"/>
              </a:buClr>
              <a:buFont typeface="Wingdings 2" pitchFamily="18" charset="2"/>
              <a:buChar char="R"/>
              <a:defRPr/>
            </a:pPr>
            <a:r>
              <a:rPr lang="es-PR" sz="2800" b="1" dirty="0"/>
              <a:t>Mar</a:t>
            </a:r>
            <a:r>
              <a:rPr lang="es-PR" sz="2800" dirty="0"/>
              <a:t>: Por todos </a:t>
            </a:r>
            <a:r>
              <a:rPr lang="es-PR" sz="2800" dirty="0" smtClean="0"/>
              <a:t>lados</a:t>
            </a:r>
          </a:p>
          <a:p>
            <a:pPr marL="519113" indent="-519113" fontAlgn="auto">
              <a:spcAft>
                <a:spcPts val="0"/>
              </a:spcAft>
              <a:buClr>
                <a:schemeClr val="tx1"/>
              </a:buClr>
              <a:buFont typeface="Wingdings 2" pitchFamily="18" charset="2"/>
              <a:buChar char="R"/>
              <a:defRPr/>
            </a:pPr>
            <a:r>
              <a:rPr lang="es-PR" sz="2800" b="1" dirty="0" smtClean="0"/>
              <a:t>Desperdicios</a:t>
            </a:r>
            <a:r>
              <a:rPr lang="es-PR" sz="2800" dirty="0" smtClean="0"/>
              <a:t> - Muchos</a:t>
            </a:r>
            <a:endParaRPr lang="es-PR" sz="2800" dirty="0"/>
          </a:p>
          <a:p>
            <a:pPr marL="519113" indent="-519113" fontAlgn="auto">
              <a:spcAft>
                <a:spcPts val="0"/>
              </a:spcAft>
              <a:buClr>
                <a:schemeClr val="tx1"/>
              </a:buClr>
              <a:buFont typeface="Wingdings 2" pitchFamily="18" charset="2"/>
              <a:buChar char="R"/>
              <a:defRPr/>
            </a:pPr>
            <a:r>
              <a:rPr lang="es-PR" sz="2800" b="1" dirty="0"/>
              <a:t>Gente</a:t>
            </a:r>
            <a:r>
              <a:rPr lang="es-PR" sz="2800" dirty="0"/>
              <a:t>: Lo más que exportamos</a:t>
            </a:r>
          </a:p>
          <a:p>
            <a:pPr marL="519113" indent="-519113" fontAlgn="auto">
              <a:spcAft>
                <a:spcPts val="0"/>
              </a:spcAft>
              <a:buClr>
                <a:schemeClr val="tx1"/>
              </a:buClr>
              <a:buFont typeface="Wingdings 2" pitchFamily="18" charset="2"/>
              <a:buChar char="R"/>
              <a:defRPr/>
            </a:pPr>
            <a:r>
              <a:rPr lang="es-PR" sz="2800" b="1" dirty="0"/>
              <a:t>Ahorrar: </a:t>
            </a:r>
            <a:r>
              <a:rPr lang="es-PR" sz="2800" dirty="0"/>
              <a:t>Lo menos que </a:t>
            </a:r>
            <a:r>
              <a:rPr lang="es-PR" sz="2800" dirty="0" smtClean="0"/>
              <a:t>hacemos</a:t>
            </a:r>
          </a:p>
          <a:p>
            <a:pPr marL="519113" indent="-519113" fontAlgn="auto">
              <a:spcAft>
                <a:spcPts val="0"/>
              </a:spcAft>
              <a:buClr>
                <a:schemeClr val="tx1"/>
              </a:buClr>
              <a:buFont typeface="Wingdings 2" pitchFamily="18" charset="2"/>
              <a:buChar char="R"/>
              <a:defRPr/>
            </a:pPr>
            <a:r>
              <a:rPr lang="es-PR" sz="2800" dirty="0" smtClean="0"/>
              <a:t>Conservación </a:t>
            </a:r>
            <a:r>
              <a:rPr lang="es-PR" sz="2800" dirty="0"/>
              <a:t>y eficiencia</a:t>
            </a:r>
          </a:p>
          <a:p>
            <a:pPr marL="519113" indent="-519113" fontAlgn="auto">
              <a:spcAft>
                <a:spcPts val="0"/>
              </a:spcAft>
              <a:buFont typeface="Wingdings 2"/>
              <a:buNone/>
              <a:defRPr/>
            </a:pPr>
            <a:endParaRPr lang="en-US" sz="800" dirty="0" smtClean="0">
              <a:cs typeface="Arial" charset="0"/>
            </a:endParaRPr>
          </a:p>
          <a:p>
            <a:pPr marL="519113" indent="-519113" algn="ctr" fontAlgn="auto">
              <a:spcAft>
                <a:spcPts val="0"/>
              </a:spcAft>
              <a:buFont typeface="Wingdings 2"/>
              <a:buNone/>
              <a:defRPr/>
            </a:pPr>
            <a:r>
              <a:rPr lang="en-US" sz="2800" b="1" dirty="0" smtClean="0">
                <a:cs typeface="Arial" charset="0"/>
              </a:rPr>
              <a:t>¿</a:t>
            </a:r>
            <a:r>
              <a:rPr lang="es-PR" sz="2800" b="1" dirty="0"/>
              <a:t>Y por qué no usamos esas alternativas?</a:t>
            </a:r>
          </a:p>
          <a:p>
            <a:pPr marL="274320" indent="-274320" fontAlgn="auto">
              <a:spcAft>
                <a:spcPts val="0"/>
              </a:spcAft>
              <a:buFont typeface="Wingdings" pitchFamily="2" charset="2"/>
              <a:buNone/>
              <a:defRPr/>
            </a:pPr>
            <a:endParaRPr lang="es-PR" dirty="0"/>
          </a:p>
          <a:p>
            <a:pPr marL="274320" indent="-274320" fontAlgn="auto">
              <a:spcAft>
                <a:spcPts val="0"/>
              </a:spcAft>
              <a:buFont typeface="Wingdings 2"/>
              <a:buChar char=""/>
              <a:defRPr/>
            </a:pPr>
            <a:endParaRPr lang="es-P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a:xfrm>
            <a:off x="7277100" y="6324600"/>
            <a:ext cx="914400" cy="228600"/>
          </a:xfrm>
        </p:spPr>
        <p:txBody>
          <a:bodyPr/>
          <a:lstStyle/>
          <a:p>
            <a:pPr>
              <a:defRPr/>
            </a:pPr>
            <a:fld id="{E71CFD79-37EE-44A6-B481-B7EB576A419B}" type="slidenum">
              <a:rPr lang="en-US"/>
              <a:pPr>
                <a:defRPr/>
              </a:pPr>
              <a:t>26</a:t>
            </a:fld>
            <a:endParaRPr lang="en-US"/>
          </a:p>
        </p:txBody>
      </p:sp>
      <p:sp>
        <p:nvSpPr>
          <p:cNvPr id="667650" name="AutoShape 2"/>
          <p:cNvSpPr>
            <a:spLocks noGrp="1" noChangeArrowheads="1"/>
          </p:cNvSpPr>
          <p:nvPr>
            <p:ph type="title"/>
          </p:nvPr>
        </p:nvSpPr>
        <p:spPr>
          <a:xfrm>
            <a:off x="0" y="-228600"/>
            <a:ext cx="9144000" cy="1128713"/>
          </a:xfrm>
        </p:spPr>
        <p:txBody>
          <a:bodyPr/>
          <a:lstStyle/>
          <a:p>
            <a:pPr>
              <a:defRPr/>
            </a:pPr>
            <a:r>
              <a:rPr lang="en-US" sz="2800"/>
              <a:t>No Hay </a:t>
            </a:r>
            <a:r>
              <a:rPr lang="es-PR" sz="2800"/>
              <a:t> Varitas Mágicas…</a:t>
            </a:r>
          </a:p>
        </p:txBody>
      </p:sp>
      <p:sp>
        <p:nvSpPr>
          <p:cNvPr id="169987" name="Rectangle 3"/>
          <p:cNvSpPr>
            <a:spLocks noGrp="1" noChangeArrowheads="1"/>
          </p:cNvSpPr>
          <p:nvPr>
            <p:ph type="body" idx="1"/>
          </p:nvPr>
        </p:nvSpPr>
        <p:spPr>
          <a:xfrm>
            <a:off x="190500" y="1143000"/>
            <a:ext cx="8763000" cy="4953000"/>
          </a:xfrm>
        </p:spPr>
        <p:txBody>
          <a:bodyPr/>
          <a:lstStyle/>
          <a:p>
            <a:pPr>
              <a:lnSpc>
                <a:spcPct val="90000"/>
              </a:lnSpc>
            </a:pPr>
            <a:r>
              <a:rPr lang="es-PR" sz="2400" smtClean="0"/>
              <a:t>Hay que re-pensar el modo que usamos energía en Puerto Rico </a:t>
            </a:r>
            <a:r>
              <a:rPr lang="es-PR" smtClean="0"/>
              <a:t>más allá de la visión utilitarista de costo-beneficio</a:t>
            </a:r>
          </a:p>
          <a:p>
            <a:pPr lvl="1">
              <a:lnSpc>
                <a:spcPct val="90000"/>
              </a:lnSpc>
            </a:pPr>
            <a:r>
              <a:rPr lang="es-PR" smtClean="0"/>
              <a:t>Modelo dominante de energía</a:t>
            </a:r>
          </a:p>
          <a:p>
            <a:pPr>
              <a:lnSpc>
                <a:spcPct val="90000"/>
              </a:lnSpc>
            </a:pPr>
            <a:r>
              <a:rPr lang="es-PR" sz="2400" smtClean="0"/>
              <a:t>Cuando no hay sol o viento, no hay energía</a:t>
            </a:r>
          </a:p>
          <a:p>
            <a:pPr>
              <a:lnSpc>
                <a:spcPct val="90000"/>
              </a:lnSpc>
            </a:pPr>
            <a:r>
              <a:rPr lang="es-PR" sz="2400" smtClean="0"/>
              <a:t>Renovable no es lo mismo que Sostenible</a:t>
            </a:r>
          </a:p>
          <a:p>
            <a:pPr lvl="1">
              <a:lnSpc>
                <a:spcPct val="90000"/>
              </a:lnSpc>
            </a:pPr>
            <a:r>
              <a:rPr lang="es-PR" sz="2200" smtClean="0"/>
              <a:t>Renovables, al igual que cualquier actividad humana, TIENEN un impacto ambiental y social</a:t>
            </a:r>
          </a:p>
          <a:p>
            <a:pPr>
              <a:lnSpc>
                <a:spcPct val="90000"/>
              </a:lnSpc>
            </a:pPr>
            <a:r>
              <a:rPr lang="es-ES" sz="2400" smtClean="0"/>
              <a:t>Sigue siendo inaceptable que no estemos usando de manera significativa fuentes renovables, que sean sostenibles</a:t>
            </a:r>
          </a:p>
          <a:p>
            <a:pPr>
              <a:lnSpc>
                <a:spcPct val="90000"/>
              </a:lnSpc>
            </a:pPr>
            <a:endParaRPr lang="es-PR" sz="24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585" name="Group 2"/>
          <p:cNvGrpSpPr>
            <a:grpSpLocks/>
          </p:cNvGrpSpPr>
          <p:nvPr/>
        </p:nvGrpSpPr>
        <p:grpSpPr bwMode="auto">
          <a:xfrm>
            <a:off x="228600" y="1524000"/>
            <a:ext cx="8991600" cy="5202238"/>
            <a:chOff x="0" y="979"/>
            <a:chExt cx="5664" cy="3277"/>
          </a:xfrm>
        </p:grpSpPr>
        <p:sp>
          <p:nvSpPr>
            <p:cNvPr id="195587" name="Line 3"/>
            <p:cNvSpPr>
              <a:spLocks noChangeShapeType="1"/>
            </p:cNvSpPr>
            <p:nvPr/>
          </p:nvSpPr>
          <p:spPr bwMode="auto">
            <a:xfrm flipV="1">
              <a:off x="4416" y="1488"/>
              <a:ext cx="0" cy="240"/>
            </a:xfrm>
            <a:prstGeom prst="line">
              <a:avLst/>
            </a:prstGeom>
            <a:noFill/>
            <a:ln w="25400">
              <a:solidFill>
                <a:srgbClr val="000000"/>
              </a:solidFill>
              <a:round/>
              <a:headEnd/>
              <a:tailEnd/>
            </a:ln>
          </p:spPr>
          <p:txBody>
            <a:bodyPr wrap="none" anchor="ctr"/>
            <a:lstStyle/>
            <a:p>
              <a:endParaRPr lang="en-US"/>
            </a:p>
          </p:txBody>
        </p:sp>
        <p:sp>
          <p:nvSpPr>
            <p:cNvPr id="195588" name="Line 4"/>
            <p:cNvSpPr>
              <a:spLocks noChangeShapeType="1"/>
            </p:cNvSpPr>
            <p:nvPr/>
          </p:nvSpPr>
          <p:spPr bwMode="auto">
            <a:xfrm flipH="1">
              <a:off x="4272" y="1728"/>
              <a:ext cx="136" cy="96"/>
            </a:xfrm>
            <a:prstGeom prst="line">
              <a:avLst/>
            </a:prstGeom>
            <a:noFill/>
            <a:ln w="25400">
              <a:solidFill>
                <a:srgbClr val="000000"/>
              </a:solidFill>
              <a:round/>
              <a:headEnd/>
              <a:tailEnd/>
            </a:ln>
          </p:spPr>
          <p:txBody>
            <a:bodyPr wrap="none" anchor="ctr"/>
            <a:lstStyle/>
            <a:p>
              <a:endParaRPr lang="en-US"/>
            </a:p>
          </p:txBody>
        </p:sp>
        <p:sp>
          <p:nvSpPr>
            <p:cNvPr id="195589" name="Line 5"/>
            <p:cNvSpPr>
              <a:spLocks noChangeShapeType="1"/>
            </p:cNvSpPr>
            <p:nvPr/>
          </p:nvSpPr>
          <p:spPr bwMode="auto">
            <a:xfrm flipV="1">
              <a:off x="4416" y="1536"/>
              <a:ext cx="384" cy="192"/>
            </a:xfrm>
            <a:prstGeom prst="line">
              <a:avLst/>
            </a:prstGeom>
            <a:noFill/>
            <a:ln w="25400">
              <a:solidFill>
                <a:srgbClr val="000000"/>
              </a:solidFill>
              <a:round/>
              <a:headEnd/>
              <a:tailEnd/>
            </a:ln>
          </p:spPr>
          <p:txBody>
            <a:bodyPr wrap="none" anchor="ctr"/>
            <a:lstStyle/>
            <a:p>
              <a:endParaRPr lang="en-US"/>
            </a:p>
          </p:txBody>
        </p:sp>
        <p:sp>
          <p:nvSpPr>
            <p:cNvPr id="195590" name="Rectangle 6"/>
            <p:cNvSpPr>
              <a:spLocks noChangeArrowheads="1"/>
            </p:cNvSpPr>
            <p:nvPr/>
          </p:nvSpPr>
          <p:spPr bwMode="auto">
            <a:xfrm>
              <a:off x="2423" y="3475"/>
              <a:ext cx="761" cy="363"/>
            </a:xfrm>
            <a:prstGeom prst="rect">
              <a:avLst/>
            </a:prstGeom>
            <a:noFill/>
            <a:ln w="12700">
              <a:noFill/>
              <a:miter lim="800000"/>
              <a:headEnd/>
              <a:tailEnd/>
            </a:ln>
          </p:spPr>
          <p:txBody>
            <a:bodyPr wrap="none" lIns="18795" tIns="26626" rIns="18795" bIns="26626"/>
            <a:lstStyle/>
            <a:p>
              <a:pPr algn="r" defTabSz="901700" eaLnBrk="0" hangingPunct="0">
                <a:lnSpc>
                  <a:spcPts val="1775"/>
                </a:lnSpc>
                <a:tabLst>
                  <a:tab pos="450850" algn="l"/>
                  <a:tab pos="901700" algn="l"/>
                  <a:tab pos="1352550" algn="l"/>
                </a:tabLst>
              </a:pPr>
              <a:r>
                <a:rPr lang="en-US" b="1">
                  <a:solidFill>
                    <a:srgbClr val="000000"/>
                  </a:solidFill>
                  <a:latin typeface="Times New Roman" pitchFamily="18" charset="0"/>
                </a:rPr>
                <a:t>Customer </a:t>
              </a:r>
              <a:br>
                <a:rPr lang="en-US" b="1">
                  <a:solidFill>
                    <a:srgbClr val="000000"/>
                  </a:solidFill>
                  <a:latin typeface="Times New Roman" pitchFamily="18" charset="0"/>
                </a:rPr>
              </a:br>
              <a:r>
                <a:rPr lang="en-US" b="1">
                  <a:solidFill>
                    <a:srgbClr val="000000"/>
                  </a:solidFill>
                  <a:latin typeface="Times New Roman" pitchFamily="18" charset="0"/>
                </a:rPr>
                <a:t>Efficiency</a:t>
              </a:r>
            </a:p>
          </p:txBody>
        </p:sp>
        <p:sp>
          <p:nvSpPr>
            <p:cNvPr id="195591" name="Line 7"/>
            <p:cNvSpPr>
              <a:spLocks noChangeShapeType="1"/>
            </p:cNvSpPr>
            <p:nvPr/>
          </p:nvSpPr>
          <p:spPr bwMode="auto">
            <a:xfrm>
              <a:off x="3630" y="1639"/>
              <a:ext cx="0" cy="1169"/>
            </a:xfrm>
            <a:prstGeom prst="line">
              <a:avLst/>
            </a:prstGeom>
            <a:noFill/>
            <a:ln w="12700">
              <a:solidFill>
                <a:srgbClr val="000000"/>
              </a:solidFill>
              <a:round/>
              <a:headEnd/>
              <a:tailEnd/>
            </a:ln>
          </p:spPr>
          <p:txBody>
            <a:bodyPr wrap="none" anchor="ctr"/>
            <a:lstStyle/>
            <a:p>
              <a:endParaRPr lang="en-US"/>
            </a:p>
          </p:txBody>
        </p:sp>
        <p:sp>
          <p:nvSpPr>
            <p:cNvPr id="195592" name="Line 8"/>
            <p:cNvSpPr>
              <a:spLocks noChangeShapeType="1"/>
            </p:cNvSpPr>
            <p:nvPr/>
          </p:nvSpPr>
          <p:spPr bwMode="auto">
            <a:xfrm flipH="1">
              <a:off x="3448" y="2330"/>
              <a:ext cx="189" cy="47"/>
            </a:xfrm>
            <a:prstGeom prst="line">
              <a:avLst/>
            </a:prstGeom>
            <a:noFill/>
            <a:ln w="25400">
              <a:solidFill>
                <a:srgbClr val="000000"/>
              </a:solidFill>
              <a:round/>
              <a:headEnd/>
              <a:tailEnd/>
            </a:ln>
          </p:spPr>
          <p:txBody>
            <a:bodyPr wrap="none" anchor="ctr"/>
            <a:lstStyle/>
            <a:p>
              <a:endParaRPr lang="en-US"/>
            </a:p>
          </p:txBody>
        </p:sp>
        <p:sp>
          <p:nvSpPr>
            <p:cNvPr id="195593" name="Line 9"/>
            <p:cNvSpPr>
              <a:spLocks noChangeShapeType="1"/>
            </p:cNvSpPr>
            <p:nvPr/>
          </p:nvSpPr>
          <p:spPr bwMode="auto">
            <a:xfrm flipH="1" flipV="1">
              <a:off x="3312" y="2112"/>
              <a:ext cx="318" cy="218"/>
            </a:xfrm>
            <a:prstGeom prst="line">
              <a:avLst/>
            </a:prstGeom>
            <a:noFill/>
            <a:ln w="25400">
              <a:solidFill>
                <a:srgbClr val="000000"/>
              </a:solidFill>
              <a:round/>
              <a:headEnd/>
              <a:tailEnd/>
            </a:ln>
          </p:spPr>
          <p:txBody>
            <a:bodyPr wrap="none" anchor="ctr"/>
            <a:lstStyle/>
            <a:p>
              <a:endParaRPr lang="en-US"/>
            </a:p>
          </p:txBody>
        </p:sp>
        <p:sp>
          <p:nvSpPr>
            <p:cNvPr id="195594" name="Line 10"/>
            <p:cNvSpPr>
              <a:spLocks noChangeShapeType="1"/>
            </p:cNvSpPr>
            <p:nvPr/>
          </p:nvSpPr>
          <p:spPr bwMode="auto">
            <a:xfrm flipH="1">
              <a:off x="3492" y="2334"/>
              <a:ext cx="126" cy="173"/>
            </a:xfrm>
            <a:prstGeom prst="line">
              <a:avLst/>
            </a:prstGeom>
            <a:noFill/>
            <a:ln w="12700">
              <a:solidFill>
                <a:srgbClr val="000000"/>
              </a:solidFill>
              <a:round/>
              <a:headEnd/>
              <a:tailEnd/>
            </a:ln>
          </p:spPr>
          <p:txBody>
            <a:bodyPr wrap="none" anchor="ctr"/>
            <a:lstStyle/>
            <a:p>
              <a:endParaRPr lang="en-US"/>
            </a:p>
          </p:txBody>
        </p:sp>
        <p:sp>
          <p:nvSpPr>
            <p:cNvPr id="195595" name="Line 11"/>
            <p:cNvSpPr>
              <a:spLocks noChangeShapeType="1"/>
            </p:cNvSpPr>
            <p:nvPr/>
          </p:nvSpPr>
          <p:spPr bwMode="auto">
            <a:xfrm flipH="1">
              <a:off x="3480" y="2827"/>
              <a:ext cx="150" cy="135"/>
            </a:xfrm>
            <a:prstGeom prst="line">
              <a:avLst/>
            </a:prstGeom>
            <a:noFill/>
            <a:ln w="25400">
              <a:solidFill>
                <a:srgbClr val="000000"/>
              </a:solidFill>
              <a:round/>
              <a:headEnd/>
              <a:tailEnd/>
            </a:ln>
          </p:spPr>
          <p:txBody>
            <a:bodyPr wrap="none" anchor="ctr"/>
            <a:lstStyle/>
            <a:p>
              <a:endParaRPr lang="en-US"/>
            </a:p>
          </p:txBody>
        </p:sp>
        <p:sp>
          <p:nvSpPr>
            <p:cNvPr id="195596" name="Line 12"/>
            <p:cNvSpPr>
              <a:spLocks noChangeShapeType="1"/>
            </p:cNvSpPr>
            <p:nvPr/>
          </p:nvSpPr>
          <p:spPr bwMode="auto">
            <a:xfrm flipH="1" flipV="1">
              <a:off x="3312" y="2736"/>
              <a:ext cx="318" cy="83"/>
            </a:xfrm>
            <a:prstGeom prst="line">
              <a:avLst/>
            </a:prstGeom>
            <a:noFill/>
            <a:ln w="25400">
              <a:solidFill>
                <a:srgbClr val="000000"/>
              </a:solidFill>
              <a:round/>
              <a:headEnd/>
              <a:tailEnd/>
            </a:ln>
          </p:spPr>
          <p:txBody>
            <a:bodyPr wrap="none" anchor="ctr"/>
            <a:lstStyle/>
            <a:p>
              <a:endParaRPr lang="en-US"/>
            </a:p>
          </p:txBody>
        </p:sp>
        <p:sp>
          <p:nvSpPr>
            <p:cNvPr id="195597" name="Line 13"/>
            <p:cNvSpPr>
              <a:spLocks noChangeShapeType="1"/>
            </p:cNvSpPr>
            <p:nvPr/>
          </p:nvSpPr>
          <p:spPr bwMode="auto">
            <a:xfrm flipV="1">
              <a:off x="3606" y="2725"/>
              <a:ext cx="110" cy="126"/>
            </a:xfrm>
            <a:prstGeom prst="line">
              <a:avLst/>
            </a:prstGeom>
            <a:noFill/>
            <a:ln w="25400">
              <a:solidFill>
                <a:srgbClr val="000000"/>
              </a:solidFill>
              <a:round/>
              <a:headEnd/>
              <a:tailEnd/>
            </a:ln>
          </p:spPr>
          <p:txBody>
            <a:bodyPr wrap="none" anchor="ctr"/>
            <a:lstStyle/>
            <a:p>
              <a:endParaRPr lang="en-US"/>
            </a:p>
          </p:txBody>
        </p:sp>
        <p:sp>
          <p:nvSpPr>
            <p:cNvPr id="195598" name="Line 14"/>
            <p:cNvSpPr>
              <a:spLocks noChangeShapeType="1"/>
            </p:cNvSpPr>
            <p:nvPr/>
          </p:nvSpPr>
          <p:spPr bwMode="auto">
            <a:xfrm>
              <a:off x="3630" y="2819"/>
              <a:ext cx="213" cy="127"/>
            </a:xfrm>
            <a:prstGeom prst="line">
              <a:avLst/>
            </a:prstGeom>
            <a:noFill/>
            <a:ln w="25400">
              <a:solidFill>
                <a:srgbClr val="000000"/>
              </a:solidFill>
              <a:round/>
              <a:headEnd/>
              <a:tailEnd/>
            </a:ln>
          </p:spPr>
          <p:txBody>
            <a:bodyPr wrap="none" anchor="ctr"/>
            <a:lstStyle/>
            <a:p>
              <a:endParaRPr lang="en-US"/>
            </a:p>
          </p:txBody>
        </p:sp>
        <p:sp>
          <p:nvSpPr>
            <p:cNvPr id="195599" name="Line 15"/>
            <p:cNvSpPr>
              <a:spLocks noChangeShapeType="1"/>
            </p:cNvSpPr>
            <p:nvPr/>
          </p:nvSpPr>
          <p:spPr bwMode="auto">
            <a:xfrm flipH="1">
              <a:off x="3535" y="2835"/>
              <a:ext cx="102" cy="324"/>
            </a:xfrm>
            <a:prstGeom prst="line">
              <a:avLst/>
            </a:prstGeom>
            <a:noFill/>
            <a:ln w="25400">
              <a:solidFill>
                <a:srgbClr val="000000"/>
              </a:solidFill>
              <a:round/>
              <a:headEnd/>
              <a:tailEnd/>
            </a:ln>
          </p:spPr>
          <p:txBody>
            <a:bodyPr wrap="none" anchor="ctr"/>
            <a:lstStyle/>
            <a:p>
              <a:endParaRPr lang="en-US"/>
            </a:p>
          </p:txBody>
        </p:sp>
        <p:sp>
          <p:nvSpPr>
            <p:cNvPr id="195600" name="Line 16"/>
            <p:cNvSpPr>
              <a:spLocks noChangeShapeType="1"/>
            </p:cNvSpPr>
            <p:nvPr/>
          </p:nvSpPr>
          <p:spPr bwMode="auto">
            <a:xfrm>
              <a:off x="3637" y="2859"/>
              <a:ext cx="107" cy="405"/>
            </a:xfrm>
            <a:prstGeom prst="line">
              <a:avLst/>
            </a:prstGeom>
            <a:noFill/>
            <a:ln w="25400">
              <a:solidFill>
                <a:srgbClr val="000000"/>
              </a:solidFill>
              <a:round/>
              <a:headEnd/>
              <a:tailEnd/>
            </a:ln>
          </p:spPr>
          <p:txBody>
            <a:bodyPr wrap="none" anchor="ctr"/>
            <a:lstStyle/>
            <a:p>
              <a:endParaRPr lang="en-US"/>
            </a:p>
          </p:txBody>
        </p:sp>
        <p:sp>
          <p:nvSpPr>
            <p:cNvPr id="195601" name="Line 17"/>
            <p:cNvSpPr>
              <a:spLocks noChangeShapeType="1"/>
            </p:cNvSpPr>
            <p:nvPr/>
          </p:nvSpPr>
          <p:spPr bwMode="auto">
            <a:xfrm>
              <a:off x="3648" y="2064"/>
              <a:ext cx="576" cy="480"/>
            </a:xfrm>
            <a:prstGeom prst="line">
              <a:avLst/>
            </a:prstGeom>
            <a:noFill/>
            <a:ln w="25400">
              <a:solidFill>
                <a:srgbClr val="000000"/>
              </a:solidFill>
              <a:round/>
              <a:headEnd/>
              <a:tailEnd/>
            </a:ln>
          </p:spPr>
          <p:txBody>
            <a:bodyPr wrap="none" anchor="ctr"/>
            <a:lstStyle/>
            <a:p>
              <a:endParaRPr lang="en-US"/>
            </a:p>
          </p:txBody>
        </p:sp>
        <p:sp>
          <p:nvSpPr>
            <p:cNvPr id="195602" name="Line 18"/>
            <p:cNvSpPr>
              <a:spLocks noChangeShapeType="1"/>
            </p:cNvSpPr>
            <p:nvPr/>
          </p:nvSpPr>
          <p:spPr bwMode="auto">
            <a:xfrm flipV="1">
              <a:off x="4224" y="2352"/>
              <a:ext cx="71" cy="213"/>
            </a:xfrm>
            <a:prstGeom prst="line">
              <a:avLst/>
            </a:prstGeom>
            <a:noFill/>
            <a:ln w="25400">
              <a:solidFill>
                <a:srgbClr val="000000"/>
              </a:solidFill>
              <a:round/>
              <a:headEnd/>
              <a:tailEnd/>
            </a:ln>
          </p:spPr>
          <p:txBody>
            <a:bodyPr wrap="none" anchor="ctr"/>
            <a:lstStyle/>
            <a:p>
              <a:endParaRPr lang="en-US"/>
            </a:p>
          </p:txBody>
        </p:sp>
        <p:sp>
          <p:nvSpPr>
            <p:cNvPr id="195603" name="Line 19"/>
            <p:cNvSpPr>
              <a:spLocks noChangeShapeType="1"/>
            </p:cNvSpPr>
            <p:nvPr/>
          </p:nvSpPr>
          <p:spPr bwMode="auto">
            <a:xfrm>
              <a:off x="4224" y="2544"/>
              <a:ext cx="205" cy="206"/>
            </a:xfrm>
            <a:prstGeom prst="line">
              <a:avLst/>
            </a:prstGeom>
            <a:noFill/>
            <a:ln w="25400">
              <a:solidFill>
                <a:srgbClr val="000000"/>
              </a:solidFill>
              <a:round/>
              <a:headEnd/>
              <a:tailEnd/>
            </a:ln>
          </p:spPr>
          <p:txBody>
            <a:bodyPr wrap="none" anchor="ctr"/>
            <a:lstStyle/>
            <a:p>
              <a:endParaRPr lang="en-US"/>
            </a:p>
          </p:txBody>
        </p:sp>
        <p:sp>
          <p:nvSpPr>
            <p:cNvPr id="195604" name="Line 20"/>
            <p:cNvSpPr>
              <a:spLocks noChangeShapeType="1"/>
            </p:cNvSpPr>
            <p:nvPr/>
          </p:nvSpPr>
          <p:spPr bwMode="auto">
            <a:xfrm flipH="1">
              <a:off x="4032" y="2544"/>
              <a:ext cx="182" cy="143"/>
            </a:xfrm>
            <a:prstGeom prst="line">
              <a:avLst/>
            </a:prstGeom>
            <a:noFill/>
            <a:ln w="25400">
              <a:solidFill>
                <a:srgbClr val="000000"/>
              </a:solidFill>
              <a:round/>
              <a:headEnd/>
              <a:tailEnd/>
            </a:ln>
          </p:spPr>
          <p:txBody>
            <a:bodyPr wrap="none" anchor="ctr"/>
            <a:lstStyle/>
            <a:p>
              <a:endParaRPr lang="en-US"/>
            </a:p>
          </p:txBody>
        </p:sp>
        <p:sp>
          <p:nvSpPr>
            <p:cNvPr id="195605" name="Line 21"/>
            <p:cNvSpPr>
              <a:spLocks noChangeShapeType="1"/>
            </p:cNvSpPr>
            <p:nvPr/>
          </p:nvSpPr>
          <p:spPr bwMode="auto">
            <a:xfrm flipH="1">
              <a:off x="4176" y="2544"/>
              <a:ext cx="40" cy="206"/>
            </a:xfrm>
            <a:prstGeom prst="line">
              <a:avLst/>
            </a:prstGeom>
            <a:noFill/>
            <a:ln w="25400">
              <a:solidFill>
                <a:srgbClr val="000000"/>
              </a:solidFill>
              <a:round/>
              <a:headEnd/>
              <a:tailEnd/>
            </a:ln>
          </p:spPr>
          <p:txBody>
            <a:bodyPr wrap="none" anchor="ctr"/>
            <a:lstStyle/>
            <a:p>
              <a:endParaRPr lang="en-US"/>
            </a:p>
          </p:txBody>
        </p:sp>
        <p:sp>
          <p:nvSpPr>
            <p:cNvPr id="195606" name="Line 22"/>
            <p:cNvSpPr>
              <a:spLocks noChangeShapeType="1"/>
            </p:cNvSpPr>
            <p:nvPr/>
          </p:nvSpPr>
          <p:spPr bwMode="auto">
            <a:xfrm>
              <a:off x="4416" y="2736"/>
              <a:ext cx="240" cy="48"/>
            </a:xfrm>
            <a:prstGeom prst="line">
              <a:avLst/>
            </a:prstGeom>
            <a:noFill/>
            <a:ln w="25400">
              <a:solidFill>
                <a:srgbClr val="000000"/>
              </a:solidFill>
              <a:round/>
              <a:headEnd/>
              <a:tailEnd/>
            </a:ln>
          </p:spPr>
          <p:txBody>
            <a:bodyPr wrap="none" anchor="ctr"/>
            <a:lstStyle/>
            <a:p>
              <a:endParaRPr lang="en-US"/>
            </a:p>
          </p:txBody>
        </p:sp>
        <p:sp>
          <p:nvSpPr>
            <p:cNvPr id="195607" name="Line 23"/>
            <p:cNvSpPr>
              <a:spLocks noChangeShapeType="1"/>
            </p:cNvSpPr>
            <p:nvPr/>
          </p:nvSpPr>
          <p:spPr bwMode="auto">
            <a:xfrm>
              <a:off x="4416" y="2736"/>
              <a:ext cx="48" cy="240"/>
            </a:xfrm>
            <a:prstGeom prst="line">
              <a:avLst/>
            </a:prstGeom>
            <a:noFill/>
            <a:ln w="25400">
              <a:solidFill>
                <a:srgbClr val="000000"/>
              </a:solidFill>
              <a:round/>
              <a:headEnd/>
              <a:tailEnd/>
            </a:ln>
          </p:spPr>
          <p:txBody>
            <a:bodyPr wrap="none" anchor="ctr"/>
            <a:lstStyle/>
            <a:p>
              <a:endParaRPr lang="en-US"/>
            </a:p>
          </p:txBody>
        </p:sp>
        <p:sp>
          <p:nvSpPr>
            <p:cNvPr id="195608" name="Line 24"/>
            <p:cNvSpPr>
              <a:spLocks noChangeShapeType="1"/>
            </p:cNvSpPr>
            <p:nvPr/>
          </p:nvSpPr>
          <p:spPr bwMode="auto">
            <a:xfrm flipV="1">
              <a:off x="4064" y="1840"/>
              <a:ext cx="63" cy="119"/>
            </a:xfrm>
            <a:prstGeom prst="line">
              <a:avLst/>
            </a:prstGeom>
            <a:noFill/>
            <a:ln w="25400">
              <a:solidFill>
                <a:srgbClr val="000000"/>
              </a:solidFill>
              <a:round/>
              <a:headEnd/>
              <a:tailEnd/>
            </a:ln>
          </p:spPr>
          <p:txBody>
            <a:bodyPr wrap="none" anchor="ctr"/>
            <a:lstStyle/>
            <a:p>
              <a:endParaRPr lang="en-US"/>
            </a:p>
          </p:txBody>
        </p:sp>
        <p:sp>
          <p:nvSpPr>
            <p:cNvPr id="195609" name="Line 25"/>
            <p:cNvSpPr>
              <a:spLocks noChangeShapeType="1"/>
            </p:cNvSpPr>
            <p:nvPr/>
          </p:nvSpPr>
          <p:spPr bwMode="auto">
            <a:xfrm>
              <a:off x="4064" y="1959"/>
              <a:ext cx="126" cy="79"/>
            </a:xfrm>
            <a:prstGeom prst="line">
              <a:avLst/>
            </a:prstGeom>
            <a:noFill/>
            <a:ln w="25400">
              <a:solidFill>
                <a:srgbClr val="000000"/>
              </a:solidFill>
              <a:round/>
              <a:headEnd/>
              <a:tailEnd/>
            </a:ln>
          </p:spPr>
          <p:txBody>
            <a:bodyPr wrap="none" anchor="ctr"/>
            <a:lstStyle/>
            <a:p>
              <a:endParaRPr lang="en-US"/>
            </a:p>
          </p:txBody>
        </p:sp>
        <p:sp>
          <p:nvSpPr>
            <p:cNvPr id="195610" name="Line 26"/>
            <p:cNvSpPr>
              <a:spLocks noChangeShapeType="1"/>
            </p:cNvSpPr>
            <p:nvPr/>
          </p:nvSpPr>
          <p:spPr bwMode="auto">
            <a:xfrm flipV="1">
              <a:off x="4087" y="1824"/>
              <a:ext cx="185" cy="135"/>
            </a:xfrm>
            <a:prstGeom prst="line">
              <a:avLst/>
            </a:prstGeom>
            <a:noFill/>
            <a:ln w="25400">
              <a:solidFill>
                <a:srgbClr val="000000"/>
              </a:solidFill>
              <a:round/>
              <a:headEnd/>
              <a:tailEnd/>
            </a:ln>
          </p:spPr>
          <p:txBody>
            <a:bodyPr wrap="none" anchor="ctr"/>
            <a:lstStyle/>
            <a:p>
              <a:endParaRPr lang="en-US"/>
            </a:p>
          </p:txBody>
        </p:sp>
        <p:sp>
          <p:nvSpPr>
            <p:cNvPr id="195611" name="Line 27"/>
            <p:cNvSpPr>
              <a:spLocks noChangeShapeType="1"/>
            </p:cNvSpPr>
            <p:nvPr/>
          </p:nvSpPr>
          <p:spPr bwMode="auto">
            <a:xfrm>
              <a:off x="4202" y="2049"/>
              <a:ext cx="39" cy="111"/>
            </a:xfrm>
            <a:prstGeom prst="line">
              <a:avLst/>
            </a:prstGeom>
            <a:noFill/>
            <a:ln w="12700">
              <a:solidFill>
                <a:srgbClr val="000000"/>
              </a:solidFill>
              <a:round/>
              <a:headEnd/>
              <a:tailEnd/>
            </a:ln>
          </p:spPr>
          <p:txBody>
            <a:bodyPr wrap="none" anchor="ctr"/>
            <a:lstStyle/>
            <a:p>
              <a:endParaRPr lang="en-US"/>
            </a:p>
          </p:txBody>
        </p:sp>
        <p:sp>
          <p:nvSpPr>
            <p:cNvPr id="195612" name="Line 28"/>
            <p:cNvSpPr>
              <a:spLocks noChangeShapeType="1"/>
            </p:cNvSpPr>
            <p:nvPr/>
          </p:nvSpPr>
          <p:spPr bwMode="auto">
            <a:xfrm flipV="1">
              <a:off x="4213" y="2014"/>
              <a:ext cx="103" cy="31"/>
            </a:xfrm>
            <a:prstGeom prst="line">
              <a:avLst/>
            </a:prstGeom>
            <a:noFill/>
            <a:ln w="25400">
              <a:solidFill>
                <a:srgbClr val="000000"/>
              </a:solidFill>
              <a:round/>
              <a:headEnd/>
              <a:tailEnd/>
            </a:ln>
          </p:spPr>
          <p:txBody>
            <a:bodyPr wrap="none" anchor="ctr"/>
            <a:lstStyle/>
            <a:p>
              <a:endParaRPr lang="en-US"/>
            </a:p>
          </p:txBody>
        </p:sp>
        <p:sp>
          <p:nvSpPr>
            <p:cNvPr id="195613" name="Line 29"/>
            <p:cNvSpPr>
              <a:spLocks noChangeShapeType="1"/>
            </p:cNvSpPr>
            <p:nvPr/>
          </p:nvSpPr>
          <p:spPr bwMode="auto">
            <a:xfrm flipV="1">
              <a:off x="4224" y="2448"/>
              <a:ext cx="126" cy="95"/>
            </a:xfrm>
            <a:prstGeom prst="line">
              <a:avLst/>
            </a:prstGeom>
            <a:noFill/>
            <a:ln w="25400">
              <a:solidFill>
                <a:srgbClr val="000000"/>
              </a:solidFill>
              <a:round/>
              <a:headEnd/>
              <a:tailEnd/>
            </a:ln>
          </p:spPr>
          <p:txBody>
            <a:bodyPr wrap="none" anchor="ctr"/>
            <a:lstStyle/>
            <a:p>
              <a:endParaRPr lang="en-US"/>
            </a:p>
          </p:txBody>
        </p:sp>
        <p:sp>
          <p:nvSpPr>
            <p:cNvPr id="195614" name="Rectangle 30"/>
            <p:cNvSpPr>
              <a:spLocks noChangeArrowheads="1"/>
            </p:cNvSpPr>
            <p:nvPr/>
          </p:nvSpPr>
          <p:spPr bwMode="auto">
            <a:xfrm>
              <a:off x="679" y="987"/>
              <a:ext cx="1491" cy="221"/>
            </a:xfrm>
            <a:prstGeom prst="rect">
              <a:avLst/>
            </a:prstGeom>
            <a:noFill/>
            <a:ln w="12700">
              <a:noFill/>
              <a:miter lim="800000"/>
              <a:headEnd/>
              <a:tailEnd/>
            </a:ln>
          </p:spPr>
          <p:txBody>
            <a:bodyPr wrap="none" lIns="18795" tIns="26626" rIns="18795" bIns="26626"/>
            <a:lstStyle/>
            <a:p>
              <a:pPr algn="ctr" defTabSz="901700" eaLnBrk="0" hangingPunct="0">
                <a:lnSpc>
                  <a:spcPts val="1775"/>
                </a:lnSpc>
                <a:tabLst>
                  <a:tab pos="450850" algn="l"/>
                  <a:tab pos="901700" algn="l"/>
                  <a:tab pos="1352550" algn="l"/>
                </a:tabLst>
              </a:pPr>
              <a:r>
                <a:rPr lang="en-US" b="1">
                  <a:solidFill>
                    <a:srgbClr val="000000"/>
                  </a:solidFill>
                  <a:latin typeface="Times New Roman" pitchFamily="18" charset="0"/>
                </a:rPr>
                <a:t>Central Generation</a:t>
              </a:r>
            </a:p>
          </p:txBody>
        </p:sp>
        <p:grpSp>
          <p:nvGrpSpPr>
            <p:cNvPr id="195615" name="Group 31"/>
            <p:cNvGrpSpPr>
              <a:grpSpLocks/>
            </p:cNvGrpSpPr>
            <p:nvPr/>
          </p:nvGrpSpPr>
          <p:grpSpPr bwMode="auto">
            <a:xfrm>
              <a:off x="1483" y="3230"/>
              <a:ext cx="325" cy="241"/>
              <a:chOff x="1504" y="3272"/>
              <a:chExt cx="329" cy="244"/>
            </a:xfrm>
          </p:grpSpPr>
          <p:sp>
            <p:nvSpPr>
              <p:cNvPr id="195798" name="Freeform 32"/>
              <p:cNvSpPr>
                <a:spLocks/>
              </p:cNvSpPr>
              <p:nvPr/>
            </p:nvSpPr>
            <p:spPr bwMode="auto">
              <a:xfrm>
                <a:off x="1504" y="3272"/>
                <a:ext cx="329" cy="241"/>
              </a:xfrm>
              <a:custGeom>
                <a:avLst/>
                <a:gdLst>
                  <a:gd name="T0" fmla="*/ 0 w 329"/>
                  <a:gd name="T1" fmla="*/ 240 h 241"/>
                  <a:gd name="T2" fmla="*/ 0 w 329"/>
                  <a:gd name="T3" fmla="*/ 168 h 241"/>
                  <a:gd name="T4" fmla="*/ 176 w 329"/>
                  <a:gd name="T5" fmla="*/ 168 h 241"/>
                  <a:gd name="T6" fmla="*/ 176 w 329"/>
                  <a:gd name="T7" fmla="*/ 0 h 241"/>
                  <a:gd name="T8" fmla="*/ 328 w 329"/>
                  <a:gd name="T9" fmla="*/ 0 h 241"/>
                  <a:gd name="T10" fmla="*/ 328 w 329"/>
                  <a:gd name="T11" fmla="*/ 240 h 241"/>
                  <a:gd name="T12" fmla="*/ 0 w 329"/>
                  <a:gd name="T13" fmla="*/ 240 h 241"/>
                  <a:gd name="T14" fmla="*/ 0 60000 65536"/>
                  <a:gd name="T15" fmla="*/ 0 60000 65536"/>
                  <a:gd name="T16" fmla="*/ 0 60000 65536"/>
                  <a:gd name="T17" fmla="*/ 0 60000 65536"/>
                  <a:gd name="T18" fmla="*/ 0 60000 65536"/>
                  <a:gd name="T19" fmla="*/ 0 60000 65536"/>
                  <a:gd name="T20" fmla="*/ 0 60000 65536"/>
                  <a:gd name="T21" fmla="*/ 0 w 329"/>
                  <a:gd name="T22" fmla="*/ 0 h 241"/>
                  <a:gd name="T23" fmla="*/ 329 w 329"/>
                  <a:gd name="T24" fmla="*/ 241 h 2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9" h="241">
                    <a:moveTo>
                      <a:pt x="0" y="240"/>
                    </a:moveTo>
                    <a:lnTo>
                      <a:pt x="0" y="168"/>
                    </a:lnTo>
                    <a:lnTo>
                      <a:pt x="176" y="168"/>
                    </a:lnTo>
                    <a:lnTo>
                      <a:pt x="176" y="0"/>
                    </a:lnTo>
                    <a:lnTo>
                      <a:pt x="328" y="0"/>
                    </a:lnTo>
                    <a:lnTo>
                      <a:pt x="328" y="240"/>
                    </a:lnTo>
                    <a:lnTo>
                      <a:pt x="0" y="240"/>
                    </a:lnTo>
                  </a:path>
                </a:pathLst>
              </a:custGeom>
              <a:solidFill>
                <a:srgbClr val="AA2E00"/>
              </a:solidFill>
              <a:ln w="12700" cap="rnd" cmpd="sng">
                <a:solidFill>
                  <a:srgbClr val="000000"/>
                </a:solidFill>
                <a:prstDash val="solid"/>
                <a:round/>
                <a:headEnd type="none" w="med" len="med"/>
                <a:tailEnd type="none" w="med" len="med"/>
              </a:ln>
            </p:spPr>
            <p:txBody>
              <a:bodyPr/>
              <a:lstStyle/>
              <a:p>
                <a:endParaRPr lang="en-US"/>
              </a:p>
            </p:txBody>
          </p:sp>
          <p:sp>
            <p:nvSpPr>
              <p:cNvPr id="195799" name="Rectangle 33"/>
              <p:cNvSpPr>
                <a:spLocks noChangeArrowheads="1"/>
              </p:cNvSpPr>
              <p:nvPr/>
            </p:nvSpPr>
            <p:spPr bwMode="auto">
              <a:xfrm>
                <a:off x="1720" y="3304"/>
                <a:ext cx="8" cy="8"/>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0" name="Rectangle 34"/>
              <p:cNvSpPr>
                <a:spLocks noChangeArrowheads="1"/>
              </p:cNvSpPr>
              <p:nvPr/>
            </p:nvSpPr>
            <p:spPr bwMode="auto">
              <a:xfrm>
                <a:off x="1720" y="3344"/>
                <a:ext cx="8" cy="16"/>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1" name="Rectangle 35"/>
              <p:cNvSpPr>
                <a:spLocks noChangeArrowheads="1"/>
              </p:cNvSpPr>
              <p:nvPr/>
            </p:nvSpPr>
            <p:spPr bwMode="auto">
              <a:xfrm>
                <a:off x="1720" y="3376"/>
                <a:ext cx="8" cy="24"/>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2" name="Rectangle 36"/>
              <p:cNvSpPr>
                <a:spLocks noChangeArrowheads="1"/>
              </p:cNvSpPr>
              <p:nvPr/>
            </p:nvSpPr>
            <p:spPr bwMode="auto">
              <a:xfrm>
                <a:off x="1744" y="3304"/>
                <a:ext cx="16" cy="8"/>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3" name="Rectangle 37"/>
              <p:cNvSpPr>
                <a:spLocks noChangeArrowheads="1"/>
              </p:cNvSpPr>
              <p:nvPr/>
            </p:nvSpPr>
            <p:spPr bwMode="auto">
              <a:xfrm>
                <a:off x="1744" y="3344"/>
                <a:ext cx="16" cy="16"/>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4" name="Rectangle 38"/>
              <p:cNvSpPr>
                <a:spLocks noChangeArrowheads="1"/>
              </p:cNvSpPr>
              <p:nvPr/>
            </p:nvSpPr>
            <p:spPr bwMode="auto">
              <a:xfrm>
                <a:off x="1744" y="3376"/>
                <a:ext cx="16" cy="24"/>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5" name="Rectangle 39"/>
              <p:cNvSpPr>
                <a:spLocks noChangeArrowheads="1"/>
              </p:cNvSpPr>
              <p:nvPr/>
            </p:nvSpPr>
            <p:spPr bwMode="auto">
              <a:xfrm>
                <a:off x="1800" y="3304"/>
                <a:ext cx="8" cy="8"/>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6" name="Rectangle 40"/>
              <p:cNvSpPr>
                <a:spLocks noChangeArrowheads="1"/>
              </p:cNvSpPr>
              <p:nvPr/>
            </p:nvSpPr>
            <p:spPr bwMode="auto">
              <a:xfrm>
                <a:off x="1800" y="3344"/>
                <a:ext cx="8" cy="16"/>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7" name="Rectangle 41"/>
              <p:cNvSpPr>
                <a:spLocks noChangeArrowheads="1"/>
              </p:cNvSpPr>
              <p:nvPr/>
            </p:nvSpPr>
            <p:spPr bwMode="auto">
              <a:xfrm>
                <a:off x="1800" y="3376"/>
                <a:ext cx="8" cy="24"/>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8" name="Rectangle 42"/>
              <p:cNvSpPr>
                <a:spLocks noChangeArrowheads="1"/>
              </p:cNvSpPr>
              <p:nvPr/>
            </p:nvSpPr>
            <p:spPr bwMode="auto">
              <a:xfrm>
                <a:off x="1544" y="3464"/>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09" name="Rectangle 43"/>
              <p:cNvSpPr>
                <a:spLocks noChangeArrowheads="1"/>
              </p:cNvSpPr>
              <p:nvPr/>
            </p:nvSpPr>
            <p:spPr bwMode="auto">
              <a:xfrm>
                <a:off x="1592" y="3464"/>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0" name="Rectangle 44"/>
              <p:cNvSpPr>
                <a:spLocks noChangeArrowheads="1"/>
              </p:cNvSpPr>
              <p:nvPr/>
            </p:nvSpPr>
            <p:spPr bwMode="auto">
              <a:xfrm>
                <a:off x="1632" y="3464"/>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1" name="Rectangle 45"/>
              <p:cNvSpPr>
                <a:spLocks noChangeArrowheads="1"/>
              </p:cNvSpPr>
              <p:nvPr/>
            </p:nvSpPr>
            <p:spPr bwMode="auto">
              <a:xfrm>
                <a:off x="1688" y="3464"/>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2" name="Rectangle 46"/>
              <p:cNvSpPr>
                <a:spLocks noChangeArrowheads="1"/>
              </p:cNvSpPr>
              <p:nvPr/>
            </p:nvSpPr>
            <p:spPr bwMode="auto">
              <a:xfrm>
                <a:off x="1544" y="3488"/>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3" name="Rectangle 47"/>
              <p:cNvSpPr>
                <a:spLocks noChangeArrowheads="1"/>
              </p:cNvSpPr>
              <p:nvPr/>
            </p:nvSpPr>
            <p:spPr bwMode="auto">
              <a:xfrm>
                <a:off x="1592" y="3488"/>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4" name="Rectangle 48"/>
              <p:cNvSpPr>
                <a:spLocks noChangeArrowheads="1"/>
              </p:cNvSpPr>
              <p:nvPr/>
            </p:nvSpPr>
            <p:spPr bwMode="auto">
              <a:xfrm>
                <a:off x="1632" y="3488"/>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5" name="Rectangle 49"/>
              <p:cNvSpPr>
                <a:spLocks noChangeArrowheads="1"/>
              </p:cNvSpPr>
              <p:nvPr/>
            </p:nvSpPr>
            <p:spPr bwMode="auto">
              <a:xfrm>
                <a:off x="1688" y="3488"/>
                <a:ext cx="1" cy="1"/>
              </a:xfrm>
              <a:prstGeom prst="rect">
                <a:avLst/>
              </a:prstGeom>
              <a:solidFill>
                <a:srgbClr val="404040"/>
              </a:solidFill>
              <a:ln w="25400">
                <a:solidFill>
                  <a:srgbClr val="000000"/>
                </a:solidFill>
                <a:miter lim="800000"/>
                <a:headEnd/>
                <a:tailEnd/>
              </a:ln>
            </p:spPr>
            <p:txBody>
              <a:bodyPr wrap="none" anchor="ctr"/>
              <a:lstStyle/>
              <a:p>
                <a:endParaRPr lang="en-US"/>
              </a:p>
            </p:txBody>
          </p:sp>
          <p:sp>
            <p:nvSpPr>
              <p:cNvPr id="195816" name="Rectangle 50"/>
              <p:cNvSpPr>
                <a:spLocks noChangeArrowheads="1"/>
              </p:cNvSpPr>
              <p:nvPr/>
            </p:nvSpPr>
            <p:spPr bwMode="auto">
              <a:xfrm>
                <a:off x="1732" y="3460"/>
                <a:ext cx="8" cy="56"/>
              </a:xfrm>
              <a:prstGeom prst="rect">
                <a:avLst/>
              </a:prstGeom>
              <a:solidFill>
                <a:srgbClr val="404040"/>
              </a:solidFill>
              <a:ln w="12700">
                <a:solidFill>
                  <a:srgbClr val="000000"/>
                </a:solidFill>
                <a:miter lim="800000"/>
                <a:headEnd/>
                <a:tailEnd/>
              </a:ln>
            </p:spPr>
            <p:txBody>
              <a:bodyPr wrap="none" anchor="ctr"/>
              <a:lstStyle/>
              <a:p>
                <a:endParaRPr lang="en-US"/>
              </a:p>
            </p:txBody>
          </p:sp>
          <p:sp>
            <p:nvSpPr>
              <p:cNvPr id="195817" name="Rectangle 51"/>
              <p:cNvSpPr>
                <a:spLocks noChangeArrowheads="1"/>
              </p:cNvSpPr>
              <p:nvPr/>
            </p:nvSpPr>
            <p:spPr bwMode="auto">
              <a:xfrm>
                <a:off x="1764" y="3460"/>
                <a:ext cx="32" cy="56"/>
              </a:xfrm>
              <a:prstGeom prst="rect">
                <a:avLst/>
              </a:prstGeom>
              <a:solidFill>
                <a:srgbClr val="404040"/>
              </a:solidFill>
              <a:ln w="12700">
                <a:solidFill>
                  <a:srgbClr val="000000"/>
                </a:solidFill>
                <a:miter lim="800000"/>
                <a:headEnd/>
                <a:tailEnd/>
              </a:ln>
            </p:spPr>
            <p:txBody>
              <a:bodyPr wrap="none" anchor="ctr"/>
              <a:lstStyle/>
              <a:p>
                <a:endParaRPr lang="en-US"/>
              </a:p>
            </p:txBody>
          </p:sp>
        </p:grpSp>
        <p:sp>
          <p:nvSpPr>
            <p:cNvPr id="195616" name="Line 52"/>
            <p:cNvSpPr>
              <a:spLocks noChangeShapeType="1"/>
            </p:cNvSpPr>
            <p:nvPr/>
          </p:nvSpPr>
          <p:spPr bwMode="auto">
            <a:xfrm>
              <a:off x="1302" y="1872"/>
              <a:ext cx="0" cy="1105"/>
            </a:xfrm>
            <a:prstGeom prst="line">
              <a:avLst/>
            </a:prstGeom>
            <a:noFill/>
            <a:ln w="25400">
              <a:solidFill>
                <a:srgbClr val="000000"/>
              </a:solidFill>
              <a:round/>
              <a:headEnd/>
              <a:tailEnd/>
            </a:ln>
          </p:spPr>
          <p:txBody>
            <a:bodyPr wrap="none" anchor="ctr"/>
            <a:lstStyle/>
            <a:p>
              <a:endParaRPr lang="en-US"/>
            </a:p>
          </p:txBody>
        </p:sp>
        <p:sp>
          <p:nvSpPr>
            <p:cNvPr id="195617" name="Line 53"/>
            <p:cNvSpPr>
              <a:spLocks noChangeShapeType="1"/>
            </p:cNvSpPr>
            <p:nvPr/>
          </p:nvSpPr>
          <p:spPr bwMode="auto">
            <a:xfrm flipV="1">
              <a:off x="1310" y="2164"/>
              <a:ext cx="347" cy="87"/>
            </a:xfrm>
            <a:prstGeom prst="line">
              <a:avLst/>
            </a:prstGeom>
            <a:noFill/>
            <a:ln w="25400">
              <a:solidFill>
                <a:srgbClr val="000000"/>
              </a:solidFill>
              <a:round/>
              <a:headEnd/>
              <a:tailEnd/>
            </a:ln>
          </p:spPr>
          <p:txBody>
            <a:bodyPr wrap="none" anchor="ctr"/>
            <a:lstStyle/>
            <a:p>
              <a:endParaRPr lang="en-US"/>
            </a:p>
          </p:txBody>
        </p:sp>
        <p:sp>
          <p:nvSpPr>
            <p:cNvPr id="195618" name="Line 54"/>
            <p:cNvSpPr>
              <a:spLocks noChangeShapeType="1"/>
            </p:cNvSpPr>
            <p:nvPr/>
          </p:nvSpPr>
          <p:spPr bwMode="auto">
            <a:xfrm flipV="1">
              <a:off x="1681" y="1990"/>
              <a:ext cx="150" cy="182"/>
            </a:xfrm>
            <a:prstGeom prst="line">
              <a:avLst/>
            </a:prstGeom>
            <a:noFill/>
            <a:ln w="25400">
              <a:solidFill>
                <a:srgbClr val="000000"/>
              </a:solidFill>
              <a:round/>
              <a:headEnd/>
              <a:tailEnd/>
            </a:ln>
          </p:spPr>
          <p:txBody>
            <a:bodyPr wrap="none" anchor="ctr"/>
            <a:lstStyle/>
            <a:p>
              <a:endParaRPr lang="en-US"/>
            </a:p>
          </p:txBody>
        </p:sp>
        <p:grpSp>
          <p:nvGrpSpPr>
            <p:cNvPr id="195619" name="Group 55"/>
            <p:cNvGrpSpPr>
              <a:grpSpLocks/>
            </p:cNvGrpSpPr>
            <p:nvPr/>
          </p:nvGrpSpPr>
          <p:grpSpPr bwMode="auto">
            <a:xfrm>
              <a:off x="1523" y="2275"/>
              <a:ext cx="624" cy="237"/>
              <a:chOff x="1544" y="2304"/>
              <a:chExt cx="633" cy="241"/>
            </a:xfrm>
          </p:grpSpPr>
          <p:sp>
            <p:nvSpPr>
              <p:cNvPr id="195790" name="Freeform 56"/>
              <p:cNvSpPr>
                <a:spLocks/>
              </p:cNvSpPr>
              <p:nvPr/>
            </p:nvSpPr>
            <p:spPr bwMode="auto">
              <a:xfrm>
                <a:off x="1544" y="2304"/>
                <a:ext cx="633" cy="241"/>
              </a:xfrm>
              <a:custGeom>
                <a:avLst/>
                <a:gdLst>
                  <a:gd name="T0" fmla="*/ 0 w 633"/>
                  <a:gd name="T1" fmla="*/ 152 h 241"/>
                  <a:gd name="T2" fmla="*/ 32 w 633"/>
                  <a:gd name="T3" fmla="*/ 152 h 241"/>
                  <a:gd name="T4" fmla="*/ 32 w 633"/>
                  <a:gd name="T5" fmla="*/ 136 h 241"/>
                  <a:gd name="T6" fmla="*/ 160 w 633"/>
                  <a:gd name="T7" fmla="*/ 136 h 241"/>
                  <a:gd name="T8" fmla="*/ 160 w 633"/>
                  <a:gd name="T9" fmla="*/ 168 h 241"/>
                  <a:gd name="T10" fmla="*/ 320 w 633"/>
                  <a:gd name="T11" fmla="*/ 168 h 241"/>
                  <a:gd name="T12" fmla="*/ 352 w 633"/>
                  <a:gd name="T13" fmla="*/ 168 h 241"/>
                  <a:gd name="T14" fmla="*/ 376 w 633"/>
                  <a:gd name="T15" fmla="*/ 144 h 241"/>
                  <a:gd name="T16" fmla="*/ 376 w 633"/>
                  <a:gd name="T17" fmla="*/ 176 h 241"/>
                  <a:gd name="T18" fmla="*/ 384 w 633"/>
                  <a:gd name="T19" fmla="*/ 176 h 241"/>
                  <a:gd name="T20" fmla="*/ 424 w 633"/>
                  <a:gd name="T21" fmla="*/ 136 h 241"/>
                  <a:gd name="T22" fmla="*/ 424 w 633"/>
                  <a:gd name="T23" fmla="*/ 176 h 241"/>
                  <a:gd name="T24" fmla="*/ 432 w 633"/>
                  <a:gd name="T25" fmla="*/ 176 h 241"/>
                  <a:gd name="T26" fmla="*/ 456 w 633"/>
                  <a:gd name="T27" fmla="*/ 136 h 241"/>
                  <a:gd name="T28" fmla="*/ 456 w 633"/>
                  <a:gd name="T29" fmla="*/ 176 h 241"/>
                  <a:gd name="T30" fmla="*/ 472 w 633"/>
                  <a:gd name="T31" fmla="*/ 176 h 241"/>
                  <a:gd name="T32" fmla="*/ 472 w 633"/>
                  <a:gd name="T33" fmla="*/ 0 h 241"/>
                  <a:gd name="T34" fmla="*/ 504 w 633"/>
                  <a:gd name="T35" fmla="*/ 0 h 241"/>
                  <a:gd name="T36" fmla="*/ 504 w 633"/>
                  <a:gd name="T37" fmla="*/ 152 h 241"/>
                  <a:gd name="T38" fmla="*/ 512 w 633"/>
                  <a:gd name="T39" fmla="*/ 136 h 241"/>
                  <a:gd name="T40" fmla="*/ 512 w 633"/>
                  <a:gd name="T41" fmla="*/ 176 h 241"/>
                  <a:gd name="T42" fmla="*/ 528 w 633"/>
                  <a:gd name="T43" fmla="*/ 176 h 241"/>
                  <a:gd name="T44" fmla="*/ 528 w 633"/>
                  <a:gd name="T45" fmla="*/ 0 h 241"/>
                  <a:gd name="T46" fmla="*/ 560 w 633"/>
                  <a:gd name="T47" fmla="*/ 0 h 241"/>
                  <a:gd name="T48" fmla="*/ 560 w 633"/>
                  <a:gd name="T49" fmla="*/ 168 h 241"/>
                  <a:gd name="T50" fmla="*/ 568 w 633"/>
                  <a:gd name="T51" fmla="*/ 144 h 241"/>
                  <a:gd name="T52" fmla="*/ 568 w 633"/>
                  <a:gd name="T53" fmla="*/ 176 h 241"/>
                  <a:gd name="T54" fmla="*/ 576 w 633"/>
                  <a:gd name="T55" fmla="*/ 176 h 241"/>
                  <a:gd name="T56" fmla="*/ 600 w 633"/>
                  <a:gd name="T57" fmla="*/ 144 h 241"/>
                  <a:gd name="T58" fmla="*/ 600 w 633"/>
                  <a:gd name="T59" fmla="*/ 176 h 241"/>
                  <a:gd name="T60" fmla="*/ 632 w 633"/>
                  <a:gd name="T61" fmla="*/ 176 h 241"/>
                  <a:gd name="T62" fmla="*/ 632 w 633"/>
                  <a:gd name="T63" fmla="*/ 240 h 241"/>
                  <a:gd name="T64" fmla="*/ 0 w 633"/>
                  <a:gd name="T65" fmla="*/ 240 h 241"/>
                  <a:gd name="T66" fmla="*/ 0 w 633"/>
                  <a:gd name="T67" fmla="*/ 152 h 24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3"/>
                  <a:gd name="T103" fmla="*/ 0 h 241"/>
                  <a:gd name="T104" fmla="*/ 633 w 633"/>
                  <a:gd name="T105" fmla="*/ 241 h 24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3" h="241">
                    <a:moveTo>
                      <a:pt x="0" y="152"/>
                    </a:moveTo>
                    <a:lnTo>
                      <a:pt x="32" y="152"/>
                    </a:lnTo>
                    <a:lnTo>
                      <a:pt x="32" y="136"/>
                    </a:lnTo>
                    <a:lnTo>
                      <a:pt x="160" y="136"/>
                    </a:lnTo>
                    <a:lnTo>
                      <a:pt x="160" y="168"/>
                    </a:lnTo>
                    <a:lnTo>
                      <a:pt x="320" y="168"/>
                    </a:lnTo>
                    <a:lnTo>
                      <a:pt x="352" y="168"/>
                    </a:lnTo>
                    <a:lnTo>
                      <a:pt x="376" y="144"/>
                    </a:lnTo>
                    <a:lnTo>
                      <a:pt x="376" y="176"/>
                    </a:lnTo>
                    <a:lnTo>
                      <a:pt x="384" y="176"/>
                    </a:lnTo>
                    <a:lnTo>
                      <a:pt x="424" y="136"/>
                    </a:lnTo>
                    <a:lnTo>
                      <a:pt x="424" y="176"/>
                    </a:lnTo>
                    <a:lnTo>
                      <a:pt x="432" y="176"/>
                    </a:lnTo>
                    <a:lnTo>
                      <a:pt x="456" y="136"/>
                    </a:lnTo>
                    <a:lnTo>
                      <a:pt x="456" y="176"/>
                    </a:lnTo>
                    <a:lnTo>
                      <a:pt x="472" y="176"/>
                    </a:lnTo>
                    <a:lnTo>
                      <a:pt x="472" y="0"/>
                    </a:lnTo>
                    <a:lnTo>
                      <a:pt x="504" y="0"/>
                    </a:lnTo>
                    <a:lnTo>
                      <a:pt x="504" y="152"/>
                    </a:lnTo>
                    <a:lnTo>
                      <a:pt x="512" y="136"/>
                    </a:lnTo>
                    <a:lnTo>
                      <a:pt x="512" y="176"/>
                    </a:lnTo>
                    <a:lnTo>
                      <a:pt x="528" y="176"/>
                    </a:lnTo>
                    <a:lnTo>
                      <a:pt x="528" y="0"/>
                    </a:lnTo>
                    <a:lnTo>
                      <a:pt x="560" y="0"/>
                    </a:lnTo>
                    <a:lnTo>
                      <a:pt x="560" y="168"/>
                    </a:lnTo>
                    <a:lnTo>
                      <a:pt x="568" y="144"/>
                    </a:lnTo>
                    <a:lnTo>
                      <a:pt x="568" y="176"/>
                    </a:lnTo>
                    <a:lnTo>
                      <a:pt x="576" y="176"/>
                    </a:lnTo>
                    <a:lnTo>
                      <a:pt x="600" y="144"/>
                    </a:lnTo>
                    <a:lnTo>
                      <a:pt x="600" y="176"/>
                    </a:lnTo>
                    <a:lnTo>
                      <a:pt x="632" y="176"/>
                    </a:lnTo>
                    <a:lnTo>
                      <a:pt x="632" y="240"/>
                    </a:lnTo>
                    <a:lnTo>
                      <a:pt x="0" y="240"/>
                    </a:lnTo>
                    <a:lnTo>
                      <a:pt x="0" y="152"/>
                    </a:lnTo>
                  </a:path>
                </a:pathLst>
              </a:custGeom>
              <a:solidFill>
                <a:srgbClr val="80FFBC"/>
              </a:solidFill>
              <a:ln w="12700" cap="rnd" cmpd="sng">
                <a:noFill/>
                <a:prstDash val="solid"/>
                <a:round/>
                <a:headEnd type="none" w="med" len="med"/>
                <a:tailEnd type="none" w="med" len="med"/>
              </a:ln>
            </p:spPr>
            <p:txBody>
              <a:bodyPr/>
              <a:lstStyle/>
              <a:p>
                <a:endParaRPr lang="en-US"/>
              </a:p>
            </p:txBody>
          </p:sp>
          <p:sp>
            <p:nvSpPr>
              <p:cNvPr id="195791" name="Freeform 57"/>
              <p:cNvSpPr>
                <a:spLocks/>
              </p:cNvSpPr>
              <p:nvPr/>
            </p:nvSpPr>
            <p:spPr bwMode="auto">
              <a:xfrm>
                <a:off x="1544" y="2304"/>
                <a:ext cx="633" cy="241"/>
              </a:xfrm>
              <a:custGeom>
                <a:avLst/>
                <a:gdLst>
                  <a:gd name="T0" fmla="*/ 0 w 633"/>
                  <a:gd name="T1" fmla="*/ 152 h 241"/>
                  <a:gd name="T2" fmla="*/ 32 w 633"/>
                  <a:gd name="T3" fmla="*/ 152 h 241"/>
                  <a:gd name="T4" fmla="*/ 32 w 633"/>
                  <a:gd name="T5" fmla="*/ 136 h 241"/>
                  <a:gd name="T6" fmla="*/ 160 w 633"/>
                  <a:gd name="T7" fmla="*/ 136 h 241"/>
                  <a:gd name="T8" fmla="*/ 160 w 633"/>
                  <a:gd name="T9" fmla="*/ 168 h 241"/>
                  <a:gd name="T10" fmla="*/ 320 w 633"/>
                  <a:gd name="T11" fmla="*/ 168 h 241"/>
                  <a:gd name="T12" fmla="*/ 352 w 633"/>
                  <a:gd name="T13" fmla="*/ 168 h 241"/>
                  <a:gd name="T14" fmla="*/ 376 w 633"/>
                  <a:gd name="T15" fmla="*/ 144 h 241"/>
                  <a:gd name="T16" fmla="*/ 376 w 633"/>
                  <a:gd name="T17" fmla="*/ 176 h 241"/>
                  <a:gd name="T18" fmla="*/ 384 w 633"/>
                  <a:gd name="T19" fmla="*/ 176 h 241"/>
                  <a:gd name="T20" fmla="*/ 424 w 633"/>
                  <a:gd name="T21" fmla="*/ 136 h 241"/>
                  <a:gd name="T22" fmla="*/ 424 w 633"/>
                  <a:gd name="T23" fmla="*/ 176 h 241"/>
                  <a:gd name="T24" fmla="*/ 432 w 633"/>
                  <a:gd name="T25" fmla="*/ 176 h 241"/>
                  <a:gd name="T26" fmla="*/ 456 w 633"/>
                  <a:gd name="T27" fmla="*/ 136 h 241"/>
                  <a:gd name="T28" fmla="*/ 456 w 633"/>
                  <a:gd name="T29" fmla="*/ 176 h 241"/>
                  <a:gd name="T30" fmla="*/ 472 w 633"/>
                  <a:gd name="T31" fmla="*/ 176 h 241"/>
                  <a:gd name="T32" fmla="*/ 472 w 633"/>
                  <a:gd name="T33" fmla="*/ 0 h 241"/>
                  <a:gd name="T34" fmla="*/ 504 w 633"/>
                  <a:gd name="T35" fmla="*/ 0 h 241"/>
                  <a:gd name="T36" fmla="*/ 504 w 633"/>
                  <a:gd name="T37" fmla="*/ 152 h 241"/>
                  <a:gd name="T38" fmla="*/ 512 w 633"/>
                  <a:gd name="T39" fmla="*/ 136 h 241"/>
                  <a:gd name="T40" fmla="*/ 512 w 633"/>
                  <a:gd name="T41" fmla="*/ 176 h 241"/>
                  <a:gd name="T42" fmla="*/ 528 w 633"/>
                  <a:gd name="T43" fmla="*/ 176 h 241"/>
                  <a:gd name="T44" fmla="*/ 528 w 633"/>
                  <a:gd name="T45" fmla="*/ 0 h 241"/>
                  <a:gd name="T46" fmla="*/ 560 w 633"/>
                  <a:gd name="T47" fmla="*/ 0 h 241"/>
                  <a:gd name="T48" fmla="*/ 560 w 633"/>
                  <a:gd name="T49" fmla="*/ 168 h 241"/>
                  <a:gd name="T50" fmla="*/ 568 w 633"/>
                  <a:gd name="T51" fmla="*/ 144 h 241"/>
                  <a:gd name="T52" fmla="*/ 568 w 633"/>
                  <a:gd name="T53" fmla="*/ 176 h 241"/>
                  <a:gd name="T54" fmla="*/ 576 w 633"/>
                  <a:gd name="T55" fmla="*/ 176 h 241"/>
                  <a:gd name="T56" fmla="*/ 600 w 633"/>
                  <a:gd name="T57" fmla="*/ 144 h 241"/>
                  <a:gd name="T58" fmla="*/ 600 w 633"/>
                  <a:gd name="T59" fmla="*/ 176 h 241"/>
                  <a:gd name="T60" fmla="*/ 632 w 633"/>
                  <a:gd name="T61" fmla="*/ 176 h 241"/>
                  <a:gd name="T62" fmla="*/ 632 w 633"/>
                  <a:gd name="T63" fmla="*/ 240 h 241"/>
                  <a:gd name="T64" fmla="*/ 0 w 633"/>
                  <a:gd name="T65" fmla="*/ 240 h 241"/>
                  <a:gd name="T66" fmla="*/ 0 w 633"/>
                  <a:gd name="T67" fmla="*/ 152 h 24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3"/>
                  <a:gd name="T103" fmla="*/ 0 h 241"/>
                  <a:gd name="T104" fmla="*/ 633 w 633"/>
                  <a:gd name="T105" fmla="*/ 241 h 24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3" h="241">
                    <a:moveTo>
                      <a:pt x="0" y="152"/>
                    </a:moveTo>
                    <a:lnTo>
                      <a:pt x="32" y="152"/>
                    </a:lnTo>
                    <a:lnTo>
                      <a:pt x="32" y="136"/>
                    </a:lnTo>
                    <a:lnTo>
                      <a:pt x="160" y="136"/>
                    </a:lnTo>
                    <a:lnTo>
                      <a:pt x="160" y="168"/>
                    </a:lnTo>
                    <a:lnTo>
                      <a:pt x="320" y="168"/>
                    </a:lnTo>
                    <a:lnTo>
                      <a:pt x="352" y="168"/>
                    </a:lnTo>
                    <a:lnTo>
                      <a:pt x="376" y="144"/>
                    </a:lnTo>
                    <a:lnTo>
                      <a:pt x="376" y="176"/>
                    </a:lnTo>
                    <a:lnTo>
                      <a:pt x="384" y="176"/>
                    </a:lnTo>
                    <a:lnTo>
                      <a:pt x="424" y="136"/>
                    </a:lnTo>
                    <a:lnTo>
                      <a:pt x="424" y="176"/>
                    </a:lnTo>
                    <a:lnTo>
                      <a:pt x="432" y="176"/>
                    </a:lnTo>
                    <a:lnTo>
                      <a:pt x="456" y="136"/>
                    </a:lnTo>
                    <a:lnTo>
                      <a:pt x="456" y="176"/>
                    </a:lnTo>
                    <a:lnTo>
                      <a:pt x="472" y="176"/>
                    </a:lnTo>
                    <a:lnTo>
                      <a:pt x="472" y="0"/>
                    </a:lnTo>
                    <a:lnTo>
                      <a:pt x="504" y="0"/>
                    </a:lnTo>
                    <a:lnTo>
                      <a:pt x="504" y="152"/>
                    </a:lnTo>
                    <a:lnTo>
                      <a:pt x="512" y="136"/>
                    </a:lnTo>
                    <a:lnTo>
                      <a:pt x="512" y="176"/>
                    </a:lnTo>
                    <a:lnTo>
                      <a:pt x="528" y="176"/>
                    </a:lnTo>
                    <a:lnTo>
                      <a:pt x="528" y="0"/>
                    </a:lnTo>
                    <a:lnTo>
                      <a:pt x="560" y="0"/>
                    </a:lnTo>
                    <a:lnTo>
                      <a:pt x="560" y="168"/>
                    </a:lnTo>
                    <a:lnTo>
                      <a:pt x="568" y="144"/>
                    </a:lnTo>
                    <a:lnTo>
                      <a:pt x="568" y="176"/>
                    </a:lnTo>
                    <a:lnTo>
                      <a:pt x="576" y="176"/>
                    </a:lnTo>
                    <a:lnTo>
                      <a:pt x="600" y="144"/>
                    </a:lnTo>
                    <a:lnTo>
                      <a:pt x="600" y="176"/>
                    </a:lnTo>
                    <a:lnTo>
                      <a:pt x="632" y="176"/>
                    </a:lnTo>
                    <a:lnTo>
                      <a:pt x="632" y="240"/>
                    </a:lnTo>
                    <a:lnTo>
                      <a:pt x="0" y="240"/>
                    </a:lnTo>
                    <a:lnTo>
                      <a:pt x="0" y="152"/>
                    </a:lnTo>
                  </a:path>
                </a:pathLst>
              </a:custGeom>
              <a:solidFill>
                <a:srgbClr val="80FFBC"/>
              </a:solidFill>
              <a:ln w="12700" cap="rnd" cmpd="sng">
                <a:solidFill>
                  <a:srgbClr val="000000"/>
                </a:solidFill>
                <a:prstDash val="solid"/>
                <a:round/>
                <a:headEnd type="none" w="med" len="med"/>
                <a:tailEnd type="none" w="med" len="med"/>
              </a:ln>
            </p:spPr>
            <p:txBody>
              <a:bodyPr/>
              <a:lstStyle/>
              <a:p>
                <a:endParaRPr lang="en-US"/>
              </a:p>
            </p:txBody>
          </p:sp>
          <p:sp>
            <p:nvSpPr>
              <p:cNvPr id="195792" name="Rectangle 58"/>
              <p:cNvSpPr>
                <a:spLocks noChangeArrowheads="1"/>
              </p:cNvSpPr>
              <p:nvPr/>
            </p:nvSpPr>
            <p:spPr bwMode="auto">
              <a:xfrm>
                <a:off x="1596" y="2452"/>
                <a:ext cx="104" cy="24"/>
              </a:xfrm>
              <a:prstGeom prst="rect">
                <a:avLst/>
              </a:prstGeom>
              <a:solidFill>
                <a:srgbClr val="80FFBC"/>
              </a:solidFill>
              <a:ln w="12700">
                <a:solidFill>
                  <a:srgbClr val="000000"/>
                </a:solidFill>
                <a:miter lim="800000"/>
                <a:headEnd/>
                <a:tailEnd/>
              </a:ln>
            </p:spPr>
            <p:txBody>
              <a:bodyPr wrap="none" anchor="ctr"/>
              <a:lstStyle/>
              <a:p>
                <a:endParaRPr lang="en-US"/>
              </a:p>
            </p:txBody>
          </p:sp>
          <p:sp>
            <p:nvSpPr>
              <p:cNvPr id="195793" name="Rectangle 59"/>
              <p:cNvSpPr>
                <a:spLocks noChangeArrowheads="1"/>
              </p:cNvSpPr>
              <p:nvPr/>
            </p:nvSpPr>
            <p:spPr bwMode="auto">
              <a:xfrm>
                <a:off x="1588" y="2484"/>
                <a:ext cx="256" cy="24"/>
              </a:xfrm>
              <a:prstGeom prst="rect">
                <a:avLst/>
              </a:prstGeom>
              <a:solidFill>
                <a:srgbClr val="80FFBC"/>
              </a:solidFill>
              <a:ln w="12700">
                <a:solidFill>
                  <a:srgbClr val="000000"/>
                </a:solidFill>
                <a:miter lim="800000"/>
                <a:headEnd/>
                <a:tailEnd/>
              </a:ln>
            </p:spPr>
            <p:txBody>
              <a:bodyPr wrap="none" anchor="ctr"/>
              <a:lstStyle/>
              <a:p>
                <a:endParaRPr lang="en-US"/>
              </a:p>
            </p:txBody>
          </p:sp>
          <p:sp>
            <p:nvSpPr>
              <p:cNvPr id="195794" name="Rectangle 60"/>
              <p:cNvSpPr>
                <a:spLocks noChangeArrowheads="1"/>
              </p:cNvSpPr>
              <p:nvPr/>
            </p:nvSpPr>
            <p:spPr bwMode="auto">
              <a:xfrm>
                <a:off x="1588" y="2508"/>
                <a:ext cx="200" cy="24"/>
              </a:xfrm>
              <a:prstGeom prst="rect">
                <a:avLst/>
              </a:prstGeom>
              <a:solidFill>
                <a:srgbClr val="80FFBC"/>
              </a:solidFill>
              <a:ln w="12700">
                <a:solidFill>
                  <a:srgbClr val="000000"/>
                </a:solidFill>
                <a:miter lim="800000"/>
                <a:headEnd/>
                <a:tailEnd/>
              </a:ln>
            </p:spPr>
            <p:txBody>
              <a:bodyPr wrap="none" anchor="ctr"/>
              <a:lstStyle/>
              <a:p>
                <a:endParaRPr lang="en-US"/>
              </a:p>
            </p:txBody>
          </p:sp>
          <p:sp>
            <p:nvSpPr>
              <p:cNvPr id="195795" name="Rectangle 61"/>
              <p:cNvSpPr>
                <a:spLocks noChangeArrowheads="1"/>
              </p:cNvSpPr>
              <p:nvPr/>
            </p:nvSpPr>
            <p:spPr bwMode="auto">
              <a:xfrm>
                <a:off x="1812" y="2508"/>
                <a:ext cx="32" cy="32"/>
              </a:xfrm>
              <a:prstGeom prst="rect">
                <a:avLst/>
              </a:prstGeom>
              <a:solidFill>
                <a:srgbClr val="80FFBC"/>
              </a:solidFill>
              <a:ln w="12700">
                <a:solidFill>
                  <a:srgbClr val="000000"/>
                </a:solidFill>
                <a:miter lim="800000"/>
                <a:headEnd/>
                <a:tailEnd/>
              </a:ln>
            </p:spPr>
            <p:txBody>
              <a:bodyPr wrap="none" anchor="ctr"/>
              <a:lstStyle/>
              <a:p>
                <a:endParaRPr lang="en-US"/>
              </a:p>
            </p:txBody>
          </p:sp>
          <p:sp>
            <p:nvSpPr>
              <p:cNvPr id="195796" name="Rectangle 62"/>
              <p:cNvSpPr>
                <a:spLocks noChangeArrowheads="1"/>
              </p:cNvSpPr>
              <p:nvPr/>
            </p:nvSpPr>
            <p:spPr bwMode="auto">
              <a:xfrm>
                <a:off x="1868" y="2508"/>
                <a:ext cx="240" cy="24"/>
              </a:xfrm>
              <a:prstGeom prst="rect">
                <a:avLst/>
              </a:prstGeom>
              <a:solidFill>
                <a:srgbClr val="80FFBC"/>
              </a:solidFill>
              <a:ln w="12700">
                <a:solidFill>
                  <a:srgbClr val="000000"/>
                </a:solidFill>
                <a:miter lim="800000"/>
                <a:headEnd/>
                <a:tailEnd/>
              </a:ln>
            </p:spPr>
            <p:txBody>
              <a:bodyPr wrap="none" anchor="ctr"/>
              <a:lstStyle/>
              <a:p>
                <a:endParaRPr lang="en-US"/>
              </a:p>
            </p:txBody>
          </p:sp>
          <p:sp>
            <p:nvSpPr>
              <p:cNvPr id="195797" name="Rectangle 63"/>
              <p:cNvSpPr>
                <a:spLocks noChangeArrowheads="1"/>
              </p:cNvSpPr>
              <p:nvPr/>
            </p:nvSpPr>
            <p:spPr bwMode="auto">
              <a:xfrm>
                <a:off x="2124" y="2500"/>
                <a:ext cx="16" cy="40"/>
              </a:xfrm>
              <a:prstGeom prst="rect">
                <a:avLst/>
              </a:prstGeom>
              <a:solidFill>
                <a:srgbClr val="80FFBC"/>
              </a:solidFill>
              <a:ln w="12700">
                <a:solidFill>
                  <a:srgbClr val="000000"/>
                </a:solidFill>
                <a:miter lim="800000"/>
                <a:headEnd/>
                <a:tailEnd/>
              </a:ln>
            </p:spPr>
            <p:txBody>
              <a:bodyPr wrap="none" anchor="ctr"/>
              <a:lstStyle/>
              <a:p>
                <a:endParaRPr lang="en-US"/>
              </a:p>
            </p:txBody>
          </p:sp>
        </p:grpSp>
        <p:sp>
          <p:nvSpPr>
            <p:cNvPr id="195620" name="Line 64"/>
            <p:cNvSpPr>
              <a:spLocks noChangeShapeType="1"/>
            </p:cNvSpPr>
            <p:nvPr/>
          </p:nvSpPr>
          <p:spPr bwMode="auto">
            <a:xfrm>
              <a:off x="1673" y="2172"/>
              <a:ext cx="158" cy="166"/>
            </a:xfrm>
            <a:prstGeom prst="line">
              <a:avLst/>
            </a:prstGeom>
            <a:noFill/>
            <a:ln w="25400">
              <a:solidFill>
                <a:srgbClr val="000000"/>
              </a:solidFill>
              <a:round/>
              <a:headEnd/>
              <a:tailEnd/>
            </a:ln>
          </p:spPr>
          <p:txBody>
            <a:bodyPr wrap="none" anchor="ctr"/>
            <a:lstStyle/>
            <a:p>
              <a:endParaRPr lang="en-US"/>
            </a:p>
          </p:txBody>
        </p:sp>
        <p:sp>
          <p:nvSpPr>
            <p:cNvPr id="195621" name="Line 65"/>
            <p:cNvSpPr>
              <a:spLocks noChangeShapeType="1"/>
            </p:cNvSpPr>
            <p:nvPr/>
          </p:nvSpPr>
          <p:spPr bwMode="auto">
            <a:xfrm flipH="1">
              <a:off x="955" y="2361"/>
              <a:ext cx="331" cy="190"/>
            </a:xfrm>
            <a:prstGeom prst="line">
              <a:avLst/>
            </a:prstGeom>
            <a:noFill/>
            <a:ln w="25400">
              <a:solidFill>
                <a:srgbClr val="000000"/>
              </a:solidFill>
              <a:round/>
              <a:headEnd/>
              <a:tailEnd/>
            </a:ln>
          </p:spPr>
          <p:txBody>
            <a:bodyPr wrap="none" anchor="ctr"/>
            <a:lstStyle/>
            <a:p>
              <a:endParaRPr lang="en-US"/>
            </a:p>
          </p:txBody>
        </p:sp>
        <p:sp>
          <p:nvSpPr>
            <p:cNvPr id="195622" name="Line 66"/>
            <p:cNvSpPr>
              <a:spLocks noChangeShapeType="1"/>
            </p:cNvSpPr>
            <p:nvPr/>
          </p:nvSpPr>
          <p:spPr bwMode="auto">
            <a:xfrm flipH="1" flipV="1">
              <a:off x="828" y="2267"/>
              <a:ext cx="143" cy="300"/>
            </a:xfrm>
            <a:prstGeom prst="line">
              <a:avLst/>
            </a:prstGeom>
            <a:noFill/>
            <a:ln w="25400">
              <a:solidFill>
                <a:srgbClr val="000000"/>
              </a:solidFill>
              <a:round/>
              <a:headEnd/>
              <a:tailEnd/>
            </a:ln>
          </p:spPr>
          <p:txBody>
            <a:bodyPr wrap="none" anchor="ctr"/>
            <a:lstStyle/>
            <a:p>
              <a:endParaRPr lang="en-US"/>
            </a:p>
          </p:txBody>
        </p:sp>
        <p:sp>
          <p:nvSpPr>
            <p:cNvPr id="195623" name="Line 67"/>
            <p:cNvSpPr>
              <a:spLocks noChangeShapeType="1"/>
            </p:cNvSpPr>
            <p:nvPr/>
          </p:nvSpPr>
          <p:spPr bwMode="auto">
            <a:xfrm flipH="1">
              <a:off x="781" y="2567"/>
              <a:ext cx="190" cy="71"/>
            </a:xfrm>
            <a:prstGeom prst="line">
              <a:avLst/>
            </a:prstGeom>
            <a:noFill/>
            <a:ln w="25400">
              <a:solidFill>
                <a:srgbClr val="000000"/>
              </a:solidFill>
              <a:round/>
              <a:headEnd/>
              <a:tailEnd/>
            </a:ln>
          </p:spPr>
          <p:txBody>
            <a:bodyPr wrap="none" anchor="ctr"/>
            <a:lstStyle/>
            <a:p>
              <a:endParaRPr lang="en-US"/>
            </a:p>
          </p:txBody>
        </p:sp>
        <p:sp>
          <p:nvSpPr>
            <p:cNvPr id="195624" name="Line 68"/>
            <p:cNvSpPr>
              <a:spLocks noChangeShapeType="1"/>
            </p:cNvSpPr>
            <p:nvPr/>
          </p:nvSpPr>
          <p:spPr bwMode="auto">
            <a:xfrm flipH="1">
              <a:off x="868" y="2567"/>
              <a:ext cx="95" cy="229"/>
            </a:xfrm>
            <a:prstGeom prst="line">
              <a:avLst/>
            </a:prstGeom>
            <a:noFill/>
            <a:ln w="25400">
              <a:solidFill>
                <a:srgbClr val="000000"/>
              </a:solidFill>
              <a:round/>
              <a:headEnd/>
              <a:tailEnd/>
            </a:ln>
          </p:spPr>
          <p:txBody>
            <a:bodyPr wrap="none" anchor="ctr"/>
            <a:lstStyle/>
            <a:p>
              <a:endParaRPr lang="en-US"/>
            </a:p>
          </p:txBody>
        </p:sp>
        <p:sp>
          <p:nvSpPr>
            <p:cNvPr id="195625" name="Line 69"/>
            <p:cNvSpPr>
              <a:spLocks noChangeShapeType="1"/>
            </p:cNvSpPr>
            <p:nvPr/>
          </p:nvSpPr>
          <p:spPr bwMode="auto">
            <a:xfrm>
              <a:off x="986" y="2575"/>
              <a:ext cx="142" cy="221"/>
            </a:xfrm>
            <a:prstGeom prst="line">
              <a:avLst/>
            </a:prstGeom>
            <a:noFill/>
            <a:ln w="25400">
              <a:solidFill>
                <a:srgbClr val="000000"/>
              </a:solidFill>
              <a:round/>
              <a:headEnd/>
              <a:tailEnd/>
            </a:ln>
          </p:spPr>
          <p:txBody>
            <a:bodyPr wrap="none" anchor="ctr"/>
            <a:lstStyle/>
            <a:p>
              <a:endParaRPr lang="en-US"/>
            </a:p>
          </p:txBody>
        </p:sp>
        <p:sp>
          <p:nvSpPr>
            <p:cNvPr id="195626" name="Line 70"/>
            <p:cNvSpPr>
              <a:spLocks noChangeShapeType="1"/>
            </p:cNvSpPr>
            <p:nvPr/>
          </p:nvSpPr>
          <p:spPr bwMode="auto">
            <a:xfrm flipH="1">
              <a:off x="971" y="2993"/>
              <a:ext cx="339" cy="332"/>
            </a:xfrm>
            <a:prstGeom prst="line">
              <a:avLst/>
            </a:prstGeom>
            <a:noFill/>
            <a:ln w="25400">
              <a:solidFill>
                <a:srgbClr val="000000"/>
              </a:solidFill>
              <a:round/>
              <a:headEnd/>
              <a:tailEnd/>
            </a:ln>
          </p:spPr>
          <p:txBody>
            <a:bodyPr wrap="none" anchor="ctr"/>
            <a:lstStyle/>
            <a:p>
              <a:endParaRPr lang="en-US"/>
            </a:p>
          </p:txBody>
        </p:sp>
        <p:sp>
          <p:nvSpPr>
            <p:cNvPr id="195627" name="Line 71"/>
            <p:cNvSpPr>
              <a:spLocks noChangeShapeType="1"/>
            </p:cNvSpPr>
            <p:nvPr/>
          </p:nvSpPr>
          <p:spPr bwMode="auto">
            <a:xfrm flipV="1">
              <a:off x="1318" y="2827"/>
              <a:ext cx="339" cy="166"/>
            </a:xfrm>
            <a:prstGeom prst="line">
              <a:avLst/>
            </a:prstGeom>
            <a:noFill/>
            <a:ln w="25400">
              <a:solidFill>
                <a:srgbClr val="000000"/>
              </a:solidFill>
              <a:round/>
              <a:headEnd/>
              <a:tailEnd/>
            </a:ln>
          </p:spPr>
          <p:txBody>
            <a:bodyPr wrap="none" anchor="ctr"/>
            <a:lstStyle/>
            <a:p>
              <a:endParaRPr lang="en-US"/>
            </a:p>
          </p:txBody>
        </p:sp>
        <p:sp>
          <p:nvSpPr>
            <p:cNvPr id="195628" name="Line 72"/>
            <p:cNvSpPr>
              <a:spLocks noChangeShapeType="1"/>
            </p:cNvSpPr>
            <p:nvPr/>
          </p:nvSpPr>
          <p:spPr bwMode="auto">
            <a:xfrm>
              <a:off x="1318" y="3001"/>
              <a:ext cx="252" cy="245"/>
            </a:xfrm>
            <a:prstGeom prst="line">
              <a:avLst/>
            </a:prstGeom>
            <a:noFill/>
            <a:ln w="25400">
              <a:solidFill>
                <a:srgbClr val="000000"/>
              </a:solidFill>
              <a:round/>
              <a:headEnd/>
              <a:tailEnd/>
            </a:ln>
          </p:spPr>
          <p:txBody>
            <a:bodyPr wrap="none" anchor="ctr"/>
            <a:lstStyle/>
            <a:p>
              <a:endParaRPr lang="en-US"/>
            </a:p>
          </p:txBody>
        </p:sp>
        <p:grpSp>
          <p:nvGrpSpPr>
            <p:cNvPr id="195629" name="Group 73"/>
            <p:cNvGrpSpPr>
              <a:grpSpLocks/>
            </p:cNvGrpSpPr>
            <p:nvPr/>
          </p:nvGrpSpPr>
          <p:grpSpPr bwMode="auto">
            <a:xfrm>
              <a:off x="466" y="3396"/>
              <a:ext cx="674" cy="214"/>
              <a:chOff x="472" y="3440"/>
              <a:chExt cx="684" cy="217"/>
            </a:xfrm>
          </p:grpSpPr>
          <p:sp>
            <p:nvSpPr>
              <p:cNvPr id="195766" name="Freeform 74"/>
              <p:cNvSpPr>
                <a:spLocks/>
              </p:cNvSpPr>
              <p:nvPr/>
            </p:nvSpPr>
            <p:spPr bwMode="auto">
              <a:xfrm>
                <a:off x="472" y="3440"/>
                <a:ext cx="681" cy="217"/>
              </a:xfrm>
              <a:custGeom>
                <a:avLst/>
                <a:gdLst>
                  <a:gd name="T0" fmla="*/ 0 w 681"/>
                  <a:gd name="T1" fmla="*/ 216 h 217"/>
                  <a:gd name="T2" fmla="*/ 0 w 681"/>
                  <a:gd name="T3" fmla="*/ 160 h 217"/>
                  <a:gd name="T4" fmla="*/ 144 w 681"/>
                  <a:gd name="T5" fmla="*/ 160 h 217"/>
                  <a:gd name="T6" fmla="*/ 144 w 681"/>
                  <a:gd name="T7" fmla="*/ 24 h 217"/>
                  <a:gd name="T8" fmla="*/ 152 w 681"/>
                  <a:gd name="T9" fmla="*/ 24 h 217"/>
                  <a:gd name="T10" fmla="*/ 152 w 681"/>
                  <a:gd name="T11" fmla="*/ 0 h 217"/>
                  <a:gd name="T12" fmla="*/ 504 w 681"/>
                  <a:gd name="T13" fmla="*/ 0 h 217"/>
                  <a:gd name="T14" fmla="*/ 504 w 681"/>
                  <a:gd name="T15" fmla="*/ 16 h 217"/>
                  <a:gd name="T16" fmla="*/ 520 w 681"/>
                  <a:gd name="T17" fmla="*/ 16 h 217"/>
                  <a:gd name="T18" fmla="*/ 520 w 681"/>
                  <a:gd name="T19" fmla="*/ 152 h 217"/>
                  <a:gd name="T20" fmla="*/ 680 w 681"/>
                  <a:gd name="T21" fmla="*/ 152 h 217"/>
                  <a:gd name="T22" fmla="*/ 680 w 681"/>
                  <a:gd name="T23" fmla="*/ 216 h 217"/>
                  <a:gd name="T24" fmla="*/ 80 w 681"/>
                  <a:gd name="T25" fmla="*/ 216 h 217"/>
                  <a:gd name="T26" fmla="*/ 80 w 681"/>
                  <a:gd name="T27" fmla="*/ 176 h 217"/>
                  <a:gd name="T28" fmla="*/ 24 w 681"/>
                  <a:gd name="T29" fmla="*/ 176 h 217"/>
                  <a:gd name="T30" fmla="*/ 24 w 681"/>
                  <a:gd name="T31" fmla="*/ 216 h 217"/>
                  <a:gd name="T32" fmla="*/ 0 w 681"/>
                  <a:gd name="T33" fmla="*/ 216 h 2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81"/>
                  <a:gd name="T52" fmla="*/ 0 h 217"/>
                  <a:gd name="T53" fmla="*/ 681 w 681"/>
                  <a:gd name="T54" fmla="*/ 217 h 2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81" h="217">
                    <a:moveTo>
                      <a:pt x="0" y="216"/>
                    </a:moveTo>
                    <a:lnTo>
                      <a:pt x="0" y="160"/>
                    </a:lnTo>
                    <a:lnTo>
                      <a:pt x="144" y="160"/>
                    </a:lnTo>
                    <a:lnTo>
                      <a:pt x="144" y="24"/>
                    </a:lnTo>
                    <a:lnTo>
                      <a:pt x="152" y="24"/>
                    </a:lnTo>
                    <a:lnTo>
                      <a:pt x="152" y="0"/>
                    </a:lnTo>
                    <a:lnTo>
                      <a:pt x="504" y="0"/>
                    </a:lnTo>
                    <a:lnTo>
                      <a:pt x="504" y="16"/>
                    </a:lnTo>
                    <a:lnTo>
                      <a:pt x="520" y="16"/>
                    </a:lnTo>
                    <a:lnTo>
                      <a:pt x="520" y="152"/>
                    </a:lnTo>
                    <a:lnTo>
                      <a:pt x="680" y="152"/>
                    </a:lnTo>
                    <a:lnTo>
                      <a:pt x="680" y="216"/>
                    </a:lnTo>
                    <a:lnTo>
                      <a:pt x="80" y="216"/>
                    </a:lnTo>
                    <a:lnTo>
                      <a:pt x="80" y="176"/>
                    </a:lnTo>
                    <a:lnTo>
                      <a:pt x="24" y="176"/>
                    </a:lnTo>
                    <a:lnTo>
                      <a:pt x="24" y="216"/>
                    </a:lnTo>
                    <a:lnTo>
                      <a:pt x="0" y="216"/>
                    </a:lnTo>
                  </a:path>
                </a:pathLst>
              </a:custGeom>
              <a:solidFill>
                <a:srgbClr val="FF0081"/>
              </a:solidFill>
              <a:ln w="12700" cap="rnd" cmpd="sng">
                <a:noFill/>
                <a:prstDash val="solid"/>
                <a:round/>
                <a:headEnd type="none" w="med" len="med"/>
                <a:tailEnd type="none" w="med" len="med"/>
              </a:ln>
            </p:spPr>
            <p:txBody>
              <a:bodyPr/>
              <a:lstStyle/>
              <a:p>
                <a:endParaRPr lang="en-US"/>
              </a:p>
            </p:txBody>
          </p:sp>
          <p:grpSp>
            <p:nvGrpSpPr>
              <p:cNvPr id="195767" name="Group 75"/>
              <p:cNvGrpSpPr>
                <a:grpSpLocks/>
              </p:cNvGrpSpPr>
              <p:nvPr/>
            </p:nvGrpSpPr>
            <p:grpSpPr bwMode="auto">
              <a:xfrm>
                <a:off x="636" y="3468"/>
                <a:ext cx="128" cy="168"/>
                <a:chOff x="636" y="3468"/>
                <a:chExt cx="128" cy="168"/>
              </a:xfrm>
            </p:grpSpPr>
            <p:sp>
              <p:nvSpPr>
                <p:cNvPr id="195784" name="Rectangle 76"/>
                <p:cNvSpPr>
                  <a:spLocks noChangeArrowheads="1"/>
                </p:cNvSpPr>
                <p:nvPr/>
              </p:nvSpPr>
              <p:spPr bwMode="auto">
                <a:xfrm>
                  <a:off x="636" y="3620"/>
                  <a:ext cx="128"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5" name="Rectangle 77"/>
                <p:cNvSpPr>
                  <a:spLocks noChangeArrowheads="1"/>
                </p:cNvSpPr>
                <p:nvPr/>
              </p:nvSpPr>
              <p:spPr bwMode="auto">
                <a:xfrm>
                  <a:off x="636" y="3588"/>
                  <a:ext cx="128"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6" name="Rectangle 78"/>
                <p:cNvSpPr>
                  <a:spLocks noChangeArrowheads="1"/>
                </p:cNvSpPr>
                <p:nvPr/>
              </p:nvSpPr>
              <p:spPr bwMode="auto">
                <a:xfrm>
                  <a:off x="636" y="3564"/>
                  <a:ext cx="128"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7" name="Rectangle 79"/>
                <p:cNvSpPr>
                  <a:spLocks noChangeArrowheads="1"/>
                </p:cNvSpPr>
                <p:nvPr/>
              </p:nvSpPr>
              <p:spPr bwMode="auto">
                <a:xfrm>
                  <a:off x="636" y="3532"/>
                  <a:ext cx="128"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8" name="Rectangle 80"/>
                <p:cNvSpPr>
                  <a:spLocks noChangeArrowheads="1"/>
                </p:cNvSpPr>
                <p:nvPr/>
              </p:nvSpPr>
              <p:spPr bwMode="auto">
                <a:xfrm>
                  <a:off x="636" y="3500"/>
                  <a:ext cx="128"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9" name="Rectangle 81"/>
                <p:cNvSpPr>
                  <a:spLocks noChangeArrowheads="1"/>
                </p:cNvSpPr>
                <p:nvPr/>
              </p:nvSpPr>
              <p:spPr bwMode="auto">
                <a:xfrm>
                  <a:off x="660" y="3468"/>
                  <a:ext cx="104" cy="16"/>
                </a:xfrm>
                <a:prstGeom prst="rect">
                  <a:avLst/>
                </a:prstGeom>
                <a:solidFill>
                  <a:srgbClr val="FFFFFF"/>
                </a:solidFill>
                <a:ln w="12700">
                  <a:solidFill>
                    <a:srgbClr val="000000"/>
                  </a:solidFill>
                  <a:miter lim="800000"/>
                  <a:headEnd/>
                  <a:tailEnd/>
                </a:ln>
              </p:spPr>
              <p:txBody>
                <a:bodyPr wrap="none" anchor="ctr"/>
                <a:lstStyle/>
                <a:p>
                  <a:endParaRPr lang="en-US"/>
                </a:p>
              </p:txBody>
            </p:sp>
          </p:grpSp>
          <p:sp>
            <p:nvSpPr>
              <p:cNvPr id="195768" name="Rectangle 82"/>
              <p:cNvSpPr>
                <a:spLocks noChangeArrowheads="1"/>
              </p:cNvSpPr>
              <p:nvPr/>
            </p:nvSpPr>
            <p:spPr bwMode="auto">
              <a:xfrm>
                <a:off x="852" y="3620"/>
                <a:ext cx="120"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69" name="Rectangle 83"/>
              <p:cNvSpPr>
                <a:spLocks noChangeArrowheads="1"/>
              </p:cNvSpPr>
              <p:nvPr/>
            </p:nvSpPr>
            <p:spPr bwMode="auto">
              <a:xfrm>
                <a:off x="852" y="3596"/>
                <a:ext cx="120"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0" name="Rectangle 84"/>
              <p:cNvSpPr>
                <a:spLocks noChangeArrowheads="1"/>
              </p:cNvSpPr>
              <p:nvPr/>
            </p:nvSpPr>
            <p:spPr bwMode="auto">
              <a:xfrm>
                <a:off x="852" y="3564"/>
                <a:ext cx="120"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1" name="Rectangle 85"/>
              <p:cNvSpPr>
                <a:spLocks noChangeArrowheads="1"/>
              </p:cNvSpPr>
              <p:nvPr/>
            </p:nvSpPr>
            <p:spPr bwMode="auto">
              <a:xfrm>
                <a:off x="852" y="3532"/>
                <a:ext cx="120" cy="24"/>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2" name="Rectangle 86"/>
              <p:cNvSpPr>
                <a:spLocks noChangeArrowheads="1"/>
              </p:cNvSpPr>
              <p:nvPr/>
            </p:nvSpPr>
            <p:spPr bwMode="auto">
              <a:xfrm>
                <a:off x="852" y="3500"/>
                <a:ext cx="120"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3" name="Rectangle 87"/>
              <p:cNvSpPr>
                <a:spLocks noChangeArrowheads="1"/>
              </p:cNvSpPr>
              <p:nvPr/>
            </p:nvSpPr>
            <p:spPr bwMode="auto">
              <a:xfrm>
                <a:off x="852" y="3468"/>
                <a:ext cx="96"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4" name="Rectangle 88"/>
              <p:cNvSpPr>
                <a:spLocks noChangeArrowheads="1"/>
              </p:cNvSpPr>
              <p:nvPr/>
            </p:nvSpPr>
            <p:spPr bwMode="auto">
              <a:xfrm>
                <a:off x="772" y="3612"/>
                <a:ext cx="56" cy="40"/>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5" name="Rectangle 89"/>
              <p:cNvSpPr>
                <a:spLocks noChangeArrowheads="1"/>
              </p:cNvSpPr>
              <p:nvPr/>
            </p:nvSpPr>
            <p:spPr bwMode="auto">
              <a:xfrm>
                <a:off x="572" y="3612"/>
                <a:ext cx="32" cy="40"/>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6" name="Rectangle 90"/>
              <p:cNvSpPr>
                <a:spLocks noChangeArrowheads="1"/>
              </p:cNvSpPr>
              <p:nvPr/>
            </p:nvSpPr>
            <p:spPr bwMode="auto">
              <a:xfrm>
                <a:off x="1004" y="3636"/>
                <a:ext cx="80"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7" name="Rectangle 91"/>
              <p:cNvSpPr>
                <a:spLocks noChangeArrowheads="1"/>
              </p:cNvSpPr>
              <p:nvPr/>
            </p:nvSpPr>
            <p:spPr bwMode="auto">
              <a:xfrm>
                <a:off x="1092" y="3620"/>
                <a:ext cx="32" cy="32"/>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8" name="Rectangle 92"/>
              <p:cNvSpPr>
                <a:spLocks noChangeArrowheads="1"/>
              </p:cNvSpPr>
              <p:nvPr/>
            </p:nvSpPr>
            <p:spPr bwMode="auto">
              <a:xfrm>
                <a:off x="1132" y="3636"/>
                <a:ext cx="24"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79" name="Rectangle 93"/>
              <p:cNvSpPr>
                <a:spLocks noChangeArrowheads="1"/>
              </p:cNvSpPr>
              <p:nvPr/>
            </p:nvSpPr>
            <p:spPr bwMode="auto">
              <a:xfrm>
                <a:off x="796" y="3588"/>
                <a:ext cx="24"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0" name="Rectangle 94"/>
              <p:cNvSpPr>
                <a:spLocks noChangeArrowheads="1"/>
              </p:cNvSpPr>
              <p:nvPr/>
            </p:nvSpPr>
            <p:spPr bwMode="auto">
              <a:xfrm>
                <a:off x="796" y="3556"/>
                <a:ext cx="24" cy="24"/>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1" name="Rectangle 95"/>
              <p:cNvSpPr>
                <a:spLocks noChangeArrowheads="1"/>
              </p:cNvSpPr>
              <p:nvPr/>
            </p:nvSpPr>
            <p:spPr bwMode="auto">
              <a:xfrm>
                <a:off x="796" y="3524"/>
                <a:ext cx="24" cy="24"/>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2" name="Rectangle 96"/>
              <p:cNvSpPr>
                <a:spLocks noChangeArrowheads="1"/>
              </p:cNvSpPr>
              <p:nvPr/>
            </p:nvSpPr>
            <p:spPr bwMode="auto">
              <a:xfrm>
                <a:off x="796" y="3484"/>
                <a:ext cx="24"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83" name="Rectangle 97"/>
              <p:cNvSpPr>
                <a:spLocks noChangeArrowheads="1"/>
              </p:cNvSpPr>
              <p:nvPr/>
            </p:nvSpPr>
            <p:spPr bwMode="auto">
              <a:xfrm>
                <a:off x="500" y="3612"/>
                <a:ext cx="48" cy="40"/>
              </a:xfrm>
              <a:prstGeom prst="rect">
                <a:avLst/>
              </a:prstGeom>
              <a:solidFill>
                <a:srgbClr val="FFFFFF"/>
              </a:solidFill>
              <a:ln w="12700">
                <a:solidFill>
                  <a:srgbClr val="000000"/>
                </a:solidFill>
                <a:miter lim="800000"/>
                <a:headEnd/>
                <a:tailEnd/>
              </a:ln>
            </p:spPr>
            <p:txBody>
              <a:bodyPr wrap="none" anchor="ctr"/>
              <a:lstStyle/>
              <a:p>
                <a:endParaRPr lang="en-US"/>
              </a:p>
            </p:txBody>
          </p:sp>
        </p:grpSp>
        <p:pic>
          <p:nvPicPr>
            <p:cNvPr id="195630" name="Picture 98"/>
            <p:cNvPicPr>
              <a:picLocks noChangeArrowheads="1"/>
            </p:cNvPicPr>
            <p:nvPr/>
          </p:nvPicPr>
          <p:blipFill>
            <a:blip r:embed="rId2" cstate="print"/>
            <a:srcRect/>
            <a:stretch>
              <a:fillRect/>
            </a:stretch>
          </p:blipFill>
          <p:spPr bwMode="auto">
            <a:xfrm>
              <a:off x="497" y="2567"/>
              <a:ext cx="245" cy="158"/>
            </a:xfrm>
            <a:prstGeom prst="rect">
              <a:avLst/>
            </a:prstGeom>
            <a:noFill/>
            <a:ln w="12700">
              <a:noFill/>
              <a:miter lim="800000"/>
              <a:headEnd/>
              <a:tailEnd/>
            </a:ln>
          </p:spPr>
        </p:pic>
        <p:pic>
          <p:nvPicPr>
            <p:cNvPr id="195631" name="Picture 99"/>
            <p:cNvPicPr>
              <a:picLocks noChangeArrowheads="1"/>
            </p:cNvPicPr>
            <p:nvPr/>
          </p:nvPicPr>
          <p:blipFill>
            <a:blip r:embed="rId3" cstate="print"/>
            <a:srcRect/>
            <a:stretch>
              <a:fillRect/>
            </a:stretch>
          </p:blipFill>
          <p:spPr bwMode="auto">
            <a:xfrm>
              <a:off x="521" y="2140"/>
              <a:ext cx="244" cy="158"/>
            </a:xfrm>
            <a:prstGeom prst="rect">
              <a:avLst/>
            </a:prstGeom>
            <a:noFill/>
            <a:ln w="12700">
              <a:noFill/>
              <a:miter lim="800000"/>
              <a:headEnd/>
              <a:tailEnd/>
            </a:ln>
          </p:spPr>
        </p:pic>
        <p:grpSp>
          <p:nvGrpSpPr>
            <p:cNvPr id="195632" name="Group 100"/>
            <p:cNvGrpSpPr>
              <a:grpSpLocks/>
            </p:cNvGrpSpPr>
            <p:nvPr/>
          </p:nvGrpSpPr>
          <p:grpSpPr bwMode="auto">
            <a:xfrm>
              <a:off x="828" y="1169"/>
              <a:ext cx="917" cy="667"/>
              <a:chOff x="840" y="1184"/>
              <a:chExt cx="929" cy="676"/>
            </a:xfrm>
          </p:grpSpPr>
          <p:grpSp>
            <p:nvGrpSpPr>
              <p:cNvPr id="195740" name="Group 101"/>
              <p:cNvGrpSpPr>
                <a:grpSpLocks/>
              </p:cNvGrpSpPr>
              <p:nvPr/>
            </p:nvGrpSpPr>
            <p:grpSpPr bwMode="auto">
              <a:xfrm>
                <a:off x="840" y="1416"/>
                <a:ext cx="857" cy="444"/>
                <a:chOff x="840" y="1416"/>
                <a:chExt cx="857" cy="444"/>
              </a:xfrm>
            </p:grpSpPr>
            <p:sp>
              <p:nvSpPr>
                <p:cNvPr id="195742" name="Rectangle 102"/>
                <p:cNvSpPr>
                  <a:spLocks noChangeArrowheads="1"/>
                </p:cNvSpPr>
                <p:nvPr/>
              </p:nvSpPr>
              <p:spPr bwMode="auto">
                <a:xfrm>
                  <a:off x="1536" y="1776"/>
                  <a:ext cx="16" cy="16"/>
                </a:xfrm>
                <a:prstGeom prst="rect">
                  <a:avLst/>
                </a:prstGeom>
                <a:solidFill>
                  <a:srgbClr val="FFFFFF"/>
                </a:solidFill>
                <a:ln w="12700">
                  <a:noFill/>
                  <a:miter lim="800000"/>
                  <a:headEnd/>
                  <a:tailEnd/>
                </a:ln>
              </p:spPr>
              <p:txBody>
                <a:bodyPr wrap="none" anchor="ctr"/>
                <a:lstStyle/>
                <a:p>
                  <a:endParaRPr lang="en-US"/>
                </a:p>
              </p:txBody>
            </p:sp>
            <p:sp>
              <p:nvSpPr>
                <p:cNvPr id="195743" name="Rectangle 103"/>
                <p:cNvSpPr>
                  <a:spLocks noChangeArrowheads="1"/>
                </p:cNvSpPr>
                <p:nvPr/>
              </p:nvSpPr>
              <p:spPr bwMode="auto">
                <a:xfrm>
                  <a:off x="1536" y="1776"/>
                  <a:ext cx="16" cy="16"/>
                </a:xfrm>
                <a:prstGeom prst="rect">
                  <a:avLst/>
                </a:prstGeom>
                <a:solidFill>
                  <a:srgbClr val="FFFFFF"/>
                </a:solidFill>
                <a:ln w="12700">
                  <a:noFill/>
                  <a:miter lim="800000"/>
                  <a:headEnd/>
                  <a:tailEnd/>
                </a:ln>
              </p:spPr>
              <p:txBody>
                <a:bodyPr wrap="none" anchor="ctr"/>
                <a:lstStyle/>
                <a:p>
                  <a:endParaRPr lang="en-US"/>
                </a:p>
              </p:txBody>
            </p:sp>
            <p:sp>
              <p:nvSpPr>
                <p:cNvPr id="195744" name="Rectangle 104"/>
                <p:cNvSpPr>
                  <a:spLocks noChangeArrowheads="1"/>
                </p:cNvSpPr>
                <p:nvPr/>
              </p:nvSpPr>
              <p:spPr bwMode="auto">
                <a:xfrm>
                  <a:off x="1536" y="1776"/>
                  <a:ext cx="16" cy="16"/>
                </a:xfrm>
                <a:prstGeom prst="rect">
                  <a:avLst/>
                </a:prstGeom>
                <a:solidFill>
                  <a:srgbClr val="FFFFFF"/>
                </a:solidFill>
                <a:ln w="12700">
                  <a:noFill/>
                  <a:miter lim="800000"/>
                  <a:headEnd/>
                  <a:tailEnd/>
                </a:ln>
              </p:spPr>
              <p:txBody>
                <a:bodyPr wrap="none" anchor="ctr"/>
                <a:lstStyle/>
                <a:p>
                  <a:endParaRPr lang="en-US"/>
                </a:p>
              </p:txBody>
            </p:sp>
            <p:sp>
              <p:nvSpPr>
                <p:cNvPr id="195745" name="Rectangle 105"/>
                <p:cNvSpPr>
                  <a:spLocks noChangeArrowheads="1"/>
                </p:cNvSpPr>
                <p:nvPr/>
              </p:nvSpPr>
              <p:spPr bwMode="auto">
                <a:xfrm>
                  <a:off x="1536" y="1776"/>
                  <a:ext cx="16" cy="16"/>
                </a:xfrm>
                <a:prstGeom prst="rect">
                  <a:avLst/>
                </a:prstGeom>
                <a:solidFill>
                  <a:srgbClr val="FFFFFF"/>
                </a:solidFill>
                <a:ln w="12700">
                  <a:noFill/>
                  <a:miter lim="800000"/>
                  <a:headEnd/>
                  <a:tailEnd/>
                </a:ln>
              </p:spPr>
              <p:txBody>
                <a:bodyPr wrap="none" anchor="ctr"/>
                <a:lstStyle/>
                <a:p>
                  <a:endParaRPr lang="en-US"/>
                </a:p>
              </p:txBody>
            </p:sp>
            <p:sp>
              <p:nvSpPr>
                <p:cNvPr id="195746" name="Rectangle 106"/>
                <p:cNvSpPr>
                  <a:spLocks noChangeArrowheads="1"/>
                </p:cNvSpPr>
                <p:nvPr/>
              </p:nvSpPr>
              <p:spPr bwMode="auto">
                <a:xfrm>
                  <a:off x="1536" y="1776"/>
                  <a:ext cx="32" cy="16"/>
                </a:xfrm>
                <a:prstGeom prst="rect">
                  <a:avLst/>
                </a:prstGeom>
                <a:solidFill>
                  <a:srgbClr val="FFFFFF"/>
                </a:solidFill>
                <a:ln w="12700">
                  <a:noFill/>
                  <a:miter lim="800000"/>
                  <a:headEnd/>
                  <a:tailEnd/>
                </a:ln>
              </p:spPr>
              <p:txBody>
                <a:bodyPr wrap="none" anchor="ctr"/>
                <a:lstStyle/>
                <a:p>
                  <a:endParaRPr lang="en-US"/>
                </a:p>
              </p:txBody>
            </p:sp>
            <p:sp>
              <p:nvSpPr>
                <p:cNvPr id="195747" name="Rectangle 107"/>
                <p:cNvSpPr>
                  <a:spLocks noChangeArrowheads="1"/>
                </p:cNvSpPr>
                <p:nvPr/>
              </p:nvSpPr>
              <p:spPr bwMode="auto">
                <a:xfrm>
                  <a:off x="1536" y="1776"/>
                  <a:ext cx="32" cy="16"/>
                </a:xfrm>
                <a:prstGeom prst="rect">
                  <a:avLst/>
                </a:prstGeom>
                <a:solidFill>
                  <a:srgbClr val="FFFFFF"/>
                </a:solidFill>
                <a:ln w="12700">
                  <a:noFill/>
                  <a:miter lim="800000"/>
                  <a:headEnd/>
                  <a:tailEnd/>
                </a:ln>
              </p:spPr>
              <p:txBody>
                <a:bodyPr wrap="none" anchor="ctr"/>
                <a:lstStyle/>
                <a:p>
                  <a:endParaRPr lang="en-US"/>
                </a:p>
              </p:txBody>
            </p:sp>
            <p:sp>
              <p:nvSpPr>
                <p:cNvPr id="195748" name="Rectangle 108"/>
                <p:cNvSpPr>
                  <a:spLocks noChangeArrowheads="1"/>
                </p:cNvSpPr>
                <p:nvPr/>
              </p:nvSpPr>
              <p:spPr bwMode="auto">
                <a:xfrm>
                  <a:off x="1536" y="1776"/>
                  <a:ext cx="32" cy="16"/>
                </a:xfrm>
                <a:prstGeom prst="rect">
                  <a:avLst/>
                </a:prstGeom>
                <a:solidFill>
                  <a:srgbClr val="FFFFFF"/>
                </a:solidFill>
                <a:ln w="12700">
                  <a:noFill/>
                  <a:miter lim="800000"/>
                  <a:headEnd/>
                  <a:tailEnd/>
                </a:ln>
              </p:spPr>
              <p:txBody>
                <a:bodyPr wrap="none" anchor="ctr"/>
                <a:lstStyle/>
                <a:p>
                  <a:endParaRPr lang="en-US"/>
                </a:p>
              </p:txBody>
            </p:sp>
            <p:sp>
              <p:nvSpPr>
                <p:cNvPr id="195749" name="Rectangle 109"/>
                <p:cNvSpPr>
                  <a:spLocks noChangeArrowheads="1"/>
                </p:cNvSpPr>
                <p:nvPr/>
              </p:nvSpPr>
              <p:spPr bwMode="auto">
                <a:xfrm>
                  <a:off x="1536" y="1776"/>
                  <a:ext cx="32" cy="16"/>
                </a:xfrm>
                <a:prstGeom prst="rect">
                  <a:avLst/>
                </a:prstGeom>
                <a:solidFill>
                  <a:srgbClr val="FFFFFF"/>
                </a:solidFill>
                <a:ln w="12700">
                  <a:noFill/>
                  <a:miter lim="800000"/>
                  <a:headEnd/>
                  <a:tailEnd/>
                </a:ln>
              </p:spPr>
              <p:txBody>
                <a:bodyPr wrap="none" anchor="ctr"/>
                <a:lstStyle/>
                <a:p>
                  <a:endParaRPr lang="en-US"/>
                </a:p>
              </p:txBody>
            </p:sp>
            <p:sp>
              <p:nvSpPr>
                <p:cNvPr id="195750" name="Freeform 110"/>
                <p:cNvSpPr>
                  <a:spLocks/>
                </p:cNvSpPr>
                <p:nvPr/>
              </p:nvSpPr>
              <p:spPr bwMode="auto">
                <a:xfrm>
                  <a:off x="840" y="1416"/>
                  <a:ext cx="857" cy="441"/>
                </a:xfrm>
                <a:custGeom>
                  <a:avLst/>
                  <a:gdLst>
                    <a:gd name="T0" fmla="*/ 0 w 857"/>
                    <a:gd name="T1" fmla="*/ 440 h 441"/>
                    <a:gd name="T2" fmla="*/ 0 w 857"/>
                    <a:gd name="T3" fmla="*/ 392 h 441"/>
                    <a:gd name="T4" fmla="*/ 48 w 857"/>
                    <a:gd name="T5" fmla="*/ 392 h 441"/>
                    <a:gd name="T6" fmla="*/ 48 w 857"/>
                    <a:gd name="T7" fmla="*/ 208 h 441"/>
                    <a:gd name="T8" fmla="*/ 96 w 857"/>
                    <a:gd name="T9" fmla="*/ 208 h 441"/>
                    <a:gd name="T10" fmla="*/ 96 w 857"/>
                    <a:gd name="T11" fmla="*/ 152 h 441"/>
                    <a:gd name="T12" fmla="*/ 208 w 857"/>
                    <a:gd name="T13" fmla="*/ 96 h 441"/>
                    <a:gd name="T14" fmla="*/ 208 w 857"/>
                    <a:gd name="T15" fmla="*/ 0 h 441"/>
                    <a:gd name="T16" fmla="*/ 256 w 857"/>
                    <a:gd name="T17" fmla="*/ 0 h 441"/>
                    <a:gd name="T18" fmla="*/ 256 w 857"/>
                    <a:gd name="T19" fmla="*/ 128 h 441"/>
                    <a:gd name="T20" fmla="*/ 336 w 857"/>
                    <a:gd name="T21" fmla="*/ 128 h 441"/>
                    <a:gd name="T22" fmla="*/ 336 w 857"/>
                    <a:gd name="T23" fmla="*/ 152 h 441"/>
                    <a:gd name="T24" fmla="*/ 344 w 857"/>
                    <a:gd name="T25" fmla="*/ 152 h 441"/>
                    <a:gd name="T26" fmla="*/ 344 w 857"/>
                    <a:gd name="T27" fmla="*/ 24 h 441"/>
                    <a:gd name="T28" fmla="*/ 392 w 857"/>
                    <a:gd name="T29" fmla="*/ 24 h 441"/>
                    <a:gd name="T30" fmla="*/ 392 w 857"/>
                    <a:gd name="T31" fmla="*/ 136 h 441"/>
                    <a:gd name="T32" fmla="*/ 464 w 857"/>
                    <a:gd name="T33" fmla="*/ 136 h 441"/>
                    <a:gd name="T34" fmla="*/ 464 w 857"/>
                    <a:gd name="T35" fmla="*/ 152 h 441"/>
                    <a:gd name="T36" fmla="*/ 488 w 857"/>
                    <a:gd name="T37" fmla="*/ 152 h 441"/>
                    <a:gd name="T38" fmla="*/ 488 w 857"/>
                    <a:gd name="T39" fmla="*/ 40 h 441"/>
                    <a:gd name="T40" fmla="*/ 552 w 857"/>
                    <a:gd name="T41" fmla="*/ 40 h 441"/>
                    <a:gd name="T42" fmla="*/ 552 w 857"/>
                    <a:gd name="T43" fmla="*/ 152 h 441"/>
                    <a:gd name="T44" fmla="*/ 600 w 857"/>
                    <a:gd name="T45" fmla="*/ 152 h 441"/>
                    <a:gd name="T46" fmla="*/ 600 w 857"/>
                    <a:gd name="T47" fmla="*/ 168 h 441"/>
                    <a:gd name="T48" fmla="*/ 624 w 857"/>
                    <a:gd name="T49" fmla="*/ 168 h 441"/>
                    <a:gd name="T50" fmla="*/ 624 w 857"/>
                    <a:gd name="T51" fmla="*/ 56 h 441"/>
                    <a:gd name="T52" fmla="*/ 672 w 857"/>
                    <a:gd name="T53" fmla="*/ 56 h 441"/>
                    <a:gd name="T54" fmla="*/ 672 w 857"/>
                    <a:gd name="T55" fmla="*/ 168 h 441"/>
                    <a:gd name="T56" fmla="*/ 736 w 857"/>
                    <a:gd name="T57" fmla="*/ 168 h 441"/>
                    <a:gd name="T58" fmla="*/ 736 w 857"/>
                    <a:gd name="T59" fmla="*/ 208 h 441"/>
                    <a:gd name="T60" fmla="*/ 776 w 857"/>
                    <a:gd name="T61" fmla="*/ 208 h 441"/>
                    <a:gd name="T62" fmla="*/ 776 w 857"/>
                    <a:gd name="T63" fmla="*/ 368 h 441"/>
                    <a:gd name="T64" fmla="*/ 856 w 857"/>
                    <a:gd name="T65" fmla="*/ 368 h 441"/>
                    <a:gd name="T66" fmla="*/ 856 w 857"/>
                    <a:gd name="T67" fmla="*/ 440 h 441"/>
                    <a:gd name="T68" fmla="*/ 824 w 857"/>
                    <a:gd name="T69" fmla="*/ 440 h 441"/>
                    <a:gd name="T70" fmla="*/ 824 w 857"/>
                    <a:gd name="T71" fmla="*/ 400 h 441"/>
                    <a:gd name="T72" fmla="*/ 832 w 857"/>
                    <a:gd name="T73" fmla="*/ 400 h 441"/>
                    <a:gd name="T74" fmla="*/ 760 w 857"/>
                    <a:gd name="T75" fmla="*/ 400 h 441"/>
                    <a:gd name="T76" fmla="*/ 760 w 857"/>
                    <a:gd name="T77" fmla="*/ 440 h 441"/>
                    <a:gd name="T78" fmla="*/ 0 w 857"/>
                    <a:gd name="T79" fmla="*/ 440 h 4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57"/>
                    <a:gd name="T121" fmla="*/ 0 h 441"/>
                    <a:gd name="T122" fmla="*/ 857 w 857"/>
                    <a:gd name="T123" fmla="*/ 441 h 4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57" h="441">
                      <a:moveTo>
                        <a:pt x="0" y="440"/>
                      </a:moveTo>
                      <a:lnTo>
                        <a:pt x="0" y="392"/>
                      </a:lnTo>
                      <a:lnTo>
                        <a:pt x="48" y="392"/>
                      </a:lnTo>
                      <a:lnTo>
                        <a:pt x="48" y="208"/>
                      </a:lnTo>
                      <a:lnTo>
                        <a:pt x="96" y="208"/>
                      </a:lnTo>
                      <a:lnTo>
                        <a:pt x="96" y="152"/>
                      </a:lnTo>
                      <a:lnTo>
                        <a:pt x="208" y="96"/>
                      </a:lnTo>
                      <a:lnTo>
                        <a:pt x="208" y="0"/>
                      </a:lnTo>
                      <a:lnTo>
                        <a:pt x="256" y="0"/>
                      </a:lnTo>
                      <a:lnTo>
                        <a:pt x="256" y="128"/>
                      </a:lnTo>
                      <a:lnTo>
                        <a:pt x="336" y="128"/>
                      </a:lnTo>
                      <a:lnTo>
                        <a:pt x="336" y="152"/>
                      </a:lnTo>
                      <a:lnTo>
                        <a:pt x="344" y="152"/>
                      </a:lnTo>
                      <a:lnTo>
                        <a:pt x="344" y="24"/>
                      </a:lnTo>
                      <a:lnTo>
                        <a:pt x="392" y="24"/>
                      </a:lnTo>
                      <a:lnTo>
                        <a:pt x="392" y="136"/>
                      </a:lnTo>
                      <a:lnTo>
                        <a:pt x="464" y="136"/>
                      </a:lnTo>
                      <a:lnTo>
                        <a:pt x="464" y="152"/>
                      </a:lnTo>
                      <a:lnTo>
                        <a:pt x="488" y="152"/>
                      </a:lnTo>
                      <a:lnTo>
                        <a:pt x="488" y="40"/>
                      </a:lnTo>
                      <a:lnTo>
                        <a:pt x="552" y="40"/>
                      </a:lnTo>
                      <a:lnTo>
                        <a:pt x="552" y="152"/>
                      </a:lnTo>
                      <a:lnTo>
                        <a:pt x="600" y="152"/>
                      </a:lnTo>
                      <a:lnTo>
                        <a:pt x="600" y="168"/>
                      </a:lnTo>
                      <a:lnTo>
                        <a:pt x="624" y="168"/>
                      </a:lnTo>
                      <a:lnTo>
                        <a:pt x="624" y="56"/>
                      </a:lnTo>
                      <a:lnTo>
                        <a:pt x="672" y="56"/>
                      </a:lnTo>
                      <a:lnTo>
                        <a:pt x="672" y="168"/>
                      </a:lnTo>
                      <a:lnTo>
                        <a:pt x="736" y="168"/>
                      </a:lnTo>
                      <a:lnTo>
                        <a:pt x="736" y="208"/>
                      </a:lnTo>
                      <a:lnTo>
                        <a:pt x="776" y="208"/>
                      </a:lnTo>
                      <a:lnTo>
                        <a:pt x="776" y="368"/>
                      </a:lnTo>
                      <a:lnTo>
                        <a:pt x="856" y="368"/>
                      </a:lnTo>
                      <a:lnTo>
                        <a:pt x="856" y="440"/>
                      </a:lnTo>
                      <a:lnTo>
                        <a:pt x="824" y="440"/>
                      </a:lnTo>
                      <a:lnTo>
                        <a:pt x="824" y="400"/>
                      </a:lnTo>
                      <a:lnTo>
                        <a:pt x="832" y="400"/>
                      </a:lnTo>
                      <a:lnTo>
                        <a:pt x="760" y="400"/>
                      </a:lnTo>
                      <a:lnTo>
                        <a:pt x="760" y="440"/>
                      </a:lnTo>
                      <a:lnTo>
                        <a:pt x="0" y="440"/>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51" name="Freeform 111"/>
                <p:cNvSpPr>
                  <a:spLocks/>
                </p:cNvSpPr>
                <p:nvPr/>
              </p:nvSpPr>
              <p:spPr bwMode="auto">
                <a:xfrm>
                  <a:off x="840" y="1416"/>
                  <a:ext cx="857" cy="441"/>
                </a:xfrm>
                <a:custGeom>
                  <a:avLst/>
                  <a:gdLst>
                    <a:gd name="T0" fmla="*/ 0 w 857"/>
                    <a:gd name="T1" fmla="*/ 440 h 441"/>
                    <a:gd name="T2" fmla="*/ 0 w 857"/>
                    <a:gd name="T3" fmla="*/ 392 h 441"/>
                    <a:gd name="T4" fmla="*/ 48 w 857"/>
                    <a:gd name="T5" fmla="*/ 392 h 441"/>
                    <a:gd name="T6" fmla="*/ 48 w 857"/>
                    <a:gd name="T7" fmla="*/ 208 h 441"/>
                    <a:gd name="T8" fmla="*/ 96 w 857"/>
                    <a:gd name="T9" fmla="*/ 208 h 441"/>
                    <a:gd name="T10" fmla="*/ 96 w 857"/>
                    <a:gd name="T11" fmla="*/ 152 h 441"/>
                    <a:gd name="T12" fmla="*/ 208 w 857"/>
                    <a:gd name="T13" fmla="*/ 96 h 441"/>
                    <a:gd name="T14" fmla="*/ 208 w 857"/>
                    <a:gd name="T15" fmla="*/ 0 h 441"/>
                    <a:gd name="T16" fmla="*/ 256 w 857"/>
                    <a:gd name="T17" fmla="*/ 0 h 441"/>
                    <a:gd name="T18" fmla="*/ 256 w 857"/>
                    <a:gd name="T19" fmla="*/ 128 h 441"/>
                    <a:gd name="T20" fmla="*/ 336 w 857"/>
                    <a:gd name="T21" fmla="*/ 128 h 441"/>
                    <a:gd name="T22" fmla="*/ 336 w 857"/>
                    <a:gd name="T23" fmla="*/ 152 h 441"/>
                    <a:gd name="T24" fmla="*/ 344 w 857"/>
                    <a:gd name="T25" fmla="*/ 152 h 441"/>
                    <a:gd name="T26" fmla="*/ 344 w 857"/>
                    <a:gd name="T27" fmla="*/ 24 h 441"/>
                    <a:gd name="T28" fmla="*/ 392 w 857"/>
                    <a:gd name="T29" fmla="*/ 24 h 441"/>
                    <a:gd name="T30" fmla="*/ 392 w 857"/>
                    <a:gd name="T31" fmla="*/ 136 h 441"/>
                    <a:gd name="T32" fmla="*/ 464 w 857"/>
                    <a:gd name="T33" fmla="*/ 136 h 441"/>
                    <a:gd name="T34" fmla="*/ 464 w 857"/>
                    <a:gd name="T35" fmla="*/ 152 h 441"/>
                    <a:gd name="T36" fmla="*/ 488 w 857"/>
                    <a:gd name="T37" fmla="*/ 152 h 441"/>
                    <a:gd name="T38" fmla="*/ 488 w 857"/>
                    <a:gd name="T39" fmla="*/ 40 h 441"/>
                    <a:gd name="T40" fmla="*/ 552 w 857"/>
                    <a:gd name="T41" fmla="*/ 40 h 441"/>
                    <a:gd name="T42" fmla="*/ 552 w 857"/>
                    <a:gd name="T43" fmla="*/ 152 h 441"/>
                    <a:gd name="T44" fmla="*/ 600 w 857"/>
                    <a:gd name="T45" fmla="*/ 152 h 441"/>
                    <a:gd name="T46" fmla="*/ 600 w 857"/>
                    <a:gd name="T47" fmla="*/ 168 h 441"/>
                    <a:gd name="T48" fmla="*/ 624 w 857"/>
                    <a:gd name="T49" fmla="*/ 168 h 441"/>
                    <a:gd name="T50" fmla="*/ 624 w 857"/>
                    <a:gd name="T51" fmla="*/ 56 h 441"/>
                    <a:gd name="T52" fmla="*/ 672 w 857"/>
                    <a:gd name="T53" fmla="*/ 56 h 441"/>
                    <a:gd name="T54" fmla="*/ 672 w 857"/>
                    <a:gd name="T55" fmla="*/ 168 h 441"/>
                    <a:gd name="T56" fmla="*/ 736 w 857"/>
                    <a:gd name="T57" fmla="*/ 168 h 441"/>
                    <a:gd name="T58" fmla="*/ 736 w 857"/>
                    <a:gd name="T59" fmla="*/ 208 h 441"/>
                    <a:gd name="T60" fmla="*/ 776 w 857"/>
                    <a:gd name="T61" fmla="*/ 208 h 441"/>
                    <a:gd name="T62" fmla="*/ 776 w 857"/>
                    <a:gd name="T63" fmla="*/ 368 h 441"/>
                    <a:gd name="T64" fmla="*/ 856 w 857"/>
                    <a:gd name="T65" fmla="*/ 368 h 441"/>
                    <a:gd name="T66" fmla="*/ 856 w 857"/>
                    <a:gd name="T67" fmla="*/ 440 h 441"/>
                    <a:gd name="T68" fmla="*/ 824 w 857"/>
                    <a:gd name="T69" fmla="*/ 440 h 441"/>
                    <a:gd name="T70" fmla="*/ 824 w 857"/>
                    <a:gd name="T71" fmla="*/ 400 h 441"/>
                    <a:gd name="T72" fmla="*/ 832 w 857"/>
                    <a:gd name="T73" fmla="*/ 400 h 441"/>
                    <a:gd name="T74" fmla="*/ 760 w 857"/>
                    <a:gd name="T75" fmla="*/ 400 h 441"/>
                    <a:gd name="T76" fmla="*/ 760 w 857"/>
                    <a:gd name="T77" fmla="*/ 440 h 441"/>
                    <a:gd name="T78" fmla="*/ 0 w 857"/>
                    <a:gd name="T79" fmla="*/ 440 h 4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57"/>
                    <a:gd name="T121" fmla="*/ 0 h 441"/>
                    <a:gd name="T122" fmla="*/ 857 w 857"/>
                    <a:gd name="T123" fmla="*/ 441 h 4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57" h="441">
                      <a:moveTo>
                        <a:pt x="0" y="440"/>
                      </a:moveTo>
                      <a:lnTo>
                        <a:pt x="0" y="392"/>
                      </a:lnTo>
                      <a:lnTo>
                        <a:pt x="48" y="392"/>
                      </a:lnTo>
                      <a:lnTo>
                        <a:pt x="48" y="208"/>
                      </a:lnTo>
                      <a:lnTo>
                        <a:pt x="96" y="208"/>
                      </a:lnTo>
                      <a:lnTo>
                        <a:pt x="96" y="152"/>
                      </a:lnTo>
                      <a:lnTo>
                        <a:pt x="208" y="96"/>
                      </a:lnTo>
                      <a:lnTo>
                        <a:pt x="208" y="0"/>
                      </a:lnTo>
                      <a:lnTo>
                        <a:pt x="256" y="0"/>
                      </a:lnTo>
                      <a:lnTo>
                        <a:pt x="256" y="128"/>
                      </a:lnTo>
                      <a:lnTo>
                        <a:pt x="336" y="128"/>
                      </a:lnTo>
                      <a:lnTo>
                        <a:pt x="336" y="152"/>
                      </a:lnTo>
                      <a:lnTo>
                        <a:pt x="344" y="152"/>
                      </a:lnTo>
                      <a:lnTo>
                        <a:pt x="344" y="24"/>
                      </a:lnTo>
                      <a:lnTo>
                        <a:pt x="392" y="24"/>
                      </a:lnTo>
                      <a:lnTo>
                        <a:pt x="392" y="136"/>
                      </a:lnTo>
                      <a:lnTo>
                        <a:pt x="464" y="136"/>
                      </a:lnTo>
                      <a:lnTo>
                        <a:pt x="464" y="152"/>
                      </a:lnTo>
                      <a:lnTo>
                        <a:pt x="488" y="152"/>
                      </a:lnTo>
                      <a:lnTo>
                        <a:pt x="488" y="40"/>
                      </a:lnTo>
                      <a:lnTo>
                        <a:pt x="552" y="40"/>
                      </a:lnTo>
                      <a:lnTo>
                        <a:pt x="552" y="152"/>
                      </a:lnTo>
                      <a:lnTo>
                        <a:pt x="600" y="152"/>
                      </a:lnTo>
                      <a:lnTo>
                        <a:pt x="600" y="168"/>
                      </a:lnTo>
                      <a:lnTo>
                        <a:pt x="624" y="168"/>
                      </a:lnTo>
                      <a:lnTo>
                        <a:pt x="624" y="56"/>
                      </a:lnTo>
                      <a:lnTo>
                        <a:pt x="672" y="56"/>
                      </a:lnTo>
                      <a:lnTo>
                        <a:pt x="672" y="168"/>
                      </a:lnTo>
                      <a:lnTo>
                        <a:pt x="736" y="168"/>
                      </a:lnTo>
                      <a:lnTo>
                        <a:pt x="736" y="208"/>
                      </a:lnTo>
                      <a:lnTo>
                        <a:pt x="776" y="208"/>
                      </a:lnTo>
                      <a:lnTo>
                        <a:pt x="776" y="368"/>
                      </a:lnTo>
                      <a:lnTo>
                        <a:pt x="856" y="368"/>
                      </a:lnTo>
                      <a:lnTo>
                        <a:pt x="856" y="440"/>
                      </a:lnTo>
                      <a:lnTo>
                        <a:pt x="824" y="440"/>
                      </a:lnTo>
                      <a:lnTo>
                        <a:pt x="824" y="400"/>
                      </a:lnTo>
                      <a:lnTo>
                        <a:pt x="832" y="400"/>
                      </a:lnTo>
                      <a:lnTo>
                        <a:pt x="760" y="400"/>
                      </a:lnTo>
                      <a:lnTo>
                        <a:pt x="760" y="440"/>
                      </a:lnTo>
                      <a:lnTo>
                        <a:pt x="0" y="440"/>
                      </a:lnTo>
                    </a:path>
                  </a:pathLst>
                </a:custGeom>
                <a:solidFill>
                  <a:srgbClr val="D59C00"/>
                </a:solidFill>
                <a:ln w="12700" cap="rnd" cmpd="sng">
                  <a:solidFill>
                    <a:srgbClr val="000000"/>
                  </a:solidFill>
                  <a:prstDash val="solid"/>
                  <a:round/>
                  <a:headEnd type="none" w="med" len="med"/>
                  <a:tailEnd type="none" w="med" len="med"/>
                </a:ln>
              </p:spPr>
              <p:txBody>
                <a:bodyPr/>
                <a:lstStyle/>
                <a:p>
                  <a:endParaRPr lang="en-US"/>
                </a:p>
              </p:txBody>
            </p:sp>
            <p:sp>
              <p:nvSpPr>
                <p:cNvPr id="195752" name="Freeform 112"/>
                <p:cNvSpPr>
                  <a:spLocks/>
                </p:cNvSpPr>
                <p:nvPr/>
              </p:nvSpPr>
              <p:spPr bwMode="auto">
                <a:xfrm>
                  <a:off x="1144" y="1600"/>
                  <a:ext cx="385" cy="81"/>
                </a:xfrm>
                <a:custGeom>
                  <a:avLst/>
                  <a:gdLst>
                    <a:gd name="T0" fmla="*/ 0 w 385"/>
                    <a:gd name="T1" fmla="*/ 8 h 81"/>
                    <a:gd name="T2" fmla="*/ 384 w 385"/>
                    <a:gd name="T3" fmla="*/ 24 h 81"/>
                    <a:gd name="T4" fmla="*/ 384 w 385"/>
                    <a:gd name="T5" fmla="*/ 80 h 81"/>
                    <a:gd name="T6" fmla="*/ 0 w 385"/>
                    <a:gd name="T7" fmla="*/ 80 h 81"/>
                    <a:gd name="T8" fmla="*/ 0 w 385"/>
                    <a:gd name="T9" fmla="*/ 0 h 81"/>
                    <a:gd name="T10" fmla="*/ 0 60000 65536"/>
                    <a:gd name="T11" fmla="*/ 0 60000 65536"/>
                    <a:gd name="T12" fmla="*/ 0 60000 65536"/>
                    <a:gd name="T13" fmla="*/ 0 60000 65536"/>
                    <a:gd name="T14" fmla="*/ 0 60000 65536"/>
                    <a:gd name="T15" fmla="*/ 0 w 385"/>
                    <a:gd name="T16" fmla="*/ 0 h 81"/>
                    <a:gd name="T17" fmla="*/ 385 w 385"/>
                    <a:gd name="T18" fmla="*/ 81 h 81"/>
                  </a:gdLst>
                  <a:ahLst/>
                  <a:cxnLst>
                    <a:cxn ang="T10">
                      <a:pos x="T0" y="T1"/>
                    </a:cxn>
                    <a:cxn ang="T11">
                      <a:pos x="T2" y="T3"/>
                    </a:cxn>
                    <a:cxn ang="T12">
                      <a:pos x="T4" y="T5"/>
                    </a:cxn>
                    <a:cxn ang="T13">
                      <a:pos x="T6" y="T7"/>
                    </a:cxn>
                    <a:cxn ang="T14">
                      <a:pos x="T8" y="T9"/>
                    </a:cxn>
                  </a:cxnLst>
                  <a:rect l="T15" t="T16" r="T17" b="T18"/>
                  <a:pathLst>
                    <a:path w="385" h="81">
                      <a:moveTo>
                        <a:pt x="0" y="8"/>
                      </a:moveTo>
                      <a:lnTo>
                        <a:pt x="384" y="24"/>
                      </a:lnTo>
                      <a:lnTo>
                        <a:pt x="384" y="80"/>
                      </a:lnTo>
                      <a:lnTo>
                        <a:pt x="0" y="80"/>
                      </a:lnTo>
                      <a:lnTo>
                        <a:pt x="0" y="0"/>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53" name="Freeform 113"/>
                <p:cNvSpPr>
                  <a:spLocks/>
                </p:cNvSpPr>
                <p:nvPr/>
              </p:nvSpPr>
              <p:spPr bwMode="auto">
                <a:xfrm>
                  <a:off x="1144" y="1600"/>
                  <a:ext cx="385" cy="81"/>
                </a:xfrm>
                <a:custGeom>
                  <a:avLst/>
                  <a:gdLst>
                    <a:gd name="T0" fmla="*/ 0 w 385"/>
                    <a:gd name="T1" fmla="*/ 8 h 81"/>
                    <a:gd name="T2" fmla="*/ 384 w 385"/>
                    <a:gd name="T3" fmla="*/ 24 h 81"/>
                    <a:gd name="T4" fmla="*/ 384 w 385"/>
                    <a:gd name="T5" fmla="*/ 80 h 81"/>
                    <a:gd name="T6" fmla="*/ 0 w 385"/>
                    <a:gd name="T7" fmla="*/ 80 h 81"/>
                    <a:gd name="T8" fmla="*/ 0 w 385"/>
                    <a:gd name="T9" fmla="*/ 0 h 81"/>
                    <a:gd name="T10" fmla="*/ 0 60000 65536"/>
                    <a:gd name="T11" fmla="*/ 0 60000 65536"/>
                    <a:gd name="T12" fmla="*/ 0 60000 65536"/>
                    <a:gd name="T13" fmla="*/ 0 60000 65536"/>
                    <a:gd name="T14" fmla="*/ 0 60000 65536"/>
                    <a:gd name="T15" fmla="*/ 0 w 385"/>
                    <a:gd name="T16" fmla="*/ 0 h 81"/>
                    <a:gd name="T17" fmla="*/ 385 w 385"/>
                    <a:gd name="T18" fmla="*/ 81 h 81"/>
                  </a:gdLst>
                  <a:ahLst/>
                  <a:cxnLst>
                    <a:cxn ang="T10">
                      <a:pos x="T0" y="T1"/>
                    </a:cxn>
                    <a:cxn ang="T11">
                      <a:pos x="T2" y="T3"/>
                    </a:cxn>
                    <a:cxn ang="T12">
                      <a:pos x="T4" y="T5"/>
                    </a:cxn>
                    <a:cxn ang="T13">
                      <a:pos x="T6" y="T7"/>
                    </a:cxn>
                    <a:cxn ang="T14">
                      <a:pos x="T8" y="T9"/>
                    </a:cxn>
                  </a:cxnLst>
                  <a:rect l="T15" t="T16" r="T17" b="T18"/>
                  <a:pathLst>
                    <a:path w="385" h="81">
                      <a:moveTo>
                        <a:pt x="0" y="8"/>
                      </a:moveTo>
                      <a:lnTo>
                        <a:pt x="384" y="24"/>
                      </a:lnTo>
                      <a:lnTo>
                        <a:pt x="384" y="80"/>
                      </a:lnTo>
                      <a:lnTo>
                        <a:pt x="0" y="80"/>
                      </a:lnTo>
                      <a:lnTo>
                        <a:pt x="0"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sp>
              <p:nvSpPr>
                <p:cNvPr id="195754" name="Freeform 114"/>
                <p:cNvSpPr>
                  <a:spLocks/>
                </p:cNvSpPr>
                <p:nvPr/>
              </p:nvSpPr>
              <p:spPr bwMode="auto">
                <a:xfrm>
                  <a:off x="1144" y="1680"/>
                  <a:ext cx="369" cy="65"/>
                </a:xfrm>
                <a:custGeom>
                  <a:avLst/>
                  <a:gdLst>
                    <a:gd name="T0" fmla="*/ 0 w 369"/>
                    <a:gd name="T1" fmla="*/ 0 h 65"/>
                    <a:gd name="T2" fmla="*/ 368 w 369"/>
                    <a:gd name="T3" fmla="*/ 8 h 65"/>
                    <a:gd name="T4" fmla="*/ 368 w 369"/>
                    <a:gd name="T5" fmla="*/ 64 h 65"/>
                    <a:gd name="T6" fmla="*/ 0 w 369"/>
                    <a:gd name="T7" fmla="*/ 64 h 65"/>
                    <a:gd name="T8" fmla="*/ 0 w 369"/>
                    <a:gd name="T9" fmla="*/ 0 h 65"/>
                    <a:gd name="T10" fmla="*/ 0 60000 65536"/>
                    <a:gd name="T11" fmla="*/ 0 60000 65536"/>
                    <a:gd name="T12" fmla="*/ 0 60000 65536"/>
                    <a:gd name="T13" fmla="*/ 0 60000 65536"/>
                    <a:gd name="T14" fmla="*/ 0 60000 65536"/>
                    <a:gd name="T15" fmla="*/ 0 w 369"/>
                    <a:gd name="T16" fmla="*/ 0 h 65"/>
                    <a:gd name="T17" fmla="*/ 369 w 369"/>
                    <a:gd name="T18" fmla="*/ 65 h 65"/>
                  </a:gdLst>
                  <a:ahLst/>
                  <a:cxnLst>
                    <a:cxn ang="T10">
                      <a:pos x="T0" y="T1"/>
                    </a:cxn>
                    <a:cxn ang="T11">
                      <a:pos x="T2" y="T3"/>
                    </a:cxn>
                    <a:cxn ang="T12">
                      <a:pos x="T4" y="T5"/>
                    </a:cxn>
                    <a:cxn ang="T13">
                      <a:pos x="T6" y="T7"/>
                    </a:cxn>
                    <a:cxn ang="T14">
                      <a:pos x="T8" y="T9"/>
                    </a:cxn>
                  </a:cxnLst>
                  <a:rect l="T15" t="T16" r="T17" b="T18"/>
                  <a:pathLst>
                    <a:path w="369" h="65">
                      <a:moveTo>
                        <a:pt x="0" y="0"/>
                      </a:moveTo>
                      <a:lnTo>
                        <a:pt x="368" y="8"/>
                      </a:lnTo>
                      <a:lnTo>
                        <a:pt x="368" y="64"/>
                      </a:lnTo>
                      <a:lnTo>
                        <a:pt x="0" y="64"/>
                      </a:lnTo>
                      <a:lnTo>
                        <a:pt x="0" y="0"/>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55" name="Freeform 115"/>
                <p:cNvSpPr>
                  <a:spLocks/>
                </p:cNvSpPr>
                <p:nvPr/>
              </p:nvSpPr>
              <p:spPr bwMode="auto">
                <a:xfrm>
                  <a:off x="1144" y="1680"/>
                  <a:ext cx="369" cy="65"/>
                </a:xfrm>
                <a:custGeom>
                  <a:avLst/>
                  <a:gdLst>
                    <a:gd name="T0" fmla="*/ 0 w 369"/>
                    <a:gd name="T1" fmla="*/ 0 h 65"/>
                    <a:gd name="T2" fmla="*/ 368 w 369"/>
                    <a:gd name="T3" fmla="*/ 8 h 65"/>
                    <a:gd name="T4" fmla="*/ 368 w 369"/>
                    <a:gd name="T5" fmla="*/ 64 h 65"/>
                    <a:gd name="T6" fmla="*/ 0 w 369"/>
                    <a:gd name="T7" fmla="*/ 64 h 65"/>
                    <a:gd name="T8" fmla="*/ 0 w 369"/>
                    <a:gd name="T9" fmla="*/ 0 h 65"/>
                    <a:gd name="T10" fmla="*/ 0 60000 65536"/>
                    <a:gd name="T11" fmla="*/ 0 60000 65536"/>
                    <a:gd name="T12" fmla="*/ 0 60000 65536"/>
                    <a:gd name="T13" fmla="*/ 0 60000 65536"/>
                    <a:gd name="T14" fmla="*/ 0 60000 65536"/>
                    <a:gd name="T15" fmla="*/ 0 w 369"/>
                    <a:gd name="T16" fmla="*/ 0 h 65"/>
                    <a:gd name="T17" fmla="*/ 369 w 369"/>
                    <a:gd name="T18" fmla="*/ 65 h 65"/>
                  </a:gdLst>
                  <a:ahLst/>
                  <a:cxnLst>
                    <a:cxn ang="T10">
                      <a:pos x="T0" y="T1"/>
                    </a:cxn>
                    <a:cxn ang="T11">
                      <a:pos x="T2" y="T3"/>
                    </a:cxn>
                    <a:cxn ang="T12">
                      <a:pos x="T4" y="T5"/>
                    </a:cxn>
                    <a:cxn ang="T13">
                      <a:pos x="T6" y="T7"/>
                    </a:cxn>
                    <a:cxn ang="T14">
                      <a:pos x="T8" y="T9"/>
                    </a:cxn>
                  </a:cxnLst>
                  <a:rect l="T15" t="T16" r="T17" b="T18"/>
                  <a:pathLst>
                    <a:path w="369" h="65">
                      <a:moveTo>
                        <a:pt x="0" y="0"/>
                      </a:moveTo>
                      <a:lnTo>
                        <a:pt x="368" y="8"/>
                      </a:lnTo>
                      <a:lnTo>
                        <a:pt x="368" y="64"/>
                      </a:lnTo>
                      <a:lnTo>
                        <a:pt x="0" y="64"/>
                      </a:lnTo>
                      <a:lnTo>
                        <a:pt x="0"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grpSp>
              <p:nvGrpSpPr>
                <p:cNvPr id="195756" name="Group 116"/>
                <p:cNvGrpSpPr>
                  <a:grpSpLocks/>
                </p:cNvGrpSpPr>
                <p:nvPr/>
              </p:nvGrpSpPr>
              <p:grpSpPr bwMode="auto">
                <a:xfrm>
                  <a:off x="1252" y="1788"/>
                  <a:ext cx="184" cy="72"/>
                  <a:chOff x="1252" y="1788"/>
                  <a:chExt cx="184" cy="72"/>
                </a:xfrm>
              </p:grpSpPr>
              <p:sp>
                <p:nvSpPr>
                  <p:cNvPr id="195764" name="Rectangle 117"/>
                  <p:cNvSpPr>
                    <a:spLocks noChangeArrowheads="1"/>
                  </p:cNvSpPr>
                  <p:nvPr/>
                </p:nvSpPr>
                <p:spPr bwMode="auto">
                  <a:xfrm>
                    <a:off x="1252" y="1788"/>
                    <a:ext cx="184" cy="72"/>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65" name="Rectangle 118"/>
                  <p:cNvSpPr>
                    <a:spLocks noChangeArrowheads="1"/>
                  </p:cNvSpPr>
                  <p:nvPr/>
                </p:nvSpPr>
                <p:spPr bwMode="auto">
                  <a:xfrm>
                    <a:off x="1300" y="1820"/>
                    <a:ext cx="104" cy="24"/>
                  </a:xfrm>
                  <a:prstGeom prst="rect">
                    <a:avLst/>
                  </a:prstGeom>
                  <a:solidFill>
                    <a:srgbClr val="000000"/>
                  </a:solidFill>
                  <a:ln w="12700">
                    <a:solidFill>
                      <a:srgbClr val="000000"/>
                    </a:solidFill>
                    <a:miter lim="800000"/>
                    <a:headEnd/>
                    <a:tailEnd/>
                  </a:ln>
                </p:spPr>
                <p:txBody>
                  <a:bodyPr wrap="none" anchor="ctr"/>
                  <a:lstStyle/>
                  <a:p>
                    <a:endParaRPr lang="en-US"/>
                  </a:p>
                </p:txBody>
              </p:sp>
            </p:grpSp>
            <p:grpSp>
              <p:nvGrpSpPr>
                <p:cNvPr id="195757" name="Group 119"/>
                <p:cNvGrpSpPr>
                  <a:grpSpLocks/>
                </p:cNvGrpSpPr>
                <p:nvPr/>
              </p:nvGrpSpPr>
              <p:grpSpPr bwMode="auto">
                <a:xfrm>
                  <a:off x="948" y="1812"/>
                  <a:ext cx="200" cy="8"/>
                  <a:chOff x="948" y="1812"/>
                  <a:chExt cx="200" cy="8"/>
                </a:xfrm>
              </p:grpSpPr>
              <p:sp>
                <p:nvSpPr>
                  <p:cNvPr id="195760" name="Rectangle 120"/>
                  <p:cNvSpPr>
                    <a:spLocks noChangeArrowheads="1"/>
                  </p:cNvSpPr>
                  <p:nvPr/>
                </p:nvSpPr>
                <p:spPr bwMode="auto">
                  <a:xfrm>
                    <a:off x="948" y="1812"/>
                    <a:ext cx="40"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61" name="Rectangle 121"/>
                  <p:cNvSpPr>
                    <a:spLocks noChangeArrowheads="1"/>
                  </p:cNvSpPr>
                  <p:nvPr/>
                </p:nvSpPr>
                <p:spPr bwMode="auto">
                  <a:xfrm>
                    <a:off x="988" y="1812"/>
                    <a:ext cx="64"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62" name="Rectangle 122"/>
                  <p:cNvSpPr>
                    <a:spLocks noChangeArrowheads="1"/>
                  </p:cNvSpPr>
                  <p:nvPr/>
                </p:nvSpPr>
                <p:spPr bwMode="auto">
                  <a:xfrm>
                    <a:off x="1052" y="1812"/>
                    <a:ext cx="40"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63" name="Rectangle 123"/>
                  <p:cNvSpPr>
                    <a:spLocks noChangeArrowheads="1"/>
                  </p:cNvSpPr>
                  <p:nvPr/>
                </p:nvSpPr>
                <p:spPr bwMode="auto">
                  <a:xfrm>
                    <a:off x="1100" y="1812"/>
                    <a:ext cx="48" cy="8"/>
                  </a:xfrm>
                  <a:prstGeom prst="rect">
                    <a:avLst/>
                  </a:prstGeom>
                  <a:solidFill>
                    <a:srgbClr val="FFFFFF"/>
                  </a:solidFill>
                  <a:ln w="12700">
                    <a:solidFill>
                      <a:srgbClr val="000000"/>
                    </a:solidFill>
                    <a:miter lim="800000"/>
                    <a:headEnd/>
                    <a:tailEnd/>
                  </a:ln>
                </p:spPr>
                <p:txBody>
                  <a:bodyPr wrap="none" anchor="ctr"/>
                  <a:lstStyle/>
                  <a:p>
                    <a:endParaRPr lang="en-US"/>
                  </a:p>
                </p:txBody>
              </p:sp>
            </p:grpSp>
            <p:sp>
              <p:nvSpPr>
                <p:cNvPr id="195758" name="Rectangle 124"/>
                <p:cNvSpPr>
                  <a:spLocks noChangeArrowheads="1"/>
                </p:cNvSpPr>
                <p:nvPr/>
              </p:nvSpPr>
              <p:spPr bwMode="auto">
                <a:xfrm>
                  <a:off x="1052" y="1572"/>
                  <a:ext cx="8" cy="20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59" name="Line 125"/>
                <p:cNvSpPr>
                  <a:spLocks noChangeShapeType="1"/>
                </p:cNvSpPr>
                <p:nvPr/>
              </p:nvSpPr>
              <p:spPr bwMode="auto">
                <a:xfrm>
                  <a:off x="1104" y="1568"/>
                  <a:ext cx="448" cy="8"/>
                </a:xfrm>
                <a:prstGeom prst="line">
                  <a:avLst/>
                </a:prstGeom>
                <a:noFill/>
                <a:ln w="76200">
                  <a:solidFill>
                    <a:srgbClr val="000000"/>
                  </a:solidFill>
                  <a:round/>
                  <a:headEnd/>
                  <a:tailEnd/>
                </a:ln>
              </p:spPr>
              <p:txBody>
                <a:bodyPr wrap="none" anchor="ctr"/>
                <a:lstStyle/>
                <a:p>
                  <a:endParaRPr lang="en-US"/>
                </a:p>
              </p:txBody>
            </p:sp>
          </p:grpSp>
          <p:sp>
            <p:nvSpPr>
              <p:cNvPr id="195741" name="Freeform 126" descr="50%"/>
              <p:cNvSpPr>
                <a:spLocks/>
              </p:cNvSpPr>
              <p:nvPr/>
            </p:nvSpPr>
            <p:spPr bwMode="auto">
              <a:xfrm>
                <a:off x="1328" y="1184"/>
                <a:ext cx="441" cy="273"/>
              </a:xfrm>
              <a:custGeom>
                <a:avLst/>
                <a:gdLst>
                  <a:gd name="T0" fmla="*/ 32 w 441"/>
                  <a:gd name="T1" fmla="*/ 272 h 273"/>
                  <a:gd name="T2" fmla="*/ 8 w 441"/>
                  <a:gd name="T3" fmla="*/ 256 h 273"/>
                  <a:gd name="T4" fmla="*/ 0 w 441"/>
                  <a:gd name="T5" fmla="*/ 256 h 273"/>
                  <a:gd name="T6" fmla="*/ 0 w 441"/>
                  <a:gd name="T7" fmla="*/ 160 h 273"/>
                  <a:gd name="T8" fmla="*/ 8 w 441"/>
                  <a:gd name="T9" fmla="*/ 160 h 273"/>
                  <a:gd name="T10" fmla="*/ 32 w 441"/>
                  <a:gd name="T11" fmla="*/ 160 h 273"/>
                  <a:gd name="T12" fmla="*/ 40 w 441"/>
                  <a:gd name="T13" fmla="*/ 104 h 273"/>
                  <a:gd name="T14" fmla="*/ 64 w 441"/>
                  <a:gd name="T15" fmla="*/ 104 h 273"/>
                  <a:gd name="T16" fmla="*/ 64 w 441"/>
                  <a:gd name="T17" fmla="*/ 88 h 273"/>
                  <a:gd name="T18" fmla="*/ 72 w 441"/>
                  <a:gd name="T19" fmla="*/ 56 h 273"/>
                  <a:gd name="T20" fmla="*/ 96 w 441"/>
                  <a:gd name="T21" fmla="*/ 48 h 273"/>
                  <a:gd name="T22" fmla="*/ 112 w 441"/>
                  <a:gd name="T23" fmla="*/ 48 h 273"/>
                  <a:gd name="T24" fmla="*/ 112 w 441"/>
                  <a:gd name="T25" fmla="*/ 0 h 273"/>
                  <a:gd name="T26" fmla="*/ 136 w 441"/>
                  <a:gd name="T27" fmla="*/ 0 h 273"/>
                  <a:gd name="T28" fmla="*/ 160 w 441"/>
                  <a:gd name="T29" fmla="*/ 48 h 273"/>
                  <a:gd name="T30" fmla="*/ 208 w 441"/>
                  <a:gd name="T31" fmla="*/ 48 h 273"/>
                  <a:gd name="T32" fmla="*/ 248 w 441"/>
                  <a:gd name="T33" fmla="*/ 48 h 273"/>
                  <a:gd name="T34" fmla="*/ 272 w 441"/>
                  <a:gd name="T35" fmla="*/ 48 h 273"/>
                  <a:gd name="T36" fmla="*/ 336 w 441"/>
                  <a:gd name="T37" fmla="*/ 48 h 273"/>
                  <a:gd name="T38" fmla="*/ 384 w 441"/>
                  <a:gd name="T39" fmla="*/ 56 h 273"/>
                  <a:gd name="T40" fmla="*/ 440 w 441"/>
                  <a:gd name="T41" fmla="*/ 48 h 273"/>
                  <a:gd name="T42" fmla="*/ 408 w 441"/>
                  <a:gd name="T43" fmla="*/ 88 h 273"/>
                  <a:gd name="T44" fmla="*/ 352 w 441"/>
                  <a:gd name="T45" fmla="*/ 88 h 273"/>
                  <a:gd name="T46" fmla="*/ 304 w 441"/>
                  <a:gd name="T47" fmla="*/ 104 h 273"/>
                  <a:gd name="T48" fmla="*/ 304 w 441"/>
                  <a:gd name="T49" fmla="*/ 88 h 273"/>
                  <a:gd name="T50" fmla="*/ 264 w 441"/>
                  <a:gd name="T51" fmla="*/ 104 h 273"/>
                  <a:gd name="T52" fmla="*/ 248 w 441"/>
                  <a:gd name="T53" fmla="*/ 88 h 273"/>
                  <a:gd name="T54" fmla="*/ 208 w 441"/>
                  <a:gd name="T55" fmla="*/ 128 h 273"/>
                  <a:gd name="T56" fmla="*/ 184 w 441"/>
                  <a:gd name="T57" fmla="*/ 104 h 273"/>
                  <a:gd name="T58" fmla="*/ 136 w 441"/>
                  <a:gd name="T59" fmla="*/ 128 h 273"/>
                  <a:gd name="T60" fmla="*/ 112 w 441"/>
                  <a:gd name="T61" fmla="*/ 160 h 273"/>
                  <a:gd name="T62" fmla="*/ 96 w 441"/>
                  <a:gd name="T63" fmla="*/ 160 h 273"/>
                  <a:gd name="T64" fmla="*/ 96 w 441"/>
                  <a:gd name="T65" fmla="*/ 224 h 273"/>
                  <a:gd name="T66" fmla="*/ 72 w 441"/>
                  <a:gd name="T67" fmla="*/ 256 h 273"/>
                  <a:gd name="T68" fmla="*/ 64 w 441"/>
                  <a:gd name="T69" fmla="*/ 256 h 273"/>
                  <a:gd name="T70" fmla="*/ 64 w 441"/>
                  <a:gd name="T71" fmla="*/ 224 h 273"/>
                  <a:gd name="T72" fmla="*/ 32 w 441"/>
                  <a:gd name="T73" fmla="*/ 256 h 273"/>
                  <a:gd name="T74" fmla="*/ 32 w 441"/>
                  <a:gd name="T75" fmla="*/ 272 h 27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41"/>
                  <a:gd name="T115" fmla="*/ 0 h 273"/>
                  <a:gd name="T116" fmla="*/ 441 w 441"/>
                  <a:gd name="T117" fmla="*/ 273 h 27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41" h="273">
                    <a:moveTo>
                      <a:pt x="32" y="272"/>
                    </a:moveTo>
                    <a:lnTo>
                      <a:pt x="8" y="256"/>
                    </a:lnTo>
                    <a:lnTo>
                      <a:pt x="0" y="256"/>
                    </a:lnTo>
                    <a:lnTo>
                      <a:pt x="0" y="160"/>
                    </a:lnTo>
                    <a:lnTo>
                      <a:pt x="8" y="160"/>
                    </a:lnTo>
                    <a:lnTo>
                      <a:pt x="32" y="160"/>
                    </a:lnTo>
                    <a:lnTo>
                      <a:pt x="40" y="104"/>
                    </a:lnTo>
                    <a:lnTo>
                      <a:pt x="64" y="104"/>
                    </a:lnTo>
                    <a:lnTo>
                      <a:pt x="64" y="88"/>
                    </a:lnTo>
                    <a:lnTo>
                      <a:pt x="72" y="56"/>
                    </a:lnTo>
                    <a:lnTo>
                      <a:pt x="96" y="48"/>
                    </a:lnTo>
                    <a:lnTo>
                      <a:pt x="112" y="48"/>
                    </a:lnTo>
                    <a:lnTo>
                      <a:pt x="112" y="0"/>
                    </a:lnTo>
                    <a:lnTo>
                      <a:pt x="136" y="0"/>
                    </a:lnTo>
                    <a:lnTo>
                      <a:pt x="160" y="48"/>
                    </a:lnTo>
                    <a:lnTo>
                      <a:pt x="208" y="48"/>
                    </a:lnTo>
                    <a:lnTo>
                      <a:pt x="248" y="48"/>
                    </a:lnTo>
                    <a:lnTo>
                      <a:pt x="272" y="48"/>
                    </a:lnTo>
                    <a:lnTo>
                      <a:pt x="336" y="48"/>
                    </a:lnTo>
                    <a:lnTo>
                      <a:pt x="384" y="56"/>
                    </a:lnTo>
                    <a:lnTo>
                      <a:pt x="440" y="48"/>
                    </a:lnTo>
                    <a:lnTo>
                      <a:pt x="408" y="88"/>
                    </a:lnTo>
                    <a:lnTo>
                      <a:pt x="352" y="88"/>
                    </a:lnTo>
                    <a:lnTo>
                      <a:pt x="304" y="104"/>
                    </a:lnTo>
                    <a:lnTo>
                      <a:pt x="304" y="88"/>
                    </a:lnTo>
                    <a:lnTo>
                      <a:pt x="264" y="104"/>
                    </a:lnTo>
                    <a:lnTo>
                      <a:pt x="248" y="88"/>
                    </a:lnTo>
                    <a:lnTo>
                      <a:pt x="208" y="128"/>
                    </a:lnTo>
                    <a:lnTo>
                      <a:pt x="184" y="104"/>
                    </a:lnTo>
                    <a:lnTo>
                      <a:pt x="136" y="128"/>
                    </a:lnTo>
                    <a:lnTo>
                      <a:pt x="112" y="160"/>
                    </a:lnTo>
                    <a:lnTo>
                      <a:pt x="96" y="160"/>
                    </a:lnTo>
                    <a:lnTo>
                      <a:pt x="96" y="224"/>
                    </a:lnTo>
                    <a:lnTo>
                      <a:pt x="72" y="256"/>
                    </a:lnTo>
                    <a:lnTo>
                      <a:pt x="64" y="256"/>
                    </a:lnTo>
                    <a:lnTo>
                      <a:pt x="64" y="224"/>
                    </a:lnTo>
                    <a:lnTo>
                      <a:pt x="32" y="256"/>
                    </a:lnTo>
                    <a:lnTo>
                      <a:pt x="32" y="272"/>
                    </a:lnTo>
                  </a:path>
                </a:pathLst>
              </a:custGeom>
              <a:pattFill prst="pct50">
                <a:fgClr>
                  <a:srgbClr val="000000"/>
                </a:fgClr>
                <a:bgClr>
                  <a:srgbClr val="FFFFFF"/>
                </a:bgClr>
              </a:pattFill>
              <a:ln w="12700" cap="rnd" cmpd="sng">
                <a:solidFill>
                  <a:srgbClr val="000000"/>
                </a:solidFill>
                <a:prstDash val="solid"/>
                <a:round/>
                <a:headEnd type="none" w="med" len="med"/>
                <a:tailEnd type="none" w="med" len="med"/>
              </a:ln>
            </p:spPr>
            <p:txBody>
              <a:bodyPr/>
              <a:lstStyle/>
              <a:p>
                <a:endParaRPr lang="en-US"/>
              </a:p>
            </p:txBody>
          </p:sp>
        </p:grpSp>
        <p:grpSp>
          <p:nvGrpSpPr>
            <p:cNvPr id="195633" name="Group 127"/>
            <p:cNvGrpSpPr>
              <a:grpSpLocks/>
            </p:cNvGrpSpPr>
            <p:nvPr/>
          </p:nvGrpSpPr>
          <p:grpSpPr bwMode="auto">
            <a:xfrm>
              <a:off x="3322" y="1287"/>
              <a:ext cx="601" cy="352"/>
              <a:chOff x="3368" y="1304"/>
              <a:chExt cx="609" cy="356"/>
            </a:xfrm>
          </p:grpSpPr>
          <p:sp>
            <p:nvSpPr>
              <p:cNvPr id="195716" name="Rectangle 128"/>
              <p:cNvSpPr>
                <a:spLocks noChangeArrowheads="1"/>
              </p:cNvSpPr>
              <p:nvPr/>
            </p:nvSpPr>
            <p:spPr bwMode="auto">
              <a:xfrm>
                <a:off x="3872" y="1592"/>
                <a:ext cx="16" cy="16"/>
              </a:xfrm>
              <a:prstGeom prst="rect">
                <a:avLst/>
              </a:prstGeom>
              <a:solidFill>
                <a:srgbClr val="FFFFFF"/>
              </a:solidFill>
              <a:ln w="12700">
                <a:noFill/>
                <a:miter lim="800000"/>
                <a:headEnd/>
                <a:tailEnd/>
              </a:ln>
            </p:spPr>
            <p:txBody>
              <a:bodyPr wrap="none" anchor="ctr"/>
              <a:lstStyle/>
              <a:p>
                <a:endParaRPr lang="en-US"/>
              </a:p>
            </p:txBody>
          </p:sp>
          <p:sp>
            <p:nvSpPr>
              <p:cNvPr id="195717" name="Rectangle 129"/>
              <p:cNvSpPr>
                <a:spLocks noChangeArrowheads="1"/>
              </p:cNvSpPr>
              <p:nvPr/>
            </p:nvSpPr>
            <p:spPr bwMode="auto">
              <a:xfrm>
                <a:off x="3872" y="1592"/>
                <a:ext cx="16" cy="16"/>
              </a:xfrm>
              <a:prstGeom prst="rect">
                <a:avLst/>
              </a:prstGeom>
              <a:solidFill>
                <a:srgbClr val="FFFFFF"/>
              </a:solidFill>
              <a:ln w="12700">
                <a:noFill/>
                <a:miter lim="800000"/>
                <a:headEnd/>
                <a:tailEnd/>
              </a:ln>
            </p:spPr>
            <p:txBody>
              <a:bodyPr wrap="none" anchor="ctr"/>
              <a:lstStyle/>
              <a:p>
                <a:endParaRPr lang="en-US"/>
              </a:p>
            </p:txBody>
          </p:sp>
          <p:sp>
            <p:nvSpPr>
              <p:cNvPr id="195718" name="Rectangle 130"/>
              <p:cNvSpPr>
                <a:spLocks noChangeArrowheads="1"/>
              </p:cNvSpPr>
              <p:nvPr/>
            </p:nvSpPr>
            <p:spPr bwMode="auto">
              <a:xfrm>
                <a:off x="3872" y="1592"/>
                <a:ext cx="16" cy="16"/>
              </a:xfrm>
              <a:prstGeom prst="rect">
                <a:avLst/>
              </a:prstGeom>
              <a:solidFill>
                <a:srgbClr val="FFFFFF"/>
              </a:solidFill>
              <a:ln w="12700">
                <a:noFill/>
                <a:miter lim="800000"/>
                <a:headEnd/>
                <a:tailEnd/>
              </a:ln>
            </p:spPr>
            <p:txBody>
              <a:bodyPr wrap="none" anchor="ctr"/>
              <a:lstStyle/>
              <a:p>
                <a:endParaRPr lang="en-US"/>
              </a:p>
            </p:txBody>
          </p:sp>
          <p:sp>
            <p:nvSpPr>
              <p:cNvPr id="195719" name="Rectangle 131"/>
              <p:cNvSpPr>
                <a:spLocks noChangeArrowheads="1"/>
              </p:cNvSpPr>
              <p:nvPr/>
            </p:nvSpPr>
            <p:spPr bwMode="auto">
              <a:xfrm>
                <a:off x="3872" y="1592"/>
                <a:ext cx="16" cy="16"/>
              </a:xfrm>
              <a:prstGeom prst="rect">
                <a:avLst/>
              </a:prstGeom>
              <a:solidFill>
                <a:srgbClr val="FFFFFF"/>
              </a:solidFill>
              <a:ln w="12700">
                <a:noFill/>
                <a:miter lim="800000"/>
                <a:headEnd/>
                <a:tailEnd/>
              </a:ln>
            </p:spPr>
            <p:txBody>
              <a:bodyPr wrap="none" anchor="ctr"/>
              <a:lstStyle/>
              <a:p>
                <a:endParaRPr lang="en-US"/>
              </a:p>
            </p:txBody>
          </p:sp>
          <p:sp>
            <p:nvSpPr>
              <p:cNvPr id="195720" name="Rectangle 132"/>
              <p:cNvSpPr>
                <a:spLocks noChangeArrowheads="1"/>
              </p:cNvSpPr>
              <p:nvPr/>
            </p:nvSpPr>
            <p:spPr bwMode="auto">
              <a:xfrm>
                <a:off x="3872" y="1592"/>
                <a:ext cx="24" cy="16"/>
              </a:xfrm>
              <a:prstGeom prst="rect">
                <a:avLst/>
              </a:prstGeom>
              <a:solidFill>
                <a:srgbClr val="FFFFFF"/>
              </a:solidFill>
              <a:ln w="12700">
                <a:noFill/>
                <a:miter lim="800000"/>
                <a:headEnd/>
                <a:tailEnd/>
              </a:ln>
            </p:spPr>
            <p:txBody>
              <a:bodyPr wrap="none" anchor="ctr"/>
              <a:lstStyle/>
              <a:p>
                <a:endParaRPr lang="en-US"/>
              </a:p>
            </p:txBody>
          </p:sp>
          <p:sp>
            <p:nvSpPr>
              <p:cNvPr id="195721" name="Rectangle 133"/>
              <p:cNvSpPr>
                <a:spLocks noChangeArrowheads="1"/>
              </p:cNvSpPr>
              <p:nvPr/>
            </p:nvSpPr>
            <p:spPr bwMode="auto">
              <a:xfrm>
                <a:off x="3872" y="1592"/>
                <a:ext cx="24" cy="16"/>
              </a:xfrm>
              <a:prstGeom prst="rect">
                <a:avLst/>
              </a:prstGeom>
              <a:solidFill>
                <a:srgbClr val="FFFFFF"/>
              </a:solidFill>
              <a:ln w="12700">
                <a:noFill/>
                <a:miter lim="800000"/>
                <a:headEnd/>
                <a:tailEnd/>
              </a:ln>
            </p:spPr>
            <p:txBody>
              <a:bodyPr wrap="none" anchor="ctr"/>
              <a:lstStyle/>
              <a:p>
                <a:endParaRPr lang="en-US"/>
              </a:p>
            </p:txBody>
          </p:sp>
          <p:sp>
            <p:nvSpPr>
              <p:cNvPr id="195722" name="Rectangle 134"/>
              <p:cNvSpPr>
                <a:spLocks noChangeArrowheads="1"/>
              </p:cNvSpPr>
              <p:nvPr/>
            </p:nvSpPr>
            <p:spPr bwMode="auto">
              <a:xfrm>
                <a:off x="3872" y="1592"/>
                <a:ext cx="24" cy="16"/>
              </a:xfrm>
              <a:prstGeom prst="rect">
                <a:avLst/>
              </a:prstGeom>
              <a:solidFill>
                <a:srgbClr val="FFFFFF"/>
              </a:solidFill>
              <a:ln w="12700">
                <a:noFill/>
                <a:miter lim="800000"/>
                <a:headEnd/>
                <a:tailEnd/>
              </a:ln>
            </p:spPr>
            <p:txBody>
              <a:bodyPr wrap="none" anchor="ctr"/>
              <a:lstStyle/>
              <a:p>
                <a:endParaRPr lang="en-US"/>
              </a:p>
            </p:txBody>
          </p:sp>
          <p:sp>
            <p:nvSpPr>
              <p:cNvPr id="195723" name="Rectangle 135"/>
              <p:cNvSpPr>
                <a:spLocks noChangeArrowheads="1"/>
              </p:cNvSpPr>
              <p:nvPr/>
            </p:nvSpPr>
            <p:spPr bwMode="auto">
              <a:xfrm>
                <a:off x="3872" y="1592"/>
                <a:ext cx="24" cy="16"/>
              </a:xfrm>
              <a:prstGeom prst="rect">
                <a:avLst/>
              </a:prstGeom>
              <a:solidFill>
                <a:srgbClr val="FFFFFF"/>
              </a:solidFill>
              <a:ln w="12700">
                <a:noFill/>
                <a:miter lim="800000"/>
                <a:headEnd/>
                <a:tailEnd/>
              </a:ln>
            </p:spPr>
            <p:txBody>
              <a:bodyPr wrap="none" anchor="ctr"/>
              <a:lstStyle/>
              <a:p>
                <a:endParaRPr lang="en-US"/>
              </a:p>
            </p:txBody>
          </p:sp>
          <p:sp>
            <p:nvSpPr>
              <p:cNvPr id="195724" name="Freeform 136"/>
              <p:cNvSpPr>
                <a:spLocks/>
              </p:cNvSpPr>
              <p:nvPr/>
            </p:nvSpPr>
            <p:spPr bwMode="auto">
              <a:xfrm>
                <a:off x="3368" y="1304"/>
                <a:ext cx="609" cy="353"/>
              </a:xfrm>
              <a:custGeom>
                <a:avLst/>
                <a:gdLst>
                  <a:gd name="T0" fmla="*/ 0 w 609"/>
                  <a:gd name="T1" fmla="*/ 352 h 353"/>
                  <a:gd name="T2" fmla="*/ 0 w 609"/>
                  <a:gd name="T3" fmla="*/ 312 h 353"/>
                  <a:gd name="T4" fmla="*/ 48 w 609"/>
                  <a:gd name="T5" fmla="*/ 312 h 353"/>
                  <a:gd name="T6" fmla="*/ 48 w 609"/>
                  <a:gd name="T7" fmla="*/ 168 h 353"/>
                  <a:gd name="T8" fmla="*/ 72 w 609"/>
                  <a:gd name="T9" fmla="*/ 168 h 353"/>
                  <a:gd name="T10" fmla="*/ 72 w 609"/>
                  <a:gd name="T11" fmla="*/ 128 h 353"/>
                  <a:gd name="T12" fmla="*/ 152 w 609"/>
                  <a:gd name="T13" fmla="*/ 80 h 353"/>
                  <a:gd name="T14" fmla="*/ 152 w 609"/>
                  <a:gd name="T15" fmla="*/ 0 h 353"/>
                  <a:gd name="T16" fmla="*/ 176 w 609"/>
                  <a:gd name="T17" fmla="*/ 0 h 353"/>
                  <a:gd name="T18" fmla="*/ 176 w 609"/>
                  <a:gd name="T19" fmla="*/ 104 h 353"/>
                  <a:gd name="T20" fmla="*/ 240 w 609"/>
                  <a:gd name="T21" fmla="*/ 104 h 353"/>
                  <a:gd name="T22" fmla="*/ 240 w 609"/>
                  <a:gd name="T23" fmla="*/ 128 h 353"/>
                  <a:gd name="T24" fmla="*/ 240 w 609"/>
                  <a:gd name="T25" fmla="*/ 32 h 353"/>
                  <a:gd name="T26" fmla="*/ 280 w 609"/>
                  <a:gd name="T27" fmla="*/ 32 h 353"/>
                  <a:gd name="T28" fmla="*/ 280 w 609"/>
                  <a:gd name="T29" fmla="*/ 120 h 353"/>
                  <a:gd name="T30" fmla="*/ 336 w 609"/>
                  <a:gd name="T31" fmla="*/ 120 h 353"/>
                  <a:gd name="T32" fmla="*/ 336 w 609"/>
                  <a:gd name="T33" fmla="*/ 128 h 353"/>
                  <a:gd name="T34" fmla="*/ 352 w 609"/>
                  <a:gd name="T35" fmla="*/ 128 h 353"/>
                  <a:gd name="T36" fmla="*/ 352 w 609"/>
                  <a:gd name="T37" fmla="*/ 48 h 353"/>
                  <a:gd name="T38" fmla="*/ 400 w 609"/>
                  <a:gd name="T39" fmla="*/ 48 h 353"/>
                  <a:gd name="T40" fmla="*/ 400 w 609"/>
                  <a:gd name="T41" fmla="*/ 128 h 353"/>
                  <a:gd name="T42" fmla="*/ 432 w 609"/>
                  <a:gd name="T43" fmla="*/ 128 h 353"/>
                  <a:gd name="T44" fmla="*/ 432 w 609"/>
                  <a:gd name="T45" fmla="*/ 144 h 353"/>
                  <a:gd name="T46" fmla="*/ 456 w 609"/>
                  <a:gd name="T47" fmla="*/ 144 h 353"/>
                  <a:gd name="T48" fmla="*/ 456 w 609"/>
                  <a:gd name="T49" fmla="*/ 48 h 353"/>
                  <a:gd name="T50" fmla="*/ 488 w 609"/>
                  <a:gd name="T51" fmla="*/ 48 h 353"/>
                  <a:gd name="T52" fmla="*/ 488 w 609"/>
                  <a:gd name="T53" fmla="*/ 144 h 353"/>
                  <a:gd name="T54" fmla="*/ 528 w 609"/>
                  <a:gd name="T55" fmla="*/ 144 h 353"/>
                  <a:gd name="T56" fmla="*/ 528 w 609"/>
                  <a:gd name="T57" fmla="*/ 168 h 353"/>
                  <a:gd name="T58" fmla="*/ 560 w 609"/>
                  <a:gd name="T59" fmla="*/ 168 h 353"/>
                  <a:gd name="T60" fmla="*/ 560 w 609"/>
                  <a:gd name="T61" fmla="*/ 296 h 353"/>
                  <a:gd name="T62" fmla="*/ 608 w 609"/>
                  <a:gd name="T63" fmla="*/ 296 h 353"/>
                  <a:gd name="T64" fmla="*/ 608 w 609"/>
                  <a:gd name="T65" fmla="*/ 352 h 353"/>
                  <a:gd name="T66" fmla="*/ 592 w 609"/>
                  <a:gd name="T67" fmla="*/ 352 h 353"/>
                  <a:gd name="T68" fmla="*/ 592 w 609"/>
                  <a:gd name="T69" fmla="*/ 320 h 353"/>
                  <a:gd name="T70" fmla="*/ 600 w 609"/>
                  <a:gd name="T71" fmla="*/ 320 h 353"/>
                  <a:gd name="T72" fmla="*/ 544 w 609"/>
                  <a:gd name="T73" fmla="*/ 320 h 353"/>
                  <a:gd name="T74" fmla="*/ 544 w 609"/>
                  <a:gd name="T75" fmla="*/ 352 h 353"/>
                  <a:gd name="T76" fmla="*/ 0 w 609"/>
                  <a:gd name="T77" fmla="*/ 352 h 35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09"/>
                  <a:gd name="T118" fmla="*/ 0 h 353"/>
                  <a:gd name="T119" fmla="*/ 609 w 609"/>
                  <a:gd name="T120" fmla="*/ 353 h 35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09" h="353">
                    <a:moveTo>
                      <a:pt x="0" y="352"/>
                    </a:moveTo>
                    <a:lnTo>
                      <a:pt x="0" y="312"/>
                    </a:lnTo>
                    <a:lnTo>
                      <a:pt x="48" y="312"/>
                    </a:lnTo>
                    <a:lnTo>
                      <a:pt x="48" y="168"/>
                    </a:lnTo>
                    <a:lnTo>
                      <a:pt x="72" y="168"/>
                    </a:lnTo>
                    <a:lnTo>
                      <a:pt x="72" y="128"/>
                    </a:lnTo>
                    <a:lnTo>
                      <a:pt x="152" y="80"/>
                    </a:lnTo>
                    <a:lnTo>
                      <a:pt x="152" y="0"/>
                    </a:lnTo>
                    <a:lnTo>
                      <a:pt x="176" y="0"/>
                    </a:lnTo>
                    <a:lnTo>
                      <a:pt x="176" y="104"/>
                    </a:lnTo>
                    <a:lnTo>
                      <a:pt x="240" y="104"/>
                    </a:lnTo>
                    <a:lnTo>
                      <a:pt x="240" y="128"/>
                    </a:lnTo>
                    <a:lnTo>
                      <a:pt x="240" y="32"/>
                    </a:lnTo>
                    <a:lnTo>
                      <a:pt x="280" y="32"/>
                    </a:lnTo>
                    <a:lnTo>
                      <a:pt x="280" y="120"/>
                    </a:lnTo>
                    <a:lnTo>
                      <a:pt x="336" y="120"/>
                    </a:lnTo>
                    <a:lnTo>
                      <a:pt x="336" y="128"/>
                    </a:lnTo>
                    <a:lnTo>
                      <a:pt x="352" y="128"/>
                    </a:lnTo>
                    <a:lnTo>
                      <a:pt x="352" y="48"/>
                    </a:lnTo>
                    <a:lnTo>
                      <a:pt x="400" y="48"/>
                    </a:lnTo>
                    <a:lnTo>
                      <a:pt x="400" y="128"/>
                    </a:lnTo>
                    <a:lnTo>
                      <a:pt x="432" y="128"/>
                    </a:lnTo>
                    <a:lnTo>
                      <a:pt x="432" y="144"/>
                    </a:lnTo>
                    <a:lnTo>
                      <a:pt x="456" y="144"/>
                    </a:lnTo>
                    <a:lnTo>
                      <a:pt x="456" y="48"/>
                    </a:lnTo>
                    <a:lnTo>
                      <a:pt x="488" y="48"/>
                    </a:lnTo>
                    <a:lnTo>
                      <a:pt x="488" y="144"/>
                    </a:lnTo>
                    <a:lnTo>
                      <a:pt x="528" y="144"/>
                    </a:lnTo>
                    <a:lnTo>
                      <a:pt x="528" y="168"/>
                    </a:lnTo>
                    <a:lnTo>
                      <a:pt x="560" y="168"/>
                    </a:lnTo>
                    <a:lnTo>
                      <a:pt x="560" y="296"/>
                    </a:lnTo>
                    <a:lnTo>
                      <a:pt x="608" y="296"/>
                    </a:lnTo>
                    <a:lnTo>
                      <a:pt x="608" y="352"/>
                    </a:lnTo>
                    <a:lnTo>
                      <a:pt x="592" y="352"/>
                    </a:lnTo>
                    <a:lnTo>
                      <a:pt x="592" y="320"/>
                    </a:lnTo>
                    <a:lnTo>
                      <a:pt x="600" y="320"/>
                    </a:lnTo>
                    <a:lnTo>
                      <a:pt x="544" y="320"/>
                    </a:lnTo>
                    <a:lnTo>
                      <a:pt x="544" y="352"/>
                    </a:lnTo>
                    <a:lnTo>
                      <a:pt x="0" y="352"/>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25" name="Freeform 137"/>
              <p:cNvSpPr>
                <a:spLocks/>
              </p:cNvSpPr>
              <p:nvPr/>
            </p:nvSpPr>
            <p:spPr bwMode="auto">
              <a:xfrm>
                <a:off x="3368" y="1304"/>
                <a:ext cx="609" cy="353"/>
              </a:xfrm>
              <a:custGeom>
                <a:avLst/>
                <a:gdLst>
                  <a:gd name="T0" fmla="*/ 0 w 609"/>
                  <a:gd name="T1" fmla="*/ 352 h 353"/>
                  <a:gd name="T2" fmla="*/ 0 w 609"/>
                  <a:gd name="T3" fmla="*/ 312 h 353"/>
                  <a:gd name="T4" fmla="*/ 48 w 609"/>
                  <a:gd name="T5" fmla="*/ 312 h 353"/>
                  <a:gd name="T6" fmla="*/ 48 w 609"/>
                  <a:gd name="T7" fmla="*/ 168 h 353"/>
                  <a:gd name="T8" fmla="*/ 72 w 609"/>
                  <a:gd name="T9" fmla="*/ 168 h 353"/>
                  <a:gd name="T10" fmla="*/ 72 w 609"/>
                  <a:gd name="T11" fmla="*/ 128 h 353"/>
                  <a:gd name="T12" fmla="*/ 152 w 609"/>
                  <a:gd name="T13" fmla="*/ 80 h 353"/>
                  <a:gd name="T14" fmla="*/ 152 w 609"/>
                  <a:gd name="T15" fmla="*/ 0 h 353"/>
                  <a:gd name="T16" fmla="*/ 176 w 609"/>
                  <a:gd name="T17" fmla="*/ 0 h 353"/>
                  <a:gd name="T18" fmla="*/ 176 w 609"/>
                  <a:gd name="T19" fmla="*/ 104 h 353"/>
                  <a:gd name="T20" fmla="*/ 240 w 609"/>
                  <a:gd name="T21" fmla="*/ 104 h 353"/>
                  <a:gd name="T22" fmla="*/ 240 w 609"/>
                  <a:gd name="T23" fmla="*/ 128 h 353"/>
                  <a:gd name="T24" fmla="*/ 240 w 609"/>
                  <a:gd name="T25" fmla="*/ 32 h 353"/>
                  <a:gd name="T26" fmla="*/ 280 w 609"/>
                  <a:gd name="T27" fmla="*/ 32 h 353"/>
                  <a:gd name="T28" fmla="*/ 280 w 609"/>
                  <a:gd name="T29" fmla="*/ 120 h 353"/>
                  <a:gd name="T30" fmla="*/ 336 w 609"/>
                  <a:gd name="T31" fmla="*/ 120 h 353"/>
                  <a:gd name="T32" fmla="*/ 336 w 609"/>
                  <a:gd name="T33" fmla="*/ 128 h 353"/>
                  <a:gd name="T34" fmla="*/ 352 w 609"/>
                  <a:gd name="T35" fmla="*/ 128 h 353"/>
                  <a:gd name="T36" fmla="*/ 352 w 609"/>
                  <a:gd name="T37" fmla="*/ 48 h 353"/>
                  <a:gd name="T38" fmla="*/ 400 w 609"/>
                  <a:gd name="T39" fmla="*/ 48 h 353"/>
                  <a:gd name="T40" fmla="*/ 400 w 609"/>
                  <a:gd name="T41" fmla="*/ 128 h 353"/>
                  <a:gd name="T42" fmla="*/ 432 w 609"/>
                  <a:gd name="T43" fmla="*/ 128 h 353"/>
                  <a:gd name="T44" fmla="*/ 432 w 609"/>
                  <a:gd name="T45" fmla="*/ 144 h 353"/>
                  <a:gd name="T46" fmla="*/ 456 w 609"/>
                  <a:gd name="T47" fmla="*/ 144 h 353"/>
                  <a:gd name="T48" fmla="*/ 456 w 609"/>
                  <a:gd name="T49" fmla="*/ 48 h 353"/>
                  <a:gd name="T50" fmla="*/ 488 w 609"/>
                  <a:gd name="T51" fmla="*/ 48 h 353"/>
                  <a:gd name="T52" fmla="*/ 488 w 609"/>
                  <a:gd name="T53" fmla="*/ 144 h 353"/>
                  <a:gd name="T54" fmla="*/ 528 w 609"/>
                  <a:gd name="T55" fmla="*/ 144 h 353"/>
                  <a:gd name="T56" fmla="*/ 528 w 609"/>
                  <a:gd name="T57" fmla="*/ 168 h 353"/>
                  <a:gd name="T58" fmla="*/ 560 w 609"/>
                  <a:gd name="T59" fmla="*/ 168 h 353"/>
                  <a:gd name="T60" fmla="*/ 560 w 609"/>
                  <a:gd name="T61" fmla="*/ 296 h 353"/>
                  <a:gd name="T62" fmla="*/ 608 w 609"/>
                  <a:gd name="T63" fmla="*/ 296 h 353"/>
                  <a:gd name="T64" fmla="*/ 608 w 609"/>
                  <a:gd name="T65" fmla="*/ 352 h 353"/>
                  <a:gd name="T66" fmla="*/ 592 w 609"/>
                  <a:gd name="T67" fmla="*/ 352 h 353"/>
                  <a:gd name="T68" fmla="*/ 592 w 609"/>
                  <a:gd name="T69" fmla="*/ 320 h 353"/>
                  <a:gd name="T70" fmla="*/ 600 w 609"/>
                  <a:gd name="T71" fmla="*/ 320 h 353"/>
                  <a:gd name="T72" fmla="*/ 544 w 609"/>
                  <a:gd name="T73" fmla="*/ 320 h 353"/>
                  <a:gd name="T74" fmla="*/ 544 w 609"/>
                  <a:gd name="T75" fmla="*/ 352 h 353"/>
                  <a:gd name="T76" fmla="*/ 0 w 609"/>
                  <a:gd name="T77" fmla="*/ 352 h 35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09"/>
                  <a:gd name="T118" fmla="*/ 0 h 353"/>
                  <a:gd name="T119" fmla="*/ 609 w 609"/>
                  <a:gd name="T120" fmla="*/ 353 h 35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09" h="353">
                    <a:moveTo>
                      <a:pt x="0" y="352"/>
                    </a:moveTo>
                    <a:lnTo>
                      <a:pt x="0" y="312"/>
                    </a:lnTo>
                    <a:lnTo>
                      <a:pt x="48" y="312"/>
                    </a:lnTo>
                    <a:lnTo>
                      <a:pt x="48" y="168"/>
                    </a:lnTo>
                    <a:lnTo>
                      <a:pt x="72" y="168"/>
                    </a:lnTo>
                    <a:lnTo>
                      <a:pt x="72" y="128"/>
                    </a:lnTo>
                    <a:lnTo>
                      <a:pt x="152" y="80"/>
                    </a:lnTo>
                    <a:lnTo>
                      <a:pt x="152" y="0"/>
                    </a:lnTo>
                    <a:lnTo>
                      <a:pt x="176" y="0"/>
                    </a:lnTo>
                    <a:lnTo>
                      <a:pt x="176" y="104"/>
                    </a:lnTo>
                    <a:lnTo>
                      <a:pt x="240" y="104"/>
                    </a:lnTo>
                    <a:lnTo>
                      <a:pt x="240" y="128"/>
                    </a:lnTo>
                    <a:lnTo>
                      <a:pt x="240" y="32"/>
                    </a:lnTo>
                    <a:lnTo>
                      <a:pt x="280" y="32"/>
                    </a:lnTo>
                    <a:lnTo>
                      <a:pt x="280" y="120"/>
                    </a:lnTo>
                    <a:lnTo>
                      <a:pt x="336" y="120"/>
                    </a:lnTo>
                    <a:lnTo>
                      <a:pt x="336" y="128"/>
                    </a:lnTo>
                    <a:lnTo>
                      <a:pt x="352" y="128"/>
                    </a:lnTo>
                    <a:lnTo>
                      <a:pt x="352" y="48"/>
                    </a:lnTo>
                    <a:lnTo>
                      <a:pt x="400" y="48"/>
                    </a:lnTo>
                    <a:lnTo>
                      <a:pt x="400" y="128"/>
                    </a:lnTo>
                    <a:lnTo>
                      <a:pt x="432" y="128"/>
                    </a:lnTo>
                    <a:lnTo>
                      <a:pt x="432" y="144"/>
                    </a:lnTo>
                    <a:lnTo>
                      <a:pt x="456" y="144"/>
                    </a:lnTo>
                    <a:lnTo>
                      <a:pt x="456" y="48"/>
                    </a:lnTo>
                    <a:lnTo>
                      <a:pt x="488" y="48"/>
                    </a:lnTo>
                    <a:lnTo>
                      <a:pt x="488" y="144"/>
                    </a:lnTo>
                    <a:lnTo>
                      <a:pt x="528" y="144"/>
                    </a:lnTo>
                    <a:lnTo>
                      <a:pt x="528" y="168"/>
                    </a:lnTo>
                    <a:lnTo>
                      <a:pt x="560" y="168"/>
                    </a:lnTo>
                    <a:lnTo>
                      <a:pt x="560" y="296"/>
                    </a:lnTo>
                    <a:lnTo>
                      <a:pt x="608" y="296"/>
                    </a:lnTo>
                    <a:lnTo>
                      <a:pt x="608" y="352"/>
                    </a:lnTo>
                    <a:lnTo>
                      <a:pt x="592" y="352"/>
                    </a:lnTo>
                    <a:lnTo>
                      <a:pt x="592" y="320"/>
                    </a:lnTo>
                    <a:lnTo>
                      <a:pt x="600" y="320"/>
                    </a:lnTo>
                    <a:lnTo>
                      <a:pt x="544" y="320"/>
                    </a:lnTo>
                    <a:lnTo>
                      <a:pt x="544" y="352"/>
                    </a:lnTo>
                    <a:lnTo>
                      <a:pt x="0" y="352"/>
                    </a:lnTo>
                  </a:path>
                </a:pathLst>
              </a:custGeom>
              <a:solidFill>
                <a:srgbClr val="D59C00"/>
              </a:solidFill>
              <a:ln w="12700" cap="rnd" cmpd="sng">
                <a:solidFill>
                  <a:srgbClr val="000000"/>
                </a:solidFill>
                <a:prstDash val="solid"/>
                <a:round/>
                <a:headEnd type="none" w="med" len="med"/>
                <a:tailEnd type="none" w="med" len="med"/>
              </a:ln>
            </p:spPr>
            <p:txBody>
              <a:bodyPr/>
              <a:lstStyle/>
              <a:p>
                <a:endParaRPr lang="en-US"/>
              </a:p>
            </p:txBody>
          </p:sp>
          <p:sp>
            <p:nvSpPr>
              <p:cNvPr id="195726" name="Freeform 138"/>
              <p:cNvSpPr>
                <a:spLocks/>
              </p:cNvSpPr>
              <p:nvPr/>
            </p:nvSpPr>
            <p:spPr bwMode="auto">
              <a:xfrm>
                <a:off x="3592" y="1448"/>
                <a:ext cx="281" cy="73"/>
              </a:xfrm>
              <a:custGeom>
                <a:avLst/>
                <a:gdLst>
                  <a:gd name="T0" fmla="*/ 0 w 281"/>
                  <a:gd name="T1" fmla="*/ 16 h 73"/>
                  <a:gd name="T2" fmla="*/ 280 w 281"/>
                  <a:gd name="T3" fmla="*/ 24 h 73"/>
                  <a:gd name="T4" fmla="*/ 280 w 281"/>
                  <a:gd name="T5" fmla="*/ 72 h 73"/>
                  <a:gd name="T6" fmla="*/ 0 w 281"/>
                  <a:gd name="T7" fmla="*/ 72 h 73"/>
                  <a:gd name="T8" fmla="*/ 0 w 281"/>
                  <a:gd name="T9" fmla="*/ 0 h 73"/>
                  <a:gd name="T10" fmla="*/ 0 60000 65536"/>
                  <a:gd name="T11" fmla="*/ 0 60000 65536"/>
                  <a:gd name="T12" fmla="*/ 0 60000 65536"/>
                  <a:gd name="T13" fmla="*/ 0 60000 65536"/>
                  <a:gd name="T14" fmla="*/ 0 60000 65536"/>
                  <a:gd name="T15" fmla="*/ 0 w 281"/>
                  <a:gd name="T16" fmla="*/ 0 h 73"/>
                  <a:gd name="T17" fmla="*/ 281 w 281"/>
                  <a:gd name="T18" fmla="*/ 73 h 73"/>
                </a:gdLst>
                <a:ahLst/>
                <a:cxnLst>
                  <a:cxn ang="T10">
                    <a:pos x="T0" y="T1"/>
                  </a:cxn>
                  <a:cxn ang="T11">
                    <a:pos x="T2" y="T3"/>
                  </a:cxn>
                  <a:cxn ang="T12">
                    <a:pos x="T4" y="T5"/>
                  </a:cxn>
                  <a:cxn ang="T13">
                    <a:pos x="T6" y="T7"/>
                  </a:cxn>
                  <a:cxn ang="T14">
                    <a:pos x="T8" y="T9"/>
                  </a:cxn>
                </a:cxnLst>
                <a:rect l="T15" t="T16" r="T17" b="T18"/>
                <a:pathLst>
                  <a:path w="281" h="73">
                    <a:moveTo>
                      <a:pt x="0" y="16"/>
                    </a:moveTo>
                    <a:lnTo>
                      <a:pt x="280" y="24"/>
                    </a:lnTo>
                    <a:lnTo>
                      <a:pt x="280" y="72"/>
                    </a:lnTo>
                    <a:lnTo>
                      <a:pt x="0" y="72"/>
                    </a:lnTo>
                    <a:lnTo>
                      <a:pt x="0" y="0"/>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27" name="Freeform 139"/>
              <p:cNvSpPr>
                <a:spLocks/>
              </p:cNvSpPr>
              <p:nvPr/>
            </p:nvSpPr>
            <p:spPr bwMode="auto">
              <a:xfrm>
                <a:off x="3592" y="1448"/>
                <a:ext cx="281" cy="73"/>
              </a:xfrm>
              <a:custGeom>
                <a:avLst/>
                <a:gdLst>
                  <a:gd name="T0" fmla="*/ 0 w 281"/>
                  <a:gd name="T1" fmla="*/ 16 h 73"/>
                  <a:gd name="T2" fmla="*/ 280 w 281"/>
                  <a:gd name="T3" fmla="*/ 24 h 73"/>
                  <a:gd name="T4" fmla="*/ 280 w 281"/>
                  <a:gd name="T5" fmla="*/ 72 h 73"/>
                  <a:gd name="T6" fmla="*/ 0 w 281"/>
                  <a:gd name="T7" fmla="*/ 72 h 73"/>
                  <a:gd name="T8" fmla="*/ 0 w 281"/>
                  <a:gd name="T9" fmla="*/ 0 h 73"/>
                  <a:gd name="T10" fmla="*/ 0 60000 65536"/>
                  <a:gd name="T11" fmla="*/ 0 60000 65536"/>
                  <a:gd name="T12" fmla="*/ 0 60000 65536"/>
                  <a:gd name="T13" fmla="*/ 0 60000 65536"/>
                  <a:gd name="T14" fmla="*/ 0 60000 65536"/>
                  <a:gd name="T15" fmla="*/ 0 w 281"/>
                  <a:gd name="T16" fmla="*/ 0 h 73"/>
                  <a:gd name="T17" fmla="*/ 281 w 281"/>
                  <a:gd name="T18" fmla="*/ 73 h 73"/>
                </a:gdLst>
                <a:ahLst/>
                <a:cxnLst>
                  <a:cxn ang="T10">
                    <a:pos x="T0" y="T1"/>
                  </a:cxn>
                  <a:cxn ang="T11">
                    <a:pos x="T2" y="T3"/>
                  </a:cxn>
                  <a:cxn ang="T12">
                    <a:pos x="T4" y="T5"/>
                  </a:cxn>
                  <a:cxn ang="T13">
                    <a:pos x="T6" y="T7"/>
                  </a:cxn>
                  <a:cxn ang="T14">
                    <a:pos x="T8" y="T9"/>
                  </a:cxn>
                </a:cxnLst>
                <a:rect l="T15" t="T16" r="T17" b="T18"/>
                <a:pathLst>
                  <a:path w="281" h="73">
                    <a:moveTo>
                      <a:pt x="0" y="16"/>
                    </a:moveTo>
                    <a:lnTo>
                      <a:pt x="280" y="24"/>
                    </a:lnTo>
                    <a:lnTo>
                      <a:pt x="280" y="72"/>
                    </a:lnTo>
                    <a:lnTo>
                      <a:pt x="0" y="72"/>
                    </a:lnTo>
                    <a:lnTo>
                      <a:pt x="0"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sp>
            <p:nvSpPr>
              <p:cNvPr id="195728" name="Freeform 140"/>
              <p:cNvSpPr>
                <a:spLocks/>
              </p:cNvSpPr>
              <p:nvPr/>
            </p:nvSpPr>
            <p:spPr bwMode="auto">
              <a:xfrm>
                <a:off x="3592" y="1520"/>
                <a:ext cx="265" cy="57"/>
              </a:xfrm>
              <a:custGeom>
                <a:avLst/>
                <a:gdLst>
                  <a:gd name="T0" fmla="*/ 0 w 265"/>
                  <a:gd name="T1" fmla="*/ 0 h 57"/>
                  <a:gd name="T2" fmla="*/ 264 w 265"/>
                  <a:gd name="T3" fmla="*/ 8 h 57"/>
                  <a:gd name="T4" fmla="*/ 264 w 265"/>
                  <a:gd name="T5" fmla="*/ 56 h 57"/>
                  <a:gd name="T6" fmla="*/ 0 w 265"/>
                  <a:gd name="T7" fmla="*/ 56 h 57"/>
                  <a:gd name="T8" fmla="*/ 0 w 265"/>
                  <a:gd name="T9" fmla="*/ 0 h 57"/>
                  <a:gd name="T10" fmla="*/ 0 60000 65536"/>
                  <a:gd name="T11" fmla="*/ 0 60000 65536"/>
                  <a:gd name="T12" fmla="*/ 0 60000 65536"/>
                  <a:gd name="T13" fmla="*/ 0 60000 65536"/>
                  <a:gd name="T14" fmla="*/ 0 60000 65536"/>
                  <a:gd name="T15" fmla="*/ 0 w 265"/>
                  <a:gd name="T16" fmla="*/ 0 h 57"/>
                  <a:gd name="T17" fmla="*/ 265 w 265"/>
                  <a:gd name="T18" fmla="*/ 57 h 57"/>
                </a:gdLst>
                <a:ahLst/>
                <a:cxnLst>
                  <a:cxn ang="T10">
                    <a:pos x="T0" y="T1"/>
                  </a:cxn>
                  <a:cxn ang="T11">
                    <a:pos x="T2" y="T3"/>
                  </a:cxn>
                  <a:cxn ang="T12">
                    <a:pos x="T4" y="T5"/>
                  </a:cxn>
                  <a:cxn ang="T13">
                    <a:pos x="T6" y="T7"/>
                  </a:cxn>
                  <a:cxn ang="T14">
                    <a:pos x="T8" y="T9"/>
                  </a:cxn>
                </a:cxnLst>
                <a:rect l="T15" t="T16" r="T17" b="T18"/>
                <a:pathLst>
                  <a:path w="265" h="57">
                    <a:moveTo>
                      <a:pt x="0" y="0"/>
                    </a:moveTo>
                    <a:lnTo>
                      <a:pt x="264" y="8"/>
                    </a:lnTo>
                    <a:lnTo>
                      <a:pt x="264" y="56"/>
                    </a:lnTo>
                    <a:lnTo>
                      <a:pt x="0" y="56"/>
                    </a:lnTo>
                    <a:lnTo>
                      <a:pt x="0" y="0"/>
                    </a:lnTo>
                  </a:path>
                </a:pathLst>
              </a:custGeom>
              <a:solidFill>
                <a:srgbClr val="000000"/>
              </a:solidFill>
              <a:ln w="12700" cap="rnd" cmpd="sng">
                <a:noFill/>
                <a:prstDash val="solid"/>
                <a:round/>
                <a:headEnd type="none" w="med" len="med"/>
                <a:tailEnd type="none" w="med" len="med"/>
              </a:ln>
            </p:spPr>
            <p:txBody>
              <a:bodyPr/>
              <a:lstStyle/>
              <a:p>
                <a:endParaRPr lang="en-US"/>
              </a:p>
            </p:txBody>
          </p:sp>
          <p:sp>
            <p:nvSpPr>
              <p:cNvPr id="195729" name="Freeform 141"/>
              <p:cNvSpPr>
                <a:spLocks/>
              </p:cNvSpPr>
              <p:nvPr/>
            </p:nvSpPr>
            <p:spPr bwMode="auto">
              <a:xfrm>
                <a:off x="3592" y="1520"/>
                <a:ext cx="265" cy="57"/>
              </a:xfrm>
              <a:custGeom>
                <a:avLst/>
                <a:gdLst>
                  <a:gd name="T0" fmla="*/ 0 w 265"/>
                  <a:gd name="T1" fmla="*/ 0 h 57"/>
                  <a:gd name="T2" fmla="*/ 264 w 265"/>
                  <a:gd name="T3" fmla="*/ 8 h 57"/>
                  <a:gd name="T4" fmla="*/ 264 w 265"/>
                  <a:gd name="T5" fmla="*/ 56 h 57"/>
                  <a:gd name="T6" fmla="*/ 0 w 265"/>
                  <a:gd name="T7" fmla="*/ 56 h 57"/>
                  <a:gd name="T8" fmla="*/ 0 w 265"/>
                  <a:gd name="T9" fmla="*/ 0 h 57"/>
                  <a:gd name="T10" fmla="*/ 0 60000 65536"/>
                  <a:gd name="T11" fmla="*/ 0 60000 65536"/>
                  <a:gd name="T12" fmla="*/ 0 60000 65536"/>
                  <a:gd name="T13" fmla="*/ 0 60000 65536"/>
                  <a:gd name="T14" fmla="*/ 0 60000 65536"/>
                  <a:gd name="T15" fmla="*/ 0 w 265"/>
                  <a:gd name="T16" fmla="*/ 0 h 57"/>
                  <a:gd name="T17" fmla="*/ 265 w 265"/>
                  <a:gd name="T18" fmla="*/ 57 h 57"/>
                </a:gdLst>
                <a:ahLst/>
                <a:cxnLst>
                  <a:cxn ang="T10">
                    <a:pos x="T0" y="T1"/>
                  </a:cxn>
                  <a:cxn ang="T11">
                    <a:pos x="T2" y="T3"/>
                  </a:cxn>
                  <a:cxn ang="T12">
                    <a:pos x="T4" y="T5"/>
                  </a:cxn>
                  <a:cxn ang="T13">
                    <a:pos x="T6" y="T7"/>
                  </a:cxn>
                  <a:cxn ang="T14">
                    <a:pos x="T8" y="T9"/>
                  </a:cxn>
                </a:cxnLst>
                <a:rect l="T15" t="T16" r="T17" b="T18"/>
                <a:pathLst>
                  <a:path w="265" h="57">
                    <a:moveTo>
                      <a:pt x="0" y="0"/>
                    </a:moveTo>
                    <a:lnTo>
                      <a:pt x="264" y="8"/>
                    </a:lnTo>
                    <a:lnTo>
                      <a:pt x="264" y="56"/>
                    </a:lnTo>
                    <a:lnTo>
                      <a:pt x="0" y="56"/>
                    </a:lnTo>
                    <a:lnTo>
                      <a:pt x="0"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grpSp>
            <p:nvGrpSpPr>
              <p:cNvPr id="195730" name="Group 142"/>
              <p:cNvGrpSpPr>
                <a:grpSpLocks/>
              </p:cNvGrpSpPr>
              <p:nvPr/>
            </p:nvGrpSpPr>
            <p:grpSpPr bwMode="auto">
              <a:xfrm>
                <a:off x="3668" y="1604"/>
                <a:ext cx="136" cy="56"/>
                <a:chOff x="3668" y="1604"/>
                <a:chExt cx="136" cy="56"/>
              </a:xfrm>
            </p:grpSpPr>
            <p:sp>
              <p:nvSpPr>
                <p:cNvPr id="195738" name="Rectangle 143"/>
                <p:cNvSpPr>
                  <a:spLocks noChangeArrowheads="1"/>
                </p:cNvSpPr>
                <p:nvPr/>
              </p:nvSpPr>
              <p:spPr bwMode="auto">
                <a:xfrm>
                  <a:off x="3668" y="1604"/>
                  <a:ext cx="136" cy="5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39" name="Rectangle 144"/>
                <p:cNvSpPr>
                  <a:spLocks noChangeArrowheads="1"/>
                </p:cNvSpPr>
                <p:nvPr/>
              </p:nvSpPr>
              <p:spPr bwMode="auto">
                <a:xfrm>
                  <a:off x="3700" y="1628"/>
                  <a:ext cx="80" cy="24"/>
                </a:xfrm>
                <a:prstGeom prst="rect">
                  <a:avLst/>
                </a:prstGeom>
                <a:solidFill>
                  <a:srgbClr val="000000"/>
                </a:solidFill>
                <a:ln w="12700">
                  <a:solidFill>
                    <a:srgbClr val="000000"/>
                  </a:solidFill>
                  <a:miter lim="800000"/>
                  <a:headEnd/>
                  <a:tailEnd/>
                </a:ln>
              </p:spPr>
              <p:txBody>
                <a:bodyPr wrap="none" anchor="ctr"/>
                <a:lstStyle/>
                <a:p>
                  <a:endParaRPr lang="en-US"/>
                </a:p>
              </p:txBody>
            </p:sp>
          </p:grpSp>
          <p:grpSp>
            <p:nvGrpSpPr>
              <p:cNvPr id="195731" name="Group 145"/>
              <p:cNvGrpSpPr>
                <a:grpSpLocks/>
              </p:cNvGrpSpPr>
              <p:nvPr/>
            </p:nvGrpSpPr>
            <p:grpSpPr bwMode="auto">
              <a:xfrm>
                <a:off x="3452" y="1620"/>
                <a:ext cx="144" cy="8"/>
                <a:chOff x="3452" y="1620"/>
                <a:chExt cx="144" cy="8"/>
              </a:xfrm>
            </p:grpSpPr>
            <p:sp>
              <p:nvSpPr>
                <p:cNvPr id="195734" name="Rectangle 146"/>
                <p:cNvSpPr>
                  <a:spLocks noChangeArrowheads="1"/>
                </p:cNvSpPr>
                <p:nvPr/>
              </p:nvSpPr>
              <p:spPr bwMode="auto">
                <a:xfrm>
                  <a:off x="3452" y="1620"/>
                  <a:ext cx="24"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35" name="Rectangle 147"/>
                <p:cNvSpPr>
                  <a:spLocks noChangeArrowheads="1"/>
                </p:cNvSpPr>
                <p:nvPr/>
              </p:nvSpPr>
              <p:spPr bwMode="auto">
                <a:xfrm>
                  <a:off x="3476" y="1620"/>
                  <a:ext cx="48"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36" name="Rectangle 148"/>
                <p:cNvSpPr>
                  <a:spLocks noChangeArrowheads="1"/>
                </p:cNvSpPr>
                <p:nvPr/>
              </p:nvSpPr>
              <p:spPr bwMode="auto">
                <a:xfrm>
                  <a:off x="3524" y="1620"/>
                  <a:ext cx="24" cy="8"/>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37" name="Rectangle 149"/>
                <p:cNvSpPr>
                  <a:spLocks noChangeArrowheads="1"/>
                </p:cNvSpPr>
                <p:nvPr/>
              </p:nvSpPr>
              <p:spPr bwMode="auto">
                <a:xfrm>
                  <a:off x="3548" y="1620"/>
                  <a:ext cx="48" cy="8"/>
                </a:xfrm>
                <a:prstGeom prst="rect">
                  <a:avLst/>
                </a:prstGeom>
                <a:solidFill>
                  <a:srgbClr val="FFFFFF"/>
                </a:solidFill>
                <a:ln w="12700">
                  <a:solidFill>
                    <a:srgbClr val="000000"/>
                  </a:solidFill>
                  <a:miter lim="800000"/>
                  <a:headEnd/>
                  <a:tailEnd/>
                </a:ln>
              </p:spPr>
              <p:txBody>
                <a:bodyPr wrap="none" anchor="ctr"/>
                <a:lstStyle/>
                <a:p>
                  <a:endParaRPr lang="en-US"/>
                </a:p>
              </p:txBody>
            </p:sp>
          </p:grpSp>
          <p:sp>
            <p:nvSpPr>
              <p:cNvPr id="195732" name="Rectangle 150"/>
              <p:cNvSpPr>
                <a:spLocks noChangeArrowheads="1"/>
              </p:cNvSpPr>
              <p:nvPr/>
            </p:nvSpPr>
            <p:spPr bwMode="auto">
              <a:xfrm>
                <a:off x="3524" y="1436"/>
                <a:ext cx="8" cy="160"/>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733" name="Line 151"/>
              <p:cNvSpPr>
                <a:spLocks noChangeShapeType="1"/>
              </p:cNvSpPr>
              <p:nvPr/>
            </p:nvSpPr>
            <p:spPr bwMode="auto">
              <a:xfrm>
                <a:off x="3560" y="1408"/>
                <a:ext cx="312" cy="40"/>
              </a:xfrm>
              <a:prstGeom prst="line">
                <a:avLst/>
              </a:prstGeom>
              <a:noFill/>
              <a:ln w="76200">
                <a:solidFill>
                  <a:srgbClr val="000000"/>
                </a:solidFill>
                <a:round/>
                <a:headEnd/>
                <a:tailEnd/>
              </a:ln>
            </p:spPr>
            <p:txBody>
              <a:bodyPr wrap="none" anchor="ctr"/>
              <a:lstStyle/>
              <a:p>
                <a:endParaRPr lang="en-US"/>
              </a:p>
            </p:txBody>
          </p:sp>
        </p:grpSp>
        <p:sp>
          <p:nvSpPr>
            <p:cNvPr id="195634" name="Freeform 152" descr="50%"/>
            <p:cNvSpPr>
              <a:spLocks/>
            </p:cNvSpPr>
            <p:nvPr/>
          </p:nvSpPr>
          <p:spPr bwMode="auto">
            <a:xfrm>
              <a:off x="3669" y="1248"/>
              <a:ext cx="190" cy="103"/>
            </a:xfrm>
            <a:custGeom>
              <a:avLst/>
              <a:gdLst>
                <a:gd name="T0" fmla="*/ 16 w 193"/>
                <a:gd name="T1" fmla="*/ 102 h 105"/>
                <a:gd name="T2" fmla="*/ 16 w 193"/>
                <a:gd name="T3" fmla="*/ 94 h 105"/>
                <a:gd name="T4" fmla="*/ 0 w 193"/>
                <a:gd name="T5" fmla="*/ 94 h 105"/>
                <a:gd name="T6" fmla="*/ 0 w 193"/>
                <a:gd name="T7" fmla="*/ 55 h 105"/>
                <a:gd name="T8" fmla="*/ 16 w 193"/>
                <a:gd name="T9" fmla="*/ 55 h 105"/>
                <a:gd name="T10" fmla="*/ 39 w 193"/>
                <a:gd name="T11" fmla="*/ 39 h 105"/>
                <a:gd name="T12" fmla="*/ 47 w 193"/>
                <a:gd name="T13" fmla="*/ 16 h 105"/>
                <a:gd name="T14" fmla="*/ 63 w 193"/>
                <a:gd name="T15" fmla="*/ 16 h 105"/>
                <a:gd name="T16" fmla="*/ 63 w 193"/>
                <a:gd name="T17" fmla="*/ 0 h 105"/>
                <a:gd name="T18" fmla="*/ 79 w 193"/>
                <a:gd name="T19" fmla="*/ 0 h 105"/>
                <a:gd name="T20" fmla="*/ 87 w 193"/>
                <a:gd name="T21" fmla="*/ 16 h 105"/>
                <a:gd name="T22" fmla="*/ 110 w 193"/>
                <a:gd name="T23" fmla="*/ 16 h 105"/>
                <a:gd name="T24" fmla="*/ 134 w 193"/>
                <a:gd name="T25" fmla="*/ 16 h 105"/>
                <a:gd name="T26" fmla="*/ 181 w 193"/>
                <a:gd name="T27" fmla="*/ 16 h 105"/>
                <a:gd name="T28" fmla="*/ 189 w 193"/>
                <a:gd name="T29" fmla="*/ 16 h 105"/>
                <a:gd name="T30" fmla="*/ 181 w 193"/>
                <a:gd name="T31" fmla="*/ 39 h 105"/>
                <a:gd name="T32" fmla="*/ 158 w 193"/>
                <a:gd name="T33" fmla="*/ 39 h 105"/>
                <a:gd name="T34" fmla="*/ 134 w 193"/>
                <a:gd name="T35" fmla="*/ 39 h 105"/>
                <a:gd name="T36" fmla="*/ 110 w 193"/>
                <a:gd name="T37" fmla="*/ 47 h 105"/>
                <a:gd name="T38" fmla="*/ 102 w 193"/>
                <a:gd name="T39" fmla="*/ 39 h 105"/>
                <a:gd name="T40" fmla="*/ 79 w 193"/>
                <a:gd name="T41" fmla="*/ 47 h 105"/>
                <a:gd name="T42" fmla="*/ 63 w 193"/>
                <a:gd name="T43" fmla="*/ 55 h 105"/>
                <a:gd name="T44" fmla="*/ 63 w 193"/>
                <a:gd name="T45" fmla="*/ 86 h 105"/>
                <a:gd name="T46" fmla="*/ 47 w 193"/>
                <a:gd name="T47" fmla="*/ 94 h 105"/>
                <a:gd name="T48" fmla="*/ 39 w 193"/>
                <a:gd name="T49" fmla="*/ 94 h 105"/>
                <a:gd name="T50" fmla="*/ 39 w 193"/>
                <a:gd name="T51" fmla="*/ 86 h 105"/>
                <a:gd name="T52" fmla="*/ 16 w 193"/>
                <a:gd name="T53" fmla="*/ 94 h 105"/>
                <a:gd name="T54" fmla="*/ 16 w 193"/>
                <a:gd name="T55" fmla="*/ 102 h 10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93"/>
                <a:gd name="T85" fmla="*/ 0 h 105"/>
                <a:gd name="T86" fmla="*/ 193 w 193"/>
                <a:gd name="T87" fmla="*/ 105 h 10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93" h="105">
                  <a:moveTo>
                    <a:pt x="16" y="104"/>
                  </a:moveTo>
                  <a:lnTo>
                    <a:pt x="16" y="96"/>
                  </a:lnTo>
                  <a:lnTo>
                    <a:pt x="0" y="96"/>
                  </a:lnTo>
                  <a:lnTo>
                    <a:pt x="0" y="56"/>
                  </a:lnTo>
                  <a:lnTo>
                    <a:pt x="16" y="56"/>
                  </a:lnTo>
                  <a:lnTo>
                    <a:pt x="40" y="40"/>
                  </a:lnTo>
                  <a:lnTo>
                    <a:pt x="48" y="16"/>
                  </a:lnTo>
                  <a:lnTo>
                    <a:pt x="64" y="16"/>
                  </a:lnTo>
                  <a:lnTo>
                    <a:pt x="64" y="0"/>
                  </a:lnTo>
                  <a:lnTo>
                    <a:pt x="80" y="0"/>
                  </a:lnTo>
                  <a:lnTo>
                    <a:pt x="88" y="16"/>
                  </a:lnTo>
                  <a:lnTo>
                    <a:pt x="112" y="16"/>
                  </a:lnTo>
                  <a:lnTo>
                    <a:pt x="136" y="16"/>
                  </a:lnTo>
                  <a:lnTo>
                    <a:pt x="184" y="16"/>
                  </a:lnTo>
                  <a:lnTo>
                    <a:pt x="192" y="16"/>
                  </a:lnTo>
                  <a:lnTo>
                    <a:pt x="184" y="40"/>
                  </a:lnTo>
                  <a:lnTo>
                    <a:pt x="160" y="40"/>
                  </a:lnTo>
                  <a:lnTo>
                    <a:pt x="136" y="40"/>
                  </a:lnTo>
                  <a:lnTo>
                    <a:pt x="112" y="48"/>
                  </a:lnTo>
                  <a:lnTo>
                    <a:pt x="104" y="40"/>
                  </a:lnTo>
                  <a:lnTo>
                    <a:pt x="80" y="48"/>
                  </a:lnTo>
                  <a:lnTo>
                    <a:pt x="64" y="56"/>
                  </a:lnTo>
                  <a:lnTo>
                    <a:pt x="64" y="88"/>
                  </a:lnTo>
                  <a:lnTo>
                    <a:pt x="48" y="96"/>
                  </a:lnTo>
                  <a:lnTo>
                    <a:pt x="40" y="96"/>
                  </a:lnTo>
                  <a:lnTo>
                    <a:pt x="40" y="88"/>
                  </a:lnTo>
                  <a:lnTo>
                    <a:pt x="16" y="96"/>
                  </a:lnTo>
                  <a:lnTo>
                    <a:pt x="16" y="104"/>
                  </a:lnTo>
                </a:path>
              </a:pathLst>
            </a:custGeom>
            <a:pattFill prst="pct50">
              <a:fgClr>
                <a:srgbClr val="000000"/>
              </a:fgClr>
              <a:bgClr>
                <a:srgbClr val="FFFFFF"/>
              </a:bgClr>
            </a:pattFill>
            <a:ln w="12700" cap="rnd" cmpd="sng">
              <a:solidFill>
                <a:srgbClr val="000000"/>
              </a:solidFill>
              <a:prstDash val="solid"/>
              <a:round/>
              <a:headEnd type="none" w="med" len="med"/>
              <a:tailEnd type="none" w="med" len="med"/>
            </a:ln>
          </p:spPr>
          <p:txBody>
            <a:bodyPr/>
            <a:lstStyle/>
            <a:p>
              <a:endParaRPr lang="en-US"/>
            </a:p>
          </p:txBody>
        </p:sp>
        <p:grpSp>
          <p:nvGrpSpPr>
            <p:cNvPr id="195635" name="Group 153"/>
            <p:cNvGrpSpPr>
              <a:grpSpLocks/>
            </p:cNvGrpSpPr>
            <p:nvPr/>
          </p:nvGrpSpPr>
          <p:grpSpPr bwMode="auto">
            <a:xfrm>
              <a:off x="3247" y="3337"/>
              <a:ext cx="126" cy="545"/>
              <a:chOff x="3292" y="3380"/>
              <a:chExt cx="128" cy="552"/>
            </a:xfrm>
          </p:grpSpPr>
          <p:sp>
            <p:nvSpPr>
              <p:cNvPr id="195697" name="AutoShape 154"/>
              <p:cNvSpPr>
                <a:spLocks noChangeArrowheads="1"/>
              </p:cNvSpPr>
              <p:nvPr/>
            </p:nvSpPr>
            <p:spPr bwMode="auto">
              <a:xfrm>
                <a:off x="3356" y="3380"/>
                <a:ext cx="64" cy="336"/>
              </a:xfrm>
              <a:prstGeom prst="roundRect">
                <a:avLst>
                  <a:gd name="adj" fmla="val 22218"/>
                </a:avLst>
              </a:prstGeom>
              <a:solidFill>
                <a:srgbClr val="FFFF00"/>
              </a:solidFill>
              <a:ln w="12700">
                <a:solidFill>
                  <a:srgbClr val="000000"/>
                </a:solidFill>
                <a:round/>
                <a:headEnd/>
                <a:tailEnd/>
              </a:ln>
            </p:spPr>
            <p:txBody>
              <a:bodyPr wrap="none" anchor="ctr"/>
              <a:lstStyle/>
              <a:p>
                <a:endParaRPr lang="en-US"/>
              </a:p>
            </p:txBody>
          </p:sp>
          <p:sp>
            <p:nvSpPr>
              <p:cNvPr id="195698" name="Rectangle 155"/>
              <p:cNvSpPr>
                <a:spLocks noChangeArrowheads="1"/>
              </p:cNvSpPr>
              <p:nvPr/>
            </p:nvSpPr>
            <p:spPr bwMode="auto">
              <a:xfrm>
                <a:off x="3360" y="3384"/>
                <a:ext cx="8" cy="8"/>
              </a:xfrm>
              <a:prstGeom prst="rect">
                <a:avLst/>
              </a:prstGeom>
              <a:solidFill>
                <a:srgbClr val="000000"/>
              </a:solidFill>
              <a:ln w="12700">
                <a:noFill/>
                <a:miter lim="800000"/>
                <a:headEnd/>
                <a:tailEnd/>
              </a:ln>
            </p:spPr>
            <p:txBody>
              <a:bodyPr wrap="none" anchor="ctr"/>
              <a:lstStyle/>
              <a:p>
                <a:endParaRPr lang="en-US"/>
              </a:p>
            </p:txBody>
          </p:sp>
          <p:sp>
            <p:nvSpPr>
              <p:cNvPr id="195699" name="Rectangle 156"/>
              <p:cNvSpPr>
                <a:spLocks noChangeArrowheads="1"/>
              </p:cNvSpPr>
              <p:nvPr/>
            </p:nvSpPr>
            <p:spPr bwMode="auto">
              <a:xfrm>
                <a:off x="3408" y="3752"/>
                <a:ext cx="8" cy="16"/>
              </a:xfrm>
              <a:prstGeom prst="rect">
                <a:avLst/>
              </a:prstGeom>
              <a:solidFill>
                <a:srgbClr val="000000"/>
              </a:solidFill>
              <a:ln w="12700">
                <a:noFill/>
                <a:miter lim="800000"/>
                <a:headEnd/>
                <a:tailEnd/>
              </a:ln>
            </p:spPr>
            <p:txBody>
              <a:bodyPr wrap="none" anchor="ctr"/>
              <a:lstStyle/>
              <a:p>
                <a:endParaRPr lang="en-US"/>
              </a:p>
            </p:txBody>
          </p:sp>
          <p:sp>
            <p:nvSpPr>
              <p:cNvPr id="195700" name="Rectangle 157"/>
              <p:cNvSpPr>
                <a:spLocks noChangeArrowheads="1"/>
              </p:cNvSpPr>
              <p:nvPr/>
            </p:nvSpPr>
            <p:spPr bwMode="auto">
              <a:xfrm>
                <a:off x="3360" y="3704"/>
                <a:ext cx="8" cy="8"/>
              </a:xfrm>
              <a:prstGeom prst="rect">
                <a:avLst/>
              </a:prstGeom>
              <a:solidFill>
                <a:srgbClr val="000000"/>
              </a:solidFill>
              <a:ln w="12700">
                <a:noFill/>
                <a:miter lim="800000"/>
                <a:headEnd/>
                <a:tailEnd/>
              </a:ln>
            </p:spPr>
            <p:txBody>
              <a:bodyPr wrap="none" anchor="ctr"/>
              <a:lstStyle/>
              <a:p>
                <a:endParaRPr lang="en-US"/>
              </a:p>
            </p:txBody>
          </p:sp>
          <p:sp>
            <p:nvSpPr>
              <p:cNvPr id="195701" name="Rectangle 158"/>
              <p:cNvSpPr>
                <a:spLocks noChangeArrowheads="1"/>
              </p:cNvSpPr>
              <p:nvPr/>
            </p:nvSpPr>
            <p:spPr bwMode="auto">
              <a:xfrm>
                <a:off x="3408" y="3704"/>
                <a:ext cx="8" cy="8"/>
              </a:xfrm>
              <a:prstGeom prst="rect">
                <a:avLst/>
              </a:prstGeom>
              <a:solidFill>
                <a:srgbClr val="000000"/>
              </a:solidFill>
              <a:ln w="12700">
                <a:noFill/>
                <a:miter lim="800000"/>
                <a:headEnd/>
                <a:tailEnd/>
              </a:ln>
            </p:spPr>
            <p:txBody>
              <a:bodyPr wrap="none" anchor="ctr"/>
              <a:lstStyle/>
              <a:p>
                <a:endParaRPr lang="en-US"/>
              </a:p>
            </p:txBody>
          </p:sp>
          <p:sp>
            <p:nvSpPr>
              <p:cNvPr id="195702" name="Rectangle 159"/>
              <p:cNvSpPr>
                <a:spLocks noChangeArrowheads="1"/>
              </p:cNvSpPr>
              <p:nvPr/>
            </p:nvSpPr>
            <p:spPr bwMode="auto">
              <a:xfrm>
                <a:off x="3348" y="3708"/>
                <a:ext cx="72" cy="112"/>
              </a:xfrm>
              <a:prstGeom prst="rect">
                <a:avLst/>
              </a:prstGeom>
              <a:solidFill>
                <a:srgbClr val="C0C0C0"/>
              </a:solidFill>
              <a:ln w="12700">
                <a:solidFill>
                  <a:srgbClr val="000000"/>
                </a:solidFill>
                <a:miter lim="800000"/>
                <a:headEnd/>
                <a:tailEnd/>
              </a:ln>
            </p:spPr>
            <p:txBody>
              <a:bodyPr wrap="none" anchor="ctr"/>
              <a:lstStyle/>
              <a:p>
                <a:endParaRPr lang="en-US"/>
              </a:p>
            </p:txBody>
          </p:sp>
          <p:sp>
            <p:nvSpPr>
              <p:cNvPr id="195703" name="AutoShape 160"/>
              <p:cNvSpPr>
                <a:spLocks noChangeArrowheads="1"/>
              </p:cNvSpPr>
              <p:nvPr/>
            </p:nvSpPr>
            <p:spPr bwMode="auto">
              <a:xfrm>
                <a:off x="3292" y="3380"/>
                <a:ext cx="64" cy="336"/>
              </a:xfrm>
              <a:prstGeom prst="roundRect">
                <a:avLst>
                  <a:gd name="adj" fmla="val 22218"/>
                </a:avLst>
              </a:prstGeom>
              <a:solidFill>
                <a:srgbClr val="FFFF00"/>
              </a:solidFill>
              <a:ln w="12700">
                <a:solidFill>
                  <a:srgbClr val="000000"/>
                </a:solidFill>
                <a:round/>
                <a:headEnd/>
                <a:tailEnd/>
              </a:ln>
            </p:spPr>
            <p:txBody>
              <a:bodyPr wrap="none" anchor="ctr"/>
              <a:lstStyle/>
              <a:p>
                <a:endParaRPr lang="en-US"/>
              </a:p>
            </p:txBody>
          </p:sp>
          <p:sp>
            <p:nvSpPr>
              <p:cNvPr id="195704" name="Rectangle 161"/>
              <p:cNvSpPr>
                <a:spLocks noChangeArrowheads="1"/>
              </p:cNvSpPr>
              <p:nvPr/>
            </p:nvSpPr>
            <p:spPr bwMode="auto">
              <a:xfrm>
                <a:off x="3292" y="3716"/>
                <a:ext cx="80" cy="112"/>
              </a:xfrm>
              <a:prstGeom prst="rect">
                <a:avLst/>
              </a:prstGeom>
              <a:solidFill>
                <a:srgbClr val="C0C0C0"/>
              </a:solidFill>
              <a:ln w="12700">
                <a:solidFill>
                  <a:srgbClr val="000000"/>
                </a:solidFill>
                <a:miter lim="800000"/>
                <a:headEnd/>
                <a:tailEnd/>
              </a:ln>
            </p:spPr>
            <p:txBody>
              <a:bodyPr wrap="none" anchor="ctr"/>
              <a:lstStyle/>
              <a:p>
                <a:endParaRPr lang="en-US"/>
              </a:p>
            </p:txBody>
          </p:sp>
          <p:sp>
            <p:nvSpPr>
              <p:cNvPr id="195705" name="Rectangle 162"/>
              <p:cNvSpPr>
                <a:spLocks noChangeArrowheads="1"/>
              </p:cNvSpPr>
              <p:nvPr/>
            </p:nvSpPr>
            <p:spPr bwMode="auto">
              <a:xfrm>
                <a:off x="3300" y="3828"/>
                <a:ext cx="112" cy="64"/>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195706" name="Rectangle 163"/>
              <p:cNvSpPr>
                <a:spLocks noChangeArrowheads="1"/>
              </p:cNvSpPr>
              <p:nvPr/>
            </p:nvSpPr>
            <p:spPr bwMode="auto">
              <a:xfrm>
                <a:off x="3308" y="3884"/>
                <a:ext cx="88" cy="40"/>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195707" name="Rectangle 164"/>
              <p:cNvSpPr>
                <a:spLocks noChangeArrowheads="1"/>
              </p:cNvSpPr>
              <p:nvPr/>
            </p:nvSpPr>
            <p:spPr bwMode="auto">
              <a:xfrm>
                <a:off x="3340" y="3900"/>
                <a:ext cx="32" cy="32"/>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195708" name="Rectangle 165"/>
              <p:cNvSpPr>
                <a:spLocks noChangeArrowheads="1"/>
              </p:cNvSpPr>
              <p:nvPr/>
            </p:nvSpPr>
            <p:spPr bwMode="auto">
              <a:xfrm>
                <a:off x="3304" y="3840"/>
                <a:ext cx="104" cy="16"/>
              </a:xfrm>
              <a:prstGeom prst="rect">
                <a:avLst/>
              </a:prstGeom>
              <a:solidFill>
                <a:srgbClr val="C0C0C0"/>
              </a:solidFill>
              <a:ln w="12700">
                <a:noFill/>
                <a:miter lim="800000"/>
                <a:headEnd/>
                <a:tailEnd/>
              </a:ln>
            </p:spPr>
            <p:txBody>
              <a:bodyPr wrap="none" anchor="ctr"/>
              <a:lstStyle/>
              <a:p>
                <a:endParaRPr lang="en-US"/>
              </a:p>
            </p:txBody>
          </p:sp>
          <p:sp>
            <p:nvSpPr>
              <p:cNvPr id="195709" name="Rectangle 166"/>
              <p:cNvSpPr>
                <a:spLocks noChangeArrowheads="1"/>
              </p:cNvSpPr>
              <p:nvPr/>
            </p:nvSpPr>
            <p:spPr bwMode="auto">
              <a:xfrm>
                <a:off x="3312" y="3864"/>
                <a:ext cx="96" cy="8"/>
              </a:xfrm>
              <a:prstGeom prst="rect">
                <a:avLst/>
              </a:prstGeom>
              <a:solidFill>
                <a:srgbClr val="C0C0C0"/>
              </a:solidFill>
              <a:ln w="12700">
                <a:noFill/>
                <a:miter lim="800000"/>
                <a:headEnd/>
                <a:tailEnd/>
              </a:ln>
            </p:spPr>
            <p:txBody>
              <a:bodyPr wrap="none" anchor="ctr"/>
              <a:lstStyle/>
              <a:p>
                <a:endParaRPr lang="en-US"/>
              </a:p>
            </p:txBody>
          </p:sp>
          <p:sp>
            <p:nvSpPr>
              <p:cNvPr id="195710" name="Rectangle 167"/>
              <p:cNvSpPr>
                <a:spLocks noChangeArrowheads="1"/>
              </p:cNvSpPr>
              <p:nvPr/>
            </p:nvSpPr>
            <p:spPr bwMode="auto">
              <a:xfrm>
                <a:off x="3304" y="3880"/>
                <a:ext cx="88" cy="8"/>
              </a:xfrm>
              <a:prstGeom prst="rect">
                <a:avLst/>
              </a:prstGeom>
              <a:solidFill>
                <a:srgbClr val="C0C0C0"/>
              </a:solidFill>
              <a:ln w="12700">
                <a:noFill/>
                <a:miter lim="800000"/>
                <a:headEnd/>
                <a:tailEnd/>
              </a:ln>
            </p:spPr>
            <p:txBody>
              <a:bodyPr wrap="none" anchor="ctr"/>
              <a:lstStyle/>
              <a:p>
                <a:endParaRPr lang="en-US"/>
              </a:p>
            </p:txBody>
          </p:sp>
          <p:sp>
            <p:nvSpPr>
              <p:cNvPr id="195711" name="Rectangle 168"/>
              <p:cNvSpPr>
                <a:spLocks noChangeArrowheads="1"/>
              </p:cNvSpPr>
              <p:nvPr/>
            </p:nvSpPr>
            <p:spPr bwMode="auto">
              <a:xfrm>
                <a:off x="3344" y="3384"/>
                <a:ext cx="8" cy="8"/>
              </a:xfrm>
              <a:prstGeom prst="rect">
                <a:avLst/>
              </a:prstGeom>
              <a:solidFill>
                <a:srgbClr val="000000"/>
              </a:solidFill>
              <a:ln w="12700">
                <a:noFill/>
                <a:miter lim="800000"/>
                <a:headEnd/>
                <a:tailEnd/>
              </a:ln>
            </p:spPr>
            <p:txBody>
              <a:bodyPr wrap="none" anchor="ctr"/>
              <a:lstStyle/>
              <a:p>
                <a:endParaRPr lang="en-US"/>
              </a:p>
            </p:txBody>
          </p:sp>
          <p:sp>
            <p:nvSpPr>
              <p:cNvPr id="195712" name="Rectangle 169"/>
              <p:cNvSpPr>
                <a:spLocks noChangeArrowheads="1"/>
              </p:cNvSpPr>
              <p:nvPr/>
            </p:nvSpPr>
            <p:spPr bwMode="auto">
              <a:xfrm>
                <a:off x="3408" y="3696"/>
                <a:ext cx="8" cy="8"/>
              </a:xfrm>
              <a:prstGeom prst="rect">
                <a:avLst/>
              </a:prstGeom>
              <a:solidFill>
                <a:srgbClr val="000000"/>
              </a:solidFill>
              <a:ln w="12700">
                <a:noFill/>
                <a:miter lim="800000"/>
                <a:headEnd/>
                <a:tailEnd/>
              </a:ln>
            </p:spPr>
            <p:txBody>
              <a:bodyPr wrap="none" anchor="ctr"/>
              <a:lstStyle/>
              <a:p>
                <a:endParaRPr lang="en-US"/>
              </a:p>
            </p:txBody>
          </p:sp>
          <p:sp>
            <p:nvSpPr>
              <p:cNvPr id="195713" name="Rectangle 170"/>
              <p:cNvSpPr>
                <a:spLocks noChangeArrowheads="1"/>
              </p:cNvSpPr>
              <p:nvPr/>
            </p:nvSpPr>
            <p:spPr bwMode="auto">
              <a:xfrm>
                <a:off x="3296" y="3704"/>
                <a:ext cx="8" cy="8"/>
              </a:xfrm>
              <a:prstGeom prst="rect">
                <a:avLst/>
              </a:prstGeom>
              <a:solidFill>
                <a:srgbClr val="000000"/>
              </a:solidFill>
              <a:ln w="12700">
                <a:noFill/>
                <a:miter lim="800000"/>
                <a:headEnd/>
                <a:tailEnd/>
              </a:ln>
            </p:spPr>
            <p:txBody>
              <a:bodyPr wrap="none" anchor="ctr"/>
              <a:lstStyle/>
              <a:p>
                <a:endParaRPr lang="en-US"/>
              </a:p>
            </p:txBody>
          </p:sp>
          <p:sp>
            <p:nvSpPr>
              <p:cNvPr id="195714" name="Rectangle 171"/>
              <p:cNvSpPr>
                <a:spLocks noChangeArrowheads="1"/>
              </p:cNvSpPr>
              <p:nvPr/>
            </p:nvSpPr>
            <p:spPr bwMode="auto">
              <a:xfrm>
                <a:off x="3344" y="3704"/>
                <a:ext cx="8" cy="8"/>
              </a:xfrm>
              <a:prstGeom prst="rect">
                <a:avLst/>
              </a:prstGeom>
              <a:solidFill>
                <a:srgbClr val="000000"/>
              </a:solidFill>
              <a:ln w="12700">
                <a:noFill/>
                <a:miter lim="800000"/>
                <a:headEnd/>
                <a:tailEnd/>
              </a:ln>
            </p:spPr>
            <p:txBody>
              <a:bodyPr wrap="none" anchor="ctr"/>
              <a:lstStyle/>
              <a:p>
                <a:endParaRPr lang="en-US"/>
              </a:p>
            </p:txBody>
          </p:sp>
          <p:sp>
            <p:nvSpPr>
              <p:cNvPr id="195715" name="Line 172"/>
              <p:cNvSpPr>
                <a:spLocks noChangeShapeType="1"/>
              </p:cNvSpPr>
              <p:nvPr/>
            </p:nvSpPr>
            <p:spPr bwMode="auto">
              <a:xfrm>
                <a:off x="3292" y="3728"/>
                <a:ext cx="72" cy="0"/>
              </a:xfrm>
              <a:prstGeom prst="line">
                <a:avLst/>
              </a:prstGeom>
              <a:noFill/>
              <a:ln w="12700">
                <a:solidFill>
                  <a:srgbClr val="000000"/>
                </a:solidFill>
                <a:round/>
                <a:headEnd/>
                <a:tailEnd/>
              </a:ln>
            </p:spPr>
            <p:txBody>
              <a:bodyPr wrap="none" anchor="ctr"/>
              <a:lstStyle/>
              <a:p>
                <a:endParaRPr lang="en-US"/>
              </a:p>
            </p:txBody>
          </p:sp>
        </p:grpSp>
        <p:sp>
          <p:nvSpPr>
            <p:cNvPr id="195636" name="Line 173"/>
            <p:cNvSpPr>
              <a:spLocks noChangeShapeType="1"/>
            </p:cNvSpPr>
            <p:nvPr/>
          </p:nvSpPr>
          <p:spPr bwMode="auto">
            <a:xfrm>
              <a:off x="3645" y="1848"/>
              <a:ext cx="403" cy="95"/>
            </a:xfrm>
            <a:prstGeom prst="line">
              <a:avLst/>
            </a:prstGeom>
            <a:noFill/>
            <a:ln w="25400">
              <a:solidFill>
                <a:srgbClr val="000000"/>
              </a:solidFill>
              <a:round/>
              <a:headEnd/>
              <a:tailEnd/>
            </a:ln>
          </p:spPr>
          <p:txBody>
            <a:bodyPr wrap="none" anchor="ctr"/>
            <a:lstStyle/>
            <a:p>
              <a:endParaRPr lang="en-US"/>
            </a:p>
          </p:txBody>
        </p:sp>
        <p:sp>
          <p:nvSpPr>
            <p:cNvPr id="195637" name="Rectangle 174"/>
            <p:cNvSpPr>
              <a:spLocks noChangeArrowheads="1"/>
            </p:cNvSpPr>
            <p:nvPr/>
          </p:nvSpPr>
          <p:spPr bwMode="auto">
            <a:xfrm>
              <a:off x="4320" y="2064"/>
              <a:ext cx="677" cy="338"/>
            </a:xfrm>
            <a:prstGeom prst="rect">
              <a:avLst/>
            </a:prstGeom>
            <a:noFill/>
            <a:ln w="12700">
              <a:noFill/>
              <a:miter lim="800000"/>
              <a:headEnd/>
              <a:tailEnd/>
            </a:ln>
          </p:spPr>
          <p:txBody>
            <a:bodyPr wrap="none" lIns="18795" tIns="26626" rIns="18795" bIns="26626"/>
            <a:lstStyle/>
            <a:p>
              <a:pPr algn="ctr" defTabSz="901700" eaLnBrk="0" hangingPunct="0">
                <a:lnSpc>
                  <a:spcPts val="1775"/>
                </a:lnSpc>
                <a:spcBef>
                  <a:spcPts val="588"/>
                </a:spcBef>
              </a:pPr>
              <a:r>
                <a:rPr lang="en-US" b="1">
                  <a:solidFill>
                    <a:srgbClr val="000000"/>
                  </a:solidFill>
                  <a:latin typeface="Times New Roman" pitchFamily="18" charset="0"/>
                </a:rPr>
                <a:t>Remote</a:t>
              </a:r>
              <a:br>
                <a:rPr lang="en-US" b="1">
                  <a:solidFill>
                    <a:srgbClr val="000000"/>
                  </a:solidFill>
                  <a:latin typeface="Times New Roman" pitchFamily="18" charset="0"/>
                </a:rPr>
              </a:br>
              <a:r>
                <a:rPr lang="en-US" b="1">
                  <a:solidFill>
                    <a:srgbClr val="000000"/>
                  </a:solidFill>
                  <a:latin typeface="Times New Roman" pitchFamily="18" charset="0"/>
                </a:rPr>
                <a:t>Loads</a:t>
              </a:r>
            </a:p>
          </p:txBody>
        </p:sp>
        <p:grpSp>
          <p:nvGrpSpPr>
            <p:cNvPr id="195638" name="Group 175"/>
            <p:cNvGrpSpPr>
              <a:grpSpLocks/>
            </p:cNvGrpSpPr>
            <p:nvPr/>
          </p:nvGrpSpPr>
          <p:grpSpPr bwMode="auto">
            <a:xfrm>
              <a:off x="4608" y="1920"/>
              <a:ext cx="214" cy="146"/>
              <a:chOff x="4824" y="1880"/>
              <a:chExt cx="217" cy="148"/>
            </a:xfrm>
          </p:grpSpPr>
          <p:sp>
            <p:nvSpPr>
              <p:cNvPr id="195682" name="Rectangle 176"/>
              <p:cNvSpPr>
                <a:spLocks noChangeArrowheads="1"/>
              </p:cNvSpPr>
              <p:nvPr/>
            </p:nvSpPr>
            <p:spPr bwMode="auto">
              <a:xfrm>
                <a:off x="4972" y="1924"/>
                <a:ext cx="16" cy="8"/>
              </a:xfrm>
              <a:prstGeom prst="rect">
                <a:avLst/>
              </a:prstGeom>
              <a:solidFill>
                <a:srgbClr val="FFFFFF"/>
              </a:solidFill>
              <a:ln w="12700">
                <a:solidFill>
                  <a:srgbClr val="000000"/>
                </a:solidFill>
                <a:miter lim="800000"/>
                <a:headEnd/>
                <a:tailEnd/>
              </a:ln>
            </p:spPr>
            <p:txBody>
              <a:bodyPr wrap="none" anchor="ctr"/>
              <a:lstStyle/>
              <a:p>
                <a:endParaRPr lang="en-US"/>
              </a:p>
            </p:txBody>
          </p:sp>
          <p:grpSp>
            <p:nvGrpSpPr>
              <p:cNvPr id="195683" name="Group 177"/>
              <p:cNvGrpSpPr>
                <a:grpSpLocks/>
              </p:cNvGrpSpPr>
              <p:nvPr/>
            </p:nvGrpSpPr>
            <p:grpSpPr bwMode="auto">
              <a:xfrm>
                <a:off x="4824" y="1880"/>
                <a:ext cx="145" cy="145"/>
                <a:chOff x="4824" y="1880"/>
                <a:chExt cx="145" cy="145"/>
              </a:xfrm>
            </p:grpSpPr>
            <p:sp>
              <p:nvSpPr>
                <p:cNvPr id="195693" name="Freeform 178"/>
                <p:cNvSpPr>
                  <a:spLocks/>
                </p:cNvSpPr>
                <p:nvPr/>
              </p:nvSpPr>
              <p:spPr bwMode="auto">
                <a:xfrm>
                  <a:off x="4824" y="1880"/>
                  <a:ext cx="73" cy="145"/>
                </a:xfrm>
                <a:custGeom>
                  <a:avLst/>
                  <a:gdLst>
                    <a:gd name="T0" fmla="*/ 72 w 73"/>
                    <a:gd name="T1" fmla="*/ 0 h 145"/>
                    <a:gd name="T2" fmla="*/ 32 w 73"/>
                    <a:gd name="T3" fmla="*/ 24 h 145"/>
                    <a:gd name="T4" fmla="*/ 0 w 73"/>
                    <a:gd name="T5" fmla="*/ 48 h 145"/>
                    <a:gd name="T6" fmla="*/ 0 w 73"/>
                    <a:gd name="T7" fmla="*/ 144 h 145"/>
                    <a:gd name="T8" fmla="*/ 72 w 73"/>
                    <a:gd name="T9" fmla="*/ 144 h 145"/>
                    <a:gd name="T10" fmla="*/ 0 60000 65536"/>
                    <a:gd name="T11" fmla="*/ 0 60000 65536"/>
                    <a:gd name="T12" fmla="*/ 0 60000 65536"/>
                    <a:gd name="T13" fmla="*/ 0 60000 65536"/>
                    <a:gd name="T14" fmla="*/ 0 60000 65536"/>
                    <a:gd name="T15" fmla="*/ 0 w 73"/>
                    <a:gd name="T16" fmla="*/ 0 h 145"/>
                    <a:gd name="T17" fmla="*/ 73 w 73"/>
                    <a:gd name="T18" fmla="*/ 145 h 145"/>
                  </a:gdLst>
                  <a:ahLst/>
                  <a:cxnLst>
                    <a:cxn ang="T10">
                      <a:pos x="T0" y="T1"/>
                    </a:cxn>
                    <a:cxn ang="T11">
                      <a:pos x="T2" y="T3"/>
                    </a:cxn>
                    <a:cxn ang="T12">
                      <a:pos x="T4" y="T5"/>
                    </a:cxn>
                    <a:cxn ang="T13">
                      <a:pos x="T6" y="T7"/>
                    </a:cxn>
                    <a:cxn ang="T14">
                      <a:pos x="T8" y="T9"/>
                    </a:cxn>
                  </a:cxnLst>
                  <a:rect l="T15" t="T16" r="T17" b="T18"/>
                  <a:pathLst>
                    <a:path w="73" h="145">
                      <a:moveTo>
                        <a:pt x="72" y="0"/>
                      </a:moveTo>
                      <a:lnTo>
                        <a:pt x="32" y="24"/>
                      </a:lnTo>
                      <a:lnTo>
                        <a:pt x="0" y="48"/>
                      </a:lnTo>
                      <a:lnTo>
                        <a:pt x="0" y="144"/>
                      </a:lnTo>
                      <a:lnTo>
                        <a:pt x="72" y="144"/>
                      </a:lnTo>
                    </a:path>
                  </a:pathLst>
                </a:custGeom>
                <a:solidFill>
                  <a:srgbClr val="FF003B"/>
                </a:solidFill>
                <a:ln w="12700" cap="rnd" cmpd="sng">
                  <a:noFill/>
                  <a:prstDash val="solid"/>
                  <a:round/>
                  <a:headEnd type="none" w="med" len="med"/>
                  <a:tailEnd type="none" w="med" len="med"/>
                </a:ln>
              </p:spPr>
              <p:txBody>
                <a:bodyPr/>
                <a:lstStyle/>
                <a:p>
                  <a:endParaRPr lang="en-US"/>
                </a:p>
              </p:txBody>
            </p:sp>
            <p:sp>
              <p:nvSpPr>
                <p:cNvPr id="195694" name="Freeform 179"/>
                <p:cNvSpPr>
                  <a:spLocks/>
                </p:cNvSpPr>
                <p:nvPr/>
              </p:nvSpPr>
              <p:spPr bwMode="auto">
                <a:xfrm>
                  <a:off x="4824" y="1880"/>
                  <a:ext cx="73" cy="145"/>
                </a:xfrm>
                <a:custGeom>
                  <a:avLst/>
                  <a:gdLst>
                    <a:gd name="T0" fmla="*/ 72 w 73"/>
                    <a:gd name="T1" fmla="*/ 0 h 145"/>
                    <a:gd name="T2" fmla="*/ 32 w 73"/>
                    <a:gd name="T3" fmla="*/ 24 h 145"/>
                    <a:gd name="T4" fmla="*/ 0 w 73"/>
                    <a:gd name="T5" fmla="*/ 48 h 145"/>
                    <a:gd name="T6" fmla="*/ 0 w 73"/>
                    <a:gd name="T7" fmla="*/ 144 h 145"/>
                    <a:gd name="T8" fmla="*/ 72 w 73"/>
                    <a:gd name="T9" fmla="*/ 144 h 145"/>
                    <a:gd name="T10" fmla="*/ 0 60000 65536"/>
                    <a:gd name="T11" fmla="*/ 0 60000 65536"/>
                    <a:gd name="T12" fmla="*/ 0 60000 65536"/>
                    <a:gd name="T13" fmla="*/ 0 60000 65536"/>
                    <a:gd name="T14" fmla="*/ 0 60000 65536"/>
                    <a:gd name="T15" fmla="*/ 0 w 73"/>
                    <a:gd name="T16" fmla="*/ 0 h 145"/>
                    <a:gd name="T17" fmla="*/ 73 w 73"/>
                    <a:gd name="T18" fmla="*/ 145 h 145"/>
                  </a:gdLst>
                  <a:ahLst/>
                  <a:cxnLst>
                    <a:cxn ang="T10">
                      <a:pos x="T0" y="T1"/>
                    </a:cxn>
                    <a:cxn ang="T11">
                      <a:pos x="T2" y="T3"/>
                    </a:cxn>
                    <a:cxn ang="T12">
                      <a:pos x="T4" y="T5"/>
                    </a:cxn>
                    <a:cxn ang="T13">
                      <a:pos x="T6" y="T7"/>
                    </a:cxn>
                    <a:cxn ang="T14">
                      <a:pos x="T8" y="T9"/>
                    </a:cxn>
                  </a:cxnLst>
                  <a:rect l="T15" t="T16" r="T17" b="T18"/>
                  <a:pathLst>
                    <a:path w="73" h="145">
                      <a:moveTo>
                        <a:pt x="72" y="0"/>
                      </a:moveTo>
                      <a:lnTo>
                        <a:pt x="32" y="24"/>
                      </a:lnTo>
                      <a:lnTo>
                        <a:pt x="0" y="48"/>
                      </a:lnTo>
                      <a:lnTo>
                        <a:pt x="0" y="144"/>
                      </a:lnTo>
                      <a:lnTo>
                        <a:pt x="72" y="144"/>
                      </a:lnTo>
                    </a:path>
                  </a:pathLst>
                </a:custGeom>
                <a:solidFill>
                  <a:srgbClr val="FF003B"/>
                </a:solidFill>
                <a:ln w="12700" cap="rnd" cmpd="sng">
                  <a:solidFill>
                    <a:srgbClr val="000000"/>
                  </a:solidFill>
                  <a:prstDash val="solid"/>
                  <a:round/>
                  <a:headEnd type="none" w="med" len="med"/>
                  <a:tailEnd type="none" w="med" len="med"/>
                </a:ln>
              </p:spPr>
              <p:txBody>
                <a:bodyPr/>
                <a:lstStyle/>
                <a:p>
                  <a:endParaRPr lang="en-US"/>
                </a:p>
              </p:txBody>
            </p:sp>
            <p:sp>
              <p:nvSpPr>
                <p:cNvPr id="195695" name="Freeform 180"/>
                <p:cNvSpPr>
                  <a:spLocks/>
                </p:cNvSpPr>
                <p:nvPr/>
              </p:nvSpPr>
              <p:spPr bwMode="auto">
                <a:xfrm>
                  <a:off x="4896" y="1880"/>
                  <a:ext cx="73" cy="145"/>
                </a:xfrm>
                <a:custGeom>
                  <a:avLst/>
                  <a:gdLst>
                    <a:gd name="T0" fmla="*/ 0 w 73"/>
                    <a:gd name="T1" fmla="*/ 0 h 145"/>
                    <a:gd name="T2" fmla="*/ 48 w 73"/>
                    <a:gd name="T3" fmla="*/ 24 h 145"/>
                    <a:gd name="T4" fmla="*/ 72 w 73"/>
                    <a:gd name="T5" fmla="*/ 48 h 145"/>
                    <a:gd name="T6" fmla="*/ 72 w 73"/>
                    <a:gd name="T7" fmla="*/ 144 h 145"/>
                    <a:gd name="T8" fmla="*/ 0 w 73"/>
                    <a:gd name="T9" fmla="*/ 144 h 145"/>
                    <a:gd name="T10" fmla="*/ 0 60000 65536"/>
                    <a:gd name="T11" fmla="*/ 0 60000 65536"/>
                    <a:gd name="T12" fmla="*/ 0 60000 65536"/>
                    <a:gd name="T13" fmla="*/ 0 60000 65536"/>
                    <a:gd name="T14" fmla="*/ 0 60000 65536"/>
                    <a:gd name="T15" fmla="*/ 0 w 73"/>
                    <a:gd name="T16" fmla="*/ 0 h 145"/>
                    <a:gd name="T17" fmla="*/ 73 w 73"/>
                    <a:gd name="T18" fmla="*/ 145 h 145"/>
                  </a:gdLst>
                  <a:ahLst/>
                  <a:cxnLst>
                    <a:cxn ang="T10">
                      <a:pos x="T0" y="T1"/>
                    </a:cxn>
                    <a:cxn ang="T11">
                      <a:pos x="T2" y="T3"/>
                    </a:cxn>
                    <a:cxn ang="T12">
                      <a:pos x="T4" y="T5"/>
                    </a:cxn>
                    <a:cxn ang="T13">
                      <a:pos x="T6" y="T7"/>
                    </a:cxn>
                    <a:cxn ang="T14">
                      <a:pos x="T8" y="T9"/>
                    </a:cxn>
                  </a:cxnLst>
                  <a:rect l="T15" t="T16" r="T17" b="T18"/>
                  <a:pathLst>
                    <a:path w="73" h="145">
                      <a:moveTo>
                        <a:pt x="0" y="0"/>
                      </a:moveTo>
                      <a:lnTo>
                        <a:pt x="48" y="24"/>
                      </a:lnTo>
                      <a:lnTo>
                        <a:pt x="72" y="48"/>
                      </a:lnTo>
                      <a:lnTo>
                        <a:pt x="72" y="144"/>
                      </a:lnTo>
                      <a:lnTo>
                        <a:pt x="0" y="144"/>
                      </a:lnTo>
                    </a:path>
                  </a:pathLst>
                </a:custGeom>
                <a:solidFill>
                  <a:srgbClr val="FF003B"/>
                </a:solidFill>
                <a:ln w="12700" cap="rnd" cmpd="sng">
                  <a:noFill/>
                  <a:prstDash val="solid"/>
                  <a:round/>
                  <a:headEnd type="none" w="med" len="med"/>
                  <a:tailEnd type="none" w="med" len="med"/>
                </a:ln>
              </p:spPr>
              <p:txBody>
                <a:bodyPr/>
                <a:lstStyle/>
                <a:p>
                  <a:endParaRPr lang="en-US"/>
                </a:p>
              </p:txBody>
            </p:sp>
            <p:sp>
              <p:nvSpPr>
                <p:cNvPr id="195696" name="Freeform 181"/>
                <p:cNvSpPr>
                  <a:spLocks/>
                </p:cNvSpPr>
                <p:nvPr/>
              </p:nvSpPr>
              <p:spPr bwMode="auto">
                <a:xfrm>
                  <a:off x="4896" y="1880"/>
                  <a:ext cx="73" cy="145"/>
                </a:xfrm>
                <a:custGeom>
                  <a:avLst/>
                  <a:gdLst>
                    <a:gd name="T0" fmla="*/ 0 w 73"/>
                    <a:gd name="T1" fmla="*/ 0 h 145"/>
                    <a:gd name="T2" fmla="*/ 48 w 73"/>
                    <a:gd name="T3" fmla="*/ 24 h 145"/>
                    <a:gd name="T4" fmla="*/ 72 w 73"/>
                    <a:gd name="T5" fmla="*/ 48 h 145"/>
                    <a:gd name="T6" fmla="*/ 72 w 73"/>
                    <a:gd name="T7" fmla="*/ 144 h 145"/>
                    <a:gd name="T8" fmla="*/ 0 w 73"/>
                    <a:gd name="T9" fmla="*/ 144 h 145"/>
                    <a:gd name="T10" fmla="*/ 0 60000 65536"/>
                    <a:gd name="T11" fmla="*/ 0 60000 65536"/>
                    <a:gd name="T12" fmla="*/ 0 60000 65536"/>
                    <a:gd name="T13" fmla="*/ 0 60000 65536"/>
                    <a:gd name="T14" fmla="*/ 0 60000 65536"/>
                    <a:gd name="T15" fmla="*/ 0 w 73"/>
                    <a:gd name="T16" fmla="*/ 0 h 145"/>
                    <a:gd name="T17" fmla="*/ 73 w 73"/>
                    <a:gd name="T18" fmla="*/ 145 h 145"/>
                  </a:gdLst>
                  <a:ahLst/>
                  <a:cxnLst>
                    <a:cxn ang="T10">
                      <a:pos x="T0" y="T1"/>
                    </a:cxn>
                    <a:cxn ang="T11">
                      <a:pos x="T2" y="T3"/>
                    </a:cxn>
                    <a:cxn ang="T12">
                      <a:pos x="T4" y="T5"/>
                    </a:cxn>
                    <a:cxn ang="T13">
                      <a:pos x="T6" y="T7"/>
                    </a:cxn>
                    <a:cxn ang="T14">
                      <a:pos x="T8" y="T9"/>
                    </a:cxn>
                  </a:cxnLst>
                  <a:rect l="T15" t="T16" r="T17" b="T18"/>
                  <a:pathLst>
                    <a:path w="73" h="145">
                      <a:moveTo>
                        <a:pt x="0" y="0"/>
                      </a:moveTo>
                      <a:lnTo>
                        <a:pt x="48" y="24"/>
                      </a:lnTo>
                      <a:lnTo>
                        <a:pt x="72" y="48"/>
                      </a:lnTo>
                      <a:lnTo>
                        <a:pt x="72" y="144"/>
                      </a:lnTo>
                      <a:lnTo>
                        <a:pt x="0" y="144"/>
                      </a:lnTo>
                    </a:path>
                  </a:pathLst>
                </a:custGeom>
                <a:solidFill>
                  <a:srgbClr val="FF003B"/>
                </a:solidFill>
                <a:ln w="12700" cap="rnd" cmpd="sng">
                  <a:solidFill>
                    <a:srgbClr val="000000"/>
                  </a:solidFill>
                  <a:prstDash val="solid"/>
                  <a:round/>
                  <a:headEnd type="none" w="med" len="med"/>
                  <a:tailEnd type="none" w="med" len="med"/>
                </a:ln>
              </p:spPr>
              <p:txBody>
                <a:bodyPr/>
                <a:lstStyle/>
                <a:p>
                  <a:endParaRPr lang="en-US"/>
                </a:p>
              </p:txBody>
            </p:sp>
          </p:grpSp>
          <p:sp>
            <p:nvSpPr>
              <p:cNvPr id="195684" name="Rectangle 182"/>
              <p:cNvSpPr>
                <a:spLocks noChangeArrowheads="1"/>
              </p:cNvSpPr>
              <p:nvPr/>
            </p:nvSpPr>
            <p:spPr bwMode="auto">
              <a:xfrm>
                <a:off x="4884" y="1916"/>
                <a:ext cx="32" cy="24"/>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685" name="Rectangle 183"/>
              <p:cNvSpPr>
                <a:spLocks noChangeArrowheads="1"/>
              </p:cNvSpPr>
              <p:nvPr/>
            </p:nvSpPr>
            <p:spPr bwMode="auto">
              <a:xfrm>
                <a:off x="4868" y="1996"/>
                <a:ext cx="72" cy="32"/>
              </a:xfrm>
              <a:prstGeom prst="rect">
                <a:avLst/>
              </a:prstGeom>
              <a:solidFill>
                <a:srgbClr val="FFFFFF"/>
              </a:solidFill>
              <a:ln w="12700">
                <a:solidFill>
                  <a:srgbClr val="000000"/>
                </a:solidFill>
                <a:miter lim="800000"/>
                <a:headEnd/>
                <a:tailEnd/>
              </a:ln>
            </p:spPr>
            <p:txBody>
              <a:bodyPr wrap="none" anchor="ctr"/>
              <a:lstStyle/>
              <a:p>
                <a:endParaRPr lang="en-US"/>
              </a:p>
            </p:txBody>
          </p:sp>
          <p:grpSp>
            <p:nvGrpSpPr>
              <p:cNvPr id="195686" name="Group 184"/>
              <p:cNvGrpSpPr>
                <a:grpSpLocks/>
              </p:cNvGrpSpPr>
              <p:nvPr/>
            </p:nvGrpSpPr>
            <p:grpSpPr bwMode="auto">
              <a:xfrm>
                <a:off x="4976" y="1880"/>
                <a:ext cx="65" cy="145"/>
                <a:chOff x="4976" y="1880"/>
                <a:chExt cx="65" cy="145"/>
              </a:xfrm>
            </p:grpSpPr>
            <p:sp>
              <p:nvSpPr>
                <p:cNvPr id="195689" name="Freeform 185"/>
                <p:cNvSpPr>
                  <a:spLocks/>
                </p:cNvSpPr>
                <p:nvPr/>
              </p:nvSpPr>
              <p:spPr bwMode="auto">
                <a:xfrm>
                  <a:off x="4976" y="1880"/>
                  <a:ext cx="33" cy="145"/>
                </a:xfrm>
                <a:custGeom>
                  <a:avLst/>
                  <a:gdLst>
                    <a:gd name="T0" fmla="*/ 32 w 33"/>
                    <a:gd name="T1" fmla="*/ 144 h 145"/>
                    <a:gd name="T2" fmla="*/ 8 w 33"/>
                    <a:gd name="T3" fmla="*/ 144 h 145"/>
                    <a:gd name="T4" fmla="*/ 8 w 33"/>
                    <a:gd name="T5" fmla="*/ 16 h 145"/>
                    <a:gd name="T6" fmla="*/ 0 w 33"/>
                    <a:gd name="T7" fmla="*/ 16 h 145"/>
                    <a:gd name="T8" fmla="*/ 32 w 33"/>
                    <a:gd name="T9" fmla="*/ 0 h 145"/>
                    <a:gd name="T10" fmla="*/ 0 60000 65536"/>
                    <a:gd name="T11" fmla="*/ 0 60000 65536"/>
                    <a:gd name="T12" fmla="*/ 0 60000 65536"/>
                    <a:gd name="T13" fmla="*/ 0 60000 65536"/>
                    <a:gd name="T14" fmla="*/ 0 60000 65536"/>
                    <a:gd name="T15" fmla="*/ 0 w 33"/>
                    <a:gd name="T16" fmla="*/ 0 h 145"/>
                    <a:gd name="T17" fmla="*/ 33 w 33"/>
                    <a:gd name="T18" fmla="*/ 145 h 145"/>
                  </a:gdLst>
                  <a:ahLst/>
                  <a:cxnLst>
                    <a:cxn ang="T10">
                      <a:pos x="T0" y="T1"/>
                    </a:cxn>
                    <a:cxn ang="T11">
                      <a:pos x="T2" y="T3"/>
                    </a:cxn>
                    <a:cxn ang="T12">
                      <a:pos x="T4" y="T5"/>
                    </a:cxn>
                    <a:cxn ang="T13">
                      <a:pos x="T6" y="T7"/>
                    </a:cxn>
                    <a:cxn ang="T14">
                      <a:pos x="T8" y="T9"/>
                    </a:cxn>
                  </a:cxnLst>
                  <a:rect l="T15" t="T16" r="T17" b="T18"/>
                  <a:pathLst>
                    <a:path w="33" h="145">
                      <a:moveTo>
                        <a:pt x="32" y="144"/>
                      </a:moveTo>
                      <a:lnTo>
                        <a:pt x="8" y="144"/>
                      </a:lnTo>
                      <a:lnTo>
                        <a:pt x="8" y="16"/>
                      </a:lnTo>
                      <a:lnTo>
                        <a:pt x="0" y="16"/>
                      </a:lnTo>
                      <a:lnTo>
                        <a:pt x="32" y="0"/>
                      </a:lnTo>
                    </a:path>
                  </a:pathLst>
                </a:custGeom>
                <a:solidFill>
                  <a:srgbClr val="FF003B"/>
                </a:solidFill>
                <a:ln w="12700" cap="rnd" cmpd="sng">
                  <a:noFill/>
                  <a:prstDash val="solid"/>
                  <a:round/>
                  <a:headEnd type="none" w="med" len="med"/>
                  <a:tailEnd type="none" w="med" len="med"/>
                </a:ln>
              </p:spPr>
              <p:txBody>
                <a:bodyPr/>
                <a:lstStyle/>
                <a:p>
                  <a:endParaRPr lang="en-US"/>
                </a:p>
              </p:txBody>
            </p:sp>
            <p:sp>
              <p:nvSpPr>
                <p:cNvPr id="195690" name="Freeform 186"/>
                <p:cNvSpPr>
                  <a:spLocks/>
                </p:cNvSpPr>
                <p:nvPr/>
              </p:nvSpPr>
              <p:spPr bwMode="auto">
                <a:xfrm>
                  <a:off x="4976" y="1880"/>
                  <a:ext cx="33" cy="145"/>
                </a:xfrm>
                <a:custGeom>
                  <a:avLst/>
                  <a:gdLst>
                    <a:gd name="T0" fmla="*/ 32 w 33"/>
                    <a:gd name="T1" fmla="*/ 144 h 145"/>
                    <a:gd name="T2" fmla="*/ 8 w 33"/>
                    <a:gd name="T3" fmla="*/ 144 h 145"/>
                    <a:gd name="T4" fmla="*/ 8 w 33"/>
                    <a:gd name="T5" fmla="*/ 16 h 145"/>
                    <a:gd name="T6" fmla="*/ 0 w 33"/>
                    <a:gd name="T7" fmla="*/ 16 h 145"/>
                    <a:gd name="T8" fmla="*/ 32 w 33"/>
                    <a:gd name="T9" fmla="*/ 0 h 145"/>
                    <a:gd name="T10" fmla="*/ 0 60000 65536"/>
                    <a:gd name="T11" fmla="*/ 0 60000 65536"/>
                    <a:gd name="T12" fmla="*/ 0 60000 65536"/>
                    <a:gd name="T13" fmla="*/ 0 60000 65536"/>
                    <a:gd name="T14" fmla="*/ 0 60000 65536"/>
                    <a:gd name="T15" fmla="*/ 0 w 33"/>
                    <a:gd name="T16" fmla="*/ 0 h 145"/>
                    <a:gd name="T17" fmla="*/ 33 w 33"/>
                    <a:gd name="T18" fmla="*/ 145 h 145"/>
                  </a:gdLst>
                  <a:ahLst/>
                  <a:cxnLst>
                    <a:cxn ang="T10">
                      <a:pos x="T0" y="T1"/>
                    </a:cxn>
                    <a:cxn ang="T11">
                      <a:pos x="T2" y="T3"/>
                    </a:cxn>
                    <a:cxn ang="T12">
                      <a:pos x="T4" y="T5"/>
                    </a:cxn>
                    <a:cxn ang="T13">
                      <a:pos x="T6" y="T7"/>
                    </a:cxn>
                    <a:cxn ang="T14">
                      <a:pos x="T8" y="T9"/>
                    </a:cxn>
                  </a:cxnLst>
                  <a:rect l="T15" t="T16" r="T17" b="T18"/>
                  <a:pathLst>
                    <a:path w="33" h="145">
                      <a:moveTo>
                        <a:pt x="32" y="144"/>
                      </a:moveTo>
                      <a:lnTo>
                        <a:pt x="8" y="144"/>
                      </a:lnTo>
                      <a:lnTo>
                        <a:pt x="8" y="16"/>
                      </a:lnTo>
                      <a:lnTo>
                        <a:pt x="0" y="16"/>
                      </a:lnTo>
                      <a:lnTo>
                        <a:pt x="32" y="0"/>
                      </a:lnTo>
                    </a:path>
                  </a:pathLst>
                </a:custGeom>
                <a:solidFill>
                  <a:srgbClr val="FF003B"/>
                </a:solidFill>
                <a:ln w="12700" cap="rnd" cmpd="sng">
                  <a:solidFill>
                    <a:srgbClr val="000000"/>
                  </a:solidFill>
                  <a:prstDash val="solid"/>
                  <a:round/>
                  <a:headEnd type="none" w="med" len="med"/>
                  <a:tailEnd type="none" w="med" len="med"/>
                </a:ln>
              </p:spPr>
              <p:txBody>
                <a:bodyPr/>
                <a:lstStyle/>
                <a:p>
                  <a:endParaRPr lang="en-US"/>
                </a:p>
              </p:txBody>
            </p:sp>
            <p:sp>
              <p:nvSpPr>
                <p:cNvPr id="195691" name="Freeform 187"/>
                <p:cNvSpPr>
                  <a:spLocks/>
                </p:cNvSpPr>
                <p:nvPr/>
              </p:nvSpPr>
              <p:spPr bwMode="auto">
                <a:xfrm>
                  <a:off x="5008" y="1880"/>
                  <a:ext cx="33" cy="145"/>
                </a:xfrm>
                <a:custGeom>
                  <a:avLst/>
                  <a:gdLst>
                    <a:gd name="T0" fmla="*/ 0 w 33"/>
                    <a:gd name="T1" fmla="*/ 144 h 145"/>
                    <a:gd name="T2" fmla="*/ 24 w 33"/>
                    <a:gd name="T3" fmla="*/ 144 h 145"/>
                    <a:gd name="T4" fmla="*/ 24 w 33"/>
                    <a:gd name="T5" fmla="*/ 16 h 145"/>
                    <a:gd name="T6" fmla="*/ 32 w 33"/>
                    <a:gd name="T7" fmla="*/ 16 h 145"/>
                    <a:gd name="T8" fmla="*/ 0 w 33"/>
                    <a:gd name="T9" fmla="*/ 0 h 145"/>
                    <a:gd name="T10" fmla="*/ 0 60000 65536"/>
                    <a:gd name="T11" fmla="*/ 0 60000 65536"/>
                    <a:gd name="T12" fmla="*/ 0 60000 65536"/>
                    <a:gd name="T13" fmla="*/ 0 60000 65536"/>
                    <a:gd name="T14" fmla="*/ 0 60000 65536"/>
                    <a:gd name="T15" fmla="*/ 0 w 33"/>
                    <a:gd name="T16" fmla="*/ 0 h 145"/>
                    <a:gd name="T17" fmla="*/ 33 w 33"/>
                    <a:gd name="T18" fmla="*/ 145 h 145"/>
                  </a:gdLst>
                  <a:ahLst/>
                  <a:cxnLst>
                    <a:cxn ang="T10">
                      <a:pos x="T0" y="T1"/>
                    </a:cxn>
                    <a:cxn ang="T11">
                      <a:pos x="T2" y="T3"/>
                    </a:cxn>
                    <a:cxn ang="T12">
                      <a:pos x="T4" y="T5"/>
                    </a:cxn>
                    <a:cxn ang="T13">
                      <a:pos x="T6" y="T7"/>
                    </a:cxn>
                    <a:cxn ang="T14">
                      <a:pos x="T8" y="T9"/>
                    </a:cxn>
                  </a:cxnLst>
                  <a:rect l="T15" t="T16" r="T17" b="T18"/>
                  <a:pathLst>
                    <a:path w="33" h="145">
                      <a:moveTo>
                        <a:pt x="0" y="144"/>
                      </a:moveTo>
                      <a:lnTo>
                        <a:pt x="24" y="144"/>
                      </a:lnTo>
                      <a:lnTo>
                        <a:pt x="24" y="16"/>
                      </a:lnTo>
                      <a:lnTo>
                        <a:pt x="32" y="16"/>
                      </a:lnTo>
                      <a:lnTo>
                        <a:pt x="0" y="0"/>
                      </a:lnTo>
                    </a:path>
                  </a:pathLst>
                </a:custGeom>
                <a:solidFill>
                  <a:srgbClr val="FF003B"/>
                </a:solidFill>
                <a:ln w="12700" cap="rnd" cmpd="sng">
                  <a:noFill/>
                  <a:prstDash val="solid"/>
                  <a:round/>
                  <a:headEnd type="none" w="med" len="med"/>
                  <a:tailEnd type="none" w="med" len="med"/>
                </a:ln>
              </p:spPr>
              <p:txBody>
                <a:bodyPr/>
                <a:lstStyle/>
                <a:p>
                  <a:endParaRPr lang="en-US"/>
                </a:p>
              </p:txBody>
            </p:sp>
            <p:sp>
              <p:nvSpPr>
                <p:cNvPr id="195692" name="Freeform 188"/>
                <p:cNvSpPr>
                  <a:spLocks/>
                </p:cNvSpPr>
                <p:nvPr/>
              </p:nvSpPr>
              <p:spPr bwMode="auto">
                <a:xfrm>
                  <a:off x="5008" y="1880"/>
                  <a:ext cx="33" cy="145"/>
                </a:xfrm>
                <a:custGeom>
                  <a:avLst/>
                  <a:gdLst>
                    <a:gd name="T0" fmla="*/ 0 w 33"/>
                    <a:gd name="T1" fmla="*/ 144 h 145"/>
                    <a:gd name="T2" fmla="*/ 24 w 33"/>
                    <a:gd name="T3" fmla="*/ 144 h 145"/>
                    <a:gd name="T4" fmla="*/ 24 w 33"/>
                    <a:gd name="T5" fmla="*/ 16 h 145"/>
                    <a:gd name="T6" fmla="*/ 32 w 33"/>
                    <a:gd name="T7" fmla="*/ 16 h 145"/>
                    <a:gd name="T8" fmla="*/ 0 w 33"/>
                    <a:gd name="T9" fmla="*/ 0 h 145"/>
                    <a:gd name="T10" fmla="*/ 0 60000 65536"/>
                    <a:gd name="T11" fmla="*/ 0 60000 65536"/>
                    <a:gd name="T12" fmla="*/ 0 60000 65536"/>
                    <a:gd name="T13" fmla="*/ 0 60000 65536"/>
                    <a:gd name="T14" fmla="*/ 0 60000 65536"/>
                    <a:gd name="T15" fmla="*/ 0 w 33"/>
                    <a:gd name="T16" fmla="*/ 0 h 145"/>
                    <a:gd name="T17" fmla="*/ 33 w 33"/>
                    <a:gd name="T18" fmla="*/ 145 h 145"/>
                  </a:gdLst>
                  <a:ahLst/>
                  <a:cxnLst>
                    <a:cxn ang="T10">
                      <a:pos x="T0" y="T1"/>
                    </a:cxn>
                    <a:cxn ang="T11">
                      <a:pos x="T2" y="T3"/>
                    </a:cxn>
                    <a:cxn ang="T12">
                      <a:pos x="T4" y="T5"/>
                    </a:cxn>
                    <a:cxn ang="T13">
                      <a:pos x="T6" y="T7"/>
                    </a:cxn>
                    <a:cxn ang="T14">
                      <a:pos x="T8" y="T9"/>
                    </a:cxn>
                  </a:cxnLst>
                  <a:rect l="T15" t="T16" r="T17" b="T18"/>
                  <a:pathLst>
                    <a:path w="33" h="145">
                      <a:moveTo>
                        <a:pt x="0" y="144"/>
                      </a:moveTo>
                      <a:lnTo>
                        <a:pt x="24" y="144"/>
                      </a:lnTo>
                      <a:lnTo>
                        <a:pt x="24" y="16"/>
                      </a:lnTo>
                      <a:lnTo>
                        <a:pt x="32" y="16"/>
                      </a:lnTo>
                      <a:lnTo>
                        <a:pt x="0" y="0"/>
                      </a:lnTo>
                    </a:path>
                  </a:pathLst>
                </a:custGeom>
                <a:solidFill>
                  <a:srgbClr val="FF003B"/>
                </a:solidFill>
                <a:ln w="12700" cap="rnd" cmpd="sng">
                  <a:solidFill>
                    <a:srgbClr val="000000"/>
                  </a:solidFill>
                  <a:prstDash val="solid"/>
                  <a:round/>
                  <a:headEnd type="none" w="med" len="med"/>
                  <a:tailEnd type="none" w="med" len="med"/>
                </a:ln>
              </p:spPr>
              <p:txBody>
                <a:bodyPr/>
                <a:lstStyle/>
                <a:p>
                  <a:endParaRPr lang="en-US"/>
                </a:p>
              </p:txBody>
            </p:sp>
          </p:grpSp>
          <p:sp>
            <p:nvSpPr>
              <p:cNvPr id="195687" name="Rectangle 189"/>
              <p:cNvSpPr>
                <a:spLocks noChangeArrowheads="1"/>
              </p:cNvSpPr>
              <p:nvPr/>
            </p:nvSpPr>
            <p:spPr bwMode="auto">
              <a:xfrm>
                <a:off x="4844" y="2004"/>
                <a:ext cx="8" cy="16"/>
              </a:xfrm>
              <a:prstGeom prst="rect">
                <a:avLst/>
              </a:prstGeom>
              <a:solidFill>
                <a:srgbClr val="FFFFFF"/>
              </a:solidFill>
              <a:ln w="12700">
                <a:solidFill>
                  <a:srgbClr val="000000"/>
                </a:solidFill>
                <a:miter lim="800000"/>
                <a:headEnd/>
                <a:tailEnd/>
              </a:ln>
            </p:spPr>
            <p:txBody>
              <a:bodyPr wrap="none" anchor="ctr"/>
              <a:lstStyle/>
              <a:p>
                <a:endParaRPr lang="en-US"/>
              </a:p>
            </p:txBody>
          </p:sp>
          <p:sp>
            <p:nvSpPr>
              <p:cNvPr id="195688" name="Rectangle 190"/>
              <p:cNvSpPr>
                <a:spLocks noChangeArrowheads="1"/>
              </p:cNvSpPr>
              <p:nvPr/>
            </p:nvSpPr>
            <p:spPr bwMode="auto">
              <a:xfrm>
                <a:off x="4980" y="1964"/>
                <a:ext cx="8" cy="24"/>
              </a:xfrm>
              <a:prstGeom prst="rect">
                <a:avLst/>
              </a:prstGeom>
              <a:solidFill>
                <a:srgbClr val="FFFFFF"/>
              </a:solidFill>
              <a:ln w="12700">
                <a:solidFill>
                  <a:srgbClr val="000000"/>
                </a:solidFill>
                <a:miter lim="800000"/>
                <a:headEnd/>
                <a:tailEnd/>
              </a:ln>
            </p:spPr>
            <p:txBody>
              <a:bodyPr wrap="none" anchor="ctr"/>
              <a:lstStyle/>
              <a:p>
                <a:endParaRPr lang="en-US"/>
              </a:p>
            </p:txBody>
          </p:sp>
        </p:grpSp>
        <p:sp>
          <p:nvSpPr>
            <p:cNvPr id="195639" name="Rectangle 191"/>
            <p:cNvSpPr>
              <a:spLocks noChangeArrowheads="1"/>
            </p:cNvSpPr>
            <p:nvPr/>
          </p:nvSpPr>
          <p:spPr bwMode="auto">
            <a:xfrm>
              <a:off x="5136" y="1632"/>
              <a:ext cx="528" cy="192"/>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Wind</a:t>
              </a:r>
            </a:p>
          </p:txBody>
        </p:sp>
        <p:grpSp>
          <p:nvGrpSpPr>
            <p:cNvPr id="195640" name="Group 192"/>
            <p:cNvGrpSpPr>
              <a:grpSpLocks/>
            </p:cNvGrpSpPr>
            <p:nvPr/>
          </p:nvGrpSpPr>
          <p:grpSpPr bwMode="auto">
            <a:xfrm>
              <a:off x="4800" y="2400"/>
              <a:ext cx="616" cy="415"/>
              <a:chOff x="4880" y="2896"/>
              <a:chExt cx="624" cy="420"/>
            </a:xfrm>
          </p:grpSpPr>
          <p:sp>
            <p:nvSpPr>
              <p:cNvPr id="195673" name="Oval 193"/>
              <p:cNvSpPr>
                <a:spLocks noChangeArrowheads="1"/>
              </p:cNvSpPr>
              <p:nvPr/>
            </p:nvSpPr>
            <p:spPr bwMode="auto">
              <a:xfrm>
                <a:off x="5076" y="3068"/>
                <a:ext cx="256" cy="248"/>
              </a:xfrm>
              <a:prstGeom prst="ellipse">
                <a:avLst/>
              </a:prstGeom>
              <a:gradFill rotWithShape="0">
                <a:gsLst>
                  <a:gs pos="0">
                    <a:srgbClr val="FFFF00"/>
                  </a:gs>
                  <a:gs pos="100000">
                    <a:srgbClr val="FFFFB2"/>
                  </a:gs>
                </a:gsLst>
                <a:path path="shape">
                  <a:fillToRect l="50000" t="50000" r="50000" b="50000"/>
                </a:path>
              </a:gradFill>
              <a:ln w="12700">
                <a:solidFill>
                  <a:srgbClr val="FFFFD5"/>
                </a:solidFill>
                <a:round/>
                <a:headEnd/>
                <a:tailEnd/>
              </a:ln>
            </p:spPr>
            <p:txBody>
              <a:bodyPr wrap="none" anchor="ctr"/>
              <a:lstStyle/>
              <a:p>
                <a:endParaRPr lang="en-US"/>
              </a:p>
            </p:txBody>
          </p:sp>
          <p:sp>
            <p:nvSpPr>
              <p:cNvPr id="195674" name="Line 194"/>
              <p:cNvSpPr>
                <a:spLocks noChangeShapeType="1"/>
              </p:cNvSpPr>
              <p:nvPr/>
            </p:nvSpPr>
            <p:spPr bwMode="auto">
              <a:xfrm flipV="1">
                <a:off x="5280" y="2896"/>
                <a:ext cx="40" cy="144"/>
              </a:xfrm>
              <a:prstGeom prst="line">
                <a:avLst/>
              </a:prstGeom>
              <a:noFill/>
              <a:ln w="25400">
                <a:solidFill>
                  <a:srgbClr val="FFFFFF"/>
                </a:solidFill>
                <a:round/>
                <a:headEnd/>
                <a:tailEnd/>
              </a:ln>
            </p:spPr>
            <p:txBody>
              <a:bodyPr wrap="none" anchor="ctr"/>
              <a:lstStyle/>
              <a:p>
                <a:endParaRPr lang="en-US"/>
              </a:p>
            </p:txBody>
          </p:sp>
          <p:sp>
            <p:nvSpPr>
              <p:cNvPr id="195675" name="Line 195"/>
              <p:cNvSpPr>
                <a:spLocks noChangeShapeType="1"/>
              </p:cNvSpPr>
              <p:nvPr/>
            </p:nvSpPr>
            <p:spPr bwMode="auto">
              <a:xfrm flipV="1">
                <a:off x="5352" y="3024"/>
                <a:ext cx="56" cy="72"/>
              </a:xfrm>
              <a:prstGeom prst="line">
                <a:avLst/>
              </a:prstGeom>
              <a:noFill/>
              <a:ln w="25400">
                <a:solidFill>
                  <a:srgbClr val="FFFFFF"/>
                </a:solidFill>
                <a:round/>
                <a:headEnd/>
                <a:tailEnd/>
              </a:ln>
            </p:spPr>
            <p:txBody>
              <a:bodyPr wrap="none" anchor="ctr"/>
              <a:lstStyle/>
              <a:p>
                <a:endParaRPr lang="en-US"/>
              </a:p>
            </p:txBody>
          </p:sp>
          <p:sp>
            <p:nvSpPr>
              <p:cNvPr id="195676" name="Line 196"/>
              <p:cNvSpPr>
                <a:spLocks noChangeShapeType="1"/>
              </p:cNvSpPr>
              <p:nvPr/>
            </p:nvSpPr>
            <p:spPr bwMode="auto">
              <a:xfrm>
                <a:off x="5384" y="3176"/>
                <a:ext cx="120" cy="0"/>
              </a:xfrm>
              <a:prstGeom prst="line">
                <a:avLst/>
              </a:prstGeom>
              <a:noFill/>
              <a:ln w="25400">
                <a:solidFill>
                  <a:srgbClr val="FFFFFF"/>
                </a:solidFill>
                <a:round/>
                <a:headEnd/>
                <a:tailEnd/>
              </a:ln>
            </p:spPr>
            <p:txBody>
              <a:bodyPr wrap="none" anchor="ctr"/>
              <a:lstStyle/>
              <a:p>
                <a:endParaRPr lang="en-US"/>
              </a:p>
            </p:txBody>
          </p:sp>
          <p:sp>
            <p:nvSpPr>
              <p:cNvPr id="195677" name="Line 197"/>
              <p:cNvSpPr>
                <a:spLocks noChangeShapeType="1"/>
              </p:cNvSpPr>
              <p:nvPr/>
            </p:nvSpPr>
            <p:spPr bwMode="auto">
              <a:xfrm flipH="1" flipV="1">
                <a:off x="5168" y="2920"/>
                <a:ext cx="32" cy="96"/>
              </a:xfrm>
              <a:prstGeom prst="line">
                <a:avLst/>
              </a:prstGeom>
              <a:noFill/>
              <a:ln w="25400">
                <a:solidFill>
                  <a:srgbClr val="FFFFFF"/>
                </a:solidFill>
                <a:round/>
                <a:headEnd/>
                <a:tailEnd/>
              </a:ln>
            </p:spPr>
            <p:txBody>
              <a:bodyPr wrap="none" anchor="ctr"/>
              <a:lstStyle/>
              <a:p>
                <a:endParaRPr lang="en-US"/>
              </a:p>
            </p:txBody>
          </p:sp>
          <p:sp>
            <p:nvSpPr>
              <p:cNvPr id="195678" name="Line 198"/>
              <p:cNvSpPr>
                <a:spLocks noChangeShapeType="1"/>
              </p:cNvSpPr>
              <p:nvPr/>
            </p:nvSpPr>
            <p:spPr bwMode="auto">
              <a:xfrm flipH="1" flipV="1">
                <a:off x="5016" y="2936"/>
                <a:ext cx="88" cy="120"/>
              </a:xfrm>
              <a:prstGeom prst="line">
                <a:avLst/>
              </a:prstGeom>
              <a:noFill/>
              <a:ln w="25400">
                <a:solidFill>
                  <a:srgbClr val="FFFFFF"/>
                </a:solidFill>
                <a:round/>
                <a:headEnd/>
                <a:tailEnd/>
              </a:ln>
            </p:spPr>
            <p:txBody>
              <a:bodyPr wrap="none" anchor="ctr"/>
              <a:lstStyle/>
              <a:p>
                <a:endParaRPr lang="en-US"/>
              </a:p>
            </p:txBody>
          </p:sp>
          <p:sp>
            <p:nvSpPr>
              <p:cNvPr id="195679" name="Line 199"/>
              <p:cNvSpPr>
                <a:spLocks noChangeShapeType="1"/>
              </p:cNvSpPr>
              <p:nvPr/>
            </p:nvSpPr>
            <p:spPr bwMode="auto">
              <a:xfrm flipH="1" flipV="1">
                <a:off x="4976" y="3072"/>
                <a:ext cx="56" cy="40"/>
              </a:xfrm>
              <a:prstGeom prst="line">
                <a:avLst/>
              </a:prstGeom>
              <a:noFill/>
              <a:ln w="25400">
                <a:solidFill>
                  <a:srgbClr val="FFFFFF"/>
                </a:solidFill>
                <a:round/>
                <a:headEnd/>
                <a:tailEnd/>
              </a:ln>
            </p:spPr>
            <p:txBody>
              <a:bodyPr wrap="none" anchor="ctr"/>
              <a:lstStyle/>
              <a:p>
                <a:endParaRPr lang="en-US"/>
              </a:p>
            </p:txBody>
          </p:sp>
          <p:sp>
            <p:nvSpPr>
              <p:cNvPr id="195680" name="Line 200"/>
              <p:cNvSpPr>
                <a:spLocks noChangeShapeType="1"/>
              </p:cNvSpPr>
              <p:nvPr/>
            </p:nvSpPr>
            <p:spPr bwMode="auto">
              <a:xfrm flipH="1" flipV="1">
                <a:off x="4880" y="3160"/>
                <a:ext cx="144" cy="32"/>
              </a:xfrm>
              <a:prstGeom prst="line">
                <a:avLst/>
              </a:prstGeom>
              <a:noFill/>
              <a:ln w="25400">
                <a:solidFill>
                  <a:srgbClr val="FFFFFF"/>
                </a:solidFill>
                <a:round/>
                <a:headEnd/>
                <a:tailEnd/>
              </a:ln>
            </p:spPr>
            <p:txBody>
              <a:bodyPr wrap="none" anchor="ctr"/>
              <a:lstStyle/>
              <a:p>
                <a:endParaRPr lang="en-US"/>
              </a:p>
            </p:txBody>
          </p:sp>
          <p:sp>
            <p:nvSpPr>
              <p:cNvPr id="195681" name="Line 201"/>
              <p:cNvSpPr>
                <a:spLocks noChangeShapeType="1"/>
              </p:cNvSpPr>
              <p:nvPr/>
            </p:nvSpPr>
            <p:spPr bwMode="auto">
              <a:xfrm>
                <a:off x="5360" y="3288"/>
                <a:ext cx="56" cy="16"/>
              </a:xfrm>
              <a:prstGeom prst="line">
                <a:avLst/>
              </a:prstGeom>
              <a:noFill/>
              <a:ln w="25400">
                <a:solidFill>
                  <a:srgbClr val="FFFFFF"/>
                </a:solidFill>
                <a:round/>
                <a:headEnd/>
                <a:tailEnd/>
              </a:ln>
            </p:spPr>
            <p:txBody>
              <a:bodyPr wrap="none" anchor="ctr"/>
              <a:lstStyle/>
              <a:p>
                <a:endParaRPr lang="en-US"/>
              </a:p>
            </p:txBody>
          </p:sp>
        </p:grpSp>
        <p:sp>
          <p:nvSpPr>
            <p:cNvPr id="195641" name="Line 202"/>
            <p:cNvSpPr>
              <a:spLocks noChangeShapeType="1"/>
            </p:cNvSpPr>
            <p:nvPr/>
          </p:nvSpPr>
          <p:spPr bwMode="auto">
            <a:xfrm>
              <a:off x="5232" y="2832"/>
              <a:ext cx="31" cy="63"/>
            </a:xfrm>
            <a:prstGeom prst="line">
              <a:avLst/>
            </a:prstGeom>
            <a:noFill/>
            <a:ln w="25400">
              <a:solidFill>
                <a:srgbClr val="FFFFFF"/>
              </a:solidFill>
              <a:round/>
              <a:headEnd/>
              <a:tailEnd/>
            </a:ln>
          </p:spPr>
          <p:txBody>
            <a:bodyPr wrap="none" anchor="ctr"/>
            <a:lstStyle/>
            <a:p>
              <a:endParaRPr lang="en-US"/>
            </a:p>
          </p:txBody>
        </p:sp>
        <p:pic>
          <p:nvPicPr>
            <p:cNvPr id="195642" name="Picture 203"/>
            <p:cNvPicPr>
              <a:picLocks noChangeArrowheads="1"/>
            </p:cNvPicPr>
            <p:nvPr/>
          </p:nvPicPr>
          <p:blipFill>
            <a:blip r:embed="rId4" cstate="print"/>
            <a:srcRect/>
            <a:stretch>
              <a:fillRect/>
            </a:stretch>
          </p:blipFill>
          <p:spPr bwMode="auto">
            <a:xfrm>
              <a:off x="4608" y="2784"/>
              <a:ext cx="623" cy="292"/>
            </a:xfrm>
            <a:prstGeom prst="rect">
              <a:avLst/>
            </a:prstGeom>
            <a:noFill/>
            <a:ln w="12700">
              <a:noFill/>
              <a:miter lim="800000"/>
              <a:headEnd/>
              <a:tailEnd/>
            </a:ln>
          </p:spPr>
        </p:pic>
        <p:sp>
          <p:nvSpPr>
            <p:cNvPr id="195643" name="Rectangle 204"/>
            <p:cNvSpPr>
              <a:spLocks noChangeArrowheads="1"/>
            </p:cNvSpPr>
            <p:nvPr/>
          </p:nvSpPr>
          <p:spPr bwMode="auto">
            <a:xfrm>
              <a:off x="5232" y="2928"/>
              <a:ext cx="384" cy="192"/>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PV</a:t>
              </a:r>
            </a:p>
          </p:txBody>
        </p:sp>
        <p:sp>
          <p:nvSpPr>
            <p:cNvPr id="195644" name="Rectangle 205"/>
            <p:cNvSpPr>
              <a:spLocks noChangeArrowheads="1"/>
            </p:cNvSpPr>
            <p:nvPr/>
          </p:nvSpPr>
          <p:spPr bwMode="auto">
            <a:xfrm>
              <a:off x="2683" y="2267"/>
              <a:ext cx="749" cy="229"/>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Genset</a:t>
              </a:r>
            </a:p>
          </p:txBody>
        </p:sp>
        <p:sp>
          <p:nvSpPr>
            <p:cNvPr id="195645" name="Oval 206"/>
            <p:cNvSpPr>
              <a:spLocks noChangeArrowheads="1"/>
            </p:cNvSpPr>
            <p:nvPr/>
          </p:nvSpPr>
          <p:spPr bwMode="auto">
            <a:xfrm>
              <a:off x="3408" y="2736"/>
              <a:ext cx="63" cy="6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46" name="Rectangle 207"/>
            <p:cNvSpPr>
              <a:spLocks noChangeArrowheads="1"/>
            </p:cNvSpPr>
            <p:nvPr/>
          </p:nvSpPr>
          <p:spPr bwMode="auto">
            <a:xfrm>
              <a:off x="2544" y="3024"/>
              <a:ext cx="868" cy="229"/>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Fuel Cell</a:t>
              </a:r>
            </a:p>
          </p:txBody>
        </p:sp>
        <p:sp>
          <p:nvSpPr>
            <p:cNvPr id="195647" name="Oval 208"/>
            <p:cNvSpPr>
              <a:spLocks noChangeArrowheads="1"/>
            </p:cNvSpPr>
            <p:nvPr/>
          </p:nvSpPr>
          <p:spPr bwMode="auto">
            <a:xfrm>
              <a:off x="4416" y="2832"/>
              <a:ext cx="63" cy="64"/>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48" name="Oval 209"/>
            <p:cNvSpPr>
              <a:spLocks noChangeArrowheads="1"/>
            </p:cNvSpPr>
            <p:nvPr/>
          </p:nvSpPr>
          <p:spPr bwMode="auto">
            <a:xfrm>
              <a:off x="3444" y="2207"/>
              <a:ext cx="63" cy="64"/>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49" name="Rectangle 210"/>
            <p:cNvSpPr>
              <a:spLocks noChangeArrowheads="1"/>
            </p:cNvSpPr>
            <p:nvPr/>
          </p:nvSpPr>
          <p:spPr bwMode="auto">
            <a:xfrm>
              <a:off x="4176" y="3312"/>
              <a:ext cx="638" cy="188"/>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Battery</a:t>
              </a:r>
            </a:p>
          </p:txBody>
        </p:sp>
        <p:pic>
          <p:nvPicPr>
            <p:cNvPr id="195650" name="Picture 211"/>
            <p:cNvPicPr>
              <a:picLocks noChangeArrowheads="1"/>
            </p:cNvPicPr>
            <p:nvPr/>
          </p:nvPicPr>
          <p:blipFill>
            <a:blip r:embed="rId5" cstate="print"/>
            <a:srcRect/>
            <a:stretch>
              <a:fillRect/>
            </a:stretch>
          </p:blipFill>
          <p:spPr bwMode="auto">
            <a:xfrm>
              <a:off x="3984" y="3072"/>
              <a:ext cx="442" cy="205"/>
            </a:xfrm>
            <a:prstGeom prst="rect">
              <a:avLst/>
            </a:prstGeom>
            <a:noFill/>
            <a:ln w="12700">
              <a:noFill/>
              <a:miter lim="800000"/>
              <a:headEnd/>
              <a:tailEnd/>
            </a:ln>
          </p:spPr>
        </p:pic>
        <p:sp>
          <p:nvSpPr>
            <p:cNvPr id="195651" name="Rectangle 212"/>
            <p:cNvSpPr>
              <a:spLocks noChangeArrowheads="1"/>
            </p:cNvSpPr>
            <p:nvPr/>
          </p:nvSpPr>
          <p:spPr bwMode="auto">
            <a:xfrm>
              <a:off x="663" y="3625"/>
              <a:ext cx="1010" cy="221"/>
            </a:xfrm>
            <a:prstGeom prst="rect">
              <a:avLst/>
            </a:prstGeom>
            <a:noFill/>
            <a:ln w="12700">
              <a:noFill/>
              <a:miter lim="800000"/>
              <a:headEnd/>
              <a:tailEnd/>
            </a:ln>
          </p:spPr>
          <p:txBody>
            <a:bodyPr wrap="none" lIns="18795" tIns="26626" rIns="18795" bIns="26626"/>
            <a:lstStyle/>
            <a:p>
              <a:pPr algn="ctr" defTabSz="901700" eaLnBrk="0" hangingPunct="0">
                <a:lnSpc>
                  <a:spcPts val="1775"/>
                </a:lnSpc>
                <a:tabLst>
                  <a:tab pos="450850" algn="l"/>
                  <a:tab pos="901700" algn="l"/>
                  <a:tab pos="1352550" algn="l"/>
                </a:tabLst>
              </a:pPr>
              <a:r>
                <a:rPr lang="en-US" b="1">
                  <a:solidFill>
                    <a:srgbClr val="000000"/>
                  </a:solidFill>
                  <a:latin typeface="Times New Roman" pitchFamily="18" charset="0"/>
                </a:rPr>
                <a:t>Customers</a:t>
              </a:r>
            </a:p>
          </p:txBody>
        </p:sp>
        <p:sp>
          <p:nvSpPr>
            <p:cNvPr id="195652" name="Oval 213"/>
            <p:cNvSpPr>
              <a:spLocks noChangeArrowheads="1"/>
            </p:cNvSpPr>
            <p:nvPr/>
          </p:nvSpPr>
          <p:spPr bwMode="auto">
            <a:xfrm>
              <a:off x="4512" y="1632"/>
              <a:ext cx="63" cy="6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53" name="Line 214"/>
            <p:cNvSpPr>
              <a:spLocks noChangeShapeType="1"/>
            </p:cNvSpPr>
            <p:nvPr/>
          </p:nvSpPr>
          <p:spPr bwMode="auto">
            <a:xfrm>
              <a:off x="4272" y="1824"/>
              <a:ext cx="240" cy="96"/>
            </a:xfrm>
            <a:prstGeom prst="line">
              <a:avLst/>
            </a:prstGeom>
            <a:noFill/>
            <a:ln w="25400">
              <a:solidFill>
                <a:srgbClr val="000000"/>
              </a:solidFill>
              <a:round/>
              <a:headEnd/>
              <a:tailEnd/>
            </a:ln>
          </p:spPr>
          <p:txBody>
            <a:bodyPr wrap="none" anchor="ctr"/>
            <a:lstStyle/>
            <a:p>
              <a:endParaRPr lang="en-US"/>
            </a:p>
          </p:txBody>
        </p:sp>
        <p:sp>
          <p:nvSpPr>
            <p:cNvPr id="195654" name="Rectangle 215"/>
            <p:cNvSpPr>
              <a:spLocks noChangeArrowheads="1"/>
            </p:cNvSpPr>
            <p:nvPr/>
          </p:nvSpPr>
          <p:spPr bwMode="auto">
            <a:xfrm>
              <a:off x="2959" y="979"/>
              <a:ext cx="1436" cy="229"/>
            </a:xfrm>
            <a:prstGeom prst="rect">
              <a:avLst/>
            </a:prstGeom>
            <a:noFill/>
            <a:ln w="12700">
              <a:noFill/>
              <a:miter lim="800000"/>
              <a:headEnd/>
              <a:tailEnd/>
            </a:ln>
          </p:spPr>
          <p:txBody>
            <a:bodyPr wrap="none" lIns="18795" tIns="26626" rIns="18795" bIns="26626"/>
            <a:lstStyle/>
            <a:p>
              <a:pPr algn="ctr" defTabSz="901700" eaLnBrk="0" hangingPunct="0">
                <a:lnSpc>
                  <a:spcPts val="1875"/>
                </a:lnSpc>
                <a:tabLst>
                  <a:tab pos="450850" algn="l"/>
                  <a:tab pos="901700" algn="l"/>
                  <a:tab pos="1352550" algn="l"/>
                </a:tabLst>
              </a:pPr>
              <a:r>
                <a:rPr lang="en-US" b="1">
                  <a:solidFill>
                    <a:srgbClr val="000000"/>
                  </a:solidFill>
                  <a:latin typeface="Times New Roman" pitchFamily="18" charset="0"/>
                </a:rPr>
                <a:t>Central Generation</a:t>
              </a:r>
            </a:p>
          </p:txBody>
        </p:sp>
        <p:sp>
          <p:nvSpPr>
            <p:cNvPr id="195655" name="Text Box 216"/>
            <p:cNvSpPr txBox="1">
              <a:spLocks noChangeArrowheads="1"/>
            </p:cNvSpPr>
            <p:nvPr/>
          </p:nvSpPr>
          <p:spPr bwMode="auto">
            <a:xfrm>
              <a:off x="0" y="4064"/>
              <a:ext cx="1780" cy="192"/>
            </a:xfrm>
            <a:prstGeom prst="rect">
              <a:avLst/>
            </a:prstGeom>
            <a:noFill/>
            <a:ln w="9525">
              <a:noFill/>
              <a:miter lim="800000"/>
              <a:headEnd/>
              <a:tailEnd/>
            </a:ln>
          </p:spPr>
          <p:txBody>
            <a:bodyPr wrap="none">
              <a:spAutoFit/>
            </a:bodyPr>
            <a:lstStyle/>
            <a:p>
              <a:pPr eaLnBrk="0" hangingPunct="0"/>
              <a:r>
                <a:rPr lang="en-US" sz="1400" i="1">
                  <a:latin typeface="Times New Roman" pitchFamily="18" charset="0"/>
                </a:rPr>
                <a:t>©2002 Distributed Utility Associates</a:t>
              </a:r>
            </a:p>
          </p:txBody>
        </p:sp>
        <p:sp>
          <p:nvSpPr>
            <p:cNvPr id="195656" name="Text Box 217"/>
            <p:cNvSpPr txBox="1">
              <a:spLocks noChangeArrowheads="1"/>
            </p:cNvSpPr>
            <p:nvPr/>
          </p:nvSpPr>
          <p:spPr bwMode="auto">
            <a:xfrm>
              <a:off x="5424" y="3984"/>
              <a:ext cx="228" cy="192"/>
            </a:xfrm>
            <a:prstGeom prst="rect">
              <a:avLst/>
            </a:prstGeom>
            <a:noFill/>
            <a:ln w="9525">
              <a:noFill/>
              <a:miter lim="800000"/>
              <a:headEnd/>
              <a:tailEnd/>
            </a:ln>
          </p:spPr>
          <p:txBody>
            <a:bodyPr wrap="none">
              <a:spAutoFit/>
            </a:bodyPr>
            <a:lstStyle/>
            <a:p>
              <a:pPr eaLnBrk="0" hangingPunct="0"/>
              <a:fld id="{342C8051-A753-4D37-89C6-537C9702F186}" type="slidenum">
                <a:rPr lang="en-US" sz="1400">
                  <a:solidFill>
                    <a:schemeClr val="bg2"/>
                  </a:solidFill>
                  <a:latin typeface="Times New Roman" pitchFamily="18" charset="0"/>
                </a:rPr>
                <a:pPr eaLnBrk="0" hangingPunct="0"/>
                <a:t>27</a:t>
              </a:fld>
              <a:endParaRPr lang="en-US">
                <a:solidFill>
                  <a:schemeClr val="bg2"/>
                </a:solidFill>
                <a:latin typeface="Times New Roman" pitchFamily="18" charset="0"/>
              </a:endParaRPr>
            </a:p>
          </p:txBody>
        </p:sp>
        <p:sp>
          <p:nvSpPr>
            <p:cNvPr id="195657" name="Line 218"/>
            <p:cNvSpPr>
              <a:spLocks noChangeShapeType="1"/>
            </p:cNvSpPr>
            <p:nvPr/>
          </p:nvSpPr>
          <p:spPr bwMode="auto">
            <a:xfrm flipV="1">
              <a:off x="3408" y="3264"/>
              <a:ext cx="336" cy="96"/>
            </a:xfrm>
            <a:prstGeom prst="line">
              <a:avLst/>
            </a:prstGeom>
            <a:noFill/>
            <a:ln w="25400">
              <a:solidFill>
                <a:srgbClr val="000000"/>
              </a:solidFill>
              <a:round/>
              <a:headEnd/>
              <a:tailEnd/>
            </a:ln>
          </p:spPr>
          <p:txBody>
            <a:bodyPr wrap="none" anchor="ctr"/>
            <a:lstStyle/>
            <a:p>
              <a:endParaRPr lang="en-US"/>
            </a:p>
          </p:txBody>
        </p:sp>
        <p:sp>
          <p:nvSpPr>
            <p:cNvPr id="195658" name="Oval 219"/>
            <p:cNvSpPr>
              <a:spLocks noChangeArrowheads="1"/>
            </p:cNvSpPr>
            <p:nvPr/>
          </p:nvSpPr>
          <p:spPr bwMode="auto">
            <a:xfrm>
              <a:off x="3552" y="3264"/>
              <a:ext cx="63" cy="6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59" name="Line 220"/>
            <p:cNvSpPr>
              <a:spLocks noChangeShapeType="1"/>
            </p:cNvSpPr>
            <p:nvPr/>
          </p:nvSpPr>
          <p:spPr bwMode="auto">
            <a:xfrm flipV="1">
              <a:off x="3744" y="3168"/>
              <a:ext cx="240" cy="96"/>
            </a:xfrm>
            <a:prstGeom prst="line">
              <a:avLst/>
            </a:prstGeom>
            <a:noFill/>
            <a:ln w="25400">
              <a:solidFill>
                <a:srgbClr val="000000"/>
              </a:solidFill>
              <a:round/>
              <a:headEnd/>
              <a:tailEnd/>
            </a:ln>
          </p:spPr>
          <p:txBody>
            <a:bodyPr wrap="none" anchor="ctr"/>
            <a:lstStyle/>
            <a:p>
              <a:endParaRPr lang="en-US"/>
            </a:p>
          </p:txBody>
        </p:sp>
        <p:sp>
          <p:nvSpPr>
            <p:cNvPr id="195660" name="Line 221"/>
            <p:cNvSpPr>
              <a:spLocks noChangeShapeType="1"/>
            </p:cNvSpPr>
            <p:nvPr/>
          </p:nvSpPr>
          <p:spPr bwMode="auto">
            <a:xfrm>
              <a:off x="3744" y="3264"/>
              <a:ext cx="288" cy="144"/>
            </a:xfrm>
            <a:prstGeom prst="line">
              <a:avLst/>
            </a:prstGeom>
            <a:noFill/>
            <a:ln w="25400">
              <a:solidFill>
                <a:srgbClr val="000000"/>
              </a:solidFill>
              <a:round/>
              <a:headEnd/>
              <a:tailEnd/>
            </a:ln>
          </p:spPr>
          <p:txBody>
            <a:bodyPr wrap="none" anchor="ctr"/>
            <a:lstStyle/>
            <a:p>
              <a:endParaRPr lang="en-US"/>
            </a:p>
          </p:txBody>
        </p:sp>
        <p:sp>
          <p:nvSpPr>
            <p:cNvPr id="195661" name="Oval 222"/>
            <p:cNvSpPr>
              <a:spLocks noChangeArrowheads="1"/>
            </p:cNvSpPr>
            <p:nvPr/>
          </p:nvSpPr>
          <p:spPr bwMode="auto">
            <a:xfrm>
              <a:off x="3888" y="3312"/>
              <a:ext cx="63" cy="6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195662" name="Line 223"/>
            <p:cNvSpPr>
              <a:spLocks noChangeShapeType="1"/>
            </p:cNvSpPr>
            <p:nvPr/>
          </p:nvSpPr>
          <p:spPr bwMode="auto">
            <a:xfrm>
              <a:off x="3744" y="3264"/>
              <a:ext cx="96" cy="336"/>
            </a:xfrm>
            <a:prstGeom prst="line">
              <a:avLst/>
            </a:prstGeom>
            <a:noFill/>
            <a:ln w="25400">
              <a:solidFill>
                <a:srgbClr val="000000"/>
              </a:solidFill>
              <a:round/>
              <a:headEnd/>
              <a:tailEnd/>
            </a:ln>
          </p:spPr>
          <p:txBody>
            <a:bodyPr wrap="none" anchor="ctr"/>
            <a:lstStyle/>
            <a:p>
              <a:endParaRPr lang="en-US"/>
            </a:p>
          </p:txBody>
        </p:sp>
        <p:sp>
          <p:nvSpPr>
            <p:cNvPr id="195663" name="Text Box 224"/>
            <p:cNvSpPr txBox="1">
              <a:spLocks noChangeArrowheads="1"/>
            </p:cNvSpPr>
            <p:nvPr/>
          </p:nvSpPr>
          <p:spPr bwMode="auto">
            <a:xfrm>
              <a:off x="4368" y="3744"/>
              <a:ext cx="948" cy="231"/>
            </a:xfrm>
            <a:prstGeom prst="rect">
              <a:avLst/>
            </a:prstGeom>
            <a:noFill/>
            <a:ln w="9525">
              <a:noFill/>
              <a:miter lim="800000"/>
              <a:headEnd/>
              <a:tailEnd/>
            </a:ln>
          </p:spPr>
          <p:txBody>
            <a:bodyPr wrap="none">
              <a:spAutoFit/>
            </a:bodyPr>
            <a:lstStyle/>
            <a:p>
              <a:pPr eaLnBrk="0" hangingPunct="0"/>
              <a:r>
                <a:rPr lang="en-US" b="1">
                  <a:latin typeface="Times New Roman" pitchFamily="18" charset="0"/>
                </a:rPr>
                <a:t>Microturbine</a:t>
              </a:r>
              <a:endParaRPr lang="en-US" sz="2400">
                <a:latin typeface="Times New Roman" pitchFamily="18" charset="0"/>
              </a:endParaRPr>
            </a:p>
          </p:txBody>
        </p:sp>
        <p:pic>
          <p:nvPicPr>
            <p:cNvPr id="195664" name="Picture 225" descr="Ballard"/>
            <p:cNvPicPr>
              <a:picLocks noChangeAspect="1" noChangeArrowheads="1"/>
            </p:cNvPicPr>
            <p:nvPr/>
          </p:nvPicPr>
          <p:blipFill>
            <a:blip r:embed="rId6" cstate="print"/>
            <a:srcRect/>
            <a:stretch>
              <a:fillRect/>
            </a:stretch>
          </p:blipFill>
          <p:spPr bwMode="auto">
            <a:xfrm>
              <a:off x="2688" y="2496"/>
              <a:ext cx="624" cy="503"/>
            </a:xfrm>
            <a:prstGeom prst="rect">
              <a:avLst/>
            </a:prstGeom>
            <a:noFill/>
            <a:ln w="9525">
              <a:noFill/>
              <a:miter lim="800000"/>
              <a:headEnd/>
              <a:tailEnd/>
            </a:ln>
          </p:spPr>
        </p:pic>
        <p:pic>
          <p:nvPicPr>
            <p:cNvPr id="195665" name="Picture 226" descr="Allied"/>
            <p:cNvPicPr>
              <a:picLocks noChangeAspect="1" noChangeArrowheads="1"/>
            </p:cNvPicPr>
            <p:nvPr/>
          </p:nvPicPr>
          <p:blipFill>
            <a:blip r:embed="rId7" cstate="print"/>
            <a:srcRect/>
            <a:stretch>
              <a:fillRect/>
            </a:stretch>
          </p:blipFill>
          <p:spPr bwMode="auto">
            <a:xfrm>
              <a:off x="3840" y="3600"/>
              <a:ext cx="503" cy="624"/>
            </a:xfrm>
            <a:prstGeom prst="rect">
              <a:avLst/>
            </a:prstGeom>
            <a:noFill/>
            <a:ln w="9525">
              <a:noFill/>
              <a:miter lim="800000"/>
              <a:headEnd/>
              <a:tailEnd/>
            </a:ln>
          </p:spPr>
        </p:pic>
        <p:grpSp>
          <p:nvGrpSpPr>
            <p:cNvPr id="195666" name="Group 227"/>
            <p:cNvGrpSpPr>
              <a:grpSpLocks/>
            </p:cNvGrpSpPr>
            <p:nvPr/>
          </p:nvGrpSpPr>
          <p:grpSpPr bwMode="auto">
            <a:xfrm>
              <a:off x="4848" y="1296"/>
              <a:ext cx="364" cy="486"/>
              <a:chOff x="3231" y="2829"/>
              <a:chExt cx="369" cy="492"/>
            </a:xfrm>
          </p:grpSpPr>
          <p:sp>
            <p:nvSpPr>
              <p:cNvPr id="195668" name="Freeform 228"/>
              <p:cNvSpPr>
                <a:spLocks/>
              </p:cNvSpPr>
              <p:nvPr/>
            </p:nvSpPr>
            <p:spPr bwMode="auto">
              <a:xfrm>
                <a:off x="3383" y="2829"/>
                <a:ext cx="73" cy="169"/>
              </a:xfrm>
              <a:custGeom>
                <a:avLst/>
                <a:gdLst>
                  <a:gd name="T0" fmla="*/ 32 w 73"/>
                  <a:gd name="T1" fmla="*/ 168 h 169"/>
                  <a:gd name="T2" fmla="*/ 0 w 73"/>
                  <a:gd name="T3" fmla="*/ 0 h 169"/>
                  <a:gd name="T4" fmla="*/ 72 w 73"/>
                  <a:gd name="T5" fmla="*/ 0 h 169"/>
                  <a:gd name="T6" fmla="*/ 40 w 73"/>
                  <a:gd name="T7" fmla="*/ 160 h 169"/>
                  <a:gd name="T8" fmla="*/ 0 60000 65536"/>
                  <a:gd name="T9" fmla="*/ 0 60000 65536"/>
                  <a:gd name="T10" fmla="*/ 0 60000 65536"/>
                  <a:gd name="T11" fmla="*/ 0 60000 65536"/>
                  <a:gd name="T12" fmla="*/ 0 w 73"/>
                  <a:gd name="T13" fmla="*/ 0 h 169"/>
                  <a:gd name="T14" fmla="*/ 73 w 73"/>
                  <a:gd name="T15" fmla="*/ 169 h 169"/>
                </a:gdLst>
                <a:ahLst/>
                <a:cxnLst>
                  <a:cxn ang="T8">
                    <a:pos x="T0" y="T1"/>
                  </a:cxn>
                  <a:cxn ang="T9">
                    <a:pos x="T2" y="T3"/>
                  </a:cxn>
                  <a:cxn ang="T10">
                    <a:pos x="T4" y="T5"/>
                  </a:cxn>
                  <a:cxn ang="T11">
                    <a:pos x="T6" y="T7"/>
                  </a:cxn>
                </a:cxnLst>
                <a:rect l="T12" t="T13" r="T14" b="T15"/>
                <a:pathLst>
                  <a:path w="73" h="169">
                    <a:moveTo>
                      <a:pt x="32" y="168"/>
                    </a:moveTo>
                    <a:lnTo>
                      <a:pt x="0" y="0"/>
                    </a:lnTo>
                    <a:lnTo>
                      <a:pt x="72" y="0"/>
                    </a:lnTo>
                    <a:lnTo>
                      <a:pt x="40" y="160"/>
                    </a:lnTo>
                  </a:path>
                </a:pathLst>
              </a:custGeom>
              <a:solidFill>
                <a:srgbClr val="FFBB00"/>
              </a:solidFill>
              <a:ln w="12700" cap="rnd" cmpd="sng">
                <a:solidFill>
                  <a:srgbClr val="000000"/>
                </a:solidFill>
                <a:prstDash val="solid"/>
                <a:round/>
                <a:headEnd type="none" w="med" len="med"/>
                <a:tailEnd type="none" w="med" len="med"/>
              </a:ln>
            </p:spPr>
            <p:txBody>
              <a:bodyPr/>
              <a:lstStyle/>
              <a:p>
                <a:endParaRPr lang="en-US"/>
              </a:p>
            </p:txBody>
          </p:sp>
          <p:sp>
            <p:nvSpPr>
              <p:cNvPr id="195669" name="Freeform 229"/>
              <p:cNvSpPr>
                <a:spLocks/>
              </p:cNvSpPr>
              <p:nvPr/>
            </p:nvSpPr>
            <p:spPr bwMode="auto">
              <a:xfrm>
                <a:off x="3231" y="3021"/>
                <a:ext cx="161" cy="113"/>
              </a:xfrm>
              <a:custGeom>
                <a:avLst/>
                <a:gdLst>
                  <a:gd name="T0" fmla="*/ 160 w 161"/>
                  <a:gd name="T1" fmla="*/ 0 h 113"/>
                  <a:gd name="T2" fmla="*/ 0 w 161"/>
                  <a:gd name="T3" fmla="*/ 48 h 113"/>
                  <a:gd name="T4" fmla="*/ 48 w 161"/>
                  <a:gd name="T5" fmla="*/ 112 h 113"/>
                  <a:gd name="T6" fmla="*/ 160 w 161"/>
                  <a:gd name="T7" fmla="*/ 8 h 113"/>
                  <a:gd name="T8" fmla="*/ 0 60000 65536"/>
                  <a:gd name="T9" fmla="*/ 0 60000 65536"/>
                  <a:gd name="T10" fmla="*/ 0 60000 65536"/>
                  <a:gd name="T11" fmla="*/ 0 60000 65536"/>
                  <a:gd name="T12" fmla="*/ 0 w 161"/>
                  <a:gd name="T13" fmla="*/ 0 h 113"/>
                  <a:gd name="T14" fmla="*/ 161 w 161"/>
                  <a:gd name="T15" fmla="*/ 113 h 113"/>
                </a:gdLst>
                <a:ahLst/>
                <a:cxnLst>
                  <a:cxn ang="T8">
                    <a:pos x="T0" y="T1"/>
                  </a:cxn>
                  <a:cxn ang="T9">
                    <a:pos x="T2" y="T3"/>
                  </a:cxn>
                  <a:cxn ang="T10">
                    <a:pos x="T4" y="T5"/>
                  </a:cxn>
                  <a:cxn ang="T11">
                    <a:pos x="T6" y="T7"/>
                  </a:cxn>
                </a:cxnLst>
                <a:rect l="T12" t="T13" r="T14" b="T15"/>
                <a:pathLst>
                  <a:path w="161" h="113">
                    <a:moveTo>
                      <a:pt x="160" y="0"/>
                    </a:moveTo>
                    <a:lnTo>
                      <a:pt x="0" y="48"/>
                    </a:lnTo>
                    <a:lnTo>
                      <a:pt x="48" y="112"/>
                    </a:lnTo>
                    <a:lnTo>
                      <a:pt x="160" y="8"/>
                    </a:lnTo>
                  </a:path>
                </a:pathLst>
              </a:custGeom>
              <a:solidFill>
                <a:srgbClr val="FFBB00"/>
              </a:solidFill>
              <a:ln w="12700" cap="rnd" cmpd="sng">
                <a:solidFill>
                  <a:srgbClr val="000000"/>
                </a:solidFill>
                <a:prstDash val="solid"/>
                <a:round/>
                <a:headEnd type="none" w="med" len="med"/>
                <a:tailEnd type="none" w="med" len="med"/>
              </a:ln>
            </p:spPr>
            <p:txBody>
              <a:bodyPr/>
              <a:lstStyle/>
              <a:p>
                <a:endParaRPr lang="en-US"/>
              </a:p>
            </p:txBody>
          </p:sp>
          <p:sp>
            <p:nvSpPr>
              <p:cNvPr id="195670" name="Freeform 230"/>
              <p:cNvSpPr>
                <a:spLocks/>
              </p:cNvSpPr>
              <p:nvPr/>
            </p:nvSpPr>
            <p:spPr bwMode="auto">
              <a:xfrm>
                <a:off x="3439" y="3021"/>
                <a:ext cx="161" cy="121"/>
              </a:xfrm>
              <a:custGeom>
                <a:avLst/>
                <a:gdLst>
                  <a:gd name="T0" fmla="*/ 8 w 161"/>
                  <a:gd name="T1" fmla="*/ 8 h 121"/>
                  <a:gd name="T2" fmla="*/ 144 w 161"/>
                  <a:gd name="T3" fmla="*/ 120 h 121"/>
                  <a:gd name="T4" fmla="*/ 160 w 161"/>
                  <a:gd name="T5" fmla="*/ 40 h 121"/>
                  <a:gd name="T6" fmla="*/ 0 w 161"/>
                  <a:gd name="T7" fmla="*/ 0 h 121"/>
                  <a:gd name="T8" fmla="*/ 0 60000 65536"/>
                  <a:gd name="T9" fmla="*/ 0 60000 65536"/>
                  <a:gd name="T10" fmla="*/ 0 60000 65536"/>
                  <a:gd name="T11" fmla="*/ 0 60000 65536"/>
                  <a:gd name="T12" fmla="*/ 0 w 161"/>
                  <a:gd name="T13" fmla="*/ 0 h 121"/>
                  <a:gd name="T14" fmla="*/ 161 w 161"/>
                  <a:gd name="T15" fmla="*/ 121 h 121"/>
                </a:gdLst>
                <a:ahLst/>
                <a:cxnLst>
                  <a:cxn ang="T8">
                    <a:pos x="T0" y="T1"/>
                  </a:cxn>
                  <a:cxn ang="T9">
                    <a:pos x="T2" y="T3"/>
                  </a:cxn>
                  <a:cxn ang="T10">
                    <a:pos x="T4" y="T5"/>
                  </a:cxn>
                  <a:cxn ang="T11">
                    <a:pos x="T6" y="T7"/>
                  </a:cxn>
                </a:cxnLst>
                <a:rect l="T12" t="T13" r="T14" b="T15"/>
                <a:pathLst>
                  <a:path w="161" h="121">
                    <a:moveTo>
                      <a:pt x="8" y="8"/>
                    </a:moveTo>
                    <a:lnTo>
                      <a:pt x="144" y="120"/>
                    </a:lnTo>
                    <a:lnTo>
                      <a:pt x="160" y="40"/>
                    </a:lnTo>
                    <a:lnTo>
                      <a:pt x="0" y="0"/>
                    </a:lnTo>
                  </a:path>
                </a:pathLst>
              </a:custGeom>
              <a:solidFill>
                <a:srgbClr val="FFBB00"/>
              </a:solidFill>
              <a:ln w="12700" cap="rnd" cmpd="sng">
                <a:solidFill>
                  <a:srgbClr val="000000"/>
                </a:solidFill>
                <a:prstDash val="solid"/>
                <a:round/>
                <a:headEnd type="none" w="med" len="med"/>
                <a:tailEnd type="none" w="med" len="med"/>
              </a:ln>
            </p:spPr>
            <p:txBody>
              <a:bodyPr/>
              <a:lstStyle/>
              <a:p>
                <a:endParaRPr lang="en-US"/>
              </a:p>
            </p:txBody>
          </p:sp>
          <p:sp>
            <p:nvSpPr>
              <p:cNvPr id="195671" name="Rectangle 231"/>
              <p:cNvSpPr>
                <a:spLocks noChangeArrowheads="1"/>
              </p:cNvSpPr>
              <p:nvPr/>
            </p:nvSpPr>
            <p:spPr bwMode="auto">
              <a:xfrm>
                <a:off x="3403" y="3025"/>
                <a:ext cx="32" cy="296"/>
              </a:xfrm>
              <a:prstGeom prst="rect">
                <a:avLst/>
              </a:prstGeom>
              <a:solidFill>
                <a:srgbClr val="000000"/>
              </a:solidFill>
              <a:ln w="12700">
                <a:solidFill>
                  <a:srgbClr val="000000"/>
                </a:solidFill>
                <a:miter lim="800000"/>
                <a:headEnd/>
                <a:tailEnd/>
              </a:ln>
            </p:spPr>
            <p:txBody>
              <a:bodyPr wrap="none" anchor="ctr"/>
              <a:lstStyle/>
              <a:p>
                <a:endParaRPr lang="en-US"/>
              </a:p>
            </p:txBody>
          </p:sp>
          <p:sp>
            <p:nvSpPr>
              <p:cNvPr id="195672" name="Oval 232"/>
              <p:cNvSpPr>
                <a:spLocks noChangeArrowheads="1"/>
              </p:cNvSpPr>
              <p:nvPr/>
            </p:nvSpPr>
            <p:spPr bwMode="auto">
              <a:xfrm>
                <a:off x="3395" y="3001"/>
                <a:ext cx="48" cy="48"/>
              </a:xfrm>
              <a:prstGeom prst="ellipse">
                <a:avLst/>
              </a:prstGeom>
              <a:solidFill>
                <a:srgbClr val="FFFFFF"/>
              </a:solidFill>
              <a:ln w="12700">
                <a:solidFill>
                  <a:srgbClr val="000000"/>
                </a:solidFill>
                <a:round/>
                <a:headEnd/>
                <a:tailEnd/>
              </a:ln>
            </p:spPr>
            <p:txBody>
              <a:bodyPr wrap="none" anchor="ctr"/>
              <a:lstStyle/>
              <a:p>
                <a:endParaRPr lang="en-US"/>
              </a:p>
            </p:txBody>
          </p:sp>
        </p:grpSp>
        <p:pic>
          <p:nvPicPr>
            <p:cNvPr id="195667" name="Picture 233" descr="Genset2"/>
            <p:cNvPicPr>
              <a:picLocks noChangeAspect="1" noChangeArrowheads="1"/>
            </p:cNvPicPr>
            <p:nvPr/>
          </p:nvPicPr>
          <p:blipFill>
            <a:blip r:embed="rId8" cstate="print"/>
            <a:srcRect/>
            <a:stretch>
              <a:fillRect/>
            </a:stretch>
          </p:blipFill>
          <p:spPr bwMode="auto">
            <a:xfrm>
              <a:off x="2688" y="1920"/>
              <a:ext cx="630" cy="352"/>
            </a:xfrm>
            <a:prstGeom prst="rect">
              <a:avLst/>
            </a:prstGeom>
            <a:solidFill>
              <a:schemeClr val="tx1">
                <a:alpha val="50195"/>
              </a:schemeClr>
            </a:solidFill>
            <a:ln w="9525">
              <a:noFill/>
              <a:miter lim="800000"/>
              <a:headEnd/>
              <a:tailEnd/>
            </a:ln>
          </p:spPr>
        </p:pic>
      </p:grpSp>
      <p:sp>
        <p:nvSpPr>
          <p:cNvPr id="195586" name="AutoShape 234"/>
          <p:cNvSpPr>
            <a:spLocks noChangeArrowheads="1"/>
          </p:cNvSpPr>
          <p:nvPr/>
        </p:nvSpPr>
        <p:spPr bwMode="auto">
          <a:xfrm>
            <a:off x="0" y="0"/>
            <a:ext cx="9144000" cy="1116013"/>
          </a:xfrm>
          <a:prstGeom prst="bevel">
            <a:avLst>
              <a:gd name="adj" fmla="val 12500"/>
            </a:avLst>
          </a:prstGeom>
          <a:solidFill>
            <a:srgbClr val="008000"/>
          </a:solidFill>
          <a:ln w="9525">
            <a:noFill/>
            <a:miter lim="800000"/>
            <a:headEnd/>
            <a:tailEnd/>
          </a:ln>
        </p:spPr>
        <p:txBody>
          <a:bodyPr lIns="92075" tIns="46038" rIns="92075" bIns="46038" anchor="ctr"/>
          <a:lstStyle/>
          <a:p>
            <a:r>
              <a:rPr lang="es-PR" sz="3800" b="1">
                <a:solidFill>
                  <a:schemeClr val="bg1"/>
                </a:solidFill>
                <a:latin typeface="Trebuchet MS" pitchFamily="34" charset="0"/>
              </a:rPr>
              <a:t>Generación Distribuida</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381000" y="457200"/>
            <a:ext cx="7239000" cy="1143000"/>
          </a:xfrm>
        </p:spPr>
        <p:txBody>
          <a:bodyPr>
            <a:normAutofit fontScale="90000"/>
          </a:bodyPr>
          <a:lstStyle/>
          <a:p>
            <a:pPr fontAlgn="auto">
              <a:spcAft>
                <a:spcPts val="0"/>
              </a:spcAft>
              <a:defRPr/>
            </a:pPr>
            <a:r>
              <a:rPr lang="es-PR" sz="4000" dirty="0"/>
              <a:t>Necesidad de crear una “Comunidad de política </a:t>
            </a:r>
            <a:r>
              <a:rPr lang="es-PR" sz="4000" dirty="0" smtClean="0"/>
              <a:t>pública </a:t>
            </a:r>
            <a:r>
              <a:rPr lang="es-PR" sz="4000" dirty="0"/>
              <a:t>energética”</a:t>
            </a:r>
          </a:p>
        </p:txBody>
      </p:sp>
      <p:sp>
        <p:nvSpPr>
          <p:cNvPr id="43011" name="Rectangle 3"/>
          <p:cNvSpPr>
            <a:spLocks noGrp="1" noChangeArrowheads="1"/>
          </p:cNvSpPr>
          <p:nvPr>
            <p:ph type="body" idx="1"/>
          </p:nvPr>
        </p:nvSpPr>
        <p:spPr>
          <a:xfrm>
            <a:off x="457200" y="1828800"/>
            <a:ext cx="7315200" cy="4525963"/>
          </a:xfrm>
        </p:spPr>
        <p:txBody>
          <a:bodyPr/>
          <a:lstStyle/>
          <a:p>
            <a:pPr>
              <a:lnSpc>
                <a:spcPct val="120000"/>
              </a:lnSpc>
              <a:defRPr/>
            </a:pPr>
            <a:r>
              <a:rPr lang="es-PR" sz="2800" dirty="0" smtClean="0">
                <a:latin typeface="+mj-lt"/>
              </a:rPr>
              <a:t>Política Pública no es la Ley escrita en el papel, es un proceso dinámico que determina que ley se formula y se adopta.</a:t>
            </a:r>
          </a:p>
          <a:p>
            <a:pPr>
              <a:lnSpc>
                <a:spcPct val="120000"/>
              </a:lnSpc>
              <a:defRPr/>
            </a:pPr>
            <a:r>
              <a:rPr lang="es-PR" sz="2800" dirty="0" smtClean="0">
                <a:latin typeface="+mj-lt"/>
              </a:rPr>
              <a:t>Hacen falta crear </a:t>
            </a:r>
            <a:r>
              <a:rPr lang="es-PR" sz="2800" b="1" dirty="0" smtClean="0">
                <a:latin typeface="+mj-lt"/>
              </a:rPr>
              <a:t>comunidades de política pública </a:t>
            </a:r>
            <a:r>
              <a:rPr lang="es-PR" sz="2800" dirty="0" smtClean="0">
                <a:latin typeface="+mj-lt"/>
              </a:rPr>
              <a:t>que se encarguen de mover los asuntos a través del proceso.</a:t>
            </a:r>
          </a:p>
        </p:txBody>
      </p:sp>
      <p:sp>
        <p:nvSpPr>
          <p:cNvPr id="172035" name="Rectangle 5"/>
          <p:cNvSpPr>
            <a:spLocks noChangeArrowheads="1"/>
          </p:cNvSpPr>
          <p:nvPr/>
        </p:nvSpPr>
        <p:spPr bwMode="auto">
          <a:xfrm>
            <a:off x="0" y="6550025"/>
            <a:ext cx="2613025" cy="307975"/>
          </a:xfrm>
          <a:prstGeom prst="rect">
            <a:avLst/>
          </a:prstGeom>
          <a:noFill/>
          <a:ln w="9525">
            <a:noFill/>
            <a:miter lim="800000"/>
            <a:headEnd/>
            <a:tailEnd/>
          </a:ln>
        </p:spPr>
        <p:txBody>
          <a:bodyPr wrap="none">
            <a:spAutoFit/>
          </a:bodyPr>
          <a:lstStyle/>
          <a:p>
            <a:r>
              <a:rPr lang="en-US" sz="1400" b="1">
                <a:cs typeface="Arial" charset="0"/>
              </a:rPr>
              <a:t>Courtesy of  Dr. Cecilio Ortiz</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Slide Number Placeholder 7"/>
          <p:cNvSpPr>
            <a:spLocks noGrp="1"/>
          </p:cNvSpPr>
          <p:nvPr>
            <p:ph type="sldNum" sz="quarter" idx="12"/>
          </p:nvPr>
        </p:nvSpPr>
        <p:spPr bwMode="auto">
          <a:xfrm>
            <a:off x="6629400" y="5791200"/>
            <a:ext cx="1905000" cy="457200"/>
          </a:xfrm>
          <a:noFill/>
          <a:ln>
            <a:miter lim="800000"/>
            <a:headEnd/>
            <a:tailEnd/>
          </a:ln>
        </p:spPr>
        <p:txBody>
          <a:bodyPr wrap="square" numCol="1" anchorCtr="0" compatLnSpc="1">
            <a:prstTxWarp prst="textNoShape">
              <a:avLst/>
            </a:prstTxWarp>
          </a:bodyPr>
          <a:lstStyle/>
          <a:p>
            <a:fld id="{96ACF1DA-F5AE-40D5-88B4-531B6B003F06}" type="slidenum">
              <a:rPr lang="en-US" smtClean="0">
                <a:solidFill>
                  <a:schemeClr val="tx1"/>
                </a:solidFill>
              </a:rPr>
              <a:pPr/>
              <a:t>29</a:t>
            </a:fld>
            <a:endParaRPr lang="en-US" smtClean="0">
              <a:solidFill>
                <a:schemeClr val="tx1"/>
              </a:solidFill>
            </a:endParaRPr>
          </a:p>
        </p:txBody>
      </p:sp>
      <p:sp>
        <p:nvSpPr>
          <p:cNvPr id="262146" name="AutoShape 2"/>
          <p:cNvSpPr>
            <a:spLocks noGrp="1" noChangeArrowheads="1"/>
          </p:cNvSpPr>
          <p:nvPr>
            <p:ph type="title"/>
          </p:nvPr>
        </p:nvSpPr>
        <p:spPr>
          <a:xfrm>
            <a:off x="500034" y="246062"/>
            <a:ext cx="8643966" cy="1125538"/>
          </a:xfrm>
        </p:spPr>
        <p:txBody>
          <a:bodyPr/>
          <a:lstStyle/>
          <a:p>
            <a:pPr fontAlgn="auto">
              <a:spcAft>
                <a:spcPts val="0"/>
              </a:spcAft>
              <a:defRPr/>
            </a:pPr>
            <a:r>
              <a:rPr lang="es-PR" sz="4000" b="0" dirty="0" smtClean="0">
                <a:solidFill>
                  <a:schemeClr val="tx2">
                    <a:lumMod val="50000"/>
                  </a:schemeClr>
                </a:solidFill>
              </a:rPr>
              <a:t>Instituto Tropical de Energía, Ambiente y Sociedad (ITEAS)</a:t>
            </a:r>
            <a:endParaRPr lang="en-US" sz="4000" b="0" dirty="0">
              <a:solidFill>
                <a:schemeClr val="tx2">
                  <a:lumMod val="50000"/>
                </a:schemeClr>
              </a:solidFill>
            </a:endParaRPr>
          </a:p>
        </p:txBody>
      </p:sp>
      <p:sp>
        <p:nvSpPr>
          <p:cNvPr id="262147" name="Rectangle 3"/>
          <p:cNvSpPr>
            <a:spLocks noGrp="1" noChangeArrowheads="1"/>
          </p:cNvSpPr>
          <p:nvPr>
            <p:ph type="body" sz="half" idx="1"/>
          </p:nvPr>
        </p:nvSpPr>
        <p:spPr>
          <a:xfrm>
            <a:off x="381000" y="1296988"/>
            <a:ext cx="7848600" cy="4189412"/>
          </a:xfrm>
        </p:spPr>
        <p:txBody>
          <a:bodyPr>
            <a:noAutofit/>
          </a:bodyPr>
          <a:lstStyle/>
          <a:p>
            <a:pPr marL="274320" indent="-6350" fontAlgn="auto">
              <a:lnSpc>
                <a:spcPct val="110000"/>
              </a:lnSpc>
              <a:spcAft>
                <a:spcPts val="0"/>
              </a:spcAft>
              <a:buFontTx/>
              <a:buNone/>
              <a:defRPr/>
            </a:pPr>
            <a:r>
              <a:rPr lang="es-PR" sz="2800" b="1" u="sng" dirty="0" smtClean="0">
                <a:latin typeface="Segoe UI" pitchFamily="34" charset="0"/>
                <a:cs typeface="Segoe UI" pitchFamily="34" charset="0"/>
              </a:rPr>
              <a:t>Visión</a:t>
            </a:r>
            <a:r>
              <a:rPr lang="es-PR" sz="2800" b="1" dirty="0">
                <a:latin typeface="Segoe UI" pitchFamily="34" charset="0"/>
                <a:cs typeface="Segoe UI" pitchFamily="34" charset="0"/>
              </a:rPr>
              <a:t>: </a:t>
            </a:r>
            <a:r>
              <a:rPr lang="es-PR" sz="2800" dirty="0">
                <a:latin typeface="Segoe UI" pitchFamily="34" charset="0"/>
                <a:cs typeface="Segoe UI" pitchFamily="34" charset="0"/>
              </a:rPr>
              <a:t>es </a:t>
            </a:r>
            <a:r>
              <a:rPr lang="es-PR" sz="2800" b="1" i="1" dirty="0">
                <a:latin typeface="Segoe UI" pitchFamily="34" charset="0"/>
                <a:cs typeface="Segoe UI" pitchFamily="34" charset="0"/>
              </a:rPr>
              <a:t>dirigir</a:t>
            </a:r>
            <a:r>
              <a:rPr lang="es-PR" sz="2800" dirty="0">
                <a:latin typeface="Segoe UI" pitchFamily="34" charset="0"/>
                <a:cs typeface="Segoe UI" pitchFamily="34" charset="0"/>
              </a:rPr>
              <a:t> el </a:t>
            </a:r>
            <a:r>
              <a:rPr lang="es-PR" sz="2800" b="1" i="1" dirty="0">
                <a:latin typeface="Segoe UI" pitchFamily="34" charset="0"/>
                <a:cs typeface="Segoe UI" pitchFamily="34" charset="0"/>
              </a:rPr>
              <a:t>salto intelectual y cultural</a:t>
            </a:r>
            <a:r>
              <a:rPr lang="es-PR" sz="2800" dirty="0">
                <a:latin typeface="Segoe UI" pitchFamily="34" charset="0"/>
                <a:cs typeface="Segoe UI" pitchFamily="34" charset="0"/>
              </a:rPr>
              <a:t> necesario que permitan el </a:t>
            </a:r>
            <a:r>
              <a:rPr lang="es-PR" sz="2800" b="1" i="1" dirty="0">
                <a:latin typeface="Segoe UI" pitchFamily="34" charset="0"/>
                <a:cs typeface="Segoe UI" pitchFamily="34" charset="0"/>
              </a:rPr>
              <a:t>desarrollo </a:t>
            </a:r>
            <a:r>
              <a:rPr lang="es-PR" sz="2800" b="1" i="1" dirty="0" smtClean="0">
                <a:latin typeface="Segoe UI" pitchFamily="34" charset="0"/>
                <a:cs typeface="Segoe UI" pitchFamily="34" charset="0"/>
              </a:rPr>
              <a:t>de</a:t>
            </a:r>
          </a:p>
          <a:p>
            <a:pPr marL="274320" indent="-6350" fontAlgn="auto">
              <a:lnSpc>
                <a:spcPct val="110000"/>
              </a:lnSpc>
              <a:spcAft>
                <a:spcPts val="0"/>
              </a:spcAft>
              <a:buFont typeface="Wingdings" pitchFamily="2" charset="2"/>
              <a:buChar char="ü"/>
              <a:defRPr/>
            </a:pPr>
            <a:r>
              <a:rPr lang="es-PR" sz="2800" b="1" i="1" dirty="0" smtClean="0">
                <a:latin typeface="Segoe UI" pitchFamily="34" charset="0"/>
                <a:cs typeface="Segoe UI" pitchFamily="34" charset="0"/>
              </a:rPr>
              <a:t>	política pública</a:t>
            </a:r>
            <a:endParaRPr lang="es-PR" sz="2800" dirty="0" smtClean="0">
              <a:latin typeface="Segoe UI" pitchFamily="34" charset="0"/>
              <a:cs typeface="Segoe UI" pitchFamily="34" charset="0"/>
            </a:endParaRPr>
          </a:p>
          <a:p>
            <a:pPr marL="274320" indent="-6350" fontAlgn="auto">
              <a:lnSpc>
                <a:spcPct val="110000"/>
              </a:lnSpc>
              <a:spcAft>
                <a:spcPts val="0"/>
              </a:spcAft>
              <a:buFont typeface="Wingdings" pitchFamily="2" charset="2"/>
              <a:buChar char="ü"/>
              <a:defRPr/>
            </a:pPr>
            <a:r>
              <a:rPr lang="es-PR" sz="2800" b="1" i="1" dirty="0" smtClean="0">
                <a:latin typeface="Segoe UI" pitchFamily="34" charset="0"/>
                <a:cs typeface="Segoe UI" pitchFamily="34" charset="0"/>
              </a:rPr>
              <a:t>	prácticas </a:t>
            </a:r>
          </a:p>
          <a:p>
            <a:pPr marL="274320" indent="-6350" fontAlgn="auto">
              <a:lnSpc>
                <a:spcPct val="110000"/>
              </a:lnSpc>
              <a:spcAft>
                <a:spcPts val="0"/>
              </a:spcAft>
              <a:buFont typeface="Wingdings" pitchFamily="2" charset="2"/>
              <a:buChar char="ü"/>
              <a:defRPr/>
            </a:pPr>
            <a:r>
              <a:rPr lang="es-PR" sz="2800" b="1" i="1" dirty="0" smtClean="0">
                <a:latin typeface="Segoe UI" pitchFamily="34" charset="0"/>
                <a:cs typeface="Segoe UI" pitchFamily="34" charset="0"/>
              </a:rPr>
              <a:t>	y </a:t>
            </a:r>
            <a:r>
              <a:rPr lang="es-PR" sz="2800" b="1" i="1" dirty="0">
                <a:latin typeface="Segoe UI" pitchFamily="34" charset="0"/>
                <a:cs typeface="Segoe UI" pitchFamily="34" charset="0"/>
              </a:rPr>
              <a:t>tecnologías de energía sostenible </a:t>
            </a:r>
            <a:endParaRPr lang="es-PR" sz="2800" b="1" i="1" dirty="0" smtClean="0">
              <a:latin typeface="Segoe UI" pitchFamily="34" charset="0"/>
              <a:cs typeface="Segoe UI" pitchFamily="34" charset="0"/>
            </a:endParaRPr>
          </a:p>
          <a:p>
            <a:pPr marL="274320" indent="-6350" fontAlgn="auto">
              <a:lnSpc>
                <a:spcPct val="110000"/>
              </a:lnSpc>
              <a:spcAft>
                <a:spcPts val="0"/>
              </a:spcAft>
              <a:buFontTx/>
              <a:buNone/>
              <a:defRPr/>
            </a:pPr>
            <a:r>
              <a:rPr lang="es-PR" sz="2800" dirty="0" smtClean="0">
                <a:latin typeface="Segoe UI" pitchFamily="34" charset="0"/>
                <a:cs typeface="Segoe UI" pitchFamily="34" charset="0"/>
              </a:rPr>
              <a:t>para </a:t>
            </a:r>
            <a:r>
              <a:rPr lang="es-PR" sz="2800" dirty="0">
                <a:latin typeface="Segoe UI" pitchFamily="34" charset="0"/>
                <a:cs typeface="Segoe UI" pitchFamily="34" charset="0"/>
              </a:rPr>
              <a:t>Puerto Rico y regiones tropicales. </a:t>
            </a:r>
          </a:p>
          <a:p>
            <a:pPr marL="274320" indent="-274320" fontAlgn="auto">
              <a:lnSpc>
                <a:spcPct val="110000"/>
              </a:lnSpc>
              <a:spcAft>
                <a:spcPts val="0"/>
              </a:spcAft>
              <a:buFontTx/>
              <a:buNone/>
              <a:defRPr/>
            </a:pPr>
            <a:endParaRPr lang="es-PR" sz="2800" dirty="0">
              <a:latin typeface="Segoe UI" pitchFamily="34" charset="0"/>
              <a:cs typeface="Segoe UI" pitchFamily="34" charset="0"/>
            </a:endParaRPr>
          </a:p>
          <a:p>
            <a:pPr marL="274320" indent="-274320" fontAlgn="auto">
              <a:spcAft>
                <a:spcPts val="0"/>
              </a:spcAft>
              <a:buFontTx/>
              <a:buNone/>
              <a:defRPr/>
            </a:pPr>
            <a:endParaRPr lang="es-PR" sz="2800" dirty="0">
              <a:latin typeface="Segoe UI" pitchFamily="34" charset="0"/>
              <a:cs typeface="Segoe UI" pitchFamily="34" charset="0"/>
            </a:endParaRPr>
          </a:p>
        </p:txBody>
      </p:sp>
      <p:sp>
        <p:nvSpPr>
          <p:cNvPr id="174084" name="Rectangle 5"/>
          <p:cNvSpPr>
            <a:spLocks noChangeArrowheads="1"/>
          </p:cNvSpPr>
          <p:nvPr/>
        </p:nvSpPr>
        <p:spPr bwMode="auto">
          <a:xfrm>
            <a:off x="0" y="6550025"/>
            <a:ext cx="2613025" cy="307975"/>
          </a:xfrm>
          <a:prstGeom prst="rect">
            <a:avLst/>
          </a:prstGeom>
          <a:noFill/>
          <a:ln w="9525">
            <a:noFill/>
            <a:miter lim="800000"/>
            <a:headEnd/>
            <a:tailEnd/>
          </a:ln>
        </p:spPr>
        <p:txBody>
          <a:bodyPr wrap="none">
            <a:spAutoFit/>
          </a:bodyPr>
          <a:lstStyle/>
          <a:p>
            <a:r>
              <a:rPr lang="en-US" sz="1400" b="1">
                <a:cs typeface="Arial" charset="0"/>
              </a:rPr>
              <a:t>Courtesy of  Dr. Cecilio Ortiz</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353" y="-228600"/>
            <a:ext cx="7799294" cy="1461247"/>
          </a:xfrm>
        </p:spPr>
        <p:txBody>
          <a:bodyPr/>
          <a:lstStyle/>
          <a:p>
            <a:pPr algn="ctr" eaLnBrk="1" fontAlgn="auto" hangingPunct="1">
              <a:spcAft>
                <a:spcPts val="0"/>
              </a:spcAft>
              <a:defRPr/>
            </a:pPr>
            <a:r>
              <a:rPr lang="es-PR" sz="4000" dirty="0" err="1" smtClean="0">
                <a:solidFill>
                  <a:schemeClr val="tx1">
                    <a:alpha val="90000"/>
                  </a:schemeClr>
                </a:solidFill>
              </a:rPr>
              <a:t>Achievabable</a:t>
            </a:r>
            <a:r>
              <a:rPr lang="es-PR" sz="4000" dirty="0" smtClean="0">
                <a:solidFill>
                  <a:schemeClr val="tx1">
                    <a:alpha val="90000"/>
                  </a:schemeClr>
                </a:solidFill>
              </a:rPr>
              <a:t> </a:t>
            </a:r>
            <a:r>
              <a:rPr lang="es-PR" sz="4000" dirty="0" err="1" smtClean="0">
                <a:solidFill>
                  <a:schemeClr val="tx1">
                    <a:alpha val="90000"/>
                  </a:schemeClr>
                </a:solidFill>
              </a:rPr>
              <a:t>RETs</a:t>
            </a:r>
            <a:r>
              <a:rPr lang="es-PR" sz="4000" dirty="0" smtClean="0">
                <a:solidFill>
                  <a:schemeClr val="tx1">
                    <a:alpha val="90000"/>
                  </a:schemeClr>
                </a:solidFill>
              </a:rPr>
              <a:t> vs. </a:t>
            </a:r>
            <a:br>
              <a:rPr lang="es-PR" sz="4000" dirty="0" smtClean="0">
                <a:solidFill>
                  <a:schemeClr val="tx1">
                    <a:alpha val="90000"/>
                  </a:schemeClr>
                </a:solidFill>
              </a:rPr>
            </a:br>
            <a:r>
              <a:rPr lang="es-PR" sz="4000" dirty="0" err="1" smtClean="0">
                <a:solidFill>
                  <a:schemeClr val="tx1">
                    <a:alpha val="90000"/>
                  </a:schemeClr>
                </a:solidFill>
              </a:rPr>
              <a:t>Socially</a:t>
            </a:r>
            <a:r>
              <a:rPr lang="es-PR" sz="4000" dirty="0" smtClean="0">
                <a:solidFill>
                  <a:schemeClr val="tx1">
                    <a:alpha val="90000"/>
                  </a:schemeClr>
                </a:solidFill>
              </a:rPr>
              <a:t> </a:t>
            </a:r>
            <a:r>
              <a:rPr lang="es-PR" sz="4000" dirty="0" err="1" smtClean="0">
                <a:solidFill>
                  <a:schemeClr val="tx1">
                    <a:alpha val="90000"/>
                  </a:schemeClr>
                </a:solidFill>
              </a:rPr>
              <a:t>Acceptable</a:t>
            </a:r>
            <a:r>
              <a:rPr lang="es-PR" sz="4000" dirty="0" smtClean="0">
                <a:solidFill>
                  <a:schemeClr val="tx1">
                    <a:alpha val="90000"/>
                  </a:schemeClr>
                </a:solidFill>
              </a:rPr>
              <a:t>  </a:t>
            </a:r>
            <a:r>
              <a:rPr lang="es-PR" sz="4000" dirty="0" err="1" smtClean="0">
                <a:solidFill>
                  <a:schemeClr val="tx1">
                    <a:alpha val="90000"/>
                  </a:schemeClr>
                </a:solidFill>
              </a:rPr>
              <a:t>RETs</a:t>
            </a:r>
            <a:endParaRPr lang="es-PR" sz="4000" dirty="0">
              <a:solidFill>
                <a:schemeClr val="tx1">
                  <a:alpha val="90000"/>
                </a:schemeClr>
              </a:solidFill>
            </a:endParaRPr>
          </a:p>
        </p:txBody>
      </p:sp>
      <p:sp>
        <p:nvSpPr>
          <p:cNvPr id="176130" name="Content Placeholder 13"/>
          <p:cNvSpPr>
            <a:spLocks noGrp="1"/>
          </p:cNvSpPr>
          <p:nvPr>
            <p:ph sz="quarter" idx="4"/>
          </p:nvPr>
        </p:nvSpPr>
        <p:spPr>
          <a:xfrm>
            <a:off x="4724400" y="1905000"/>
            <a:ext cx="4041775" cy="3951288"/>
          </a:xfrm>
        </p:spPr>
        <p:txBody>
          <a:bodyPr/>
          <a:lstStyle/>
          <a:p>
            <a:pPr lvl="1" algn="r" eaLnBrk="1" hangingPunct="1"/>
            <a:endParaRPr lang="es-PR" sz="2200" smtClean="0"/>
          </a:p>
          <a:p>
            <a:pPr algn="r" eaLnBrk="1" hangingPunct="1"/>
            <a:endParaRPr lang="es-PR" sz="2200" smtClean="0"/>
          </a:p>
        </p:txBody>
      </p:sp>
      <p:sp>
        <p:nvSpPr>
          <p:cNvPr id="15" name="Text Placeholder 14"/>
          <p:cNvSpPr>
            <a:spLocks noGrp="1"/>
          </p:cNvSpPr>
          <p:nvPr>
            <p:ph type="body" idx="1"/>
          </p:nvPr>
        </p:nvSpPr>
        <p:spPr>
          <a:xfrm>
            <a:off x="0" y="1676400"/>
            <a:ext cx="4040188" cy="715355"/>
          </a:xfrm>
        </p:spPr>
        <p:txBody>
          <a:bodyPr/>
          <a:lstStyle/>
          <a:p>
            <a:pPr fontAlgn="auto">
              <a:spcAft>
                <a:spcPts val="0"/>
              </a:spcAft>
              <a:defRPr/>
            </a:pPr>
            <a:r>
              <a:rPr lang="en-US" sz="2400" dirty="0" smtClean="0"/>
              <a:t>Parameters for </a:t>
            </a:r>
            <a:r>
              <a:rPr lang="es-PR" sz="2400" dirty="0" err="1" smtClean="0"/>
              <a:t>achievability</a:t>
            </a:r>
            <a:r>
              <a:rPr lang="es-PR" sz="2400" dirty="0" smtClean="0"/>
              <a:t>:</a:t>
            </a:r>
          </a:p>
          <a:p>
            <a:pPr fontAlgn="auto">
              <a:spcAft>
                <a:spcPts val="0"/>
              </a:spcAft>
              <a:defRPr/>
            </a:pPr>
            <a:endParaRPr lang="es-PR" sz="2400" dirty="0"/>
          </a:p>
        </p:txBody>
      </p:sp>
      <p:sp>
        <p:nvSpPr>
          <p:cNvPr id="16" name="Text Placeholder 15"/>
          <p:cNvSpPr>
            <a:spLocks noGrp="1"/>
          </p:cNvSpPr>
          <p:nvPr>
            <p:ph type="body" sz="quarter" idx="3"/>
          </p:nvPr>
        </p:nvSpPr>
        <p:spPr>
          <a:xfrm>
            <a:off x="5102225" y="1676400"/>
            <a:ext cx="4041775" cy="715355"/>
          </a:xfrm>
        </p:spPr>
        <p:txBody>
          <a:bodyPr/>
          <a:lstStyle/>
          <a:p>
            <a:pPr algn="r" fontAlgn="auto">
              <a:spcAft>
                <a:spcPts val="0"/>
              </a:spcAft>
              <a:defRPr/>
            </a:pPr>
            <a:r>
              <a:rPr lang="es-PR" sz="2400" dirty="0" err="1" smtClean="0"/>
              <a:t>Parameters</a:t>
            </a:r>
            <a:r>
              <a:rPr lang="es-PR" sz="2400" dirty="0" smtClean="0"/>
              <a:t> </a:t>
            </a:r>
            <a:r>
              <a:rPr lang="es-PR" sz="2400" dirty="0" err="1" smtClean="0"/>
              <a:t>for</a:t>
            </a:r>
            <a:r>
              <a:rPr lang="es-PR" sz="2400" dirty="0" smtClean="0"/>
              <a:t> </a:t>
            </a:r>
            <a:r>
              <a:rPr lang="es-PR" sz="2400" dirty="0" err="1" smtClean="0"/>
              <a:t>acceptability</a:t>
            </a:r>
            <a:r>
              <a:rPr lang="es-PR" sz="2400" dirty="0" smtClean="0"/>
              <a:t>:</a:t>
            </a:r>
          </a:p>
          <a:p>
            <a:pPr fontAlgn="auto">
              <a:spcAft>
                <a:spcPts val="0"/>
              </a:spcAft>
              <a:defRPr/>
            </a:pPr>
            <a:endParaRPr lang="es-PR" sz="2400" dirty="0"/>
          </a:p>
        </p:txBody>
      </p:sp>
      <p:graphicFrame>
        <p:nvGraphicFramePr>
          <p:cNvPr id="17" name="Diagram 16"/>
          <p:cNvGraphicFramePr/>
          <p:nvPr/>
        </p:nvGraphicFramePr>
        <p:xfrm>
          <a:off x="0" y="1752600"/>
          <a:ext cx="91440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6134" name="TextBox 18"/>
          <p:cNvSpPr txBox="1">
            <a:spLocks noChangeArrowheads="1"/>
          </p:cNvSpPr>
          <p:nvPr/>
        </p:nvSpPr>
        <p:spPr bwMode="auto">
          <a:xfrm>
            <a:off x="3848100" y="1981200"/>
            <a:ext cx="1447800" cy="584200"/>
          </a:xfrm>
          <a:prstGeom prst="rect">
            <a:avLst/>
          </a:prstGeom>
          <a:noFill/>
          <a:ln w="9525">
            <a:noFill/>
            <a:miter lim="800000"/>
            <a:headEnd/>
            <a:tailEnd/>
          </a:ln>
        </p:spPr>
        <p:txBody>
          <a:bodyPr>
            <a:spAutoFit/>
          </a:bodyPr>
          <a:lstStyle/>
          <a:p>
            <a:pPr algn="ctr"/>
            <a:r>
              <a:rPr lang="es-PR" sz="3200"/>
              <a:t>Project</a:t>
            </a:r>
          </a:p>
        </p:txBody>
      </p:sp>
      <p:sp>
        <p:nvSpPr>
          <p:cNvPr id="176135" name="TextBox 19"/>
          <p:cNvSpPr txBox="1">
            <a:spLocks noChangeArrowheads="1"/>
          </p:cNvSpPr>
          <p:nvPr/>
        </p:nvSpPr>
        <p:spPr bwMode="auto">
          <a:xfrm>
            <a:off x="3733800" y="4953000"/>
            <a:ext cx="1676400" cy="523875"/>
          </a:xfrm>
          <a:prstGeom prst="rect">
            <a:avLst/>
          </a:prstGeom>
          <a:noFill/>
          <a:ln w="9525">
            <a:noFill/>
            <a:miter lim="800000"/>
            <a:headEnd/>
            <a:tailEnd/>
          </a:ln>
        </p:spPr>
        <p:txBody>
          <a:bodyPr>
            <a:spAutoFit/>
          </a:bodyPr>
          <a:lstStyle/>
          <a:p>
            <a:pPr algn="ctr"/>
            <a:r>
              <a:rPr lang="es-PR" sz="2800"/>
              <a:t>Success</a:t>
            </a:r>
          </a:p>
        </p:txBody>
      </p:sp>
      <p:pic>
        <p:nvPicPr>
          <p:cNvPr id="176136" name="Picture 2"/>
          <p:cNvPicPr>
            <a:picLocks noChangeAspect="1" noChangeArrowheads="1"/>
          </p:cNvPicPr>
          <p:nvPr/>
        </p:nvPicPr>
        <p:blipFill>
          <a:blip r:embed="rId8" cstate="print"/>
          <a:srcRect/>
          <a:stretch>
            <a:fillRect/>
          </a:stretch>
        </p:blipFill>
        <p:spPr bwMode="auto">
          <a:xfrm>
            <a:off x="3810000" y="2819400"/>
            <a:ext cx="1714500" cy="1714500"/>
          </a:xfrm>
          <a:prstGeom prst="rect">
            <a:avLst/>
          </a:prstGeom>
          <a:noFill/>
          <a:ln w="9525">
            <a:noFill/>
            <a:miter lim="800000"/>
            <a:headEnd/>
            <a:tailEnd/>
          </a:ln>
        </p:spPr>
      </p:pic>
      <p:sp>
        <p:nvSpPr>
          <p:cNvPr id="176137" name="TextBox 22"/>
          <p:cNvSpPr txBox="1">
            <a:spLocks noChangeArrowheads="1"/>
          </p:cNvSpPr>
          <p:nvPr/>
        </p:nvSpPr>
        <p:spPr bwMode="auto">
          <a:xfrm>
            <a:off x="0" y="5105400"/>
            <a:ext cx="3048000" cy="307975"/>
          </a:xfrm>
          <a:prstGeom prst="rect">
            <a:avLst/>
          </a:prstGeom>
          <a:noFill/>
          <a:ln w="9525">
            <a:noFill/>
            <a:miter lim="800000"/>
            <a:headEnd/>
            <a:tailEnd/>
          </a:ln>
        </p:spPr>
        <p:txBody>
          <a:bodyPr>
            <a:spAutoFit/>
          </a:bodyPr>
          <a:lstStyle/>
          <a:p>
            <a:r>
              <a:rPr lang="es-PR" sz="1400"/>
              <a:t>(Irizarry, O’Neill and Colucci, 2009)</a:t>
            </a:r>
          </a:p>
        </p:txBody>
      </p:sp>
      <p:sp>
        <p:nvSpPr>
          <p:cNvPr id="176138" name="TextBox 23"/>
          <p:cNvSpPr txBox="1">
            <a:spLocks noChangeArrowheads="1"/>
          </p:cNvSpPr>
          <p:nvPr/>
        </p:nvSpPr>
        <p:spPr bwMode="auto">
          <a:xfrm>
            <a:off x="6096000" y="5105400"/>
            <a:ext cx="3048000" cy="307975"/>
          </a:xfrm>
          <a:prstGeom prst="rect">
            <a:avLst/>
          </a:prstGeom>
          <a:noFill/>
          <a:ln w="9525">
            <a:noFill/>
            <a:miter lim="800000"/>
            <a:headEnd/>
            <a:tailEnd/>
          </a:ln>
        </p:spPr>
        <p:txBody>
          <a:bodyPr>
            <a:spAutoFit/>
          </a:bodyPr>
          <a:lstStyle/>
          <a:p>
            <a:pPr algn="r"/>
            <a:r>
              <a:rPr lang="es-PR" sz="1400"/>
              <a:t>(Ortiz and Perez, 2008)</a:t>
            </a:r>
          </a:p>
        </p:txBody>
      </p:sp>
      <p:sp>
        <p:nvSpPr>
          <p:cNvPr id="176139" name="Rectangle 5"/>
          <p:cNvSpPr>
            <a:spLocks noChangeArrowheads="1"/>
          </p:cNvSpPr>
          <p:nvPr/>
        </p:nvSpPr>
        <p:spPr bwMode="auto">
          <a:xfrm>
            <a:off x="0" y="6550025"/>
            <a:ext cx="2613025" cy="307975"/>
          </a:xfrm>
          <a:prstGeom prst="rect">
            <a:avLst/>
          </a:prstGeom>
          <a:noFill/>
          <a:ln w="9525">
            <a:noFill/>
            <a:miter lim="800000"/>
            <a:headEnd/>
            <a:tailEnd/>
          </a:ln>
        </p:spPr>
        <p:txBody>
          <a:bodyPr wrap="none">
            <a:spAutoFit/>
          </a:bodyPr>
          <a:lstStyle/>
          <a:p>
            <a:r>
              <a:rPr lang="en-US" sz="1400" b="1">
                <a:cs typeface="Arial" charset="0"/>
              </a:rPr>
              <a:t>Courtesy of  Dr. Cecilio Ortiz</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6200"/>
            <a:ext cx="8229600" cy="1143000"/>
          </a:xfrm>
        </p:spPr>
        <p:txBody>
          <a:bodyPr/>
          <a:lstStyle/>
          <a:p>
            <a:pPr eaLnBrk="1" fontAlgn="auto" hangingPunct="1">
              <a:spcAft>
                <a:spcPts val="0"/>
              </a:spcAft>
              <a:defRPr/>
            </a:pPr>
            <a:r>
              <a:rPr lang="es-MX" sz="4000" dirty="0" smtClean="0">
                <a:solidFill>
                  <a:schemeClr val="tx1">
                    <a:alpha val="90000"/>
                  </a:schemeClr>
                </a:solidFill>
              </a:rPr>
              <a:t>ITEAS y Política Pública</a:t>
            </a:r>
            <a:endParaRPr lang="es-MX" sz="4000" dirty="0">
              <a:solidFill>
                <a:schemeClr val="tx1">
                  <a:alpha val="90000"/>
                </a:schemeClr>
              </a:solidFill>
            </a:endParaRPr>
          </a:p>
        </p:txBody>
      </p:sp>
      <p:sp>
        <p:nvSpPr>
          <p:cNvPr id="178178" name="Rectangle 3"/>
          <p:cNvSpPr>
            <a:spLocks noGrp="1" noChangeArrowheads="1"/>
          </p:cNvSpPr>
          <p:nvPr>
            <p:ph type="body" sz="half" idx="1"/>
          </p:nvPr>
        </p:nvSpPr>
        <p:spPr>
          <a:xfrm>
            <a:off x="1143000" y="914400"/>
            <a:ext cx="6477000" cy="4525963"/>
          </a:xfrm>
        </p:spPr>
        <p:txBody>
          <a:bodyPr/>
          <a:lstStyle/>
          <a:p>
            <a:pPr eaLnBrk="1" hangingPunct="1"/>
            <a:endParaRPr lang="es-MX" sz="2800" b="1" smtClean="0"/>
          </a:p>
          <a:p>
            <a:pPr eaLnBrk="1" hangingPunct="1"/>
            <a:r>
              <a:rPr lang="es-MX" sz="2800" b="1" smtClean="0"/>
              <a:t>Expandir capacidades de política pública</a:t>
            </a:r>
          </a:p>
          <a:p>
            <a:pPr lvl="1" eaLnBrk="1" hangingPunct="1"/>
            <a:r>
              <a:rPr lang="es-MX" sz="2600" b="1" smtClean="0"/>
              <a:t> recursos + voluntad</a:t>
            </a:r>
            <a:endParaRPr lang="es-MX" sz="2600" smtClean="0"/>
          </a:p>
          <a:p>
            <a:pPr eaLnBrk="1" hangingPunct="1"/>
            <a:r>
              <a:rPr lang="es-MX" sz="2800" b="1" smtClean="0"/>
              <a:t>Ampliar Horizontes de política pública</a:t>
            </a:r>
            <a:endParaRPr lang="es-MX" sz="2800" smtClean="0"/>
          </a:p>
          <a:p>
            <a:pPr eaLnBrk="1" hangingPunct="1"/>
            <a:r>
              <a:rPr lang="es-MX" sz="2800" b="1" smtClean="0"/>
              <a:t>Afectar el régimen de política pública</a:t>
            </a:r>
            <a:endParaRPr lang="es-MX" sz="2800" smtClean="0"/>
          </a:p>
          <a:p>
            <a:pPr eaLnBrk="1" hangingPunct="1"/>
            <a:endParaRPr lang="es-MX" sz="2800" smtClean="0"/>
          </a:p>
        </p:txBody>
      </p:sp>
      <p:sp>
        <p:nvSpPr>
          <p:cNvPr id="178179" name="Rectangle 5"/>
          <p:cNvSpPr>
            <a:spLocks noChangeArrowheads="1"/>
          </p:cNvSpPr>
          <p:nvPr/>
        </p:nvSpPr>
        <p:spPr bwMode="auto">
          <a:xfrm>
            <a:off x="0" y="6550025"/>
            <a:ext cx="2613025" cy="307975"/>
          </a:xfrm>
          <a:prstGeom prst="rect">
            <a:avLst/>
          </a:prstGeom>
          <a:noFill/>
          <a:ln w="9525">
            <a:noFill/>
            <a:miter lim="800000"/>
            <a:headEnd/>
            <a:tailEnd/>
          </a:ln>
        </p:spPr>
        <p:txBody>
          <a:bodyPr wrap="none">
            <a:spAutoFit/>
          </a:bodyPr>
          <a:lstStyle/>
          <a:p>
            <a:r>
              <a:rPr lang="en-US" sz="1400" b="1">
                <a:cs typeface="Arial" charset="0"/>
              </a:rPr>
              <a:t>Courtesy of  Dr. Cecilio Ortiz</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62D13AEA-38AF-4019-ABB6-AC47152BD3FB}" type="slidenum">
              <a:rPr lang="en-US"/>
              <a:pPr>
                <a:defRPr/>
              </a:pPr>
              <a:t>32</a:t>
            </a:fld>
            <a:endParaRPr lang="en-US"/>
          </a:p>
        </p:txBody>
      </p:sp>
      <p:sp>
        <p:nvSpPr>
          <p:cNvPr id="249858" name="Rectangle 2"/>
          <p:cNvSpPr>
            <a:spLocks noGrp="1"/>
          </p:cNvSpPr>
          <p:nvPr>
            <p:ph type="title" idx="4294967295"/>
          </p:nvPr>
        </p:nvSpPr>
        <p:spPr bwMode="auto">
          <a:xfrm>
            <a:off x="152400" y="76200"/>
            <a:ext cx="7467600" cy="1371600"/>
          </a:xfrm>
        </p:spPr>
        <p:txBody>
          <a:bodyPr wrap="square" numCol="1" compatLnSpc="1">
            <a:prstTxWarp prst="textNoShape">
              <a:avLst/>
            </a:prstTxWarp>
          </a:bodyPr>
          <a:lstStyle/>
          <a:p>
            <a:pPr>
              <a:defRPr/>
            </a:pPr>
            <a:r>
              <a:rPr lang="en-US" sz="4400" dirty="0" smtClean="0">
                <a:solidFill>
                  <a:schemeClr val="tx1"/>
                </a:solidFill>
              </a:rPr>
              <a:t>¿</a:t>
            </a:r>
            <a:r>
              <a:rPr lang="es-PR" sz="4400" dirty="0" smtClean="0">
                <a:solidFill>
                  <a:schemeClr val="tx1"/>
                </a:solidFill>
              </a:rPr>
              <a:t>En que podemos asentir?</a:t>
            </a:r>
            <a:br>
              <a:rPr lang="es-PR" sz="4400" dirty="0" smtClean="0">
                <a:solidFill>
                  <a:schemeClr val="tx1"/>
                </a:solidFill>
              </a:rPr>
            </a:br>
            <a:r>
              <a:rPr lang="en-US" sz="4400" dirty="0" smtClean="0">
                <a:solidFill>
                  <a:schemeClr val="tx1"/>
                </a:solidFill>
              </a:rPr>
              <a:t>¿</a:t>
            </a:r>
            <a:r>
              <a:rPr lang="es-PR" sz="4400" dirty="0" err="1" smtClean="0">
                <a:solidFill>
                  <a:schemeClr val="tx1"/>
                </a:solidFill>
              </a:rPr>
              <a:t>Qu</a:t>
            </a:r>
            <a:r>
              <a:rPr lang="en-US" sz="4400" dirty="0" smtClean="0">
                <a:solidFill>
                  <a:schemeClr val="tx1"/>
                </a:solidFill>
              </a:rPr>
              <a:t>é</a:t>
            </a:r>
            <a:r>
              <a:rPr lang="es-PR" sz="4400" dirty="0" smtClean="0">
                <a:solidFill>
                  <a:schemeClr val="tx1"/>
                </a:solidFill>
              </a:rPr>
              <a:t> podemos aceptar?</a:t>
            </a:r>
          </a:p>
        </p:txBody>
      </p:sp>
      <p:sp>
        <p:nvSpPr>
          <p:cNvPr id="180227" name="Footer Placeholder 4"/>
          <p:cNvSpPr>
            <a:spLocks/>
          </p:cNvSpPr>
          <p:nvPr/>
        </p:nvSpPr>
        <p:spPr bwMode="auto">
          <a:xfrm>
            <a:off x="152400" y="6400800"/>
            <a:ext cx="3962400" cy="385763"/>
          </a:xfrm>
          <a:prstGeom prst="rect">
            <a:avLst/>
          </a:prstGeom>
          <a:noFill/>
          <a:ln w="9525">
            <a:noFill/>
            <a:miter lim="800000"/>
            <a:headEnd/>
            <a:tailEnd/>
          </a:ln>
        </p:spPr>
        <p:txBody>
          <a:bodyPr tIns="0" bIns="0" anchor="b"/>
          <a:lstStyle/>
          <a:p>
            <a:r>
              <a:rPr lang="es-PR" sz="1000" b="1">
                <a:solidFill>
                  <a:schemeClr val="tx2"/>
                </a:solidFill>
              </a:rPr>
              <a:t>Sistema Eléctrico y Trasbordo  1 de julio de 2008 </a:t>
            </a:r>
          </a:p>
          <a:p>
            <a:r>
              <a:rPr lang="es-PR" sz="1000" b="1">
                <a:solidFill>
                  <a:schemeClr val="tx2"/>
                </a:solidFill>
              </a:rPr>
              <a:t>ITEAS RUM</a:t>
            </a:r>
          </a:p>
        </p:txBody>
      </p:sp>
      <p:sp>
        <p:nvSpPr>
          <p:cNvPr id="180228" name="Rectangle 6"/>
          <p:cNvSpPr>
            <a:spLocks noGrp="1"/>
          </p:cNvSpPr>
          <p:nvPr>
            <p:ph type="body" idx="4294967295"/>
          </p:nvPr>
        </p:nvSpPr>
        <p:spPr>
          <a:xfrm>
            <a:off x="476250" y="1104900"/>
            <a:ext cx="7981950" cy="5372100"/>
          </a:xfrm>
        </p:spPr>
        <p:txBody>
          <a:bodyPr/>
          <a:lstStyle/>
          <a:p>
            <a:pPr>
              <a:lnSpc>
                <a:spcPct val="80000"/>
              </a:lnSpc>
            </a:pPr>
            <a:endParaRPr lang="es-PR" sz="2800" smtClean="0"/>
          </a:p>
          <a:p>
            <a:pPr>
              <a:lnSpc>
                <a:spcPct val="80000"/>
              </a:lnSpc>
            </a:pPr>
            <a:r>
              <a:rPr lang="es-ES" sz="2800" smtClean="0"/>
              <a:t>¿Está dispuesta su organización a colaborar con otros sectores en identificar estrategias y direcciones para mejorar nuestro sistema eléctrico? ¿Cómo?</a:t>
            </a:r>
            <a:endParaRPr lang="es-PR" sz="2800" smtClean="0"/>
          </a:p>
        </p:txBody>
      </p:sp>
      <p:sp>
        <p:nvSpPr>
          <p:cNvPr id="6" name="Title 1"/>
          <p:cNvSpPr txBox="1">
            <a:spLocks/>
          </p:cNvSpPr>
          <p:nvPr/>
        </p:nvSpPr>
        <p:spPr>
          <a:xfrm>
            <a:off x="457200" y="3711575"/>
            <a:ext cx="7772400" cy="1470025"/>
          </a:xfrm>
          <a:prstGeom prst="rect">
            <a:avLst/>
          </a:prstGeom>
        </p:spPr>
        <p:txBody>
          <a:bodyPr anchor="b"/>
          <a:lstStyle/>
          <a:p>
            <a:pPr algn="ctr">
              <a:defRPr/>
            </a:pPr>
            <a:r>
              <a:rPr lang="es-PR" sz="3200" b="1" dirty="0">
                <a:solidFill>
                  <a:srgbClr val="000000"/>
                </a:solidFill>
                <a:effectLst>
                  <a:innerShdw blurRad="38100">
                    <a:schemeClr val="tx1">
                      <a:lumMod val="85000"/>
                    </a:schemeClr>
                  </a:innerShdw>
                </a:effectLst>
                <a:latin typeface="+mj-lt"/>
                <a:ea typeface="+mj-ea"/>
                <a:cs typeface="+mj-cs"/>
              </a:rPr>
              <a:t>Mesa de Diálogo del Sistema Eléctrico de Puerto Rico</a:t>
            </a:r>
            <a:br>
              <a:rPr lang="es-PR" sz="3200" b="1" dirty="0">
                <a:solidFill>
                  <a:srgbClr val="000000"/>
                </a:solidFill>
                <a:effectLst>
                  <a:innerShdw blurRad="38100">
                    <a:schemeClr val="tx1">
                      <a:lumMod val="85000"/>
                    </a:schemeClr>
                  </a:innerShdw>
                </a:effectLst>
                <a:latin typeface="+mj-lt"/>
                <a:ea typeface="+mj-ea"/>
                <a:cs typeface="+mj-cs"/>
              </a:rPr>
            </a:br>
            <a:r>
              <a:rPr lang="es-PR" sz="3200" b="1" dirty="0">
                <a:solidFill>
                  <a:srgbClr val="000000"/>
                </a:solidFill>
                <a:effectLst>
                  <a:innerShdw blurRad="38100">
                    <a:schemeClr val="tx1">
                      <a:lumMod val="85000"/>
                    </a:schemeClr>
                  </a:innerShdw>
                </a:effectLst>
                <a:latin typeface="+mj-lt"/>
                <a:ea typeface="+mj-ea"/>
                <a:cs typeface="+mj-cs"/>
              </a:rPr>
              <a:t>7 de diciembre de 2009</a:t>
            </a:r>
            <a:br>
              <a:rPr lang="es-PR" sz="3200" b="1" dirty="0">
                <a:solidFill>
                  <a:srgbClr val="000000"/>
                </a:solidFill>
                <a:effectLst>
                  <a:innerShdw blurRad="38100">
                    <a:schemeClr val="tx1">
                      <a:lumMod val="85000"/>
                    </a:schemeClr>
                  </a:innerShdw>
                </a:effectLst>
                <a:latin typeface="+mj-lt"/>
                <a:ea typeface="+mj-ea"/>
                <a:cs typeface="+mj-cs"/>
              </a:rPr>
            </a:br>
            <a:r>
              <a:rPr lang="es-PR" sz="3200" b="1" dirty="0">
                <a:solidFill>
                  <a:srgbClr val="000000"/>
                </a:solidFill>
                <a:effectLst>
                  <a:innerShdw blurRad="38100">
                    <a:schemeClr val="tx1">
                      <a:lumMod val="85000"/>
                    </a:schemeClr>
                  </a:innerShdw>
                </a:effectLst>
                <a:latin typeface="+mj-lt"/>
                <a:ea typeface="+mj-ea"/>
                <a:cs typeface="+mj-cs"/>
              </a:rPr>
              <a:t>iteas.uprm.edu/mesa</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73100" y="-76200"/>
            <a:ext cx="7797800" cy="1460500"/>
          </a:xfrm>
        </p:spPr>
        <p:txBody>
          <a:bodyPr/>
          <a:lstStyle/>
          <a:p>
            <a:pPr>
              <a:defRPr/>
            </a:pPr>
            <a:r>
              <a:rPr lang="es-PR" dirty="0" smtClean="0"/>
              <a:t>¿Qué es “La Mesa”?</a:t>
            </a:r>
          </a:p>
        </p:txBody>
      </p:sp>
      <p:sp>
        <p:nvSpPr>
          <p:cNvPr id="182274" name="Content Placeholder 2"/>
          <p:cNvSpPr>
            <a:spLocks noGrp="1"/>
          </p:cNvSpPr>
          <p:nvPr>
            <p:ph idx="1"/>
          </p:nvPr>
        </p:nvSpPr>
        <p:spPr>
          <a:xfrm>
            <a:off x="381000" y="1524000"/>
            <a:ext cx="8382000" cy="4525963"/>
          </a:xfrm>
        </p:spPr>
        <p:txBody>
          <a:bodyPr/>
          <a:lstStyle/>
          <a:p>
            <a:r>
              <a:rPr lang="es-PR" sz="2400" smtClean="0"/>
              <a:t>Comenzó como un proyecto piloto de política pública energética de ITEAS</a:t>
            </a:r>
          </a:p>
          <a:p>
            <a:r>
              <a:rPr lang="es-PR" sz="2400" smtClean="0"/>
              <a:t>El objetivo es traer un nuevo estilo de deliberación en PR a cerca del futuro sistema eléctrico de PR a través de una participación multi-sectorial.</a:t>
            </a:r>
            <a:r>
              <a:rPr lang="es-PR" sz="2400" u="sng" smtClean="0"/>
              <a:t> </a:t>
            </a:r>
          </a:p>
          <a:p>
            <a:r>
              <a:rPr lang="es-PR" sz="2400" smtClean="0"/>
              <a:t>Se transformó en un organismo con identidad propia durante el 2009</a:t>
            </a:r>
          </a:p>
          <a:p>
            <a:r>
              <a:rPr lang="es-PR" sz="2400" smtClean="0"/>
              <a:t>Es un excelente espacio para atender efectiva y holísticamente el reto de energía eléctrica de PR</a:t>
            </a:r>
          </a:p>
          <a:p>
            <a:pPr>
              <a:buFont typeface="Arial" charset="0"/>
              <a:buNone/>
            </a:pPr>
            <a:endParaRPr lang="es-PR" sz="2400" smtClean="0"/>
          </a:p>
          <a:p>
            <a:endParaRPr lang="es-PR" sz="2400" smtClean="0"/>
          </a:p>
          <a:p>
            <a:pPr lvl="1">
              <a:buFont typeface="Arial" charset="0"/>
              <a:buNone/>
            </a:pPr>
            <a:endParaRPr lang="es-PR" sz="2400" smtClean="0"/>
          </a:p>
          <a:p>
            <a:pPr>
              <a:buFont typeface="Arial" charset="0"/>
              <a:buNone/>
            </a:pPr>
            <a:endParaRPr lang="es-PR" sz="24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673100" y="-228600"/>
            <a:ext cx="7797800" cy="1460500"/>
          </a:xfrm>
        </p:spPr>
        <p:txBody>
          <a:bodyPr/>
          <a:lstStyle/>
          <a:p>
            <a:pPr>
              <a:defRPr/>
            </a:pPr>
            <a:r>
              <a:rPr lang="es-PR" smtClean="0"/>
              <a:t>¿Quié</a:t>
            </a:r>
            <a:r>
              <a:rPr lang="en-US" smtClean="0"/>
              <a:t>nes participan?</a:t>
            </a:r>
          </a:p>
        </p:txBody>
      </p:sp>
      <p:sp>
        <p:nvSpPr>
          <p:cNvPr id="183298" name="Content Placeholder 2"/>
          <p:cNvSpPr>
            <a:spLocks noGrp="1"/>
          </p:cNvSpPr>
          <p:nvPr>
            <p:ph idx="1"/>
          </p:nvPr>
        </p:nvSpPr>
        <p:spPr>
          <a:xfrm>
            <a:off x="952500" y="1639888"/>
            <a:ext cx="7239000" cy="3733800"/>
          </a:xfrm>
        </p:spPr>
        <p:txBody>
          <a:bodyPr/>
          <a:lstStyle/>
          <a:p>
            <a:pPr eaLnBrk="1" hangingPunct="1"/>
            <a:r>
              <a:rPr lang="es-PR" smtClean="0"/>
              <a:t>Consorcio Alianza Energética de PR</a:t>
            </a:r>
          </a:p>
          <a:p>
            <a:pPr eaLnBrk="1" hangingPunct="1"/>
            <a:r>
              <a:rPr lang="es-PR" smtClean="0"/>
              <a:t>La Administración de Asuntos Energéticos</a:t>
            </a:r>
          </a:p>
          <a:p>
            <a:pPr eaLnBrk="1" hangingPunct="1"/>
            <a:r>
              <a:rPr lang="es-PR" smtClean="0"/>
              <a:t>La Asociación de Industriales de PR </a:t>
            </a:r>
          </a:p>
          <a:p>
            <a:pPr eaLnBrk="1" hangingPunct="1"/>
            <a:r>
              <a:rPr lang="es-PR" smtClean="0"/>
              <a:t>La Autoridad de Energía Eléctrica</a:t>
            </a:r>
          </a:p>
          <a:p>
            <a:pPr eaLnBrk="1" hangingPunct="1"/>
            <a:r>
              <a:rPr lang="es-PR" smtClean="0"/>
              <a:t>Misión Industrial de PR</a:t>
            </a:r>
          </a:p>
          <a:p>
            <a:pPr eaLnBrk="1" hangingPunct="1"/>
            <a:r>
              <a:rPr lang="es-PR" smtClean="0"/>
              <a:t>La Unión de Trabajadores de la Industria Eléctrica y Riego (UTIER)</a:t>
            </a:r>
          </a:p>
          <a:p>
            <a:pPr eaLnBrk="1" hangingPunct="1"/>
            <a:r>
              <a:rPr lang="es-PR" smtClean="0"/>
              <a:t>ITEAS (UPR-Mayaguez)</a:t>
            </a:r>
          </a:p>
          <a:p>
            <a:pPr>
              <a:buFont typeface="Arial" charset="0"/>
              <a:buNone/>
            </a:pPr>
            <a:endParaRPr lang="en-US"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a:defRPr/>
            </a:pPr>
            <a:r>
              <a:rPr lang="es-PR" smtClean="0"/>
              <a:t>Visión para Puerto Rico</a:t>
            </a:r>
          </a:p>
        </p:txBody>
      </p:sp>
      <p:sp>
        <p:nvSpPr>
          <p:cNvPr id="184322" name="Content Placeholder 2"/>
          <p:cNvSpPr>
            <a:spLocks noGrp="1"/>
          </p:cNvSpPr>
          <p:nvPr>
            <p:ph idx="1"/>
          </p:nvPr>
        </p:nvSpPr>
        <p:spPr>
          <a:xfrm>
            <a:off x="609600" y="2209800"/>
            <a:ext cx="8229600" cy="4114800"/>
          </a:xfrm>
        </p:spPr>
        <p:txBody>
          <a:bodyPr/>
          <a:lstStyle/>
          <a:p>
            <a:pPr algn="ctr">
              <a:buFont typeface="Arial" charset="0"/>
              <a:buNone/>
            </a:pPr>
            <a:r>
              <a:rPr lang="es-PR" sz="4800" b="1" i="1" smtClean="0"/>
              <a:t>Puerto Rico es próspero, justo, democrático, sostenible y feliz</a:t>
            </a:r>
            <a:endParaRPr lang="en-US" sz="4800" b="1" smtClean="0"/>
          </a:p>
          <a:p>
            <a:pPr algn="ctr">
              <a:buFont typeface="Arial" charset="0"/>
              <a:buNone/>
            </a:pPr>
            <a:endParaRPr lang="es-PR" sz="4800" smtClean="0"/>
          </a:p>
          <a:p>
            <a:pPr algn="ctr"/>
            <a:endParaRPr lang="es-PR" sz="4800" smtClean="0"/>
          </a:p>
          <a:p>
            <a:pPr algn="ctr"/>
            <a:endParaRPr lang="es-PR" sz="4800" smtClean="0"/>
          </a:p>
          <a:p>
            <a:pPr algn="ctr"/>
            <a:endParaRPr lang="es-PR" sz="4800" smtClean="0"/>
          </a:p>
          <a:p>
            <a:pPr algn="ctr"/>
            <a:endParaRPr lang="es-PR" sz="48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609600"/>
            <a:ext cx="8229600" cy="1143000"/>
          </a:xfrm>
        </p:spPr>
        <p:txBody>
          <a:bodyPr/>
          <a:lstStyle/>
          <a:p>
            <a:pPr>
              <a:defRPr/>
            </a:pPr>
            <a:r>
              <a:rPr lang="es-PR" dirty="0" smtClean="0"/>
              <a:t>Definición de Sostenibilidad </a:t>
            </a:r>
            <a:br>
              <a:rPr lang="es-PR" dirty="0" smtClean="0"/>
            </a:br>
            <a:r>
              <a:rPr lang="es-PR" dirty="0" smtClean="0"/>
              <a:t>de La Mesa</a:t>
            </a:r>
          </a:p>
        </p:txBody>
      </p:sp>
      <p:sp>
        <p:nvSpPr>
          <p:cNvPr id="185346" name="Content Placeholder 2"/>
          <p:cNvSpPr>
            <a:spLocks noGrp="1"/>
          </p:cNvSpPr>
          <p:nvPr>
            <p:ph idx="1"/>
          </p:nvPr>
        </p:nvSpPr>
        <p:spPr>
          <a:xfrm>
            <a:off x="381000" y="1951038"/>
            <a:ext cx="8458200" cy="4525962"/>
          </a:xfrm>
        </p:spPr>
        <p:txBody>
          <a:bodyPr/>
          <a:lstStyle/>
          <a:p>
            <a:r>
              <a:rPr lang="es-PR" sz="2400" b="1" smtClean="0"/>
              <a:t>Sostenible: </a:t>
            </a:r>
            <a:r>
              <a:rPr lang="es-PR" sz="2400" smtClean="0"/>
              <a:t> tenemos sistemas naturales abundantes y saludables que permiten a las generaciones presentes satisfacer nuestras necesidades, sin comprometer las posibilidades de las futuras generaciones para atender sus propias necesidades.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defRPr/>
            </a:pPr>
            <a:r>
              <a:rPr lang="es-PR" smtClean="0"/>
              <a:t>Visión del sistema eléctrico</a:t>
            </a:r>
          </a:p>
        </p:txBody>
      </p:sp>
      <p:sp>
        <p:nvSpPr>
          <p:cNvPr id="186370" name="Content Placeholder 2"/>
          <p:cNvSpPr>
            <a:spLocks noGrp="1"/>
          </p:cNvSpPr>
          <p:nvPr>
            <p:ph idx="1"/>
          </p:nvPr>
        </p:nvSpPr>
        <p:spPr>
          <a:xfrm>
            <a:off x="914400" y="1676400"/>
            <a:ext cx="7772400" cy="4114800"/>
          </a:xfrm>
        </p:spPr>
        <p:txBody>
          <a:bodyPr/>
          <a:lstStyle/>
          <a:p>
            <a:r>
              <a:rPr lang="es-PR" sz="3200" smtClean="0"/>
              <a:t>Instrumento esencial para alcanzar nuestra visión para Puerto Rico.</a:t>
            </a:r>
          </a:p>
          <a:p>
            <a:r>
              <a:rPr lang="es-PR" sz="3200" smtClean="0"/>
              <a:t>Es un sistema </a:t>
            </a:r>
            <a:r>
              <a:rPr lang="es-PR" sz="3200" b="1" i="1" u="sng" smtClean="0">
                <a:solidFill>
                  <a:srgbClr val="660066"/>
                </a:solidFill>
              </a:rPr>
              <a:t>social y material</a:t>
            </a:r>
            <a:r>
              <a:rPr lang="es-PR" sz="3200" smtClean="0"/>
              <a:t>, sostenible e innovador, que anticipa y asimila cambios de mercado y patrones de consumo, y utiliza recursos energéticos locales y renovables</a:t>
            </a:r>
          </a:p>
          <a:p>
            <a:endParaRPr lang="es-PR" sz="3200" smtClean="0"/>
          </a:p>
          <a:p>
            <a:endParaRPr lang="es-PR" sz="3200" smtClean="0"/>
          </a:p>
          <a:p>
            <a:endParaRPr lang="es-PR" sz="3200" smtClean="0"/>
          </a:p>
          <a:p>
            <a:endParaRPr lang="es-PR" sz="32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7797800" cy="1460500"/>
          </a:xfrm>
        </p:spPr>
        <p:txBody>
          <a:bodyPr/>
          <a:lstStyle/>
          <a:p>
            <a:pPr>
              <a:defRPr/>
            </a:pPr>
            <a:r>
              <a:rPr lang="en-US" dirty="0" err="1" smtClean="0"/>
              <a:t>Recomendaciones</a:t>
            </a:r>
            <a:endParaRPr lang="en-US" dirty="0"/>
          </a:p>
        </p:txBody>
      </p:sp>
      <p:sp>
        <p:nvSpPr>
          <p:cNvPr id="187394" name="Content Placeholder 2"/>
          <p:cNvSpPr>
            <a:spLocks noGrp="1"/>
          </p:cNvSpPr>
          <p:nvPr>
            <p:ph idx="1"/>
          </p:nvPr>
        </p:nvSpPr>
        <p:spPr>
          <a:xfrm>
            <a:off x="736600" y="838200"/>
            <a:ext cx="7239000" cy="3733800"/>
          </a:xfrm>
        </p:spPr>
        <p:txBody>
          <a:bodyPr/>
          <a:lstStyle/>
          <a:p>
            <a:r>
              <a:rPr lang="es-PR" smtClean="0"/>
              <a:t>Sistema eléctrico robusto, eficiente, sostenible e innovador, económicamente estable y que contribuya significativamente a la sostenibilidad de PR.</a:t>
            </a:r>
            <a:endParaRPr lang="en-US" smtClean="0"/>
          </a:p>
          <a:p>
            <a:r>
              <a:rPr lang="es-PR" smtClean="0"/>
              <a:t>Producir 30% de nuestra energía usando recursos locales y renovables.</a:t>
            </a:r>
            <a:endParaRPr lang="en-US" smtClean="0"/>
          </a:p>
          <a:p>
            <a:r>
              <a:rPr lang="es-PR" smtClean="0"/>
              <a:t>Reducir en un 25% el uso de energía eléctrica per cápita a través de estrategias de conservación y eficiencia energética a todos los niveles del sistema eléctrico (Generación, Transmisión, Distribución y Consumo)</a:t>
            </a:r>
            <a:endParaRPr lang="en-US" smtClean="0"/>
          </a:p>
          <a:p>
            <a:r>
              <a:rPr lang="es-PR" smtClean="0"/>
              <a:t>Crear, desarrollar y establecer procesos decisionales eficaces, transparentes, inclusivos, colaborativos y participativos</a:t>
            </a:r>
            <a:endParaRPr lang="en-US"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txBox="1">
            <a:spLocks noGrp="1"/>
          </p:cNvSpPr>
          <p:nvPr/>
        </p:nvSpPr>
        <p:spPr>
          <a:xfrm>
            <a:off x="7277100" y="7010400"/>
            <a:ext cx="914400" cy="228600"/>
          </a:xfrm>
          <a:prstGeom prst="rect">
            <a:avLst/>
          </a:prstGeom>
          <a:noFill/>
        </p:spPr>
        <p:txBody>
          <a:bodyPr anchor="ctr"/>
          <a:lstStyle/>
          <a:p>
            <a:pPr algn="r">
              <a:defRPr/>
            </a:pPr>
            <a:fld id="{7361B9FC-4B7A-4E07-8151-C3A3FA72C25C}" type="slidenum">
              <a:rPr lang="en-US" sz="1100" b="1">
                <a:solidFill>
                  <a:schemeClr val="tx1">
                    <a:tint val="75000"/>
                  </a:schemeClr>
                </a:solidFill>
              </a:rPr>
              <a:pPr algn="r">
                <a:defRPr/>
              </a:pPr>
              <a:t>39</a:t>
            </a:fld>
            <a:endParaRPr lang="en-US" sz="1100" b="1">
              <a:solidFill>
                <a:schemeClr val="tx1">
                  <a:tint val="75000"/>
                </a:schemeClr>
              </a:solidFill>
            </a:endParaRPr>
          </a:p>
        </p:txBody>
      </p:sp>
      <p:sp>
        <p:nvSpPr>
          <p:cNvPr id="188418" name="Rectangle 2"/>
          <p:cNvSpPr>
            <a:spLocks noGrp="1" noChangeArrowheads="1"/>
          </p:cNvSpPr>
          <p:nvPr>
            <p:ph type="body" idx="4294967295"/>
          </p:nvPr>
        </p:nvSpPr>
        <p:spPr>
          <a:xfrm>
            <a:off x="-31750" y="228600"/>
            <a:ext cx="9175750" cy="5676900"/>
          </a:xfrm>
        </p:spPr>
        <p:txBody>
          <a:bodyPr/>
          <a:lstStyle/>
          <a:p>
            <a:pPr>
              <a:buFontTx/>
              <a:buNone/>
            </a:pPr>
            <a:endParaRPr lang="es-PR" sz="2800" smtClean="0"/>
          </a:p>
          <a:p>
            <a:pPr>
              <a:buFontTx/>
              <a:buNone/>
            </a:pPr>
            <a:endParaRPr lang="es-PR" sz="2800" smtClean="0"/>
          </a:p>
          <a:p>
            <a:r>
              <a:rPr lang="es-ES" sz="2800" smtClean="0"/>
              <a:t>Nexos entre gobierno, industria, comercio y la ciudadanía</a:t>
            </a:r>
          </a:p>
          <a:p>
            <a:pPr lvl="1"/>
            <a:r>
              <a:rPr lang="es-ES" sz="2800" b="1" smtClean="0"/>
              <a:t>De una relación adversarial a una colaborativa </a:t>
            </a:r>
          </a:p>
          <a:p>
            <a:pPr lvl="1"/>
            <a:r>
              <a:rPr lang="es-ES" sz="2800" b="1" smtClean="0"/>
              <a:t>De la desconfianza mutua a un compromiso serio y duradero por el bien común, por el bienestar social, ambiental y económico de Puerto Rico. </a:t>
            </a:r>
            <a:endParaRPr lang="es-PR" sz="2800" b="1" smtClean="0"/>
          </a:p>
          <a:p>
            <a:pPr lvl="1"/>
            <a:endParaRPr lang="es-PR" sz="2800" b="1" smtClean="0"/>
          </a:p>
          <a:p>
            <a:endParaRPr lang="en-US" sz="2800" smtClean="0"/>
          </a:p>
          <a:p>
            <a:endParaRPr lang="es-PR" sz="2800" smtClean="0"/>
          </a:p>
        </p:txBody>
      </p:sp>
      <p:sp>
        <p:nvSpPr>
          <p:cNvPr id="674819" name="AutoShape 3"/>
          <p:cNvSpPr>
            <a:spLocks noGrp="1" noChangeArrowheads="1"/>
          </p:cNvSpPr>
          <p:nvPr>
            <p:ph type="title" idx="4294967295"/>
          </p:nvPr>
        </p:nvSpPr>
        <p:spPr>
          <a:xfrm>
            <a:off x="0" y="457200"/>
            <a:ext cx="9144000" cy="1116013"/>
          </a:xfrm>
        </p:spPr>
        <p:txBody>
          <a:bodyPr/>
          <a:lstStyle/>
          <a:p>
            <a:pPr>
              <a:defRPr/>
            </a:pPr>
            <a:r>
              <a:rPr lang="es-PR" dirty="0"/>
              <a:t>Hacia un Futuro Sostenible para Puerto Rico</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5" name="Picture 2"/>
          <p:cNvPicPr>
            <a:picLocks noChangeAspect="1" noChangeArrowheads="1"/>
          </p:cNvPicPr>
          <p:nvPr/>
        </p:nvPicPr>
        <p:blipFill>
          <a:blip r:embed="rId2" cstate="print"/>
          <a:srcRect/>
          <a:stretch>
            <a:fillRect/>
          </a:stretch>
        </p:blipFill>
        <p:spPr bwMode="auto">
          <a:xfrm>
            <a:off x="0" y="4772025"/>
            <a:ext cx="3524250" cy="2085975"/>
          </a:xfrm>
          <a:prstGeom prst="rect">
            <a:avLst/>
          </a:prstGeom>
          <a:noFill/>
          <a:ln w="9525">
            <a:noFill/>
            <a:miter lim="800000"/>
            <a:headEnd/>
            <a:tailEnd/>
          </a:ln>
        </p:spPr>
      </p:pic>
      <p:pic>
        <p:nvPicPr>
          <p:cNvPr id="190466" name="Picture 3"/>
          <p:cNvPicPr>
            <a:picLocks noChangeAspect="1" noChangeArrowheads="1"/>
          </p:cNvPicPr>
          <p:nvPr/>
        </p:nvPicPr>
        <p:blipFill>
          <a:blip r:embed="rId3" cstate="print"/>
          <a:srcRect/>
          <a:stretch>
            <a:fillRect/>
          </a:stretch>
        </p:blipFill>
        <p:spPr bwMode="auto">
          <a:xfrm>
            <a:off x="5619750" y="4686300"/>
            <a:ext cx="3524250" cy="2171700"/>
          </a:xfrm>
          <a:prstGeom prst="rect">
            <a:avLst/>
          </a:prstGeom>
          <a:noFill/>
          <a:ln w="9525">
            <a:noFill/>
            <a:miter lim="800000"/>
            <a:headEnd/>
            <a:tailEnd/>
          </a:ln>
        </p:spPr>
      </p:pic>
      <p:sp>
        <p:nvSpPr>
          <p:cNvPr id="190467" name="Rectangle 3"/>
          <p:cNvSpPr>
            <a:spLocks noChangeArrowheads="1"/>
          </p:cNvSpPr>
          <p:nvPr/>
        </p:nvSpPr>
        <p:spPr bwMode="auto">
          <a:xfrm>
            <a:off x="0" y="4202113"/>
            <a:ext cx="9144000" cy="369887"/>
          </a:xfrm>
          <a:prstGeom prst="rect">
            <a:avLst/>
          </a:prstGeom>
          <a:noFill/>
          <a:ln w="9525">
            <a:noFill/>
            <a:miter lim="800000"/>
            <a:headEnd/>
            <a:tailEnd/>
          </a:ln>
        </p:spPr>
        <p:txBody>
          <a:bodyPr>
            <a:spAutoFit/>
          </a:bodyPr>
          <a:lstStyle/>
          <a:p>
            <a:r>
              <a:rPr lang="es-ES" i="1"/>
              <a:t>De San Juan a Ponce En El Tren, Jack Delano, U. Puerto Rico; ISBN: 0847721175; 6,90</a:t>
            </a:r>
            <a:endParaRPr lang="en-US"/>
          </a:p>
        </p:txBody>
      </p:sp>
      <p:sp>
        <p:nvSpPr>
          <p:cNvPr id="6" name="Content Placeholder 2"/>
          <p:cNvSpPr txBox="1">
            <a:spLocks/>
          </p:cNvSpPr>
          <p:nvPr/>
        </p:nvSpPr>
        <p:spPr bwMode="auto">
          <a:xfrm>
            <a:off x="381000" y="1371600"/>
            <a:ext cx="8382000" cy="3733800"/>
          </a:xfrm>
          <a:prstGeom prst="rect">
            <a:avLst/>
          </a:prstGeom>
          <a:noFill/>
          <a:ln w="9525">
            <a:noFill/>
            <a:miter lim="800000"/>
            <a:headEnd/>
            <a:tailEnd/>
          </a:ln>
        </p:spPr>
        <p:txBody>
          <a:bodyPr/>
          <a:lstStyle/>
          <a:p>
            <a:pPr marL="342900" indent="-342900" eaLnBrk="0" hangingPunct="0">
              <a:spcBef>
                <a:spcPts val="1800"/>
              </a:spcBef>
              <a:buFont typeface="Wingdings" pitchFamily="2" charset="2"/>
              <a:buChar char=""/>
              <a:defRPr/>
            </a:pPr>
            <a:r>
              <a:rPr lang="es-ES" sz="2400" b="1" dirty="0"/>
              <a:t>El Tren de Puerto Rico comenzó su historia en el 1888</a:t>
            </a:r>
          </a:p>
          <a:p>
            <a:pPr marL="800100" lvl="1" indent="-342900" eaLnBrk="0" hangingPunct="0">
              <a:spcBef>
                <a:spcPts val="1800"/>
              </a:spcBef>
              <a:buFont typeface="Wingdings" pitchFamily="2" charset="2"/>
              <a:buChar char=""/>
              <a:defRPr/>
            </a:pPr>
            <a:r>
              <a:rPr lang="es-ES" sz="2400" b="1" dirty="0"/>
              <a:t>Iba de SJ a Ponce, vía Mayagüez</a:t>
            </a:r>
          </a:p>
          <a:p>
            <a:pPr marL="342900" indent="-342900" eaLnBrk="0" hangingPunct="0">
              <a:spcBef>
                <a:spcPts val="1800"/>
              </a:spcBef>
              <a:buFont typeface="Wingdings" pitchFamily="2" charset="2"/>
              <a:buChar char=""/>
              <a:defRPr/>
            </a:pPr>
            <a:r>
              <a:rPr lang="es-ES" sz="2400" b="1" dirty="0"/>
              <a:t>En el 1957 se dieron por terminadas las operaciones.</a:t>
            </a:r>
          </a:p>
          <a:p>
            <a:pPr marL="342900" indent="-342900" eaLnBrk="0" hangingPunct="0">
              <a:spcBef>
                <a:spcPts val="1800"/>
              </a:spcBef>
              <a:buFont typeface="Wingdings" pitchFamily="2" charset="2"/>
              <a:buChar char=""/>
              <a:defRPr/>
            </a:pPr>
            <a:r>
              <a:rPr lang="es-ES" sz="2400" b="1" dirty="0"/>
              <a:t>Sólo queda el recuerdo, y algún verso: “La máquina patinaba, cuando salió de San Juan…”</a:t>
            </a:r>
            <a:endParaRPr lang="es-MX" sz="2400" dirty="0">
              <a:latin typeface="+mn-lt"/>
            </a:endParaRPr>
          </a:p>
          <a:p>
            <a:pPr marL="342900" indent="-342900" eaLnBrk="0" hangingPunct="0">
              <a:spcBef>
                <a:spcPts val="1800"/>
              </a:spcBef>
              <a:buFont typeface="Wingdings" pitchFamily="2" charset="2"/>
              <a:buNone/>
              <a:defRPr/>
            </a:pP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a:p>
            <a:pPr marL="342900" indent="-342900" eaLnBrk="0" hangingPunct="0">
              <a:spcBef>
                <a:spcPts val="1800"/>
              </a:spcBef>
              <a:buFont typeface="Wingdings" pitchFamily="2" charset="2"/>
              <a:buNone/>
              <a:defRPr/>
            </a:pP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p:txBody>
      </p:sp>
      <p:sp>
        <p:nvSpPr>
          <p:cNvPr id="190469" name="AutoShape 3"/>
          <p:cNvSpPr txBox="1">
            <a:spLocks noChangeArrowheads="1"/>
          </p:cNvSpPr>
          <p:nvPr/>
        </p:nvSpPr>
        <p:spPr bwMode="auto">
          <a:xfrm>
            <a:off x="0" y="0"/>
            <a:ext cx="9144000" cy="1116013"/>
          </a:xfrm>
          <a:prstGeom prst="rect">
            <a:avLst/>
          </a:prstGeom>
          <a:noFill/>
          <a:ln w="9525">
            <a:noFill/>
            <a:miter lim="800000"/>
            <a:headEnd/>
            <a:tailEnd/>
          </a:ln>
        </p:spPr>
        <p:txBody>
          <a:bodyPr anchor="b"/>
          <a:lstStyle/>
          <a:p>
            <a:r>
              <a:rPr lang="es-ES" sz="3200" b="1"/>
              <a:t>Quienes no conocen su historia,</a:t>
            </a:r>
          </a:p>
          <a:p>
            <a:r>
              <a:rPr lang="es-ES" sz="3200" b="1"/>
              <a:t>están condenad@s a vivirla de nuevo</a:t>
            </a:r>
            <a:endParaRPr lang="en-US" sz="32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3"/>
          <p:cNvSpPr>
            <a:spLocks noChangeArrowheads="1"/>
          </p:cNvSpPr>
          <p:nvPr/>
        </p:nvSpPr>
        <p:spPr bwMode="auto">
          <a:xfrm>
            <a:off x="0" y="4202113"/>
            <a:ext cx="9144000" cy="369887"/>
          </a:xfrm>
          <a:prstGeom prst="rect">
            <a:avLst/>
          </a:prstGeom>
          <a:noFill/>
          <a:ln w="9525">
            <a:noFill/>
            <a:miter lim="800000"/>
            <a:headEnd/>
            <a:tailEnd/>
          </a:ln>
        </p:spPr>
        <p:txBody>
          <a:bodyPr>
            <a:spAutoFit/>
          </a:bodyPr>
          <a:lstStyle/>
          <a:p>
            <a:r>
              <a:rPr lang="es-ES" i="1"/>
              <a:t>De San Juan a Ponce En El Tren, Jack Delano, U. Puerto Rico; ISBN: 0847721175; 6,90</a:t>
            </a:r>
            <a:endParaRPr lang="en-US"/>
          </a:p>
        </p:txBody>
      </p:sp>
      <p:sp>
        <p:nvSpPr>
          <p:cNvPr id="6" name="Content Placeholder 2"/>
          <p:cNvSpPr txBox="1">
            <a:spLocks/>
          </p:cNvSpPr>
          <p:nvPr/>
        </p:nvSpPr>
        <p:spPr bwMode="auto">
          <a:xfrm>
            <a:off x="381000" y="1752600"/>
            <a:ext cx="8382000" cy="3733800"/>
          </a:xfrm>
          <a:prstGeom prst="rect">
            <a:avLst/>
          </a:prstGeom>
          <a:noFill/>
          <a:ln w="9525">
            <a:noFill/>
            <a:miter lim="800000"/>
            <a:headEnd/>
            <a:tailEnd/>
          </a:ln>
        </p:spPr>
        <p:txBody>
          <a:bodyPr/>
          <a:lstStyle/>
          <a:p>
            <a:pPr marL="342900" indent="-342900" eaLnBrk="0" hangingPunct="0">
              <a:spcBef>
                <a:spcPts val="1800"/>
              </a:spcBef>
              <a:buFont typeface="Wingdings" pitchFamily="2" charset="2"/>
              <a:buChar char=""/>
              <a:defRPr/>
            </a:pPr>
            <a:r>
              <a:rPr lang="es-ES" sz="2400" b="1" dirty="0"/>
              <a:t>¿Cuál será el “tren” de </a:t>
            </a:r>
            <a:r>
              <a:rPr lang="es-ES" sz="2400" b="1" dirty="0" err="1"/>
              <a:t>nuestr@s</a:t>
            </a:r>
            <a:r>
              <a:rPr lang="es-ES" sz="2400" b="1" dirty="0"/>
              <a:t> </a:t>
            </a:r>
            <a:r>
              <a:rPr lang="es-ES" sz="2400" b="1" dirty="0" err="1"/>
              <a:t>hij@s</a:t>
            </a:r>
            <a:r>
              <a:rPr lang="es-ES" sz="2400" b="1" dirty="0"/>
              <a:t> y </a:t>
            </a:r>
            <a:r>
              <a:rPr lang="es-ES" sz="2400" b="1" dirty="0" err="1"/>
              <a:t>niet@s</a:t>
            </a:r>
            <a:r>
              <a:rPr lang="es-ES" sz="2400" b="1" dirty="0"/>
              <a:t>?</a:t>
            </a:r>
          </a:p>
          <a:p>
            <a:pPr marL="342900" indent="-342900" eaLnBrk="0" hangingPunct="0">
              <a:spcBef>
                <a:spcPts val="1800"/>
              </a:spcBef>
              <a:buFont typeface="Wingdings" pitchFamily="2" charset="2"/>
              <a:buChar char=""/>
              <a:defRPr/>
            </a:pPr>
            <a:r>
              <a:rPr lang="es-ES" sz="2400" b="1" dirty="0"/>
              <a:t>¿Por cuál de nuestras decisiones de hoy se lamentarán </a:t>
            </a:r>
            <a:r>
              <a:rPr lang="es-ES" sz="2400" b="1" dirty="0" err="1"/>
              <a:t>ell@s</a:t>
            </a:r>
            <a:r>
              <a:rPr lang="es-ES" sz="2400" b="1" dirty="0"/>
              <a:t> 30 años en </a:t>
            </a:r>
            <a:r>
              <a:rPr lang="en-US" sz="2400" b="1" dirty="0"/>
              <a:t>el </a:t>
            </a:r>
            <a:r>
              <a:rPr lang="en-US" sz="2400" b="1" dirty="0" err="1"/>
              <a:t>futuro</a:t>
            </a:r>
            <a:r>
              <a:rPr lang="en-US" sz="2400" b="1" dirty="0"/>
              <a:t>?</a:t>
            </a: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a:p>
            <a:pPr marL="342900" indent="-342900" eaLnBrk="0" hangingPunct="0">
              <a:spcBef>
                <a:spcPts val="1800"/>
              </a:spcBef>
              <a:buFont typeface="Wingdings" pitchFamily="2" charset="2"/>
              <a:buNone/>
              <a:defRPr/>
            </a:pP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a:p>
            <a:pPr marL="342900" indent="-342900" eaLnBrk="0" hangingPunct="0">
              <a:spcBef>
                <a:spcPts val="1800"/>
              </a:spcBef>
              <a:buFont typeface="Wingdings" pitchFamily="2" charset="2"/>
              <a:buChar char=""/>
              <a:defRPr/>
            </a:pPr>
            <a:endParaRPr lang="es-MX" sz="2400" dirty="0">
              <a:latin typeface="+mn-lt"/>
            </a:endParaRPr>
          </a:p>
        </p:txBody>
      </p:sp>
      <p:sp>
        <p:nvSpPr>
          <p:cNvPr id="191491" name="AutoShape 3"/>
          <p:cNvSpPr txBox="1">
            <a:spLocks noChangeArrowheads="1"/>
          </p:cNvSpPr>
          <p:nvPr/>
        </p:nvSpPr>
        <p:spPr bwMode="auto">
          <a:xfrm>
            <a:off x="152400" y="255588"/>
            <a:ext cx="9144000" cy="1116012"/>
          </a:xfrm>
          <a:prstGeom prst="rect">
            <a:avLst/>
          </a:prstGeom>
          <a:noFill/>
          <a:ln w="9525">
            <a:noFill/>
            <a:miter lim="800000"/>
            <a:headEnd/>
            <a:tailEnd/>
          </a:ln>
        </p:spPr>
        <p:txBody>
          <a:bodyPr anchor="b"/>
          <a:lstStyle/>
          <a:p>
            <a:r>
              <a:rPr lang="es-ES" sz="3200" b="1"/>
              <a:t>Quienes no conocen su historia,</a:t>
            </a:r>
          </a:p>
          <a:p>
            <a:r>
              <a:rPr lang="es-ES" sz="3200" b="1"/>
              <a:t>están condenad@s a vivirla de nuevo</a:t>
            </a:r>
            <a:endParaRPr lang="en-US" sz="3200"/>
          </a:p>
        </p:txBody>
      </p:sp>
      <p:pic>
        <p:nvPicPr>
          <p:cNvPr id="191492" name="Picture 2"/>
          <p:cNvPicPr>
            <a:picLocks noChangeAspect="1" noChangeArrowheads="1"/>
          </p:cNvPicPr>
          <p:nvPr/>
        </p:nvPicPr>
        <p:blipFill>
          <a:blip r:embed="rId2" cstate="print"/>
          <a:srcRect/>
          <a:stretch>
            <a:fillRect/>
          </a:stretch>
        </p:blipFill>
        <p:spPr bwMode="auto">
          <a:xfrm>
            <a:off x="2057400" y="4619625"/>
            <a:ext cx="3524250" cy="2238375"/>
          </a:xfrm>
          <a:prstGeom prst="rect">
            <a:avLst/>
          </a:prstGeom>
          <a:noFill/>
          <a:ln w="9525">
            <a:noFill/>
            <a:miter lim="800000"/>
            <a:headEnd/>
            <a:tailEnd/>
          </a:ln>
        </p:spPr>
      </p:pic>
      <p:pic>
        <p:nvPicPr>
          <p:cNvPr id="191493" name="Picture 3"/>
          <p:cNvPicPr>
            <a:picLocks noChangeAspect="1" noChangeArrowheads="1"/>
          </p:cNvPicPr>
          <p:nvPr/>
        </p:nvPicPr>
        <p:blipFill>
          <a:blip r:embed="rId3" cstate="print"/>
          <a:srcRect/>
          <a:stretch>
            <a:fillRect/>
          </a:stretch>
        </p:blipFill>
        <p:spPr bwMode="auto">
          <a:xfrm>
            <a:off x="5619750" y="4638675"/>
            <a:ext cx="3524250" cy="2219325"/>
          </a:xfrm>
          <a:prstGeom prst="rect">
            <a:avLst/>
          </a:prstGeom>
          <a:noFill/>
          <a:ln w="9525">
            <a:noFill/>
            <a:miter lim="800000"/>
            <a:headEnd/>
            <a:tailEnd/>
          </a:ln>
        </p:spPr>
      </p:pic>
      <p:pic>
        <p:nvPicPr>
          <p:cNvPr id="191494" name="Picture 4"/>
          <p:cNvPicPr>
            <a:picLocks noChangeAspect="1" noChangeArrowheads="1"/>
          </p:cNvPicPr>
          <p:nvPr/>
        </p:nvPicPr>
        <p:blipFill>
          <a:blip r:embed="rId4" cstate="print"/>
          <a:srcRect/>
          <a:stretch>
            <a:fillRect/>
          </a:stretch>
        </p:blipFill>
        <p:spPr bwMode="auto">
          <a:xfrm>
            <a:off x="4562475" y="3390900"/>
            <a:ext cx="19050" cy="7620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73100" y="-76200"/>
            <a:ext cx="7797800" cy="1460500"/>
          </a:xfrm>
        </p:spPr>
        <p:txBody>
          <a:bodyPr/>
          <a:lstStyle/>
          <a:p>
            <a:pPr>
              <a:defRPr/>
            </a:pPr>
            <a:r>
              <a:rPr lang="es-MX" sz="4800" dirty="0" smtClean="0"/>
              <a:t>No hay que reinventar la rueda</a:t>
            </a:r>
            <a:endParaRPr lang="es-MX" sz="4800" dirty="0"/>
          </a:p>
        </p:txBody>
      </p:sp>
      <p:sp>
        <p:nvSpPr>
          <p:cNvPr id="192514" name="Content Placeholder 2"/>
          <p:cNvSpPr>
            <a:spLocks noGrp="1"/>
          </p:cNvSpPr>
          <p:nvPr>
            <p:ph idx="4294967295"/>
          </p:nvPr>
        </p:nvSpPr>
        <p:spPr>
          <a:xfrm>
            <a:off x="952500" y="1219200"/>
            <a:ext cx="7239000" cy="3733800"/>
          </a:xfrm>
        </p:spPr>
        <p:txBody>
          <a:bodyPr/>
          <a:lstStyle/>
          <a:p>
            <a:r>
              <a:rPr lang="es-MX" sz="2400" smtClean="0"/>
              <a:t>Búsqueda de acuerdos mínimos</a:t>
            </a:r>
          </a:p>
          <a:p>
            <a:r>
              <a:rPr lang="es-MX" sz="2400" smtClean="0"/>
              <a:t>Primacía y función dirigente del poder social sobre las fuerzas políticas como principal garantía para el progreso</a:t>
            </a:r>
          </a:p>
          <a:p>
            <a:r>
              <a:rPr lang="es-MX" sz="2400" smtClean="0"/>
              <a:t>La ética y la moral social como guía fundamental para la política pública y la vida ciudadana</a:t>
            </a:r>
          </a:p>
          <a:p>
            <a:r>
              <a:rPr lang="es-MX" sz="2400" smtClean="0"/>
              <a:t>El compromiso con una cultura de paz</a:t>
            </a:r>
          </a:p>
          <a:p>
            <a:pPr>
              <a:buFont typeface="Wingdings" pitchFamily="2" charset="2"/>
              <a:buNone/>
            </a:pPr>
            <a:r>
              <a:rPr lang="es-MX" sz="2400" smtClean="0"/>
              <a:t>Eugenio Ma. de Hostos, 1898</a:t>
            </a:r>
          </a:p>
          <a:p>
            <a:pPr>
              <a:buFont typeface="Wingdings" pitchFamily="2" charset="2"/>
              <a:buNone/>
            </a:pPr>
            <a:endParaRPr lang="es-MX" sz="2400" smtClean="0"/>
          </a:p>
          <a:p>
            <a:endParaRPr lang="es-MX" sz="2400" smtClean="0"/>
          </a:p>
          <a:p>
            <a:pPr>
              <a:buFont typeface="Wingdings" pitchFamily="2" charset="2"/>
              <a:buNone/>
            </a:pPr>
            <a:endParaRPr lang="es-MX" sz="2400" smtClean="0"/>
          </a:p>
          <a:p>
            <a:endParaRPr lang="es-MX" sz="2400" smtClean="0"/>
          </a:p>
          <a:p>
            <a:endParaRPr lang="es-MX" sz="240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762000" y="3505200"/>
            <a:ext cx="7467600" cy="1371600"/>
          </a:xfrm>
        </p:spPr>
        <p:txBody>
          <a:bodyPr>
            <a:noAutofit/>
          </a:bodyPr>
          <a:lstStyle/>
          <a:p>
            <a:pPr eaLnBrk="1" hangingPunct="1">
              <a:lnSpc>
                <a:spcPct val="90000"/>
              </a:lnSpc>
              <a:defRPr/>
            </a:pPr>
            <a:r>
              <a:rPr lang="es-PR" sz="2800" b="1" smtClean="0">
                <a:effectLst>
                  <a:outerShdw blurRad="38100" dist="38100" dir="2700000" algn="tl">
                    <a:srgbClr val="C0C0C0"/>
                  </a:outerShdw>
                </a:effectLst>
                <a:latin typeface="Calibri" pitchFamily="34" charset="0"/>
              </a:rPr>
              <a:t>Dr. Efraín O’Neill Carrillo</a:t>
            </a:r>
          </a:p>
          <a:p>
            <a:pPr eaLnBrk="1" hangingPunct="1">
              <a:lnSpc>
                <a:spcPct val="90000"/>
              </a:lnSpc>
              <a:defRPr/>
            </a:pPr>
            <a:r>
              <a:rPr lang="es-PR" sz="2800" smtClean="0">
                <a:latin typeface="Calibri" pitchFamily="34" charset="0"/>
              </a:rPr>
              <a:t>Catedrático, Departamento de Ingeniería Eléctrica y Computadoras</a:t>
            </a:r>
          </a:p>
          <a:p>
            <a:pPr eaLnBrk="1" hangingPunct="1">
              <a:lnSpc>
                <a:spcPct val="90000"/>
              </a:lnSpc>
              <a:defRPr/>
            </a:pPr>
            <a:r>
              <a:rPr lang="es-PR" sz="2800" smtClean="0">
                <a:latin typeface="Calibri" pitchFamily="34" charset="0"/>
              </a:rPr>
              <a:t>UPR-Mayagüez</a:t>
            </a:r>
          </a:p>
        </p:txBody>
      </p:sp>
      <p:pic>
        <p:nvPicPr>
          <p:cNvPr id="193539" name="Picture 5" descr="uprm_logo3[1]"/>
          <p:cNvPicPr>
            <a:picLocks noChangeAspect="1" noChangeArrowheads="1"/>
          </p:cNvPicPr>
          <p:nvPr/>
        </p:nvPicPr>
        <p:blipFill>
          <a:blip r:embed="rId3" cstate="print"/>
          <a:srcRect/>
          <a:stretch>
            <a:fillRect/>
          </a:stretch>
        </p:blipFill>
        <p:spPr bwMode="auto">
          <a:xfrm>
            <a:off x="0" y="5486400"/>
            <a:ext cx="1458913" cy="1371600"/>
          </a:xfrm>
          <a:prstGeom prst="rect">
            <a:avLst/>
          </a:prstGeom>
          <a:noFill/>
          <a:ln w="9525" algn="in">
            <a:noFill/>
            <a:miter lim="800000"/>
            <a:headEnd/>
            <a:tailEnd/>
          </a:ln>
        </p:spPr>
      </p:pic>
      <p:pic>
        <p:nvPicPr>
          <p:cNvPr id="193540" name="Picture 4"/>
          <p:cNvPicPr>
            <a:picLocks noChangeAspect="1" noChangeArrowheads="1"/>
          </p:cNvPicPr>
          <p:nvPr/>
        </p:nvPicPr>
        <p:blipFill>
          <a:blip r:embed="rId4" cstate="print"/>
          <a:srcRect/>
          <a:stretch>
            <a:fillRect/>
          </a:stretch>
        </p:blipFill>
        <p:spPr bwMode="auto">
          <a:xfrm>
            <a:off x="7658100" y="5410200"/>
            <a:ext cx="1485900" cy="1447800"/>
          </a:xfrm>
          <a:prstGeom prst="rect">
            <a:avLst/>
          </a:prstGeom>
          <a:noFill/>
          <a:ln w="9525" algn="in">
            <a:noFill/>
            <a:miter lim="800000"/>
            <a:headEnd/>
            <a:tailEnd/>
          </a:ln>
        </p:spPr>
      </p:pic>
      <p:pic>
        <p:nvPicPr>
          <p:cNvPr id="193541" name="Picture 2"/>
          <p:cNvPicPr>
            <a:picLocks noChangeAspect="1" noChangeArrowheads="1"/>
          </p:cNvPicPr>
          <p:nvPr/>
        </p:nvPicPr>
        <p:blipFill>
          <a:blip r:embed="rId5" cstate="print"/>
          <a:srcRect/>
          <a:stretch>
            <a:fillRect/>
          </a:stretch>
        </p:blipFill>
        <p:spPr bwMode="auto">
          <a:xfrm>
            <a:off x="0" y="0"/>
            <a:ext cx="9144000" cy="1103313"/>
          </a:xfrm>
          <a:prstGeom prst="rect">
            <a:avLst/>
          </a:prstGeom>
          <a:noFill/>
          <a:ln w="9525" algn="in">
            <a:noFill/>
            <a:miter lim="800000"/>
            <a:headEnd/>
            <a:tailEnd/>
          </a:ln>
        </p:spPr>
      </p:pic>
      <p:sp>
        <p:nvSpPr>
          <p:cNvPr id="10" name="Title 1"/>
          <p:cNvSpPr txBox="1">
            <a:spLocks/>
          </p:cNvSpPr>
          <p:nvPr/>
        </p:nvSpPr>
        <p:spPr>
          <a:xfrm>
            <a:off x="1371600" y="5715000"/>
            <a:ext cx="6324600" cy="1143000"/>
          </a:xfrm>
          <a:prstGeom prst="rect">
            <a:avLst/>
          </a:prstGeom>
          <a:solidFill>
            <a:srgbClr val="002060"/>
          </a:solidFill>
        </p:spPr>
        <p:txBody>
          <a:bodyPr anchor="ctr">
            <a:normAutofit fontScale="37500" lnSpcReduction="20000"/>
          </a:bodyPr>
          <a:lstStyle/>
          <a:p>
            <a:pPr algn="ctr" fontAlgn="auto">
              <a:spcAft>
                <a:spcPts val="0"/>
              </a:spcAft>
              <a:defRPr/>
            </a:pPr>
            <a:r>
              <a:rPr lang="es-PR" sz="3100" b="1" kern="1400" dirty="0">
                <a:solidFill>
                  <a:srgbClr val="FFFFFF"/>
                </a:solidFill>
                <a:latin typeface="Tahoma"/>
                <a:ea typeface="+mj-ea"/>
                <a:cs typeface="+mj-cs"/>
              </a:rPr>
              <a:t/>
            </a:r>
            <a:br>
              <a:rPr lang="es-PR" sz="3100" b="1" kern="1400" dirty="0">
                <a:solidFill>
                  <a:srgbClr val="FFFFFF"/>
                </a:solidFill>
                <a:latin typeface="Tahoma"/>
                <a:ea typeface="+mj-ea"/>
                <a:cs typeface="+mj-cs"/>
              </a:rPr>
            </a:br>
            <a:r>
              <a:rPr lang="es-PR" sz="7500" b="1" kern="1400" dirty="0">
                <a:solidFill>
                  <a:srgbClr val="FFFFFF"/>
                </a:solidFill>
                <a:latin typeface="Tahoma"/>
                <a:ea typeface="+mj-ea"/>
                <a:cs typeface="+mj-cs"/>
              </a:rPr>
              <a:t>Instituto Tropical </a:t>
            </a:r>
            <a:br>
              <a:rPr lang="es-PR" sz="7500" b="1" kern="1400" dirty="0">
                <a:solidFill>
                  <a:srgbClr val="FFFFFF"/>
                </a:solidFill>
                <a:latin typeface="Tahoma"/>
                <a:ea typeface="+mj-ea"/>
                <a:cs typeface="+mj-cs"/>
              </a:rPr>
            </a:br>
            <a:r>
              <a:rPr lang="es-PR" sz="7500" b="1" kern="1400" dirty="0">
                <a:solidFill>
                  <a:srgbClr val="FFFFFF"/>
                </a:solidFill>
                <a:latin typeface="Tahoma"/>
                <a:ea typeface="+mj-ea"/>
                <a:cs typeface="+mj-cs"/>
              </a:rPr>
              <a:t>de Energía, Ambiente y Sociedad</a:t>
            </a:r>
            <a:r>
              <a:rPr lang="es-PR" sz="4400" b="1" kern="1400" dirty="0">
                <a:solidFill>
                  <a:srgbClr val="FFFFFF"/>
                </a:solidFill>
                <a:latin typeface="Tahoma"/>
                <a:ea typeface="+mj-ea"/>
                <a:cs typeface="+mj-cs"/>
              </a:rPr>
              <a:t/>
            </a:r>
            <a:br>
              <a:rPr lang="es-PR" sz="4400" b="1" kern="1400" dirty="0">
                <a:solidFill>
                  <a:srgbClr val="FFFFFF"/>
                </a:solidFill>
                <a:latin typeface="Tahoma"/>
                <a:ea typeface="+mj-ea"/>
                <a:cs typeface="+mj-cs"/>
              </a:rPr>
            </a:br>
            <a:endParaRPr lang="es-PR" sz="4400" dirty="0">
              <a:latin typeface="+mj-lt"/>
              <a:ea typeface="+mj-ea"/>
              <a:cs typeface="+mj-cs"/>
            </a:endParaRPr>
          </a:p>
        </p:txBody>
      </p:sp>
      <p:sp>
        <p:nvSpPr>
          <p:cNvPr id="193544" name="Rectangle 2"/>
          <p:cNvSpPr>
            <a:spLocks noChangeArrowheads="1"/>
          </p:cNvSpPr>
          <p:nvPr/>
        </p:nvSpPr>
        <p:spPr bwMode="auto">
          <a:xfrm>
            <a:off x="381000" y="2111375"/>
            <a:ext cx="8077200" cy="1470025"/>
          </a:xfrm>
          <a:prstGeom prst="rect">
            <a:avLst/>
          </a:prstGeom>
          <a:noFill/>
          <a:ln w="9525">
            <a:noFill/>
            <a:miter lim="800000"/>
            <a:headEnd/>
            <a:tailEnd/>
          </a:ln>
        </p:spPr>
        <p:txBody>
          <a:bodyPr anchor="b"/>
          <a:lstStyle/>
          <a:p>
            <a:pPr eaLnBrk="0" hangingPunct="0"/>
            <a:r>
              <a:rPr lang="es-PR" sz="5400" i="1">
                <a:solidFill>
                  <a:srgbClr val="000000"/>
                </a:solidFill>
                <a:latin typeface="Calibri" pitchFamily="34" charset="0"/>
              </a:rPr>
              <a:t>Comentarios para una Política Energética Sostenible</a:t>
            </a:r>
            <a:endParaRPr lang="es-PR" sz="4000" b="1">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Back-up slides</a:t>
            </a:r>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3393DAC3-1DA2-4B27-927C-41FCD5148B98}" type="slidenum">
              <a:rPr lang="en-US"/>
              <a:pPr>
                <a:defRPr/>
              </a:pPr>
              <a:t>45</a:t>
            </a:fld>
            <a:endParaRPr lang="en-US"/>
          </a:p>
        </p:txBody>
      </p:sp>
      <p:sp>
        <p:nvSpPr>
          <p:cNvPr id="522242" name="AutoShape 2"/>
          <p:cNvSpPr>
            <a:spLocks noGrp="1" noChangeArrowheads="1"/>
          </p:cNvSpPr>
          <p:nvPr>
            <p:ph type="title"/>
          </p:nvPr>
        </p:nvSpPr>
        <p:spPr>
          <a:xfrm>
            <a:off x="673100" y="-457200"/>
            <a:ext cx="7797800" cy="1460500"/>
          </a:xfrm>
        </p:spPr>
        <p:txBody>
          <a:bodyPr/>
          <a:lstStyle/>
          <a:p>
            <a:pPr>
              <a:defRPr/>
            </a:pPr>
            <a:r>
              <a:rPr lang="es-PR" dirty="0"/>
              <a:t>ITEAS y Ética</a:t>
            </a:r>
          </a:p>
        </p:txBody>
      </p:sp>
      <p:sp>
        <p:nvSpPr>
          <p:cNvPr id="196611" name="Rectangle 3"/>
          <p:cNvSpPr>
            <a:spLocks noGrp="1" noChangeArrowheads="1"/>
          </p:cNvSpPr>
          <p:nvPr>
            <p:ph type="body" idx="1"/>
          </p:nvPr>
        </p:nvSpPr>
        <p:spPr>
          <a:xfrm>
            <a:off x="288925" y="914400"/>
            <a:ext cx="8467725" cy="5595938"/>
          </a:xfrm>
        </p:spPr>
        <p:txBody>
          <a:bodyPr/>
          <a:lstStyle/>
          <a:p>
            <a:pPr marL="381000" indent="-381000"/>
            <a:r>
              <a:rPr lang="es-PR" smtClean="0"/>
              <a:t>Energía sostenible como deber moral</a:t>
            </a:r>
          </a:p>
          <a:p>
            <a:pPr marL="800100" lvl="1" indent="-342900"/>
            <a:r>
              <a:rPr lang="es-PR" smtClean="0"/>
              <a:t>Motor y motivación de ITEAS</a:t>
            </a:r>
          </a:p>
          <a:p>
            <a:pPr marL="381000" indent="-381000"/>
            <a:r>
              <a:rPr lang="es-PR" smtClean="0"/>
              <a:t>Asuntos éticos asociados a energía</a:t>
            </a:r>
          </a:p>
          <a:p>
            <a:pPr marL="381000" indent="-381000"/>
            <a:r>
              <a:rPr lang="es-PR" smtClean="0"/>
              <a:t>Responsabilidad intergeneracional</a:t>
            </a:r>
          </a:p>
          <a:p>
            <a:pPr marL="381000" indent="-381000"/>
            <a:r>
              <a:rPr lang="es-PR" smtClean="0"/>
              <a:t>Responsabilidad con la verdad</a:t>
            </a:r>
          </a:p>
          <a:p>
            <a:pPr marL="800100" lvl="1" indent="-342900"/>
            <a:r>
              <a:rPr lang="es-PR" smtClean="0"/>
              <a:t>“Honest broker”</a:t>
            </a:r>
          </a:p>
          <a:p>
            <a:pPr marL="381000" indent="-381000"/>
            <a:r>
              <a:rPr lang="es-PR" smtClean="0"/>
              <a:t>Responsabilidad social</a:t>
            </a:r>
          </a:p>
          <a:p>
            <a:pPr marL="800100" lvl="1" indent="-342900"/>
            <a:r>
              <a:rPr lang="es-PR" smtClean="0"/>
              <a:t>“Policy entrepreneur”</a:t>
            </a:r>
          </a:p>
          <a:p>
            <a:pPr marL="381000" indent="-381000"/>
            <a:r>
              <a:rPr lang="es-PR" smtClean="0"/>
              <a:t>Principio de precaución</a:t>
            </a:r>
          </a:p>
          <a:p>
            <a:pPr marL="381000" indent="-381000"/>
            <a:endParaRPr lang="es-PR" smtClean="0"/>
          </a:p>
        </p:txBody>
      </p:sp>
      <p:pic>
        <p:nvPicPr>
          <p:cNvPr id="196612" name="Picture 4" descr="P9070010"/>
          <p:cNvPicPr>
            <a:picLocks noChangeAspect="1" noChangeArrowheads="1"/>
          </p:cNvPicPr>
          <p:nvPr/>
        </p:nvPicPr>
        <p:blipFill>
          <a:blip r:embed="rId2" cstate="print"/>
          <a:srcRect/>
          <a:stretch>
            <a:fillRect/>
          </a:stretch>
        </p:blipFill>
        <p:spPr bwMode="auto">
          <a:xfrm>
            <a:off x="4025900" y="3387725"/>
            <a:ext cx="4813300" cy="3609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762000"/>
            <a:ext cx="8229600" cy="1143000"/>
          </a:xfrm>
        </p:spPr>
        <p:txBody>
          <a:bodyPr/>
          <a:lstStyle/>
          <a:p>
            <a:pPr>
              <a:defRPr/>
            </a:pPr>
            <a:r>
              <a:rPr lang="es-PR" sz="2400" smtClean="0"/>
              <a:t>Conservación y eficiencia: reducción en consumo</a:t>
            </a:r>
          </a:p>
        </p:txBody>
      </p:sp>
      <p:sp>
        <p:nvSpPr>
          <p:cNvPr id="197634" name="Content Placeholder 2"/>
          <p:cNvSpPr>
            <a:spLocks noGrp="1"/>
          </p:cNvSpPr>
          <p:nvPr>
            <p:ph idx="1"/>
          </p:nvPr>
        </p:nvSpPr>
        <p:spPr>
          <a:xfrm>
            <a:off x="457200" y="457200"/>
            <a:ext cx="7772400" cy="4114800"/>
          </a:xfrm>
        </p:spPr>
        <p:txBody>
          <a:bodyPr/>
          <a:lstStyle/>
          <a:p>
            <a:r>
              <a:rPr lang="es-PR" sz="2400" smtClean="0"/>
              <a:t>El consumo en PR en el 2005 fue de unos 24,960,000,000 kWh, lo que equivale a unos 6,568 kWh por persona por año</a:t>
            </a:r>
          </a:p>
          <a:p>
            <a:r>
              <a:rPr lang="es-PR" sz="2400" smtClean="0"/>
              <a:t>Bajar el consumo anual a 4,900 kWh por persona equivale a una reducción de un 25% usando los niveles de 2005. </a:t>
            </a:r>
          </a:p>
          <a:p>
            <a:r>
              <a:rPr lang="es-PR" sz="2400" smtClean="0"/>
              <a:t>Esto ES POSIBLE, si usamos de comparación a Portugal (consumo anual por persona fue de unos 4,000 kWh). Nadie puede decir que Portugal es un país sub-desarrollado, de hecho, es uno de los países con uno de los índices de desarrollo humano más alto del Mundo (Naciones Unidas)</a:t>
            </a:r>
          </a:p>
          <a:p>
            <a:endParaRPr lang="es-PR" sz="2400" smtClean="0"/>
          </a:p>
          <a:p>
            <a:endParaRPr lang="es-PR" sz="2400" smtClean="0"/>
          </a:p>
          <a:p>
            <a:endParaRPr lang="es-PR" sz="2400" smtClean="0"/>
          </a:p>
          <a:p>
            <a:endParaRPr lang="es-PR" sz="240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762000"/>
            <a:ext cx="8229600" cy="1143000"/>
          </a:xfrm>
        </p:spPr>
        <p:txBody>
          <a:bodyPr/>
          <a:lstStyle/>
          <a:p>
            <a:pPr>
              <a:defRPr/>
            </a:pPr>
            <a:r>
              <a:rPr lang="es-PR" sz="2400" smtClean="0"/>
              <a:t>Uso de Recursos Renovables</a:t>
            </a:r>
          </a:p>
        </p:txBody>
      </p:sp>
      <p:sp>
        <p:nvSpPr>
          <p:cNvPr id="198658" name="Content Placeholder 2"/>
          <p:cNvSpPr>
            <a:spLocks noGrp="1"/>
          </p:cNvSpPr>
          <p:nvPr>
            <p:ph idx="1"/>
          </p:nvPr>
        </p:nvSpPr>
        <p:spPr>
          <a:xfrm>
            <a:off x="457200" y="228600"/>
            <a:ext cx="7772400" cy="4114800"/>
          </a:xfrm>
        </p:spPr>
        <p:txBody>
          <a:bodyPr/>
          <a:lstStyle/>
          <a:p>
            <a:r>
              <a:rPr lang="es-PR" sz="2400" smtClean="0"/>
              <a:t>El Gobierno ha establecido una meta de 15% de uso de renovables (2035). Esta meta se relaciona mayormente a proyectos GRANDES de energía renovable.</a:t>
            </a:r>
          </a:p>
          <a:p>
            <a:r>
              <a:rPr lang="es-PR" sz="2400" smtClean="0"/>
              <a:t>El estudio ARET auspiciado por la AAE demostró que usando el viento, el sol y las olas, PR tiene disponibles recursos de energía renovable mucho mayores.</a:t>
            </a:r>
          </a:p>
          <a:p>
            <a:r>
              <a:rPr lang="es-PR" sz="2400" smtClean="0"/>
              <a:t>Siendo conservadores, y también considerando que se establezcan mecanismos para que a nivel pequeño y distribuido tengamos una penetración entre 10 y 15% de renovables, una meta realista es 30% de energía renovable</a:t>
            </a:r>
          </a:p>
          <a:p>
            <a:endParaRPr lang="es-PR" sz="2400" smtClean="0"/>
          </a:p>
          <a:p>
            <a:endParaRPr lang="es-PR" sz="2400" smtClean="0"/>
          </a:p>
          <a:p>
            <a:endParaRPr lang="es-PR" sz="2400" smtClean="0"/>
          </a:p>
          <a:p>
            <a:endParaRPr lang="es-PR" sz="240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43000" y="-87923"/>
            <a:ext cx="7772400" cy="1143000"/>
          </a:xfrm>
        </p:spPr>
        <p:txBody>
          <a:bodyPr/>
          <a:lstStyle/>
          <a:p>
            <a:pPr algn="ctr" eaLnBrk="1" hangingPunct="1">
              <a:defRPr/>
            </a:pPr>
            <a:r>
              <a:rPr lang="es-PR" sz="3600" dirty="0" smtClean="0">
                <a:solidFill>
                  <a:schemeClr val="tx1"/>
                </a:solidFill>
              </a:rPr>
              <a:t>¿Qué es el gas natural?</a:t>
            </a:r>
            <a:endParaRPr lang="en-US" sz="3600" dirty="0" smtClean="0">
              <a:solidFill>
                <a:schemeClr val="tx1"/>
              </a:solidFill>
              <a:latin typeface="Arial" pitchFamily="34" charset="0"/>
              <a:ea typeface="Batang" pitchFamily="18" charset="-127"/>
            </a:endParaRPr>
          </a:p>
        </p:txBody>
      </p:sp>
      <p:sp>
        <p:nvSpPr>
          <p:cNvPr id="199682" name="Rectangle 3"/>
          <p:cNvSpPr>
            <a:spLocks noGrp="1" noChangeArrowheads="1"/>
          </p:cNvSpPr>
          <p:nvPr>
            <p:ph type="body" idx="1"/>
          </p:nvPr>
        </p:nvSpPr>
        <p:spPr>
          <a:xfrm>
            <a:off x="228600" y="914400"/>
            <a:ext cx="8077200" cy="4116388"/>
          </a:xfrm>
        </p:spPr>
        <p:txBody>
          <a:bodyPr/>
          <a:lstStyle/>
          <a:p>
            <a:pPr marL="812800" indent="-812800" algn="just" eaLnBrk="1" hangingPunct="1"/>
            <a:r>
              <a:rPr lang="es-PR" sz="2400" smtClean="0"/>
              <a:t>El gas natural es una mezcla de compuestos conocidos como hidrocarburos. Su componente principal es el metano (CH</a:t>
            </a:r>
            <a:r>
              <a:rPr lang="es-PR" sz="2400" baseline="-25000" smtClean="0"/>
              <a:t>4</a:t>
            </a:r>
            <a:r>
              <a:rPr lang="es-PR" sz="2400" smtClean="0"/>
              <a:t>). Al igual que el petróleo, el gas natural se formó hace millones de años en la naturaleza mediante la descomposición y conversión de material vegetativo, primordialmente. Por tanto, se cataloga como un combustible fósil. El gas natural, además, se produce diariamente en los vertederos de nuestra Isla mediante la descomposición con microorganismos del material orgánico como la comida. Este se conoce como biogas.</a:t>
            </a:r>
            <a:endParaRPr lang="en-US" sz="2400" smtClean="0"/>
          </a:p>
        </p:txBody>
      </p:sp>
      <p:sp>
        <p:nvSpPr>
          <p:cNvPr id="199683" name="Rectangle 5"/>
          <p:cNvSpPr>
            <a:spLocks noChangeArrowheads="1"/>
          </p:cNvSpPr>
          <p:nvPr/>
        </p:nvSpPr>
        <p:spPr bwMode="auto">
          <a:xfrm>
            <a:off x="0" y="6550025"/>
            <a:ext cx="2670175" cy="307975"/>
          </a:xfrm>
          <a:prstGeom prst="rect">
            <a:avLst/>
          </a:prstGeom>
          <a:noFill/>
          <a:ln w="9525">
            <a:noFill/>
            <a:miter lim="800000"/>
            <a:headEnd/>
            <a:tailEnd/>
          </a:ln>
        </p:spPr>
        <p:txBody>
          <a:bodyPr wrap="none">
            <a:spAutoFit/>
          </a:bodyPr>
          <a:lstStyle/>
          <a:p>
            <a:r>
              <a:rPr lang="en-US" sz="1400" b="1">
                <a:cs typeface="Arial" charset="0"/>
              </a:rPr>
              <a:t>Courtesy of  Dr. Jose Colucci</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43000" y="-87923"/>
            <a:ext cx="7772400" cy="1143000"/>
          </a:xfrm>
        </p:spPr>
        <p:txBody>
          <a:bodyPr/>
          <a:lstStyle/>
          <a:p>
            <a:pPr algn="ctr" eaLnBrk="1" hangingPunct="1">
              <a:defRPr/>
            </a:pPr>
            <a:r>
              <a:rPr lang="es-PR" sz="3600" dirty="0" smtClean="0">
                <a:solidFill>
                  <a:schemeClr val="tx1"/>
                </a:solidFill>
              </a:rPr>
              <a:t>Usos del gas natural</a:t>
            </a:r>
            <a:endParaRPr lang="en-US" sz="3600" dirty="0" smtClean="0">
              <a:solidFill>
                <a:schemeClr val="tx1"/>
              </a:solidFill>
              <a:latin typeface="Arial" pitchFamily="34" charset="0"/>
              <a:ea typeface="Batang" pitchFamily="18" charset="-127"/>
            </a:endParaRPr>
          </a:p>
        </p:txBody>
      </p:sp>
      <p:sp>
        <p:nvSpPr>
          <p:cNvPr id="201730" name="Rectangle 3"/>
          <p:cNvSpPr>
            <a:spLocks noGrp="1" noChangeArrowheads="1"/>
          </p:cNvSpPr>
          <p:nvPr>
            <p:ph type="body" idx="1"/>
          </p:nvPr>
        </p:nvSpPr>
        <p:spPr>
          <a:xfrm>
            <a:off x="228600" y="1319213"/>
            <a:ext cx="8077200" cy="4114800"/>
          </a:xfrm>
        </p:spPr>
        <p:txBody>
          <a:bodyPr/>
          <a:lstStyle/>
          <a:p>
            <a:pPr marL="812800" indent="-812800" algn="just" eaLnBrk="1" hangingPunct="1"/>
            <a:r>
              <a:rPr lang="es-PR" smtClean="0"/>
              <a:t>El gas natural se utiliza en Estados Unidos como combustible en los sectores comerciales,  residenciales e industriales. De hecho, el 25% de la energía en Estados Unidos se genera con gas natural (</a:t>
            </a:r>
            <a:r>
              <a:rPr lang="es-PR" u="sng" smtClean="0">
                <a:solidFill>
                  <a:srgbClr val="C00000"/>
                </a:solidFill>
              </a:rPr>
              <a:t>www.eere.energy.gov</a:t>
            </a:r>
            <a:r>
              <a:rPr lang="es-PR" smtClean="0"/>
              <a:t>, 13/4/2010). Además, un 1.0% del gas natural en la Nación se utiliza para transportación. El uso de gas natural como combustible versus otros combustibles fósiles es motivado por tres factores principales: costo, emisiones y eficiencia operacional. Referente a las otras motivaciones, el gas natural se considera como el combustible fósil más “limpio” disponible y de alta eficiencia. Esto se debe a la composición química de este producto.</a:t>
            </a:r>
            <a:endParaRPr lang="en-US" smtClean="0"/>
          </a:p>
        </p:txBody>
      </p:sp>
      <p:sp>
        <p:nvSpPr>
          <p:cNvPr id="201731" name="Rectangle 5"/>
          <p:cNvSpPr>
            <a:spLocks noChangeArrowheads="1"/>
          </p:cNvSpPr>
          <p:nvPr/>
        </p:nvSpPr>
        <p:spPr bwMode="auto">
          <a:xfrm>
            <a:off x="0" y="6550025"/>
            <a:ext cx="2670175" cy="307975"/>
          </a:xfrm>
          <a:prstGeom prst="rect">
            <a:avLst/>
          </a:prstGeom>
          <a:noFill/>
          <a:ln w="9525">
            <a:noFill/>
            <a:miter lim="800000"/>
            <a:headEnd/>
            <a:tailEnd/>
          </a:ln>
        </p:spPr>
        <p:txBody>
          <a:bodyPr wrap="none">
            <a:spAutoFit/>
          </a:bodyPr>
          <a:lstStyle/>
          <a:p>
            <a:r>
              <a:rPr lang="en-US" sz="1400" b="1">
                <a:cs typeface="Arial" charset="0"/>
              </a:rPr>
              <a:t>Courtesy of  Dr. Jose Colucci</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43000" y="-87923"/>
            <a:ext cx="7772400" cy="1143000"/>
          </a:xfrm>
        </p:spPr>
        <p:txBody>
          <a:bodyPr/>
          <a:lstStyle/>
          <a:p>
            <a:pPr algn="ctr" eaLnBrk="1" hangingPunct="1">
              <a:defRPr/>
            </a:pPr>
            <a:r>
              <a:rPr lang="es-PR" sz="3600" dirty="0" smtClean="0">
                <a:solidFill>
                  <a:schemeClr val="tx1"/>
                </a:solidFill>
              </a:rPr>
              <a:t>Mas acerca de la combustión</a:t>
            </a:r>
            <a:endParaRPr lang="en-US" sz="3600" dirty="0" smtClean="0">
              <a:solidFill>
                <a:schemeClr val="tx1"/>
              </a:solidFill>
              <a:latin typeface="Arial" pitchFamily="34" charset="0"/>
              <a:ea typeface="Batang" pitchFamily="18" charset="-127"/>
            </a:endParaRPr>
          </a:p>
        </p:txBody>
      </p:sp>
      <p:sp>
        <p:nvSpPr>
          <p:cNvPr id="203778" name="Rectangle 3"/>
          <p:cNvSpPr>
            <a:spLocks noGrp="1" noChangeArrowheads="1"/>
          </p:cNvSpPr>
          <p:nvPr>
            <p:ph type="body" idx="1"/>
          </p:nvPr>
        </p:nvSpPr>
        <p:spPr>
          <a:xfrm>
            <a:off x="228600" y="1319213"/>
            <a:ext cx="8077200" cy="4114800"/>
          </a:xfrm>
        </p:spPr>
        <p:txBody>
          <a:bodyPr/>
          <a:lstStyle/>
          <a:p>
            <a:pPr algn="just"/>
            <a:r>
              <a:rPr lang="es-PR" smtClean="0"/>
              <a:t>En términos generales, el gas natural es combustible simple. Al quemarse se produce bióxido de carbono y agua. Sin embargo, es el combustible que más agua produce y menos bióxido de carbono. Por ejemplo, si lo comparamos con gasolina el gas natural produce 2.75 libras de bióxido de carbono por cada libra de gas natural. El equivalente con gasolina es 3.1 o un 13% adicional. Si lo comparamos con el diesel el aumento es un poco mayor . Véase la próxima transparencia.  Además, la sencillez del gas natural simplifica su combustión y no produce otros productos característicos de otros combustibles fósiles tales como cenizas y otros compuestos peligrosos (</a:t>
            </a:r>
            <a:r>
              <a:rPr lang="es-PR" i="1" smtClean="0"/>
              <a:t>www. afdc.energy.gov</a:t>
            </a:r>
            <a:r>
              <a:rPr lang="es-PR" smtClean="0"/>
              <a:t>). </a:t>
            </a:r>
            <a:endParaRPr lang="en-US" smtClean="0"/>
          </a:p>
        </p:txBody>
      </p:sp>
      <p:sp>
        <p:nvSpPr>
          <p:cNvPr id="203779" name="Rectangle 5"/>
          <p:cNvSpPr>
            <a:spLocks noChangeArrowheads="1"/>
          </p:cNvSpPr>
          <p:nvPr/>
        </p:nvSpPr>
        <p:spPr bwMode="auto">
          <a:xfrm>
            <a:off x="0" y="6550025"/>
            <a:ext cx="2670175" cy="307975"/>
          </a:xfrm>
          <a:prstGeom prst="rect">
            <a:avLst/>
          </a:prstGeom>
          <a:noFill/>
          <a:ln w="9525">
            <a:noFill/>
            <a:miter lim="800000"/>
            <a:headEnd/>
            <a:tailEnd/>
          </a:ln>
        </p:spPr>
        <p:txBody>
          <a:bodyPr wrap="none">
            <a:spAutoFit/>
          </a:bodyPr>
          <a:lstStyle/>
          <a:p>
            <a:r>
              <a:rPr lang="en-US" sz="1400" b="1">
                <a:cs typeface="Arial" charset="0"/>
              </a:rPr>
              <a:t>Courtesy of  Dr. Jose Colucci</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2819400" y="-87923"/>
            <a:ext cx="5257800" cy="1143000"/>
          </a:xfrm>
        </p:spPr>
        <p:txBody>
          <a:bodyPr/>
          <a:lstStyle/>
          <a:p>
            <a:pPr eaLnBrk="1" hangingPunct="1">
              <a:defRPr/>
            </a:pPr>
            <a:r>
              <a:rPr lang="es-PR" sz="4000" smtClean="0">
                <a:solidFill>
                  <a:schemeClr val="tx1"/>
                </a:solidFill>
              </a:rPr>
              <a:t>Temas de Discusión</a:t>
            </a:r>
            <a:endParaRPr lang="es-PR" sz="4000" smtClean="0">
              <a:solidFill>
                <a:schemeClr val="tx1"/>
              </a:solidFill>
              <a:cs typeface="Times New Roman" pitchFamily="18" charset="0"/>
            </a:endParaRPr>
          </a:p>
        </p:txBody>
      </p:sp>
      <p:sp>
        <p:nvSpPr>
          <p:cNvPr id="205826" name="Rectangle 3"/>
          <p:cNvSpPr>
            <a:spLocks noGrp="1" noChangeArrowheads="1"/>
          </p:cNvSpPr>
          <p:nvPr>
            <p:ph type="body" idx="1"/>
          </p:nvPr>
        </p:nvSpPr>
        <p:spPr>
          <a:xfrm>
            <a:off x="0" y="762000"/>
            <a:ext cx="4572000" cy="4116388"/>
          </a:xfrm>
        </p:spPr>
        <p:txBody>
          <a:bodyPr/>
          <a:lstStyle/>
          <a:p>
            <a:pPr marL="812800" indent="-812800" eaLnBrk="1" hangingPunct="1"/>
            <a:r>
              <a:rPr lang="es-PR" sz="1800" smtClean="0"/>
              <a:t>Aspectos Positivos</a:t>
            </a:r>
          </a:p>
          <a:p>
            <a:pPr marL="1212850" lvl="1" indent="-812800" eaLnBrk="1" hangingPunct="1"/>
            <a:r>
              <a:rPr lang="es-PR" smtClean="0">
                <a:solidFill>
                  <a:srgbClr val="FF0000"/>
                </a:solidFill>
              </a:rPr>
              <a:t>Disminución de emisiones (eficiencia y química) </a:t>
            </a:r>
          </a:p>
          <a:p>
            <a:pPr marL="1212850" lvl="1" indent="-812800" eaLnBrk="1" hangingPunct="1"/>
            <a:r>
              <a:rPr lang="es-PR" smtClean="0"/>
              <a:t>Disminuye la dependencia (barriles equivalentes y $$$???</a:t>
            </a:r>
          </a:p>
          <a:p>
            <a:pPr marL="1612900" lvl="2" indent="-812800" eaLnBrk="1" hangingPunct="1"/>
            <a:r>
              <a:rPr lang="es-PR" sz="1800" smtClean="0"/>
              <a:t>Inversión, Costos de Mantenimiento, Ahorros??</a:t>
            </a:r>
          </a:p>
          <a:p>
            <a:pPr marL="1212850" lvl="1" indent="-812800" eaLnBrk="1" hangingPunct="1"/>
            <a:r>
              <a:rPr lang="es-PR" smtClean="0"/>
              <a:t>Servidumbre (parque pasivo????)</a:t>
            </a:r>
          </a:p>
          <a:p>
            <a:pPr marL="1212850" lvl="1" indent="-812800" eaLnBrk="1" hangingPunct="1"/>
            <a:r>
              <a:rPr lang="es-PR" smtClean="0"/>
              <a:t>Mercado Industrial/ Comercial de Gas Natural (Fuel cells, 65 – 75% eficientes)???</a:t>
            </a:r>
          </a:p>
          <a:p>
            <a:pPr marL="1212850" lvl="1" indent="-812800" eaLnBrk="1" hangingPunct="1"/>
            <a:r>
              <a:rPr lang="es-PR" smtClean="0"/>
              <a:t>Combustible “Drop in” conocido (GenTranDis)</a:t>
            </a:r>
          </a:p>
        </p:txBody>
      </p:sp>
      <p:sp>
        <p:nvSpPr>
          <p:cNvPr id="4" name="Rectangle 3"/>
          <p:cNvSpPr txBox="1">
            <a:spLocks noChangeArrowheads="1"/>
          </p:cNvSpPr>
          <p:nvPr/>
        </p:nvSpPr>
        <p:spPr bwMode="auto">
          <a:xfrm>
            <a:off x="4419600" y="790575"/>
            <a:ext cx="4724400" cy="4116388"/>
          </a:xfrm>
          <a:prstGeom prst="rect">
            <a:avLst/>
          </a:prstGeom>
          <a:noFill/>
          <a:ln w="9525">
            <a:noFill/>
            <a:miter lim="800000"/>
            <a:headEnd/>
            <a:tailEnd/>
          </a:ln>
        </p:spPr>
        <p:txBody>
          <a:bodyPr/>
          <a:lstStyle/>
          <a:p>
            <a:pPr marL="812800" indent="-812800">
              <a:spcBef>
                <a:spcPct val="20000"/>
              </a:spcBef>
              <a:buFontTx/>
              <a:buBlip>
                <a:blip r:embed="rId3"/>
              </a:buBlip>
              <a:defRPr/>
            </a:pPr>
            <a:r>
              <a:rPr lang="es-PR" sz="2400" kern="0" dirty="0">
                <a:latin typeface="+mn-lt"/>
              </a:rPr>
              <a:t>Aspectos Negativos</a:t>
            </a:r>
          </a:p>
          <a:p>
            <a:pPr marL="1212850" lvl="1" indent="-812800">
              <a:spcBef>
                <a:spcPct val="20000"/>
              </a:spcBef>
              <a:buSzPct val="75000"/>
              <a:buFontTx/>
              <a:buBlip>
                <a:blip r:embed="rId4"/>
              </a:buBlip>
              <a:defRPr/>
            </a:pPr>
            <a:r>
              <a:rPr lang="es-PR" sz="1900" kern="0" dirty="0">
                <a:solidFill>
                  <a:srgbClr val="FF0000"/>
                </a:solidFill>
                <a:latin typeface="+mn-lt"/>
              </a:rPr>
              <a:t>Combustible Fósil</a:t>
            </a:r>
          </a:p>
          <a:p>
            <a:pPr marL="1212850" lvl="1" indent="-812800">
              <a:spcBef>
                <a:spcPct val="20000"/>
              </a:spcBef>
              <a:buSzPct val="75000"/>
              <a:buFontTx/>
              <a:buBlip>
                <a:blip r:embed="rId4"/>
              </a:buBlip>
              <a:defRPr/>
            </a:pPr>
            <a:r>
              <a:rPr lang="es-PR" sz="1900" kern="0" dirty="0">
                <a:latin typeface="+mn-lt"/>
              </a:rPr>
              <a:t>Alarga la dependencia y retrasa las  renovables</a:t>
            </a:r>
          </a:p>
          <a:p>
            <a:pPr marL="1212850" lvl="1" indent="-812800">
              <a:spcBef>
                <a:spcPct val="20000"/>
              </a:spcBef>
              <a:buSzPct val="75000"/>
              <a:buFontTx/>
              <a:buBlip>
                <a:blip r:embed="rId4"/>
              </a:buBlip>
              <a:defRPr/>
            </a:pPr>
            <a:r>
              <a:rPr lang="es-PR" sz="1900" kern="0" dirty="0">
                <a:latin typeface="+mn-lt"/>
              </a:rPr>
              <a:t>Servidumbre (total de área </a:t>
            </a:r>
            <a:r>
              <a:rPr lang="es-PR" sz="1900" u="sng" kern="0" dirty="0">
                <a:latin typeface="+mn-lt"/>
              </a:rPr>
              <a:t>real</a:t>
            </a:r>
            <a:r>
              <a:rPr lang="es-PR" sz="1900" kern="0" dirty="0">
                <a:latin typeface="+mn-lt"/>
              </a:rPr>
              <a:t> afectada)</a:t>
            </a:r>
          </a:p>
          <a:p>
            <a:pPr marL="1212850" lvl="1" indent="-812800">
              <a:spcBef>
                <a:spcPct val="20000"/>
              </a:spcBef>
              <a:buSzPct val="75000"/>
              <a:buFontTx/>
              <a:buBlip>
                <a:blip r:embed="rId4"/>
              </a:buBlip>
              <a:defRPr/>
            </a:pPr>
            <a:r>
              <a:rPr lang="es-PR" sz="1900" kern="0" dirty="0">
                <a:latin typeface="+mn-lt"/>
              </a:rPr>
              <a:t>Mercado Industrial/ Comercial – Aumenta el riesgo de accidentes (# de válvulas, operación y mantenimiento?)</a:t>
            </a:r>
          </a:p>
          <a:p>
            <a:pPr marL="1212850" lvl="1" indent="-812800">
              <a:spcBef>
                <a:spcPct val="20000"/>
              </a:spcBef>
              <a:buSzPct val="75000"/>
              <a:buFontTx/>
              <a:buBlip>
                <a:blip r:embed="rId4"/>
              </a:buBlip>
              <a:defRPr/>
            </a:pPr>
            <a:r>
              <a:rPr lang="es-PR" sz="1900" kern="0" dirty="0">
                <a:latin typeface="+mn-lt"/>
              </a:rPr>
              <a:t>Componente sísmico. Impacto, Prevención, Escenarios???</a:t>
            </a:r>
          </a:p>
          <a:p>
            <a:pPr marL="1212850" lvl="1" indent="-812800">
              <a:spcBef>
                <a:spcPct val="20000"/>
              </a:spcBef>
              <a:buSzPct val="75000"/>
              <a:buFontTx/>
              <a:buBlip>
                <a:blip r:embed="rId4"/>
              </a:buBlip>
              <a:defRPr/>
            </a:pPr>
            <a:r>
              <a:rPr lang="es-PR" sz="1900" kern="0" dirty="0">
                <a:latin typeface="+mn-lt"/>
              </a:rPr>
              <a:t>Mantenimiento esparcido (y desconocido) </a:t>
            </a:r>
          </a:p>
        </p:txBody>
      </p:sp>
      <p:sp>
        <p:nvSpPr>
          <p:cNvPr id="205828" name="Left-Right Arrow 4"/>
          <p:cNvSpPr>
            <a:spLocks noChangeArrowheads="1"/>
          </p:cNvSpPr>
          <p:nvPr/>
        </p:nvSpPr>
        <p:spPr bwMode="auto">
          <a:xfrm rot="-972485">
            <a:off x="4572000" y="2139950"/>
            <a:ext cx="762000" cy="263525"/>
          </a:xfrm>
          <a:prstGeom prst="leftRightArrow">
            <a:avLst>
              <a:gd name="adj1" fmla="val 50000"/>
              <a:gd name="adj2" fmla="val 50040"/>
            </a:avLst>
          </a:prstGeom>
          <a:noFill/>
          <a:ln w="9525" algn="ctr">
            <a:solidFill>
              <a:schemeClr val="tx1"/>
            </a:solidFill>
            <a:round/>
            <a:headEnd/>
            <a:tailEnd/>
          </a:ln>
        </p:spPr>
        <p:txBody>
          <a:bodyPr wrap="none"/>
          <a:lstStyle/>
          <a:p>
            <a:endParaRPr lang="en-US" sz="2000">
              <a:latin typeface="Times New Roman" pitchFamily="18" charset="0"/>
            </a:endParaRPr>
          </a:p>
        </p:txBody>
      </p:sp>
      <p:sp>
        <p:nvSpPr>
          <p:cNvPr id="205829" name="Left-Right Arrow 5"/>
          <p:cNvSpPr>
            <a:spLocks noChangeArrowheads="1"/>
          </p:cNvSpPr>
          <p:nvPr/>
        </p:nvSpPr>
        <p:spPr bwMode="auto">
          <a:xfrm rot="-2180919">
            <a:off x="3656013" y="3536950"/>
            <a:ext cx="2044700" cy="177800"/>
          </a:xfrm>
          <a:prstGeom prst="leftRightArrow">
            <a:avLst>
              <a:gd name="adj1" fmla="val 50000"/>
              <a:gd name="adj2" fmla="val 49887"/>
            </a:avLst>
          </a:prstGeom>
          <a:noFill/>
          <a:ln w="9525" algn="ctr">
            <a:solidFill>
              <a:schemeClr val="tx1"/>
            </a:solidFill>
            <a:round/>
            <a:headEnd/>
            <a:tailEnd/>
          </a:ln>
        </p:spPr>
        <p:txBody>
          <a:bodyPr wrap="none"/>
          <a:lstStyle/>
          <a:p>
            <a:endParaRPr lang="en-US" sz="2000">
              <a:latin typeface="Times New Roman" pitchFamily="18" charset="0"/>
            </a:endParaRPr>
          </a:p>
        </p:txBody>
      </p:sp>
      <p:sp>
        <p:nvSpPr>
          <p:cNvPr id="205830" name="Left-Right Arrow 6"/>
          <p:cNvSpPr>
            <a:spLocks noChangeArrowheads="1"/>
          </p:cNvSpPr>
          <p:nvPr/>
        </p:nvSpPr>
        <p:spPr bwMode="auto">
          <a:xfrm rot="-2329710">
            <a:off x="4102100" y="4359275"/>
            <a:ext cx="1584325" cy="187325"/>
          </a:xfrm>
          <a:prstGeom prst="leftRightArrow">
            <a:avLst>
              <a:gd name="adj1" fmla="val 50000"/>
              <a:gd name="adj2" fmla="val 50119"/>
            </a:avLst>
          </a:prstGeom>
          <a:noFill/>
          <a:ln w="9525" algn="ctr">
            <a:solidFill>
              <a:schemeClr val="tx1"/>
            </a:solidFill>
            <a:round/>
            <a:headEnd/>
            <a:tailEnd/>
          </a:ln>
        </p:spPr>
        <p:txBody>
          <a:bodyPr wrap="none"/>
          <a:lstStyle/>
          <a:p>
            <a:endParaRPr lang="en-US" sz="2000">
              <a:latin typeface="Times New Roman" pitchFamily="18" charset="0"/>
            </a:endParaRPr>
          </a:p>
        </p:txBody>
      </p:sp>
      <p:sp>
        <p:nvSpPr>
          <p:cNvPr id="205831" name="Left-Right Arrow 7"/>
          <p:cNvSpPr>
            <a:spLocks noChangeArrowheads="1"/>
          </p:cNvSpPr>
          <p:nvPr/>
        </p:nvSpPr>
        <p:spPr bwMode="auto">
          <a:xfrm rot="-1371193">
            <a:off x="3990975" y="5916613"/>
            <a:ext cx="1584325" cy="187325"/>
          </a:xfrm>
          <a:prstGeom prst="leftRightArrow">
            <a:avLst>
              <a:gd name="adj1" fmla="val 50000"/>
              <a:gd name="adj2" fmla="val 50119"/>
            </a:avLst>
          </a:prstGeom>
          <a:noFill/>
          <a:ln w="9525" algn="ctr">
            <a:solidFill>
              <a:schemeClr val="tx1"/>
            </a:solidFill>
            <a:round/>
            <a:headEnd/>
            <a:tailEnd/>
          </a:ln>
        </p:spPr>
        <p:txBody>
          <a:bodyPr wrap="none"/>
          <a:lstStyle/>
          <a:p>
            <a:endParaRPr lang="en-US" sz="2000">
              <a:latin typeface="Times New Roman" pitchFamily="18" charset="0"/>
            </a:endParaRPr>
          </a:p>
        </p:txBody>
      </p:sp>
      <p:sp>
        <p:nvSpPr>
          <p:cNvPr id="205832" name="Rectangle 5"/>
          <p:cNvSpPr>
            <a:spLocks noChangeArrowheads="1"/>
          </p:cNvSpPr>
          <p:nvPr/>
        </p:nvSpPr>
        <p:spPr bwMode="auto">
          <a:xfrm>
            <a:off x="4949825" y="6550025"/>
            <a:ext cx="2670175" cy="307975"/>
          </a:xfrm>
          <a:prstGeom prst="rect">
            <a:avLst/>
          </a:prstGeom>
          <a:noFill/>
          <a:ln w="9525">
            <a:noFill/>
            <a:miter lim="800000"/>
            <a:headEnd/>
            <a:tailEnd/>
          </a:ln>
        </p:spPr>
        <p:txBody>
          <a:bodyPr wrap="none">
            <a:spAutoFit/>
          </a:bodyPr>
          <a:lstStyle/>
          <a:p>
            <a:r>
              <a:rPr lang="en-US" sz="1400" b="1">
                <a:cs typeface="Arial" charset="0"/>
              </a:rPr>
              <a:t>Courtesy of  Dr. Jose Colucci</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Rectangle 4"/>
          <p:cNvSpPr>
            <a:spLocks noChangeArrowheads="1"/>
          </p:cNvSpPr>
          <p:nvPr/>
        </p:nvSpPr>
        <p:spPr bwMode="auto">
          <a:xfrm>
            <a:off x="1219200" y="-87313"/>
            <a:ext cx="7696200" cy="1200151"/>
          </a:xfrm>
          <a:prstGeom prst="rect">
            <a:avLst/>
          </a:prstGeom>
          <a:noFill/>
          <a:ln w="9525">
            <a:noFill/>
            <a:miter lim="800000"/>
            <a:headEnd/>
            <a:tailEnd/>
          </a:ln>
        </p:spPr>
        <p:txBody>
          <a:bodyPr>
            <a:spAutoFit/>
          </a:bodyPr>
          <a:lstStyle/>
          <a:p>
            <a:endParaRPr lang="en-US" sz="2400"/>
          </a:p>
          <a:p>
            <a:r>
              <a:rPr lang="en-US" sz="2400" b="1"/>
              <a:t>Comparación de las emisiones de los combustibles fósiles</a:t>
            </a:r>
          </a:p>
        </p:txBody>
      </p:sp>
      <p:graphicFrame>
        <p:nvGraphicFramePr>
          <p:cNvPr id="7" name="Table 6"/>
          <p:cNvGraphicFramePr>
            <a:graphicFrameLocks noGrp="1"/>
          </p:cNvGraphicFramePr>
          <p:nvPr/>
        </p:nvGraphicFramePr>
        <p:xfrm>
          <a:off x="1600200" y="966788"/>
          <a:ext cx="6934199" cy="5539155"/>
        </p:xfrm>
        <a:graphic>
          <a:graphicData uri="http://schemas.openxmlformats.org/drawingml/2006/table">
            <a:tbl>
              <a:tblPr/>
              <a:tblGrid>
                <a:gridCol w="2202810"/>
                <a:gridCol w="1427174"/>
                <a:gridCol w="1194481"/>
                <a:gridCol w="1054867"/>
                <a:gridCol w="1054867"/>
              </a:tblGrid>
              <a:tr h="905768">
                <a:tc gridSpan="4">
                  <a:txBody>
                    <a:bodyPr/>
                    <a:lstStyle/>
                    <a:p>
                      <a:pPr algn="ctr"/>
                      <a:r>
                        <a:rPr lang="en-US" sz="1600" b="1" dirty="0"/>
                        <a:t>Fossil Fuel Emission Levels </a:t>
                      </a:r>
                      <a:br>
                        <a:rPr lang="en-US" sz="1600" b="1" dirty="0"/>
                      </a:br>
                      <a:r>
                        <a:rPr lang="en-US" sz="1600" b="1" dirty="0"/>
                        <a:t>- Pounds per Billion Btu of Energy Input</a:t>
                      </a:r>
                      <a:endParaRPr lang="en-US" sz="1600" dirty="0"/>
                    </a:p>
                  </a:txBody>
                  <a:tcPr marL="11967" marR="11967" marT="13808" marB="13808">
                    <a:lnL>
                      <a:noFill/>
                    </a:lnL>
                    <a:lnR>
                      <a:noFill/>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endParaRPr lang="en-US" sz="1300" dirty="0"/>
                    </a:p>
                  </a:txBody>
                  <a:tcPr marL="11967" marR="11967" marT="13808" marB="13808">
                    <a:lnL>
                      <a:noFill/>
                    </a:lnL>
                    <a:lnR>
                      <a:noFill/>
                    </a:lnR>
                    <a:lnB>
                      <a:noFill/>
                    </a:lnB>
                    <a:solidFill>
                      <a:srgbClr val="FFFFFF"/>
                    </a:solidFill>
                  </a:tcPr>
                </a:tc>
              </a:tr>
              <a:tr h="617205">
                <a:tc>
                  <a:txBody>
                    <a:bodyPr/>
                    <a:lstStyle/>
                    <a:p>
                      <a:pPr algn="ctr"/>
                      <a:r>
                        <a:rPr lang="en-US" sz="1600" b="1" dirty="0"/>
                        <a:t>Pollutant</a:t>
                      </a:r>
                      <a:endParaRPr lang="en-US" sz="1600" dirty="0"/>
                    </a:p>
                  </a:txBody>
                  <a:tcPr marL="11967" marR="11967" marT="13808" marB="13808">
                    <a:lnL>
                      <a:noFill/>
                    </a:lnL>
                    <a:lnR>
                      <a:noFill/>
                    </a:lnR>
                    <a:lnT>
                      <a:noFill/>
                    </a:lnT>
                    <a:lnB>
                      <a:noFill/>
                    </a:lnB>
                    <a:solidFill>
                      <a:srgbClr val="CCCCCC"/>
                    </a:solidFill>
                  </a:tcPr>
                </a:tc>
                <a:tc>
                  <a:txBody>
                    <a:bodyPr/>
                    <a:lstStyle/>
                    <a:p>
                      <a:pPr algn="ctr"/>
                      <a:r>
                        <a:rPr lang="en-US" sz="1600" b="1" dirty="0"/>
                        <a:t>Natural Gas</a:t>
                      </a:r>
                      <a:endParaRPr lang="en-US" sz="1600" dirty="0"/>
                    </a:p>
                  </a:txBody>
                  <a:tcPr marL="11967" marR="11967" marT="13808" marB="13808">
                    <a:lnL>
                      <a:noFill/>
                    </a:lnL>
                    <a:lnR>
                      <a:noFill/>
                    </a:lnR>
                    <a:lnT>
                      <a:noFill/>
                    </a:lnT>
                    <a:lnB>
                      <a:noFill/>
                    </a:lnB>
                    <a:solidFill>
                      <a:srgbClr val="CCCCCC"/>
                    </a:solidFill>
                  </a:tcPr>
                </a:tc>
                <a:tc>
                  <a:txBody>
                    <a:bodyPr/>
                    <a:lstStyle/>
                    <a:p>
                      <a:pPr algn="ctr"/>
                      <a:r>
                        <a:rPr lang="en-US" sz="1600" b="1"/>
                        <a:t>Oil</a:t>
                      </a:r>
                      <a:endParaRPr lang="en-US" sz="1600"/>
                    </a:p>
                  </a:txBody>
                  <a:tcPr marL="11967" marR="11967" marT="13808" marB="13808">
                    <a:lnL>
                      <a:noFill/>
                    </a:lnL>
                    <a:lnR>
                      <a:noFill/>
                    </a:lnR>
                    <a:lnT>
                      <a:noFill/>
                    </a:lnT>
                    <a:lnB>
                      <a:noFill/>
                    </a:lnB>
                    <a:solidFill>
                      <a:srgbClr val="CCCCCC"/>
                    </a:solidFill>
                  </a:tcPr>
                </a:tc>
                <a:tc>
                  <a:txBody>
                    <a:bodyPr/>
                    <a:lstStyle/>
                    <a:p>
                      <a:pPr algn="ctr"/>
                      <a:r>
                        <a:rPr lang="en-US" sz="1600" b="1"/>
                        <a:t>Coal</a:t>
                      </a:r>
                      <a:endParaRPr lang="en-US" sz="1600"/>
                    </a:p>
                  </a:txBody>
                  <a:tcPr marL="11967" marR="11967" marT="13808" marB="13808">
                    <a:lnL>
                      <a:noFill/>
                    </a:lnL>
                    <a:lnR>
                      <a:noFill/>
                    </a:lnR>
                    <a:lnT>
                      <a:noFill/>
                    </a:lnT>
                    <a:lnB>
                      <a:noFill/>
                    </a:lnB>
                    <a:solidFill>
                      <a:srgbClr val="CCCCCC"/>
                    </a:solidFill>
                  </a:tcPr>
                </a:tc>
                <a:tc>
                  <a:txBody>
                    <a:bodyPr/>
                    <a:lstStyle/>
                    <a:p>
                      <a:pPr algn="ctr"/>
                      <a:endParaRPr lang="en-US" sz="1300" dirty="0"/>
                    </a:p>
                  </a:txBody>
                  <a:tcPr marL="11967" marR="11967" marT="13808" marB="13808">
                    <a:lnL>
                      <a:noFill/>
                    </a:lnL>
                    <a:lnR>
                      <a:noFill/>
                    </a:lnR>
                    <a:lnT>
                      <a:noFill/>
                    </a:lnT>
                    <a:lnB>
                      <a:noFill/>
                    </a:lnB>
                    <a:solidFill>
                      <a:srgbClr val="CCCCCC"/>
                    </a:solidFill>
                  </a:tcPr>
                </a:tc>
              </a:tr>
              <a:tr h="617205">
                <a:tc>
                  <a:txBody>
                    <a:bodyPr/>
                    <a:lstStyle/>
                    <a:p>
                      <a:pPr algn="ctr"/>
                      <a:r>
                        <a:rPr lang="en-US" sz="1600" dirty="0"/>
                        <a:t>Carbon Dioxide</a:t>
                      </a:r>
                    </a:p>
                  </a:txBody>
                  <a:tcPr marL="11967" marR="11967" marT="13808" marB="13808">
                    <a:lnL>
                      <a:noFill/>
                    </a:lnL>
                    <a:lnR>
                      <a:noFill/>
                    </a:lnR>
                    <a:lnT>
                      <a:noFill/>
                    </a:lnT>
                    <a:lnB>
                      <a:noFill/>
                    </a:lnB>
                    <a:solidFill>
                      <a:srgbClr val="CCCCCC"/>
                    </a:solidFill>
                  </a:tcPr>
                </a:tc>
                <a:tc>
                  <a:txBody>
                    <a:bodyPr/>
                    <a:lstStyle/>
                    <a:p>
                      <a:pPr algn="ctr"/>
                      <a:r>
                        <a:rPr lang="en-US" sz="1600" dirty="0"/>
                        <a:t>117,000</a:t>
                      </a:r>
                    </a:p>
                  </a:txBody>
                  <a:tcPr marL="11967" marR="11967" marT="13808" marB="13808">
                    <a:lnL>
                      <a:noFill/>
                    </a:lnL>
                    <a:lnR>
                      <a:noFill/>
                    </a:lnR>
                    <a:lnT>
                      <a:noFill/>
                    </a:lnT>
                    <a:lnB>
                      <a:noFill/>
                    </a:lnB>
                    <a:solidFill>
                      <a:srgbClr val="CCCCCC"/>
                    </a:solidFill>
                  </a:tcPr>
                </a:tc>
                <a:tc>
                  <a:txBody>
                    <a:bodyPr/>
                    <a:lstStyle/>
                    <a:p>
                      <a:pPr algn="ctr"/>
                      <a:r>
                        <a:rPr lang="en-US" sz="1600" dirty="0"/>
                        <a:t>164,000</a:t>
                      </a:r>
                    </a:p>
                  </a:txBody>
                  <a:tcPr marL="11967" marR="11967" marT="13808" marB="13808">
                    <a:lnL>
                      <a:noFill/>
                    </a:lnL>
                    <a:lnR>
                      <a:noFill/>
                    </a:lnR>
                    <a:lnT>
                      <a:noFill/>
                    </a:lnT>
                    <a:lnB>
                      <a:noFill/>
                    </a:lnB>
                    <a:solidFill>
                      <a:srgbClr val="CCCCCC"/>
                    </a:solidFill>
                  </a:tcPr>
                </a:tc>
                <a:tc>
                  <a:txBody>
                    <a:bodyPr/>
                    <a:lstStyle/>
                    <a:p>
                      <a:pPr algn="ctr"/>
                      <a:r>
                        <a:rPr lang="en-US" sz="1600"/>
                        <a:t>208,000</a:t>
                      </a:r>
                    </a:p>
                  </a:txBody>
                  <a:tcPr marL="11967" marR="11967" marT="13808" marB="13808">
                    <a:lnL>
                      <a:noFill/>
                    </a:lnL>
                    <a:lnR>
                      <a:noFill/>
                    </a:lnR>
                    <a:lnT>
                      <a:noFill/>
                    </a:lnT>
                    <a:lnB>
                      <a:noFill/>
                    </a:lnB>
                    <a:solidFill>
                      <a:srgbClr val="CCCCCC"/>
                    </a:solidFill>
                  </a:tcPr>
                </a:tc>
                <a:tc>
                  <a:txBody>
                    <a:bodyPr/>
                    <a:lstStyle/>
                    <a:p>
                      <a:pPr algn="ctr"/>
                      <a:endParaRPr lang="en-US" sz="1300" dirty="0"/>
                    </a:p>
                  </a:txBody>
                  <a:tcPr marL="11967" marR="11967" marT="13808" marB="13808">
                    <a:lnL>
                      <a:noFill/>
                    </a:lnL>
                    <a:lnR>
                      <a:noFill/>
                    </a:lnR>
                    <a:lnT>
                      <a:noFill/>
                    </a:lnT>
                    <a:lnB>
                      <a:noFill/>
                    </a:lnB>
                    <a:solidFill>
                      <a:srgbClr val="CCCCCC"/>
                    </a:solidFill>
                  </a:tcPr>
                </a:tc>
              </a:tr>
              <a:tr h="617205">
                <a:tc>
                  <a:txBody>
                    <a:bodyPr/>
                    <a:lstStyle/>
                    <a:p>
                      <a:pPr algn="ctr"/>
                      <a:r>
                        <a:rPr lang="en-US" sz="1600"/>
                        <a:t>Carbon Monoxide</a:t>
                      </a:r>
                    </a:p>
                  </a:txBody>
                  <a:tcPr marL="11967" marR="11967" marT="13808" marB="13808">
                    <a:lnL>
                      <a:noFill/>
                    </a:lnL>
                    <a:lnR>
                      <a:noFill/>
                    </a:lnR>
                    <a:lnT>
                      <a:noFill/>
                    </a:lnT>
                    <a:lnB>
                      <a:noFill/>
                    </a:lnB>
                    <a:solidFill>
                      <a:srgbClr val="CCCCCC"/>
                    </a:solidFill>
                  </a:tcPr>
                </a:tc>
                <a:tc>
                  <a:txBody>
                    <a:bodyPr/>
                    <a:lstStyle/>
                    <a:p>
                      <a:pPr algn="ctr"/>
                      <a:r>
                        <a:rPr lang="en-US" sz="1600" dirty="0"/>
                        <a:t>40</a:t>
                      </a:r>
                    </a:p>
                  </a:txBody>
                  <a:tcPr marL="11967" marR="11967" marT="13808" marB="13808">
                    <a:lnL>
                      <a:noFill/>
                    </a:lnL>
                    <a:lnR>
                      <a:noFill/>
                    </a:lnR>
                    <a:lnT>
                      <a:noFill/>
                    </a:lnT>
                    <a:lnB>
                      <a:noFill/>
                    </a:lnB>
                    <a:solidFill>
                      <a:srgbClr val="CCCCCC"/>
                    </a:solidFill>
                  </a:tcPr>
                </a:tc>
                <a:tc>
                  <a:txBody>
                    <a:bodyPr/>
                    <a:lstStyle/>
                    <a:p>
                      <a:pPr algn="ctr"/>
                      <a:r>
                        <a:rPr lang="en-US" sz="1600" dirty="0"/>
                        <a:t>33</a:t>
                      </a:r>
                    </a:p>
                  </a:txBody>
                  <a:tcPr marL="11967" marR="11967" marT="13808" marB="13808">
                    <a:lnL>
                      <a:noFill/>
                    </a:lnL>
                    <a:lnR>
                      <a:noFill/>
                    </a:lnR>
                    <a:lnT>
                      <a:noFill/>
                    </a:lnT>
                    <a:lnB>
                      <a:noFill/>
                    </a:lnB>
                    <a:solidFill>
                      <a:srgbClr val="CCCCCC"/>
                    </a:solidFill>
                  </a:tcPr>
                </a:tc>
                <a:tc>
                  <a:txBody>
                    <a:bodyPr/>
                    <a:lstStyle/>
                    <a:p>
                      <a:pPr algn="ctr"/>
                      <a:r>
                        <a:rPr lang="en-US" sz="1600" dirty="0"/>
                        <a:t>208</a:t>
                      </a:r>
                    </a:p>
                  </a:txBody>
                  <a:tcPr marL="11967" marR="11967" marT="13808" marB="13808">
                    <a:lnL>
                      <a:noFill/>
                    </a:lnL>
                    <a:lnR>
                      <a:noFill/>
                    </a:lnR>
                    <a:lnT>
                      <a:noFill/>
                    </a:lnT>
                    <a:lnB>
                      <a:noFill/>
                    </a:lnB>
                    <a:solidFill>
                      <a:srgbClr val="CCCCCC"/>
                    </a:solidFill>
                  </a:tcPr>
                </a:tc>
                <a:tc>
                  <a:txBody>
                    <a:bodyPr/>
                    <a:lstStyle/>
                    <a:p>
                      <a:pPr algn="ctr"/>
                      <a:endParaRPr lang="en-US" sz="1300" dirty="0"/>
                    </a:p>
                  </a:txBody>
                  <a:tcPr marL="11967" marR="11967" marT="13808" marB="13808">
                    <a:lnL>
                      <a:noFill/>
                    </a:lnL>
                    <a:lnR>
                      <a:noFill/>
                    </a:lnR>
                    <a:lnT>
                      <a:noFill/>
                    </a:lnT>
                    <a:lnB>
                      <a:noFill/>
                    </a:lnB>
                    <a:solidFill>
                      <a:srgbClr val="CCCCCC"/>
                    </a:solidFill>
                  </a:tcPr>
                </a:tc>
              </a:tr>
              <a:tr h="617205">
                <a:tc>
                  <a:txBody>
                    <a:bodyPr/>
                    <a:lstStyle/>
                    <a:p>
                      <a:pPr algn="ctr"/>
                      <a:r>
                        <a:rPr lang="en-US" sz="1600"/>
                        <a:t>Nitrogen Oxides</a:t>
                      </a:r>
                    </a:p>
                  </a:txBody>
                  <a:tcPr marL="11967" marR="11967" marT="13808" marB="13808">
                    <a:lnL>
                      <a:noFill/>
                    </a:lnL>
                    <a:lnR>
                      <a:noFill/>
                    </a:lnR>
                    <a:lnT>
                      <a:noFill/>
                    </a:lnT>
                    <a:lnB>
                      <a:noFill/>
                    </a:lnB>
                    <a:solidFill>
                      <a:srgbClr val="CCCCCC"/>
                    </a:solidFill>
                  </a:tcPr>
                </a:tc>
                <a:tc>
                  <a:txBody>
                    <a:bodyPr/>
                    <a:lstStyle/>
                    <a:p>
                      <a:pPr algn="ctr"/>
                      <a:r>
                        <a:rPr lang="en-US" sz="1600"/>
                        <a:t>92</a:t>
                      </a:r>
                    </a:p>
                  </a:txBody>
                  <a:tcPr marL="11967" marR="11967" marT="13808" marB="13808">
                    <a:lnL>
                      <a:noFill/>
                    </a:lnL>
                    <a:lnR>
                      <a:noFill/>
                    </a:lnR>
                    <a:lnT>
                      <a:noFill/>
                    </a:lnT>
                    <a:lnB>
                      <a:noFill/>
                    </a:lnB>
                    <a:solidFill>
                      <a:srgbClr val="CCCCCC"/>
                    </a:solidFill>
                  </a:tcPr>
                </a:tc>
                <a:tc>
                  <a:txBody>
                    <a:bodyPr/>
                    <a:lstStyle/>
                    <a:p>
                      <a:pPr algn="ctr"/>
                      <a:r>
                        <a:rPr lang="en-US" sz="1600" dirty="0"/>
                        <a:t>448</a:t>
                      </a:r>
                    </a:p>
                  </a:txBody>
                  <a:tcPr marL="11967" marR="11967" marT="13808" marB="13808">
                    <a:lnL>
                      <a:noFill/>
                    </a:lnL>
                    <a:lnR>
                      <a:noFill/>
                    </a:lnR>
                    <a:lnT>
                      <a:noFill/>
                    </a:lnT>
                    <a:lnB>
                      <a:noFill/>
                    </a:lnB>
                    <a:solidFill>
                      <a:srgbClr val="CCCCCC"/>
                    </a:solidFill>
                  </a:tcPr>
                </a:tc>
                <a:tc>
                  <a:txBody>
                    <a:bodyPr/>
                    <a:lstStyle/>
                    <a:p>
                      <a:pPr algn="ctr"/>
                      <a:r>
                        <a:rPr lang="en-US" sz="1600" dirty="0"/>
                        <a:t>457</a:t>
                      </a:r>
                    </a:p>
                  </a:txBody>
                  <a:tcPr marL="11967" marR="11967" marT="13808" marB="13808">
                    <a:lnL>
                      <a:noFill/>
                    </a:lnL>
                    <a:lnR>
                      <a:noFill/>
                    </a:lnR>
                    <a:lnT>
                      <a:noFill/>
                    </a:lnT>
                    <a:lnB>
                      <a:noFill/>
                    </a:lnB>
                    <a:solidFill>
                      <a:srgbClr val="CCCCCC"/>
                    </a:solidFill>
                  </a:tcPr>
                </a:tc>
                <a:tc>
                  <a:txBody>
                    <a:bodyPr/>
                    <a:lstStyle/>
                    <a:p>
                      <a:pPr algn="ctr"/>
                      <a:endParaRPr lang="en-US" sz="1300"/>
                    </a:p>
                  </a:txBody>
                  <a:tcPr marL="11967" marR="11967" marT="13808" marB="13808">
                    <a:lnL>
                      <a:noFill/>
                    </a:lnL>
                    <a:lnR>
                      <a:noFill/>
                    </a:lnR>
                    <a:lnT>
                      <a:noFill/>
                    </a:lnT>
                    <a:lnB>
                      <a:noFill/>
                    </a:lnB>
                    <a:solidFill>
                      <a:srgbClr val="CCCCCC"/>
                    </a:solidFill>
                  </a:tcPr>
                </a:tc>
              </a:tr>
              <a:tr h="617205">
                <a:tc>
                  <a:txBody>
                    <a:bodyPr/>
                    <a:lstStyle/>
                    <a:p>
                      <a:pPr algn="ctr"/>
                      <a:r>
                        <a:rPr lang="en-US" sz="1600"/>
                        <a:t>Sulfur Dioxide</a:t>
                      </a:r>
                    </a:p>
                  </a:txBody>
                  <a:tcPr marL="11967" marR="11967" marT="13808" marB="13808">
                    <a:lnL>
                      <a:noFill/>
                    </a:lnL>
                    <a:lnR>
                      <a:noFill/>
                    </a:lnR>
                    <a:lnT>
                      <a:noFill/>
                    </a:lnT>
                    <a:lnB>
                      <a:noFill/>
                    </a:lnB>
                    <a:solidFill>
                      <a:srgbClr val="CCCCCC"/>
                    </a:solidFill>
                  </a:tcPr>
                </a:tc>
                <a:tc>
                  <a:txBody>
                    <a:bodyPr/>
                    <a:lstStyle/>
                    <a:p>
                      <a:pPr algn="ctr"/>
                      <a:r>
                        <a:rPr lang="en-US" sz="1600"/>
                        <a:t>1</a:t>
                      </a:r>
                    </a:p>
                  </a:txBody>
                  <a:tcPr marL="11967" marR="11967" marT="13808" marB="13808">
                    <a:lnL>
                      <a:noFill/>
                    </a:lnL>
                    <a:lnR>
                      <a:noFill/>
                    </a:lnR>
                    <a:lnT>
                      <a:noFill/>
                    </a:lnT>
                    <a:lnB>
                      <a:noFill/>
                    </a:lnB>
                    <a:solidFill>
                      <a:srgbClr val="CCCCCC"/>
                    </a:solidFill>
                  </a:tcPr>
                </a:tc>
                <a:tc>
                  <a:txBody>
                    <a:bodyPr/>
                    <a:lstStyle/>
                    <a:p>
                      <a:pPr algn="ctr"/>
                      <a:r>
                        <a:rPr lang="en-US" sz="1600" dirty="0"/>
                        <a:t>1,122</a:t>
                      </a:r>
                    </a:p>
                  </a:txBody>
                  <a:tcPr marL="11967" marR="11967" marT="13808" marB="13808">
                    <a:lnL>
                      <a:noFill/>
                    </a:lnL>
                    <a:lnR>
                      <a:noFill/>
                    </a:lnR>
                    <a:lnT>
                      <a:noFill/>
                    </a:lnT>
                    <a:lnB>
                      <a:noFill/>
                    </a:lnB>
                    <a:solidFill>
                      <a:srgbClr val="CCCCCC"/>
                    </a:solidFill>
                  </a:tcPr>
                </a:tc>
                <a:tc>
                  <a:txBody>
                    <a:bodyPr/>
                    <a:lstStyle/>
                    <a:p>
                      <a:pPr algn="ctr"/>
                      <a:r>
                        <a:rPr lang="en-US" sz="1600" dirty="0"/>
                        <a:t>2,591</a:t>
                      </a:r>
                    </a:p>
                  </a:txBody>
                  <a:tcPr marL="11967" marR="11967" marT="13808" marB="13808">
                    <a:lnL>
                      <a:noFill/>
                    </a:lnL>
                    <a:lnR>
                      <a:noFill/>
                    </a:lnR>
                    <a:lnT>
                      <a:noFill/>
                    </a:lnT>
                    <a:lnB>
                      <a:noFill/>
                    </a:lnB>
                    <a:solidFill>
                      <a:srgbClr val="CCCCCC"/>
                    </a:solidFill>
                  </a:tcPr>
                </a:tc>
                <a:tc>
                  <a:txBody>
                    <a:bodyPr/>
                    <a:lstStyle/>
                    <a:p>
                      <a:pPr algn="ctr"/>
                      <a:endParaRPr lang="en-US" sz="1300" dirty="0"/>
                    </a:p>
                  </a:txBody>
                  <a:tcPr marL="11967" marR="11967" marT="13808" marB="13808">
                    <a:lnL>
                      <a:noFill/>
                    </a:lnL>
                    <a:lnR>
                      <a:noFill/>
                    </a:lnR>
                    <a:lnT>
                      <a:noFill/>
                    </a:lnT>
                    <a:lnB>
                      <a:noFill/>
                    </a:lnB>
                    <a:solidFill>
                      <a:srgbClr val="CCCCCC"/>
                    </a:solidFill>
                  </a:tcPr>
                </a:tc>
              </a:tr>
              <a:tr h="601515">
                <a:tc>
                  <a:txBody>
                    <a:bodyPr/>
                    <a:lstStyle/>
                    <a:p>
                      <a:pPr algn="ctr"/>
                      <a:r>
                        <a:rPr lang="en-US" sz="1600"/>
                        <a:t>Particulates</a:t>
                      </a:r>
                    </a:p>
                  </a:txBody>
                  <a:tcPr marL="11967" marR="11967" marT="13808" marB="13808">
                    <a:lnL>
                      <a:noFill/>
                    </a:lnL>
                    <a:lnR>
                      <a:noFill/>
                    </a:lnR>
                    <a:lnT>
                      <a:noFill/>
                    </a:lnT>
                    <a:lnB>
                      <a:noFill/>
                    </a:lnB>
                    <a:solidFill>
                      <a:srgbClr val="CCCCCC"/>
                    </a:solidFill>
                  </a:tcPr>
                </a:tc>
                <a:tc>
                  <a:txBody>
                    <a:bodyPr/>
                    <a:lstStyle/>
                    <a:p>
                      <a:pPr algn="ctr"/>
                      <a:r>
                        <a:rPr lang="en-US" sz="1600"/>
                        <a:t>7</a:t>
                      </a:r>
                    </a:p>
                  </a:txBody>
                  <a:tcPr marL="11967" marR="11967" marT="13808" marB="13808">
                    <a:lnL>
                      <a:noFill/>
                    </a:lnL>
                    <a:lnR>
                      <a:noFill/>
                    </a:lnR>
                    <a:lnT>
                      <a:noFill/>
                    </a:lnT>
                    <a:lnB>
                      <a:noFill/>
                    </a:lnB>
                    <a:solidFill>
                      <a:srgbClr val="CCCCCC"/>
                    </a:solidFill>
                  </a:tcPr>
                </a:tc>
                <a:tc>
                  <a:txBody>
                    <a:bodyPr/>
                    <a:lstStyle/>
                    <a:p>
                      <a:pPr algn="ctr"/>
                      <a:r>
                        <a:rPr lang="en-US" sz="1600"/>
                        <a:t>84</a:t>
                      </a:r>
                    </a:p>
                  </a:txBody>
                  <a:tcPr marL="11967" marR="11967" marT="13808" marB="13808">
                    <a:lnL>
                      <a:noFill/>
                    </a:lnL>
                    <a:lnR>
                      <a:noFill/>
                    </a:lnR>
                    <a:lnT>
                      <a:noFill/>
                    </a:lnT>
                    <a:lnB>
                      <a:noFill/>
                    </a:lnB>
                    <a:solidFill>
                      <a:srgbClr val="CCCCCC"/>
                    </a:solidFill>
                  </a:tcPr>
                </a:tc>
                <a:tc>
                  <a:txBody>
                    <a:bodyPr/>
                    <a:lstStyle/>
                    <a:p>
                      <a:pPr algn="ctr"/>
                      <a:r>
                        <a:rPr lang="en-US" sz="1600" dirty="0" smtClean="0"/>
                        <a:t>2,744</a:t>
                      </a:r>
                    </a:p>
                    <a:p>
                      <a:pPr algn="ctr"/>
                      <a:endParaRPr lang="en-US" sz="1600" dirty="0"/>
                    </a:p>
                  </a:txBody>
                  <a:tcPr marL="11967" marR="11967" marT="13808" marB="13808">
                    <a:lnL>
                      <a:noFill/>
                    </a:lnL>
                    <a:lnR>
                      <a:noFill/>
                    </a:lnR>
                    <a:lnT>
                      <a:noFill/>
                    </a:lnT>
                    <a:lnB>
                      <a:noFill/>
                    </a:lnB>
                    <a:solidFill>
                      <a:srgbClr val="CCCCCC"/>
                    </a:solidFill>
                  </a:tcPr>
                </a:tc>
                <a:tc>
                  <a:txBody>
                    <a:bodyPr/>
                    <a:lstStyle/>
                    <a:p>
                      <a:pPr algn="ctr"/>
                      <a:endParaRPr lang="en-US" sz="1300"/>
                    </a:p>
                  </a:txBody>
                  <a:tcPr marL="11967" marR="11967" marT="13808" marB="13808">
                    <a:lnL>
                      <a:noFill/>
                    </a:lnL>
                    <a:lnR>
                      <a:noFill/>
                    </a:lnR>
                    <a:lnT>
                      <a:noFill/>
                    </a:lnT>
                    <a:lnB>
                      <a:noFill/>
                    </a:lnB>
                    <a:solidFill>
                      <a:srgbClr val="CCCCCC"/>
                    </a:solidFill>
                  </a:tcPr>
                </a:tc>
              </a:tr>
              <a:tr h="328642">
                <a:tc>
                  <a:txBody>
                    <a:bodyPr/>
                    <a:lstStyle/>
                    <a:p>
                      <a:pPr algn="ctr"/>
                      <a:r>
                        <a:rPr lang="en-US" sz="1600"/>
                        <a:t>Mercury</a:t>
                      </a:r>
                    </a:p>
                  </a:txBody>
                  <a:tcPr marL="11967" marR="11967" marT="13808" marB="13808">
                    <a:lnL>
                      <a:noFill/>
                    </a:lnL>
                    <a:lnR>
                      <a:noFill/>
                    </a:lnR>
                    <a:lnT>
                      <a:noFill/>
                    </a:lnT>
                    <a:lnB>
                      <a:noFill/>
                    </a:lnB>
                    <a:solidFill>
                      <a:srgbClr val="CCCCCC"/>
                    </a:solidFill>
                  </a:tcPr>
                </a:tc>
                <a:tc>
                  <a:txBody>
                    <a:bodyPr/>
                    <a:lstStyle/>
                    <a:p>
                      <a:pPr algn="ctr"/>
                      <a:r>
                        <a:rPr lang="en-US" sz="1600"/>
                        <a:t>0.000</a:t>
                      </a:r>
                    </a:p>
                  </a:txBody>
                  <a:tcPr marL="11967" marR="11967" marT="13808" marB="13808">
                    <a:lnL>
                      <a:noFill/>
                    </a:lnL>
                    <a:lnR>
                      <a:noFill/>
                    </a:lnR>
                    <a:lnT>
                      <a:noFill/>
                    </a:lnT>
                    <a:lnB>
                      <a:noFill/>
                    </a:lnB>
                    <a:solidFill>
                      <a:srgbClr val="CCCCCC"/>
                    </a:solidFill>
                  </a:tcPr>
                </a:tc>
                <a:tc>
                  <a:txBody>
                    <a:bodyPr/>
                    <a:lstStyle/>
                    <a:p>
                      <a:pPr algn="ctr"/>
                      <a:r>
                        <a:rPr lang="en-US" sz="1600"/>
                        <a:t>0.007</a:t>
                      </a:r>
                    </a:p>
                  </a:txBody>
                  <a:tcPr marL="11967" marR="11967" marT="13808" marB="13808">
                    <a:lnL>
                      <a:noFill/>
                    </a:lnL>
                    <a:lnR>
                      <a:noFill/>
                    </a:lnR>
                    <a:lnT>
                      <a:noFill/>
                    </a:lnT>
                    <a:lnB>
                      <a:noFill/>
                    </a:lnB>
                    <a:solidFill>
                      <a:srgbClr val="CCCCCC"/>
                    </a:solidFill>
                  </a:tcPr>
                </a:tc>
                <a:tc>
                  <a:txBody>
                    <a:bodyPr/>
                    <a:lstStyle/>
                    <a:p>
                      <a:pPr algn="ctr"/>
                      <a:r>
                        <a:rPr lang="en-US" sz="1600" dirty="0"/>
                        <a:t>0.016</a:t>
                      </a:r>
                    </a:p>
                  </a:txBody>
                  <a:tcPr marL="11967" marR="11967" marT="13808" marB="13808">
                    <a:lnL>
                      <a:noFill/>
                    </a:lnL>
                    <a:lnR>
                      <a:noFill/>
                    </a:lnR>
                    <a:lnT>
                      <a:noFill/>
                    </a:lnT>
                    <a:lnB>
                      <a:noFill/>
                    </a:lnB>
                    <a:solidFill>
                      <a:srgbClr val="CCCCCC"/>
                    </a:solidFill>
                  </a:tcPr>
                </a:tc>
                <a:tc>
                  <a:txBody>
                    <a:bodyPr/>
                    <a:lstStyle/>
                    <a:p>
                      <a:pPr algn="ctr"/>
                      <a:endParaRPr lang="en-US" sz="1300"/>
                    </a:p>
                  </a:txBody>
                  <a:tcPr marL="11967" marR="11967" marT="13808" marB="13808">
                    <a:lnL>
                      <a:noFill/>
                    </a:lnL>
                    <a:lnR>
                      <a:noFill/>
                    </a:lnR>
                    <a:lnT>
                      <a:noFill/>
                    </a:lnT>
                    <a:lnB>
                      <a:noFill/>
                    </a:lnB>
                    <a:solidFill>
                      <a:srgbClr val="CCCCCC"/>
                    </a:solidFill>
                  </a:tcPr>
                </a:tc>
              </a:tr>
              <a:tr h="617205">
                <a:tc gridSpan="4">
                  <a:txBody>
                    <a:bodyPr/>
                    <a:lstStyle/>
                    <a:p>
                      <a:pPr algn="ctr"/>
                      <a:r>
                        <a:rPr lang="en-US" sz="1300" dirty="0"/>
                        <a:t>Source: EIA - Natural Gas Issues and Trends 1998</a:t>
                      </a:r>
                    </a:p>
                  </a:txBody>
                  <a:tcPr marL="11967" marR="11967" marT="13808" marB="13808">
                    <a:lnL>
                      <a:noFill/>
                    </a:lnL>
                    <a:lnR>
                      <a:noFill/>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endParaRPr lang="en-US" sz="1300" dirty="0"/>
                    </a:p>
                  </a:txBody>
                  <a:tcPr marL="11967" marR="11967" marT="13808" marB="13808">
                    <a:lnL>
                      <a:noFill/>
                    </a:lnL>
                    <a:lnR>
                      <a:noFill/>
                    </a:lnR>
                    <a:lnT>
                      <a:noFill/>
                    </a:lnT>
                    <a:lnB>
                      <a:noFill/>
                    </a:lnB>
                    <a:solidFill>
                      <a:srgbClr val="FFFFFF"/>
                    </a:solidFill>
                  </a:tcPr>
                </a:tc>
              </a:tr>
            </a:tbl>
          </a:graphicData>
        </a:graphic>
      </p:graphicFrame>
      <p:sp>
        <p:nvSpPr>
          <p:cNvPr id="207915" name="Rectangle 3"/>
          <p:cNvSpPr>
            <a:spLocks noChangeArrowheads="1"/>
          </p:cNvSpPr>
          <p:nvPr/>
        </p:nvSpPr>
        <p:spPr bwMode="auto">
          <a:xfrm>
            <a:off x="1219200" y="6154738"/>
            <a:ext cx="7772400" cy="369887"/>
          </a:xfrm>
          <a:prstGeom prst="rect">
            <a:avLst/>
          </a:prstGeom>
          <a:noFill/>
          <a:ln w="9525">
            <a:noFill/>
            <a:miter lim="800000"/>
            <a:headEnd/>
            <a:tailEnd/>
          </a:ln>
        </p:spPr>
        <p:txBody>
          <a:bodyPr>
            <a:spAutoFit/>
          </a:bodyPr>
          <a:lstStyle/>
          <a:p>
            <a:r>
              <a:rPr lang="en-US"/>
              <a:t>http://www.naturalgas.org/environment/naturalgas.asp, August 29, 2010</a:t>
            </a:r>
          </a:p>
        </p:txBody>
      </p:sp>
      <p:sp>
        <p:nvSpPr>
          <p:cNvPr id="207916" name="Rectangle 5"/>
          <p:cNvSpPr>
            <a:spLocks noChangeArrowheads="1"/>
          </p:cNvSpPr>
          <p:nvPr/>
        </p:nvSpPr>
        <p:spPr bwMode="auto">
          <a:xfrm>
            <a:off x="0" y="6550025"/>
            <a:ext cx="2670175" cy="307975"/>
          </a:xfrm>
          <a:prstGeom prst="rect">
            <a:avLst/>
          </a:prstGeom>
          <a:noFill/>
          <a:ln w="9525">
            <a:noFill/>
            <a:miter lim="800000"/>
            <a:headEnd/>
            <a:tailEnd/>
          </a:ln>
        </p:spPr>
        <p:txBody>
          <a:bodyPr wrap="none">
            <a:spAutoFit/>
          </a:bodyPr>
          <a:lstStyle/>
          <a:p>
            <a:r>
              <a:rPr lang="en-US" sz="1400" b="1">
                <a:cs typeface="Arial" charset="0"/>
              </a:rPr>
              <a:t>Courtesy of  Dr. Jose Colucci</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Fresh">
  <a:themeElements>
    <a:clrScheme name="Fresh">
      <a:dk1>
        <a:sysClr val="windowText" lastClr="000000"/>
      </a:dk1>
      <a:lt1>
        <a:sysClr val="window" lastClr="FFFFFF"/>
      </a:lt1>
      <a:dk2>
        <a:srgbClr val="89C540"/>
      </a:dk2>
      <a:lt2>
        <a:srgbClr val="F0E5B6"/>
      </a:lt2>
      <a:accent1>
        <a:srgbClr val="3B4F18"/>
      </a:accent1>
      <a:accent2>
        <a:srgbClr val="CCC834"/>
      </a:accent2>
      <a:accent3>
        <a:srgbClr val="F49AE1"/>
      </a:accent3>
      <a:accent4>
        <a:srgbClr val="2AC9DE"/>
      </a:accent4>
      <a:accent5>
        <a:srgbClr val="927B74"/>
      </a:accent5>
      <a:accent6>
        <a:srgbClr val="769F11"/>
      </a:accent6>
      <a:hlink>
        <a:srgbClr val="0A6A21"/>
      </a:hlink>
      <a:folHlink>
        <a:srgbClr val="406EA5"/>
      </a:folHlink>
    </a:clrScheme>
    <a:fontScheme name="Fresh">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resh">
      <a:fillStyleLst>
        <a:solidFill>
          <a:schemeClr val="phClr"/>
        </a:solidFill>
        <a:solidFill>
          <a:schemeClr val="phClr">
            <a:tint val="70000"/>
            <a:satMod val="115000"/>
          </a:schemeClr>
        </a:solidFill>
        <a:solidFill>
          <a:schemeClr val="phClr">
            <a:shade val="80000"/>
            <a:satMod val="115000"/>
          </a:schemeClr>
        </a:solidFill>
      </a:fillStyleLst>
      <a:lnStyleLst>
        <a:ln w="25400" cap="flat" cmpd="sng" algn="ctr">
          <a:solidFill>
            <a:schemeClr val="phClr">
              <a:shade val="95000"/>
              <a:satMod val="105000"/>
            </a:schemeClr>
          </a:solidFill>
          <a:prstDash val="solid"/>
          <a:miter/>
        </a:ln>
        <a:ln w="50800" cap="flat" cmpd="sng" algn="ctr">
          <a:solidFill>
            <a:schemeClr val="phClr"/>
          </a:solidFill>
          <a:prstDash val="solid"/>
          <a:miter/>
        </a:ln>
        <a:ln w="76200" cap="flat" cmpd="thickThin" algn="ctr">
          <a:solidFill>
            <a:schemeClr val="phClr">
              <a:alpha val="80000"/>
            </a:schemeClr>
          </a:solidFill>
          <a:prstDash val="solid"/>
          <a:miter/>
        </a:ln>
      </a:lnStyleLst>
      <a:effectStyleLst>
        <a:effectStyle>
          <a:effectLst/>
        </a:effectStyle>
        <a:effectStyle>
          <a:effectLst>
            <a:outerShdw blurRad="63500" sx="101000" sy="101000" rotWithShape="0">
              <a:srgbClr val="FFFFFF">
                <a:alpha val="50000"/>
              </a:srgbClr>
            </a:outerShdw>
          </a:effectLst>
        </a:effectStyle>
        <a:effectStyle>
          <a:effectLst>
            <a:innerShdw blurRad="101600">
              <a:srgbClr val="FFFFFF">
                <a:alpha val="75000"/>
              </a:srgbClr>
            </a:innerShdw>
            <a:outerShdw blurRad="63500" sx="101000" sy="101000" rotWithShape="0">
              <a:srgbClr val="FFFFFF">
                <a:alpha val="50000"/>
              </a:srgbClr>
            </a:outerShdw>
            <a:reflection blurRad="12700" stA="30000" endPos="35000" dist="38100" dir="5400000" sy="-100000" rotWithShape="0"/>
          </a:effectLst>
          <a:scene3d>
            <a:camera prst="orthographicFront">
              <a:rot lat="0" lon="0" rev="0"/>
            </a:camera>
            <a:lightRig rig="balanced" dir="t">
              <a:rot lat="0" lon="0" rev="3000000"/>
            </a:lightRig>
          </a:scene3d>
          <a:sp3d>
            <a:bevelT w="0" h="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963</TotalTime>
  <Words>2667</Words>
  <Application>Microsoft Office PowerPoint</Application>
  <PresentationFormat>On-screen Show (4:3)</PresentationFormat>
  <Paragraphs>357</Paragraphs>
  <Slides>52</Slides>
  <Notes>23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55" baseType="lpstr">
      <vt:lpstr>Fresh</vt:lpstr>
      <vt:lpstr>Chart</vt:lpstr>
      <vt:lpstr>Worksheet</vt:lpstr>
      <vt:lpstr>Comentarios para una Política Energética Sostenible</vt:lpstr>
      <vt:lpstr>UPRM Institutional Student Learning Outcomes</vt:lpstr>
      <vt:lpstr>Peter Senge</vt:lpstr>
      <vt:lpstr>The Challenge…</vt:lpstr>
      <vt:lpstr>Slide 5</vt:lpstr>
      <vt:lpstr>Consumo Mundial de Petróleo</vt:lpstr>
      <vt:lpstr>Reserva Mundial de Petróleo</vt:lpstr>
      <vt:lpstr>Reservas Mundiales de  Gas Natural</vt:lpstr>
      <vt:lpstr>Slide 9</vt:lpstr>
      <vt:lpstr>Emisiones Mundiales de CO2</vt:lpstr>
      <vt:lpstr>Slide 11</vt:lpstr>
      <vt:lpstr>Hacia un Futuro Sostenible</vt:lpstr>
      <vt:lpstr>Slide 13</vt:lpstr>
      <vt:lpstr>Sustainability</vt:lpstr>
      <vt:lpstr>The shining star of the Caribbean?</vt:lpstr>
      <vt:lpstr>Slide 16</vt:lpstr>
      <vt:lpstr>En Puerto Rico…</vt:lpstr>
      <vt:lpstr>Slide 18</vt:lpstr>
      <vt:lpstr>Energía: Reto para el Desarrollo Sostenible de Puerto Rico</vt:lpstr>
      <vt:lpstr>Hawaii aims for energy independence</vt:lpstr>
      <vt:lpstr>El País que se Autoderrota</vt:lpstr>
      <vt:lpstr>Necesidad de Cambio en el Siglo XXI</vt:lpstr>
      <vt:lpstr>Hacia un Futuro Sostenible para Puerto Rico</vt:lpstr>
      <vt:lpstr>The Challenge…</vt:lpstr>
      <vt:lpstr>Alternativas Disponibles en PR</vt:lpstr>
      <vt:lpstr>No Hay  Varitas Mágicas…</vt:lpstr>
      <vt:lpstr>Slide 27</vt:lpstr>
      <vt:lpstr>Necesidad de crear una “Comunidad de política pública energética”</vt:lpstr>
      <vt:lpstr>Instituto Tropical de Energía, Ambiente y Sociedad (ITEAS)</vt:lpstr>
      <vt:lpstr>Achievabable RETs vs.  Socially Acceptable  RETs</vt:lpstr>
      <vt:lpstr>ITEAS y Política Pública</vt:lpstr>
      <vt:lpstr>¿En que podemos asentir? ¿Qué podemos aceptar?</vt:lpstr>
      <vt:lpstr>¿Qué es “La Mesa”?</vt:lpstr>
      <vt:lpstr>¿Quiénes participan?</vt:lpstr>
      <vt:lpstr>Visión para Puerto Rico</vt:lpstr>
      <vt:lpstr>Definición de Sostenibilidad  de La Mesa</vt:lpstr>
      <vt:lpstr>Visión del sistema eléctrico</vt:lpstr>
      <vt:lpstr>Recomendaciones</vt:lpstr>
      <vt:lpstr>Hacia un Futuro Sostenible para Puerto Rico</vt:lpstr>
      <vt:lpstr>Slide 40</vt:lpstr>
      <vt:lpstr>Slide 41</vt:lpstr>
      <vt:lpstr>No hay que reinventar la rueda</vt:lpstr>
      <vt:lpstr>Slide 43</vt:lpstr>
      <vt:lpstr>Back-up slides</vt:lpstr>
      <vt:lpstr>ITEAS y Ética</vt:lpstr>
      <vt:lpstr>Conservación y eficiencia: reducción en consumo</vt:lpstr>
      <vt:lpstr>Uso de Recursos Renovables</vt:lpstr>
      <vt:lpstr>¿Qué es el gas natural?</vt:lpstr>
      <vt:lpstr>Usos del gas natural</vt:lpstr>
      <vt:lpstr>Mas acerca de la combustión</vt:lpstr>
      <vt:lpstr>Temas de Discusión</vt:lpstr>
      <vt:lpstr>Slide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ITEAS as Policy Entrepreneur towards Puerto Rico’s Renewable Future</dc:title>
  <dc:creator>Marla</dc:creator>
  <cp:lastModifiedBy>Inelicom</cp:lastModifiedBy>
  <cp:revision>69</cp:revision>
  <dcterms:created xsi:type="dcterms:W3CDTF">2010-03-16T23:04:21Z</dcterms:created>
  <dcterms:modified xsi:type="dcterms:W3CDTF">2011-03-07T13:33:05Z</dcterms:modified>
</cp:coreProperties>
</file>