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4"/>
  </p:notesMasterIdLst>
  <p:sldIdLst>
    <p:sldId id="256" r:id="rId2"/>
    <p:sldId id="282" r:id="rId3"/>
    <p:sldId id="277" r:id="rId4"/>
    <p:sldId id="283" r:id="rId5"/>
    <p:sldId id="262" r:id="rId6"/>
    <p:sldId id="284" r:id="rId7"/>
    <p:sldId id="300" r:id="rId8"/>
    <p:sldId id="293" r:id="rId9"/>
    <p:sldId id="285" r:id="rId10"/>
    <p:sldId id="295" r:id="rId11"/>
    <p:sldId id="286" r:id="rId12"/>
    <p:sldId id="292" r:id="rId13"/>
    <p:sldId id="301" r:id="rId14"/>
    <p:sldId id="303" r:id="rId15"/>
    <p:sldId id="304" r:id="rId16"/>
    <p:sldId id="305" r:id="rId17"/>
    <p:sldId id="299" r:id="rId18"/>
    <p:sldId id="310" r:id="rId19"/>
    <p:sldId id="316" r:id="rId20"/>
    <p:sldId id="306" r:id="rId21"/>
    <p:sldId id="288" r:id="rId22"/>
    <p:sldId id="307" r:id="rId23"/>
    <p:sldId id="308" r:id="rId24"/>
    <p:sldId id="309" r:id="rId25"/>
    <p:sldId id="289" r:id="rId26"/>
    <p:sldId id="297" r:id="rId27"/>
    <p:sldId id="296" r:id="rId28"/>
    <p:sldId id="312" r:id="rId29"/>
    <p:sldId id="311" r:id="rId30"/>
    <p:sldId id="313" r:id="rId31"/>
    <p:sldId id="314" r:id="rId32"/>
    <p:sldId id="315" r:id="rId3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15620"/>
    <p:restoredTop sz="98342" autoAdjust="0"/>
  </p:normalViewPr>
  <p:slideViewPr>
    <p:cSldViewPr>
      <p:cViewPr varScale="1">
        <p:scale>
          <a:sx n="104" d="100"/>
          <a:sy n="104" d="100"/>
        </p:scale>
        <p:origin x="-69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7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249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49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49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249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D77BE03-DF6A-4888-8E3B-CD7F1A969A0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245C331-BFBE-41E9-9740-C78AA7EBE632}" type="slidenum">
              <a:rPr lang="en-US" smtClean="0"/>
              <a:pPr/>
              <a:t>1</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66D180A-6EEE-4AE0-9335-8A636B2832B3}" type="slidenum">
              <a:rPr lang="en-US" smtClean="0"/>
              <a:pPr/>
              <a:t>10</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BBD1A85-58CC-4229-8B81-7EDCBF0ED4C9}" type="slidenum">
              <a:rPr lang="en-US" smtClean="0"/>
              <a:pPr/>
              <a:t>11</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C723D4F-DDAC-44B3-AE7C-8506A34DF090}" type="slidenum">
              <a:rPr lang="en-US" smtClean="0"/>
              <a:pPr/>
              <a:t>12</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endParaRPr lang="en-US" smtClean="0"/>
          </a:p>
        </p:txBody>
      </p:sp>
      <p:sp>
        <p:nvSpPr>
          <p:cNvPr id="49156" name="Slide Number Placeholder 3"/>
          <p:cNvSpPr>
            <a:spLocks noGrp="1"/>
          </p:cNvSpPr>
          <p:nvPr>
            <p:ph type="sldNum" sz="quarter" idx="5"/>
          </p:nvPr>
        </p:nvSpPr>
        <p:spPr>
          <a:noFill/>
        </p:spPr>
        <p:txBody>
          <a:bodyPr/>
          <a:lstStyle/>
          <a:p>
            <a:fld id="{58FFB87B-A78E-4F1C-B25B-0F5B3B019BEE}"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US" smtClean="0"/>
          </a:p>
        </p:txBody>
      </p:sp>
      <p:sp>
        <p:nvSpPr>
          <p:cNvPr id="50180" name="Slide Number Placeholder 3"/>
          <p:cNvSpPr>
            <a:spLocks noGrp="1"/>
          </p:cNvSpPr>
          <p:nvPr>
            <p:ph type="sldNum" sz="quarter" idx="5"/>
          </p:nvPr>
        </p:nvSpPr>
        <p:spPr>
          <a:noFill/>
        </p:spPr>
        <p:txBody>
          <a:bodyPr/>
          <a:lstStyle/>
          <a:p>
            <a:fld id="{6CED43A8-B887-4A15-91EF-3C037B9455F3}"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endParaRPr lang="en-US" smtClean="0"/>
          </a:p>
        </p:txBody>
      </p:sp>
      <p:sp>
        <p:nvSpPr>
          <p:cNvPr id="51204" name="Slide Number Placeholder 3"/>
          <p:cNvSpPr>
            <a:spLocks noGrp="1"/>
          </p:cNvSpPr>
          <p:nvPr>
            <p:ph type="sldNum" sz="quarter" idx="5"/>
          </p:nvPr>
        </p:nvSpPr>
        <p:spPr>
          <a:noFill/>
        </p:spPr>
        <p:txBody>
          <a:bodyPr/>
          <a:lstStyle/>
          <a:p>
            <a:fld id="{A8F47FB6-3AEC-4B2D-B1DC-D46CA45FF445}"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endParaRPr lang="en-US" smtClean="0"/>
          </a:p>
        </p:txBody>
      </p:sp>
      <p:sp>
        <p:nvSpPr>
          <p:cNvPr id="52228" name="Slide Number Placeholder 3"/>
          <p:cNvSpPr>
            <a:spLocks noGrp="1"/>
          </p:cNvSpPr>
          <p:nvPr>
            <p:ph type="sldNum" sz="quarter" idx="5"/>
          </p:nvPr>
        </p:nvSpPr>
        <p:spPr>
          <a:noFill/>
        </p:spPr>
        <p:txBody>
          <a:bodyPr/>
          <a:lstStyle/>
          <a:p>
            <a:fld id="{D20E6712-23B8-42BD-AB34-DDEAB8DDEBC7}"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1437196-7650-4631-A81C-4DB723C448B4}" type="slidenum">
              <a:rPr lang="en-US" smtClean="0"/>
              <a:pPr/>
              <a:t>17</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endParaRPr lang="en-US" smtClean="0"/>
          </a:p>
        </p:txBody>
      </p:sp>
      <p:sp>
        <p:nvSpPr>
          <p:cNvPr id="54276" name="Slide Number Placeholder 3"/>
          <p:cNvSpPr>
            <a:spLocks noGrp="1"/>
          </p:cNvSpPr>
          <p:nvPr>
            <p:ph type="sldNum" sz="quarter" idx="5"/>
          </p:nvPr>
        </p:nvSpPr>
        <p:spPr>
          <a:noFill/>
        </p:spPr>
        <p:txBody>
          <a:bodyPr/>
          <a:lstStyle/>
          <a:p>
            <a:fld id="{932C721C-C339-4026-A4F5-379ABABF8479}"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fld id="{A6A486B6-562E-404E-85F5-FF9DA30654CE}"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4D9104B-AC9D-4861-8B55-63A4BA636343}" type="slidenum">
              <a:rPr lang="en-US" smtClean="0"/>
              <a:pPr/>
              <a:t>2</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smtClean="0"/>
          </a:p>
        </p:txBody>
      </p:sp>
      <p:sp>
        <p:nvSpPr>
          <p:cNvPr id="56324" name="Slide Number Placeholder 3"/>
          <p:cNvSpPr>
            <a:spLocks noGrp="1"/>
          </p:cNvSpPr>
          <p:nvPr>
            <p:ph type="sldNum" sz="quarter" idx="5"/>
          </p:nvPr>
        </p:nvSpPr>
        <p:spPr>
          <a:noFill/>
        </p:spPr>
        <p:txBody>
          <a:bodyPr/>
          <a:lstStyle/>
          <a:p>
            <a:fld id="{9F0FBCFD-79B4-4EDF-8A95-C3039754D2BF}"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F10AB67-FC4D-40DD-AE14-56335BB0753C}" type="slidenum">
              <a:rPr lang="en-US" smtClean="0"/>
              <a:pPr/>
              <a:t>21</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F26F4EFE-88BA-4138-B1A4-37D9EF4DC78D}"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smtClean="0"/>
          </a:p>
        </p:txBody>
      </p:sp>
      <p:sp>
        <p:nvSpPr>
          <p:cNvPr id="59396" name="Slide Number Placeholder 3"/>
          <p:cNvSpPr>
            <a:spLocks noGrp="1"/>
          </p:cNvSpPr>
          <p:nvPr>
            <p:ph type="sldNum" sz="quarter" idx="5"/>
          </p:nvPr>
        </p:nvSpPr>
        <p:spPr>
          <a:noFill/>
        </p:spPr>
        <p:txBody>
          <a:bodyPr/>
          <a:lstStyle/>
          <a:p>
            <a:fld id="{AD158FE5-7371-4DE1-A92F-55CC065DE246}"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US" smtClean="0"/>
          </a:p>
        </p:txBody>
      </p:sp>
      <p:sp>
        <p:nvSpPr>
          <p:cNvPr id="60420" name="Slide Number Placeholder 3"/>
          <p:cNvSpPr>
            <a:spLocks noGrp="1"/>
          </p:cNvSpPr>
          <p:nvPr>
            <p:ph type="sldNum" sz="quarter" idx="5"/>
          </p:nvPr>
        </p:nvSpPr>
        <p:spPr>
          <a:noFill/>
        </p:spPr>
        <p:txBody>
          <a:bodyPr/>
          <a:lstStyle/>
          <a:p>
            <a:fld id="{3C713185-78E1-4A92-B665-C319A17010AE}"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788F8FC-90DF-40D0-99BA-6C9F4A7E5C73}" type="slidenum">
              <a:rPr lang="en-US" smtClean="0"/>
              <a:pPr/>
              <a:t>25</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B3D3F7F-745E-4A8B-B782-E45C3A1D018F}" type="slidenum">
              <a:rPr lang="en-US" smtClean="0"/>
              <a:pPr/>
              <a:t>26</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4F7A5DB-AA22-4F61-B113-8700F79735DA}" type="slidenum">
              <a:rPr lang="en-US" smtClean="0"/>
              <a:pPr/>
              <a:t>27</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endParaRPr lang="en-US" smtClean="0"/>
          </a:p>
        </p:txBody>
      </p:sp>
      <p:sp>
        <p:nvSpPr>
          <p:cNvPr id="64516" name="Slide Number Placeholder 3"/>
          <p:cNvSpPr>
            <a:spLocks noGrp="1"/>
          </p:cNvSpPr>
          <p:nvPr>
            <p:ph type="sldNum" sz="quarter" idx="5"/>
          </p:nvPr>
        </p:nvSpPr>
        <p:spPr>
          <a:noFill/>
        </p:spPr>
        <p:txBody>
          <a:bodyPr/>
          <a:lstStyle/>
          <a:p>
            <a:fld id="{C9FAB9F7-D2B3-4BBD-A6D5-1E314AFE4EF0}"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smtClean="0"/>
          </a:p>
        </p:txBody>
      </p:sp>
      <p:sp>
        <p:nvSpPr>
          <p:cNvPr id="65540" name="Slide Number Placeholder 3"/>
          <p:cNvSpPr>
            <a:spLocks noGrp="1"/>
          </p:cNvSpPr>
          <p:nvPr>
            <p:ph type="sldNum" sz="quarter" idx="5"/>
          </p:nvPr>
        </p:nvSpPr>
        <p:spPr>
          <a:noFill/>
        </p:spPr>
        <p:txBody>
          <a:bodyPr/>
          <a:lstStyle/>
          <a:p>
            <a:fld id="{BFB45A2F-16B9-4DB2-AB98-5FE18886B93C}"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1120E3F-1CC1-47D5-9A0E-72585B9859B2}" type="slidenum">
              <a:rPr lang="en-US" smtClean="0"/>
              <a:pPr/>
              <a:t>3</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en-US" smtClean="0"/>
          </a:p>
        </p:txBody>
      </p:sp>
      <p:sp>
        <p:nvSpPr>
          <p:cNvPr id="66564" name="Slide Number Placeholder 3"/>
          <p:cNvSpPr>
            <a:spLocks noGrp="1"/>
          </p:cNvSpPr>
          <p:nvPr>
            <p:ph type="sldNum" sz="quarter" idx="5"/>
          </p:nvPr>
        </p:nvSpPr>
        <p:spPr>
          <a:noFill/>
        </p:spPr>
        <p:txBody>
          <a:bodyPr/>
          <a:lstStyle/>
          <a:p>
            <a:fld id="{CB3DA7C7-6887-4F75-A83F-7FFF15764B9D}"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en-US" smtClean="0"/>
          </a:p>
        </p:txBody>
      </p:sp>
      <p:sp>
        <p:nvSpPr>
          <p:cNvPr id="67588" name="Slide Number Placeholder 3"/>
          <p:cNvSpPr>
            <a:spLocks noGrp="1"/>
          </p:cNvSpPr>
          <p:nvPr>
            <p:ph type="sldNum" sz="quarter" idx="5"/>
          </p:nvPr>
        </p:nvSpPr>
        <p:spPr>
          <a:noFill/>
        </p:spPr>
        <p:txBody>
          <a:bodyPr/>
          <a:lstStyle/>
          <a:p>
            <a:fld id="{DBEF6A47-8906-445E-993B-235222462075}"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p>
        </p:txBody>
      </p:sp>
      <p:sp>
        <p:nvSpPr>
          <p:cNvPr id="68612" name="Slide Number Placeholder 3"/>
          <p:cNvSpPr>
            <a:spLocks noGrp="1"/>
          </p:cNvSpPr>
          <p:nvPr>
            <p:ph type="sldNum" sz="quarter" idx="5"/>
          </p:nvPr>
        </p:nvSpPr>
        <p:spPr>
          <a:noFill/>
        </p:spPr>
        <p:txBody>
          <a:bodyPr/>
          <a:lstStyle/>
          <a:p>
            <a:fld id="{52958A5A-5FF7-4A82-9F5B-865223325640}" type="slidenum">
              <a:rPr lang="en-US" smtClean="0"/>
              <a:pPr/>
              <a:t>32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C850419-1BB0-479D-8E74-2891EE94A3AB}" type="slidenum">
              <a:rPr lang="en-US" smtClean="0"/>
              <a:pPr/>
              <a:t>4</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54D12DF-0774-4DF2-BCD9-24CCEA85CE8D}" type="slidenum">
              <a:rPr lang="en-US" smtClean="0"/>
              <a:pPr/>
              <a:t>5</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5D92181-04B3-486A-AC15-B45CEB8E08D3}" type="slidenum">
              <a:rPr lang="en-US" smtClean="0"/>
              <a:pPr/>
              <a:t>6</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endParaRPr lang="en-US" smtClean="0"/>
          </a:p>
        </p:txBody>
      </p:sp>
      <p:sp>
        <p:nvSpPr>
          <p:cNvPr id="43012" name="Slide Number Placeholder 3"/>
          <p:cNvSpPr>
            <a:spLocks noGrp="1"/>
          </p:cNvSpPr>
          <p:nvPr>
            <p:ph type="sldNum" sz="quarter" idx="5"/>
          </p:nvPr>
        </p:nvSpPr>
        <p:spPr>
          <a:noFill/>
        </p:spPr>
        <p:txBody>
          <a:bodyPr/>
          <a:lstStyle/>
          <a:p>
            <a:fld id="{0B11B88D-C0C2-4AE4-AFE5-F1FDEF56726C}"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8E9EBAA0-D47F-4427-8EF7-17D54D87E740}" type="slidenum">
              <a:rPr lang="en-US" smtClean="0"/>
              <a:pPr/>
              <a:t>8</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11E03D1-DC88-427A-97AE-666C2A00DC17}" type="slidenum">
              <a:rPr lang="en-US" smtClean="0"/>
              <a:pPr/>
              <a:t>9</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685800" y="2362200"/>
            <a:ext cx="5562600" cy="0"/>
          </a:xfrm>
          <a:prstGeom prst="line">
            <a:avLst/>
          </a:prstGeom>
          <a:noFill/>
          <a:ln w="95250">
            <a:solidFill>
              <a:srgbClr val="009900"/>
            </a:solidFill>
            <a:round/>
            <a:headEnd/>
            <a:tailEnd/>
          </a:ln>
          <a:effectLst/>
        </p:spPr>
        <p:txBody>
          <a:bodyPr/>
          <a:lstStyle/>
          <a:p>
            <a:pPr>
              <a:defRPr/>
            </a:pPr>
            <a:endParaRPr lang="en-US"/>
          </a:p>
        </p:txBody>
      </p:sp>
      <p:sp>
        <p:nvSpPr>
          <p:cNvPr id="5" name="Line 10"/>
          <p:cNvSpPr>
            <a:spLocks noChangeShapeType="1"/>
          </p:cNvSpPr>
          <p:nvPr userDrawn="1"/>
        </p:nvSpPr>
        <p:spPr bwMode="auto">
          <a:xfrm>
            <a:off x="228600" y="6096000"/>
            <a:ext cx="8305800" cy="0"/>
          </a:xfrm>
          <a:prstGeom prst="line">
            <a:avLst/>
          </a:prstGeom>
          <a:noFill/>
          <a:ln w="9525">
            <a:solidFill>
              <a:srgbClr val="009900"/>
            </a:solidFill>
            <a:round/>
            <a:headEnd/>
            <a:tailEnd/>
          </a:ln>
          <a:effectLst/>
        </p:spPr>
        <p:txBody>
          <a:bodyPr/>
          <a:lstStyle/>
          <a:p>
            <a:pPr>
              <a:defRPr/>
            </a:pPr>
            <a:endParaRPr lang="en-US"/>
          </a:p>
        </p:txBody>
      </p:sp>
      <p:sp>
        <p:nvSpPr>
          <p:cNvPr id="44034"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4403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6" name="Rectangle 4"/>
          <p:cNvSpPr>
            <a:spLocks noGrp="1" noChangeArrowheads="1"/>
          </p:cNvSpPr>
          <p:nvPr>
            <p:ph type="dt" sz="half" idx="10"/>
          </p:nvPr>
        </p:nvSpPr>
        <p:spPr>
          <a:xfrm>
            <a:off x="685800" y="6248400"/>
            <a:ext cx="1905000" cy="457200"/>
          </a:xfrm>
        </p:spPr>
        <p:txBody>
          <a:bodyPr/>
          <a:lstStyle>
            <a:lvl1pPr>
              <a:defRPr/>
            </a:lvl1pPr>
          </a:lstStyle>
          <a:p>
            <a:pPr>
              <a:defRPr/>
            </a:pPr>
            <a:r>
              <a:rPr lang="en-US"/>
              <a:t>6 de octubre de 2006</a:t>
            </a:r>
          </a:p>
        </p:txBody>
      </p:sp>
      <p:sp>
        <p:nvSpPr>
          <p:cNvPr id="7"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762D7FD7-0506-4CCA-83CC-28048E9E756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9361C2E-065D-46B9-81D4-CFBDBD7E740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1031603-48F9-4766-80BD-DCF33674F88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4515CE1-71BC-4CEA-AF00-EF192D4D376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0A93EB0E-F509-4D80-AE6E-6844B3378AC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46A32D07-4290-4AAB-B179-8B97DF8DA8B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6BE243F3-99D4-4188-850D-8ECE2B84689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42B43682-E216-49B1-B828-E520EF8886E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49CC32A0-9381-4524-A803-9244560F1ED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5CA9643F-24E8-4E72-908E-EBFDF9F40FA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F06CAF2C-8587-409C-8407-EC6898516A1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01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en-US"/>
          </a:p>
        </p:txBody>
      </p:sp>
      <p:sp>
        <p:nvSpPr>
          <p:cNvPr id="43015"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en-US"/>
          </a:p>
        </p:txBody>
      </p:sp>
      <p:sp>
        <p:nvSpPr>
          <p:cNvPr id="43016"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13540C40-EE5B-480D-A5C1-2AAD2D7AE85D}" type="slidenum">
              <a:rPr lang="en-US"/>
              <a:pPr>
                <a:defRPr/>
              </a:pPr>
              <a:t>‹#›</a:t>
            </a:fld>
            <a:endParaRPr lang="en-US"/>
          </a:p>
        </p:txBody>
      </p:sp>
      <p:sp>
        <p:nvSpPr>
          <p:cNvPr id="43019" name="Line 11"/>
          <p:cNvSpPr>
            <a:spLocks noChangeShapeType="1"/>
          </p:cNvSpPr>
          <p:nvPr userDrawn="1"/>
        </p:nvSpPr>
        <p:spPr bwMode="auto">
          <a:xfrm>
            <a:off x="609600" y="6096000"/>
            <a:ext cx="7924800" cy="0"/>
          </a:xfrm>
          <a:prstGeom prst="line">
            <a:avLst/>
          </a:prstGeom>
          <a:noFill/>
          <a:ln w="9525">
            <a:solidFill>
              <a:srgbClr val="009900"/>
            </a:solidFill>
            <a:round/>
            <a:headEnd/>
            <a:tailEnd/>
          </a:ln>
          <a:effectLst/>
        </p:spPr>
        <p:txBody>
          <a:bodyPr/>
          <a:lstStyle/>
          <a:p>
            <a:pPr>
              <a:defRPr/>
            </a:pPr>
            <a:endParaRPr lang="en-US"/>
          </a:p>
        </p:txBody>
      </p:sp>
      <p:sp>
        <p:nvSpPr>
          <p:cNvPr id="43020" name="Line 12"/>
          <p:cNvSpPr>
            <a:spLocks noChangeShapeType="1"/>
          </p:cNvSpPr>
          <p:nvPr userDrawn="1"/>
        </p:nvSpPr>
        <p:spPr bwMode="auto">
          <a:xfrm>
            <a:off x="609600" y="1600200"/>
            <a:ext cx="4343400" cy="0"/>
          </a:xfrm>
          <a:prstGeom prst="line">
            <a:avLst/>
          </a:prstGeom>
          <a:noFill/>
          <a:ln w="95250">
            <a:solidFill>
              <a:srgbClr val="009900"/>
            </a:solidFill>
            <a:round/>
            <a:headEnd/>
            <a:tailEnd/>
          </a:ln>
          <a:effectLst/>
        </p:spPr>
        <p:txBody>
          <a:bodyPr/>
          <a:lstStyle/>
          <a:p>
            <a:pPr>
              <a:defRPr/>
            </a:pPr>
            <a:endParaRPr lang="en-US"/>
          </a:p>
        </p:txBody>
      </p:sp>
    </p:spTree>
  </p:cSld>
  <p:clrMap bg1="dk1" tx1="lt1" bg2="dk2" tx2="lt2" accent1="accent1" accent2="accent2" accent3="accent3" accent4="accent4" accent5="accent5" accent6="accent6" hlink="hlink" folHlink="folHlink"/>
  <p:sldLayoutIdLst>
    <p:sldLayoutId id="2147483722"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oiip.uprm.edu/"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dt" sz="quarter" idx="10"/>
          </p:nvPr>
        </p:nvSpPr>
        <p:spPr>
          <a:xfrm>
            <a:off x="457200" y="6324600"/>
            <a:ext cx="2819400" cy="457200"/>
          </a:xfrm>
        </p:spPr>
        <p:txBody>
          <a:bodyPr/>
          <a:lstStyle/>
          <a:p>
            <a:pPr>
              <a:defRPr/>
            </a:pPr>
            <a:r>
              <a:rPr lang="en-US" dirty="0" smtClean="0"/>
              <a:t>21 de </a:t>
            </a:r>
            <a:r>
              <a:rPr lang="en-US" dirty="0" err="1" smtClean="0"/>
              <a:t>septiembre</a:t>
            </a:r>
            <a:r>
              <a:rPr lang="en-US" dirty="0" smtClean="0"/>
              <a:t> de 2007</a:t>
            </a:r>
            <a:endParaRPr lang="en-US" dirty="0"/>
          </a:p>
        </p:txBody>
      </p:sp>
      <p:sp>
        <p:nvSpPr>
          <p:cNvPr id="3075" name="Rectangle 2"/>
          <p:cNvSpPr>
            <a:spLocks noGrp="1" noChangeArrowheads="1"/>
          </p:cNvSpPr>
          <p:nvPr>
            <p:ph type="ctrTitle"/>
          </p:nvPr>
        </p:nvSpPr>
        <p:spPr>
          <a:xfrm>
            <a:off x="609600" y="990600"/>
            <a:ext cx="7772400" cy="1371600"/>
          </a:xfrm>
        </p:spPr>
        <p:txBody>
          <a:bodyPr/>
          <a:lstStyle/>
          <a:p>
            <a:pPr eaLnBrk="1" hangingPunct="1"/>
            <a:r>
              <a:rPr lang="en-US" sz="3600" smtClean="0"/>
              <a:t>Informe de Progreso de Proyectos de Mejoras Permanentes</a:t>
            </a:r>
            <a:endParaRPr lang="en-US" sz="3600" smtClean="0">
              <a:solidFill>
                <a:schemeClr val="tx1"/>
              </a:solidFill>
            </a:endParaRPr>
          </a:p>
        </p:txBody>
      </p:sp>
      <p:sp>
        <p:nvSpPr>
          <p:cNvPr id="3076" name="Rectangle 3"/>
          <p:cNvSpPr>
            <a:spLocks noGrp="1" noChangeArrowheads="1"/>
          </p:cNvSpPr>
          <p:nvPr>
            <p:ph type="subTitle" idx="1"/>
          </p:nvPr>
        </p:nvSpPr>
        <p:spPr>
          <a:xfrm>
            <a:off x="304800" y="3276600"/>
            <a:ext cx="8229600" cy="1371600"/>
          </a:xfrm>
        </p:spPr>
        <p:txBody>
          <a:bodyPr/>
          <a:lstStyle/>
          <a:p>
            <a:pPr eaLnBrk="1" hangingPunct="1">
              <a:lnSpc>
                <a:spcPct val="90000"/>
              </a:lnSpc>
            </a:pPr>
            <a:r>
              <a:rPr lang="en-US" sz="1800" dirty="0" smtClean="0"/>
              <a:t>Antonio A. González Quevedo, PhD, PE</a:t>
            </a:r>
          </a:p>
          <a:p>
            <a:pPr eaLnBrk="1" hangingPunct="1">
              <a:lnSpc>
                <a:spcPct val="90000"/>
              </a:lnSpc>
            </a:pPr>
            <a:r>
              <a:rPr lang="en-US" sz="1800" dirty="0" smtClean="0"/>
              <a:t>Director </a:t>
            </a:r>
            <a:r>
              <a:rPr lang="en-US" sz="1800" dirty="0" err="1" smtClean="0"/>
              <a:t>Oficina</a:t>
            </a:r>
            <a:r>
              <a:rPr lang="en-US" sz="1800" dirty="0" smtClean="0"/>
              <a:t> de </a:t>
            </a:r>
            <a:r>
              <a:rPr lang="en-US" sz="1800" dirty="0" err="1" smtClean="0"/>
              <a:t>Investigación</a:t>
            </a:r>
            <a:r>
              <a:rPr lang="en-US" sz="1800" dirty="0" smtClean="0"/>
              <a:t> </a:t>
            </a:r>
            <a:r>
              <a:rPr lang="en-US" sz="1800" dirty="0" err="1" smtClean="0"/>
              <a:t>Institucional</a:t>
            </a:r>
            <a:r>
              <a:rPr lang="en-US" sz="1800" dirty="0" smtClean="0"/>
              <a:t> y </a:t>
            </a:r>
            <a:r>
              <a:rPr lang="en-US" sz="1800" dirty="0" err="1" smtClean="0"/>
              <a:t>Planificación</a:t>
            </a:r>
            <a:endParaRPr lang="en-US" sz="1800" dirty="0" smtClean="0"/>
          </a:p>
          <a:p>
            <a:pPr eaLnBrk="1" hangingPunct="1">
              <a:lnSpc>
                <a:spcPct val="90000"/>
              </a:lnSpc>
            </a:pPr>
            <a:r>
              <a:rPr lang="en-US" sz="1800" dirty="0" err="1" smtClean="0"/>
              <a:t>Recinto</a:t>
            </a:r>
            <a:r>
              <a:rPr lang="en-US" sz="1800" dirty="0" smtClean="0"/>
              <a:t> </a:t>
            </a:r>
            <a:r>
              <a:rPr lang="en-US" sz="1800" dirty="0" err="1" smtClean="0"/>
              <a:t>Universitario</a:t>
            </a:r>
            <a:r>
              <a:rPr lang="en-US" sz="1800" dirty="0" smtClean="0"/>
              <a:t> de Mayagüez</a:t>
            </a:r>
          </a:p>
          <a:p>
            <a:pPr eaLnBrk="1" hangingPunct="1">
              <a:lnSpc>
                <a:spcPct val="90000"/>
              </a:lnSpc>
            </a:pPr>
            <a:r>
              <a:rPr lang="en-US" sz="1800" dirty="0" smtClean="0"/>
              <a:t>Universidad de Puerto Rico</a:t>
            </a:r>
          </a:p>
        </p:txBody>
      </p:sp>
      <p:pic>
        <p:nvPicPr>
          <p:cNvPr id="3077" name="Picture 4" descr="LOGO2"/>
          <p:cNvPicPr>
            <a:picLocks noChangeAspect="1" noChangeArrowheads="1"/>
          </p:cNvPicPr>
          <p:nvPr/>
        </p:nvPicPr>
        <p:blipFill>
          <a:blip r:embed="rId3"/>
          <a:srcRect/>
          <a:stretch>
            <a:fillRect/>
          </a:stretch>
        </p:blipFill>
        <p:spPr bwMode="auto">
          <a:xfrm>
            <a:off x="7315200" y="304800"/>
            <a:ext cx="1524000" cy="1482725"/>
          </a:xfrm>
          <a:prstGeom prst="rect">
            <a:avLst/>
          </a:prstGeom>
          <a:noFill/>
          <a:ln w="9525">
            <a:noFill/>
            <a:miter lim="800000"/>
            <a:headEnd/>
            <a:tailEnd/>
          </a:ln>
        </p:spPr>
      </p:pic>
      <p:sp>
        <p:nvSpPr>
          <p:cNvPr id="3078" name="Text Box 8"/>
          <p:cNvSpPr txBox="1">
            <a:spLocks noChangeArrowheads="1"/>
          </p:cNvSpPr>
          <p:nvPr/>
        </p:nvSpPr>
        <p:spPr bwMode="auto">
          <a:xfrm>
            <a:off x="381000" y="5105400"/>
            <a:ext cx="5099473" cy="954107"/>
          </a:xfrm>
          <a:prstGeom prst="rect">
            <a:avLst/>
          </a:prstGeom>
          <a:noFill/>
          <a:ln w="9525" algn="ctr">
            <a:noFill/>
            <a:miter lim="800000"/>
            <a:headEnd/>
            <a:tailEnd/>
          </a:ln>
        </p:spPr>
        <p:txBody>
          <a:bodyPr wrap="none">
            <a:spAutoFit/>
          </a:bodyPr>
          <a:lstStyle/>
          <a:p>
            <a:r>
              <a:rPr lang="en-US" dirty="0" err="1"/>
              <a:t>Presentado</a:t>
            </a:r>
            <a:r>
              <a:rPr lang="en-US" dirty="0"/>
              <a:t> en </a:t>
            </a:r>
            <a:r>
              <a:rPr lang="en-US" dirty="0" err="1"/>
              <a:t>Reunión</a:t>
            </a:r>
            <a:r>
              <a:rPr lang="en-US" dirty="0"/>
              <a:t> del </a:t>
            </a:r>
            <a:r>
              <a:rPr lang="en-US" dirty="0" err="1" smtClean="0"/>
              <a:t>Claustro</a:t>
            </a:r>
            <a:endParaRPr lang="en-US" dirty="0" smtClean="0"/>
          </a:p>
          <a:p>
            <a:r>
              <a:rPr lang="en-US" sz="1600" dirty="0" smtClean="0"/>
              <a:t>(</a:t>
            </a:r>
            <a:r>
              <a:rPr lang="en-US" sz="1600" dirty="0" err="1" smtClean="0"/>
              <a:t>Editado</a:t>
            </a:r>
            <a:r>
              <a:rPr lang="en-US" sz="1600" dirty="0" smtClean="0"/>
              <a:t> </a:t>
            </a:r>
            <a:r>
              <a:rPr lang="en-US" sz="1600" dirty="0" err="1" smtClean="0"/>
              <a:t>para</a:t>
            </a:r>
            <a:r>
              <a:rPr lang="en-US" sz="1600" dirty="0" smtClean="0"/>
              <a:t> </a:t>
            </a:r>
            <a:r>
              <a:rPr lang="en-US" sz="1600" dirty="0" err="1" smtClean="0"/>
              <a:t>clarificar</a:t>
            </a:r>
            <a:r>
              <a:rPr lang="en-US" sz="1600" dirty="0" smtClean="0"/>
              <a:t> y </a:t>
            </a:r>
            <a:r>
              <a:rPr lang="en-US" sz="1600" dirty="0" err="1" smtClean="0"/>
              <a:t>corregir</a:t>
            </a:r>
            <a:r>
              <a:rPr lang="en-US" sz="1600" dirty="0" smtClean="0"/>
              <a:t> el 16 de </a:t>
            </a:r>
            <a:r>
              <a:rPr lang="en-US" sz="1600" dirty="0" err="1" smtClean="0"/>
              <a:t>octubre</a:t>
            </a:r>
            <a:r>
              <a:rPr lang="en-US" sz="1600" dirty="0" smtClean="0"/>
              <a:t> de 2007)</a:t>
            </a:r>
            <a:endParaRPr lang="en-US" sz="1600" dirty="0"/>
          </a:p>
          <a:p>
            <a:endParaRPr lang="en-US" sz="1600" dirty="0"/>
          </a:p>
        </p:txBody>
      </p:sp>
      <p:pic>
        <p:nvPicPr>
          <p:cNvPr id="3079" name="Picture 9" descr="Logo_OIIP"/>
          <p:cNvPicPr>
            <a:picLocks noChangeAspect="1" noChangeArrowheads="1"/>
          </p:cNvPicPr>
          <p:nvPr/>
        </p:nvPicPr>
        <p:blipFill>
          <a:blip r:embed="rId4"/>
          <a:srcRect/>
          <a:stretch>
            <a:fillRect/>
          </a:stretch>
        </p:blipFill>
        <p:spPr bwMode="auto">
          <a:xfrm>
            <a:off x="7239000" y="5373688"/>
            <a:ext cx="1765300" cy="120491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ChangeArrowheads="1"/>
          </p:cNvSpPr>
          <p:nvPr/>
        </p:nvSpPr>
        <p:spPr bwMode="auto">
          <a:xfrm>
            <a:off x="566738" y="1752600"/>
            <a:ext cx="8001000" cy="4267200"/>
          </a:xfrm>
          <a:prstGeom prst="rect">
            <a:avLst/>
          </a:prstGeom>
          <a:noFill/>
          <a:ln w="9525" cmpd="tri">
            <a:noFill/>
            <a:miter lim="800000"/>
            <a:headEnd/>
            <a:tailEnd/>
          </a:ln>
          <a:effectLst/>
        </p:spPr>
        <p:txBody>
          <a:bodyPr/>
          <a:lstStyle/>
          <a:p>
            <a:pPr marL="469900" indent="-469900">
              <a:lnSpc>
                <a:spcPct val="80000"/>
              </a:lnSpc>
              <a:spcBef>
                <a:spcPct val="20000"/>
              </a:spcBef>
              <a:buClr>
                <a:schemeClr val="accent2"/>
              </a:buClr>
              <a:buFont typeface="Wingdings" pitchFamily="2" charset="2"/>
              <a:buNone/>
              <a:defRPr/>
            </a:pPr>
            <a:endParaRPr lang="en-US" sz="1500" kern="0" dirty="0">
              <a:latin typeface="+mn-lt"/>
            </a:endParaRPr>
          </a:p>
        </p:txBody>
      </p:sp>
      <p:pic>
        <p:nvPicPr>
          <p:cNvPr id="12291" name="Picture 6" descr="campus 1937 003"/>
          <p:cNvPicPr>
            <a:picLocks noChangeAspect="1" noChangeArrowheads="1"/>
          </p:cNvPicPr>
          <p:nvPr/>
        </p:nvPicPr>
        <p:blipFill>
          <a:blip r:embed="rId3"/>
          <a:srcRect/>
          <a:stretch>
            <a:fillRect/>
          </a:stretch>
        </p:blipFill>
        <p:spPr bwMode="auto">
          <a:xfrm>
            <a:off x="304800" y="1828800"/>
            <a:ext cx="5181600" cy="3768725"/>
          </a:xfrm>
          <a:prstGeom prst="rect">
            <a:avLst/>
          </a:prstGeom>
          <a:noFill/>
          <a:ln w="22225" cmpd="tri">
            <a:solidFill>
              <a:srgbClr val="FFFFCC"/>
            </a:solidFill>
            <a:miter lim="800000"/>
            <a:headEnd/>
            <a:tailEnd/>
          </a:ln>
        </p:spPr>
      </p:pic>
      <p:sp>
        <p:nvSpPr>
          <p:cNvPr id="12292" name="Rectangle 2"/>
          <p:cNvSpPr>
            <a:spLocks noGrp="1" noChangeArrowheads="1"/>
          </p:cNvSpPr>
          <p:nvPr>
            <p:ph type="title"/>
          </p:nvPr>
        </p:nvSpPr>
        <p:spPr>
          <a:xfrm>
            <a:off x="574675" y="457200"/>
            <a:ext cx="8001000" cy="758825"/>
          </a:xfrm>
        </p:spPr>
        <p:txBody>
          <a:bodyPr/>
          <a:lstStyle/>
          <a:p>
            <a:pPr eaLnBrk="1" hangingPunct="1"/>
            <a:r>
              <a:rPr lang="es-PR" sz="2400" smtClean="0"/>
              <a:t>REMODELACIÓN EDIFICIO LUIS DE CELIS</a:t>
            </a:r>
            <a:endParaRPr lang="en-US" sz="2400" smtClean="0"/>
          </a:p>
        </p:txBody>
      </p:sp>
      <p:pic>
        <p:nvPicPr>
          <p:cNvPr id="12293" name="Picture 12" descr="Celis(Biología_Viejo)_mod.jpg"/>
          <p:cNvPicPr>
            <a:picLocks noChangeAspect="1"/>
          </p:cNvPicPr>
          <p:nvPr/>
        </p:nvPicPr>
        <p:blipFill>
          <a:blip r:embed="rId4"/>
          <a:srcRect/>
          <a:stretch>
            <a:fillRect/>
          </a:stretch>
        </p:blipFill>
        <p:spPr bwMode="auto">
          <a:xfrm>
            <a:off x="4826000" y="2895600"/>
            <a:ext cx="4267200" cy="3200400"/>
          </a:xfrm>
          <a:prstGeom prst="rect">
            <a:avLst/>
          </a:prstGeom>
          <a:noFill/>
          <a:ln w="28575" cmpd="tri">
            <a:solidFill>
              <a:srgbClr val="FFFFCC"/>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304800"/>
            <a:ext cx="8042275" cy="1219200"/>
          </a:xfrm>
        </p:spPr>
        <p:txBody>
          <a:bodyPr/>
          <a:lstStyle/>
          <a:p>
            <a:pPr eaLnBrk="1" hangingPunct="1"/>
            <a:r>
              <a:rPr lang="es-PR" sz="2400" smtClean="0"/>
              <a:t>EDIFICIO ALFREDO RAMÍREZ DE ARELLANO Y ROSELL: CENTRO DE INNOVACIÓN  Y TECNOLOGIA AGROINDUSTRIAL (CITAI)</a:t>
            </a:r>
            <a:endParaRPr lang="en-US" sz="2400" smtClean="0"/>
          </a:p>
        </p:txBody>
      </p:sp>
      <p:sp>
        <p:nvSpPr>
          <p:cNvPr id="13315" name="Rectangle 3"/>
          <p:cNvSpPr>
            <a:spLocks noGrp="1" noChangeArrowheads="1"/>
          </p:cNvSpPr>
          <p:nvPr>
            <p:ph type="body" idx="1"/>
          </p:nvPr>
        </p:nvSpPr>
        <p:spPr/>
        <p:txBody>
          <a:bodyPr/>
          <a:lstStyle/>
          <a:p>
            <a:pPr eaLnBrk="1" hangingPunct="1"/>
            <a:r>
              <a:rPr lang="es-ES" sz="1500" smtClean="0"/>
              <a:t>El Centro de Innovación y Tecnología Agroindustrial surge como resultado de una propuesta originada como parte del Programa de Ciencia y Tecnología de Alimentos.  </a:t>
            </a:r>
          </a:p>
          <a:p>
            <a:pPr eaLnBrk="1" hangingPunct="1"/>
            <a:r>
              <a:rPr lang="es-ES" sz="1500" smtClean="0"/>
              <a:t>La iniciativa surge por la necesidad de proveer unas instalaciones para el desarrollo científico y tecnológico para ofrecer al país de un abasto de alimentos seguros y nutritivos que cumpla con las regulaciones locales e internacionales.  </a:t>
            </a:r>
          </a:p>
          <a:p>
            <a:pPr eaLnBrk="1" hangingPunct="1"/>
            <a:r>
              <a:rPr lang="es-ES" sz="1500" smtClean="0"/>
              <a:t>La construcción de este edificio, que apoyará la labor de investigación en nuestro Recinto y promoverá el desarrollo de la industria agrícola, representa un precedente para esta institución porque es la primera vez en la historia en que la fuente de fondos principal proviene de fondos externos.  </a:t>
            </a:r>
          </a:p>
          <a:p>
            <a:pPr eaLnBrk="1" hangingPunct="1"/>
            <a:r>
              <a:rPr lang="es-ES" sz="1500" smtClean="0"/>
              <a:t>La fundación Ramírez de Arellano y Rosell donaron $900,000  y el Departamento de Agricultura aportó $600,000.  La Universidad asignó $300,000 para completar el presupuesto requerido para este proyecto. </a:t>
            </a:r>
          </a:p>
          <a:p>
            <a:pPr eaLnBrk="1" hangingPunct="1"/>
            <a:r>
              <a:rPr lang="es-ES" sz="1500" smtClean="0"/>
              <a:t>El proyecto esta siendo realizado por el contratista Jorge Nogueras.  La fecha de comienzo fue el 29 de septiembre de 2006 y se espera concluya para finales de noviembre de 2007.</a:t>
            </a:r>
          </a:p>
          <a:p>
            <a:pPr eaLnBrk="1" hangingPunct="1"/>
            <a:endParaRPr lang="es-ES" sz="2400" smtClean="0"/>
          </a:p>
        </p:txBody>
      </p:sp>
      <p:sp>
        <p:nvSpPr>
          <p:cNvPr id="13316" name="Rectangle 3"/>
          <p:cNvSpPr txBox="1">
            <a:spLocks noChangeArrowheads="1"/>
          </p:cNvSpPr>
          <p:nvPr/>
        </p:nvSpPr>
        <p:spPr bwMode="auto">
          <a:xfrm>
            <a:off x="533400" y="1752600"/>
            <a:ext cx="8001000" cy="4267200"/>
          </a:xfrm>
          <a:prstGeom prst="rect">
            <a:avLst/>
          </a:prstGeom>
          <a:noFill/>
          <a:ln w="9525">
            <a:noFill/>
            <a:miter lim="800000"/>
            <a:headEnd/>
            <a:tailEnd/>
          </a:ln>
        </p:spPr>
        <p:txBody>
          <a:bodyPr/>
          <a:lstStyle/>
          <a:p>
            <a:pPr marL="469900" indent="-469900">
              <a:spcBef>
                <a:spcPct val="20000"/>
              </a:spcBef>
              <a:buClr>
                <a:schemeClr val="accent2"/>
              </a:buClr>
              <a:buFont typeface="Wingdings" pitchFamily="2" charset="2"/>
              <a:buChar char="o"/>
            </a:pPr>
            <a:endParaRPr lang="es-E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as2006124B5"/>
          <p:cNvPicPr>
            <a:picLocks noChangeAspect="1" noChangeArrowheads="1"/>
          </p:cNvPicPr>
          <p:nvPr/>
        </p:nvPicPr>
        <p:blipFill>
          <a:blip r:embed="rId3"/>
          <a:srcRect/>
          <a:stretch>
            <a:fillRect/>
          </a:stretch>
        </p:blipFill>
        <p:spPr bwMode="auto">
          <a:xfrm>
            <a:off x="762000" y="1928813"/>
            <a:ext cx="7686675" cy="3557587"/>
          </a:xfrm>
          <a:prstGeom prst="rect">
            <a:avLst/>
          </a:prstGeom>
          <a:noFill/>
          <a:ln w="22225" cmpd="tri">
            <a:solidFill>
              <a:srgbClr val="FFFFCC"/>
            </a:solidFill>
            <a:miter lim="800000"/>
            <a:headEnd/>
            <a:tailEnd/>
          </a:ln>
        </p:spPr>
      </p:pic>
      <p:sp>
        <p:nvSpPr>
          <p:cNvPr id="14339" name="Rectangle 2"/>
          <p:cNvSpPr>
            <a:spLocks noGrp="1" noChangeArrowheads="1"/>
          </p:cNvSpPr>
          <p:nvPr>
            <p:ph type="title"/>
          </p:nvPr>
        </p:nvSpPr>
        <p:spPr>
          <a:xfrm>
            <a:off x="533400" y="304800"/>
            <a:ext cx="8042275" cy="1219200"/>
          </a:xfrm>
        </p:spPr>
        <p:txBody>
          <a:bodyPr/>
          <a:lstStyle/>
          <a:p>
            <a:pPr eaLnBrk="1" hangingPunct="1"/>
            <a:r>
              <a:rPr lang="es-PR" sz="2400" smtClean="0"/>
              <a:t>EDIFICIO ALFREDO RAMÍREZ DE ARELLANO Y ROSELL: CENTRO DE INNOVACIÓN  Y TECNOLOGIA AGROINDUSTRIAL (CITAI)</a:t>
            </a:r>
            <a:endParaRPr lang="en-US" sz="24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2400" smtClean="0"/>
              <a:t>PLANTA PILOTO DE BIOFARMACEÚTICA Y BIOPROCESAMIENTO</a:t>
            </a:r>
          </a:p>
        </p:txBody>
      </p:sp>
      <p:sp>
        <p:nvSpPr>
          <p:cNvPr id="8" name="Rectangle 3"/>
          <p:cNvSpPr txBox="1">
            <a:spLocks noChangeArrowheads="1"/>
          </p:cNvSpPr>
          <p:nvPr/>
        </p:nvSpPr>
        <p:spPr bwMode="auto">
          <a:xfrm>
            <a:off x="533400" y="1752600"/>
            <a:ext cx="8077200" cy="4343400"/>
          </a:xfrm>
          <a:prstGeom prst="rect">
            <a:avLst/>
          </a:prstGeom>
          <a:noFill/>
          <a:ln w="9525">
            <a:noFill/>
            <a:miter lim="800000"/>
            <a:headEnd/>
            <a:tailEnd/>
          </a:ln>
          <a:effectLst/>
        </p:spPr>
        <p:txBody>
          <a:bodyPr/>
          <a:lstStyle/>
          <a:p>
            <a:pPr marL="469900" indent="-469900">
              <a:spcBef>
                <a:spcPct val="20000"/>
              </a:spcBef>
              <a:buClr>
                <a:schemeClr val="accent2"/>
              </a:buClr>
              <a:buFont typeface="Wingdings" pitchFamily="2" charset="2"/>
              <a:buChar char="o"/>
              <a:defRPr/>
            </a:pPr>
            <a:r>
              <a:rPr lang="es-ES" sz="1500" dirty="0">
                <a:latin typeface="Verdana" pitchFamily="34" charset="0"/>
              </a:rPr>
              <a:t>La construcción de la Planta de </a:t>
            </a:r>
            <a:r>
              <a:rPr lang="es-ES" sz="1500" dirty="0" err="1">
                <a:latin typeface="Verdana" pitchFamily="34" charset="0"/>
              </a:rPr>
              <a:t>Bioprocesos</a:t>
            </a:r>
            <a:r>
              <a:rPr lang="es-ES" sz="1500" dirty="0">
                <a:latin typeface="Verdana" pitchFamily="34" charset="0"/>
              </a:rPr>
              <a:t> comenzó el 11 de septiembre de 2006. El diseño arquitectónico de la planta estuvo a cargo de </a:t>
            </a:r>
            <a:r>
              <a:rPr lang="es-ES" sz="1500" i="1" dirty="0">
                <a:latin typeface="Verdana" pitchFamily="34" charset="0"/>
              </a:rPr>
              <a:t>CMA </a:t>
            </a:r>
            <a:r>
              <a:rPr lang="es-ES" sz="1500" i="1" dirty="0" err="1">
                <a:latin typeface="Verdana" pitchFamily="34" charset="0"/>
              </a:rPr>
              <a:t>Architects</a:t>
            </a:r>
            <a:r>
              <a:rPr lang="es-ES" sz="1500" i="1" dirty="0">
                <a:latin typeface="Verdana" pitchFamily="34" charset="0"/>
              </a:rPr>
              <a:t> &amp; </a:t>
            </a:r>
            <a:r>
              <a:rPr lang="es-ES" sz="1500" i="1" dirty="0" err="1">
                <a:latin typeface="Verdana" pitchFamily="34" charset="0"/>
              </a:rPr>
              <a:t>Engineers</a:t>
            </a:r>
            <a:r>
              <a:rPr lang="es-ES" sz="1500" i="1" dirty="0">
                <a:latin typeface="Verdana" pitchFamily="34" charset="0"/>
              </a:rPr>
              <a:t>, LLP</a:t>
            </a:r>
            <a:r>
              <a:rPr lang="es-ES" sz="1500" dirty="0">
                <a:latin typeface="Verdana" pitchFamily="34" charset="0"/>
              </a:rPr>
              <a:t> con sede en Hato Rey. La construcción está a cargo de </a:t>
            </a:r>
            <a:r>
              <a:rPr lang="es-ES" sz="1500" i="1" dirty="0">
                <a:latin typeface="Verdana" pitchFamily="34" charset="0"/>
              </a:rPr>
              <a:t>ATG </a:t>
            </a:r>
            <a:r>
              <a:rPr lang="es-ES" sz="1500" i="1" dirty="0" err="1">
                <a:latin typeface="Verdana" pitchFamily="34" charset="0"/>
              </a:rPr>
              <a:t>Contractors</a:t>
            </a:r>
            <a:r>
              <a:rPr lang="es-ES" sz="1500" dirty="0">
                <a:latin typeface="Verdana" pitchFamily="34" charset="0"/>
              </a:rPr>
              <a:t> de </a:t>
            </a:r>
            <a:r>
              <a:rPr lang="es-ES" sz="1500" dirty="0" err="1">
                <a:latin typeface="Verdana" pitchFamily="34" charset="0"/>
              </a:rPr>
              <a:t>Camuy</a:t>
            </a:r>
            <a:r>
              <a:rPr lang="es-ES" sz="1500" dirty="0">
                <a:latin typeface="Verdana" pitchFamily="34" charset="0"/>
              </a:rPr>
              <a:t>. </a:t>
            </a:r>
          </a:p>
          <a:p>
            <a:pPr marL="469900" indent="-469900">
              <a:spcBef>
                <a:spcPct val="20000"/>
              </a:spcBef>
              <a:buClr>
                <a:schemeClr val="accent2"/>
              </a:buClr>
              <a:buFont typeface="Wingdings" pitchFamily="2" charset="2"/>
              <a:buChar char="o"/>
              <a:defRPr/>
            </a:pPr>
            <a:r>
              <a:rPr lang="es-ES" sz="1500" dirty="0">
                <a:latin typeface="Verdana" pitchFamily="34" charset="0"/>
              </a:rPr>
              <a:t>Este magno edificio tendrá un costo aproximado de $12 millones. PRIDCO aportó $5 M, $5 M fueron asignados del fondo del Centenario de la Universidad de Puerto Rico y $2.5 M se obtuvieron de una propuesta federal a la </a:t>
            </a:r>
            <a:r>
              <a:rPr lang="es-ES" sz="1500" i="1" dirty="0" err="1">
                <a:latin typeface="Verdana" pitchFamily="34" charset="0"/>
              </a:rPr>
              <a:t>Economic</a:t>
            </a:r>
            <a:r>
              <a:rPr lang="es-ES" sz="1500" i="1" dirty="0">
                <a:latin typeface="Verdana" pitchFamily="34" charset="0"/>
              </a:rPr>
              <a:t> </a:t>
            </a:r>
            <a:r>
              <a:rPr lang="es-ES" sz="1500" i="1" dirty="0" err="1">
                <a:latin typeface="Verdana" pitchFamily="34" charset="0"/>
              </a:rPr>
              <a:t>Development</a:t>
            </a:r>
            <a:r>
              <a:rPr lang="es-ES" sz="1500" i="1" dirty="0">
                <a:latin typeface="Verdana" pitchFamily="34" charset="0"/>
              </a:rPr>
              <a:t> </a:t>
            </a:r>
            <a:r>
              <a:rPr lang="es-ES" sz="1500" i="1" dirty="0" err="1">
                <a:latin typeface="Verdana" pitchFamily="34" charset="0"/>
              </a:rPr>
              <a:t>Agency</a:t>
            </a:r>
            <a:r>
              <a:rPr lang="es-ES" sz="1500" dirty="0">
                <a:latin typeface="Verdana" pitchFamily="34" charset="0"/>
              </a:rPr>
              <a:t> para la construcción de la planta.  </a:t>
            </a:r>
          </a:p>
          <a:p>
            <a:pPr marL="469900" indent="-469900">
              <a:spcBef>
                <a:spcPct val="20000"/>
              </a:spcBef>
              <a:buClr>
                <a:schemeClr val="accent2"/>
              </a:buClr>
              <a:buFont typeface="Wingdings" pitchFamily="2" charset="2"/>
              <a:buChar char="o"/>
              <a:defRPr/>
            </a:pPr>
            <a:r>
              <a:rPr lang="es-ES" sz="1500" dirty="0">
                <a:latin typeface="Verdana" pitchFamily="34" charset="0"/>
              </a:rPr>
              <a:t>Se espera que el edificio se entregue en diciembre 2007 y que su inauguración sea en el mes de enero de 2008. </a:t>
            </a:r>
          </a:p>
          <a:p>
            <a:pPr marL="469900" indent="-469900">
              <a:spcBef>
                <a:spcPct val="20000"/>
              </a:spcBef>
              <a:buClr>
                <a:schemeClr val="accent2"/>
              </a:buClr>
              <a:buFont typeface="Wingdings" pitchFamily="2" charset="2"/>
              <a:buChar char="o"/>
              <a:defRPr/>
            </a:pPr>
            <a:r>
              <a:rPr lang="es-ES" sz="1500" dirty="0">
                <a:latin typeface="Verdana" pitchFamily="34" charset="0"/>
              </a:rPr>
              <a:t>La planta es una construcción de 35,417 pies cuadrados dividida en dos alas. En un ala se concentran las oficinas de administración, anfiteatro, salones y laboratorio de entrenamiento. La segunda ala está dedicada a la investigación para mejoramiento de procesos, que atenderá las tecnologías de cultivo de células mamíferas y bacterianas. Esta ala atenderá también los procesos de fermentación y purificación de proteínas recombinantes.</a:t>
            </a:r>
          </a:p>
          <a:p>
            <a:pPr>
              <a:defRPr/>
            </a:pPr>
            <a:r>
              <a:rPr lang="es-ES" sz="1600" dirty="0">
                <a:latin typeface="Verdana" pitchFamily="34" charset="0"/>
              </a:rPr>
              <a:t> </a:t>
            </a:r>
          </a:p>
          <a:p>
            <a:pPr marL="469900" indent="-469900">
              <a:spcBef>
                <a:spcPct val="20000"/>
              </a:spcBef>
              <a:buClr>
                <a:schemeClr val="accent2"/>
              </a:buClr>
              <a:defRPr/>
            </a:pPr>
            <a:r>
              <a:rPr lang="es-ES" sz="1600" dirty="0">
                <a:latin typeface="Verdana" pitchFamily="34"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z="2400" smtClean="0"/>
              <a:t>PLANTA PILOTO DE BIOFARMACEÚTICA Y BIOPROCESAMIENTO</a:t>
            </a:r>
          </a:p>
        </p:txBody>
      </p:sp>
      <p:sp>
        <p:nvSpPr>
          <p:cNvPr id="4" name="Rectangle 3"/>
          <p:cNvSpPr txBox="1">
            <a:spLocks noChangeArrowheads="1"/>
          </p:cNvSpPr>
          <p:nvPr/>
        </p:nvSpPr>
        <p:spPr bwMode="auto">
          <a:xfrm>
            <a:off x="533400" y="1752600"/>
            <a:ext cx="8001000" cy="4267200"/>
          </a:xfrm>
          <a:prstGeom prst="rect">
            <a:avLst/>
          </a:prstGeom>
          <a:noFill/>
          <a:ln w="9525">
            <a:noFill/>
            <a:miter lim="800000"/>
            <a:headEnd/>
            <a:tailEnd/>
          </a:ln>
          <a:effectLst/>
        </p:spPr>
        <p:txBody>
          <a:bodyPr/>
          <a:lstStyle/>
          <a:p>
            <a:pPr marL="469900" indent="-469900">
              <a:spcBef>
                <a:spcPct val="20000"/>
              </a:spcBef>
              <a:buClr>
                <a:schemeClr val="accent2"/>
              </a:buClr>
              <a:buFont typeface="Wingdings" pitchFamily="2" charset="2"/>
              <a:buChar char="o"/>
              <a:defRPr/>
            </a:pPr>
            <a:r>
              <a:rPr lang="es-ES" sz="1600" dirty="0">
                <a:latin typeface="+mn-lt"/>
              </a:rPr>
              <a:t>Será dirigida por una entidad sin fines de lucro constituida por una Junta de Directores. Boris </a:t>
            </a:r>
            <a:r>
              <a:rPr lang="es-ES" sz="1600" dirty="0" err="1">
                <a:latin typeface="+mn-lt"/>
              </a:rPr>
              <a:t>Jaskille</a:t>
            </a:r>
            <a:r>
              <a:rPr lang="es-ES" sz="1600" dirty="0">
                <a:latin typeface="+mn-lt"/>
              </a:rPr>
              <a:t> de PRIDCO-Presidente de Junta, José Martínez de </a:t>
            </a:r>
            <a:r>
              <a:rPr lang="es-ES" sz="1600" i="1" dirty="0" err="1">
                <a:latin typeface="+mn-lt"/>
              </a:rPr>
              <a:t>Abbott</a:t>
            </a:r>
            <a:r>
              <a:rPr lang="es-ES" sz="1600" dirty="0">
                <a:latin typeface="+mn-lt"/>
              </a:rPr>
              <a:t>- VP de Junta, Rosa </a:t>
            </a:r>
            <a:r>
              <a:rPr lang="es-ES" sz="1600" dirty="0" err="1">
                <a:latin typeface="+mn-lt"/>
              </a:rPr>
              <a:t>Buxeda</a:t>
            </a:r>
            <a:r>
              <a:rPr lang="es-ES" sz="1600" dirty="0">
                <a:latin typeface="+mn-lt"/>
              </a:rPr>
              <a:t> de UPR- Secretaria de Junta, Jorge I. Vélez Arocho de UPR, Emilio Rivera de </a:t>
            </a:r>
            <a:r>
              <a:rPr lang="es-ES" sz="1600" i="1" dirty="0">
                <a:latin typeface="+mn-lt"/>
              </a:rPr>
              <a:t>Amgen</a:t>
            </a:r>
            <a:r>
              <a:rPr lang="es-ES" sz="1600" dirty="0">
                <a:latin typeface="+mn-lt"/>
              </a:rPr>
              <a:t>, Ramón Rijos de </a:t>
            </a:r>
            <a:r>
              <a:rPr lang="es-ES" sz="1600" i="1" dirty="0" err="1">
                <a:latin typeface="+mn-lt"/>
              </a:rPr>
              <a:t>Ortho</a:t>
            </a:r>
            <a:r>
              <a:rPr lang="es-ES" sz="1600" i="1" dirty="0">
                <a:latin typeface="+mn-lt"/>
              </a:rPr>
              <a:t> </a:t>
            </a:r>
            <a:r>
              <a:rPr lang="es-ES" sz="1600" i="1" dirty="0" err="1">
                <a:latin typeface="+mn-lt"/>
              </a:rPr>
              <a:t>Biologics</a:t>
            </a:r>
            <a:r>
              <a:rPr lang="es-ES" sz="1600" dirty="0">
                <a:latin typeface="+mn-lt"/>
              </a:rPr>
              <a:t> y Enrique Mirandés de PRIDCO. Además, en abril de 2007 se contrató al doctor Roberto Rodríguez Andújar como Director Ejecutivo de la planta.  </a:t>
            </a:r>
          </a:p>
          <a:p>
            <a:pPr marL="469900" indent="-469900">
              <a:spcBef>
                <a:spcPct val="20000"/>
              </a:spcBef>
              <a:buClr>
                <a:schemeClr val="accent2"/>
              </a:buClr>
              <a:buFont typeface="Wingdings" pitchFamily="2" charset="2"/>
              <a:buChar char="o"/>
              <a:defRPr/>
            </a:pPr>
            <a:r>
              <a:rPr lang="es-ES" sz="1600" dirty="0">
                <a:latin typeface="+mn-lt"/>
              </a:rPr>
              <a:t>El propósito de estas instalaciones es contribuir al desarrollo económico en la isla fortaleciendo las capacidades de la fuerza laboral y proveyendo la interacción científica entre los investigadores de la academia y la industria. </a:t>
            </a:r>
          </a:p>
          <a:p>
            <a:pPr marL="469900" indent="-469900">
              <a:spcBef>
                <a:spcPct val="20000"/>
              </a:spcBef>
              <a:buClr>
                <a:schemeClr val="accent2"/>
              </a:buClr>
              <a:buFont typeface="Wingdings" pitchFamily="2" charset="2"/>
              <a:buChar char="o"/>
              <a:defRPr/>
            </a:pPr>
            <a:r>
              <a:rPr lang="es-ES" sz="1600" dirty="0">
                <a:latin typeface="+mn-lt"/>
              </a:rPr>
              <a:t>Nuestros investigadores tendrán la oportunidad de utilizar el centro como parte de proyectos que contribuyan a una economía de conocimiento y podrán desarrollar proyectos de colaboración con la industria en estas instalaciones. </a:t>
            </a:r>
          </a:p>
          <a:p>
            <a:pPr marL="469900" indent="-469900">
              <a:spcBef>
                <a:spcPct val="20000"/>
              </a:spcBef>
              <a:buClr>
                <a:schemeClr val="accent2"/>
              </a:buClr>
              <a:defRPr/>
            </a:pPr>
            <a:endParaRPr lang="es-ES" sz="1600" dirty="0">
              <a:latin typeface="Verdana"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533400" y="1752600"/>
            <a:ext cx="8001000" cy="4267200"/>
          </a:xfrm>
          <a:prstGeom prst="rect">
            <a:avLst/>
          </a:prstGeom>
          <a:noFill/>
          <a:ln w="9525">
            <a:noFill/>
            <a:miter lim="800000"/>
            <a:headEnd/>
            <a:tailEnd/>
          </a:ln>
          <a:effectLst/>
        </p:spPr>
        <p:txBody>
          <a:bodyPr/>
          <a:lstStyle/>
          <a:p>
            <a:pPr marL="469900" indent="-469900">
              <a:spcBef>
                <a:spcPct val="20000"/>
              </a:spcBef>
              <a:buClr>
                <a:schemeClr val="accent2"/>
              </a:buClr>
              <a:buFont typeface="Wingdings" pitchFamily="2" charset="2"/>
              <a:buChar char="o"/>
              <a:defRPr/>
            </a:pPr>
            <a:r>
              <a:rPr lang="es-ES" sz="1600" dirty="0">
                <a:latin typeface="+mn-lt"/>
              </a:rPr>
              <a:t>En la actualidad el centro está colaborando con universidades en el exterior para iniciar investigaciones originales en las áreas de biotecnología conducentes a propiedad intelectual y datos para competir por becas federales para la investigación.  </a:t>
            </a:r>
          </a:p>
          <a:p>
            <a:pPr marL="469900" indent="-469900">
              <a:spcBef>
                <a:spcPct val="20000"/>
              </a:spcBef>
              <a:buClr>
                <a:schemeClr val="accent2"/>
              </a:buClr>
              <a:buFont typeface="Wingdings" pitchFamily="2" charset="2"/>
              <a:buChar char="o"/>
              <a:defRPr/>
            </a:pPr>
            <a:r>
              <a:rPr lang="es-ES" sz="1600" dirty="0">
                <a:latin typeface="+mn-lt"/>
              </a:rPr>
              <a:t>Se ofrecerán adiestramientos a distintos sectores de la industria y academia. Estudiantes de nuestros programas de Biología, Biotecnología, Ingeniería Química y Química de los Colegios de Artes y Ciencias y de Ingeniería tendrán la oportunidad de trabajar como asistentes de capacitación en estos adiestramientos así como en la investigación. Los estudiantes del programa de administración de oficinas del Colegio de Administración de Empresas también podrán realizar su práctica en esta planta.</a:t>
            </a:r>
          </a:p>
          <a:p>
            <a:pPr marL="469900" indent="-469900">
              <a:spcBef>
                <a:spcPct val="20000"/>
              </a:spcBef>
              <a:buClr>
                <a:schemeClr val="accent2"/>
              </a:buClr>
              <a:buFont typeface="Wingdings" pitchFamily="2" charset="2"/>
              <a:buChar char="o"/>
              <a:defRPr/>
            </a:pPr>
            <a:endParaRPr lang="es-ES" sz="1600" dirty="0">
              <a:latin typeface="Verdana" pitchFamily="34" charset="0"/>
            </a:endParaRPr>
          </a:p>
        </p:txBody>
      </p:sp>
      <p:sp>
        <p:nvSpPr>
          <p:cNvPr id="4" name="Rectangle 3"/>
          <p:cNvSpPr/>
          <p:nvPr/>
        </p:nvSpPr>
        <p:spPr>
          <a:xfrm>
            <a:off x="609600" y="541338"/>
            <a:ext cx="7924800" cy="830262"/>
          </a:xfrm>
          <a:prstGeom prst="rect">
            <a:avLst/>
          </a:prstGeom>
        </p:spPr>
        <p:txBody>
          <a:bodyPr>
            <a:spAutoFit/>
          </a:bodyPr>
          <a:lstStyle/>
          <a:p>
            <a:pPr>
              <a:defRPr/>
            </a:pPr>
            <a:r>
              <a:rPr lang="en-US" dirty="0">
                <a:latin typeface="+mj-lt"/>
              </a:rPr>
              <a:t>PLANTA PILOTO DE BIOFARMACEÚTICA Y BIOPROCESAMIENTO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a:xfrm>
            <a:off x="574675" y="465138"/>
            <a:ext cx="8001000" cy="830262"/>
          </a:xfrm>
        </p:spPr>
        <p:txBody>
          <a:bodyPr>
            <a:spAutoFit/>
          </a:bodyPr>
          <a:lstStyle/>
          <a:p>
            <a:pPr eaLnBrk="1" hangingPunct="1"/>
            <a:r>
              <a:rPr lang="en-US" sz="2400" smtClean="0"/>
              <a:t>PLANTA PILOTO DE BIOFARMACEÚTICA Y BIOPROCESAMIENTO</a:t>
            </a:r>
          </a:p>
        </p:txBody>
      </p:sp>
      <p:pic>
        <p:nvPicPr>
          <p:cNvPr id="18435" name="Picture 3" descr="planta piloto.jpg"/>
          <p:cNvPicPr>
            <a:picLocks noChangeAspect="1"/>
          </p:cNvPicPr>
          <p:nvPr/>
        </p:nvPicPr>
        <p:blipFill>
          <a:blip r:embed="rId3"/>
          <a:srcRect/>
          <a:stretch>
            <a:fillRect/>
          </a:stretch>
        </p:blipFill>
        <p:spPr bwMode="auto">
          <a:xfrm>
            <a:off x="1600200" y="2057400"/>
            <a:ext cx="6213475" cy="3810000"/>
          </a:xfrm>
          <a:prstGeom prst="rect">
            <a:avLst/>
          </a:prstGeom>
          <a:noFill/>
          <a:ln w="22225" cmpd="tri">
            <a:solidFill>
              <a:srgbClr val="FFFFCC"/>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2400" smtClean="0"/>
              <a:t>OTROS PROYECTOS EN CONSTRUCCI</a:t>
            </a:r>
            <a:r>
              <a:rPr lang="en-US" sz="2400" smtClean="0">
                <a:latin typeface="Franklin Gothic Book" pitchFamily="34" charset="0"/>
              </a:rPr>
              <a:t>Ó</a:t>
            </a:r>
            <a:r>
              <a:rPr lang="en-US" sz="2400" smtClean="0"/>
              <a:t>N</a:t>
            </a:r>
          </a:p>
        </p:txBody>
      </p:sp>
      <p:sp>
        <p:nvSpPr>
          <p:cNvPr id="123907" name="Rectangle 3"/>
          <p:cNvSpPr>
            <a:spLocks noGrp="1" noChangeArrowheads="1"/>
          </p:cNvSpPr>
          <p:nvPr>
            <p:ph type="body" idx="1"/>
          </p:nvPr>
        </p:nvSpPr>
        <p:spPr/>
        <p:txBody>
          <a:bodyPr/>
          <a:lstStyle/>
          <a:p>
            <a:pPr eaLnBrk="1" hangingPunct="1">
              <a:defRPr/>
            </a:pPr>
            <a:r>
              <a:rPr lang="es-PR" sz="1600" cap="all" dirty="0" smtClean="0"/>
              <a:t>Planta Central de Agua Refrigerada</a:t>
            </a:r>
            <a:r>
              <a:rPr lang="es-PR" sz="1600" dirty="0" smtClean="0"/>
              <a:t> – Reemplazo de torres, válvulas, centro de control del motor y sistema de ventilación a un costo de $1,285,000.  El tiempo de duración es de 211 días y se espera finalice el 27 de febrero de 2008.</a:t>
            </a:r>
          </a:p>
          <a:p>
            <a:pPr eaLnBrk="1" hangingPunct="1">
              <a:buFont typeface="Wingdings" pitchFamily="2" charset="2"/>
              <a:buNone/>
              <a:defRPr/>
            </a:pPr>
            <a:endParaRPr lang="es-PR" sz="1600" dirty="0" smtClean="0"/>
          </a:p>
          <a:p>
            <a:pPr eaLnBrk="1" hangingPunct="1">
              <a:defRPr/>
            </a:pPr>
            <a:r>
              <a:rPr lang="es-PR" sz="1600" cap="all" dirty="0" smtClean="0"/>
              <a:t>Mejoras en el Edificio C </a:t>
            </a:r>
            <a:r>
              <a:rPr lang="es-PR" sz="1600" dirty="0" smtClean="0"/>
              <a:t>– Pintar, insular las tubería de agua refrigerada, reemplazar los plafones y las puertas, instalar líneas de datos y teléfono a un costo de $200,000. El proyecto se ha realizado por administración y se espera finalice para principios de octubre.</a:t>
            </a:r>
          </a:p>
          <a:p>
            <a:pPr eaLnBrk="1" hangingPunct="1">
              <a:buFont typeface="Wingdings" pitchFamily="2" charset="2"/>
              <a:buNone/>
              <a:defRPr/>
            </a:pPr>
            <a:endParaRPr lang="es-PR" sz="1600" cap="all" dirty="0" smtClean="0"/>
          </a:p>
          <a:p>
            <a:pPr eaLnBrk="1" hangingPunct="1">
              <a:defRPr/>
            </a:pPr>
            <a:r>
              <a:rPr lang="es-PR" sz="1600" cap="all" dirty="0" smtClean="0"/>
              <a:t>Sistema de Aire Acondicionado en el edificio Josefina Torres </a:t>
            </a:r>
            <a:r>
              <a:rPr lang="es-PR" sz="1600" cap="all" dirty="0" err="1" smtClean="0"/>
              <a:t>Torres</a:t>
            </a:r>
            <a:r>
              <a:rPr lang="es-PR" sz="1600" cap="all" dirty="0" smtClean="0"/>
              <a:t> – </a:t>
            </a:r>
            <a:r>
              <a:rPr lang="es-PR" sz="1600" dirty="0" smtClean="0"/>
              <a:t>Aislación del sistema de aire acondicionado en el segundo piso a un costo de $82,000.  El proyecto está siendo realizado por </a:t>
            </a:r>
            <a:r>
              <a:rPr lang="es-PR" sz="1600" i="1" dirty="0" smtClean="0"/>
              <a:t>JR Industrial </a:t>
            </a:r>
            <a:r>
              <a:rPr lang="es-PR" sz="1600" i="1" dirty="0" err="1" smtClean="0"/>
              <a:t>Contractor</a:t>
            </a:r>
            <a:r>
              <a:rPr lang="es-PR" sz="1600" i="1" dirty="0" smtClean="0"/>
              <a:t> </a:t>
            </a:r>
            <a:r>
              <a:rPr lang="es-PR" sz="1600" dirty="0" smtClean="0"/>
              <a:t>y se espera se complete para finales de octubre.</a:t>
            </a:r>
            <a:endParaRPr lang="es-PR" sz="1600" dirty="0"/>
          </a:p>
          <a:p>
            <a:pPr eaLnBrk="1" hangingPunct="1">
              <a:defRPr/>
            </a:pPr>
            <a:endParaRPr lang="en-US" sz="1600" dirty="0"/>
          </a:p>
          <a:p>
            <a:pPr eaLnBrk="1" hangingPunct="1">
              <a:defRPr/>
            </a:pP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27075" y="533400"/>
            <a:ext cx="8001000" cy="911225"/>
          </a:xfrm>
          <a:prstGeom prst="rect">
            <a:avLst/>
          </a:prstGeom>
          <a:noFill/>
          <a:ln w="9525">
            <a:noFill/>
            <a:miter lim="800000"/>
            <a:headEnd/>
            <a:tailEnd/>
          </a:ln>
          <a:effectLst/>
        </p:spPr>
        <p:txBody>
          <a:bodyPr anchor="b"/>
          <a:lstStyle/>
          <a:p>
            <a:pPr>
              <a:defRPr/>
            </a:pPr>
            <a:r>
              <a:rPr lang="en-US" kern="0" dirty="0">
                <a:solidFill>
                  <a:schemeClr val="tx2"/>
                </a:solidFill>
                <a:latin typeface="+mj-lt"/>
                <a:ea typeface="+mj-ea"/>
                <a:cs typeface="+mj-cs"/>
              </a:rPr>
              <a:t>PROYECTOS EN DISEÑO Y CONSTRUCCI</a:t>
            </a:r>
            <a:r>
              <a:rPr lang="en-US" kern="0" dirty="0">
                <a:solidFill>
                  <a:schemeClr val="tx2"/>
                </a:solidFill>
                <a:latin typeface="Franklin Gothic Book"/>
                <a:ea typeface="+mj-ea"/>
                <a:cs typeface="+mj-cs"/>
              </a:rPr>
              <a:t>Ó</a:t>
            </a:r>
            <a:r>
              <a:rPr lang="en-US" kern="0" dirty="0">
                <a:solidFill>
                  <a:schemeClr val="tx2"/>
                </a:solidFill>
                <a:latin typeface="+mj-lt"/>
                <a:ea typeface="+mj-ea"/>
                <a:cs typeface="+mj-cs"/>
              </a:rPr>
              <a:t>N ADMINISTRADOS POR EL RECINTO</a:t>
            </a:r>
          </a:p>
        </p:txBody>
      </p:sp>
      <p:sp>
        <p:nvSpPr>
          <p:cNvPr id="7" name="Content Placeholder 2"/>
          <p:cNvSpPr>
            <a:spLocks noGrp="1"/>
          </p:cNvSpPr>
          <p:nvPr>
            <p:ph idx="1"/>
          </p:nvPr>
        </p:nvSpPr>
        <p:spPr>
          <a:xfrm>
            <a:off x="566738" y="1600200"/>
            <a:ext cx="8120062" cy="5105400"/>
          </a:xfrm>
        </p:spPr>
        <p:txBody>
          <a:bodyPr/>
          <a:lstStyle/>
          <a:p>
            <a:pPr eaLnBrk="1" hangingPunct="1">
              <a:defRPr/>
            </a:pPr>
            <a:r>
              <a:rPr lang="es-PR" sz="1400" cap="all" dirty="0" smtClean="0"/>
              <a:t>Mejoras Vaquería EEA Lajas </a:t>
            </a:r>
            <a:r>
              <a:rPr lang="es-PR" sz="1400" dirty="0" smtClean="0"/>
              <a:t>– Mejoras al rancho de ordeño, refuerzos  en estructuras existentes, instalación eléctrica soterrada y sistema de desagüe.  Se estima que el proyecto finalizará a mediados del mes de noviembre.</a:t>
            </a:r>
          </a:p>
          <a:p>
            <a:pPr eaLnBrk="1" hangingPunct="1">
              <a:buFont typeface="Wingdings" pitchFamily="2" charset="2"/>
              <a:buNone/>
              <a:defRPr/>
            </a:pPr>
            <a:endParaRPr lang="es-PR" sz="1400" dirty="0" smtClean="0"/>
          </a:p>
          <a:p>
            <a:pPr eaLnBrk="1" hangingPunct="1">
              <a:defRPr/>
            </a:pPr>
            <a:r>
              <a:rPr lang="en-US" sz="1400" dirty="0" smtClean="0"/>
              <a:t>REMODELACIÓN EDIFICIO ESTEBAN TERRATS </a:t>
            </a:r>
            <a:r>
              <a:rPr lang="es-PR" sz="1400" dirty="0" smtClean="0"/>
              <a:t>– Remodelación de las instalaciones administrativas y académicas que albergan los departamentos de Finanzas, Recursos Humanos y oficinas de profesores del Colegio de Ingeniería.   En noviembre se terminará la remodelación de la Oficina de Finanzas.  La segunda fase incluye la Oficina de Recursos Humanos.  Se espera que esta remodelación tome 9 meses.</a:t>
            </a:r>
          </a:p>
          <a:p>
            <a:pPr eaLnBrk="1" hangingPunct="1">
              <a:buFont typeface="Wingdings" pitchFamily="2" charset="2"/>
              <a:buNone/>
              <a:defRPr/>
            </a:pPr>
            <a:endParaRPr lang="en-US" sz="1400" dirty="0" smtClean="0"/>
          </a:p>
          <a:p>
            <a:pPr eaLnBrk="1" hangingPunct="1">
              <a:defRPr/>
            </a:pPr>
            <a:r>
              <a:rPr lang="en-US" sz="1400" dirty="0" smtClean="0"/>
              <a:t>RECONSTRUCCIÓN DE ACERAS – </a:t>
            </a:r>
            <a:r>
              <a:rPr lang="es-PR" sz="1400" dirty="0" smtClean="0"/>
              <a:t>Mantenimiento preventivo, reparación de aceras y construcción de rutas alternas.  Se llevará a cabo en tres fases.</a:t>
            </a:r>
          </a:p>
          <a:p>
            <a:pPr eaLnBrk="1" hangingPunct="1">
              <a:defRPr/>
            </a:pPr>
            <a:endParaRPr lang="en-US" sz="1400" dirty="0" smtClean="0"/>
          </a:p>
          <a:p>
            <a:pPr eaLnBrk="1" hangingPunct="1">
              <a:defRPr/>
            </a:pPr>
            <a:r>
              <a:rPr lang="en-US" sz="1400" dirty="0" smtClean="0"/>
              <a:t>CENTRO DE REFLEXIÓN - </a:t>
            </a:r>
            <a:r>
              <a:rPr lang="es-ES" sz="1400" dirty="0" smtClean="0"/>
              <a:t>Este centro ubicará en el cuarto piso del Centro de Estudiantes. Su diseño fue trabajado por el Departamento de Edificios y Terrenos. Su construcción comenzará el 15 de octubre y se espera que abra sus puertas a la comunidad universitaria en diciembre de este año.</a:t>
            </a:r>
          </a:p>
          <a:p>
            <a:pPr eaLnBrk="1" hangingPunct="1">
              <a:defRPr/>
            </a:pPr>
            <a:endParaRPr lang="en-US" sz="1400" dirty="0" smtClean="0"/>
          </a:p>
          <a:p>
            <a:pPr eaLnBrk="1" hangingPunct="1">
              <a:defRPr/>
            </a:pPr>
            <a:endParaRPr 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z="2400" dirty="0" smtClean="0"/>
              <a:t>PROYECTOS EN DISEÑO Y CONSTRUCCI</a:t>
            </a:r>
            <a:r>
              <a:rPr lang="en-US" sz="2400" dirty="0" smtClean="0">
                <a:latin typeface="Franklin Gothic Book" pitchFamily="34" charset="0"/>
              </a:rPr>
              <a:t>Ó</a:t>
            </a:r>
            <a:r>
              <a:rPr lang="en-US" sz="2400" dirty="0" smtClean="0"/>
              <a:t>N ADMINISTRADOS POR EL RECINTO</a:t>
            </a:r>
          </a:p>
        </p:txBody>
      </p:sp>
      <p:sp>
        <p:nvSpPr>
          <p:cNvPr id="21507" name="Content Placeholder 2"/>
          <p:cNvSpPr>
            <a:spLocks noGrp="1"/>
          </p:cNvSpPr>
          <p:nvPr>
            <p:ph idx="1"/>
          </p:nvPr>
        </p:nvSpPr>
        <p:spPr>
          <a:xfrm>
            <a:off x="566738" y="1676400"/>
            <a:ext cx="8120062" cy="4800600"/>
          </a:xfrm>
        </p:spPr>
        <p:txBody>
          <a:bodyPr/>
          <a:lstStyle/>
          <a:p>
            <a:pPr eaLnBrk="1" hangingPunct="1"/>
            <a:r>
              <a:rPr lang="en-US" sz="1600" dirty="0" smtClean="0"/>
              <a:t>OFICINA DE COLOCACIONES - </a:t>
            </a:r>
            <a:r>
              <a:rPr lang="es-ES" sz="1600" dirty="0" smtClean="0"/>
              <a:t>Esta remodelación se encuentra en su etapa final.  Solamente falta la instalación del cableado de datos y teléfono para completar esta habilitación que contribuirá a ofrecer un mejor servicio a nuestros estudiantes y a los representantes de las compañías que visitan al Recinto en busca de potenciales empleados.  Este proyecto se terminará el 12 de octubre.</a:t>
            </a:r>
            <a:endParaRPr lang="en-US" sz="1600" dirty="0" smtClean="0"/>
          </a:p>
          <a:p>
            <a:pPr eaLnBrk="1" hangingPunct="1"/>
            <a:r>
              <a:rPr lang="en-US" sz="1600" dirty="0" smtClean="0"/>
              <a:t>OFICINA DE ORIENTADORAS PROFESIONALES - </a:t>
            </a:r>
            <a:r>
              <a:rPr lang="es-ES" sz="1600" dirty="0" smtClean="0"/>
              <a:t>El diseño de estas instalaciones fue realizado por el Departamento de Edificios Terrenos.  Este personal, que ofrece un servicio esencial a nuestros estudiantes contarán con áreas de trabajo más apropiados para el desempeño de sus funciones.</a:t>
            </a:r>
            <a:endParaRPr lang="en-US" sz="1600" dirty="0" smtClean="0"/>
          </a:p>
          <a:p>
            <a:pPr eaLnBrk="1" hangingPunct="1"/>
            <a:r>
              <a:rPr lang="en-US" sz="1600" dirty="0" smtClean="0"/>
              <a:t>OFICINA DE ASOCIACIONES ESTUDIANTILES – </a:t>
            </a:r>
            <a:r>
              <a:rPr lang="es-ES" sz="1600" dirty="0" smtClean="0"/>
              <a:t>El Departamento de Edificios Terrenos realizó el diseño de este proyecto.  Se proveerán instalaciones para que los representantes de las organizaciones estudiantiles puedan efectuar sus reuniones y desempeñarse en espacios más cómodos.</a:t>
            </a:r>
          </a:p>
          <a:p>
            <a:pPr eaLnBrk="1" hangingPunct="1">
              <a:buFont typeface="Wingdings" pitchFamily="2" charset="2"/>
              <a:buNone/>
            </a:pPr>
            <a:r>
              <a:rPr lang="es-ES" sz="1400" dirty="0" smtClean="0"/>
              <a:t> </a:t>
            </a:r>
          </a:p>
          <a:p>
            <a:pPr eaLnBrk="1" hangingPunct="1"/>
            <a:endParaRPr lang="en-US" sz="1400" dirty="0" smtClean="0"/>
          </a:p>
          <a:p>
            <a:pPr eaLnBrk="1" hangingPunct="1"/>
            <a:endParaRPr lang="en-US" sz="16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2" descr="Isla Recreada.jpg"/>
          <p:cNvPicPr>
            <a:picLocks noChangeAspect="1"/>
          </p:cNvPicPr>
          <p:nvPr/>
        </p:nvPicPr>
        <p:blipFill>
          <a:blip r:embed="rId3">
            <a:lum bright="60000" contrast="-40000"/>
          </a:blip>
          <a:srcRect/>
          <a:stretch>
            <a:fillRect/>
          </a:stretch>
        </p:blipFill>
        <p:spPr bwMode="auto">
          <a:xfrm>
            <a:off x="5151438" y="381000"/>
            <a:ext cx="3992562" cy="5410200"/>
          </a:xfrm>
          <a:prstGeom prst="rect">
            <a:avLst/>
          </a:prstGeom>
          <a:noFill/>
          <a:ln w="9525">
            <a:noFill/>
            <a:miter lim="800000"/>
            <a:headEnd/>
            <a:tailEnd/>
          </a:ln>
        </p:spPr>
      </p:pic>
      <p:sp>
        <p:nvSpPr>
          <p:cNvPr id="71682" name="Rectangle 2"/>
          <p:cNvSpPr>
            <a:spLocks noGrp="1" noChangeArrowheads="1"/>
          </p:cNvSpPr>
          <p:nvPr>
            <p:ph type="title"/>
          </p:nvPr>
        </p:nvSpPr>
        <p:spPr/>
        <p:txBody>
          <a:bodyPr/>
          <a:lstStyle/>
          <a:p>
            <a:pPr eaLnBrk="1" hangingPunct="1">
              <a:defRPr/>
            </a:pPr>
            <a:r>
              <a:rPr lang="en-US" dirty="0">
                <a:solidFill>
                  <a:schemeClr val="bg1">
                    <a:lumMod val="50000"/>
                  </a:schemeClr>
                </a:solidFill>
              </a:rPr>
              <a:t>Antes, </a:t>
            </a:r>
            <a:r>
              <a:rPr lang="en-US" dirty="0" err="1">
                <a:solidFill>
                  <a:schemeClr val="bg1">
                    <a:lumMod val="50000"/>
                  </a:schemeClr>
                </a:solidFill>
              </a:rPr>
              <a:t>ahora</a:t>
            </a:r>
            <a:r>
              <a:rPr lang="en-US" dirty="0">
                <a:solidFill>
                  <a:schemeClr val="bg1">
                    <a:lumMod val="50000"/>
                  </a:schemeClr>
                </a:solidFill>
              </a:rPr>
              <a:t> y en el </a:t>
            </a:r>
            <a:r>
              <a:rPr lang="en-US" dirty="0" err="1">
                <a:solidFill>
                  <a:schemeClr val="bg1">
                    <a:lumMod val="50000"/>
                  </a:schemeClr>
                </a:solidFill>
              </a:rPr>
              <a:t>futuro</a:t>
            </a:r>
            <a:endParaRPr lang="en-US" dirty="0">
              <a:solidFill>
                <a:schemeClr val="bg1">
                  <a:lumMod val="50000"/>
                </a:schemeClr>
              </a:solidFill>
            </a:endParaRPr>
          </a:p>
        </p:txBody>
      </p:sp>
      <p:pic>
        <p:nvPicPr>
          <p:cNvPr id="4100" name="Picture 4" descr="antiguo instituto"/>
          <p:cNvPicPr>
            <a:picLocks noChangeAspect="1" noChangeArrowheads="1"/>
          </p:cNvPicPr>
          <p:nvPr/>
        </p:nvPicPr>
        <p:blipFill>
          <a:blip r:embed="rId4"/>
          <a:srcRect/>
          <a:stretch>
            <a:fillRect/>
          </a:stretch>
        </p:blipFill>
        <p:spPr bwMode="auto">
          <a:xfrm>
            <a:off x="381000" y="3200400"/>
            <a:ext cx="2284413" cy="2133600"/>
          </a:xfrm>
          <a:prstGeom prst="rect">
            <a:avLst/>
          </a:prstGeom>
          <a:noFill/>
          <a:ln w="9525">
            <a:noFill/>
            <a:miter lim="800000"/>
            <a:headEnd/>
            <a:tailEnd/>
          </a:ln>
        </p:spPr>
      </p:pic>
      <p:sp>
        <p:nvSpPr>
          <p:cNvPr id="71687" name="Text Box 7"/>
          <p:cNvSpPr txBox="1">
            <a:spLocks noChangeArrowheads="1"/>
          </p:cNvSpPr>
          <p:nvPr/>
        </p:nvSpPr>
        <p:spPr bwMode="auto">
          <a:xfrm>
            <a:off x="990600" y="5410200"/>
            <a:ext cx="1046163" cy="457200"/>
          </a:xfrm>
          <a:prstGeom prst="rect">
            <a:avLst/>
          </a:prstGeom>
          <a:noFill/>
          <a:ln w="9525">
            <a:noFill/>
            <a:miter lim="800000"/>
            <a:headEnd/>
            <a:tailEnd/>
          </a:ln>
          <a:effectLst/>
        </p:spPr>
        <p:txBody>
          <a:bodyPr wrap="none">
            <a:spAutoFit/>
          </a:bodyPr>
          <a:lstStyle/>
          <a:p>
            <a:pPr eaLnBrk="0" hangingPunct="0">
              <a:defRPr/>
            </a:pPr>
            <a:r>
              <a:rPr lang="en-US" dirty="0">
                <a:solidFill>
                  <a:schemeClr val="bg1">
                    <a:lumMod val="50000"/>
                  </a:schemeClr>
                </a:solidFill>
                <a:latin typeface="Verdana" pitchFamily="34" charset="0"/>
              </a:rPr>
              <a:t>Antes</a:t>
            </a:r>
          </a:p>
        </p:txBody>
      </p:sp>
      <p:sp>
        <p:nvSpPr>
          <p:cNvPr id="71690" name="Text Box 10"/>
          <p:cNvSpPr txBox="1">
            <a:spLocks noChangeArrowheads="1"/>
          </p:cNvSpPr>
          <p:nvPr/>
        </p:nvSpPr>
        <p:spPr bwMode="auto">
          <a:xfrm>
            <a:off x="6629400" y="3733800"/>
            <a:ext cx="1500188" cy="461963"/>
          </a:xfrm>
          <a:prstGeom prst="rect">
            <a:avLst/>
          </a:prstGeom>
          <a:noFill/>
          <a:ln w="9525">
            <a:noFill/>
            <a:miter lim="800000"/>
            <a:headEnd/>
            <a:tailEnd/>
          </a:ln>
          <a:effectLst/>
        </p:spPr>
        <p:txBody>
          <a:bodyPr>
            <a:spAutoFit/>
          </a:bodyPr>
          <a:lstStyle/>
          <a:p>
            <a:pPr eaLnBrk="0" hangingPunct="0">
              <a:defRPr/>
            </a:pPr>
            <a:r>
              <a:rPr lang="en-US" dirty="0" err="1">
                <a:solidFill>
                  <a:schemeClr val="bg1">
                    <a:lumMod val="50000"/>
                  </a:schemeClr>
                </a:solidFill>
                <a:latin typeface="Verdana" pitchFamily="34" charset="0"/>
              </a:rPr>
              <a:t>Futuro</a:t>
            </a:r>
            <a:endParaRPr lang="en-US" dirty="0">
              <a:solidFill>
                <a:schemeClr val="bg1">
                  <a:lumMod val="50000"/>
                </a:schemeClr>
              </a:solidFill>
              <a:latin typeface="Verdana" pitchFamily="34" charset="0"/>
            </a:endParaRPr>
          </a:p>
        </p:txBody>
      </p:sp>
      <p:pic>
        <p:nvPicPr>
          <p:cNvPr id="4103" name="Picture 10" descr="DSCN2610.JPG"/>
          <p:cNvPicPr>
            <a:picLocks noChangeAspect="1"/>
          </p:cNvPicPr>
          <p:nvPr/>
        </p:nvPicPr>
        <p:blipFill>
          <a:blip r:embed="rId5"/>
          <a:srcRect/>
          <a:stretch>
            <a:fillRect/>
          </a:stretch>
        </p:blipFill>
        <p:spPr bwMode="auto">
          <a:xfrm>
            <a:off x="3276600" y="2286000"/>
            <a:ext cx="2438400" cy="1828800"/>
          </a:xfrm>
          <a:prstGeom prst="rect">
            <a:avLst/>
          </a:prstGeom>
          <a:noFill/>
          <a:ln w="9525">
            <a:noFill/>
            <a:miter lim="800000"/>
            <a:headEnd/>
            <a:tailEnd/>
          </a:ln>
        </p:spPr>
      </p:pic>
      <p:sp>
        <p:nvSpPr>
          <p:cNvPr id="71688" name="Text Box 8"/>
          <p:cNvSpPr txBox="1">
            <a:spLocks noChangeArrowheads="1"/>
          </p:cNvSpPr>
          <p:nvPr/>
        </p:nvSpPr>
        <p:spPr bwMode="auto">
          <a:xfrm>
            <a:off x="3733800" y="4191000"/>
            <a:ext cx="1084263" cy="457200"/>
          </a:xfrm>
          <a:prstGeom prst="rect">
            <a:avLst/>
          </a:prstGeom>
          <a:noFill/>
          <a:ln w="9525">
            <a:noFill/>
            <a:miter lim="800000"/>
            <a:headEnd/>
            <a:tailEnd/>
          </a:ln>
          <a:effectLst/>
        </p:spPr>
        <p:txBody>
          <a:bodyPr>
            <a:spAutoFit/>
          </a:bodyPr>
          <a:lstStyle/>
          <a:p>
            <a:pPr eaLnBrk="0" hangingPunct="0">
              <a:defRPr/>
            </a:pPr>
            <a:r>
              <a:rPr lang="en-US" dirty="0" err="1">
                <a:solidFill>
                  <a:schemeClr val="bg1">
                    <a:lumMod val="50000"/>
                  </a:schemeClr>
                </a:solidFill>
                <a:latin typeface="Verdana" pitchFamily="34" charset="0"/>
              </a:rPr>
              <a:t>Ahora</a:t>
            </a:r>
            <a:endParaRPr lang="en-US" dirty="0">
              <a:solidFill>
                <a:schemeClr val="bg1">
                  <a:lumMod val="50000"/>
                </a:schemeClr>
              </a:solidFill>
              <a:latin typeface="Verdana" pitchFamily="34" charset="0"/>
            </a:endParaRPr>
          </a:p>
        </p:txBody>
      </p:sp>
      <p:pic>
        <p:nvPicPr>
          <p:cNvPr id="4105" name="Picture 11" descr="rep_rum6.gif"/>
          <p:cNvPicPr>
            <a:picLocks noChangeAspect="1"/>
          </p:cNvPicPr>
          <p:nvPr/>
        </p:nvPicPr>
        <p:blipFill>
          <a:blip r:embed="rId6"/>
          <a:srcRect/>
          <a:stretch>
            <a:fillRect/>
          </a:stretch>
        </p:blipFill>
        <p:spPr bwMode="auto">
          <a:xfrm>
            <a:off x="6172200" y="1828800"/>
            <a:ext cx="2514600" cy="182086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2209800"/>
            <a:ext cx="8001000" cy="1216025"/>
          </a:xfrm>
        </p:spPr>
        <p:txBody>
          <a:bodyPr/>
          <a:lstStyle/>
          <a:p>
            <a:pPr algn="ctr" eaLnBrk="1" hangingPunct="1"/>
            <a:r>
              <a:rPr lang="en-US" smtClean="0"/>
              <a:t>PROYECTOS EN DISEÑO O SUBASTA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Sketch 2.JPG"/>
          <p:cNvPicPr>
            <a:picLocks noChangeAspect="1"/>
          </p:cNvPicPr>
          <p:nvPr/>
        </p:nvPicPr>
        <p:blipFill>
          <a:blip r:embed="rId3"/>
          <a:srcRect t="23944"/>
          <a:stretch>
            <a:fillRect/>
          </a:stretch>
        </p:blipFill>
        <p:spPr bwMode="auto">
          <a:xfrm>
            <a:off x="4724400" y="4495800"/>
            <a:ext cx="2805113" cy="1600200"/>
          </a:xfrm>
          <a:prstGeom prst="rect">
            <a:avLst/>
          </a:prstGeom>
          <a:noFill/>
          <a:ln w="9525">
            <a:noFill/>
            <a:miter lim="800000"/>
            <a:headEnd/>
            <a:tailEnd/>
          </a:ln>
        </p:spPr>
      </p:pic>
      <p:sp>
        <p:nvSpPr>
          <p:cNvPr id="23555" name="Rectangle 2"/>
          <p:cNvSpPr>
            <a:spLocks noGrp="1" noChangeArrowheads="1"/>
          </p:cNvSpPr>
          <p:nvPr>
            <p:ph type="title"/>
          </p:nvPr>
        </p:nvSpPr>
        <p:spPr>
          <a:xfrm>
            <a:off x="574675" y="381000"/>
            <a:ext cx="8001000" cy="835025"/>
          </a:xfrm>
        </p:spPr>
        <p:txBody>
          <a:bodyPr/>
          <a:lstStyle/>
          <a:p>
            <a:pPr eaLnBrk="1" hangingPunct="1"/>
            <a:r>
              <a:rPr lang="es-PR" sz="2400" smtClean="0"/>
              <a:t>OBSERVATORIO SISMOLÓGICO DE PUERTO RICO</a:t>
            </a:r>
            <a:endParaRPr lang="en-US" sz="2400" smtClean="0"/>
          </a:p>
        </p:txBody>
      </p:sp>
      <p:sp>
        <p:nvSpPr>
          <p:cNvPr id="23556" name="Rectangle 3"/>
          <p:cNvSpPr>
            <a:spLocks noGrp="1" noChangeArrowheads="1"/>
          </p:cNvSpPr>
          <p:nvPr>
            <p:ph type="body" idx="1"/>
          </p:nvPr>
        </p:nvSpPr>
        <p:spPr>
          <a:xfrm>
            <a:off x="566738" y="1600200"/>
            <a:ext cx="8001000" cy="4267200"/>
          </a:xfrm>
        </p:spPr>
        <p:txBody>
          <a:bodyPr/>
          <a:lstStyle/>
          <a:p>
            <a:pPr marL="0" indent="0" eaLnBrk="1" hangingPunct="1">
              <a:buNone/>
            </a:pPr>
            <a:r>
              <a:rPr lang="es-ES" sz="1600" dirty="0" smtClean="0"/>
              <a:t>Este edificio, diseñado por </a:t>
            </a:r>
            <a:r>
              <a:rPr lang="es-ES" sz="1600" i="1" dirty="0" smtClean="0"/>
              <a:t>RVMD </a:t>
            </a:r>
            <a:r>
              <a:rPr lang="es-ES" sz="1600" i="1" dirty="0" err="1" smtClean="0"/>
              <a:t>Group</a:t>
            </a:r>
            <a:r>
              <a:rPr lang="es-ES" sz="1600" dirty="0" smtClean="0"/>
              <a:t>, será la nueva casa de la Red de Movimiento Fuerte y la Red Sísmica de Puerto Rico. Esta estructura, de aproximadamente 12,725 pies cuadrados, estará ubicada entre el Edificio de Biología y el Complejo de Ingeniería.  Proveerá espacios para oficinas administrativas, oficinas de apoyo, oficinas para profesores visitantes, oficinas para estudiantes graduados, un laboratorio, un cuarto de acopio, dos salones tipo auditorio, área de cocina y comedor, área de lectura, plaza, jardín interior con espacios para exhibición y 105 espacios de estacionamiento.    Se estima que el tiempo de construcción será de 16 meses.  La subasta para este proyecto está pendiente de un ajuste por aumento en costo.</a:t>
            </a:r>
          </a:p>
          <a:p>
            <a:pPr eaLnBrk="1" hangingPunct="1">
              <a:lnSpc>
                <a:spcPct val="90000"/>
              </a:lnSpc>
              <a:buFont typeface="Wingdings" pitchFamily="2" charset="2"/>
              <a:buNone/>
            </a:pPr>
            <a:endParaRPr lang="es-PR" sz="2400" dirty="0" smtClean="0"/>
          </a:p>
        </p:txBody>
      </p:sp>
      <p:pic>
        <p:nvPicPr>
          <p:cNvPr id="23557" name="Picture 4" descr="Skecth 3.JPG"/>
          <p:cNvPicPr>
            <a:picLocks noChangeAspect="1"/>
          </p:cNvPicPr>
          <p:nvPr/>
        </p:nvPicPr>
        <p:blipFill>
          <a:blip r:embed="rId4"/>
          <a:srcRect/>
          <a:stretch>
            <a:fillRect/>
          </a:stretch>
        </p:blipFill>
        <p:spPr bwMode="auto">
          <a:xfrm>
            <a:off x="2057400" y="4495800"/>
            <a:ext cx="2133600" cy="1600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74675" y="0"/>
            <a:ext cx="8001000" cy="1216025"/>
          </a:xfrm>
        </p:spPr>
        <p:txBody>
          <a:bodyPr/>
          <a:lstStyle/>
          <a:p>
            <a:pPr eaLnBrk="1" hangingPunct="1"/>
            <a:r>
              <a:rPr lang="en-US" sz="2400" smtClean="0"/>
              <a:t>REMODELACIÓN DECANATO DE ESTUDIANTES</a:t>
            </a:r>
          </a:p>
        </p:txBody>
      </p:sp>
      <p:sp>
        <p:nvSpPr>
          <p:cNvPr id="4" name="Rectangle 3"/>
          <p:cNvSpPr txBox="1">
            <a:spLocks noChangeArrowheads="1"/>
          </p:cNvSpPr>
          <p:nvPr/>
        </p:nvSpPr>
        <p:spPr bwMode="auto">
          <a:xfrm>
            <a:off x="566738" y="1600200"/>
            <a:ext cx="8001000" cy="4267200"/>
          </a:xfrm>
          <a:prstGeom prst="rect">
            <a:avLst/>
          </a:prstGeom>
          <a:noFill/>
          <a:ln w="9525">
            <a:noFill/>
            <a:miter lim="800000"/>
            <a:headEnd/>
            <a:tailEnd/>
          </a:ln>
          <a:effectLst/>
        </p:spPr>
        <p:txBody>
          <a:bodyPr/>
          <a:lstStyle/>
          <a:p>
            <a:pPr>
              <a:spcBef>
                <a:spcPct val="20000"/>
              </a:spcBef>
              <a:buClr>
                <a:schemeClr val="accent2"/>
              </a:buClr>
              <a:defRPr/>
            </a:pPr>
            <a:r>
              <a:rPr lang="es-ES" sz="1600" dirty="0">
                <a:latin typeface="+mj-lt"/>
              </a:rPr>
              <a:t>La Antigua Biblioteca de nuestro Recinto</a:t>
            </a:r>
            <a:r>
              <a:rPr lang="es-ES" sz="1600" b="1" dirty="0">
                <a:latin typeface="+mj-lt"/>
              </a:rPr>
              <a:t>, </a:t>
            </a:r>
            <a:r>
              <a:rPr lang="es-ES" sz="1600" dirty="0">
                <a:latin typeface="+mj-lt"/>
              </a:rPr>
              <a:t>construida en 1935, alberga actualmente en el nivel inferior las oficinas del Decanato de Estudiantes.  El nivel superior se habilitará para alojar las oficinas de asistencia económica.  Los fondos necesarios para esta remodelación fueron asignados por la Administración Central.  Actualmente el proyecto se encuentra en proceso de subasta en la Administración Central.</a:t>
            </a:r>
          </a:p>
          <a:p>
            <a:pPr marL="469900" indent="-469900">
              <a:lnSpc>
                <a:spcPct val="90000"/>
              </a:lnSpc>
              <a:spcBef>
                <a:spcPct val="20000"/>
              </a:spcBef>
              <a:buClr>
                <a:schemeClr val="accent2"/>
              </a:buClr>
              <a:buFont typeface="Wingdings" pitchFamily="2" charset="2"/>
              <a:buNone/>
              <a:defRPr/>
            </a:pPr>
            <a:endParaRPr lang="es-PR" kern="0" dirty="0">
              <a:latin typeface="+mn-lt"/>
            </a:endParaRPr>
          </a:p>
        </p:txBody>
      </p:sp>
      <p:pic>
        <p:nvPicPr>
          <p:cNvPr id="24580" name="Picture 5" descr="Decanato de Estudiantes.jpg"/>
          <p:cNvPicPr>
            <a:picLocks noChangeAspect="1"/>
          </p:cNvPicPr>
          <p:nvPr/>
        </p:nvPicPr>
        <p:blipFill>
          <a:blip r:embed="rId3"/>
          <a:srcRect/>
          <a:stretch>
            <a:fillRect/>
          </a:stretch>
        </p:blipFill>
        <p:spPr bwMode="auto">
          <a:xfrm>
            <a:off x="2971800" y="3352800"/>
            <a:ext cx="3657600" cy="2743200"/>
          </a:xfrm>
          <a:prstGeom prst="rect">
            <a:avLst/>
          </a:prstGeom>
          <a:noFill/>
          <a:ln w="34925" cmpd="tri">
            <a:solidFill>
              <a:srgbClr val="FFFFCC"/>
            </a:solid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74675" y="304800"/>
            <a:ext cx="8001000" cy="911225"/>
          </a:xfrm>
        </p:spPr>
        <p:txBody>
          <a:bodyPr/>
          <a:lstStyle/>
          <a:p>
            <a:pPr eaLnBrk="1" hangingPunct="1"/>
            <a:r>
              <a:rPr lang="en-US" sz="2400" smtClean="0"/>
              <a:t>REMODELACIÓN EDIFICIO JOSÉ DE DIEGO</a:t>
            </a:r>
          </a:p>
        </p:txBody>
      </p:sp>
      <p:sp>
        <p:nvSpPr>
          <p:cNvPr id="25603" name="Content Placeholder 2"/>
          <p:cNvSpPr>
            <a:spLocks noGrp="1"/>
          </p:cNvSpPr>
          <p:nvPr>
            <p:ph idx="1"/>
          </p:nvPr>
        </p:nvSpPr>
        <p:spPr>
          <a:xfrm>
            <a:off x="533400" y="1676400"/>
            <a:ext cx="3962400" cy="4419600"/>
          </a:xfrm>
        </p:spPr>
        <p:txBody>
          <a:bodyPr/>
          <a:lstStyle/>
          <a:p>
            <a:pPr marL="0" indent="0" eaLnBrk="1" hangingPunct="1">
              <a:buNone/>
            </a:pPr>
            <a:r>
              <a:rPr lang="es-ES" sz="1500" dirty="0" smtClean="0"/>
              <a:t>Este edificio histórico, diseñado por el arquitecto William </a:t>
            </a:r>
            <a:r>
              <a:rPr lang="es-ES" sz="1500" dirty="0" err="1" smtClean="0"/>
              <a:t>Shimmelpfenning</a:t>
            </a:r>
            <a:r>
              <a:rPr lang="es-ES" sz="1500" dirty="0" smtClean="0"/>
              <a:t> con un estilo Pradera, es el único edificio del Recinto inscrito en el Registro Nacional de Monumentos Históricos.  La estructura original fue construida en 1918 para ser utilizado como edificio de Ciencias.  En 1940 se hizo una expansión al edificio y se construyó el carrillón, uno de los símbolos de esta institución.  En 1993 se restauró la sección correspondiente a la estructura original como parte de la conmemoración del quinto centenario del descubrimiento de Puerto Rico.  Sin embargo, debido </a:t>
            </a:r>
            <a:r>
              <a:rPr lang="es-ES" sz="1500" dirty="0" smtClean="0">
                <a:solidFill>
                  <a:schemeClr val="tx1"/>
                </a:solidFill>
                <a:latin typeface="+mn-lt"/>
                <a:ea typeface="+mn-ea"/>
                <a:cs typeface="+mn-cs"/>
              </a:rPr>
              <a:t>al deterioro es necesario reemplazar nuevamente las ventanas de esta sección, así como las de la expansión</a:t>
            </a:r>
            <a:endParaRPr lang="es-ES" sz="1500" dirty="0" smtClean="0"/>
          </a:p>
          <a:p>
            <a:pPr eaLnBrk="1" hangingPunct="1"/>
            <a:endParaRPr lang="es-ES" dirty="0" smtClean="0"/>
          </a:p>
          <a:p>
            <a:pPr eaLnBrk="1" hangingPunct="1"/>
            <a:endParaRPr lang="en-US" dirty="0" smtClean="0"/>
          </a:p>
        </p:txBody>
      </p:sp>
      <p:pic>
        <p:nvPicPr>
          <p:cNvPr id="25604" name="Picture 4" descr="Orden 69-04 Edificios del RUM 018.tif"/>
          <p:cNvPicPr>
            <a:picLocks noChangeAspect="1"/>
          </p:cNvPicPr>
          <p:nvPr/>
        </p:nvPicPr>
        <p:blipFill>
          <a:blip r:embed="rId3"/>
          <a:srcRect/>
          <a:stretch>
            <a:fillRect/>
          </a:stretch>
        </p:blipFill>
        <p:spPr bwMode="auto">
          <a:xfrm>
            <a:off x="4648200" y="2971800"/>
            <a:ext cx="4347029" cy="2852738"/>
          </a:xfrm>
          <a:prstGeom prst="rect">
            <a:avLst/>
          </a:prstGeom>
          <a:noFill/>
          <a:ln w="31750" cmpd="tri">
            <a:solidFill>
              <a:srgbClr val="FFFFCC"/>
            </a:solidFill>
            <a:miter lim="800000"/>
            <a:headEnd/>
            <a:tailEnd/>
          </a:ln>
        </p:spPr>
      </p:pic>
      <p:sp>
        <p:nvSpPr>
          <p:cNvPr id="6" name="Rectangle 5"/>
          <p:cNvSpPr/>
          <p:nvPr/>
        </p:nvSpPr>
        <p:spPr>
          <a:xfrm>
            <a:off x="4572000" y="1752601"/>
            <a:ext cx="4572000" cy="1246495"/>
          </a:xfrm>
          <a:prstGeom prst="rect">
            <a:avLst/>
          </a:prstGeom>
        </p:spPr>
        <p:txBody>
          <a:bodyPr wrap="square">
            <a:spAutoFit/>
          </a:bodyPr>
          <a:lstStyle/>
          <a:p>
            <a:r>
              <a:rPr lang="es-ES" sz="1500" dirty="0">
                <a:latin typeface="+mj-lt"/>
              </a:rPr>
              <a:t>de modo que </a:t>
            </a:r>
            <a:r>
              <a:rPr lang="es-ES" sz="1500" dirty="0" smtClean="0">
                <a:latin typeface="+mj-lt"/>
              </a:rPr>
              <a:t>simulen las ventanas originales del edificio.  Es necesario además realizar una remodelación interna de este edificio ya que varias oficinas serán reubicadas en otros edificios. </a:t>
            </a:r>
            <a:endParaRPr lang="en-US" sz="1500" dirty="0">
              <a:latin typeface="+mj-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z="2400" smtClean="0"/>
              <a:t>OTROS PROYECTOS EN DISEÑO O SUBASTA</a:t>
            </a:r>
          </a:p>
        </p:txBody>
      </p:sp>
      <p:sp>
        <p:nvSpPr>
          <p:cNvPr id="26627" name="Content Placeholder 2"/>
          <p:cNvSpPr>
            <a:spLocks noGrp="1"/>
          </p:cNvSpPr>
          <p:nvPr>
            <p:ph idx="1"/>
          </p:nvPr>
        </p:nvSpPr>
        <p:spPr>
          <a:xfrm>
            <a:off x="457200" y="1752600"/>
            <a:ext cx="8001000" cy="4267200"/>
          </a:xfrm>
        </p:spPr>
        <p:txBody>
          <a:bodyPr/>
          <a:lstStyle/>
          <a:p>
            <a:pPr eaLnBrk="1" hangingPunct="1"/>
            <a:r>
              <a:rPr lang="en-US" sz="1600" smtClean="0"/>
              <a:t>RELOCALIZACI</a:t>
            </a:r>
            <a:r>
              <a:rPr lang="en-US" sz="1600" smtClean="0">
                <a:latin typeface="Franklin Gothic Book" pitchFamily="34" charset="0"/>
              </a:rPr>
              <a:t>Ó</a:t>
            </a:r>
            <a:r>
              <a:rPr lang="en-US" sz="1600" smtClean="0"/>
              <a:t>N DEPARTAMENTO DE EDIFICIOS Y TERRENOS</a:t>
            </a:r>
          </a:p>
          <a:p>
            <a:pPr eaLnBrk="1" hangingPunct="1"/>
            <a:r>
              <a:rPr lang="en-US" sz="1600" smtClean="0"/>
              <a:t>AULA MAGNA</a:t>
            </a:r>
          </a:p>
          <a:p>
            <a:pPr eaLnBrk="1" hangingPunct="1"/>
            <a:r>
              <a:rPr lang="en-US" sz="1600" smtClean="0"/>
              <a:t>EDIFICIO DE INGENIERÍA EL</a:t>
            </a:r>
            <a:r>
              <a:rPr lang="en-US" sz="1600" smtClean="0">
                <a:latin typeface="Franklin Gothic Book" pitchFamily="34" charset="0"/>
              </a:rPr>
              <a:t>É</a:t>
            </a:r>
            <a:r>
              <a:rPr lang="en-US" sz="1600" smtClean="0"/>
              <a:t>CTRICA Y COMPUTADORAS</a:t>
            </a:r>
          </a:p>
          <a:p>
            <a:pPr eaLnBrk="1" hangingPunct="1"/>
            <a:r>
              <a:rPr lang="en-US" sz="1600" smtClean="0"/>
              <a:t>REMODELACI</a:t>
            </a:r>
            <a:r>
              <a:rPr lang="en-US" sz="1600" smtClean="0">
                <a:latin typeface="Franklin Gothic Book" pitchFamily="34" charset="0"/>
              </a:rPr>
              <a:t>Ó</a:t>
            </a:r>
            <a:r>
              <a:rPr lang="en-US" sz="1600" smtClean="0"/>
              <a:t>N EDIFICO DARLINGTON</a:t>
            </a:r>
          </a:p>
          <a:p>
            <a:pPr eaLnBrk="1" hangingPunct="1"/>
            <a:r>
              <a:rPr lang="en-US" sz="1600" smtClean="0"/>
              <a:t>MODERNIZACI</a:t>
            </a:r>
            <a:r>
              <a:rPr lang="en-US" sz="1600" smtClean="0">
                <a:latin typeface="Franklin Gothic Book" pitchFamily="34" charset="0"/>
              </a:rPr>
              <a:t>Ó</a:t>
            </a:r>
            <a:r>
              <a:rPr lang="en-US" sz="1600" smtClean="0"/>
              <a:t>N ASCENSOR EN INGENIERÍA CIVIL</a:t>
            </a:r>
          </a:p>
          <a:p>
            <a:pPr eaLnBrk="1" hangingPunct="1"/>
            <a:r>
              <a:rPr lang="en-US" sz="1600" smtClean="0"/>
              <a:t>MEJORAS SISTEMA SANITARIO ISLA MAGUEYES</a:t>
            </a:r>
          </a:p>
        </p:txBody>
      </p:sp>
      <p:pic>
        <p:nvPicPr>
          <p:cNvPr id="26628" name="Picture 3" descr="aula magna.gif"/>
          <p:cNvPicPr>
            <a:picLocks noChangeAspect="1"/>
          </p:cNvPicPr>
          <p:nvPr/>
        </p:nvPicPr>
        <p:blipFill>
          <a:blip r:embed="rId3"/>
          <a:srcRect/>
          <a:stretch>
            <a:fillRect/>
          </a:stretch>
        </p:blipFill>
        <p:spPr bwMode="auto">
          <a:xfrm>
            <a:off x="533400" y="3962400"/>
            <a:ext cx="2743200" cy="1947863"/>
          </a:xfrm>
          <a:prstGeom prst="rect">
            <a:avLst/>
          </a:prstGeom>
          <a:noFill/>
          <a:ln w="9525">
            <a:noFill/>
            <a:miter lim="800000"/>
            <a:headEnd/>
            <a:tailEnd/>
          </a:ln>
        </p:spPr>
      </p:pic>
      <p:pic>
        <p:nvPicPr>
          <p:cNvPr id="26629" name="Picture 4" descr="edificio electrica 1 sept 2006.jpg"/>
          <p:cNvPicPr>
            <a:picLocks noChangeAspect="1"/>
          </p:cNvPicPr>
          <p:nvPr/>
        </p:nvPicPr>
        <p:blipFill>
          <a:blip r:embed="rId4"/>
          <a:srcRect/>
          <a:stretch>
            <a:fillRect/>
          </a:stretch>
        </p:blipFill>
        <p:spPr bwMode="auto">
          <a:xfrm>
            <a:off x="3886200" y="3962400"/>
            <a:ext cx="4841875" cy="1981200"/>
          </a:xfrm>
          <a:prstGeom prst="rect">
            <a:avLst/>
          </a:prstGeom>
          <a:noFill/>
          <a:ln w="9525">
            <a:noFill/>
            <a:miter lim="800000"/>
            <a:headEnd/>
            <a:tailEnd/>
          </a:ln>
        </p:spPr>
      </p:pic>
      <p:sp>
        <p:nvSpPr>
          <p:cNvPr id="26630" name="TextBox 5"/>
          <p:cNvSpPr txBox="1">
            <a:spLocks noChangeArrowheads="1"/>
          </p:cNvSpPr>
          <p:nvPr/>
        </p:nvSpPr>
        <p:spPr bwMode="auto">
          <a:xfrm>
            <a:off x="1447800" y="5486400"/>
            <a:ext cx="1524000" cy="307975"/>
          </a:xfrm>
          <a:prstGeom prst="rect">
            <a:avLst/>
          </a:prstGeom>
          <a:noFill/>
          <a:ln w="9525">
            <a:noFill/>
            <a:miter lim="800000"/>
            <a:headEnd/>
            <a:tailEnd/>
          </a:ln>
        </p:spPr>
        <p:txBody>
          <a:bodyPr>
            <a:spAutoFit/>
          </a:bodyPr>
          <a:lstStyle/>
          <a:p>
            <a:pPr algn="ctr"/>
            <a:r>
              <a:rPr lang="en-US" sz="1400"/>
              <a:t>AULA MAGNA</a:t>
            </a:r>
          </a:p>
        </p:txBody>
      </p:sp>
      <p:sp>
        <p:nvSpPr>
          <p:cNvPr id="26631" name="TextBox 6"/>
          <p:cNvSpPr txBox="1">
            <a:spLocks noChangeArrowheads="1"/>
          </p:cNvSpPr>
          <p:nvPr/>
        </p:nvSpPr>
        <p:spPr bwMode="auto">
          <a:xfrm>
            <a:off x="4343400" y="5486400"/>
            <a:ext cx="2895600" cy="523875"/>
          </a:xfrm>
          <a:prstGeom prst="rect">
            <a:avLst/>
          </a:prstGeom>
          <a:noFill/>
          <a:ln w="9525">
            <a:noFill/>
            <a:miter lim="800000"/>
            <a:headEnd/>
            <a:tailEnd/>
          </a:ln>
        </p:spPr>
        <p:txBody>
          <a:bodyPr>
            <a:spAutoFit/>
          </a:bodyPr>
          <a:lstStyle/>
          <a:p>
            <a:pPr algn="ctr"/>
            <a:r>
              <a:rPr lang="en-US" sz="1400"/>
              <a:t>INGENIERIA EL</a:t>
            </a:r>
            <a:r>
              <a:rPr lang="en-US" sz="1400">
                <a:latin typeface="Franklin Gothic Book" pitchFamily="34" charset="0"/>
              </a:rPr>
              <a:t>É</a:t>
            </a:r>
            <a:r>
              <a:rPr lang="en-US" sz="1400"/>
              <a:t>CTRICA Y COMPUTADORAS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74675" y="381000"/>
            <a:ext cx="8001000" cy="911225"/>
          </a:xfrm>
        </p:spPr>
        <p:txBody>
          <a:bodyPr/>
          <a:lstStyle/>
          <a:p>
            <a:pPr eaLnBrk="1" hangingPunct="1"/>
            <a:r>
              <a:rPr lang="es-PR" sz="2400" smtClean="0"/>
              <a:t>PROYECTOS COMPLETADOS</a:t>
            </a:r>
            <a:endParaRPr lang="en-US" sz="2400" smtClean="0"/>
          </a:p>
        </p:txBody>
      </p:sp>
      <p:sp>
        <p:nvSpPr>
          <p:cNvPr id="27651" name="Rectangle 3"/>
          <p:cNvSpPr>
            <a:spLocks noGrp="1" noChangeArrowheads="1"/>
          </p:cNvSpPr>
          <p:nvPr>
            <p:ph type="body" idx="1"/>
          </p:nvPr>
        </p:nvSpPr>
        <p:spPr/>
        <p:txBody>
          <a:bodyPr/>
          <a:lstStyle/>
          <a:p>
            <a:pPr eaLnBrk="1" hangingPunct="1">
              <a:lnSpc>
                <a:spcPct val="90000"/>
              </a:lnSpc>
            </a:pPr>
            <a:r>
              <a:rPr lang="en-US" sz="1600" smtClean="0"/>
              <a:t>MEJORAS PISCINA ALUMNI</a:t>
            </a:r>
          </a:p>
          <a:p>
            <a:pPr eaLnBrk="1" hangingPunct="1">
              <a:lnSpc>
                <a:spcPct val="90000"/>
              </a:lnSpc>
            </a:pPr>
            <a:r>
              <a:rPr lang="en-US" sz="1600" smtClean="0"/>
              <a:t>RANCHONES DE POLLOS EN GRANJA DE LAJAS</a:t>
            </a:r>
          </a:p>
          <a:p>
            <a:pPr eaLnBrk="1" hangingPunct="1">
              <a:lnSpc>
                <a:spcPct val="90000"/>
              </a:lnSpc>
            </a:pPr>
            <a:r>
              <a:rPr lang="en-US" sz="1600" smtClean="0"/>
              <a:t>INSTITUTO DE ARRECIFES DE CORAL DEL CARIBE</a:t>
            </a:r>
          </a:p>
          <a:p>
            <a:pPr eaLnBrk="1" hangingPunct="1">
              <a:lnSpc>
                <a:spcPct val="90000"/>
              </a:lnSpc>
            </a:pPr>
            <a:r>
              <a:rPr lang="en-US" sz="1600" smtClean="0"/>
              <a:t>AMPLIACIÓN LABORATORIO BIO-ÓPTICO</a:t>
            </a:r>
          </a:p>
          <a:p>
            <a:pPr eaLnBrk="1" hangingPunct="1">
              <a:lnSpc>
                <a:spcPct val="90000"/>
              </a:lnSpc>
            </a:pPr>
            <a:r>
              <a:rPr lang="en-US" sz="1600" smtClean="0"/>
              <a:t>SALA DE REUNIONES EN EL COMPLEJO DEL DARLINGTON</a:t>
            </a:r>
          </a:p>
          <a:p>
            <a:pPr eaLnBrk="1" hangingPunct="1">
              <a:lnSpc>
                <a:spcPct val="90000"/>
              </a:lnSpc>
            </a:pPr>
            <a:r>
              <a:rPr lang="en-US" sz="1600" smtClean="0"/>
              <a:t>MEJORAS A BOMBAS SANITARIAS</a:t>
            </a:r>
          </a:p>
          <a:p>
            <a:pPr eaLnBrk="1" hangingPunct="1">
              <a:lnSpc>
                <a:spcPct val="90000"/>
              </a:lnSpc>
            </a:pPr>
            <a:r>
              <a:rPr lang="en-US" sz="1600" smtClean="0"/>
              <a:t>REPAVIMENTACIÓN </a:t>
            </a:r>
          </a:p>
          <a:p>
            <a:pPr lvl="1" eaLnBrk="1" hangingPunct="1">
              <a:lnSpc>
                <a:spcPct val="90000"/>
              </a:lnSpc>
            </a:pPr>
            <a:r>
              <a:rPr lang="en-US" sz="1600" smtClean="0"/>
              <a:t>ESTACIONAMIENTO EN PARTE POSTERIOR DEL EDIFICIO DE FISICA GEOLOGÍA Y CIENCIAS MARINAS</a:t>
            </a:r>
          </a:p>
          <a:p>
            <a:pPr lvl="1" eaLnBrk="1" hangingPunct="1">
              <a:lnSpc>
                <a:spcPct val="90000"/>
              </a:lnSpc>
            </a:pPr>
            <a:r>
              <a:rPr lang="en-US" sz="1600" smtClean="0"/>
              <a:t>ESTACIONAMIENTO AL COSTADO DE EDIFICIO TERRATS </a:t>
            </a:r>
          </a:p>
          <a:p>
            <a:pPr lvl="1" eaLnBrk="1" hangingPunct="1">
              <a:lnSpc>
                <a:spcPct val="90000"/>
              </a:lnSpc>
            </a:pPr>
            <a:r>
              <a:rPr lang="en-US" sz="1600" smtClean="0"/>
              <a:t>PASEO LOS PINOS </a:t>
            </a:r>
          </a:p>
          <a:p>
            <a:pPr eaLnBrk="1" hangingPunct="1">
              <a:lnSpc>
                <a:spcPct val="90000"/>
              </a:lnSpc>
            </a:pPr>
            <a:r>
              <a:rPr lang="en-US" sz="1600" smtClean="0"/>
              <a:t>PORCH LIFT EDIFICIO INGENIERIA INDUSTRIAL</a:t>
            </a:r>
          </a:p>
          <a:p>
            <a:pPr eaLnBrk="1" hangingPunct="1">
              <a:lnSpc>
                <a:spcPct val="90000"/>
              </a:lnSpc>
            </a:pPr>
            <a:r>
              <a:rPr lang="en-US" sz="1600" smtClean="0"/>
              <a:t>INSTALACIÓN POWERNET PARA OBTENER INFORMACION DEL CONSUMO DE ELECTRICIDAD (Biología, Empresas y Química)</a:t>
            </a:r>
          </a:p>
          <a:p>
            <a:pPr eaLnBrk="1" hangingPunct="1">
              <a:lnSpc>
                <a:spcPct val="90000"/>
              </a:lnSpc>
            </a:pPr>
            <a:r>
              <a:rPr lang="en-US" sz="1600" smtClean="0"/>
              <a:t>OFICINA DE SISTEMAS DE GERENCIA AMBIENTAL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74675" y="2438400"/>
            <a:ext cx="8001000" cy="1216025"/>
          </a:xfrm>
        </p:spPr>
        <p:txBody>
          <a:bodyPr/>
          <a:lstStyle/>
          <a:p>
            <a:pPr algn="ctr" eaLnBrk="1" hangingPunct="1"/>
            <a:r>
              <a:rPr lang="en-US" smtClean="0"/>
              <a:t>PROYECTOS ADMINISTRADOS POR AGENCIAS EXTERNAS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74675" y="381000"/>
            <a:ext cx="8001000" cy="835025"/>
          </a:xfrm>
        </p:spPr>
        <p:txBody>
          <a:bodyPr/>
          <a:lstStyle/>
          <a:p>
            <a:pPr eaLnBrk="1" hangingPunct="1"/>
            <a:r>
              <a:rPr lang="en-US" sz="2400" smtClean="0"/>
              <a:t>COMPLEJO COLEGIAL CENTROAMERICANO</a:t>
            </a:r>
            <a:br>
              <a:rPr lang="en-US" sz="2400" smtClean="0"/>
            </a:br>
            <a:r>
              <a:rPr lang="en-US" sz="2400" smtClean="0"/>
              <a:t>NATATORIO</a:t>
            </a:r>
          </a:p>
        </p:txBody>
      </p:sp>
      <p:sp>
        <p:nvSpPr>
          <p:cNvPr id="6" name="Rectangle 3"/>
          <p:cNvSpPr txBox="1">
            <a:spLocks noChangeArrowheads="1"/>
          </p:cNvSpPr>
          <p:nvPr/>
        </p:nvSpPr>
        <p:spPr bwMode="auto">
          <a:xfrm>
            <a:off x="566738" y="1752600"/>
            <a:ext cx="8001000" cy="4267200"/>
          </a:xfrm>
          <a:prstGeom prst="rect">
            <a:avLst/>
          </a:prstGeom>
          <a:noFill/>
          <a:ln w="9525">
            <a:noFill/>
            <a:miter lim="800000"/>
            <a:headEnd/>
            <a:tailEnd/>
          </a:ln>
          <a:effectLst/>
        </p:spPr>
        <p:txBody>
          <a:bodyPr/>
          <a:lstStyle/>
          <a:p>
            <a:pPr marL="469900" indent="-469900">
              <a:lnSpc>
                <a:spcPct val="90000"/>
              </a:lnSpc>
              <a:spcBef>
                <a:spcPct val="20000"/>
              </a:spcBef>
              <a:buClr>
                <a:schemeClr val="accent2"/>
              </a:buClr>
              <a:buFont typeface="Wingdings" pitchFamily="2" charset="2"/>
              <a:buChar char="o"/>
              <a:defRPr/>
            </a:pPr>
            <a:r>
              <a:rPr lang="es-ES" sz="1600" dirty="0">
                <a:latin typeface="+mj-lt"/>
              </a:rPr>
              <a:t>Como parte de los Juegos Centroamericanos y del Caribe a celebrarse en el 2010 en la ciudad de Mayagüez, en el Recinto se construirá un Natatorio y un Complejo de Canchas de Tenis y </a:t>
            </a:r>
            <a:r>
              <a:rPr lang="es-ES" sz="1600" dirty="0" err="1">
                <a:latin typeface="+mj-lt"/>
              </a:rPr>
              <a:t>Racketball</a:t>
            </a:r>
            <a:r>
              <a:rPr lang="es-ES" sz="1600" dirty="0">
                <a:latin typeface="+mj-lt"/>
              </a:rPr>
              <a:t>.  </a:t>
            </a:r>
          </a:p>
          <a:p>
            <a:pPr marL="469900" indent="-469900">
              <a:lnSpc>
                <a:spcPct val="90000"/>
              </a:lnSpc>
              <a:spcBef>
                <a:spcPct val="20000"/>
              </a:spcBef>
              <a:buClr>
                <a:schemeClr val="accent2"/>
              </a:buClr>
              <a:buFont typeface="Wingdings" pitchFamily="2" charset="2"/>
              <a:buChar char="o"/>
              <a:defRPr/>
            </a:pPr>
            <a:r>
              <a:rPr lang="es-ES" sz="1600" dirty="0">
                <a:latin typeface="+mj-lt"/>
              </a:rPr>
              <a:t>Este proyecto está siendo financiado por la Autoridad para el Financiamiento de la Infraestructura (AFI). </a:t>
            </a:r>
          </a:p>
          <a:p>
            <a:pPr marL="469900" indent="-469900">
              <a:lnSpc>
                <a:spcPct val="90000"/>
              </a:lnSpc>
              <a:spcBef>
                <a:spcPct val="20000"/>
              </a:spcBef>
              <a:buClr>
                <a:schemeClr val="accent2"/>
              </a:buClr>
              <a:buFont typeface="Wingdings" pitchFamily="2" charset="2"/>
              <a:buChar char="o"/>
              <a:defRPr/>
            </a:pPr>
            <a:r>
              <a:rPr lang="es-ES" sz="1600" dirty="0">
                <a:latin typeface="+mj-lt"/>
              </a:rPr>
              <a:t>El Natatorio constará de tres piscinas, una estructura de dos niveles, la Plaza de las Banderas y áreas de esparcimiento.  </a:t>
            </a:r>
          </a:p>
          <a:p>
            <a:pPr marL="469900" indent="-469900">
              <a:lnSpc>
                <a:spcPct val="90000"/>
              </a:lnSpc>
              <a:spcBef>
                <a:spcPct val="20000"/>
              </a:spcBef>
              <a:buClr>
                <a:schemeClr val="accent2"/>
              </a:buClr>
              <a:buFont typeface="Wingdings" pitchFamily="2" charset="2"/>
              <a:buChar char="o"/>
              <a:defRPr/>
            </a:pPr>
            <a:r>
              <a:rPr lang="es-ES" sz="1600" dirty="0">
                <a:latin typeface="+mj-lt"/>
              </a:rPr>
              <a:t>Estas instalaciones ocuparán 150,000 pies cuadrados, incluyendo las áreas verdes, y tendrán capacidad para 3,240 espectadores considerando los asientos temporeros.  El cuerpo principal del edificio existente se mantendrá.   </a:t>
            </a:r>
          </a:p>
          <a:p>
            <a:pPr marL="469900" indent="-469900">
              <a:lnSpc>
                <a:spcPct val="90000"/>
              </a:lnSpc>
              <a:spcBef>
                <a:spcPct val="20000"/>
              </a:spcBef>
              <a:buClr>
                <a:schemeClr val="accent2"/>
              </a:buClr>
              <a:buFont typeface="Wingdings" pitchFamily="2" charset="2"/>
              <a:buChar char="o"/>
              <a:defRPr/>
            </a:pPr>
            <a:r>
              <a:rPr lang="es-ES" sz="1600" dirty="0">
                <a:latin typeface="+mj-lt"/>
              </a:rPr>
              <a:t>Cada piscina contará con una entrada independiente y área de gradas.  Una piscina se utilizará para las competencias, otra para práctica y otra para clavado, nado sincronizado y polo acuático.  </a:t>
            </a:r>
          </a:p>
          <a:p>
            <a:pPr marL="469900" indent="-469900">
              <a:lnSpc>
                <a:spcPct val="90000"/>
              </a:lnSpc>
              <a:spcBef>
                <a:spcPct val="20000"/>
              </a:spcBef>
              <a:buClr>
                <a:schemeClr val="accent2"/>
              </a:buClr>
              <a:buFont typeface="Wingdings" pitchFamily="2" charset="2"/>
              <a:buChar char="o"/>
              <a:defRPr/>
            </a:pPr>
            <a:r>
              <a:rPr lang="es-ES" sz="1600" dirty="0">
                <a:latin typeface="+mj-lt"/>
              </a:rPr>
              <a:t>El primer nivel de la estructura contará con un área de recepción, salones de clase, área para jueces, salones de dopaje, área de </a:t>
            </a:r>
            <a:r>
              <a:rPr lang="es-ES" sz="1600" i="1" dirty="0" err="1">
                <a:latin typeface="+mj-lt"/>
              </a:rPr>
              <a:t>lockers</a:t>
            </a:r>
            <a:r>
              <a:rPr lang="es-ES" sz="1600" dirty="0">
                <a:latin typeface="+mj-lt"/>
              </a:rPr>
              <a:t>, cuartos  mecánicos, área de servicio mecánico, área de despeje para los atletas y patios.  El nivel inferior contará con gradas, áreas de servicio para el público, berma de asientos temporeros, plazas para descansar y áreas verdes.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z="2400" smtClean="0"/>
              <a:t>COMPLEJO COLEGIAL CENTROAMERICANO</a:t>
            </a:r>
            <a:br>
              <a:rPr lang="en-US" sz="2400" smtClean="0"/>
            </a:br>
            <a:r>
              <a:rPr lang="en-US" sz="2400" smtClean="0"/>
              <a:t>NATATORIO</a:t>
            </a:r>
          </a:p>
        </p:txBody>
      </p:sp>
      <p:pic>
        <p:nvPicPr>
          <p:cNvPr id="30723" name="Picture 3" descr="natatorio.jpg"/>
          <p:cNvPicPr>
            <a:picLocks noChangeAspect="1"/>
          </p:cNvPicPr>
          <p:nvPr/>
        </p:nvPicPr>
        <p:blipFill>
          <a:blip r:embed="rId3"/>
          <a:srcRect/>
          <a:stretch>
            <a:fillRect/>
          </a:stretch>
        </p:blipFill>
        <p:spPr bwMode="auto">
          <a:xfrm>
            <a:off x="1752600" y="2057400"/>
            <a:ext cx="5410200" cy="36099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66738" y="1752600"/>
            <a:ext cx="8001000" cy="4267200"/>
          </a:xfrm>
          <a:prstGeom prst="rect">
            <a:avLst/>
          </a:prstGeom>
          <a:noFill/>
          <a:ln w="9525">
            <a:noFill/>
            <a:miter lim="800000"/>
            <a:headEnd/>
            <a:tailEnd/>
          </a:ln>
          <a:effectLst/>
        </p:spPr>
        <p:txBody>
          <a:bodyPr/>
          <a:lstStyle/>
          <a:p>
            <a:pPr marL="469900" indent="-469900">
              <a:lnSpc>
                <a:spcPct val="90000"/>
              </a:lnSpc>
              <a:spcBef>
                <a:spcPct val="20000"/>
              </a:spcBef>
              <a:buClr>
                <a:schemeClr val="accent2"/>
              </a:buClr>
              <a:buFont typeface="Wingdings" pitchFamily="2" charset="2"/>
              <a:buChar char="o"/>
              <a:defRPr/>
            </a:pPr>
            <a:r>
              <a:rPr lang="es-ES" sz="1600" dirty="0">
                <a:latin typeface="+mj-lt"/>
              </a:rPr>
              <a:t>El Complejo de Canchas de Tenis requerirá un área aproximada de 25,928 metros cuadrados.  </a:t>
            </a:r>
          </a:p>
          <a:p>
            <a:pPr marL="469900" indent="-469900">
              <a:lnSpc>
                <a:spcPct val="90000"/>
              </a:lnSpc>
              <a:spcBef>
                <a:spcPct val="20000"/>
              </a:spcBef>
              <a:buClr>
                <a:schemeClr val="accent2"/>
              </a:buClr>
              <a:buFont typeface="Wingdings" pitchFamily="2" charset="2"/>
              <a:buChar char="o"/>
              <a:defRPr/>
            </a:pPr>
            <a:r>
              <a:rPr lang="es-ES" sz="1600" dirty="0">
                <a:latin typeface="+mj-lt"/>
              </a:rPr>
              <a:t>El proyecto consiste de la construcción de ocho canchas, un edificio, áreas abiertas y un área de estacionamiento.   </a:t>
            </a:r>
          </a:p>
          <a:p>
            <a:pPr marL="469900" indent="-469900">
              <a:lnSpc>
                <a:spcPct val="90000"/>
              </a:lnSpc>
              <a:spcBef>
                <a:spcPct val="20000"/>
              </a:spcBef>
              <a:buClr>
                <a:schemeClr val="accent2"/>
              </a:buClr>
              <a:buFont typeface="Wingdings" pitchFamily="2" charset="2"/>
              <a:buChar char="o"/>
              <a:defRPr/>
            </a:pPr>
            <a:r>
              <a:rPr lang="es-ES" sz="1600" dirty="0">
                <a:latin typeface="+mj-lt"/>
              </a:rPr>
              <a:t>El edificio contará con un pabellón de entrada; áreas administrativas para ser utilizadas por los jueces, oficiales del torneo, entrenadores y voluntarios; áreas para auspiciadores y </a:t>
            </a:r>
            <a:r>
              <a:rPr lang="es-ES" sz="1600" i="1" dirty="0">
                <a:latin typeface="+mj-lt"/>
              </a:rPr>
              <a:t>VIP</a:t>
            </a:r>
            <a:r>
              <a:rPr lang="es-ES" sz="1600" dirty="0">
                <a:latin typeface="+mj-lt"/>
              </a:rPr>
              <a:t>; camerinos y áreas para la prensa, dopaje, primeros auxilios, mantenimiento y para calentar alimentos.  </a:t>
            </a:r>
          </a:p>
          <a:p>
            <a:pPr marL="469900" indent="-469900">
              <a:lnSpc>
                <a:spcPct val="90000"/>
              </a:lnSpc>
              <a:spcBef>
                <a:spcPct val="20000"/>
              </a:spcBef>
              <a:buClr>
                <a:schemeClr val="accent2"/>
              </a:buClr>
              <a:buFont typeface="Wingdings" pitchFamily="2" charset="2"/>
              <a:buChar char="o"/>
              <a:defRPr/>
            </a:pPr>
            <a:r>
              <a:rPr lang="es-ES" sz="1600" dirty="0">
                <a:latin typeface="+mj-lt"/>
              </a:rPr>
              <a:t>Las ocho canchas contarán con áreas abiertas para acomodar gradas temporeras y áreas de esparcimiento.  En la cancha principal podrán acomodarse 2,000 espectadores, 1,200 de éstos en gradas temporeras.  Habrá una cancha secundaria que acomodará 600 espectadores, 300 de éstos en gradas temporeras.  Las seis canchas restantes tendrán capacidad para 100 espectadores cada una, todos acomodados en gradas temporeras</a:t>
            </a:r>
          </a:p>
          <a:p>
            <a:pPr marL="469900" indent="-469900">
              <a:lnSpc>
                <a:spcPct val="90000"/>
              </a:lnSpc>
              <a:spcBef>
                <a:spcPct val="20000"/>
              </a:spcBef>
              <a:buClr>
                <a:schemeClr val="accent2"/>
              </a:buClr>
              <a:buFont typeface="Wingdings" pitchFamily="2" charset="2"/>
              <a:buChar char="o"/>
              <a:defRPr/>
            </a:pPr>
            <a:endParaRPr lang="en-US" sz="1600" kern="0" dirty="0">
              <a:latin typeface="+mj-lt"/>
            </a:endParaRPr>
          </a:p>
        </p:txBody>
      </p:sp>
      <p:sp>
        <p:nvSpPr>
          <p:cNvPr id="31747" name="Title 1"/>
          <p:cNvSpPr>
            <a:spLocks noGrp="1"/>
          </p:cNvSpPr>
          <p:nvPr>
            <p:ph type="title"/>
          </p:nvPr>
        </p:nvSpPr>
        <p:spPr/>
        <p:txBody>
          <a:bodyPr/>
          <a:lstStyle/>
          <a:p>
            <a:pPr eaLnBrk="1" hangingPunct="1"/>
            <a:r>
              <a:rPr lang="en-US" sz="2400" smtClean="0"/>
              <a:t>COMPLEJO COLEGIAL CENTROAMERICANO</a:t>
            </a:r>
            <a:br>
              <a:rPr lang="en-US" sz="2400" smtClean="0"/>
            </a:br>
            <a:r>
              <a:rPr lang="en-US" sz="2400" smtClean="0"/>
              <a:t>CANCHAS DE TENIS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2362200"/>
            <a:ext cx="7391400" cy="1816100"/>
          </a:xfrm>
          <a:prstGeom prst="rect">
            <a:avLst/>
          </a:prstGeom>
          <a:noFill/>
        </p:spPr>
        <p:txBody>
          <a:bodyPr>
            <a:spAutoFit/>
          </a:bodyPr>
          <a:lstStyle/>
          <a:p>
            <a:pPr algn="ctr">
              <a:defRPr/>
            </a:pPr>
            <a:r>
              <a:rPr lang="en-US" sz="2800" dirty="0">
                <a:latin typeface="+mj-lt"/>
              </a:rPr>
              <a:t>PROGRAMA DE MEJORAS PERMANENTES</a:t>
            </a:r>
          </a:p>
          <a:p>
            <a:pPr algn="ctr">
              <a:defRPr/>
            </a:pPr>
            <a:endParaRPr lang="en-US" sz="2800" dirty="0">
              <a:latin typeface="+mj-lt"/>
            </a:endParaRPr>
          </a:p>
          <a:p>
            <a:pPr algn="ctr">
              <a:defRPr/>
            </a:pPr>
            <a:r>
              <a:rPr lang="en-US" sz="2800" dirty="0">
                <a:latin typeface="+mj-lt"/>
              </a:rPr>
              <a:t>PROYECTOS EN CONSTRUCCIÓN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z="2400" smtClean="0"/>
              <a:t>COMPLEJO COLEGIAL CENTROAMERICANO</a:t>
            </a:r>
            <a:br>
              <a:rPr lang="en-US" sz="2400" smtClean="0"/>
            </a:br>
            <a:r>
              <a:rPr lang="en-US" sz="2400" smtClean="0"/>
              <a:t>CANCHAS DE TENIS</a:t>
            </a:r>
          </a:p>
        </p:txBody>
      </p:sp>
      <p:pic>
        <p:nvPicPr>
          <p:cNvPr id="32771" name="Picture 4" descr="Canchas de Tenis.jpg"/>
          <p:cNvPicPr>
            <a:picLocks noChangeAspect="1"/>
          </p:cNvPicPr>
          <p:nvPr/>
        </p:nvPicPr>
        <p:blipFill>
          <a:blip r:embed="rId3"/>
          <a:srcRect/>
          <a:stretch>
            <a:fillRect/>
          </a:stretch>
        </p:blipFill>
        <p:spPr bwMode="auto">
          <a:xfrm>
            <a:off x="1524000" y="1600200"/>
            <a:ext cx="6146800" cy="449738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74675" y="76200"/>
            <a:ext cx="8001000" cy="1216025"/>
          </a:xfrm>
        </p:spPr>
        <p:txBody>
          <a:bodyPr/>
          <a:lstStyle/>
          <a:p>
            <a:pPr eaLnBrk="1" hangingPunct="1"/>
            <a:r>
              <a:rPr lang="en-US" sz="2400" smtClean="0"/>
              <a:t>NUEVA ENTRADA POR MAYAGÜEZ TERRACE</a:t>
            </a:r>
          </a:p>
        </p:txBody>
      </p:sp>
      <p:sp>
        <p:nvSpPr>
          <p:cNvPr id="33795" name="Content Placeholder 2"/>
          <p:cNvSpPr>
            <a:spLocks noGrp="1"/>
          </p:cNvSpPr>
          <p:nvPr>
            <p:ph idx="1"/>
          </p:nvPr>
        </p:nvSpPr>
        <p:spPr/>
        <p:txBody>
          <a:bodyPr/>
          <a:lstStyle/>
          <a:p>
            <a:pPr algn="just" eaLnBrk="1" hangingPunct="1"/>
            <a:r>
              <a:rPr lang="es-ES" sz="1600" dirty="0" smtClean="0"/>
              <a:t>Como parte del desarrollo para los Juegos Centroamericanos y del Caribe — Mayagüez 2010, se construirá un acceso directo desde el Conector Norte (Fase I del proyecto de relocalización de la carretera 108) hasta la entrada del RUM por la Finca Alzamora y Mayagüez </a:t>
            </a:r>
            <a:r>
              <a:rPr lang="es-ES" sz="1600" dirty="0" err="1" smtClean="0"/>
              <a:t>Terrace</a:t>
            </a:r>
            <a:r>
              <a:rPr lang="es-ES" sz="1600" dirty="0" smtClean="0"/>
              <a:t>.  Este acceso ayudará a descongestionar la entrada de La Vita, proveyéndole una entrada directa a todos los vehículos provenientes de puntos al norte del RUM que se dirigen a nuestro campus. </a:t>
            </a:r>
          </a:p>
          <a:p>
            <a:pPr eaLnBrk="1" hangingPunct="1">
              <a:buFont typeface="Wingdings" pitchFamily="2" charset="2"/>
              <a:buNone/>
            </a:pPr>
            <a:endParaRPr lang="es-ES" sz="1600" dirty="0" smtClean="0"/>
          </a:p>
          <a:p>
            <a:pPr eaLnBrk="1" hangingPunct="1">
              <a:buFont typeface="Wingdings" pitchFamily="2" charset="2"/>
              <a:buNone/>
            </a:pPr>
            <a:endParaRPr lang="en-US"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Reconocimientos e Información Adicional</a:t>
            </a:r>
          </a:p>
        </p:txBody>
      </p:sp>
      <p:sp>
        <p:nvSpPr>
          <p:cNvPr id="34819" name="Content Placeholder 2"/>
          <p:cNvSpPr>
            <a:spLocks noGrp="1"/>
          </p:cNvSpPr>
          <p:nvPr>
            <p:ph idx="1"/>
          </p:nvPr>
        </p:nvSpPr>
        <p:spPr/>
        <p:txBody>
          <a:bodyPr/>
          <a:lstStyle/>
          <a:p>
            <a:pPr eaLnBrk="1" hangingPunct="1"/>
            <a:r>
              <a:rPr lang="es-PR" sz="2000" smtClean="0"/>
              <a:t>Agradezco el apoyo de la ingeniera Nancy Méndez y el doctor Uroyoán Walker Ramos en la preparación de este documento y el boletín que hoy le estamos entregando.</a:t>
            </a:r>
          </a:p>
          <a:p>
            <a:pPr eaLnBrk="1" hangingPunct="1"/>
            <a:r>
              <a:rPr lang="es-PR" sz="2000" smtClean="0"/>
              <a:t>Agradezco la información provista por las arquitectas Michelle Segal y Nannette Rodríguez de la Oficina de Diseño y Construcción de la Presidencia.</a:t>
            </a:r>
          </a:p>
          <a:p>
            <a:pPr eaLnBrk="1" hangingPunct="1"/>
            <a:r>
              <a:rPr lang="es-PR" sz="2000" smtClean="0"/>
              <a:t>Agradezco el apoyo del ingeniero Roberto Ayala, el arquitecto Jorge Méndez, Sr. Miguel Roura y Dr. Francisco Maldonado</a:t>
            </a:r>
          </a:p>
          <a:p>
            <a:pPr eaLnBrk="1" hangingPunct="1"/>
            <a:r>
              <a:rPr lang="es-PR" sz="2000" smtClean="0"/>
              <a:t>Esta presentación y el boletín titulado “Construcción en el RUM” estarán disponibles en el portal de OIIP.  La dirección es </a:t>
            </a:r>
            <a:r>
              <a:rPr lang="es-PR" sz="2000" smtClean="0">
                <a:hlinkClick r:id="rId3"/>
              </a:rPr>
              <a:t>http://oiip.uprm.edu</a:t>
            </a:r>
            <a:endParaRPr lang="es-PR" sz="20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s-PR" sz="3200" smtClean="0"/>
              <a:t>MuSA</a:t>
            </a:r>
            <a:r>
              <a:rPr lang="es-PR" sz="2400" smtClean="0"/>
              <a:t> (REMODELACION EDIFICIO ANTIGUO INSTITUTO)</a:t>
            </a:r>
            <a:endParaRPr lang="en-US" sz="2400" smtClean="0"/>
          </a:p>
        </p:txBody>
      </p:sp>
      <p:sp>
        <p:nvSpPr>
          <p:cNvPr id="6147" name="Rectangle 3"/>
          <p:cNvSpPr>
            <a:spLocks noGrp="1" noChangeArrowheads="1"/>
          </p:cNvSpPr>
          <p:nvPr>
            <p:ph type="body" idx="1"/>
          </p:nvPr>
        </p:nvSpPr>
        <p:spPr/>
        <p:txBody>
          <a:bodyPr/>
          <a:lstStyle/>
          <a:p>
            <a:pPr eaLnBrk="1" hangingPunct="1"/>
            <a:r>
              <a:rPr lang="es-ES" sz="1500" smtClean="0"/>
              <a:t>Con el objetivo de rehabilitar este edificio se decidió convertirlo en un área de museo de arte, el Senado Académico y sus oficinas.  Así surge el MuSA, por sus siglas que significan Museo y Senado Académico.</a:t>
            </a:r>
          </a:p>
          <a:p>
            <a:pPr eaLnBrk="1" hangingPunct="1"/>
            <a:r>
              <a:rPr lang="es-ES" sz="1500" smtClean="0"/>
              <a:t>Por sus características arquitectónicas, y los espacios que albergará este edificio histórico, será representativo de nuestros cien años de historia.  Este abrigará dentro de su estructura original, símbolo de nuestros inicios, una nueva estructura que representará el inicio de un nuevo siglo y la continuidad de esta institución universitaria.  El Senado Académico, cuerpo académico-legislativo de nuestra institución, es representativo de la historia, mientras que el museo, una nueva instalación en nuestro Recinto, simbolizará el inicio de un nuevo siglo, aunque a su vez es parte de nuestra historia por medio de algunas de las colecciones de arte que se exhibirán en el mismo.</a:t>
            </a:r>
          </a:p>
          <a:p>
            <a:pPr eaLnBrk="1" hangingPunct="1"/>
            <a:r>
              <a:rPr lang="es-ES" sz="1500" smtClean="0"/>
              <a:t> El diseño fue realizado por el Arq. Jaime Cobas.  La rehabilitación de este edificio, a un costo de $4.65 millones y a cargo de E. Montalvo Silva Construcciones Inc., comenzó el 18 de agosto de 2005.  La inspección de este proyecto es responsabilidad de </a:t>
            </a:r>
            <a:r>
              <a:rPr lang="es-ES" sz="1500" i="1" smtClean="0"/>
              <a:t>Arquiconstruction Corp. </a:t>
            </a:r>
            <a:r>
              <a:rPr lang="es-ES" sz="1500" smtClean="0"/>
              <a:t>Estimamos que el proyecto será completado para verano de 2008.</a:t>
            </a:r>
          </a:p>
          <a:p>
            <a:pPr eaLnBrk="1" hangingPunct="1">
              <a:buFont typeface="Wingdings" pitchFamily="2" charset="2"/>
              <a:buNone/>
            </a:pPr>
            <a:endParaRPr lang="es-ES" sz="1400" smtClean="0"/>
          </a:p>
          <a:p>
            <a:pPr eaLnBrk="1" hangingPunct="1"/>
            <a:endParaRPr lang="es-ES" sz="14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DSCN2614.JPG"/>
          <p:cNvPicPr>
            <a:picLocks noChangeAspect="1"/>
          </p:cNvPicPr>
          <p:nvPr/>
        </p:nvPicPr>
        <p:blipFill>
          <a:blip r:embed="rId3"/>
          <a:srcRect/>
          <a:stretch>
            <a:fillRect/>
          </a:stretch>
        </p:blipFill>
        <p:spPr bwMode="auto">
          <a:xfrm>
            <a:off x="762000" y="381000"/>
            <a:ext cx="3657600" cy="2743200"/>
          </a:xfrm>
          <a:prstGeom prst="rect">
            <a:avLst/>
          </a:prstGeom>
          <a:noFill/>
          <a:ln w="9525">
            <a:noFill/>
            <a:miter lim="800000"/>
            <a:headEnd/>
            <a:tailEnd/>
          </a:ln>
        </p:spPr>
      </p:pic>
      <p:pic>
        <p:nvPicPr>
          <p:cNvPr id="7171" name="Picture 10" descr="DSCN2619.JPG"/>
          <p:cNvPicPr>
            <a:picLocks noChangeAspect="1"/>
          </p:cNvPicPr>
          <p:nvPr/>
        </p:nvPicPr>
        <p:blipFill>
          <a:blip r:embed="rId4"/>
          <a:srcRect/>
          <a:stretch>
            <a:fillRect/>
          </a:stretch>
        </p:blipFill>
        <p:spPr bwMode="auto">
          <a:xfrm>
            <a:off x="6172200" y="3302000"/>
            <a:ext cx="2590800" cy="3556000"/>
          </a:xfrm>
          <a:prstGeom prst="rect">
            <a:avLst/>
          </a:prstGeom>
          <a:noFill/>
          <a:ln w="9525">
            <a:noFill/>
            <a:miter lim="800000"/>
            <a:headEnd/>
            <a:tailEnd/>
          </a:ln>
        </p:spPr>
      </p:pic>
      <p:pic>
        <p:nvPicPr>
          <p:cNvPr id="7172" name="Picture 11" descr="DSCN2626.JPG"/>
          <p:cNvPicPr>
            <a:picLocks noChangeAspect="1"/>
          </p:cNvPicPr>
          <p:nvPr/>
        </p:nvPicPr>
        <p:blipFill>
          <a:blip r:embed="rId5"/>
          <a:srcRect/>
          <a:stretch>
            <a:fillRect/>
          </a:stretch>
        </p:blipFill>
        <p:spPr bwMode="auto">
          <a:xfrm>
            <a:off x="3200400" y="3302000"/>
            <a:ext cx="2667000" cy="3556000"/>
          </a:xfrm>
          <a:prstGeom prst="rect">
            <a:avLst/>
          </a:prstGeom>
          <a:noFill/>
          <a:ln w="9525">
            <a:noFill/>
            <a:miter lim="800000"/>
            <a:headEnd/>
            <a:tailEnd/>
          </a:ln>
        </p:spPr>
      </p:pic>
      <p:pic>
        <p:nvPicPr>
          <p:cNvPr id="7173" name="Picture 12" descr="DSCN2622.JPG"/>
          <p:cNvPicPr>
            <a:picLocks noChangeAspect="1"/>
          </p:cNvPicPr>
          <p:nvPr/>
        </p:nvPicPr>
        <p:blipFill>
          <a:blip r:embed="rId6"/>
          <a:srcRect/>
          <a:stretch>
            <a:fillRect/>
          </a:stretch>
        </p:blipFill>
        <p:spPr bwMode="auto">
          <a:xfrm>
            <a:off x="304800" y="3302000"/>
            <a:ext cx="2667000" cy="3556000"/>
          </a:xfrm>
          <a:prstGeom prst="rect">
            <a:avLst/>
          </a:prstGeom>
          <a:noFill/>
          <a:ln w="9525">
            <a:noFill/>
            <a:miter lim="800000"/>
            <a:headEnd/>
            <a:tailEnd/>
          </a:ln>
        </p:spPr>
      </p:pic>
      <p:pic>
        <p:nvPicPr>
          <p:cNvPr id="14" name="Picture 13" descr="DSCN2613.JPG"/>
          <p:cNvPicPr>
            <a:picLocks noChangeAspect="1"/>
          </p:cNvPicPr>
          <p:nvPr/>
        </p:nvPicPr>
        <p:blipFill>
          <a:blip r:embed="rId7"/>
          <a:stretch>
            <a:fillRect/>
          </a:stretch>
        </p:blipFill>
        <p:spPr>
          <a:xfrm>
            <a:off x="4648200" y="381000"/>
            <a:ext cx="3657600" cy="2743200"/>
          </a:xfrm>
          <a:prstGeom prst="rect">
            <a:avLst/>
          </a:prstGeom>
          <a:effectLst>
            <a:innerShdw blurRad="63500" dist="50800" dir="13500000">
              <a:prstClr val="black">
                <a:alpha val="50000"/>
              </a:prstClr>
            </a:innerShdw>
          </a:effectLst>
          <a:scene3d>
            <a:camera prst="orthographicFront"/>
            <a:lightRig rig="threePt" dir="t"/>
          </a:scene3d>
          <a:sp3d>
            <a:bevelB/>
          </a:sp3d>
        </p:spPr>
      </p:pic>
      <p:sp>
        <p:nvSpPr>
          <p:cNvPr id="17" name="Rectangle 16"/>
          <p:cNvSpPr/>
          <p:nvPr/>
        </p:nvSpPr>
        <p:spPr bwMode="auto">
          <a:xfrm>
            <a:off x="4648200" y="381000"/>
            <a:ext cx="3657600" cy="2743200"/>
          </a:xfrm>
          <a:prstGeom prst="rect">
            <a:avLst/>
          </a:prstGeom>
          <a:noFill/>
          <a:ln w="50800" cap="rnd" cmpd="sng" algn="ctr">
            <a:solidFill>
              <a:srgbClr val="FFFFCC"/>
            </a:solidFill>
            <a:prstDash val="solid"/>
            <a:round/>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B/>
          </a:sp3d>
        </p:spPr>
        <p:txBody>
          <a:bodyPr/>
          <a:lstStyle/>
          <a:p>
            <a:pPr>
              <a:defRPr/>
            </a:pPr>
            <a:endParaRPr lang="en-US"/>
          </a:p>
        </p:txBody>
      </p:sp>
      <p:sp>
        <p:nvSpPr>
          <p:cNvPr id="18" name="Rectangle 17"/>
          <p:cNvSpPr/>
          <p:nvPr/>
        </p:nvSpPr>
        <p:spPr bwMode="auto">
          <a:xfrm>
            <a:off x="762000" y="381000"/>
            <a:ext cx="3657600" cy="2743200"/>
          </a:xfrm>
          <a:prstGeom prst="rect">
            <a:avLst/>
          </a:prstGeom>
          <a:noFill/>
          <a:ln w="50800" cap="rnd" cmpd="sng" algn="ctr">
            <a:solidFill>
              <a:srgbClr val="FFFFCC"/>
            </a:solidFill>
            <a:prstDash val="solid"/>
            <a:round/>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B/>
          </a:sp3d>
        </p:spPr>
        <p:txBody>
          <a:bodyPr/>
          <a:lstStyle/>
          <a:p>
            <a:pPr>
              <a:defRPr/>
            </a:pPr>
            <a:endParaRPr lang="en-US"/>
          </a:p>
        </p:txBody>
      </p:sp>
      <p:sp>
        <p:nvSpPr>
          <p:cNvPr id="19" name="Rectangle 18"/>
          <p:cNvSpPr/>
          <p:nvPr/>
        </p:nvSpPr>
        <p:spPr bwMode="auto">
          <a:xfrm>
            <a:off x="6172200" y="3276600"/>
            <a:ext cx="2590800" cy="3581400"/>
          </a:xfrm>
          <a:prstGeom prst="rect">
            <a:avLst/>
          </a:prstGeom>
          <a:noFill/>
          <a:ln w="50800" cap="rnd" cmpd="sng" algn="ctr">
            <a:solidFill>
              <a:srgbClr val="FFFFCC"/>
            </a:solidFill>
            <a:prstDash val="solid"/>
            <a:round/>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B/>
          </a:sp3d>
        </p:spPr>
        <p:txBody>
          <a:bodyPr/>
          <a:lstStyle/>
          <a:p>
            <a:pPr>
              <a:defRPr/>
            </a:pPr>
            <a:endParaRPr lang="en-US"/>
          </a:p>
        </p:txBody>
      </p:sp>
      <p:sp>
        <p:nvSpPr>
          <p:cNvPr id="20" name="Rectangle 19"/>
          <p:cNvSpPr/>
          <p:nvPr/>
        </p:nvSpPr>
        <p:spPr bwMode="auto">
          <a:xfrm>
            <a:off x="304800" y="3276600"/>
            <a:ext cx="2743200" cy="3581400"/>
          </a:xfrm>
          <a:prstGeom prst="rect">
            <a:avLst/>
          </a:prstGeom>
          <a:noFill/>
          <a:ln w="50800" cap="rnd" cmpd="sng" algn="ctr">
            <a:solidFill>
              <a:srgbClr val="FFFFCC"/>
            </a:solidFill>
            <a:prstDash val="solid"/>
            <a:round/>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B/>
          </a:sp3d>
        </p:spPr>
        <p:txBody>
          <a:bodyPr/>
          <a:lstStyle/>
          <a:p>
            <a:pPr>
              <a:defRPr/>
            </a:pPr>
            <a:endParaRPr lang="en-US"/>
          </a:p>
        </p:txBody>
      </p:sp>
      <p:sp>
        <p:nvSpPr>
          <p:cNvPr id="21" name="Rectangle 20"/>
          <p:cNvSpPr/>
          <p:nvPr/>
        </p:nvSpPr>
        <p:spPr bwMode="auto">
          <a:xfrm>
            <a:off x="3200400" y="3276600"/>
            <a:ext cx="2819400" cy="3581400"/>
          </a:xfrm>
          <a:prstGeom prst="rect">
            <a:avLst/>
          </a:prstGeom>
          <a:noFill/>
          <a:ln w="50800" cap="rnd" cmpd="sng" algn="ctr">
            <a:solidFill>
              <a:srgbClr val="FFFFCC"/>
            </a:solidFill>
            <a:prstDash val="solid"/>
            <a:round/>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B/>
          </a:sp3d>
        </p:spPr>
        <p:txBody>
          <a:bodyPr/>
          <a:lstStyle/>
          <a:p>
            <a:pPr>
              <a:defRPr/>
            </a:pPr>
            <a:endParaRPr lang="en-US"/>
          </a:p>
        </p:txBody>
      </p:sp>
      <p:sp>
        <p:nvSpPr>
          <p:cNvPr id="16" name="TextBox 15"/>
          <p:cNvSpPr txBox="1"/>
          <p:nvPr/>
        </p:nvSpPr>
        <p:spPr>
          <a:xfrm>
            <a:off x="1447800" y="2819400"/>
            <a:ext cx="5791200" cy="830997"/>
          </a:xfrm>
          <a:prstGeom prst="rect">
            <a:avLst/>
          </a:prstGeom>
          <a:solidFill>
            <a:srgbClr val="92D050"/>
          </a:solidFill>
          <a:ln w="25400" cmpd="tri">
            <a:solidFill>
              <a:srgbClr val="FFFFCC"/>
            </a:solidFill>
          </a:ln>
          <a:scene3d>
            <a:camera prst="orthographicFront"/>
            <a:lightRig rig="threePt" dir="t"/>
          </a:scene3d>
          <a:sp3d extrusionH="19050" prstMaterial="dkEdge">
            <a:bevelB w="114300" prst="artDeco"/>
          </a:sp3d>
        </p:spPr>
        <p:txBody>
          <a:bodyPr>
            <a:spAutoFit/>
          </a:bodyPr>
          <a:lstStyle/>
          <a:p>
            <a:pPr algn="ctr">
              <a:defRPr/>
            </a:pPr>
            <a:r>
              <a:rPr lang="en-US" sz="4800" i="1" dirty="0" err="1">
                <a:solidFill>
                  <a:srgbClr val="FFFFCC"/>
                </a:solidFill>
                <a:effectLst>
                  <a:outerShdw blurRad="38100" dist="38100" dir="2700000" algn="tl">
                    <a:srgbClr val="000000">
                      <a:alpha val="43137"/>
                    </a:srgbClr>
                  </a:outerShdw>
                </a:effectLst>
              </a:rPr>
              <a:t>Construcción</a:t>
            </a:r>
            <a:r>
              <a:rPr lang="en-US" sz="4800" i="1" dirty="0">
                <a:solidFill>
                  <a:srgbClr val="FFFFCC"/>
                </a:solidFill>
                <a:effectLst>
                  <a:outerShdw blurRad="38100" dist="38100" dir="2700000" algn="tl">
                    <a:srgbClr val="000000">
                      <a:alpha val="43137"/>
                    </a:srgbClr>
                  </a:outerShdw>
                </a:effectLst>
              </a:rPr>
              <a:t> </a:t>
            </a:r>
            <a:r>
              <a:rPr lang="en-US" sz="4800" i="1" dirty="0" err="1">
                <a:solidFill>
                  <a:srgbClr val="FFFFCC"/>
                </a:solidFill>
                <a:effectLst>
                  <a:outerShdw blurRad="38100" dist="38100" dir="2700000" algn="tl">
                    <a:srgbClr val="000000">
                      <a:alpha val="43137"/>
                    </a:srgbClr>
                  </a:outerShdw>
                </a:effectLst>
              </a:rPr>
              <a:t>MuSA</a:t>
            </a:r>
            <a:endParaRPr lang="en-US" sz="4800" i="1" dirty="0">
              <a:solidFill>
                <a:srgbClr val="FFFFCC"/>
              </a:solidFill>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s-PR" sz="2400" smtClean="0"/>
              <a:t>REMODELACIÓN ANTIGUO DORMITORIO DE VARONES I PARA OFICINAS DE FACULTAD</a:t>
            </a:r>
            <a:endParaRPr lang="en-US" sz="2400" smtClean="0"/>
          </a:p>
        </p:txBody>
      </p:sp>
      <p:sp>
        <p:nvSpPr>
          <p:cNvPr id="8195" name="Content Placeholder 5"/>
          <p:cNvSpPr>
            <a:spLocks noGrp="1"/>
          </p:cNvSpPr>
          <p:nvPr>
            <p:ph idx="1"/>
          </p:nvPr>
        </p:nvSpPr>
        <p:spPr/>
        <p:txBody>
          <a:bodyPr/>
          <a:lstStyle/>
          <a:p>
            <a:pPr eaLnBrk="1" hangingPunct="1"/>
            <a:r>
              <a:rPr lang="es-ES" sz="1500" smtClean="0"/>
              <a:t>Este proyecto incluye la remodelación total de este importante edificio diseñado por el gran arquitecto Henry Klumb.  Este edificio construido en el 1960 para ser utilizado como dormitorios de varones, luego fue remodelado para ser utilizado por el Colegio de Administración de Empresas hasta el 2006.  </a:t>
            </a:r>
          </a:p>
          <a:p>
            <a:pPr eaLnBrk="1" hangingPunct="1"/>
            <a:r>
              <a:rPr lang="es-ES" sz="1500" smtClean="0"/>
              <a:t>Con el objetivo de atender la necesidad de falta de espacios de oficinas para profesores, se decidió rehabilitar estas instalaciones para convertirlas en un edificio de oficinas para la facultad. Albergará 150 oficinas individuales organizadas en módulos de 6 oficinas cada uno. </a:t>
            </a:r>
          </a:p>
          <a:p>
            <a:pPr eaLnBrk="1" hangingPunct="1"/>
            <a:r>
              <a:rPr lang="es-ES" sz="1500" smtClean="0"/>
              <a:t>En el primer piso se habilitarán cuatro módulos de oficina y del segundo al cuarto piso siete módulos.  El edificio también contará con una sala de facultad (</a:t>
            </a:r>
            <a:r>
              <a:rPr lang="es-ES" sz="1500" i="1" smtClean="0"/>
              <a:t>Faculty Lounge</a:t>
            </a:r>
            <a:r>
              <a:rPr lang="es-ES" sz="1500" smtClean="0"/>
              <a:t>), cocina y áreas de reunión.    La sala de facultad y la cocina estarán rodeadas por un área de esparcimiento con jardín, según se ilustra en la foto.  Esta área proveerá un ambiente para descanso y reflexión a la vez que promueve la propagación de áreas verdes.  </a:t>
            </a:r>
          </a:p>
          <a:p>
            <a:pPr eaLnBrk="1" hangingPunct="1"/>
            <a:r>
              <a:rPr lang="es-ES" sz="1500" smtClean="0"/>
              <a:t>Cada piso contará con un área de exhibiciones,  cómo medio de divulgación, para promover la labor de investigación y creación.  </a:t>
            </a:r>
          </a:p>
          <a:p>
            <a:pPr eaLnBrk="1" hangingPunct="1">
              <a:buFont typeface="Wingdings" pitchFamily="2" charset="2"/>
              <a:buNone/>
            </a:pPr>
            <a:endParaRPr lang="es-ES" smtClean="0"/>
          </a:p>
          <a:p>
            <a:pPr eaLnBrk="1" hangingPunct="1"/>
            <a:endParaRPr lang="en-US" sz="14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s-PR" sz="2400" smtClean="0"/>
              <a:t>REMODELACIÓN ANTIGUO DORMITORIO DE VARONES I PARA OFICINAS DE FACULTAD</a:t>
            </a:r>
            <a:endParaRPr lang="en-US" sz="2400" smtClean="0"/>
          </a:p>
        </p:txBody>
      </p:sp>
      <p:sp>
        <p:nvSpPr>
          <p:cNvPr id="9219" name="Content Placeholder 5"/>
          <p:cNvSpPr>
            <a:spLocks noGrp="1"/>
          </p:cNvSpPr>
          <p:nvPr>
            <p:ph idx="1"/>
          </p:nvPr>
        </p:nvSpPr>
        <p:spPr/>
        <p:txBody>
          <a:bodyPr/>
          <a:lstStyle/>
          <a:p>
            <a:pPr eaLnBrk="1" hangingPunct="1"/>
            <a:r>
              <a:rPr lang="es-ES" sz="1500" smtClean="0"/>
              <a:t>Cada piso contará con un área de exhibiciones,  cómo medio de divulgación, para promover la labor de investigación y creación.  </a:t>
            </a:r>
          </a:p>
          <a:p>
            <a:pPr eaLnBrk="1" hangingPunct="1"/>
            <a:r>
              <a:rPr lang="es-ES" sz="1500" smtClean="0"/>
              <a:t>La oficina de Miguel Calzada Arquitectos ha diseñado el proyecto de remodelación que fue adjudicado por $4.55 millones al contratista </a:t>
            </a:r>
            <a:r>
              <a:rPr lang="es-ES" sz="1500" i="1" smtClean="0"/>
              <a:t>Jovan Inc. </a:t>
            </a:r>
            <a:r>
              <a:rPr lang="es-ES" sz="1500" smtClean="0"/>
              <a:t>el 21 de junio de 2007.  </a:t>
            </a:r>
          </a:p>
          <a:p>
            <a:pPr eaLnBrk="1" hangingPunct="1"/>
            <a:r>
              <a:rPr lang="es-ES" sz="1500" smtClean="0"/>
              <a:t>El proyecto comenzó el 1 de agosto de 2007.  El tiempo estimado para la remodelación es de 630 días por lo que se espera que el proyecto se complete para el 22 de abril de 2009.  </a:t>
            </a:r>
          </a:p>
          <a:p>
            <a:pPr eaLnBrk="1" hangingPunct="1">
              <a:buFont typeface="Wingdings" pitchFamily="2" charset="2"/>
              <a:buNone/>
            </a:pPr>
            <a:endParaRPr lang="es-ES" smtClean="0"/>
          </a:p>
          <a:p>
            <a:pPr eaLnBrk="1" hangingPunct="1"/>
            <a:endParaRPr lang="en-US" sz="1400" smtClean="0"/>
          </a:p>
        </p:txBody>
      </p:sp>
      <p:pic>
        <p:nvPicPr>
          <p:cNvPr id="9220" name="Picture 4" descr="campus 1959 010"/>
          <p:cNvPicPr>
            <a:picLocks noChangeAspect="1" noChangeArrowheads="1"/>
          </p:cNvPicPr>
          <p:nvPr/>
        </p:nvPicPr>
        <p:blipFill>
          <a:blip r:embed="rId3"/>
          <a:srcRect/>
          <a:stretch>
            <a:fillRect/>
          </a:stretch>
        </p:blipFill>
        <p:spPr bwMode="auto">
          <a:xfrm>
            <a:off x="1219200" y="3886200"/>
            <a:ext cx="2994025" cy="2362200"/>
          </a:xfrm>
          <a:prstGeom prst="rect">
            <a:avLst/>
          </a:prstGeom>
          <a:noFill/>
          <a:ln w="9525">
            <a:noFill/>
            <a:miter lim="800000"/>
            <a:headEnd/>
            <a:tailEnd/>
          </a:ln>
        </p:spPr>
      </p:pic>
      <p:pic>
        <p:nvPicPr>
          <p:cNvPr id="9221" name="Picture 4" descr="Orden 69-04 Edificios del RUM #3 021"/>
          <p:cNvPicPr>
            <a:picLocks noChangeAspect="1" noChangeArrowheads="1"/>
          </p:cNvPicPr>
          <p:nvPr/>
        </p:nvPicPr>
        <p:blipFill>
          <a:blip r:embed="rId4"/>
          <a:srcRect/>
          <a:stretch>
            <a:fillRect/>
          </a:stretch>
        </p:blipFill>
        <p:spPr bwMode="auto">
          <a:xfrm>
            <a:off x="4648200" y="3886200"/>
            <a:ext cx="3625850" cy="2362200"/>
          </a:xfrm>
          <a:prstGeom prst="rect">
            <a:avLst/>
          </a:prstGeom>
          <a:noFill/>
          <a:ln w="9525">
            <a:noFill/>
            <a:miter lim="800000"/>
            <a:headEnd/>
            <a:tailEnd/>
          </a:ln>
        </p:spPr>
      </p:pic>
      <p:sp>
        <p:nvSpPr>
          <p:cNvPr id="7" name="Rectangle 6"/>
          <p:cNvSpPr/>
          <p:nvPr/>
        </p:nvSpPr>
        <p:spPr bwMode="auto">
          <a:xfrm>
            <a:off x="1219200" y="3886200"/>
            <a:ext cx="2971800" cy="2362200"/>
          </a:xfrm>
          <a:prstGeom prst="rect">
            <a:avLst/>
          </a:prstGeom>
          <a:noFill/>
          <a:ln w="50800" cap="rnd" cmpd="sng" algn="ctr">
            <a:solidFill>
              <a:srgbClr val="FFFFCC"/>
            </a:solidFill>
            <a:prstDash val="solid"/>
            <a:round/>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B/>
          </a:sp3d>
        </p:spPr>
        <p:txBody>
          <a:bodyPr/>
          <a:lstStyle/>
          <a:p>
            <a:pPr>
              <a:defRPr/>
            </a:pPr>
            <a:endParaRPr lang="en-US"/>
          </a:p>
        </p:txBody>
      </p:sp>
      <p:sp>
        <p:nvSpPr>
          <p:cNvPr id="8" name="Rectangle 7"/>
          <p:cNvSpPr/>
          <p:nvPr/>
        </p:nvSpPr>
        <p:spPr bwMode="auto">
          <a:xfrm>
            <a:off x="4648200" y="3886200"/>
            <a:ext cx="3657600" cy="2362200"/>
          </a:xfrm>
          <a:prstGeom prst="rect">
            <a:avLst/>
          </a:prstGeom>
          <a:noFill/>
          <a:ln w="50800" cap="rnd" cmpd="sng" algn="ctr">
            <a:solidFill>
              <a:srgbClr val="FFFFCC"/>
            </a:solidFill>
            <a:prstDash val="solid"/>
            <a:round/>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B/>
          </a:sp3d>
        </p:spPr>
        <p:txBody>
          <a:bodyPr/>
          <a:lstStyle/>
          <a:p>
            <a:pPr>
              <a:defRPr/>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s-PR" sz="2400" smtClean="0"/>
              <a:t>REMODELACIÓN ANTIGUO DORMITORIO DE VARONES I PARA OFICINAS DE FACULTAD</a:t>
            </a:r>
            <a:endParaRPr lang="en-US" sz="2400" smtClean="0"/>
          </a:p>
        </p:txBody>
      </p:sp>
      <p:sp>
        <p:nvSpPr>
          <p:cNvPr id="6" name="Rectangle 5"/>
          <p:cNvSpPr/>
          <p:nvPr/>
        </p:nvSpPr>
        <p:spPr bwMode="auto">
          <a:xfrm>
            <a:off x="2133600" y="3505200"/>
            <a:ext cx="3886200" cy="2514600"/>
          </a:xfrm>
          <a:prstGeom prst="rect">
            <a:avLst/>
          </a:prstGeom>
          <a:noFill/>
          <a:ln w="50800" cap="rnd" cmpd="sng" algn="ctr">
            <a:solidFill>
              <a:srgbClr val="FFFFCC"/>
            </a:solidFill>
            <a:prstDash val="solid"/>
            <a:round/>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B/>
          </a:sp3d>
        </p:spPr>
        <p:txBody>
          <a:bodyPr/>
          <a:lstStyle/>
          <a:p>
            <a:pPr>
              <a:defRPr/>
            </a:pPr>
            <a:endParaRPr lang="en-US"/>
          </a:p>
        </p:txBody>
      </p:sp>
      <p:pic>
        <p:nvPicPr>
          <p:cNvPr id="10246" name="Picture 6" descr="rep_rum3.gif"/>
          <p:cNvPicPr>
            <a:picLocks noChangeAspect="1"/>
          </p:cNvPicPr>
          <p:nvPr/>
        </p:nvPicPr>
        <p:blipFill>
          <a:blip r:embed="rId3"/>
          <a:srcRect/>
          <a:stretch>
            <a:fillRect/>
          </a:stretch>
        </p:blipFill>
        <p:spPr bwMode="auto">
          <a:xfrm>
            <a:off x="1447800" y="2057400"/>
            <a:ext cx="5399088" cy="1219200"/>
          </a:xfrm>
          <a:prstGeom prst="rect">
            <a:avLst/>
          </a:prstGeom>
          <a:noFill/>
          <a:ln w="9525">
            <a:noFill/>
            <a:miter lim="800000"/>
            <a:headEnd/>
            <a:tailEnd/>
          </a:ln>
        </p:spPr>
      </p:pic>
      <p:pic>
        <p:nvPicPr>
          <p:cNvPr id="10247" name="Picture 7" descr="Faculty Lounge Edificio Oficinas de Facultad.jpg"/>
          <p:cNvPicPr>
            <a:picLocks noChangeAspect="1"/>
          </p:cNvPicPr>
          <p:nvPr/>
        </p:nvPicPr>
        <p:blipFill>
          <a:blip r:embed="rId4"/>
          <a:srcRect/>
          <a:stretch>
            <a:fillRect/>
          </a:stretch>
        </p:blipFill>
        <p:spPr bwMode="auto">
          <a:xfrm>
            <a:off x="2247900" y="3598863"/>
            <a:ext cx="3657600" cy="23272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74675" y="457200"/>
            <a:ext cx="8001000" cy="758825"/>
          </a:xfrm>
        </p:spPr>
        <p:txBody>
          <a:bodyPr/>
          <a:lstStyle/>
          <a:p>
            <a:pPr eaLnBrk="1" hangingPunct="1"/>
            <a:r>
              <a:rPr lang="es-PR" sz="2400" smtClean="0"/>
              <a:t>REMODELACIÓN EDIFICIO LUIS DE CELIS</a:t>
            </a:r>
            <a:endParaRPr lang="en-US" sz="2400" smtClean="0"/>
          </a:p>
        </p:txBody>
      </p:sp>
      <p:sp>
        <p:nvSpPr>
          <p:cNvPr id="11267" name="Rectangle 3"/>
          <p:cNvSpPr>
            <a:spLocks noGrp="1" noChangeArrowheads="1"/>
          </p:cNvSpPr>
          <p:nvPr>
            <p:ph type="body" idx="1"/>
          </p:nvPr>
        </p:nvSpPr>
        <p:spPr>
          <a:xfrm>
            <a:off x="566738" y="1600200"/>
            <a:ext cx="8120062" cy="5105400"/>
          </a:xfrm>
        </p:spPr>
        <p:txBody>
          <a:bodyPr/>
          <a:lstStyle/>
          <a:p>
            <a:pPr eaLnBrk="1" hangingPunct="1"/>
            <a:r>
              <a:rPr lang="es-ES" sz="1500" smtClean="0"/>
              <a:t>El edificio Luis de Celis, que es parte fundamental de nuestro patrimonio, fue inaugurado en 1937 para ser utilizado por el Departamento de Agronomía y luego se convirtió en el edificio de Biología, hasta el 2005 en que se inauguraron las nuevas instalaciones para este último.  </a:t>
            </a:r>
          </a:p>
          <a:p>
            <a:pPr eaLnBrk="1" hangingPunct="1"/>
            <a:r>
              <a:rPr lang="es-ES" sz="1500" smtClean="0"/>
              <a:t>Este edificio con estilo arquitectónico neoclásico, diseñado por el Arq. Rafael Carmoaga, pronto recuperará su original esplendor.  </a:t>
            </a:r>
          </a:p>
          <a:p>
            <a:pPr eaLnBrk="1" hangingPunct="1"/>
            <a:r>
              <a:rPr lang="es-ES" sz="1500" smtClean="0"/>
              <a:t>Aquí estarán ubicadas las oficinas del Decanato de Artes y Ciencias, la Oficina del Registrador, Estudios Graduados, la Oficina de Investigación Institucional y Planificación, la Oficina de Mejoramiento Continuo y Avalúo, el Centro de Enriquecimiento Profesional y las oficinas del Programa de Biotecnología Industrial.  </a:t>
            </a:r>
          </a:p>
          <a:p>
            <a:pPr eaLnBrk="1" hangingPunct="1"/>
            <a:r>
              <a:rPr lang="es-ES" sz="1500" smtClean="0"/>
              <a:t>Contará, además, con cuatro modernas salas de conferencias con capacidad para medios múltiples, oficinas para proyectos de investigación del Colegio de Artes y Ciencias, una galería de arte/sala multiuso y oficinas para asociaciones estudiantiles.</a:t>
            </a:r>
          </a:p>
          <a:p>
            <a:pPr eaLnBrk="1" hangingPunct="1"/>
            <a:r>
              <a:rPr lang="es-ES" sz="1500" smtClean="0"/>
              <a:t>El diseño para la remodelación fue realizado por el arquitecto mayagüezano Enrique Figueroa Hernández.  El contrato para la remoción de plomo y asbesto del edificio ya fue firmado.  Este proceso se realizará durante el mes de septiembre. La subasta para la remodelación se efectuará el 30 de octubre de 2007. Los trabajos comenzarían a finales de noviembre y se estima que tome dos años en completarse. </a:t>
            </a:r>
          </a:p>
          <a:p>
            <a:pPr eaLnBrk="1" hangingPunct="1">
              <a:lnSpc>
                <a:spcPct val="80000"/>
              </a:lnSpc>
              <a:buFont typeface="Wingdings" pitchFamily="2" charset="2"/>
              <a:buNone/>
            </a:pPr>
            <a:endParaRPr lang="en-US" sz="1500" smtClean="0"/>
          </a:p>
        </p:txBody>
      </p:sp>
    </p:spTree>
  </p:cSld>
  <p:clrMapOvr>
    <a:masterClrMapping/>
  </p:clrMapOvr>
</p:sld>
</file>

<file path=ppt/theme/theme1.xml><?xml version="1.0" encoding="utf-8"?>
<a:theme xmlns:a="http://schemas.openxmlformats.org/drawingml/2006/main" name="Profile">
  <a:themeElements>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891</TotalTime>
  <Words>2993</Words>
  <Application>Microsoft Office PowerPoint</Application>
  <PresentationFormat>On-screen Show (4:3)</PresentationFormat>
  <Paragraphs>163</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Profile</vt:lpstr>
      <vt:lpstr>Informe de Progreso de Proyectos de Mejoras Permanentes</vt:lpstr>
      <vt:lpstr>Antes, ahora y en el futuro</vt:lpstr>
      <vt:lpstr>Slide 3</vt:lpstr>
      <vt:lpstr>MuSA (REMODELACION EDIFICIO ANTIGUO INSTITUTO)</vt:lpstr>
      <vt:lpstr>Slide 5</vt:lpstr>
      <vt:lpstr>REMODELACIÓN ANTIGUO DORMITORIO DE VARONES I PARA OFICINAS DE FACULTAD</vt:lpstr>
      <vt:lpstr>REMODELACIÓN ANTIGUO DORMITORIO DE VARONES I PARA OFICINAS DE FACULTAD</vt:lpstr>
      <vt:lpstr>REMODELACIÓN ANTIGUO DORMITORIO DE VARONES I PARA OFICINAS DE FACULTAD</vt:lpstr>
      <vt:lpstr>REMODELACIÓN EDIFICIO LUIS DE CELIS</vt:lpstr>
      <vt:lpstr>REMODELACIÓN EDIFICIO LUIS DE CELIS</vt:lpstr>
      <vt:lpstr>EDIFICIO ALFREDO RAMÍREZ DE ARELLANO Y ROSELL: CENTRO DE INNOVACIÓN  Y TECNOLOGIA AGROINDUSTRIAL (CITAI)</vt:lpstr>
      <vt:lpstr>EDIFICIO ALFREDO RAMÍREZ DE ARELLANO Y ROSELL: CENTRO DE INNOVACIÓN  Y TECNOLOGIA AGROINDUSTRIAL (CITAI)</vt:lpstr>
      <vt:lpstr>PLANTA PILOTO DE BIOFARMACEÚTICA Y BIOPROCESAMIENTO</vt:lpstr>
      <vt:lpstr>PLANTA PILOTO DE BIOFARMACEÚTICA Y BIOPROCESAMIENTO</vt:lpstr>
      <vt:lpstr>Slide 15</vt:lpstr>
      <vt:lpstr>PLANTA PILOTO DE BIOFARMACEÚTICA Y BIOPROCESAMIENTO</vt:lpstr>
      <vt:lpstr>OTROS PROYECTOS EN CONSTRUCCIÓN</vt:lpstr>
      <vt:lpstr>Slide 18</vt:lpstr>
      <vt:lpstr>PROYECTOS EN DISEÑO Y CONSTRUCCIÓN ADMINISTRADOS POR EL RECINTO</vt:lpstr>
      <vt:lpstr>PROYECTOS EN DISEÑO O SUBASTA</vt:lpstr>
      <vt:lpstr>OBSERVATORIO SISMOLÓGICO DE PUERTO RICO</vt:lpstr>
      <vt:lpstr>REMODELACIÓN DECANATO DE ESTUDIANTES</vt:lpstr>
      <vt:lpstr>REMODELACIÓN EDIFICIO JOSÉ DE DIEGO</vt:lpstr>
      <vt:lpstr>OTROS PROYECTOS EN DISEÑO O SUBASTA</vt:lpstr>
      <vt:lpstr>PROYECTOS COMPLETADOS</vt:lpstr>
      <vt:lpstr>PROYECTOS ADMINISTRADOS POR AGENCIAS EXTERNAS</vt:lpstr>
      <vt:lpstr>COMPLEJO COLEGIAL CENTROAMERICANO NATATORIO</vt:lpstr>
      <vt:lpstr>COMPLEJO COLEGIAL CENTROAMERICANO NATATORIO</vt:lpstr>
      <vt:lpstr>COMPLEJO COLEGIAL CENTROAMERICANO CANCHAS DE TENIS</vt:lpstr>
      <vt:lpstr>COMPLEJO COLEGIAL CENTROAMERICANO CANCHAS DE TENIS</vt:lpstr>
      <vt:lpstr>NUEVA ENTRADA POR MAYAGÜEZ TERRACE</vt:lpstr>
      <vt:lpstr>Reconocimientos e Información Adicional</vt:lpstr>
    </vt:vector>
  </TitlesOfParts>
  <Company>UPR-RUM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Construcción del MuSA</dc:title>
  <dc:creator>Antonio A. Gonzalez Quevedo</dc:creator>
  <cp:lastModifiedBy>agonzalez</cp:lastModifiedBy>
  <cp:revision>93</cp:revision>
  <dcterms:created xsi:type="dcterms:W3CDTF">2006-05-27T01:58:34Z</dcterms:created>
  <dcterms:modified xsi:type="dcterms:W3CDTF">2007-10-16T23:23:28Z</dcterms:modified>
</cp:coreProperties>
</file>