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79" r:id="rId2"/>
    <p:sldId id="280" r:id="rId3"/>
    <p:sldId id="281" r:id="rId4"/>
    <p:sldId id="259" r:id="rId5"/>
    <p:sldId id="273" r:id="rId6"/>
    <p:sldId id="263" r:id="rId7"/>
    <p:sldId id="277" r:id="rId8"/>
    <p:sldId id="276" r:id="rId9"/>
    <p:sldId id="260" r:id="rId10"/>
    <p:sldId id="282" r:id="rId11"/>
    <p:sldId id="270" r:id="rId12"/>
    <p:sldId id="262" r:id="rId13"/>
    <p:sldId id="271" r:id="rId14"/>
    <p:sldId id="256" r:id="rId15"/>
    <p:sldId id="264" r:id="rId16"/>
    <p:sldId id="275" r:id="rId17"/>
    <p:sldId id="284" r:id="rId18"/>
    <p:sldId id="285" r:id="rId19"/>
    <p:sldId id="286" r:id="rId20"/>
    <p:sldId id="287" r:id="rId21"/>
    <p:sldId id="283" r:id="rId22"/>
    <p:sldId id="267" r:id="rId23"/>
    <p:sldId id="268" r:id="rId24"/>
    <p:sldId id="269" r:id="rId25"/>
    <p:sldId id="288" r:id="rId26"/>
  </p:sldIdLst>
  <p:sldSz cx="9144000" cy="6858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0975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224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2266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04814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7253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8335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4333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07587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7861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740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2004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898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5075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05870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6504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8874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9026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7804FA-B4A3-444C-9399-0C839CCCC553}" type="datetimeFigureOut">
              <a:rPr lang="es-PR" smtClean="0"/>
              <a:t>12/05/2014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52E268-6C3F-42B6-B2AB-5D8057A96F17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89820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612" y="3686969"/>
            <a:ext cx="1933575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951" y="458169"/>
            <a:ext cx="80548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Perfil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los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estudiantes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admitidos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del RUM del 2004-2013</a:t>
            </a:r>
            <a:endParaRPr lang="es-PR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7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02964"/>
            <a:ext cx="6064055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Perfil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Académico</a:t>
            </a:r>
            <a:endParaRPr lang="en-US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7109" y="3010877"/>
            <a:ext cx="56344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¿</a:t>
            </a:r>
            <a:r>
              <a:rPr lang="en-US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Cómo</a:t>
            </a:r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</a:t>
            </a:r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cambiado</a:t>
            </a:r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</a:t>
            </a:r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características</a:t>
            </a:r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académicas</a:t>
            </a:r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de los </a:t>
            </a:r>
            <a:r>
              <a:rPr lang="en-US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estudiantes</a:t>
            </a:r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admitidos</a:t>
            </a:r>
            <a:r>
              <a:rPr lang="en-US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al RUM?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056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7" y="198649"/>
            <a:ext cx="7559041" cy="544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04501" y="5640878"/>
            <a:ext cx="90394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Basándonos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solo en los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promedios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hay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una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evidente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mejoría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continua en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las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destrezas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español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y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parece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habe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mejoría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también</a:t>
            </a:r>
            <a:r>
              <a:rPr lang="en-US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</a:t>
            </a:r>
            <a:r>
              <a:rPr lang="en-US" sz="2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inglés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32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42" y="115099"/>
            <a:ext cx="8154518" cy="548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26627" y="5596460"/>
            <a:ext cx="81687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considerar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toda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la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variabilidad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la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mejoría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mucho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menos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evidente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42" y="4627084"/>
            <a:ext cx="870165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Año</a:t>
            </a:r>
            <a:r>
              <a:rPr lang="en-US" sz="900" dirty="0" smtClean="0">
                <a:solidFill>
                  <a:schemeClr val="bg1"/>
                </a:solidFill>
              </a:rPr>
              <a:t> de </a:t>
            </a:r>
            <a:r>
              <a:rPr lang="en-US" sz="900" dirty="0" err="1" smtClean="0">
                <a:solidFill>
                  <a:schemeClr val="bg1"/>
                </a:solidFill>
              </a:rPr>
              <a:t>admision</a:t>
            </a:r>
            <a:endParaRPr lang="es-PR" sz="9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83058" y="2217203"/>
            <a:ext cx="127795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Puntuación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96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61" y="107756"/>
            <a:ext cx="8400745" cy="5618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78970" y="5754086"/>
            <a:ext cx="8212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Comparación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ejecutoria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admitidos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provenientes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escuelas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públicas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vs. los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provenientes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escuelas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privadas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1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50" y="188127"/>
            <a:ext cx="7754480" cy="531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-174712" y="5505079"/>
            <a:ext cx="93154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En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términos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académicos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generales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cuando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consideramos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toda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la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variabilidad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no hay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diferencias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perceptibles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entre los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estudiantes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admitimos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hace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10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años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y los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admitimos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el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pasado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año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08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23" y="206349"/>
            <a:ext cx="8369161" cy="546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15042" y="5668802"/>
            <a:ext cx="771221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aprecia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un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descenso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sostenido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el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número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estudiantes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toman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los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avanzados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62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0" y="116526"/>
            <a:ext cx="4713793" cy="329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34" y="2960915"/>
            <a:ext cx="5091766" cy="38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36024" y="3698855"/>
            <a:ext cx="306541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aprecia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una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constante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y continua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mejoría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el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inglés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7336" y="482140"/>
            <a:ext cx="35273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Parece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haber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un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descenso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el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conocimiento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matemático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se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mide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el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examen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Mate I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mientras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mejora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el de Mate II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51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53" y="814966"/>
            <a:ext cx="7424751" cy="44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51" y="940526"/>
            <a:ext cx="7207220" cy="45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8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731521"/>
            <a:ext cx="7680959" cy="49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96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2" y="1032148"/>
            <a:ext cx="6288201" cy="40902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57452" y="0"/>
            <a:ext cx="783010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¿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Cómo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compara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los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estudiantes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admitidos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recientemente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con los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admitidos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hace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10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años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222" y="5180844"/>
            <a:ext cx="3655553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Perfil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Demográfico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5998" y="5885603"/>
            <a:ext cx="33224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Perfil</a:t>
            </a:r>
            <a:r>
              <a:rPr lang="en-US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Académico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9339815">
            <a:off x="4907514" y="3688105"/>
            <a:ext cx="45411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Otros</a:t>
            </a:r>
            <a:r>
              <a:rPr lang="en-US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datos</a:t>
            </a:r>
            <a:r>
              <a:rPr lang="en-US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interesantes</a:t>
            </a:r>
            <a:r>
              <a:rPr lang="en-US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- MSCHE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1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99" y="156755"/>
            <a:ext cx="5292696" cy="330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362" y="3370217"/>
            <a:ext cx="5349837" cy="33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0305" y="2270649"/>
            <a:ext cx="81499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Otros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dato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interesantes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–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Encuestas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MSCHE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4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3" y="113212"/>
            <a:ext cx="4891298" cy="35705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65738" y="1544525"/>
            <a:ext cx="38713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Status </a:t>
            </a:r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Académico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159" y="2854947"/>
            <a:ext cx="5556255" cy="38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1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6657" cy="37098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773213"/>
            <a:ext cx="38174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Participación</a:t>
            </a:r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Laboral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34" y="3061835"/>
            <a:ext cx="5451566" cy="38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7182" cy="36025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81549" y="3783708"/>
            <a:ext cx="38529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Experiencias</a:t>
            </a:r>
            <a:r>
              <a:rPr lang="en-US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Liderato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853" y="3143794"/>
            <a:ext cx="5741233" cy="37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2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1781175"/>
            <a:ext cx="33051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1" y="2316480"/>
            <a:ext cx="6844404" cy="16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5" y="196089"/>
            <a:ext cx="8534403" cy="5286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2849" y="375926"/>
            <a:ext cx="798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Estudiantes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Admitidos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al RUM en los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pasados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10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años</a:t>
            </a:r>
            <a:r>
              <a:rPr lang="es-PR" sz="2400" dirty="0">
                <a:solidFill>
                  <a:schemeClr val="bg2">
                    <a:lumMod val="75000"/>
                  </a:schemeClr>
                </a:solidFill>
              </a:rPr>
              <a:t>, por tipo de escuela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64" y="5401176"/>
            <a:ext cx="86824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Luego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varios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años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aumentos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programados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el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número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admitidos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a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partir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2010 se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redujo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ese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número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debido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a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restricciones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capacidad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a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consecuencia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medidas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cautelares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320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1" y="692918"/>
            <a:ext cx="8390228" cy="482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881" y="142423"/>
            <a:ext cx="745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Distribución</a:t>
            </a:r>
            <a:r>
              <a:rPr lang="en-US" sz="3200" dirty="0"/>
              <a:t> </a:t>
            </a:r>
            <a:r>
              <a:rPr lang="en-US" sz="3200" dirty="0" err="1"/>
              <a:t>porcentual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 smtClean="0"/>
              <a:t>tipo</a:t>
            </a:r>
            <a:r>
              <a:rPr lang="en-US" sz="3200" dirty="0" smtClean="0"/>
              <a:t> de </a:t>
            </a:r>
            <a:r>
              <a:rPr lang="en-US" sz="3200" dirty="0" err="1"/>
              <a:t>escuela</a:t>
            </a:r>
            <a:endParaRPr lang="es-PR" sz="3200" dirty="0"/>
          </a:p>
        </p:txBody>
      </p:sp>
      <p:sp>
        <p:nvSpPr>
          <p:cNvPr id="2" name="Rectangle 1"/>
          <p:cNvSpPr/>
          <p:nvPr/>
        </p:nvSpPr>
        <p:spPr>
          <a:xfrm>
            <a:off x="2418" y="5514453"/>
            <a:ext cx="86911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partir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del 2010 se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observa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un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aumento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la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proporción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estudiantes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provenientes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escuela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privada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Comienzamos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también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a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observar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lo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parece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ser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la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aparición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opciones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educación</a:t>
            </a:r>
            <a:r>
              <a:rPr lang="en-US" sz="2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2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alternativa</a:t>
            </a:r>
            <a:endParaRPr lang="en-US" sz="2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0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496389" y="1140823"/>
            <a:ext cx="7445829" cy="5858139"/>
            <a:chOff x="264884" y="193085"/>
            <a:chExt cx="6903895" cy="5878404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22" name="Rounded Rectangle 21"/>
            <p:cNvSpPr/>
            <p:nvPr/>
          </p:nvSpPr>
          <p:spPr>
            <a:xfrm>
              <a:off x="264884" y="193085"/>
              <a:ext cx="4273307" cy="5450647"/>
            </a:xfrm>
            <a:prstGeom prst="roundRect">
              <a:avLst/>
            </a:prstGeom>
            <a:blipFill>
              <a:blip r:embed="rId2"/>
              <a:srcRect/>
              <a:stretch>
                <a:fillRect l="-35000" r="-35000"/>
              </a:stretch>
            </a:blipFill>
            <a:sp3d z="-2118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2261744" y="2428205"/>
              <a:ext cx="3290446" cy="3270388"/>
            </a:xfrm>
            <a:custGeom>
              <a:avLst/>
              <a:gdLst>
                <a:gd name="connsiteX0" fmla="*/ 0 w 3290446"/>
                <a:gd name="connsiteY0" fmla="*/ 0 h 3270388"/>
                <a:gd name="connsiteX1" fmla="*/ 3290446 w 3290446"/>
                <a:gd name="connsiteY1" fmla="*/ 0 h 3270388"/>
                <a:gd name="connsiteX2" fmla="*/ 3290446 w 3290446"/>
                <a:gd name="connsiteY2" fmla="*/ 3270388 h 3270388"/>
                <a:gd name="connsiteX3" fmla="*/ 0 w 3290446"/>
                <a:gd name="connsiteY3" fmla="*/ 3270388 h 3270388"/>
                <a:gd name="connsiteX4" fmla="*/ 0 w 3290446"/>
                <a:gd name="connsiteY4" fmla="*/ 0 h 327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446" h="3270388">
                  <a:moveTo>
                    <a:pt x="0" y="0"/>
                  </a:moveTo>
                  <a:lnTo>
                    <a:pt x="3290446" y="0"/>
                  </a:lnTo>
                  <a:lnTo>
                    <a:pt x="3290446" y="3270388"/>
                  </a:lnTo>
                  <a:lnTo>
                    <a:pt x="0" y="32703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3825" tIns="123825" rIns="123825" bIns="123825" numCol="1" spcCol="1270" anchor="b" anchorCtr="0">
              <a:noAutofit/>
            </a:bodyPr>
            <a:lstStyle/>
            <a:p>
              <a:pPr defTabSz="2166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R" sz="4875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064555" y="193085"/>
              <a:ext cx="1308962" cy="1281484"/>
            </a:xfrm>
            <a:prstGeom prst="ellipse">
              <a:avLst/>
            </a:prstGeom>
            <a:blipFill>
              <a:blip r:embed="rId3"/>
              <a:srcRect/>
              <a:stretch>
                <a:fillRect l="-19000" r="-19000"/>
              </a:stretch>
            </a:blipFill>
            <a:sp3d extrusionH="50600" prstMaterial="plastic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6796712" y="401589"/>
              <a:ext cx="372067" cy="865183"/>
            </a:xfrm>
            <a:custGeom>
              <a:avLst/>
              <a:gdLst>
                <a:gd name="connsiteX0" fmla="*/ 0 w 372067"/>
                <a:gd name="connsiteY0" fmla="*/ 0 h 865183"/>
                <a:gd name="connsiteX1" fmla="*/ 372067 w 372067"/>
                <a:gd name="connsiteY1" fmla="*/ 0 h 865183"/>
                <a:gd name="connsiteX2" fmla="*/ 372067 w 372067"/>
                <a:gd name="connsiteY2" fmla="*/ 865183 h 865183"/>
                <a:gd name="connsiteX3" fmla="*/ 0 w 372067"/>
                <a:gd name="connsiteY3" fmla="*/ 865183 h 865183"/>
                <a:gd name="connsiteX4" fmla="*/ 0 w 372067"/>
                <a:gd name="connsiteY4" fmla="*/ 0 h 86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67" h="865183">
                  <a:moveTo>
                    <a:pt x="0" y="0"/>
                  </a:moveTo>
                  <a:lnTo>
                    <a:pt x="372067" y="0"/>
                  </a:lnTo>
                  <a:lnTo>
                    <a:pt x="372067" y="865183"/>
                  </a:lnTo>
                  <a:lnTo>
                    <a:pt x="0" y="8651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9525" rIns="19050" bIns="9525" numCol="1" spcCol="1270" anchor="ctr" anchorCtr="0">
              <a:noAutofit/>
            </a:bodyPr>
            <a:lstStyle/>
            <a:p>
              <a:pPr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R" sz="75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417178" y="1589214"/>
              <a:ext cx="1368089" cy="1327823"/>
            </a:xfrm>
            <a:prstGeom prst="ellipse">
              <a:avLst/>
            </a:prstGeom>
            <a:blipFill>
              <a:blip r:embed="rId4"/>
              <a:srcRect/>
              <a:stretch>
                <a:fillRect l="-22000" r="-22000"/>
              </a:stretch>
            </a:blipFill>
            <a:sp3d extrusionH="50600" prstMaterial="plastic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6796712" y="1861976"/>
              <a:ext cx="372067" cy="865183"/>
            </a:xfrm>
            <a:custGeom>
              <a:avLst/>
              <a:gdLst>
                <a:gd name="connsiteX0" fmla="*/ 0 w 372067"/>
                <a:gd name="connsiteY0" fmla="*/ 0 h 865183"/>
                <a:gd name="connsiteX1" fmla="*/ 372067 w 372067"/>
                <a:gd name="connsiteY1" fmla="*/ 0 h 865183"/>
                <a:gd name="connsiteX2" fmla="*/ 372067 w 372067"/>
                <a:gd name="connsiteY2" fmla="*/ 865183 h 865183"/>
                <a:gd name="connsiteX3" fmla="*/ 0 w 372067"/>
                <a:gd name="connsiteY3" fmla="*/ 865183 h 865183"/>
                <a:gd name="connsiteX4" fmla="*/ 0 w 372067"/>
                <a:gd name="connsiteY4" fmla="*/ 0 h 86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67" h="865183">
                  <a:moveTo>
                    <a:pt x="0" y="0"/>
                  </a:moveTo>
                  <a:lnTo>
                    <a:pt x="372067" y="0"/>
                  </a:lnTo>
                  <a:lnTo>
                    <a:pt x="372067" y="865183"/>
                  </a:lnTo>
                  <a:lnTo>
                    <a:pt x="0" y="8651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9525" rIns="19050" bIns="9525" numCol="1" spcCol="1270" anchor="ctr" anchorCtr="0">
              <a:noAutofit/>
            </a:bodyPr>
            <a:lstStyle/>
            <a:p>
              <a:pPr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R" sz="75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244163" y="3275276"/>
              <a:ext cx="1511303" cy="1469609"/>
            </a:xfrm>
            <a:prstGeom prst="ellipse">
              <a:avLst/>
            </a:prstGeom>
            <a:blipFill>
              <a:blip r:embed="rId5"/>
              <a:srcRect/>
              <a:stretch>
                <a:fillRect l="-22000" r="-22000"/>
              </a:stretch>
            </a:blipFill>
            <a:sp3d extrusionH="50600" prstMaterial="plastic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6796712" y="3416426"/>
              <a:ext cx="372067" cy="865183"/>
            </a:xfrm>
            <a:custGeom>
              <a:avLst/>
              <a:gdLst>
                <a:gd name="connsiteX0" fmla="*/ 0 w 372067"/>
                <a:gd name="connsiteY0" fmla="*/ 0 h 865183"/>
                <a:gd name="connsiteX1" fmla="*/ 372067 w 372067"/>
                <a:gd name="connsiteY1" fmla="*/ 0 h 865183"/>
                <a:gd name="connsiteX2" fmla="*/ 372067 w 372067"/>
                <a:gd name="connsiteY2" fmla="*/ 865183 h 865183"/>
                <a:gd name="connsiteX3" fmla="*/ 0 w 372067"/>
                <a:gd name="connsiteY3" fmla="*/ 865183 h 865183"/>
                <a:gd name="connsiteX4" fmla="*/ 0 w 372067"/>
                <a:gd name="connsiteY4" fmla="*/ 0 h 86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67" h="865183">
                  <a:moveTo>
                    <a:pt x="0" y="0"/>
                  </a:moveTo>
                  <a:lnTo>
                    <a:pt x="372067" y="0"/>
                  </a:lnTo>
                  <a:lnTo>
                    <a:pt x="372067" y="865183"/>
                  </a:lnTo>
                  <a:lnTo>
                    <a:pt x="0" y="8651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9525" rIns="19050" bIns="9525" numCol="1" spcCol="1270" anchor="ctr" anchorCtr="0">
              <a:noAutofit/>
            </a:bodyPr>
            <a:lstStyle/>
            <a:p>
              <a:pPr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R" sz="750"/>
            </a:p>
          </p:txBody>
        </p:sp>
        <p:sp>
          <p:nvSpPr>
            <p:cNvPr id="30" name="Oval 29"/>
            <p:cNvSpPr/>
            <p:nvPr/>
          </p:nvSpPr>
          <p:spPr>
            <a:xfrm>
              <a:off x="1999527" y="4622004"/>
              <a:ext cx="1519418" cy="1449485"/>
            </a:xfrm>
            <a:prstGeom prst="ellipse">
              <a:avLst/>
            </a:prstGeom>
            <a:blipFill>
              <a:blip r:embed="rId6"/>
              <a:srcRect/>
              <a:stretch>
                <a:fillRect l="-22000" r="-22000"/>
              </a:stretch>
            </a:blipFill>
            <a:sp3d extrusionH="50600" prstMaterial="plastic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6796712" y="5031707"/>
              <a:ext cx="372067" cy="865183"/>
            </a:xfrm>
            <a:custGeom>
              <a:avLst/>
              <a:gdLst>
                <a:gd name="connsiteX0" fmla="*/ 0 w 372067"/>
                <a:gd name="connsiteY0" fmla="*/ 0 h 865183"/>
                <a:gd name="connsiteX1" fmla="*/ 372067 w 372067"/>
                <a:gd name="connsiteY1" fmla="*/ 0 h 865183"/>
                <a:gd name="connsiteX2" fmla="*/ 372067 w 372067"/>
                <a:gd name="connsiteY2" fmla="*/ 865183 h 865183"/>
                <a:gd name="connsiteX3" fmla="*/ 0 w 372067"/>
                <a:gd name="connsiteY3" fmla="*/ 865183 h 865183"/>
                <a:gd name="connsiteX4" fmla="*/ 0 w 372067"/>
                <a:gd name="connsiteY4" fmla="*/ 0 h 86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067" h="865183">
                  <a:moveTo>
                    <a:pt x="0" y="0"/>
                  </a:moveTo>
                  <a:lnTo>
                    <a:pt x="372067" y="0"/>
                  </a:lnTo>
                  <a:lnTo>
                    <a:pt x="372067" y="865183"/>
                  </a:lnTo>
                  <a:lnTo>
                    <a:pt x="0" y="8651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9525" rIns="19050" bIns="9525" numCol="1" spcCol="1270" anchor="ctr" anchorCtr="0">
              <a:noAutofit/>
            </a:bodyPr>
            <a:lstStyle/>
            <a:p>
              <a:pPr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R" sz="75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0630" y="257083"/>
            <a:ext cx="45704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Distribución</a:t>
            </a:r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por</a:t>
            </a:r>
            <a:r>
              <a:rPr lang="en-U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sexo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4825" y="2226147"/>
            <a:ext cx="387604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Durante los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pasados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10 </a:t>
            </a:r>
            <a:r>
              <a:rPr lang="en-US" sz="28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años</a:t>
            </a:r>
            <a:r>
              <a:rPr lang="en-US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n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ha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habido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diferencia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la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distribución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por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sexo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a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nivel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recinto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aunque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posible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esas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distribuciones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hayan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cambiado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dentro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algunas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facultades</a:t>
            </a:r>
            <a:r>
              <a:rPr lang="en-US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o </a:t>
            </a:r>
            <a:r>
              <a:rPr lang="en-US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programas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862" y="316845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00" y="662361"/>
            <a:ext cx="8554807" cy="543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519073" y="1443334"/>
            <a:ext cx="44564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 80% de los </a:t>
            </a:r>
            <a:r>
              <a:rPr lang="en-US" sz="24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esudiantes</a:t>
            </a:r>
            <a:r>
              <a:rPr lang="en-US" sz="2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subgraduados</a:t>
            </a:r>
            <a:r>
              <a:rPr lang="en-US" sz="2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admitidos</a:t>
            </a:r>
            <a:r>
              <a:rPr lang="en-US" sz="2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entre 2004 </a:t>
            </a:r>
            <a:r>
              <a:rPr lang="en-US" sz="2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 </a:t>
            </a:r>
            <a:r>
              <a:rPr lang="en-US" sz="2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2013 </a:t>
            </a:r>
            <a:r>
              <a:rPr lang="en-US" sz="24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provienen</a:t>
            </a:r>
            <a:r>
              <a:rPr lang="en-US" sz="2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de </a:t>
            </a:r>
            <a:r>
              <a:rPr lang="en-US" sz="24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estos</a:t>
            </a:r>
            <a:r>
              <a:rPr lang="en-US" sz="2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28 pueblos, la </a:t>
            </a:r>
            <a:r>
              <a:rPr lang="en-US" sz="24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mayoría</a:t>
            </a:r>
            <a:r>
              <a:rPr lang="en-US" sz="2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en el </a:t>
            </a:r>
            <a:r>
              <a:rPr lang="en-US" sz="24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área</a:t>
            </a:r>
            <a:r>
              <a:rPr lang="en-US" sz="2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2400" b="1" cap="none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oeste</a:t>
            </a:r>
            <a:endParaRPr lang="en-US" sz="2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941" y="16030"/>
            <a:ext cx="45572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Distribución</a:t>
            </a:r>
            <a:r>
              <a:rPr lang="en-US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Geográfica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0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386" y="3062690"/>
            <a:ext cx="5315665" cy="364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08" y="154236"/>
            <a:ext cx="5214710" cy="324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27094" y="5288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2004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0458" y="3690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3291" y="1483698"/>
            <a:ext cx="3043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Distribución</a:t>
            </a:r>
            <a:r>
              <a:rPr lang="en-US" sz="3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Geográfica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3398751"/>
            <a:ext cx="351050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través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del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tiempo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no se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observan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cambios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importantes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la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distribución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geográfica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Consistentemente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cerca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del 25%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nuestos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admitidos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provienen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escuelas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Mayaguez o San Juan 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4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9" y="99669"/>
            <a:ext cx="8770215" cy="538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07298" y="355582"/>
            <a:ext cx="4933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Distribución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por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Facultad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Admisión</a:t>
            </a:r>
            <a:endParaRPr lang="es-PR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257" y="5481679"/>
            <a:ext cx="85605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Facultad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Ciencias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Agrícolas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ha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ido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aumentando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consistentemente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su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participación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en la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distribución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estudiantes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de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nuevo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ingreso</a:t>
            </a:r>
            <a:r>
              <a:rPr lang="en-US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9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1388</TotalTime>
  <Words>398</Words>
  <Application>Microsoft Office PowerPoint</Application>
  <PresentationFormat>On-screen Show (4:3)</PresentationFormat>
  <Paragraphs>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Familia Acosta Ferrer</dc:creator>
  <cp:lastModifiedBy>MFerrer</cp:lastModifiedBy>
  <cp:revision>66</cp:revision>
  <dcterms:created xsi:type="dcterms:W3CDTF">2014-05-07T16:07:32Z</dcterms:created>
  <dcterms:modified xsi:type="dcterms:W3CDTF">2014-05-12T21:04:54Z</dcterms:modified>
</cp:coreProperties>
</file>