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6" r:id="rId4"/>
    <p:sldId id="274" r:id="rId5"/>
    <p:sldId id="258" r:id="rId6"/>
    <p:sldId id="257" r:id="rId7"/>
    <p:sldId id="277" r:id="rId8"/>
    <p:sldId id="264" r:id="rId9"/>
    <p:sldId id="269" r:id="rId10"/>
    <p:sldId id="262" r:id="rId11"/>
    <p:sldId id="263" r:id="rId12"/>
    <p:sldId id="268" r:id="rId13"/>
    <p:sldId id="259" r:id="rId14"/>
    <p:sldId id="270" r:id="rId15"/>
    <p:sldId id="272" r:id="rId16"/>
    <p:sldId id="267" r:id="rId17"/>
    <p:sldId id="278" r:id="rId18"/>
    <p:sldId id="265" r:id="rId19"/>
  </p:sldIdLst>
  <p:sldSz cx="12192000" cy="6858000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8AB2-2029-440C-9F2D-1E79AFA4F6D0}" type="datetimeFigureOut">
              <a:rPr lang="es-PR" smtClean="0"/>
              <a:t>21/09/2015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CD6D-9140-4651-B562-4F0D4E8BF12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6202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8AB2-2029-440C-9F2D-1E79AFA4F6D0}" type="datetimeFigureOut">
              <a:rPr lang="es-PR" smtClean="0"/>
              <a:t>21/09/2015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CD6D-9140-4651-B562-4F0D4E8BF12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102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8AB2-2029-440C-9F2D-1E79AFA4F6D0}" type="datetimeFigureOut">
              <a:rPr lang="es-PR" smtClean="0"/>
              <a:t>21/09/2015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CD6D-9140-4651-B562-4F0D4E8BF129}" type="slidenum">
              <a:rPr lang="es-PR" smtClean="0"/>
              <a:t>‹#›</a:t>
            </a:fld>
            <a:endParaRPr lang="es-P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199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8AB2-2029-440C-9F2D-1E79AFA4F6D0}" type="datetimeFigureOut">
              <a:rPr lang="es-PR" smtClean="0"/>
              <a:t>21/09/2015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CD6D-9140-4651-B562-4F0D4E8BF12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034272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8AB2-2029-440C-9F2D-1E79AFA4F6D0}" type="datetimeFigureOut">
              <a:rPr lang="es-PR" smtClean="0"/>
              <a:t>21/09/2015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CD6D-9140-4651-B562-4F0D4E8BF129}" type="slidenum">
              <a:rPr lang="es-PR" smtClean="0"/>
              <a:t>‹#›</a:t>
            </a:fld>
            <a:endParaRPr lang="es-P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022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8AB2-2029-440C-9F2D-1E79AFA4F6D0}" type="datetimeFigureOut">
              <a:rPr lang="es-PR" smtClean="0"/>
              <a:t>21/09/2015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CD6D-9140-4651-B562-4F0D4E8BF12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71920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8AB2-2029-440C-9F2D-1E79AFA4F6D0}" type="datetimeFigureOut">
              <a:rPr lang="es-PR" smtClean="0"/>
              <a:t>21/09/2015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CD6D-9140-4651-B562-4F0D4E8BF12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51706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8AB2-2029-440C-9F2D-1E79AFA4F6D0}" type="datetimeFigureOut">
              <a:rPr lang="es-PR" smtClean="0"/>
              <a:t>21/09/2015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CD6D-9140-4651-B562-4F0D4E8BF12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47692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8AB2-2029-440C-9F2D-1E79AFA4F6D0}" type="datetimeFigureOut">
              <a:rPr lang="es-PR" smtClean="0"/>
              <a:t>21/09/2015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CD6D-9140-4651-B562-4F0D4E8BF12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46833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8AB2-2029-440C-9F2D-1E79AFA4F6D0}" type="datetimeFigureOut">
              <a:rPr lang="es-PR" smtClean="0"/>
              <a:t>21/09/2015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CD6D-9140-4651-B562-4F0D4E8BF12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5069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8AB2-2029-440C-9F2D-1E79AFA4F6D0}" type="datetimeFigureOut">
              <a:rPr lang="es-PR" smtClean="0"/>
              <a:t>21/09/2015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CD6D-9140-4651-B562-4F0D4E8BF12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10884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8AB2-2029-440C-9F2D-1E79AFA4F6D0}" type="datetimeFigureOut">
              <a:rPr lang="es-PR" smtClean="0"/>
              <a:t>21/09/2015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CD6D-9140-4651-B562-4F0D4E8BF12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8725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8AB2-2029-440C-9F2D-1E79AFA4F6D0}" type="datetimeFigureOut">
              <a:rPr lang="es-PR" smtClean="0"/>
              <a:t>21/09/2015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CD6D-9140-4651-B562-4F0D4E8BF12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77797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8AB2-2029-440C-9F2D-1E79AFA4F6D0}" type="datetimeFigureOut">
              <a:rPr lang="es-PR" smtClean="0"/>
              <a:t>21/09/2015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CD6D-9140-4651-B562-4F0D4E8BF12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9268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8AB2-2029-440C-9F2D-1E79AFA4F6D0}" type="datetimeFigureOut">
              <a:rPr lang="es-PR" smtClean="0"/>
              <a:t>21/09/2015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CD6D-9140-4651-B562-4F0D4E8BF12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7141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8AB2-2029-440C-9F2D-1E79AFA4F6D0}" type="datetimeFigureOut">
              <a:rPr lang="es-PR" smtClean="0"/>
              <a:t>21/09/2015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CD6D-9140-4651-B562-4F0D4E8BF12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4774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D8AB2-2029-440C-9F2D-1E79AFA4F6D0}" type="datetimeFigureOut">
              <a:rPr lang="es-PR" smtClean="0"/>
              <a:t>21/09/2015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C5CD6D-9140-4651-B562-4F0D4E8BF129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4959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R" sz="3600" dirty="0" smtClean="0"/>
              <a:t>Relación entre la base de conocimiento de los estudiantes y su desempeño en cursos portales</a:t>
            </a:r>
            <a:endParaRPr lang="es-P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PR" sz="1400" dirty="0" smtClean="0"/>
              <a:t>Prof. Mercedes S. Ferrer Alameda</a:t>
            </a:r>
          </a:p>
          <a:p>
            <a:r>
              <a:rPr lang="es-PR" sz="1400" dirty="0" smtClean="0"/>
              <a:t>Oficina Investigación Institucional y Planificación</a:t>
            </a:r>
            <a:endParaRPr lang="es-PR" sz="1400" dirty="0"/>
          </a:p>
        </p:txBody>
      </p:sp>
    </p:spTree>
    <p:extLst>
      <p:ext uri="{BB962C8B-B14F-4D97-AF65-F5344CB8AC3E}">
        <p14:creationId xmlns:p14="http://schemas.microsoft.com/office/powerpoint/2010/main" val="96849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75896" y="444310"/>
            <a:ext cx="5236238" cy="62539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896" y="99152"/>
            <a:ext cx="5236238" cy="6599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45" y="99152"/>
            <a:ext cx="6208390" cy="675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4" y="987653"/>
            <a:ext cx="7548165" cy="46419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40750" y="4040158"/>
            <a:ext cx="289249" cy="16795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7" name="Rectangle 16"/>
          <p:cNvSpPr/>
          <p:nvPr/>
        </p:nvSpPr>
        <p:spPr>
          <a:xfrm>
            <a:off x="6928035" y="3249976"/>
            <a:ext cx="4992216" cy="3499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R" sz="2000" dirty="0" smtClean="0"/>
              <a:t>Según los análisis estadísticos, los factores que tienen mayor relación con la probabilidad de </a:t>
            </a:r>
            <a:r>
              <a:rPr lang="es-PR" sz="2000" b="1" u="sng" dirty="0" smtClean="0"/>
              <a:t>obtener A, B o C  en Química – en orden de relevancia - son: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PR" sz="2000" dirty="0" smtClean="0"/>
              <a:t>Año de admisión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PR" sz="2000" dirty="0" smtClean="0"/>
              <a:t>Tipo de Escuela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PR" sz="2000" dirty="0" smtClean="0"/>
              <a:t>GPA Escuela Superior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PR" sz="2000" dirty="0" smtClean="0"/>
              <a:t>Aprovechamiento Matemático.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PR" sz="2000" dirty="0" smtClean="0"/>
              <a:t>Aprovechamiento </a:t>
            </a:r>
            <a:r>
              <a:rPr lang="es-PR" sz="2000" dirty="0" smtClean="0"/>
              <a:t>Español</a:t>
            </a:r>
            <a:endParaRPr lang="es-PR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s-PR" sz="2000" dirty="0" smtClean="0"/>
              <a:t>Aptitud Matemática</a:t>
            </a:r>
          </a:p>
          <a:p>
            <a:pPr algn="ctr"/>
            <a:endParaRPr lang="es-PR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0727" y="246044"/>
            <a:ext cx="8596668" cy="1320800"/>
          </a:xfrm>
        </p:spPr>
        <p:txBody>
          <a:bodyPr/>
          <a:lstStyle/>
          <a:p>
            <a:r>
              <a:rPr lang="es-PR" dirty="0" smtClean="0"/>
              <a:t>Tasa de aprobación Química_ A,B y C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72813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3448" y="181920"/>
            <a:ext cx="4873752" cy="6585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591" y="172776"/>
            <a:ext cx="4866225" cy="658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615" y="181920"/>
            <a:ext cx="6882463" cy="657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49" y="143220"/>
            <a:ext cx="6567863" cy="65459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1046" y="269472"/>
            <a:ext cx="4828032" cy="62507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046" y="143220"/>
            <a:ext cx="4810898" cy="637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685" y="219683"/>
            <a:ext cx="6161545" cy="4176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02" y="2688116"/>
            <a:ext cx="5782215" cy="399912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2050" y="396609"/>
            <a:ext cx="8596668" cy="1320800"/>
          </a:xfrm>
        </p:spPr>
        <p:txBody>
          <a:bodyPr>
            <a:noAutofit/>
          </a:bodyPr>
          <a:lstStyle/>
          <a:p>
            <a:r>
              <a:rPr lang="es-PR" sz="3200" dirty="0" smtClean="0"/>
              <a:t>Comparación Resultados del </a:t>
            </a:r>
            <a:br>
              <a:rPr lang="es-PR" sz="3200" dirty="0" smtClean="0"/>
            </a:br>
            <a:r>
              <a:rPr lang="es-PR" sz="3200" dirty="0" smtClean="0"/>
              <a:t>CEEB -</a:t>
            </a:r>
            <a:br>
              <a:rPr lang="es-PR" sz="3200" dirty="0" smtClean="0"/>
            </a:br>
            <a:r>
              <a:rPr lang="es-PR" sz="3200" dirty="0" smtClean="0"/>
              <a:t>Publica vs Privada</a:t>
            </a:r>
            <a:endParaRPr lang="es-PR" sz="3200" dirty="0"/>
          </a:p>
        </p:txBody>
      </p:sp>
    </p:spTree>
    <p:extLst>
      <p:ext uri="{BB962C8B-B14F-4D97-AF65-F5344CB8AC3E}">
        <p14:creationId xmlns:p14="http://schemas.microsoft.com/office/powerpoint/2010/main" val="12960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866" y="131355"/>
            <a:ext cx="5315029" cy="3379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3" y="2126070"/>
            <a:ext cx="5591672" cy="3437448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258283" y="131355"/>
            <a:ext cx="8596668" cy="1320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R" sz="3200" dirty="0" smtClean="0"/>
              <a:t>Comparación Resultados del </a:t>
            </a:r>
            <a:br>
              <a:rPr lang="es-PR" sz="3200" dirty="0" smtClean="0"/>
            </a:br>
            <a:r>
              <a:rPr lang="es-PR" sz="3200" dirty="0" smtClean="0"/>
              <a:t>CEEB -</a:t>
            </a:r>
            <a:br>
              <a:rPr lang="es-PR" sz="3200" dirty="0" smtClean="0"/>
            </a:br>
            <a:r>
              <a:rPr lang="es-PR" sz="3200" dirty="0" smtClean="0"/>
              <a:t>Publica vs Privada</a:t>
            </a:r>
            <a:endParaRPr lang="es-P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788" y="3265654"/>
            <a:ext cx="5552501" cy="34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932" y="1670561"/>
            <a:ext cx="5718544" cy="3499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36" y="1670561"/>
            <a:ext cx="5535912" cy="352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423536" y="461861"/>
            <a:ext cx="8596668" cy="1320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R" sz="2800" dirty="0" smtClean="0"/>
              <a:t>Comparación Tasas de Aprobación -</a:t>
            </a:r>
            <a:br>
              <a:rPr lang="es-PR" sz="2800" dirty="0" smtClean="0"/>
            </a:br>
            <a:r>
              <a:rPr lang="es-PR" sz="2800" dirty="0" smtClean="0"/>
              <a:t>por tipo de Escuela</a:t>
            </a:r>
            <a:endParaRPr lang="es-PR" sz="2800" dirty="0"/>
          </a:p>
        </p:txBody>
      </p:sp>
    </p:spTree>
    <p:extLst>
      <p:ext uri="{BB962C8B-B14F-4D97-AF65-F5344CB8AC3E}">
        <p14:creationId xmlns:p14="http://schemas.microsoft.com/office/powerpoint/2010/main" val="27245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8650" y="257060"/>
            <a:ext cx="8596668" cy="1320800"/>
          </a:xfrm>
        </p:spPr>
        <p:txBody>
          <a:bodyPr/>
          <a:lstStyle/>
          <a:p>
            <a:r>
              <a:rPr lang="es-PR" dirty="0" smtClean="0"/>
              <a:t>Conclusiones y Trabajo Futuro</a:t>
            </a:r>
            <a:endParaRPr lang="es-P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82949" y="1075766"/>
            <a:ext cx="4344135" cy="5201622"/>
          </a:xfrm>
        </p:spPr>
        <p:txBody>
          <a:bodyPr>
            <a:normAutofit/>
          </a:bodyPr>
          <a:lstStyle/>
          <a:p>
            <a:r>
              <a:rPr lang="es-PR" dirty="0" smtClean="0"/>
              <a:t>El conocimiento base que tiene un estudiante y que puede medirse mediante el CEEB (PEAU) es resulta ser un factor importante para el desempeño en los cursos de MATE 3171 y Química básica</a:t>
            </a:r>
          </a:p>
          <a:p>
            <a:r>
              <a:rPr lang="es-PR" dirty="0" smtClean="0"/>
              <a:t>Aun cuando el conocimiento base ha disminuido en algunos casos, en el RUM se han tomado medidas que han resultado exitosas para mejorar el desempeño estudiantil</a:t>
            </a:r>
          </a:p>
          <a:p>
            <a:r>
              <a:rPr lang="es-PR" dirty="0" smtClean="0"/>
              <a:t>Ante la evidencia presentada, se debe incluir en el análisis el efecto del tipo de escuela de procedencia</a:t>
            </a:r>
          </a:p>
          <a:p>
            <a:r>
              <a:rPr lang="es-PR" dirty="0" smtClean="0"/>
              <a:t>Hacer análisis similares para los cursos de INGL 3101, 3103 y 3211 </a:t>
            </a:r>
            <a:endParaRPr lang="es-P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985" y="3297770"/>
            <a:ext cx="4677015" cy="29796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840" y="1075766"/>
            <a:ext cx="2322145" cy="388077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627084" y="914400"/>
            <a:ext cx="0" cy="5475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91348" y="912563"/>
            <a:ext cx="0" cy="54753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6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133966" y="3916437"/>
            <a:ext cx="4349579" cy="19004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PR" dirty="0" smtClean="0"/>
              <a:t>En el caso del avanzado de Mate II, el 2.55% (65 en total) de los estudiantes que lo han aprobado terminan rechazando ubicación y deciden tomar el curso de MATE 3171…</a:t>
            </a:r>
          </a:p>
          <a:p>
            <a:r>
              <a:rPr lang="es-PR" dirty="0" smtClean="0"/>
              <a:t>De estos, 34% </a:t>
            </a:r>
            <a:r>
              <a:rPr lang="es-PR" dirty="0" smtClean="0"/>
              <a:t>fracasó el </a:t>
            </a:r>
            <a:r>
              <a:rPr lang="es-PR" dirty="0" smtClean="0"/>
              <a:t>curso</a:t>
            </a:r>
          </a:p>
          <a:p>
            <a:pPr algn="ctr"/>
            <a:r>
              <a:rPr lang="es-PR" sz="1700" dirty="0" smtClean="0"/>
              <a:t> </a:t>
            </a:r>
            <a:endParaRPr lang="es-PR" sz="1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111" y="163171"/>
            <a:ext cx="5621434" cy="3560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82" y="3079306"/>
            <a:ext cx="6176645" cy="36247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8382" y="933262"/>
            <a:ext cx="3868367" cy="9541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Estadísticas Exámenes </a:t>
            </a:r>
          </a:p>
          <a:p>
            <a:r>
              <a:rPr lang="es-PR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Avanzados</a:t>
            </a:r>
            <a:endParaRPr lang="es-PR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2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056" y="4566896"/>
            <a:ext cx="3640454" cy="2135733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Agenda</a:t>
            </a:r>
            <a:endParaRPr lang="es-PR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677334" y="141992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s-PR" dirty="0" smtClean="0"/>
              <a:t>La presentación tiene como propósito el tratar de responder las siguientes preguntas</a:t>
            </a:r>
          </a:p>
          <a:p>
            <a:r>
              <a:rPr lang="es-PR" dirty="0" smtClean="0"/>
              <a:t>¿Cuál es la realidad con respecto al desempeño de nuestros estudiantes en los cursos básicos de Química, Matemática e Inglés?</a:t>
            </a:r>
          </a:p>
          <a:p>
            <a:r>
              <a:rPr lang="es-PR" dirty="0" smtClean="0"/>
              <a:t>¿Cuánto conocimiento tienen nuestros estudiantes cuando son admitidos al RUM?  ¿Ha cambiado esa base de conocimiento a través del tiempo? – CEEB</a:t>
            </a:r>
          </a:p>
          <a:p>
            <a:r>
              <a:rPr lang="es-PR" dirty="0" smtClean="0"/>
              <a:t>Si ha habido cambio en la base, ¿se han afectado nuestros cursos en consecuencia?</a:t>
            </a:r>
          </a:p>
          <a:p>
            <a:r>
              <a:rPr lang="es-PR" dirty="0" smtClean="0"/>
              <a:t>¿Cuán importante es realmente este conocimiento previo para el desempeño de los estudiantes en los cursos portales?</a:t>
            </a:r>
          </a:p>
          <a:p>
            <a:endParaRPr lang="es-PR" dirty="0" smtClean="0"/>
          </a:p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33155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82" y="262128"/>
            <a:ext cx="8596668" cy="1320800"/>
          </a:xfrm>
        </p:spPr>
        <p:txBody>
          <a:bodyPr/>
          <a:lstStyle/>
          <a:p>
            <a:r>
              <a:rPr lang="es-PR" dirty="0" smtClean="0"/>
              <a:t>Metodología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190" y="1011266"/>
            <a:ext cx="8596668" cy="3880773"/>
          </a:xfrm>
        </p:spPr>
        <p:txBody>
          <a:bodyPr/>
          <a:lstStyle/>
          <a:p>
            <a:r>
              <a:rPr lang="es-PR" dirty="0" smtClean="0"/>
              <a:t>Para responder las preguntas antes estipuladas, se utilizaron datos de los estudiantes admitidos de escuela superior entre los años 2000 y 2014.  Los resultados se presentan por cohorte de entrada</a:t>
            </a:r>
          </a:p>
          <a:p>
            <a:r>
              <a:rPr lang="es-PR" dirty="0" smtClean="0"/>
              <a:t>Se utilizaron datos provenientes directamente de los records académicos oficiales de los estudiantes</a:t>
            </a:r>
          </a:p>
          <a:p>
            <a:r>
              <a:rPr lang="es-PR" dirty="0" smtClean="0"/>
              <a:t>Solo se utilizan las notas obtenidas en el primer intento de cada estudiante en cada curso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665" y="3209235"/>
            <a:ext cx="6539007" cy="33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96" y="1362456"/>
            <a:ext cx="9659176" cy="533815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1886" y="280416"/>
            <a:ext cx="8596668" cy="1320800"/>
          </a:xfrm>
        </p:spPr>
        <p:txBody>
          <a:bodyPr/>
          <a:lstStyle/>
          <a:p>
            <a:r>
              <a:rPr lang="es-PR" dirty="0" smtClean="0"/>
              <a:t>Desempeño General en el RUM</a:t>
            </a:r>
            <a:br>
              <a:rPr lang="es-PR" dirty="0" smtClean="0"/>
            </a:br>
            <a:r>
              <a:rPr lang="es-PR" dirty="0" smtClean="0"/>
              <a:t>2000-2014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08623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0" y="1011334"/>
            <a:ext cx="12043892" cy="58429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200" y="158910"/>
            <a:ext cx="8596668" cy="1320800"/>
          </a:xfrm>
        </p:spPr>
        <p:txBody>
          <a:bodyPr/>
          <a:lstStyle/>
          <a:p>
            <a:r>
              <a:rPr lang="es-PR" dirty="0" smtClean="0"/>
              <a:t>Desempeño General CEEB</a:t>
            </a:r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22601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073" y="342130"/>
            <a:ext cx="3870453" cy="299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915" y="347620"/>
            <a:ext cx="3943261" cy="2985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92" y="3398368"/>
            <a:ext cx="4000927" cy="299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16" y="3398368"/>
            <a:ext cx="3943260" cy="2985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0173" y="3392878"/>
            <a:ext cx="3881353" cy="299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255373" y="403654"/>
            <a:ext cx="3690551" cy="2751438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200" dirty="0" smtClean="0"/>
              <a:t>Tendencias en </a:t>
            </a:r>
            <a:r>
              <a:rPr lang="es-PR" sz="2200" dirty="0" smtClean="0"/>
              <a:t>resultados del CEEB para los </a:t>
            </a:r>
            <a:r>
              <a:rPr lang="es-PR" sz="2200" dirty="0" smtClean="0"/>
              <a:t>estudiantes admitidos y matriculados por primera vez en el RUM </a:t>
            </a:r>
            <a:r>
              <a:rPr lang="es-PR" sz="2200" dirty="0" smtClean="0"/>
              <a:t>entre</a:t>
            </a:r>
            <a:endParaRPr lang="es-PR" sz="2200" dirty="0" smtClean="0"/>
          </a:p>
          <a:p>
            <a:pPr algn="ctr"/>
            <a:r>
              <a:rPr lang="es-PR" sz="2200" dirty="0" smtClean="0"/>
              <a:t>2000-2014</a:t>
            </a:r>
            <a:endParaRPr lang="es-PR" sz="2200" dirty="0"/>
          </a:p>
        </p:txBody>
      </p:sp>
      <p:sp>
        <p:nvSpPr>
          <p:cNvPr id="3" name="Oval 2"/>
          <p:cNvSpPr/>
          <p:nvPr/>
        </p:nvSpPr>
        <p:spPr>
          <a:xfrm>
            <a:off x="6272784" y="1809417"/>
            <a:ext cx="1753881" cy="952443"/>
          </a:xfrm>
          <a:prstGeom prst="ellipse">
            <a:avLst/>
          </a:prstGeom>
          <a:solidFill>
            <a:schemeClr val="accent5">
              <a:lumMod val="20000"/>
              <a:lumOff val="8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9" name="Oval 8"/>
          <p:cNvSpPr/>
          <p:nvPr/>
        </p:nvSpPr>
        <p:spPr>
          <a:xfrm>
            <a:off x="4562669" y="830423"/>
            <a:ext cx="746449" cy="905069"/>
          </a:xfrm>
          <a:prstGeom prst="ellipse">
            <a:avLst/>
          </a:prstGeom>
          <a:solidFill>
            <a:schemeClr val="accent6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0" name="Oval 9"/>
          <p:cNvSpPr/>
          <p:nvPr/>
        </p:nvSpPr>
        <p:spPr>
          <a:xfrm>
            <a:off x="7100597" y="932342"/>
            <a:ext cx="485192" cy="877076"/>
          </a:xfrm>
          <a:prstGeom prst="ellipse">
            <a:avLst/>
          </a:prstGeom>
          <a:solidFill>
            <a:schemeClr val="accent6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1" name="Oval 10"/>
          <p:cNvSpPr/>
          <p:nvPr/>
        </p:nvSpPr>
        <p:spPr>
          <a:xfrm>
            <a:off x="10216045" y="1735492"/>
            <a:ext cx="826065" cy="1026369"/>
          </a:xfrm>
          <a:prstGeom prst="ellipse">
            <a:avLst/>
          </a:prstGeom>
          <a:solidFill>
            <a:schemeClr val="accent5">
              <a:lumMod val="20000"/>
              <a:lumOff val="8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2" name="Oval 11"/>
          <p:cNvSpPr/>
          <p:nvPr/>
        </p:nvSpPr>
        <p:spPr>
          <a:xfrm>
            <a:off x="11318034" y="1674843"/>
            <a:ext cx="457200" cy="573835"/>
          </a:xfrm>
          <a:prstGeom prst="ellipse">
            <a:avLst/>
          </a:prstGeom>
          <a:solidFill>
            <a:schemeClr val="accent5">
              <a:lumMod val="20000"/>
              <a:lumOff val="8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3" name="Oval 12"/>
          <p:cNvSpPr/>
          <p:nvPr/>
        </p:nvSpPr>
        <p:spPr>
          <a:xfrm>
            <a:off x="8625029" y="830423"/>
            <a:ext cx="1657306" cy="1006987"/>
          </a:xfrm>
          <a:prstGeom prst="ellipse">
            <a:avLst/>
          </a:prstGeom>
          <a:solidFill>
            <a:schemeClr val="accent6">
              <a:lumMod val="20000"/>
              <a:lumOff val="8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4" name="Oval 13"/>
          <p:cNvSpPr/>
          <p:nvPr/>
        </p:nvSpPr>
        <p:spPr>
          <a:xfrm>
            <a:off x="11163995" y="1106423"/>
            <a:ext cx="775646" cy="683933"/>
          </a:xfrm>
          <a:prstGeom prst="ellipse">
            <a:avLst/>
          </a:prstGeom>
          <a:solidFill>
            <a:schemeClr val="accent6">
              <a:lumMod val="20000"/>
              <a:lumOff val="8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1471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06" y="152400"/>
            <a:ext cx="8596668" cy="784034"/>
          </a:xfrm>
        </p:spPr>
        <p:txBody>
          <a:bodyPr/>
          <a:lstStyle/>
          <a:p>
            <a:r>
              <a:rPr lang="es-PR" dirty="0" smtClean="0"/>
              <a:t>Observaciones Importantes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3263" y="1090630"/>
            <a:ext cx="5602280" cy="4902545"/>
          </a:xfrm>
        </p:spPr>
        <p:txBody>
          <a:bodyPr>
            <a:noAutofit/>
          </a:bodyPr>
          <a:lstStyle/>
          <a:p>
            <a:r>
              <a:rPr lang="es-PR" sz="2400" dirty="0" smtClean="0"/>
              <a:t>Según los resultados del CEEB, se evidencia estadísticamente que el conocimiento base de la población estudiantil admitida al RUM ha cambiado a través del tiempo:</a:t>
            </a:r>
          </a:p>
          <a:p>
            <a:pPr lvl="1"/>
            <a:r>
              <a:rPr lang="es-PR" sz="2000" dirty="0" smtClean="0"/>
              <a:t>Se han reducido la media como la mediana en las pruebas de aptitud matemática</a:t>
            </a:r>
          </a:p>
          <a:p>
            <a:pPr lvl="1"/>
            <a:r>
              <a:rPr lang="es-PR" sz="2000" dirty="0" smtClean="0"/>
              <a:t>Se redujo por un tiempo la media en la prueba de aprovechamiento matemático</a:t>
            </a:r>
          </a:p>
          <a:p>
            <a:pPr lvl="1"/>
            <a:r>
              <a:rPr lang="es-PR" sz="2000" dirty="0" smtClean="0"/>
              <a:t>La media de las pruebas de aprovechamiento en ingles y español muestran un aumento consistente</a:t>
            </a:r>
            <a:endParaRPr lang="es-PR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800" y="1090630"/>
            <a:ext cx="3152775" cy="3457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15191" y="3218736"/>
            <a:ext cx="2721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¿Cómo nos afectaron esos cambios?</a:t>
            </a:r>
            <a:endParaRPr lang="es-PR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3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18" y="1020257"/>
            <a:ext cx="6858011" cy="42135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31345" y="4704202"/>
            <a:ext cx="2588963" cy="19940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19" name="Rounded Rectangle 18"/>
          <p:cNvSpPr/>
          <p:nvPr/>
        </p:nvSpPr>
        <p:spPr>
          <a:xfrm>
            <a:off x="8110240" y="1020257"/>
            <a:ext cx="3659085" cy="21947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000" dirty="0" smtClean="0"/>
              <a:t>A medida que pasa el tiempo se evidencia una mejoría sostenida en la tasa de aprobación del curso MATE 3171 con </a:t>
            </a:r>
            <a:endParaRPr lang="es-PR" sz="2000" dirty="0" smtClean="0"/>
          </a:p>
          <a:p>
            <a:pPr algn="ctr"/>
            <a:r>
              <a:rPr lang="es-PR" sz="2000" dirty="0" smtClean="0"/>
              <a:t>A</a:t>
            </a:r>
            <a:r>
              <a:rPr lang="es-PR" sz="2000" dirty="0" smtClean="0"/>
              <a:t>, B o C</a:t>
            </a:r>
            <a:endParaRPr lang="es-PR" sz="2000" dirty="0"/>
          </a:p>
        </p:txBody>
      </p:sp>
      <p:sp>
        <p:nvSpPr>
          <p:cNvPr id="21" name="Rectangle 20"/>
          <p:cNvSpPr/>
          <p:nvPr/>
        </p:nvSpPr>
        <p:spPr>
          <a:xfrm>
            <a:off x="6842959" y="3362076"/>
            <a:ext cx="5242543" cy="28978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R" sz="2000" dirty="0" smtClean="0"/>
              <a:t>Según los análisis estadísticos, los factores que tienen mayor relación con la probabilidad de </a:t>
            </a:r>
            <a:r>
              <a:rPr lang="es-PR" sz="2000" b="1" u="sng" dirty="0" smtClean="0"/>
              <a:t>obtener A, B o C  en MATE 3171 – en orden de relevancia - son: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PR" sz="2000" dirty="0" smtClean="0"/>
              <a:t>Año de admisión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PR" sz="2000" dirty="0" smtClean="0"/>
              <a:t>Tipo de Escuela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PR" sz="2000" dirty="0" smtClean="0"/>
              <a:t>GPA Escuela Superior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PR" sz="2000" dirty="0" smtClean="0"/>
              <a:t>Aprovechamiento Matemático.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PR" sz="2000" dirty="0" smtClean="0"/>
              <a:t>Aptitud </a:t>
            </a:r>
            <a:r>
              <a:rPr lang="es-PR" sz="2000" dirty="0" smtClean="0"/>
              <a:t>Matemática</a:t>
            </a:r>
            <a:endParaRPr lang="es-PR" sz="2000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02105" y="359857"/>
            <a:ext cx="8596668" cy="1320800"/>
          </a:xfrm>
        </p:spPr>
        <p:txBody>
          <a:bodyPr/>
          <a:lstStyle/>
          <a:p>
            <a:r>
              <a:rPr lang="es-PR" dirty="0" smtClean="0"/>
              <a:t>Tasa de aprobación MATE 3171 _ A,B y C</a:t>
            </a:r>
            <a:endParaRPr lang="es-P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714" y="4752577"/>
            <a:ext cx="2518223" cy="19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1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83096" y="156005"/>
            <a:ext cx="5193792" cy="65903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096" y="156005"/>
            <a:ext cx="5193792" cy="6601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37" y="144941"/>
            <a:ext cx="5959139" cy="6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2601</TotalTime>
  <Words>585</Words>
  <Application>Microsoft Office PowerPoint</Application>
  <PresentationFormat>Widescreen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Facet</vt:lpstr>
      <vt:lpstr>Relación entre la base de conocimiento de los estudiantes y su desempeño en cursos portales</vt:lpstr>
      <vt:lpstr>Agenda</vt:lpstr>
      <vt:lpstr>Metodología</vt:lpstr>
      <vt:lpstr>Desempeño General en el RUM 2000-2014</vt:lpstr>
      <vt:lpstr>Desempeño General CEEB</vt:lpstr>
      <vt:lpstr>PowerPoint Presentation</vt:lpstr>
      <vt:lpstr>Observaciones Importantes</vt:lpstr>
      <vt:lpstr>Tasa de aprobación MATE 3171 _ A,B y C</vt:lpstr>
      <vt:lpstr>PowerPoint Presentation</vt:lpstr>
      <vt:lpstr>PowerPoint Presentation</vt:lpstr>
      <vt:lpstr>Tasa de aprobación Química_ A,B y C</vt:lpstr>
      <vt:lpstr>PowerPoint Presentation</vt:lpstr>
      <vt:lpstr>PowerPoint Presentation</vt:lpstr>
      <vt:lpstr>Comparación Resultados del  CEEB - Publica vs Privada</vt:lpstr>
      <vt:lpstr>PowerPoint Presentation</vt:lpstr>
      <vt:lpstr>PowerPoint Presentation</vt:lpstr>
      <vt:lpstr>Conclusiones y Trabajo Futuro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Familia Acosta Ferrer</dc:creator>
  <cp:lastModifiedBy>Familia Acosta Ferrer</cp:lastModifiedBy>
  <cp:revision>85</cp:revision>
  <dcterms:created xsi:type="dcterms:W3CDTF">2015-09-19T17:20:59Z</dcterms:created>
  <dcterms:modified xsi:type="dcterms:W3CDTF">2015-09-22T06:11:27Z</dcterms:modified>
</cp:coreProperties>
</file>