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77" r:id="rId4"/>
    <p:sldId id="256" r:id="rId5"/>
    <p:sldId id="259" r:id="rId6"/>
    <p:sldId id="257" r:id="rId7"/>
    <p:sldId id="258" r:id="rId8"/>
    <p:sldId id="260" r:id="rId9"/>
    <p:sldId id="263" r:id="rId10"/>
    <p:sldId id="261" r:id="rId11"/>
    <p:sldId id="262" r:id="rId12"/>
    <p:sldId id="264" r:id="rId13"/>
    <p:sldId id="288" r:id="rId14"/>
    <p:sldId id="289" r:id="rId15"/>
    <p:sldId id="267" r:id="rId16"/>
    <p:sldId id="268" r:id="rId17"/>
    <p:sldId id="269" r:id="rId18"/>
    <p:sldId id="270" r:id="rId19"/>
    <p:sldId id="280" r:id="rId20"/>
    <p:sldId id="281" r:id="rId21"/>
    <p:sldId id="271" r:id="rId22"/>
    <p:sldId id="273" r:id="rId23"/>
    <p:sldId id="274" r:id="rId24"/>
    <p:sldId id="284" r:id="rId25"/>
    <p:sldId id="279" r:id="rId26"/>
    <p:sldId id="278" r:id="rId27"/>
    <p:sldId id="285" r:id="rId28"/>
    <p:sldId id="276" r:id="rId29"/>
    <p:sldId id="286" r:id="rId30"/>
    <p:sldId id="283" r:id="rId31"/>
    <p:sldId id="287" r:id="rId32"/>
    <p:sldId id="290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7" name="Rectangle 6"/>
          <p:cNvSpPr/>
          <p:nvPr userDrawn="1"/>
        </p:nvSpPr>
        <p:spPr>
          <a:xfrm>
            <a:off x="2076450" y="9525"/>
            <a:ext cx="10115550" cy="6858000"/>
          </a:xfrm>
          <a:prstGeom prst="rect">
            <a:avLst/>
          </a:prstGeom>
          <a:solidFill>
            <a:srgbClr val="F3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-556" r="32930" b="27223"/>
          <a:stretch/>
        </p:blipFill>
        <p:spPr>
          <a:xfrm>
            <a:off x="9525" y="-66675"/>
            <a:ext cx="2066925" cy="68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0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478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430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61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75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4868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0552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540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0916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131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33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-556" r="32930" b="27223"/>
          <a:stretch/>
        </p:blipFill>
        <p:spPr>
          <a:xfrm>
            <a:off x="9525" y="-66675"/>
            <a:ext cx="1545737" cy="68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8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6131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2489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879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-556" r="32930" b="27223"/>
          <a:stretch/>
        </p:blipFill>
        <p:spPr>
          <a:xfrm>
            <a:off x="9525" y="-66675"/>
            <a:ext cx="2066925" cy="68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9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-556" r="32930" b="27223"/>
          <a:stretch/>
        </p:blipFill>
        <p:spPr>
          <a:xfrm>
            <a:off x="9525" y="-66675"/>
            <a:ext cx="2066925" cy="68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4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-556" r="32930" b="27223"/>
          <a:stretch/>
        </p:blipFill>
        <p:spPr>
          <a:xfrm>
            <a:off x="9525" y="-66675"/>
            <a:ext cx="2066925" cy="68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419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741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46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2C14C-9B68-4DBB-9708-D6610C53AEC4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1255-4308-4484-B7F0-0B4B9D0072E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846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828C4-9154-4828-8785-9DD4910E9D59}" type="datetimeFigureOut">
              <a:rPr lang="es-ES_tradnl" smtClean="0"/>
              <a:t>28/03/2015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9F90-1480-4C09-9F67-1E4F2D68E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902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Tabla%201%20y%202_listo_sin%200%20creditos.xls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Tabla%201%20y%202_listo_sin%200%20creditos.xls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Tabla%201%20y%202_listo_sin%200%20creditos.xls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Tabla%203%20Informe%20Equivalencia%20Tarea%20Acad&#233;mica(con%20ayudantia).xls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abla%204%20An&#225;lisis%20Facultad%20Disponible%20para%20la%20Ense&#241;anza%20(tabla%201%20y%202_listo).xlsx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Tabla%203%20Informe%20Equivalencia%20Tarea%20Acad&#233;mica(con%20ayudantia).xls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Tabla%204%20An&#225;lisis%20Facultad%20Disponible%20para%20la%20Ense&#241;anza%20(tabla%201%20y%202_listo).xls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8.xml"/><Relationship Id="rId26" Type="http://schemas.openxmlformats.org/officeDocument/2006/relationships/slide" Target="slide31.xml"/><Relationship Id="rId3" Type="http://schemas.openxmlformats.org/officeDocument/2006/relationships/slide" Target="slide4.xml"/><Relationship Id="rId21" Type="http://schemas.openxmlformats.org/officeDocument/2006/relationships/slide" Target="slide2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hyperlink" Target="Tabla%208_v2.xlsx" TargetMode="External"/><Relationship Id="rId25" Type="http://schemas.openxmlformats.org/officeDocument/2006/relationships/slide" Target="slide30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.xml"/><Relationship Id="rId24" Type="http://schemas.openxmlformats.org/officeDocument/2006/relationships/slide" Target="slide29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4.xml"/><Relationship Id="rId27" Type="http://schemas.openxmlformats.org/officeDocument/2006/relationships/hyperlink" Target="EEA%20Y%20SEA%20%20PRESUPUESTO%202015-2016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abla%207_Matricula%20por%20programa.xlsx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abla%207_Matricula%20por%20programa.xlsx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Tabla%207_Matricula%20por%20programa.xlsx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Datos%20Estudiantes%20atendidos%20por%20departamento_Estudiantes%20contabilizados%20mas%20de%20una%20vez.xlsx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Proyectos%20de%20mejoras%20permanentes%20pendientes%20de%20asignaci&#243;n%20de%20fondos_150130.xlsx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Tablas%2015%20y%2016%20Distribuci&#243;n%20Presupuesto.xlsx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94075" y="1679029"/>
            <a:ext cx="8825658" cy="40364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Vista </a:t>
            </a:r>
            <a:r>
              <a:rPr lang="en-US" sz="5400" dirty="0" err="1" smtClean="0"/>
              <a:t>Presupuestaria</a:t>
            </a:r>
            <a:r>
              <a:rPr lang="en-US" sz="5400" dirty="0" smtClean="0"/>
              <a:t> del </a:t>
            </a:r>
            <a:r>
              <a:rPr lang="en-US" sz="5400" dirty="0" err="1" smtClean="0"/>
              <a:t>Recinto</a:t>
            </a:r>
            <a:r>
              <a:rPr lang="en-US" sz="5400" dirty="0" smtClean="0"/>
              <a:t> </a:t>
            </a:r>
            <a:r>
              <a:rPr lang="en-US" sz="5400" dirty="0" err="1" smtClean="0"/>
              <a:t>Universitario</a:t>
            </a:r>
            <a:r>
              <a:rPr lang="en-US" sz="5400" dirty="0" smtClean="0"/>
              <a:t> de </a:t>
            </a:r>
            <a:r>
              <a:rPr lang="en-US" sz="5400" dirty="0" err="1" smtClean="0"/>
              <a:t>Mayagüez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634467" y="650978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18237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73875"/>
              </p:ext>
            </p:extLst>
          </p:nvPr>
        </p:nvGraphicFramePr>
        <p:xfrm>
          <a:off x="2506729" y="1935292"/>
          <a:ext cx="8128000" cy="200596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25600"/>
                <a:gridCol w="1937545"/>
                <a:gridCol w="1313655"/>
                <a:gridCol w="1625600"/>
                <a:gridCol w="16256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Facultad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Departamentos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PD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PND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Presupuesto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Ciencias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Agrícolas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Decanato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$1,766,612.30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Agronomía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$2,544,593.46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Economía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Agrícola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$530,041.10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Educación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Agrícola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$313,158.06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Industrias Pecuarias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$2,086,278.68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Ingeniería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Agrícola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$737,288.90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Tecnología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de Alimentos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$206,316.60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$8,184,289.10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9137" y="717417"/>
            <a:ext cx="7509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Desglose</a:t>
            </a:r>
            <a:r>
              <a:rPr lang="en-US" sz="2800" dirty="0" smtClean="0"/>
              <a:t> </a:t>
            </a:r>
            <a:r>
              <a:rPr lang="en-US" sz="2800" dirty="0" err="1" smtClean="0"/>
              <a:t>Presupuesto</a:t>
            </a:r>
            <a:r>
              <a:rPr lang="en-US" sz="2800" dirty="0" smtClean="0"/>
              <a:t> </a:t>
            </a:r>
            <a:r>
              <a:rPr lang="en-US" sz="2800" dirty="0" err="1" smtClean="0"/>
              <a:t>Decanato</a:t>
            </a:r>
            <a:r>
              <a:rPr lang="en-US" sz="2800" dirty="0" smtClean="0"/>
              <a:t> </a:t>
            </a:r>
            <a:r>
              <a:rPr lang="en-US" sz="2800" dirty="0" err="1" smtClean="0"/>
              <a:t>Ciencias</a:t>
            </a:r>
            <a:r>
              <a:rPr lang="en-US" sz="2800" dirty="0" smtClean="0"/>
              <a:t> </a:t>
            </a:r>
            <a:r>
              <a:rPr lang="en-US" sz="2800" dirty="0" err="1" smtClean="0"/>
              <a:t>Agrícolas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53896" y="4014651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Regresar</a:t>
            </a:r>
            <a:endParaRPr lang="es-PR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19894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1651"/>
              </p:ext>
            </p:extLst>
          </p:nvPr>
        </p:nvGraphicFramePr>
        <p:xfrm>
          <a:off x="2453807" y="1866742"/>
          <a:ext cx="8128000" cy="24688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Facultad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Departamentos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PD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PND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Presupuesto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Ingeniería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$1,734,542.36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Civil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$4,978,960.47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Industrial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$2,597,332.37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Eléctrica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$6,405,285.11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General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$3,934,956.71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Mecánica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$3,395,135.69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Química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$3,491,885.84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$26,538,098.55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9137" y="969202"/>
            <a:ext cx="666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Desglose</a:t>
            </a:r>
            <a:r>
              <a:rPr lang="en-US" sz="2800" dirty="0" smtClean="0"/>
              <a:t> </a:t>
            </a:r>
            <a:r>
              <a:rPr lang="en-US" sz="2800" dirty="0" err="1" smtClean="0"/>
              <a:t>Presupuesto</a:t>
            </a:r>
            <a:r>
              <a:rPr lang="en-US" sz="2800" dirty="0" smtClean="0"/>
              <a:t> </a:t>
            </a:r>
            <a:r>
              <a:rPr lang="en-US" sz="2800" dirty="0" err="1" smtClean="0"/>
              <a:t>Facultad</a:t>
            </a:r>
            <a:r>
              <a:rPr lang="en-US" sz="2800" dirty="0" smtClean="0"/>
              <a:t> de </a:t>
            </a:r>
            <a:r>
              <a:rPr lang="en-US" sz="2800" dirty="0" err="1" smtClean="0"/>
              <a:t>Ingeniería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45189" y="4441371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Regresar</a:t>
            </a:r>
            <a:endParaRPr lang="es-PR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18772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42894" y="1447800"/>
            <a:ext cx="8825658" cy="3329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/>
              <a:t>Requerimientos</a:t>
            </a:r>
            <a:r>
              <a:rPr lang="en-US" sz="5400" dirty="0" smtClean="0"/>
              <a:t> </a:t>
            </a:r>
            <a:r>
              <a:rPr lang="en-US" sz="5400" dirty="0" err="1" smtClean="0"/>
              <a:t>Facultad</a:t>
            </a:r>
            <a:r>
              <a:rPr lang="en-US" sz="5400" dirty="0" smtClean="0"/>
              <a:t> </a:t>
            </a:r>
            <a:r>
              <a:rPr lang="en-US" sz="5400" dirty="0" err="1" smtClean="0"/>
              <a:t>en</a:t>
            </a:r>
            <a:r>
              <a:rPr lang="en-US" sz="5400" dirty="0" smtClean="0"/>
              <a:t> base a </a:t>
            </a:r>
            <a:r>
              <a:rPr lang="en-US" sz="5400" dirty="0" err="1" smtClean="0"/>
              <a:t>las</a:t>
            </a:r>
            <a:r>
              <a:rPr lang="en-US" sz="5400" dirty="0" smtClean="0"/>
              <a:t> </a:t>
            </a:r>
            <a:r>
              <a:rPr lang="en-US" sz="5400" dirty="0" err="1" smtClean="0"/>
              <a:t>necesidades</a:t>
            </a:r>
            <a:r>
              <a:rPr lang="en-US" sz="5400" dirty="0" smtClean="0"/>
              <a:t> </a:t>
            </a:r>
            <a:r>
              <a:rPr lang="en-US" sz="5400" dirty="0" err="1" smtClean="0"/>
              <a:t>enseñanza</a:t>
            </a:r>
            <a:r>
              <a:rPr lang="en-US" sz="5400" dirty="0" smtClean="0"/>
              <a:t>  </a:t>
            </a:r>
            <a:endParaRPr lang="en-US" sz="54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467939" y="3894242"/>
            <a:ext cx="8825658" cy="4307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Según</a:t>
            </a:r>
            <a:r>
              <a:rPr lang="en-US" sz="2000" dirty="0" smtClean="0"/>
              <a:t> </a:t>
            </a:r>
            <a:r>
              <a:rPr lang="en-US" sz="2000" dirty="0" err="1"/>
              <a:t>d</a:t>
            </a:r>
            <a:r>
              <a:rPr lang="en-US" sz="2000" dirty="0" err="1" smtClean="0"/>
              <a:t>atos</a:t>
            </a:r>
            <a:r>
              <a:rPr lang="en-US" sz="2000" dirty="0" smtClean="0"/>
              <a:t> de </a:t>
            </a:r>
            <a:r>
              <a:rPr lang="en-US" sz="2000" dirty="0" err="1" smtClean="0"/>
              <a:t>matrícula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34467" y="650978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15773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71074" y="1587175"/>
          <a:ext cx="9475721" cy="171807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63448"/>
                <a:gridCol w="726831"/>
                <a:gridCol w="1070709"/>
                <a:gridCol w="664307"/>
                <a:gridCol w="897031"/>
                <a:gridCol w="1184465"/>
                <a:gridCol w="1184465"/>
                <a:gridCol w="1184465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Facultad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Cursos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Ofrecidos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 smtClean="0">
                          <a:effectLst/>
                        </a:rPr>
                        <a:t>Número</a:t>
                      </a:r>
                      <a:r>
                        <a:rPr lang="en-US" sz="1200" u="none" strike="noStrike" dirty="0" smtClean="0">
                          <a:effectLst/>
                        </a:rPr>
                        <a:t> de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Secciones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Oferta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Matrícula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Estudiantes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por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Sección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Estudiantes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horas_crédito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Facultad requerida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Facultad de Administración de Empresas</a:t>
                      </a:r>
                      <a:endParaRPr lang="es-E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3340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3151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25.29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9802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29.58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Facultad de Artes y Ciencias - Artes</a:t>
                      </a:r>
                      <a:endParaRPr lang="es-E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21413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20133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24.32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56493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Facultad de Artes y Ciencias - Ciencias</a:t>
                      </a:r>
                      <a:endParaRPr lang="es-E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20640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19338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22.95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64401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192.00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Facultad de Ciencias Agrícolas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3752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18.28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11229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47.08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Facultad de Ingeniería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391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9842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8634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20.73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26072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99.42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Decanato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Asuntos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Académicos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127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3746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3154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14.85*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5174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20.83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Grand Total</a:t>
                      </a:r>
                      <a:endParaRPr lang="en-US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660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2217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62733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58078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22.08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173171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552.92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019" marR="9019" marT="9019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3846" y="395849"/>
            <a:ext cx="608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Cátedra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Cursos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Subgraduados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186" y="1237734"/>
            <a:ext cx="251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Subgraduados</a:t>
            </a:r>
            <a:r>
              <a:rPr lang="en-US" sz="1600" dirty="0" smtClean="0"/>
              <a:t> - </a:t>
            </a:r>
            <a:r>
              <a:rPr lang="en-US" sz="1600" dirty="0" err="1" smtClean="0"/>
              <a:t>Conferencia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24186" y="3973093"/>
          <a:ext cx="9550400" cy="172142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25969"/>
                <a:gridCol w="828430"/>
                <a:gridCol w="937846"/>
                <a:gridCol w="742462"/>
                <a:gridCol w="945662"/>
                <a:gridCol w="1227016"/>
                <a:gridCol w="1305169"/>
                <a:gridCol w="937846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Facultad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Cursos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Ofrecidos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 smtClean="0">
                          <a:effectLst/>
                        </a:rPr>
                        <a:t>Número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de </a:t>
                      </a:r>
                      <a:r>
                        <a:rPr lang="en-US" sz="1200" u="none" strike="noStrike" dirty="0" err="1">
                          <a:effectLst/>
                        </a:rPr>
                        <a:t>Secciones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Oferta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 smtClean="0">
                          <a:effectLst/>
                        </a:rPr>
                        <a:t>Matrícula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Estudiantes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por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Sección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Estudiantes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horas_crédito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Facultad requerida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Facultad de Administración de Empresas</a:t>
                      </a:r>
                      <a:endParaRPr lang="es-E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9.43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Facultad de Artes y Ciencias - Artes</a:t>
                      </a:r>
                      <a:endParaRPr lang="es-E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382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8.89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7.67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Facultad de Artes y Ciencias - Ciencias</a:t>
                      </a:r>
                      <a:endParaRPr lang="es-E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9.73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3788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29.67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Facultad de Ciencias Agrícolas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6.15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Facultad de Ingeniería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1938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1499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9.89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17.50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Decanato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Asuntos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Académicos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Grand Total</a:t>
                      </a:r>
                      <a:endParaRPr lang="en-US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7413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6306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8.58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7537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71.42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438" marR="9438" marT="9438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24186" y="3617518"/>
            <a:ext cx="8063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Subgraduados</a:t>
            </a:r>
            <a:r>
              <a:rPr lang="en-US" sz="1600" dirty="0" smtClean="0"/>
              <a:t> – No </a:t>
            </a:r>
            <a:r>
              <a:rPr lang="en-US" sz="1600" dirty="0" err="1" smtClean="0"/>
              <a:t>Conferencia</a:t>
            </a:r>
            <a:r>
              <a:rPr lang="en-US" sz="1600" dirty="0" smtClean="0"/>
              <a:t> (</a:t>
            </a:r>
            <a:r>
              <a:rPr lang="en-US" sz="1600" dirty="0" err="1" smtClean="0"/>
              <a:t>laboratorios</a:t>
            </a:r>
            <a:r>
              <a:rPr lang="en-US" sz="1600" dirty="0" smtClean="0"/>
              <a:t>, </a:t>
            </a:r>
            <a:r>
              <a:rPr lang="en-US" sz="1600" dirty="0" err="1" smtClean="0"/>
              <a:t>investigación</a:t>
            </a:r>
            <a:r>
              <a:rPr lang="en-US" sz="1600" dirty="0" smtClean="0"/>
              <a:t>, </a:t>
            </a:r>
            <a:r>
              <a:rPr lang="en-US" sz="1600" dirty="0" err="1" smtClean="0"/>
              <a:t>seminarios</a:t>
            </a:r>
            <a:r>
              <a:rPr lang="en-US" sz="1600" dirty="0" smtClean="0"/>
              <a:t>, “Capstone”, COOP,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241281" y="6139538"/>
            <a:ext cx="157625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Número</a:t>
            </a:r>
            <a:r>
              <a:rPr lang="en-US" sz="1200" dirty="0" smtClean="0"/>
              <a:t> de </a:t>
            </a:r>
            <a:r>
              <a:rPr lang="en-US" sz="1200" dirty="0" err="1" smtClean="0"/>
              <a:t>Profesores</a:t>
            </a:r>
            <a:r>
              <a:rPr lang="en-US" sz="1200" dirty="0" smtClean="0"/>
              <a:t> </a:t>
            </a:r>
            <a:r>
              <a:rPr lang="en-US" sz="1200" dirty="0" err="1" smtClean="0"/>
              <a:t>Equivalentes</a:t>
            </a:r>
            <a:endParaRPr lang="es-PR" sz="1200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11007637" y="5756357"/>
            <a:ext cx="278674" cy="27867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9" name="TextBox 8"/>
          <p:cNvSpPr txBox="1"/>
          <p:nvPr/>
        </p:nvSpPr>
        <p:spPr>
          <a:xfrm>
            <a:off x="5582932" y="6083265"/>
            <a:ext cx="918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2" action="ppaction://hlinkfile"/>
              </a:rPr>
              <a:t>  </a:t>
            </a:r>
            <a:r>
              <a:rPr lang="en-US" sz="1100" dirty="0" err="1" smtClean="0">
                <a:hlinkClick r:id="rId2" action="ppaction://hlinkfile"/>
              </a:rPr>
              <a:t>Ver</a:t>
            </a:r>
            <a:r>
              <a:rPr lang="en-US" sz="1100" dirty="0" smtClean="0">
                <a:hlinkClick r:id="rId2" action="ppaction://hlinkfile"/>
              </a:rPr>
              <a:t> </a:t>
            </a:r>
            <a:r>
              <a:rPr lang="en-US" sz="1100" dirty="0" err="1" smtClean="0">
                <a:hlinkClick r:id="rId2" action="ppaction://hlinkfile"/>
              </a:rPr>
              <a:t>Detalle</a:t>
            </a:r>
            <a:endParaRPr lang="es-PR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906" y="6596390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024186" y="5812636"/>
            <a:ext cx="8217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900" dirty="0" smtClean="0"/>
              <a:t>*Estadística recoge el comportamiento en los cursos de Ciencias Militares y en los cursos del programa de preparación de maestros.  En importante resaltar que el RUM no tiene un bachillerato en Educación o Pedagogía, por lo que los participantes en estos cursos de Preparación de Maestros son estudiantes que cursan un bachillerato en Ciencias, Artes o Ingeniería y además interesan prepararse como maestros.</a:t>
            </a:r>
            <a:endParaRPr lang="es-PR" sz="900" dirty="0"/>
          </a:p>
        </p:txBody>
      </p:sp>
    </p:spTree>
    <p:extLst>
      <p:ext uri="{BB962C8B-B14F-4D97-AF65-F5344CB8AC3E}">
        <p14:creationId xmlns:p14="http://schemas.microsoft.com/office/powerpoint/2010/main" val="31461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181" y="626180"/>
            <a:ext cx="488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Cátedra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Cursos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Graduados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958325"/>
              </p:ext>
            </p:extLst>
          </p:nvPr>
        </p:nvGraphicFramePr>
        <p:xfrm>
          <a:off x="2117181" y="1759111"/>
          <a:ext cx="9605896" cy="17206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58019"/>
                <a:gridCol w="836246"/>
                <a:gridCol w="984739"/>
                <a:gridCol w="734646"/>
                <a:gridCol w="790035"/>
                <a:gridCol w="1468611"/>
                <a:gridCol w="932863"/>
                <a:gridCol w="1200737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Facultad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Cursos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Ofrecidos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Numero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Secciones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Oferta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Matricula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Promedio Estudiantes por Seccion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Estudiantes horas_credito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Facultad requerida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Facultad de Administración de Empresas</a:t>
                      </a:r>
                      <a:endParaRPr lang="es-E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11.83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Facultad de Artes y Ciencias - Artes</a:t>
                      </a:r>
                      <a:endParaRPr lang="es-E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7.35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</a:tr>
              <a:tr h="11511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Facultad de Artes y Ciencias - Ciencias</a:t>
                      </a:r>
                      <a:endParaRPr lang="es-E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Facultad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Ciencias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Agrícolas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Facultad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Ingeniería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11.67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Decanato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Asuntos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Académicos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Grand Total</a:t>
                      </a:r>
                      <a:endParaRPr lang="en-US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1710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1119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7.52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3065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34.67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346" marR="9346" marT="9346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17181" y="1329135"/>
            <a:ext cx="250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Graduados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Conferencia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32644"/>
              </p:ext>
            </p:extLst>
          </p:nvPr>
        </p:nvGraphicFramePr>
        <p:xfrm>
          <a:off x="2117181" y="4017760"/>
          <a:ext cx="9598080" cy="171925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26757"/>
                <a:gridCol w="867508"/>
                <a:gridCol w="961292"/>
                <a:gridCol w="765908"/>
                <a:gridCol w="781539"/>
                <a:gridCol w="1719384"/>
                <a:gridCol w="969108"/>
                <a:gridCol w="90658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Facultad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Cursos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Ofrecidos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Numero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Secciones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Oferta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Matricula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Promedio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Estudiantes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por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Seccion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Estudiantes horas_credito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Facultad requerida</a:t>
                      </a:r>
                      <a:endParaRPr lang="en-US" sz="1200" b="0" i="0" u="none" strike="noStrike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Facultad de Administración de Empresas</a:t>
                      </a:r>
                      <a:endParaRPr lang="es-E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Facultad de Artes y Ciencias - Artes</a:t>
                      </a:r>
                      <a:endParaRPr lang="es-E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Facultad de Artes y Ciencias - Ciencias</a:t>
                      </a:r>
                      <a:endParaRPr lang="es-E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Facultad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Ciencias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Agrícolas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Facultad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Ingeniería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289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3.92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295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Decanato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Asuntos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Académicos</a:t>
                      </a:r>
                      <a:endParaRPr lang="en-US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Grand Total</a:t>
                      </a:r>
                      <a:endParaRPr lang="en-US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1250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912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42.25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167" marR="9167" marT="9167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17181" y="3591689"/>
            <a:ext cx="696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Graduados</a:t>
            </a:r>
            <a:r>
              <a:rPr lang="en-US" dirty="0" smtClean="0"/>
              <a:t> – No </a:t>
            </a:r>
            <a:r>
              <a:rPr lang="en-US" dirty="0" err="1" smtClean="0"/>
              <a:t>Conferencia</a:t>
            </a:r>
            <a:r>
              <a:rPr lang="en-US" dirty="0" smtClean="0"/>
              <a:t> (</a:t>
            </a:r>
            <a:r>
              <a:rPr lang="en-US" dirty="0" err="1" smtClean="0"/>
              <a:t>tesis</a:t>
            </a:r>
            <a:r>
              <a:rPr lang="en-US" dirty="0" smtClean="0"/>
              <a:t>, </a:t>
            </a:r>
            <a:r>
              <a:rPr lang="en-US" dirty="0" err="1" smtClean="0"/>
              <a:t>internado</a:t>
            </a:r>
            <a:r>
              <a:rPr lang="en-US" dirty="0" smtClean="0"/>
              <a:t>, </a:t>
            </a:r>
            <a:r>
              <a:rPr lang="en-US" dirty="0" err="1" smtClean="0"/>
              <a:t>practica</a:t>
            </a:r>
            <a:r>
              <a:rPr lang="en-US" dirty="0" smtClean="0"/>
              <a:t>, </a:t>
            </a:r>
            <a:r>
              <a:rPr lang="en-US" dirty="0" err="1" smtClean="0"/>
              <a:t>laboratorio</a:t>
            </a:r>
            <a:r>
              <a:rPr lang="en-US" dirty="0" smtClean="0"/>
              <a:t>, etc.)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71910" y="6209212"/>
            <a:ext cx="157625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Número</a:t>
            </a:r>
            <a:r>
              <a:rPr lang="en-US" sz="1200" dirty="0" smtClean="0"/>
              <a:t> de </a:t>
            </a:r>
            <a:r>
              <a:rPr lang="en-US" sz="1200" dirty="0" err="1" smtClean="0"/>
              <a:t>Profesores</a:t>
            </a:r>
            <a:r>
              <a:rPr lang="en-US" sz="1200" dirty="0" smtClean="0"/>
              <a:t> </a:t>
            </a:r>
            <a:r>
              <a:rPr lang="en-US" sz="1200" dirty="0" err="1" smtClean="0"/>
              <a:t>Equivalentes</a:t>
            </a:r>
            <a:endParaRPr lang="es-PR" sz="1200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11138266" y="5826031"/>
            <a:ext cx="278674" cy="27867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9" name="TextBox 8"/>
          <p:cNvSpPr txBox="1"/>
          <p:nvPr/>
        </p:nvSpPr>
        <p:spPr>
          <a:xfrm>
            <a:off x="2024186" y="5816958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file"/>
              </a:rPr>
              <a:t>Ver</a:t>
            </a:r>
            <a:r>
              <a:rPr lang="en-US" sz="1100" dirty="0" smtClean="0">
                <a:hlinkClick r:id="rId2" action="ppaction://hlinkfile"/>
              </a:rPr>
              <a:t> </a:t>
            </a:r>
            <a:r>
              <a:rPr lang="en-US" sz="1100" dirty="0" err="1" smtClean="0">
                <a:hlinkClick r:id="rId2" action="ppaction://hlinkfile"/>
              </a:rPr>
              <a:t>Detalle</a:t>
            </a:r>
            <a:endParaRPr lang="es-PR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36390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87614"/>
              </p:ext>
            </p:extLst>
          </p:nvPr>
        </p:nvGraphicFramePr>
        <p:xfrm>
          <a:off x="2016370" y="1985759"/>
          <a:ext cx="9558216" cy="191452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22954"/>
                <a:gridCol w="789354"/>
                <a:gridCol w="773723"/>
                <a:gridCol w="828431"/>
                <a:gridCol w="609600"/>
                <a:gridCol w="719015"/>
                <a:gridCol w="1039446"/>
                <a:gridCol w="984739"/>
                <a:gridCol w="89095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Facultad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Cursos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Ofrecidos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Créditos distintos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Número de Secciones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Oferta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Matrícula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Estudiantes por Seccion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Estudiantes horas_credito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Facultad requerida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Facultad de Administración de Empresas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3449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10571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Facultad de Artes y Ciencias - Artes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22168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20760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57984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179.42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Facultad de Artes y Ciencias - Ciencias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25615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23599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15.82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69271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249.67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Facultad de Ciencias Agrícolas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12393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65.25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Facultad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Ingeniería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12838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15.31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29113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140.33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Decanato de Asuntos Academicos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4111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11.79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28.83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Grand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2713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3537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73106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66415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16.65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184815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701.25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17181" y="918567"/>
            <a:ext cx="7047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Resumen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Necesidades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Cátedra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RUM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8698" y="4371703"/>
            <a:ext cx="157625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Número</a:t>
            </a:r>
            <a:r>
              <a:rPr lang="en-US" sz="1200" dirty="0" smtClean="0"/>
              <a:t> de </a:t>
            </a:r>
            <a:r>
              <a:rPr lang="en-US" sz="1200" dirty="0" err="1" smtClean="0"/>
              <a:t>Profesores</a:t>
            </a:r>
            <a:r>
              <a:rPr lang="en-US" sz="1200" dirty="0" smtClean="0"/>
              <a:t> </a:t>
            </a:r>
            <a:r>
              <a:rPr lang="en-US" sz="1200" dirty="0" err="1" smtClean="0"/>
              <a:t>Equivalentes</a:t>
            </a:r>
            <a:endParaRPr lang="es-PR" sz="1200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11025054" y="3988522"/>
            <a:ext cx="278674" cy="27867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TextBox 5"/>
          <p:cNvSpPr txBox="1"/>
          <p:nvPr/>
        </p:nvSpPr>
        <p:spPr>
          <a:xfrm>
            <a:off x="2006768" y="3997055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file"/>
              </a:rPr>
              <a:t>Ver</a:t>
            </a:r>
            <a:r>
              <a:rPr lang="en-US" sz="1100" dirty="0" smtClean="0">
                <a:hlinkClick r:id="rId2" action="ppaction://hlinkfile"/>
              </a:rPr>
              <a:t> </a:t>
            </a:r>
            <a:r>
              <a:rPr lang="en-US" sz="1100" dirty="0" err="1" smtClean="0">
                <a:hlinkClick r:id="rId2" action="ppaction://hlinkfile"/>
              </a:rPr>
              <a:t>Detalle</a:t>
            </a:r>
            <a:endParaRPr lang="es-PR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15410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6443" y="1398349"/>
            <a:ext cx="8825658" cy="13899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/>
              <a:t>Requerimientos</a:t>
            </a:r>
            <a:r>
              <a:rPr lang="en-US" sz="5400" dirty="0" smtClean="0"/>
              <a:t> </a:t>
            </a:r>
            <a:r>
              <a:rPr lang="en-US" sz="5400" dirty="0" err="1" smtClean="0"/>
              <a:t>Facultad</a:t>
            </a:r>
            <a:r>
              <a:rPr lang="en-US" sz="5400" dirty="0" smtClean="0"/>
              <a:t> </a:t>
            </a:r>
            <a:r>
              <a:rPr lang="en-US" sz="5400" dirty="0" err="1" smtClean="0"/>
              <a:t>en</a:t>
            </a:r>
            <a:r>
              <a:rPr lang="en-US" sz="5400" dirty="0" smtClean="0"/>
              <a:t> base a </a:t>
            </a:r>
            <a:r>
              <a:rPr lang="en-US" sz="5400" dirty="0" err="1" smtClean="0"/>
              <a:t>las</a:t>
            </a:r>
            <a:r>
              <a:rPr lang="en-US" sz="5400" dirty="0" smtClean="0"/>
              <a:t> </a:t>
            </a:r>
            <a:r>
              <a:rPr lang="en-US" sz="5400" dirty="0" err="1" smtClean="0"/>
              <a:t>necesidades</a:t>
            </a:r>
            <a:r>
              <a:rPr lang="en-US" sz="5400" dirty="0" smtClean="0"/>
              <a:t> </a:t>
            </a:r>
            <a:r>
              <a:rPr lang="en-US" sz="5400" dirty="0" err="1" smtClean="0"/>
              <a:t>enseñanza</a:t>
            </a:r>
            <a:r>
              <a:rPr lang="en-US" sz="5400" dirty="0" smtClean="0"/>
              <a:t>  </a:t>
            </a:r>
            <a:endParaRPr lang="en-US" sz="54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338043" y="3908606"/>
            <a:ext cx="8825658" cy="861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/>
              <a:t>Según</a:t>
            </a:r>
            <a:r>
              <a:rPr lang="en-US" sz="2400" dirty="0" smtClean="0"/>
              <a:t> </a:t>
            </a:r>
            <a:r>
              <a:rPr lang="en-US" sz="2400" dirty="0" err="1"/>
              <a:t>d</a:t>
            </a:r>
            <a:r>
              <a:rPr lang="en-US" sz="2400" dirty="0" err="1" smtClean="0"/>
              <a:t>atos</a:t>
            </a:r>
            <a:r>
              <a:rPr lang="en-US" sz="2400" dirty="0" smtClean="0"/>
              <a:t> </a:t>
            </a: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/>
              <a:t>G</a:t>
            </a:r>
            <a:r>
              <a:rPr lang="en-US" sz="2400" dirty="0" err="1" smtClean="0"/>
              <a:t>esta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33916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534" y="519025"/>
            <a:ext cx="86129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Informe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Equivalencia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Tarea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Académica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Resumen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Tabla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3) </a:t>
            </a:r>
          </a:p>
          <a:p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64857"/>
              </p:ext>
            </p:extLst>
          </p:nvPr>
        </p:nvGraphicFramePr>
        <p:xfrm>
          <a:off x="2158519" y="1396073"/>
          <a:ext cx="9428855" cy="374019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58990"/>
                <a:gridCol w="1573973"/>
                <a:gridCol w="1573973"/>
                <a:gridCol w="1713575"/>
                <a:gridCol w="1740365"/>
                <a:gridCol w="1267979"/>
              </a:tblGrid>
              <a:tr h="72227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Facultad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Presupuesto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ETC </a:t>
                      </a:r>
                      <a:r>
                        <a:rPr lang="en-US" sz="1600" dirty="0" err="1" smtClean="0"/>
                        <a:t>Enseñanza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ETC </a:t>
                      </a:r>
                      <a:r>
                        <a:rPr lang="en-US" sz="1600" dirty="0" err="1" smtClean="0"/>
                        <a:t>Investigación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 </a:t>
                      </a:r>
                      <a:r>
                        <a:rPr lang="en-US" sz="1600" dirty="0" err="1" smtClean="0"/>
                        <a:t>Administración</a:t>
                      </a:r>
                      <a:r>
                        <a:rPr lang="en-US" sz="1600" dirty="0" smtClean="0"/>
                        <a:t>/ </a:t>
                      </a:r>
                      <a:r>
                        <a:rPr lang="en-US" sz="1600" dirty="0" err="1" smtClean="0"/>
                        <a:t>Servicio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ETC Total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266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mbria" panose="02040503050406030204" pitchFamily="18" charset="0"/>
                        </a:rPr>
                        <a:t>Ingeniería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$24,803,556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165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233</a:t>
                      </a:r>
                      <a:endParaRPr lang="es-P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</a:tr>
              <a:tr h="30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mbria" panose="02040503050406030204" pitchFamily="18" charset="0"/>
                        </a:rPr>
                        <a:t>Artes</a:t>
                      </a: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 y </a:t>
                      </a:r>
                      <a:r>
                        <a:rPr lang="en-US" sz="1600" u="none" strike="noStrike" dirty="0" err="1">
                          <a:effectLst/>
                          <a:latin typeface="Cambria" panose="02040503050406030204" pitchFamily="18" charset="0"/>
                        </a:rPr>
                        <a:t>Ciencias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$46,638,005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471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549</a:t>
                      </a:r>
                      <a:endParaRPr lang="es-P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</a:tr>
              <a:tr h="532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</a:rPr>
                        <a:t>Administración de Empresas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</a:rPr>
                        <a:t>$5,165,592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42</a:t>
                      </a:r>
                      <a:endParaRPr lang="es-P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</a:tr>
              <a:tr h="266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</a:rPr>
                        <a:t>Ciencias Agrícolas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</a:rPr>
                        <a:t>$6,417,677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81</a:t>
                      </a:r>
                      <a:endParaRPr lang="es-P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</a:tr>
              <a:tr h="532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mbria" panose="02040503050406030204" pitchFamily="18" charset="0"/>
                        </a:rPr>
                        <a:t>Asuntos</a:t>
                      </a: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Académicos</a:t>
                      </a:r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</a:rPr>
                        <a:t>$6,681,373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es-P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</a:tr>
              <a:tr h="532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mbria" panose="02040503050406030204" pitchFamily="18" charset="0"/>
                        </a:rPr>
                        <a:t>Decanato</a:t>
                      </a: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 de </a:t>
                      </a:r>
                      <a:r>
                        <a:rPr lang="en-US" sz="16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Estudiantes</a:t>
                      </a:r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</a:rPr>
                        <a:t>$1,408,849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</a:tr>
              <a:tr h="266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</a:rPr>
                        <a:t>GRAN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</a:rPr>
                        <a:t>$91,115,052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  <a:latin typeface="Cambria" panose="02040503050406030204" pitchFamily="18" charset="0"/>
                        </a:rPr>
                        <a:t>732.04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73.09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139.13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s-P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944.23 </a:t>
                      </a:r>
                      <a:endParaRPr lang="es-PR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8911" y="6154432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hlinkClick r:id="rId2" action="ppaction://hlinkfile"/>
              </a:rPr>
              <a:t>Ver</a:t>
            </a:r>
            <a:r>
              <a:rPr lang="en-US" sz="1200" dirty="0" smtClean="0">
                <a:hlinkClick r:id="rId2" action="ppaction://hlinkfile"/>
              </a:rPr>
              <a:t> </a:t>
            </a:r>
            <a:r>
              <a:rPr lang="en-US" sz="1200" dirty="0" err="1" smtClean="0">
                <a:hlinkClick r:id="rId2" action="ppaction://hlinkfile"/>
              </a:rPr>
              <a:t>Detalle</a:t>
            </a:r>
            <a:r>
              <a:rPr lang="en-US" sz="1200" dirty="0" smtClean="0">
                <a:hlinkClick r:id="rId2" action="ppaction://hlinkfile"/>
              </a:rPr>
              <a:t> (</a:t>
            </a:r>
            <a:r>
              <a:rPr lang="en-US" sz="1200" dirty="0" err="1" smtClean="0">
                <a:hlinkClick r:id="rId2" action="ppaction://hlinkfile"/>
              </a:rPr>
              <a:t>Tabla</a:t>
            </a:r>
            <a:r>
              <a:rPr lang="en-US" sz="1200" dirty="0" smtClean="0">
                <a:hlinkClick r:id="rId2" action="ppaction://hlinkfile"/>
              </a:rPr>
              <a:t> 3)</a:t>
            </a:r>
            <a:endParaRPr lang="es-P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98911" y="6381816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158519" y="5199018"/>
            <a:ext cx="942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 err="1" smtClean="0"/>
              <a:t>Aunque</a:t>
            </a:r>
            <a:r>
              <a:rPr lang="en-US" sz="1400" dirty="0" smtClean="0"/>
              <a:t> la labor principal de </a:t>
            </a:r>
            <a:r>
              <a:rPr lang="en-US" sz="1400" dirty="0" err="1"/>
              <a:t>c</a:t>
            </a:r>
            <a:r>
              <a:rPr lang="en-US" sz="1400" dirty="0" err="1" smtClean="0"/>
              <a:t>onsejeros</a:t>
            </a:r>
            <a:r>
              <a:rPr lang="en-US" sz="1400" dirty="0" smtClean="0"/>
              <a:t> y </a:t>
            </a:r>
            <a:r>
              <a:rPr lang="en-US" sz="1400" dirty="0" err="1" smtClean="0"/>
              <a:t>bibliotecarios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de </a:t>
            </a:r>
            <a:r>
              <a:rPr lang="en-US" sz="1400" dirty="0" err="1" smtClean="0"/>
              <a:t>servicio</a:t>
            </a:r>
            <a:r>
              <a:rPr lang="en-US" sz="1400" dirty="0" smtClean="0"/>
              <a:t> a los </a:t>
            </a:r>
            <a:r>
              <a:rPr lang="en-US" sz="1400" dirty="0" err="1" smtClean="0"/>
              <a:t>estudiantes</a:t>
            </a:r>
            <a:r>
              <a:rPr lang="en-US" sz="1400" dirty="0" smtClean="0"/>
              <a:t>, </a:t>
            </a:r>
            <a:r>
              <a:rPr lang="en-US" sz="1400" dirty="0" err="1" smtClean="0"/>
              <a:t>estos</a:t>
            </a:r>
            <a:r>
              <a:rPr lang="en-US" sz="1400" dirty="0" smtClean="0"/>
              <a:t> </a:t>
            </a:r>
            <a:r>
              <a:rPr lang="en-US" sz="1400" dirty="0" err="1" smtClean="0"/>
              <a:t>compañeros</a:t>
            </a:r>
            <a:r>
              <a:rPr lang="en-US" sz="1400" dirty="0" smtClean="0"/>
              <a:t> son </a:t>
            </a:r>
            <a:r>
              <a:rPr lang="en-US" sz="1400" dirty="0" err="1" smtClean="0"/>
              <a:t>empleados</a:t>
            </a:r>
            <a:r>
              <a:rPr lang="en-US" sz="1400" dirty="0" smtClean="0"/>
              <a:t> </a:t>
            </a:r>
            <a:r>
              <a:rPr lang="en-US" sz="1400" dirty="0" err="1" smtClean="0"/>
              <a:t>docentes</a:t>
            </a:r>
            <a:r>
              <a:rPr lang="en-US" sz="1400" dirty="0" smtClean="0"/>
              <a:t> y </a:t>
            </a:r>
            <a:r>
              <a:rPr lang="en-US" sz="1400" dirty="0" err="1" smtClean="0"/>
              <a:t>ofrecen</a:t>
            </a:r>
            <a:r>
              <a:rPr lang="en-US" sz="1400" dirty="0" smtClean="0"/>
              <a:t> los </a:t>
            </a:r>
            <a:r>
              <a:rPr lang="en-US" sz="1400" dirty="0" err="1" smtClean="0"/>
              <a:t>cursos</a:t>
            </a:r>
            <a:r>
              <a:rPr lang="en-US" sz="1400" dirty="0" smtClean="0"/>
              <a:t> de </a:t>
            </a:r>
            <a:r>
              <a:rPr lang="en-US" sz="1400" dirty="0" err="1" smtClean="0"/>
              <a:t>Instrucción</a:t>
            </a:r>
            <a:r>
              <a:rPr lang="en-US" sz="1400" dirty="0" smtClean="0"/>
              <a:t> </a:t>
            </a:r>
            <a:r>
              <a:rPr lang="en-US" sz="1400" dirty="0" err="1"/>
              <a:t>B</a:t>
            </a:r>
            <a:r>
              <a:rPr lang="en-US" sz="1400" dirty="0" err="1" smtClean="0"/>
              <a:t>ibliotecaria</a:t>
            </a:r>
            <a:r>
              <a:rPr lang="en-US" sz="1400" dirty="0" smtClean="0"/>
              <a:t> y Vida </a:t>
            </a:r>
            <a:r>
              <a:rPr lang="en-US" sz="1400" dirty="0" err="1" smtClean="0"/>
              <a:t>Universitaria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1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21866"/>
              </p:ext>
            </p:extLst>
          </p:nvPr>
        </p:nvGraphicFramePr>
        <p:xfrm>
          <a:off x="1922818" y="1852430"/>
          <a:ext cx="9759664" cy="269061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16919"/>
                <a:gridCol w="1269242"/>
                <a:gridCol w="1009934"/>
                <a:gridCol w="982639"/>
                <a:gridCol w="1023582"/>
                <a:gridCol w="1146412"/>
                <a:gridCol w="1255594"/>
                <a:gridCol w="95534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</a:rPr>
                        <a:t>FACULTAD </a:t>
                      </a:r>
                      <a:r>
                        <a:rPr lang="es-ES" sz="1400" u="none" strike="noStrike" dirty="0">
                          <a:effectLst/>
                        </a:rPr>
                        <a:t>EQUIVALENTE REQUERIDA </a:t>
                      </a:r>
                      <a:r>
                        <a:rPr lang="es-ES" sz="1400" u="none" strike="noStrike" dirty="0" smtClean="0">
                          <a:effectLst/>
                        </a:rPr>
                        <a:t>PARA </a:t>
                      </a:r>
                      <a:r>
                        <a:rPr lang="es-ES" sz="1400" u="none" strike="noStrike" dirty="0">
                          <a:effectLst/>
                        </a:rPr>
                        <a:t>ENSEÑANZA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Decanato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Asuntos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Académicos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Decanato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Estudiantes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Facultad de Artes y Ciencias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Facultad</a:t>
                      </a:r>
                      <a:r>
                        <a:rPr lang="en-US" sz="1400" u="none" strike="noStrike" dirty="0">
                          <a:effectLst/>
                        </a:rPr>
                        <a:t> de </a:t>
                      </a:r>
                      <a:r>
                        <a:rPr lang="en-US" sz="1400" u="none" strike="noStrike" dirty="0" err="1">
                          <a:effectLst/>
                        </a:rPr>
                        <a:t>Ingeniería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Facultad</a:t>
                      </a:r>
                      <a:r>
                        <a:rPr lang="en-US" sz="1400" u="none" strike="noStrike" dirty="0">
                          <a:effectLst/>
                        </a:rPr>
                        <a:t> de </a:t>
                      </a:r>
                      <a:r>
                        <a:rPr lang="en-US" sz="1400" u="none" strike="noStrike" dirty="0" err="1">
                          <a:effectLst/>
                        </a:rPr>
                        <a:t>Ciencias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Agrícolas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Facultad de Administración de Empresas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TOTAL RECINTO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00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de </a:t>
                      </a:r>
                      <a:r>
                        <a:rPr lang="en-US" sz="1400" u="none" strike="noStrike" dirty="0" err="1">
                          <a:effectLst/>
                        </a:rPr>
                        <a:t>Cursos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Ofrecidos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este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Semestre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527.00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269.00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129.00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1037.00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514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de Secciones Ofrecidas este Semestre                                                                                         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72.00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2098.00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785.00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3521.00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65509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effectLst/>
                        </a:rPr>
                        <a:t>Total Facultad Requerida para la Enseñanza          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5.08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431.58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143.08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64.34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37.83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701.92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0463" y="834189"/>
            <a:ext cx="9058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Análisis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Facultad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Disponible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para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Enseñanza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Tabla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4</a:t>
            </a:r>
            <a:endParaRPr lang="es-P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0189029" y="6380000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hlinkClick r:id="rId3" action="ppaction://hlinkfile"/>
              </a:rPr>
              <a:t>Ver</a:t>
            </a:r>
            <a:r>
              <a:rPr lang="en-US" sz="1200" dirty="0" smtClean="0">
                <a:hlinkClick r:id="rId3" action="ppaction://hlinkfile"/>
              </a:rPr>
              <a:t> </a:t>
            </a:r>
            <a:r>
              <a:rPr lang="en-US" sz="1200" dirty="0" err="1" smtClean="0">
                <a:hlinkClick r:id="rId3" action="ppaction://hlinkfile"/>
              </a:rPr>
              <a:t>Detalle</a:t>
            </a:r>
            <a:r>
              <a:rPr lang="en-US" sz="1200" dirty="0" smtClean="0">
                <a:hlinkClick r:id="rId3" action="ppaction://hlinkfile"/>
              </a:rPr>
              <a:t> (</a:t>
            </a:r>
            <a:r>
              <a:rPr lang="en-US" sz="1200" dirty="0" err="1" smtClean="0">
                <a:hlinkClick r:id="rId3" action="ppaction://hlinkfile"/>
              </a:rPr>
              <a:t>Tabla</a:t>
            </a:r>
            <a:r>
              <a:rPr lang="en-US" sz="1200" dirty="0" smtClean="0">
                <a:hlinkClick r:id="rId3" action="ppaction://hlinkfile"/>
              </a:rPr>
              <a:t> 4</a:t>
            </a:r>
            <a:r>
              <a:rPr lang="en-US" sz="1200" dirty="0" smtClean="0">
                <a:hlinkClick r:id="rId4" action="ppaction://hlinkfile"/>
              </a:rPr>
              <a:t>)</a:t>
            </a:r>
            <a:endParaRPr lang="es-PR" sz="1200" dirty="0"/>
          </a:p>
        </p:txBody>
      </p:sp>
    </p:spTree>
    <p:extLst>
      <p:ext uri="{BB962C8B-B14F-4D97-AF65-F5344CB8AC3E}">
        <p14:creationId xmlns:p14="http://schemas.microsoft.com/office/powerpoint/2010/main" val="17952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09167"/>
              </p:ext>
            </p:extLst>
          </p:nvPr>
        </p:nvGraphicFramePr>
        <p:xfrm>
          <a:off x="1716505" y="1164904"/>
          <a:ext cx="10397118" cy="502729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848272"/>
                <a:gridCol w="1108025"/>
                <a:gridCol w="1035074"/>
                <a:gridCol w="832514"/>
                <a:gridCol w="941695"/>
                <a:gridCol w="719980"/>
                <a:gridCol w="1153912"/>
                <a:gridCol w="757646"/>
              </a:tblGrid>
              <a:tr h="6056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Cambria" panose="02040503050406030204" pitchFamily="18" charset="0"/>
                        </a:rPr>
                        <a:t>Total Personal Regular (Docentes con Plaza en este Recinto)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u="none" strike="noStrike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effectLst/>
                        </a:rPr>
                        <a:t>Asuntos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Académicos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24.00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effectLst/>
                        </a:rPr>
                        <a:t>Estudiantes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15.00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Artes y Ciencias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336.00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effectLst/>
                        </a:rPr>
                        <a:t>Ingeniería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172.00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Ciencias</a:t>
                      </a:r>
                      <a:r>
                        <a:rPr lang="en-US" sz="1400" u="none" strike="noStrike" dirty="0" smtClean="0">
                          <a:effectLst/>
                        </a:rPr>
                        <a:t> Agrícolas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37.00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effectLst/>
                        </a:rPr>
                        <a:t>Administración de Empresas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40.00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TOTAL RECINTO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624.00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Menos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en-US" sz="14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Sustituciones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de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Tarea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Investigación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22.91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30.72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18.52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73.44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en-US" sz="14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Sustituciones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de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Tarea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Administración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14.36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15.00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54.66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35.35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12.92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5.85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137.14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en-US" sz="14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Sustituciones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de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Tarea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Licencias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y/o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Destaques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ETC </a:t>
                      </a:r>
                      <a:r>
                        <a:rPr lang="es-ES" sz="1400" u="none" strike="noStrike" dirty="0">
                          <a:effectLst/>
                          <a:latin typeface="Cambria" panose="02040503050406030204" pitchFamily="18" charset="0"/>
                        </a:rPr>
                        <a:t>Profesores que Completan Carga en Otros </a:t>
                      </a:r>
                      <a:r>
                        <a:rPr lang="es-E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Departamentos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Personal </a:t>
                      </a:r>
                      <a:r>
                        <a:rPr lang="es-ES" sz="1400" u="none" strike="noStrike" dirty="0">
                          <a:effectLst/>
                          <a:latin typeface="Cambria" panose="02040503050406030204" pitchFamily="18" charset="0"/>
                        </a:rPr>
                        <a:t>Regular Disponible para Enseñanza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9.64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258.43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103.93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.56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32.86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411.42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  <a:latin typeface="Cambria" panose="02040503050406030204" pitchFamily="18" charset="0"/>
                        </a:rPr>
                        <a:t>Más Tarea Académica Ofrecida Mediante: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Profesores </a:t>
                      </a:r>
                      <a:r>
                        <a:rPr lang="es-ES" sz="1400" u="none" strike="noStrike" dirty="0">
                          <a:effectLst/>
                          <a:latin typeface="Cambria" panose="02040503050406030204" pitchFamily="18" charset="0"/>
                        </a:rPr>
                        <a:t>de Otros que Completan Carga en este Recinto  (No C/A)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en-US" sz="14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Nombramientos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Sustitutos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o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Temporeros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en-US" sz="14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Contratos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de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Servicios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42.97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58.80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en-US" sz="14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Compensaciones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Adicionales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61.97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12.13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3.99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5.21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85.47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en-US" sz="14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Servicio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Ad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Honorem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9.83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17.59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4.59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32.68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en-US" sz="14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Ayudantías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de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Cátedra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127.13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37.33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20.75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185.21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  <a:latin typeface="Cambria" panose="02040503050406030204" pitchFamily="18" charset="0"/>
                        </a:rPr>
                        <a:t>Total Facultad Requerida para la Enseñanza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14.14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500.33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178.90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39.22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40.99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773.58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22568" y="6336632"/>
            <a:ext cx="11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2" action="ppaction://hlinkfile"/>
              </a:rPr>
              <a:t>Ver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detalle</a:t>
            </a:r>
            <a:endParaRPr lang="es-PR" dirty="0"/>
          </a:p>
        </p:txBody>
      </p:sp>
      <p:sp>
        <p:nvSpPr>
          <p:cNvPr id="4" name="TextBox 3"/>
          <p:cNvSpPr txBox="1"/>
          <p:nvPr/>
        </p:nvSpPr>
        <p:spPr>
          <a:xfrm>
            <a:off x="1716505" y="641684"/>
            <a:ext cx="10163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Análisis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Facultad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Disponible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para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Enseñanza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Tabla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4  (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Continuación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s-P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12630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82" y="0"/>
            <a:ext cx="9237617" cy="1325563"/>
          </a:xfrm>
        </p:spPr>
        <p:txBody>
          <a:bodyPr/>
          <a:lstStyle/>
          <a:p>
            <a:r>
              <a:rPr lang="en-US" dirty="0" err="1" smtClean="0"/>
              <a:t>Tabla</a:t>
            </a:r>
            <a:r>
              <a:rPr lang="en-US" dirty="0" smtClean="0"/>
              <a:t> de </a:t>
            </a:r>
            <a:r>
              <a:rPr lang="en-US" dirty="0" err="1" smtClean="0"/>
              <a:t>Contenido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1646" y="1325563"/>
            <a:ext cx="4362995" cy="520357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>
                <a:hlinkClick r:id="rId2" action="ppaction://hlinksldjump"/>
              </a:rPr>
              <a:t>Perfil</a:t>
            </a:r>
            <a:r>
              <a:rPr lang="en-US" sz="2000" dirty="0">
                <a:hlinkClick r:id="rId2" action="ppaction://hlinksldjump"/>
              </a:rPr>
              <a:t> del </a:t>
            </a:r>
            <a:r>
              <a:rPr lang="en-US" sz="2000" dirty="0" err="1">
                <a:hlinkClick r:id="rId2" action="ppaction://hlinksldjump"/>
              </a:rPr>
              <a:t>Recinto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 smtClean="0">
                <a:hlinkClick r:id="rId3" action="ppaction://hlinksldjump"/>
              </a:rPr>
              <a:t>Organigrama</a:t>
            </a: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 smtClean="0">
                <a:hlinkClick r:id="rId4" action="ppaction://hlinksldjump"/>
              </a:rPr>
              <a:t>Desglose</a:t>
            </a:r>
            <a:r>
              <a:rPr lang="en-US" sz="2000" dirty="0" smtClean="0">
                <a:hlinkClick r:id="rId4" action="ppaction://hlinksldjump"/>
              </a:rPr>
              <a:t> </a:t>
            </a:r>
            <a:r>
              <a:rPr lang="en-US" sz="2000" dirty="0" err="1" smtClean="0">
                <a:hlinkClick r:id="rId4" action="ppaction://hlinksldjump"/>
              </a:rPr>
              <a:t>presupuesto</a:t>
            </a:r>
            <a:r>
              <a:rPr lang="en-US" sz="2000" dirty="0" smtClean="0">
                <a:hlinkClick r:id="rId4" action="ppaction://hlinksldjump"/>
              </a:rPr>
              <a:t> </a:t>
            </a:r>
            <a:r>
              <a:rPr lang="en-US" sz="2000" dirty="0" err="1" smtClean="0">
                <a:hlinkClick r:id="rId4" action="ppaction://hlinksldjump"/>
              </a:rPr>
              <a:t>por</a:t>
            </a:r>
            <a:r>
              <a:rPr lang="en-US" sz="2000" dirty="0" smtClean="0">
                <a:hlinkClick r:id="rId4" action="ppaction://hlinksldjump"/>
              </a:rPr>
              <a:t> </a:t>
            </a:r>
            <a:r>
              <a:rPr lang="en-US" sz="2000" dirty="0" err="1" smtClean="0">
                <a:hlinkClick r:id="rId4" action="ppaction://hlinksldjump"/>
              </a:rPr>
              <a:t>Unidad</a:t>
            </a:r>
            <a:endParaRPr lang="en-US" sz="20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 smtClean="0">
                <a:hlinkClick r:id="rId4" action="ppaction://hlinksldjump"/>
              </a:rPr>
              <a:t>Rectoría</a:t>
            </a:r>
            <a:endParaRPr lang="en-US" sz="16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 smtClean="0">
                <a:hlinkClick r:id="rId5" action="ppaction://hlinksldjump"/>
              </a:rPr>
              <a:t>Decanato</a:t>
            </a:r>
            <a:r>
              <a:rPr lang="en-US" sz="1600" dirty="0" smtClean="0">
                <a:hlinkClick r:id="rId5" action="ppaction://hlinksldjump"/>
              </a:rPr>
              <a:t> </a:t>
            </a:r>
            <a:r>
              <a:rPr lang="en-US" sz="1600" dirty="0" err="1" smtClean="0">
                <a:hlinkClick r:id="rId5" action="ppaction://hlinksldjump"/>
              </a:rPr>
              <a:t>Administración</a:t>
            </a:r>
            <a:endParaRPr lang="en-US" sz="16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 smtClean="0">
                <a:hlinkClick r:id="rId6" action="ppaction://hlinksldjump"/>
              </a:rPr>
              <a:t>Decanato</a:t>
            </a:r>
            <a:r>
              <a:rPr lang="en-US" sz="1600" dirty="0" smtClean="0">
                <a:hlinkClick r:id="rId6" action="ppaction://hlinksldjump"/>
              </a:rPr>
              <a:t> </a:t>
            </a:r>
            <a:r>
              <a:rPr lang="en-US" sz="1600" dirty="0" err="1" smtClean="0">
                <a:hlinkClick r:id="rId6" action="ppaction://hlinksldjump"/>
              </a:rPr>
              <a:t>Asuntos</a:t>
            </a:r>
            <a:r>
              <a:rPr lang="en-US" sz="1600" dirty="0" smtClean="0">
                <a:hlinkClick r:id="rId6" action="ppaction://hlinksldjump"/>
              </a:rPr>
              <a:t> </a:t>
            </a:r>
            <a:r>
              <a:rPr lang="en-US" sz="1600" dirty="0" err="1" smtClean="0">
                <a:hlinkClick r:id="rId6" action="ppaction://hlinksldjump"/>
              </a:rPr>
              <a:t>Académicos</a:t>
            </a:r>
            <a:endParaRPr lang="en-US" sz="16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 smtClean="0">
                <a:hlinkClick r:id="rId7" action="ppaction://hlinksldjump"/>
              </a:rPr>
              <a:t>Decanato</a:t>
            </a:r>
            <a:r>
              <a:rPr lang="en-US" sz="1600" dirty="0" smtClean="0">
                <a:hlinkClick r:id="rId7" action="ppaction://hlinksldjump"/>
              </a:rPr>
              <a:t> </a:t>
            </a:r>
            <a:r>
              <a:rPr lang="en-US" sz="1600" dirty="0" err="1" smtClean="0">
                <a:hlinkClick r:id="rId7" action="ppaction://hlinksldjump"/>
              </a:rPr>
              <a:t>Estudiantes</a:t>
            </a:r>
            <a:endParaRPr lang="en-US" sz="16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 smtClean="0">
                <a:hlinkClick r:id="rId8" action="ppaction://hlinksldjump"/>
              </a:rPr>
              <a:t>Facultad</a:t>
            </a:r>
            <a:r>
              <a:rPr lang="en-US" sz="1600" dirty="0" smtClean="0">
                <a:hlinkClick r:id="rId8" action="ppaction://hlinksldjump"/>
              </a:rPr>
              <a:t> de </a:t>
            </a:r>
            <a:r>
              <a:rPr lang="en-US" sz="1600" dirty="0" err="1" smtClean="0">
                <a:hlinkClick r:id="rId8" action="ppaction://hlinksldjump"/>
              </a:rPr>
              <a:t>Artes</a:t>
            </a:r>
            <a:r>
              <a:rPr lang="en-US" sz="1600" dirty="0" smtClean="0">
                <a:hlinkClick r:id="rId8" action="ppaction://hlinksldjump"/>
              </a:rPr>
              <a:t> y </a:t>
            </a:r>
            <a:r>
              <a:rPr lang="en-US" sz="1600" dirty="0" err="1" smtClean="0">
                <a:hlinkClick r:id="rId8" action="ppaction://hlinksldjump"/>
              </a:rPr>
              <a:t>Ciencias</a:t>
            </a:r>
            <a:endParaRPr lang="en-US" sz="16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 smtClean="0">
                <a:hlinkClick r:id="rId9" action="ppaction://hlinksldjump"/>
              </a:rPr>
              <a:t>Facultad</a:t>
            </a:r>
            <a:r>
              <a:rPr lang="en-US" sz="1600" dirty="0" smtClean="0">
                <a:hlinkClick r:id="rId9" action="ppaction://hlinksldjump"/>
              </a:rPr>
              <a:t> de </a:t>
            </a:r>
            <a:r>
              <a:rPr lang="en-US" sz="1600" dirty="0" err="1" smtClean="0">
                <a:hlinkClick r:id="rId9" action="ppaction://hlinksldjump"/>
              </a:rPr>
              <a:t>Ciencias</a:t>
            </a:r>
            <a:r>
              <a:rPr lang="en-US" sz="1600" dirty="0" smtClean="0">
                <a:hlinkClick r:id="rId9" action="ppaction://hlinksldjump"/>
              </a:rPr>
              <a:t> </a:t>
            </a:r>
            <a:r>
              <a:rPr lang="en-US" sz="1600" dirty="0" err="1" smtClean="0">
                <a:hlinkClick r:id="rId9" action="ppaction://hlinksldjump"/>
              </a:rPr>
              <a:t>Agrícolas</a:t>
            </a:r>
            <a:endParaRPr lang="en-US" sz="16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 smtClean="0">
                <a:hlinkClick r:id="rId10" action="ppaction://hlinksldjump"/>
              </a:rPr>
              <a:t>Facultad</a:t>
            </a:r>
            <a:r>
              <a:rPr lang="en-US" sz="1600" dirty="0" smtClean="0">
                <a:hlinkClick r:id="rId10" action="ppaction://hlinksldjump"/>
              </a:rPr>
              <a:t> de </a:t>
            </a:r>
            <a:r>
              <a:rPr lang="en-US" sz="1600" dirty="0" err="1" smtClean="0">
                <a:hlinkClick r:id="rId10" action="ppaction://hlinksldjump"/>
              </a:rPr>
              <a:t>Ingeniería</a:t>
            </a:r>
            <a:endParaRPr lang="en-US" sz="16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 smtClean="0"/>
              <a:t>Facultad</a:t>
            </a:r>
            <a:r>
              <a:rPr lang="en-US" sz="1600" dirty="0" smtClean="0"/>
              <a:t> de </a:t>
            </a:r>
            <a:r>
              <a:rPr lang="en-US" sz="1600" dirty="0" err="1" smtClean="0"/>
              <a:t>Administración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Empresas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 err="1" smtClean="0">
                <a:hlinkClick r:id="rId11" action="ppaction://hlinksldjump"/>
              </a:rPr>
              <a:t>Requerimientos</a:t>
            </a:r>
            <a:r>
              <a:rPr lang="en-US" sz="2000" dirty="0" smtClean="0">
                <a:hlinkClick r:id="rId11" action="ppaction://hlinksldjump"/>
              </a:rPr>
              <a:t> de </a:t>
            </a:r>
            <a:r>
              <a:rPr lang="en-US" sz="2000" dirty="0" err="1" smtClean="0">
                <a:hlinkClick r:id="rId11" action="ppaction://hlinksldjump"/>
              </a:rPr>
              <a:t>Facultad</a:t>
            </a:r>
            <a:r>
              <a:rPr lang="en-US" sz="2000" dirty="0" smtClean="0">
                <a:hlinkClick r:id="rId11" action="ppaction://hlinksldjump"/>
              </a:rPr>
              <a:t> para </a:t>
            </a:r>
            <a:r>
              <a:rPr lang="en-US" sz="2000" dirty="0" err="1" smtClean="0">
                <a:hlinkClick r:id="rId11" action="ppaction://hlinksldjump"/>
              </a:rPr>
              <a:t>cubrir</a:t>
            </a:r>
            <a:r>
              <a:rPr lang="en-US" sz="2000" dirty="0" smtClean="0">
                <a:hlinkClick r:id="rId11" action="ppaction://hlinksldjump"/>
              </a:rPr>
              <a:t> </a:t>
            </a:r>
            <a:r>
              <a:rPr lang="en-US" sz="2000" dirty="0" err="1" smtClean="0">
                <a:hlinkClick r:id="rId11" action="ppaction://hlinksldjump"/>
              </a:rPr>
              <a:t>necesidades</a:t>
            </a:r>
            <a:r>
              <a:rPr lang="en-US" sz="2000" dirty="0" smtClean="0">
                <a:hlinkClick r:id="rId11" action="ppaction://hlinksldjump"/>
              </a:rPr>
              <a:t> de </a:t>
            </a:r>
            <a:r>
              <a:rPr lang="en-US" sz="2000" dirty="0" err="1" smtClean="0">
                <a:hlinkClick r:id="rId11" action="ppaction://hlinksldjump"/>
              </a:rPr>
              <a:t>enseñanza</a:t>
            </a:r>
            <a:r>
              <a:rPr lang="en-US" sz="2000" dirty="0" smtClean="0">
                <a:hlinkClick r:id="rId11" action="ppaction://hlinksldjump"/>
              </a:rPr>
              <a:t> –</a:t>
            </a:r>
            <a:r>
              <a:rPr lang="en-US" sz="1600" dirty="0" smtClean="0">
                <a:hlinkClick r:id="rId11" action="ppaction://hlinksldjump"/>
              </a:rPr>
              <a:t> </a:t>
            </a:r>
            <a:r>
              <a:rPr lang="en-US" sz="1600" dirty="0" err="1" smtClean="0">
                <a:hlinkClick r:id="rId11" action="ppaction://hlinksldjump"/>
              </a:rPr>
              <a:t>Matrícula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err="1" smtClean="0">
                <a:hlinkClick r:id="rId12" action="ppaction://hlinksldjump"/>
              </a:rPr>
              <a:t>Cursos</a:t>
            </a:r>
            <a:r>
              <a:rPr lang="en-US" sz="1600" dirty="0" smtClean="0">
                <a:hlinkClick r:id="rId12" action="ppaction://hlinksldjump"/>
              </a:rPr>
              <a:t> </a:t>
            </a:r>
            <a:r>
              <a:rPr lang="en-US" sz="1600" dirty="0" err="1" smtClean="0">
                <a:hlinkClick r:id="rId12" action="ppaction://hlinksldjump"/>
              </a:rPr>
              <a:t>Subgraduados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err="1" smtClean="0">
                <a:hlinkClick r:id="rId13" action="ppaction://hlinksldjump"/>
              </a:rPr>
              <a:t>Cursos</a:t>
            </a:r>
            <a:r>
              <a:rPr lang="en-US" sz="1600" dirty="0" smtClean="0">
                <a:hlinkClick r:id="rId13" action="ppaction://hlinksldjump"/>
              </a:rPr>
              <a:t> </a:t>
            </a:r>
            <a:r>
              <a:rPr lang="en-US" sz="1600" dirty="0" err="1" smtClean="0">
                <a:hlinkClick r:id="rId13" action="ppaction://hlinksldjump"/>
              </a:rPr>
              <a:t>Graduados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err="1" smtClean="0">
                <a:hlinkClick r:id="rId14" action="ppaction://hlinksldjump"/>
              </a:rPr>
              <a:t>Resumen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 err="1">
                <a:hlinkClick r:id="rId15" action="ppaction://hlinksldjump"/>
              </a:rPr>
              <a:t>Requerimientos</a:t>
            </a:r>
            <a:r>
              <a:rPr lang="en-US" sz="2000" dirty="0">
                <a:hlinkClick r:id="rId15" action="ppaction://hlinksldjump"/>
              </a:rPr>
              <a:t> de </a:t>
            </a:r>
            <a:r>
              <a:rPr lang="en-US" sz="2000" dirty="0" err="1">
                <a:hlinkClick r:id="rId15" action="ppaction://hlinksldjump"/>
              </a:rPr>
              <a:t>Facultad</a:t>
            </a:r>
            <a:r>
              <a:rPr lang="en-US" sz="2000" dirty="0">
                <a:hlinkClick r:id="rId15" action="ppaction://hlinksldjump"/>
              </a:rPr>
              <a:t> para </a:t>
            </a:r>
            <a:r>
              <a:rPr lang="en-US" sz="2000" dirty="0" err="1">
                <a:hlinkClick r:id="rId15" action="ppaction://hlinksldjump"/>
              </a:rPr>
              <a:t>cubrir</a:t>
            </a:r>
            <a:r>
              <a:rPr lang="en-US" sz="2000" dirty="0">
                <a:hlinkClick r:id="rId15" action="ppaction://hlinksldjump"/>
              </a:rPr>
              <a:t> </a:t>
            </a:r>
            <a:r>
              <a:rPr lang="en-US" sz="2000" dirty="0" err="1">
                <a:hlinkClick r:id="rId15" action="ppaction://hlinksldjump"/>
              </a:rPr>
              <a:t>necesidades</a:t>
            </a:r>
            <a:r>
              <a:rPr lang="en-US" sz="2000" dirty="0">
                <a:hlinkClick r:id="rId15" action="ppaction://hlinksldjump"/>
              </a:rPr>
              <a:t> de </a:t>
            </a:r>
            <a:r>
              <a:rPr lang="en-US" sz="2000" dirty="0" err="1">
                <a:hlinkClick r:id="rId15" action="ppaction://hlinksldjump"/>
              </a:rPr>
              <a:t>enseñanza</a:t>
            </a:r>
            <a:r>
              <a:rPr lang="en-US" sz="2000" dirty="0">
                <a:hlinkClick r:id="rId15" action="ppaction://hlinksldjump"/>
              </a:rPr>
              <a:t> – </a:t>
            </a:r>
            <a:r>
              <a:rPr lang="en-US" sz="1600" dirty="0" err="1">
                <a:hlinkClick r:id="rId15" action="ppaction://hlinksldjump"/>
              </a:rPr>
              <a:t>Gesta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err="1">
                <a:hlinkClick r:id="rId16" action="ppaction://hlinksldjump"/>
              </a:rPr>
              <a:t>Informe</a:t>
            </a:r>
            <a:r>
              <a:rPr lang="en-US" sz="1600" dirty="0">
                <a:hlinkClick r:id="rId16" action="ppaction://hlinksldjump"/>
              </a:rPr>
              <a:t> </a:t>
            </a:r>
            <a:r>
              <a:rPr lang="en-US" sz="1600" dirty="0" err="1">
                <a:hlinkClick r:id="rId16" action="ppaction://hlinksldjump"/>
              </a:rPr>
              <a:t>Equivalencias</a:t>
            </a:r>
            <a:r>
              <a:rPr lang="en-US" sz="1600" dirty="0">
                <a:hlinkClick r:id="rId16" action="ppaction://hlinksldjump"/>
              </a:rPr>
              <a:t> </a:t>
            </a:r>
            <a:r>
              <a:rPr lang="en-US" sz="1600" dirty="0" err="1">
                <a:hlinkClick r:id="rId16" action="ppaction://hlinksldjump"/>
              </a:rPr>
              <a:t>Tarea</a:t>
            </a:r>
            <a:r>
              <a:rPr lang="en-US" sz="1600" dirty="0">
                <a:hlinkClick r:id="rId16" action="ppaction://hlinksldjump"/>
              </a:rPr>
              <a:t> </a:t>
            </a:r>
            <a:r>
              <a:rPr lang="en-US" sz="1600" dirty="0" err="1">
                <a:hlinkClick r:id="rId16" action="ppaction://hlinksldjump"/>
              </a:rPr>
              <a:t>Académica</a:t>
            </a:r>
            <a:endParaRPr lang="en-US" sz="1600" dirty="0">
              <a:hlinkClick r:id="rId17" action="ppaction://hlinkfile"/>
            </a:endParaRPr>
          </a:p>
          <a:p>
            <a:pPr marL="457200" lvl="1" indent="0">
              <a:buNone/>
            </a:pPr>
            <a:r>
              <a:rPr lang="en-US" sz="1600" dirty="0" err="1">
                <a:hlinkClick r:id="rId18" action="ppaction://hlinksldjump"/>
              </a:rPr>
              <a:t>Análisis</a:t>
            </a:r>
            <a:r>
              <a:rPr lang="en-US" sz="1600" dirty="0">
                <a:hlinkClick r:id="rId18" action="ppaction://hlinksldjump"/>
              </a:rPr>
              <a:t> </a:t>
            </a:r>
            <a:r>
              <a:rPr lang="en-US" sz="1600" dirty="0" err="1">
                <a:hlinkClick r:id="rId18" action="ppaction://hlinksldjump"/>
              </a:rPr>
              <a:t>Facultad</a:t>
            </a:r>
            <a:r>
              <a:rPr lang="en-US" sz="1600" dirty="0">
                <a:hlinkClick r:id="rId18" action="ppaction://hlinksldjump"/>
              </a:rPr>
              <a:t> </a:t>
            </a:r>
            <a:r>
              <a:rPr lang="en-US" sz="1600" dirty="0" err="1">
                <a:hlinkClick r:id="rId18" action="ppaction://hlinksldjump"/>
              </a:rPr>
              <a:t>Disponible</a:t>
            </a:r>
            <a:r>
              <a:rPr lang="en-US" sz="1600" dirty="0">
                <a:hlinkClick r:id="rId18" action="ppaction://hlinksldjump"/>
              </a:rPr>
              <a:t> para </a:t>
            </a:r>
            <a:r>
              <a:rPr lang="en-US" sz="1600" dirty="0" err="1">
                <a:hlinkClick r:id="rId18" action="ppaction://hlinksldjump"/>
              </a:rPr>
              <a:t>Enseñanza</a:t>
            </a:r>
            <a:endParaRPr lang="en-US" sz="1600" dirty="0">
              <a:hlinkClick r:id="rId17" action="ppaction://hlinkfile"/>
            </a:endParaRPr>
          </a:p>
          <a:p>
            <a:pPr marL="0" indent="0">
              <a:buNone/>
            </a:pPr>
            <a:endParaRPr lang="es-P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1029" y="1325564"/>
            <a:ext cx="4273730" cy="4665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 smtClean="0">
                <a:hlinkClick r:id="rId19" action="ppaction://hlinksldjump"/>
              </a:rPr>
              <a:t>Matrícula</a:t>
            </a:r>
            <a:r>
              <a:rPr lang="en-US" sz="2000" dirty="0" smtClean="0">
                <a:hlinkClick r:id="rId19" action="ppaction://hlinksldjump"/>
              </a:rPr>
              <a:t> </a:t>
            </a:r>
            <a:r>
              <a:rPr lang="en-US" sz="2000" dirty="0" err="1">
                <a:hlinkClick r:id="rId19" action="ppaction://hlinksldjump"/>
              </a:rPr>
              <a:t>por</a:t>
            </a:r>
            <a:r>
              <a:rPr lang="en-US" sz="2000" dirty="0">
                <a:hlinkClick r:id="rId19" action="ppaction://hlinksldjump"/>
              </a:rPr>
              <a:t> </a:t>
            </a:r>
            <a:r>
              <a:rPr lang="en-US" sz="2000" dirty="0" err="1">
                <a:hlinkClick r:id="rId19" action="ppaction://hlinksldjump"/>
              </a:rPr>
              <a:t>programa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 smtClean="0">
                <a:hlinkClick r:id="rId20" action="ppaction://hlinksldjump"/>
              </a:rPr>
              <a:t>Estudiantes</a:t>
            </a:r>
            <a:r>
              <a:rPr lang="en-US" sz="2000" dirty="0" smtClean="0">
                <a:hlinkClick r:id="rId20" action="ppaction://hlinksldjump"/>
              </a:rPr>
              <a:t> </a:t>
            </a:r>
            <a:r>
              <a:rPr lang="en-US" sz="2000" dirty="0" err="1">
                <a:hlinkClick r:id="rId20" action="ppaction://hlinksldjump"/>
              </a:rPr>
              <a:t>Atendidos</a:t>
            </a:r>
            <a:r>
              <a:rPr lang="en-US" sz="2000" dirty="0">
                <a:hlinkClick r:id="rId20" action="ppaction://hlinksldjump"/>
              </a:rPr>
              <a:t> </a:t>
            </a:r>
            <a:r>
              <a:rPr lang="en-US" sz="2000" dirty="0" err="1">
                <a:hlinkClick r:id="rId20" action="ppaction://hlinksldjump"/>
              </a:rPr>
              <a:t>por</a:t>
            </a:r>
            <a:r>
              <a:rPr lang="en-US" sz="2000" dirty="0">
                <a:hlinkClick r:id="rId20" action="ppaction://hlinksldjump"/>
              </a:rPr>
              <a:t> </a:t>
            </a:r>
            <a:r>
              <a:rPr lang="en-US" sz="2000" dirty="0" err="1">
                <a:hlinkClick r:id="rId20" action="ppaction://hlinksldjump"/>
              </a:rPr>
              <a:t>programa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 smtClean="0">
                <a:hlinkClick r:id="rId17" action="ppaction://hlinkfile"/>
              </a:rPr>
              <a:t>Tasas</a:t>
            </a:r>
            <a:r>
              <a:rPr lang="en-US" sz="2000" dirty="0" smtClean="0">
                <a:hlinkClick r:id="rId17" action="ppaction://hlinkfile"/>
              </a:rPr>
              <a:t> de </a:t>
            </a:r>
            <a:r>
              <a:rPr lang="en-US" sz="2000" dirty="0" err="1" smtClean="0">
                <a:hlinkClick r:id="rId17" action="ppaction://hlinkfile"/>
              </a:rPr>
              <a:t>retención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>
                <a:hlinkClick r:id="rId21" action="ppaction://hlinksldjump"/>
              </a:rPr>
              <a:t>Servicios</a:t>
            </a:r>
            <a:r>
              <a:rPr lang="en-US" sz="2000" dirty="0" smtClean="0">
                <a:hlinkClick r:id="rId21" action="ppaction://hlinksldjump"/>
              </a:rPr>
              <a:t> al </a:t>
            </a:r>
            <a:r>
              <a:rPr lang="en-US" sz="2000" dirty="0" err="1" smtClean="0">
                <a:hlinkClick r:id="rId21" action="ppaction://hlinksldjump"/>
              </a:rPr>
              <a:t>Estudiante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>
                <a:hlinkClick r:id="rId22" action="ppaction://hlinksldjump"/>
              </a:rPr>
              <a:t>Otras</a:t>
            </a:r>
            <a:r>
              <a:rPr lang="en-US" sz="2000" dirty="0" smtClean="0">
                <a:hlinkClick r:id="rId22" action="ppaction://hlinksldjump"/>
              </a:rPr>
              <a:t> </a:t>
            </a:r>
            <a:r>
              <a:rPr lang="en-US" sz="2000" dirty="0" err="1" smtClean="0">
                <a:hlinkClick r:id="rId22" action="ppaction://hlinksldjump"/>
              </a:rPr>
              <a:t>Necesidades</a:t>
            </a:r>
            <a:r>
              <a:rPr lang="en-US" sz="2000" dirty="0" smtClean="0">
                <a:hlinkClick r:id="rId22" action="ppaction://hlinksldjump"/>
              </a:rPr>
              <a:t> No </a:t>
            </a:r>
            <a:r>
              <a:rPr lang="en-US" sz="2000" dirty="0" err="1" smtClean="0">
                <a:hlinkClick r:id="rId22" action="ppaction://hlinksldjump"/>
              </a:rPr>
              <a:t>Cubiertas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1600" dirty="0">
                <a:hlinkClick r:id="rId23" action="ppaction://hlinksldjump"/>
              </a:rPr>
              <a:t>Personal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err="1">
                <a:hlinkClick r:id="rId21" action="ppaction://hlinksldjump"/>
              </a:rPr>
              <a:t>Proyectos</a:t>
            </a:r>
            <a:r>
              <a:rPr lang="en-US" sz="1600" dirty="0">
                <a:hlinkClick r:id="rId21" action="ppaction://hlinksldjump"/>
              </a:rPr>
              <a:t> </a:t>
            </a:r>
            <a:r>
              <a:rPr lang="en-US" sz="1600" dirty="0" err="1">
                <a:hlinkClick r:id="rId21" action="ppaction://hlinksldjump"/>
              </a:rPr>
              <a:t>pendientes</a:t>
            </a:r>
            <a:endParaRPr lang="en-US" sz="1600" dirty="0"/>
          </a:p>
          <a:p>
            <a:pPr marL="0" indent="0">
              <a:buNone/>
            </a:pPr>
            <a:r>
              <a:rPr lang="en-US" sz="2000" dirty="0" err="1" smtClean="0">
                <a:hlinkClick r:id="rId24" action="ppaction://hlinksldjump"/>
              </a:rPr>
              <a:t>Impacto</a:t>
            </a:r>
            <a:r>
              <a:rPr lang="en-US" sz="2000" dirty="0" smtClean="0">
                <a:hlinkClick r:id="rId24" action="ppaction://hlinksldjump"/>
              </a:rPr>
              <a:t> del </a:t>
            </a:r>
            <a:r>
              <a:rPr lang="en-US" sz="2000" dirty="0" err="1" smtClean="0">
                <a:hlinkClick r:id="rId24" action="ppaction://hlinksldjump"/>
              </a:rPr>
              <a:t>Ajuste</a:t>
            </a:r>
            <a:r>
              <a:rPr lang="en-US" sz="2000" dirty="0" smtClean="0">
                <a:hlinkClick r:id="rId24" action="ppaction://hlinksldjump"/>
              </a:rPr>
              <a:t> </a:t>
            </a:r>
            <a:r>
              <a:rPr lang="en-US" sz="2000" dirty="0" err="1" smtClean="0">
                <a:hlinkClick r:id="rId24" action="ppaction://hlinksldjump"/>
              </a:rPr>
              <a:t>por</a:t>
            </a:r>
            <a:r>
              <a:rPr lang="en-US" sz="2000" dirty="0" smtClean="0">
                <a:hlinkClick r:id="rId24" action="ppaction://hlinksldjump"/>
              </a:rPr>
              <a:t> </a:t>
            </a:r>
            <a:r>
              <a:rPr lang="en-US" sz="2000" dirty="0" err="1" smtClean="0">
                <a:hlinkClick r:id="rId24" action="ppaction://hlinksldjump"/>
              </a:rPr>
              <a:t>Unidad</a:t>
            </a:r>
            <a:endParaRPr lang="en-US" sz="2000" dirty="0" smtClean="0"/>
          </a:p>
          <a:p>
            <a:pPr marL="0" indent="0">
              <a:buNone/>
            </a:pPr>
            <a:r>
              <a:rPr lang="es-PR" sz="2000" dirty="0">
                <a:hlinkClick r:id="rId25" action="ppaction://hlinksldjump"/>
              </a:rPr>
              <a:t>Efectividad de fondos dedicados a Investigación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err="1" smtClean="0">
                <a:hlinkClick r:id="rId26" action="ppaction://hlinksldjump"/>
              </a:rPr>
              <a:t>Conclusiones</a:t>
            </a:r>
            <a:r>
              <a:rPr lang="en-US" sz="2000" b="1" dirty="0" smtClean="0">
                <a:hlinkClick r:id="rId26" action="ppaction://hlinksldjump"/>
              </a:rPr>
              <a:t> y </a:t>
            </a:r>
            <a:r>
              <a:rPr lang="en-US" sz="2000" b="1" dirty="0" err="1" smtClean="0">
                <a:hlinkClick r:id="rId26" action="ppaction://hlinksldjump"/>
              </a:rPr>
              <a:t>Recapitulaciones</a:t>
            </a:r>
            <a:endParaRPr lang="en-US" sz="2000" b="1" dirty="0" smtClean="0">
              <a:hlinkClick r:id="rId27" action="ppaction://hlinkpres?slideindex=1&amp;slidetitle="/>
            </a:endParaRPr>
          </a:p>
          <a:p>
            <a:pPr marL="0" indent="0">
              <a:buNone/>
            </a:pPr>
            <a:r>
              <a:rPr lang="en-US" sz="2000" dirty="0" smtClean="0">
                <a:hlinkClick r:id="rId27" action="ppaction://hlinkpres?slideindex=1&amp;slidetitle="/>
              </a:rPr>
              <a:t>EEA </a:t>
            </a:r>
            <a:r>
              <a:rPr lang="en-US" sz="2000" dirty="0" smtClean="0">
                <a:hlinkClick r:id="rId27" action="ppaction://hlinkpres?slideindex=1&amp;slidetitle="/>
              </a:rPr>
              <a:t>y SEA</a:t>
            </a:r>
            <a:endParaRPr lang="en-US" sz="20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26744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3736" y="455761"/>
            <a:ext cx="8325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Estudiantes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matriculados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por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programa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Tabla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7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93336"/>
              </p:ext>
            </p:extLst>
          </p:nvPr>
        </p:nvGraphicFramePr>
        <p:xfrm>
          <a:off x="2363275" y="1258927"/>
          <a:ext cx="8128000" cy="191452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Facultad de Administración de Empresas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Adm. De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Oficinas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Contabilidad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Estudios Organizacionales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Finanzas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Gerencia Industrial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Mercadeo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Sist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. Comp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Información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79908"/>
              </p:ext>
            </p:extLst>
          </p:nvPr>
        </p:nvGraphicFramePr>
        <p:xfrm>
          <a:off x="2328986" y="3494128"/>
          <a:ext cx="8143632" cy="24688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5908"/>
                <a:gridCol w="2035908"/>
                <a:gridCol w="2035908"/>
                <a:gridCol w="2035908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Facultad</a:t>
                      </a:r>
                      <a:r>
                        <a:rPr lang="en-US" sz="1200" u="none" strike="noStrike" dirty="0">
                          <a:effectLst/>
                        </a:rPr>
                        <a:t> de </a:t>
                      </a:r>
                      <a:r>
                        <a:rPr lang="en-US" sz="1200" u="none" strike="noStrike" dirty="0" err="1">
                          <a:effectLst/>
                        </a:rPr>
                        <a:t>Ingeniería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Agrimensura</a:t>
                      </a:r>
                      <a:r>
                        <a:rPr lang="en-US" sz="1200" u="none" strike="noStrike" dirty="0">
                          <a:effectLst/>
                        </a:rPr>
                        <a:t> y </a:t>
                      </a:r>
                      <a:r>
                        <a:rPr lang="en-US" sz="1200" u="none" strike="noStrike" dirty="0" err="1">
                          <a:effectLst/>
                        </a:rPr>
                        <a:t>Topografía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Ingeniería Civil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Ingeniería Computadoras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Ingeniería Eléctrica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Ingeniería Industrial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Ingeniería Mecánica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Ingeniería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Química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4105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4120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0467974" y="6427021"/>
            <a:ext cx="869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hlinkClick r:id="rId3" action="ppaction://hlinkfile"/>
              </a:rPr>
              <a:t>Ver</a:t>
            </a:r>
            <a:r>
              <a:rPr lang="en-US" sz="1200" dirty="0" smtClean="0">
                <a:hlinkClick r:id="rId3" action="ppaction://hlinkfile"/>
              </a:rPr>
              <a:t> </a:t>
            </a:r>
            <a:r>
              <a:rPr lang="en-US" sz="1200" dirty="0" err="1" smtClean="0">
                <a:hlinkClick r:id="rId3" action="ppaction://hlinkfile"/>
              </a:rPr>
              <a:t>Detalle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10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63817"/>
              </p:ext>
            </p:extLst>
          </p:nvPr>
        </p:nvGraphicFramePr>
        <p:xfrm>
          <a:off x="2225412" y="278956"/>
          <a:ext cx="8704857" cy="646366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35646"/>
                <a:gridCol w="1570255"/>
                <a:gridCol w="2199478"/>
                <a:gridCol w="2199478"/>
              </a:tblGrid>
              <a:tr h="18222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Facultad de Artes y Ciencias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Arbitraje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Artes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Plásticas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Ciencias Políticas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Ciencias Sociales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Economía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Enseñanza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Estudios Hispánicos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Filosofía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Historia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Inglés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Leng y Lit Francesa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Literatura Comparada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Psicología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Sociología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Teoría del Arte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Biología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Biotecnología Industrial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Ciencias Computadoras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Ciencias Físicas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Educación Matemática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Enfermería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Física Teórica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Geología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Matemática Pura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Microbiología Industrial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Pre-Médica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Química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0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1825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1790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1763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1605" y="6516796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1096624" y="6489528"/>
            <a:ext cx="869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hlinkClick r:id="rId3" action="ppaction://hlinkfile"/>
              </a:rPr>
              <a:t>Ver</a:t>
            </a:r>
            <a:r>
              <a:rPr lang="en-US" sz="1200" dirty="0" smtClean="0">
                <a:hlinkClick r:id="rId3" action="ppaction://hlinkfile"/>
              </a:rPr>
              <a:t> </a:t>
            </a:r>
            <a:r>
              <a:rPr lang="en-US" sz="1200" dirty="0" err="1" smtClean="0">
                <a:hlinkClick r:id="rId3" action="ppaction://hlinkfile"/>
              </a:rPr>
              <a:t>Detalle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59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723139"/>
              </p:ext>
            </p:extLst>
          </p:nvPr>
        </p:nvGraphicFramePr>
        <p:xfrm>
          <a:off x="2250832" y="1559638"/>
          <a:ext cx="8272791" cy="370347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299736"/>
                <a:gridCol w="1507958"/>
                <a:gridCol w="1812758"/>
                <a:gridCol w="1652339"/>
              </a:tblGrid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Facultad</a:t>
                      </a:r>
                      <a:r>
                        <a:rPr lang="en-US" sz="1600" u="none" strike="noStrike" dirty="0">
                          <a:effectLst/>
                        </a:rPr>
                        <a:t> de </a:t>
                      </a:r>
                      <a:r>
                        <a:rPr lang="en-US" sz="1600" u="none" strike="noStrike" dirty="0" err="1">
                          <a:effectLst/>
                        </a:rPr>
                        <a:t>Ciencias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Agrícolas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Agricultura</a:t>
                      </a:r>
                      <a:r>
                        <a:rPr lang="en-US" sz="1600" u="none" strike="noStrike" dirty="0">
                          <a:effectLst/>
                        </a:rPr>
                        <a:t> General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Agronegocios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Agronomía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Ciencias del Suelo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Economía Agrícola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Educación Agrícola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Extensión Agrícola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Horticultura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Industrias Pecuarias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Pre-Veterinaria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Protección de Cultivos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Tecnología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Mecánico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Agrícola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2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1113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1147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1219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1442" y="584098"/>
            <a:ext cx="675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Estudiantes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matriculados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por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programa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0467974" y="6427021"/>
            <a:ext cx="869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hlinkClick r:id="rId3" action="ppaction://hlinkfile"/>
              </a:rPr>
              <a:t>Ver</a:t>
            </a:r>
            <a:r>
              <a:rPr lang="en-US" sz="1200" dirty="0" smtClean="0">
                <a:hlinkClick r:id="rId3" action="ppaction://hlinkfile"/>
              </a:rPr>
              <a:t> </a:t>
            </a:r>
            <a:r>
              <a:rPr lang="en-US" sz="1200" dirty="0" err="1" smtClean="0">
                <a:hlinkClick r:id="rId3" action="ppaction://hlinkfile"/>
              </a:rPr>
              <a:t>Detalle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70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196" y="175385"/>
            <a:ext cx="8811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Estudiantes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Atendidos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por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Departamento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para el primer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semestre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2014-2015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42812"/>
              </p:ext>
            </p:extLst>
          </p:nvPr>
        </p:nvGraphicFramePr>
        <p:xfrm>
          <a:off x="1840412" y="1160160"/>
          <a:ext cx="4769394" cy="53397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48683"/>
                <a:gridCol w="1620711"/>
              </a:tblGrid>
              <a:tr h="44435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Departamento</a:t>
                      </a:r>
                      <a:endParaRPr lang="es-PR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Número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Estudiantes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atendidos</a:t>
                      </a:r>
                      <a:endParaRPr lang="es-PR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1" u="none" strike="noStrike" dirty="0">
                          <a:effectLst/>
                        </a:rPr>
                        <a:t>Decanato de Asuntos Académicos</a:t>
                      </a:r>
                      <a:endParaRPr lang="es-PR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200" u="none" strike="noStrike">
                          <a:effectLst/>
                        </a:rPr>
                        <a:t> </a:t>
                      </a:r>
                      <a:endParaRPr lang="es-PR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UNIV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2405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1" u="none" strike="noStrike" dirty="0">
                          <a:effectLst/>
                        </a:rPr>
                        <a:t>División de Educación Continua y Estudios Profesionales</a:t>
                      </a:r>
                      <a:endParaRPr lang="es-PR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u="none" strike="noStrike" dirty="0">
                          <a:effectLst/>
                        </a:rPr>
                        <a:t> </a:t>
                      </a:r>
                      <a:endParaRPr lang="es-PR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División </a:t>
                      </a:r>
                      <a:r>
                        <a:rPr lang="es-PR" sz="1200" u="none" strike="noStrike" dirty="0">
                          <a:effectLst/>
                        </a:rPr>
                        <a:t>de Educación Continua y Estudios </a:t>
                      </a:r>
                      <a:r>
                        <a:rPr lang="es-PR" sz="1200" u="none" strike="noStrike" dirty="0" smtClean="0">
                          <a:effectLst/>
                        </a:rPr>
                        <a:t>    Profesionales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1" u="none" strike="noStrike" dirty="0">
                          <a:effectLst/>
                        </a:rPr>
                        <a:t>Facultad de Administración de Empresas</a:t>
                      </a:r>
                      <a:endParaRPr lang="es-PR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u="none" strike="noStrike" dirty="0">
                          <a:effectLst/>
                        </a:rPr>
                        <a:t> </a:t>
                      </a:r>
                      <a:endParaRPr lang="es-PR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Administración de Empresas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2910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1" u="none" strike="noStrike" dirty="0">
                          <a:effectLst/>
                        </a:rPr>
                        <a:t>Facultad de Artes y Ciencias - Artes</a:t>
                      </a:r>
                      <a:endParaRPr lang="es-PR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u="none" strike="noStrike" dirty="0">
                          <a:effectLst/>
                        </a:rPr>
                        <a:t> </a:t>
                      </a:r>
                      <a:endParaRPr lang="es-PR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Ciencias Sociales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4481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Economía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1428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Educación Física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2077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Estudios Hispánicos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2911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Humanidades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3352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</a:t>
                      </a:r>
                      <a:r>
                        <a:rPr lang="es-PR" sz="1200" u="none" strike="noStrike" dirty="0" smtClean="0">
                          <a:effectLst/>
                        </a:rPr>
                        <a:t>Inglés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3935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Ninguno (Cine)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1" u="none" strike="noStrike" dirty="0">
                          <a:effectLst/>
                        </a:rPr>
                        <a:t>Facultad de Artes y Ciencias - Ciencias</a:t>
                      </a:r>
                      <a:endParaRPr lang="es-PR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u="none" strike="noStrike" dirty="0">
                          <a:effectLst/>
                        </a:rPr>
                        <a:t> </a:t>
                      </a:r>
                      <a:endParaRPr lang="es-PR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Biología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3238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Biotecnología Industrial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Ciencias Marinas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Enfermería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278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Física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1616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Geología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595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Matemáticas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5316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Química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3178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97137"/>
              </p:ext>
            </p:extLst>
          </p:nvPr>
        </p:nvGraphicFramePr>
        <p:xfrm>
          <a:off x="7027817" y="1151451"/>
          <a:ext cx="4336869" cy="394144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73909"/>
                <a:gridCol w="1562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Departamento</a:t>
                      </a:r>
                      <a:endParaRPr lang="es-PR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Número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Estudiantes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atendidos</a:t>
                      </a:r>
                      <a:endParaRPr lang="es-PR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Facultad de Ciencias Agrícolas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P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Departamento </a:t>
                      </a:r>
                      <a:r>
                        <a:rPr lang="es-P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Agronomía y Suelos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561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Ciencia </a:t>
                      </a:r>
                      <a:r>
                        <a:rPr lang="es-P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Tecnología de Alimentos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Departamento </a:t>
                      </a:r>
                      <a:r>
                        <a:rPr lang="es-P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Economía Agrícola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Departamento </a:t>
                      </a:r>
                      <a:r>
                        <a:rPr lang="es-P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Educación Agrícola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222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Departamento </a:t>
                      </a:r>
                      <a:r>
                        <a:rPr lang="es-P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Horticultura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Departamento </a:t>
                      </a:r>
                      <a:r>
                        <a:rPr lang="es-P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Industrias Pecuarias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690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Departamento </a:t>
                      </a:r>
                      <a:r>
                        <a:rPr lang="es-P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Ingeniería Agrícola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Generales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Ciencias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Agrícolas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Departamento </a:t>
                      </a:r>
                      <a:r>
                        <a:rPr lang="es-P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Protección de Cultivos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b="1" u="none" strike="noStrike" dirty="0">
                          <a:effectLst/>
                        </a:rPr>
                        <a:t>Facultad de Ingeniería</a:t>
                      </a:r>
                      <a:endParaRPr lang="es-PR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PR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Ingeniería  Eléctrica y </a:t>
                      </a:r>
                      <a:r>
                        <a:rPr lang="es-PR" sz="1200" u="none" strike="noStrike" dirty="0" smtClean="0">
                          <a:effectLst/>
                        </a:rPr>
                        <a:t>           Computadoras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1551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Ingeniería Civil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569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Ingeniería General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1998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Ingeniería Industrial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717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Ingeniería Mecánica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761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R" sz="1200" u="none" strike="noStrike" dirty="0" smtClean="0">
                          <a:effectLst/>
                        </a:rPr>
                        <a:t>    Departamento </a:t>
                      </a:r>
                      <a:r>
                        <a:rPr lang="es-PR" sz="1200" u="none" strike="noStrike" dirty="0">
                          <a:effectLst/>
                        </a:rPr>
                        <a:t>de Ingeniería Química</a:t>
                      </a:r>
                      <a:endParaRPr lang="es-P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050" b="0" i="0" u="none" strike="noStrike" dirty="0">
                          <a:effectLst/>
                          <a:latin typeface="MS Sans Serif"/>
                        </a:rPr>
                        <a:t>443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62108" y="6596390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0467974" y="6427021"/>
            <a:ext cx="869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hlinkClick r:id="rId3" action="ppaction://hlinkfile"/>
              </a:rPr>
              <a:t>Ver</a:t>
            </a:r>
            <a:r>
              <a:rPr lang="en-US" sz="1200" dirty="0" smtClean="0">
                <a:hlinkClick r:id="rId3" action="ppaction://hlinkfile"/>
              </a:rPr>
              <a:t> </a:t>
            </a:r>
            <a:r>
              <a:rPr lang="en-US" sz="1200" dirty="0" err="1" smtClean="0">
                <a:hlinkClick r:id="rId3" action="ppaction://hlinkfile"/>
              </a:rPr>
              <a:t>Detalle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49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608" y="2119171"/>
            <a:ext cx="8898341" cy="160666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Servicios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al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Estudiante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s-P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8999" y="6484095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20608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106" y="365125"/>
            <a:ext cx="9265693" cy="1325563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</a:rPr>
              <a:t>Servicios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</a:rPr>
              <a:t> al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</a:rPr>
              <a:t>studiante</a:t>
            </a:r>
            <a:endParaRPr lang="es-PR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6496159"/>
              </p:ext>
            </p:extLst>
          </p:nvPr>
        </p:nvGraphicFramePr>
        <p:xfrm>
          <a:off x="2866030" y="1690688"/>
          <a:ext cx="7871380" cy="479883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259863"/>
                <a:gridCol w="1611517"/>
              </a:tblGrid>
              <a:tr h="40971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Areas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Presupuesto</a:t>
                      </a:r>
                      <a:endParaRPr lang="es-PR" dirty="0"/>
                    </a:p>
                  </a:txBody>
                  <a:tcPr/>
                </a:tc>
              </a:tr>
              <a:tr h="401693">
                <a:tc>
                  <a:txBody>
                    <a:bodyPr/>
                    <a:lstStyle/>
                    <a:p>
                      <a:r>
                        <a:rPr lang="es-PR" noProof="0" dirty="0" smtClean="0"/>
                        <a:t>Servicios</a:t>
                      </a:r>
                      <a:r>
                        <a:rPr lang="en-US" dirty="0" smtClean="0"/>
                        <a:t> Medicos (CDT)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R" dirty="0" smtClean="0"/>
                        <a:t>Sala Urgencia/Emergencia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R" dirty="0" smtClean="0"/>
                        <a:t>Ambulancia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R" dirty="0" smtClean="0"/>
                        <a:t>Servicio Dental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R" dirty="0" smtClean="0"/>
                        <a:t>Planificación Familiar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R" dirty="0" smtClean="0"/>
                        <a:t>Apoyo vida estudiantil y Promoción Salud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R" dirty="0" smtClean="0"/>
                        <a:t>Laboratorio Clínico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$1,154,278</a:t>
                      </a:r>
                      <a:endParaRPr lang="es-PR" dirty="0"/>
                    </a:p>
                  </a:txBody>
                  <a:tcPr/>
                </a:tc>
              </a:tr>
              <a:tr h="42553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PR" dirty="0" smtClean="0"/>
                        <a:t>Transportación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R" dirty="0" smtClean="0"/>
                        <a:t>El pasado año dimos 3,226 viajes de servicios a la academia y administración, incluyendo actividades atléticas.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R" dirty="0" smtClean="0"/>
                        <a:t>Servicio de trolleys - Tenemos 5 Rutas de trolleys de 6:30 am a 9:00 pm de lunes a jueves y viernes de 6:30 a 6:30 pm,</a:t>
                      </a:r>
                      <a:r>
                        <a:rPr lang="es-PR" baseline="0" dirty="0" smtClean="0"/>
                        <a:t> a un costo aproximado de $748,451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R" dirty="0" smtClean="0"/>
                        <a:t>$1,295,002</a:t>
                      </a:r>
                      <a:endParaRPr lang="es-PR" dirty="0"/>
                    </a:p>
                  </a:txBody>
                  <a:tcPr/>
                </a:tc>
              </a:tr>
              <a:tr h="42553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PR" dirty="0" smtClean="0"/>
                        <a:t>Sistema</a:t>
                      </a:r>
                      <a:r>
                        <a:rPr lang="es-PR" baseline="0" dirty="0" smtClean="0"/>
                        <a:t> de </a:t>
                      </a:r>
                      <a:r>
                        <a:rPr lang="es-PR" dirty="0" smtClean="0"/>
                        <a:t>Biblioteca – Costo</a:t>
                      </a:r>
                      <a:r>
                        <a:rPr lang="es-PR" baseline="0" dirty="0" smtClean="0"/>
                        <a:t> de bases de datos y subscripciones a un costo aproximado de $2,000,000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R" dirty="0" smtClean="0"/>
                        <a:t>$5,050,596</a:t>
                      </a:r>
                      <a:endParaRPr lang="es-P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8519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30349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608" y="2119171"/>
            <a:ext cx="8898341" cy="160666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Otras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Necesidades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no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Cubiertas</a:t>
            </a:r>
            <a:endParaRPr lang="es-P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8999" y="6484095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15490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881938"/>
              </p:ext>
            </p:extLst>
          </p:nvPr>
        </p:nvGraphicFramePr>
        <p:xfrm>
          <a:off x="2115405" y="1370464"/>
          <a:ext cx="8574205" cy="5029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52129"/>
                <a:gridCol w="1446663"/>
                <a:gridCol w="1610436"/>
                <a:gridCol w="1433015"/>
                <a:gridCol w="1531962"/>
              </a:tblGrid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Unidad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Empleados </a:t>
                      </a:r>
                    </a:p>
                    <a:p>
                      <a:r>
                        <a:rPr lang="es-PR" sz="1800" dirty="0" smtClean="0"/>
                        <a:t>mayo 2013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Vacantes</a:t>
                      </a:r>
                    </a:p>
                    <a:p>
                      <a:r>
                        <a:rPr lang="es-PR" sz="1800" dirty="0" smtClean="0"/>
                        <a:t>Antes del 2008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Vacantes</a:t>
                      </a:r>
                    </a:p>
                    <a:p>
                      <a:r>
                        <a:rPr lang="es-PR" sz="1800" dirty="0" smtClean="0"/>
                        <a:t>2008-2013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Total de vacantes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Oficina</a:t>
                      </a:r>
                      <a:r>
                        <a:rPr lang="es-PR" sz="1800" baseline="0" dirty="0" smtClean="0"/>
                        <a:t> Decano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14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6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3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9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Empresas Univ.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6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1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4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5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Librería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9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0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2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2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Edificios &amp;</a:t>
                      </a:r>
                      <a:r>
                        <a:rPr lang="es-PR" sz="1800" baseline="0" dirty="0" smtClean="0"/>
                        <a:t> Terrenos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308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39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>
                          <a:solidFill>
                            <a:srgbClr val="C00000"/>
                          </a:solidFill>
                        </a:rPr>
                        <a:t>61</a:t>
                      </a:r>
                      <a:endParaRPr lang="es-PR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100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Finanzas &amp; Compras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48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9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es-PR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24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Propiedad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20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1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s-PR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9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Recursos Humanos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31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4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4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8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Impresos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11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5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2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7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Salud y Seguridad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4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0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1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1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Comunicaciones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6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3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3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6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Transito y Vigilancia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65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3</a:t>
                      </a:r>
                      <a:endParaRPr lang="es-P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es-PR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dirty="0" smtClean="0"/>
                        <a:t>17</a:t>
                      </a:r>
                      <a:endParaRPr lang="es-PR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R" sz="1800" b="1" dirty="0" smtClean="0"/>
                        <a:t>TOTAL</a:t>
                      </a:r>
                      <a:endParaRPr lang="es-P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b="1" dirty="0" smtClean="0"/>
                        <a:t>522</a:t>
                      </a:r>
                      <a:endParaRPr lang="es-P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b="1" dirty="0" smtClean="0"/>
                        <a:t>71</a:t>
                      </a:r>
                      <a:endParaRPr lang="es-P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b="1" dirty="0" smtClean="0"/>
                        <a:t>117</a:t>
                      </a:r>
                      <a:endParaRPr lang="es-P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800" b="1" dirty="0" smtClean="0"/>
                        <a:t>188</a:t>
                      </a:r>
                      <a:endParaRPr lang="es-PR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7872" y="515501"/>
            <a:ext cx="866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Necesidades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de Personal: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Decanato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Administración</a:t>
            </a:r>
            <a:endParaRPr lang="es-P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9928" y="3043451"/>
            <a:ext cx="128289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Entre 2008 y 2014 el </a:t>
            </a:r>
            <a:r>
              <a:rPr lang="en-US" sz="1600" dirty="0" err="1" smtClean="0"/>
              <a:t>pietaje</a:t>
            </a:r>
            <a:r>
              <a:rPr lang="en-US" sz="1600" dirty="0" smtClean="0"/>
              <a:t> del </a:t>
            </a:r>
            <a:r>
              <a:rPr lang="en-US" sz="1600" dirty="0" err="1" smtClean="0"/>
              <a:t>Recinto</a:t>
            </a:r>
            <a:r>
              <a:rPr lang="en-US" sz="1600" dirty="0" smtClean="0"/>
              <a:t>  </a:t>
            </a:r>
            <a:r>
              <a:rPr lang="en-US" sz="1600" dirty="0" err="1" smtClean="0"/>
              <a:t>aumentó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un 8.4%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41594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106" y="365125"/>
            <a:ext cx="9265693" cy="1325563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</a:rPr>
              <a:t>Proyectos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</a:rPr>
              <a:t>Mejoras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</a:rPr>
              <a:t>Permanentes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</a:rPr>
              <a:t> y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</a:rPr>
              <a:t>Mantenimiento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</a:rPr>
              <a:t> con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</a:rPr>
              <a:t>necesidad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</a:rPr>
              <a:t>fondos</a:t>
            </a:r>
            <a:endParaRPr lang="es-PR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5219361"/>
              </p:ext>
            </p:extLst>
          </p:nvPr>
        </p:nvGraphicFramePr>
        <p:xfrm>
          <a:off x="2866030" y="1690688"/>
          <a:ext cx="7083188" cy="417873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04438"/>
                <a:gridCol w="1461102"/>
                <a:gridCol w="1617648"/>
              </a:tblGrid>
              <a:tr h="70296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Area de </a:t>
                      </a:r>
                      <a:r>
                        <a:rPr lang="en-US" dirty="0" err="1" smtClean="0"/>
                        <a:t>Necesidad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Necesidad</a:t>
                      </a:r>
                      <a:r>
                        <a:rPr lang="en-US" dirty="0" smtClean="0"/>
                        <a:t> Total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Necesidad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Urgente</a:t>
                      </a:r>
                      <a:endParaRPr lang="es-PR" dirty="0"/>
                    </a:p>
                  </a:txBody>
                  <a:tcPr/>
                </a:tc>
              </a:tr>
              <a:tr h="401693">
                <a:tc>
                  <a:txBody>
                    <a:bodyPr/>
                    <a:lstStyle/>
                    <a:p>
                      <a:r>
                        <a:rPr lang="en-US" dirty="0" smtClean="0"/>
                        <a:t>Sistema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Eléctrico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$554,895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$479,206</a:t>
                      </a:r>
                      <a:endParaRPr lang="es-PR" dirty="0"/>
                    </a:p>
                  </a:txBody>
                  <a:tcPr/>
                </a:tc>
              </a:tr>
              <a:tr h="4255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Sistemas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Aire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Acondicionado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$1,127,800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$1,127,800</a:t>
                      </a:r>
                      <a:endParaRPr lang="es-PR" dirty="0"/>
                    </a:p>
                  </a:txBody>
                  <a:tcPr/>
                </a:tc>
              </a:tr>
              <a:tr h="4016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Problemas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Estructurales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$200,000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$200,000</a:t>
                      </a:r>
                      <a:endParaRPr lang="es-PR" dirty="0"/>
                    </a:p>
                  </a:txBody>
                  <a:tcPr/>
                </a:tc>
              </a:tr>
              <a:tr h="4016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Salud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Seguridad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$505,220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$250,495</a:t>
                      </a:r>
                      <a:endParaRPr lang="es-PR" dirty="0"/>
                    </a:p>
                  </a:txBody>
                  <a:tcPr/>
                </a:tc>
              </a:tr>
              <a:tr h="38396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Comunicaciones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$6,900,000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$6,900,000</a:t>
                      </a:r>
                    </a:p>
                    <a:p>
                      <a:pPr algn="r"/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etapas</a:t>
                      </a:r>
                      <a:r>
                        <a:rPr lang="en-US" dirty="0" smtClean="0"/>
                        <a:t>)</a:t>
                      </a:r>
                      <a:endParaRPr lang="es-PR" dirty="0"/>
                    </a:p>
                  </a:txBody>
                  <a:tcPr/>
                </a:tc>
              </a:tr>
              <a:tr h="4016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Mejoras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Terrenos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$2,490,000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$1,600,000</a:t>
                      </a:r>
                      <a:endParaRPr lang="es-PR" dirty="0"/>
                    </a:p>
                  </a:txBody>
                  <a:tcPr/>
                </a:tc>
              </a:tr>
              <a:tr h="4016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Remodelaciones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$4,202,</a:t>
                      </a:r>
                      <a:r>
                        <a:rPr lang="en-US" baseline="0" dirty="0" smtClean="0"/>
                        <a:t>800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$4,000,000</a:t>
                      </a:r>
                      <a:endParaRPr lang="es-PR" dirty="0"/>
                    </a:p>
                  </a:txBody>
                  <a:tcPr/>
                </a:tc>
              </a:tr>
              <a:tr h="4016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Nuevas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Construcciones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$3,000,000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$3,000,000</a:t>
                      </a:r>
                      <a:endParaRPr lang="es-P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48205" y="6480026"/>
            <a:ext cx="869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hlinkClick r:id="rId2" action="ppaction://hlinkfile"/>
              </a:rPr>
              <a:t>Ver</a:t>
            </a:r>
            <a:r>
              <a:rPr lang="en-US" sz="1200" dirty="0" smtClean="0">
                <a:hlinkClick r:id="rId2" action="ppaction://hlinkfile"/>
              </a:rPr>
              <a:t> </a:t>
            </a:r>
            <a:r>
              <a:rPr lang="en-US" sz="1200" dirty="0" err="1" smtClean="0">
                <a:hlinkClick r:id="rId2" action="ppaction://hlinkfile"/>
              </a:rPr>
              <a:t>Detalle</a:t>
            </a:r>
            <a:endParaRPr lang="es-P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158519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7130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7821226"/>
              </p:ext>
            </p:extLst>
          </p:nvPr>
        </p:nvGraphicFramePr>
        <p:xfrm>
          <a:off x="2428462" y="1394666"/>
          <a:ext cx="9352720" cy="449389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90848"/>
                <a:gridCol w="2135045"/>
                <a:gridCol w="1958258"/>
                <a:gridCol w="1482293"/>
                <a:gridCol w="1686276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PR" sz="1600" u="none" strike="noStrike" dirty="0">
                          <a:effectLst/>
                        </a:rPr>
                        <a:t>Programas*</a:t>
                      </a:r>
                      <a:endParaRPr lang="es-PR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R" sz="1600" u="none" strike="noStrike" dirty="0">
                          <a:effectLst/>
                        </a:rPr>
                        <a:t>Presupuesto Gastado y Obligado </a:t>
                      </a:r>
                      <a:r>
                        <a:rPr lang="es-PR" sz="1600" u="none" strike="noStrike" dirty="0" smtClean="0">
                          <a:effectLst/>
                        </a:rPr>
                        <a:t>Año </a:t>
                      </a:r>
                      <a:r>
                        <a:rPr lang="es-PR" sz="1600" u="none" strike="noStrike" dirty="0">
                          <a:effectLst/>
                        </a:rPr>
                        <a:t>Fiscal 2013-2014</a:t>
                      </a:r>
                      <a:endParaRPr lang="es-PR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R" sz="1600" u="none" strike="noStrike" dirty="0">
                          <a:effectLst/>
                        </a:rPr>
                        <a:t>Presupuesto Aprobado                           Año Fiscal 2014-2015</a:t>
                      </a:r>
                      <a:endParaRPr lang="es-PR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R" sz="1600" u="none" strike="noStrike" dirty="0">
                          <a:effectLst/>
                        </a:rPr>
                        <a:t>Menos Ajuste del 2%</a:t>
                      </a:r>
                      <a:endParaRPr lang="es-PR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R" sz="1600" u="none" strike="noStrike" dirty="0">
                          <a:effectLst/>
                        </a:rPr>
                        <a:t> Presupuesto Año Fiscal 2015-2016     </a:t>
                      </a:r>
                      <a:endParaRPr lang="es-PR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PR" sz="1600" u="none" strike="noStrike">
                          <a:effectLst/>
                        </a:rPr>
                        <a:t>Total </a:t>
                      </a:r>
                      <a:endParaRPr lang="es-PR" sz="16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dbl" strike="noStrike" dirty="0">
                          <a:effectLst/>
                        </a:rPr>
                        <a:t> $         163,326,006 </a:t>
                      </a:r>
                      <a:endParaRPr lang="es-PR" sz="1600" b="1" i="0" u="dbl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dbl" strike="noStrike" dirty="0">
                          <a:effectLst/>
                        </a:rPr>
                        <a:t> $       151,889,424 </a:t>
                      </a:r>
                      <a:endParaRPr lang="es-PR" sz="1600" b="1" i="0" u="dbl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dbl" strike="noStrike" dirty="0">
                          <a:effectLst/>
                        </a:rPr>
                        <a:t> $          3,037,518 </a:t>
                      </a:r>
                      <a:endParaRPr lang="es-PR" sz="1600" b="1" i="0" u="dbl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dbl" strike="noStrike" dirty="0">
                          <a:effectLst/>
                        </a:rPr>
                        <a:t> $       148,851,906 </a:t>
                      </a:r>
                      <a:endParaRPr lang="es-PR" sz="1600" b="1" i="0" u="dbl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I.  Instrucción</a:t>
                      </a:r>
                      <a:endParaRPr lang="es-PR" sz="16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83,111,504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 dirty="0" smtClean="0">
                          <a:effectLst/>
                        </a:rPr>
                        <a:t>77,202,965</a:t>
                      </a:r>
                      <a:endParaRPr lang="es-PR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1,710,947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           </a:t>
                      </a:r>
                      <a:r>
                        <a:rPr lang="es-PR" sz="1600" u="none" strike="noStrike" smtClean="0">
                          <a:effectLst/>
                        </a:rPr>
                        <a:t>75,492,018 </a:t>
                      </a:r>
                      <a:endParaRPr lang="es-PR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II.  Investigación </a:t>
                      </a:r>
                      <a:endParaRPr lang="es-PR" sz="16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6,727,761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 dirty="0" smtClean="0">
                          <a:effectLst/>
                        </a:rPr>
                        <a:t>6,805,041</a:t>
                      </a:r>
                      <a:endParaRPr lang="es-PR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 dirty="0">
                          <a:effectLst/>
                        </a:rPr>
                        <a:t>34,819</a:t>
                      </a:r>
                      <a:endParaRPr lang="es-PR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 dirty="0">
                          <a:effectLst/>
                        </a:rPr>
                        <a:t>           </a:t>
                      </a:r>
                      <a:r>
                        <a:rPr lang="es-PR" sz="1600" u="none" strike="noStrike" dirty="0" smtClean="0">
                          <a:effectLst/>
                        </a:rPr>
                        <a:t>6,770,221 </a:t>
                      </a:r>
                      <a:endParaRPr lang="es-PR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III.  Servicio a la Comunidad</a:t>
                      </a:r>
                      <a:endParaRPr lang="es-PR" sz="16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157,606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252,000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 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                252,000 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IV.  Apoyo Académico</a:t>
                      </a:r>
                      <a:endParaRPr lang="es-PR" sz="16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11,698,502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9,970,426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201,122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             9,769,304 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V.  Servicios a Estudiantes</a:t>
                      </a:r>
                      <a:endParaRPr lang="es-PR" sz="16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7,853,184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8,402,428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106,375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             8,296,054 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VI.  Apoyo Institucional</a:t>
                      </a:r>
                      <a:endParaRPr lang="es-PR" sz="16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20,916,698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15,649,492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476,960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           15,172,531 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VII.  Operación y Mantenimiento de la Planta Física</a:t>
                      </a:r>
                      <a:endParaRPr lang="es-PR" sz="16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29,888,613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29,840,037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495,294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           29,344,743 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VIII.  Becas y Ayudas Económicas</a:t>
                      </a:r>
                      <a:endParaRPr lang="es-PR" sz="16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2,972,138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3,767,035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12,000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             3,755,035 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>
                          <a:effectLst/>
                        </a:rPr>
                        <a:t>IX.  Empresas Auxiliares</a:t>
                      </a:r>
                      <a:endParaRPr lang="es-PR" sz="16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 </a:t>
                      </a:r>
                      <a:endParaRPr lang="es-PR" sz="16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 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R" sz="1600" u="none" strike="noStrike">
                          <a:effectLst/>
                        </a:rPr>
                        <a:t> </a:t>
                      </a:r>
                      <a:endParaRPr lang="es-PR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R" sz="1600" u="none" strike="noStrike" dirty="0">
                          <a:effectLst/>
                        </a:rPr>
                        <a:t>                          - </a:t>
                      </a:r>
                      <a:endParaRPr lang="es-PR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1255" y="245514"/>
            <a:ext cx="7460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Impacto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cada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uno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de los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Programas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y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Servicios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Tabla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16</a:t>
            </a:r>
            <a:endParaRPr lang="es-P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8730" y="601648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2" action="ppaction://hlinkfile"/>
              </a:rPr>
              <a:t>Desglose</a:t>
            </a:r>
            <a:endParaRPr lang="es-PR" dirty="0"/>
          </a:p>
        </p:txBody>
      </p:sp>
      <p:sp>
        <p:nvSpPr>
          <p:cNvPr id="8" name="TextBox 7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39614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071360" y="1105989"/>
            <a:ext cx="4833257" cy="4754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" name="Rounded Rectangle 1"/>
          <p:cNvSpPr/>
          <p:nvPr/>
        </p:nvSpPr>
        <p:spPr>
          <a:xfrm>
            <a:off x="2194663" y="1105989"/>
            <a:ext cx="4491752" cy="548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49230" y="68141"/>
            <a:ext cx="9274908" cy="132556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Perfil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Recinto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2384936" y="4552381"/>
            <a:ext cx="4534877" cy="811026"/>
          </a:xfrm>
        </p:spPr>
        <p:txBody>
          <a:bodyPr>
            <a:no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Grados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conferidos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 ………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………      1, 853</a:t>
            </a:r>
          </a:p>
          <a:p>
            <a:pPr marL="457200" lvl="1" indent="0">
              <a:buNone/>
            </a:pP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Subgraduados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 ………..………  1, 674</a:t>
            </a:r>
          </a:p>
          <a:p>
            <a:pPr marL="457200" lvl="1" indent="0">
              <a:buNone/>
            </a:pP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Graduados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  …………………......    179      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914400" lvl="2" indent="0">
              <a:buNone/>
            </a:pPr>
            <a:endParaRPr lang="en-US" sz="1200" dirty="0"/>
          </a:p>
          <a:p>
            <a:pPr marL="914400" lvl="2" indent="0">
              <a:buNone/>
            </a:pPr>
            <a:r>
              <a:rPr lang="en-US" sz="1200" dirty="0" smtClean="0"/>
              <a:t>					</a:t>
            </a:r>
            <a:endParaRPr lang="en-US" sz="1200" dirty="0"/>
          </a:p>
        </p:txBody>
      </p:sp>
      <p:sp>
        <p:nvSpPr>
          <p:cNvPr id="16" name="Content Placeholder 15"/>
          <p:cNvSpPr txBox="1">
            <a:spLocks noGrp="1"/>
          </p:cNvSpPr>
          <p:nvPr>
            <p:ph sz="half" idx="1"/>
          </p:nvPr>
        </p:nvSpPr>
        <p:spPr>
          <a:xfrm>
            <a:off x="2385924" y="1300058"/>
            <a:ext cx="3918162" cy="312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Decanatos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………………………………….        7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Facultades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………...........      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Servicios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……………….……       3</a:t>
            </a:r>
          </a:p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Número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Programas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……………   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101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Subgraduados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…………...        59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Graduados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………………..         42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Maestrías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……… 37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Doctorados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……   5 </a:t>
            </a:r>
          </a:p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Matrícula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Total …………………….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12, 130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Subgraduada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………….  11, 113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Maestría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…………………      833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   PhD ………………………..      164    </a:t>
            </a:r>
            <a:r>
              <a:rPr lang="en-US" sz="1200" dirty="0" smtClean="0">
                <a:solidFill>
                  <a:schemeClr val="bg1"/>
                </a:solidFill>
              </a:rPr>
              <a:t>997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56149" y="6075836"/>
            <a:ext cx="4617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Presupuesto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recurrente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: $151, 875, 924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7191744" y="1300058"/>
            <a:ext cx="4481484" cy="281974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Plazas de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empleados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regulares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……...  1, 833 </a:t>
            </a:r>
          </a:p>
          <a:p>
            <a:pPr marL="457200" lvl="1" indent="0">
              <a:buNone/>
            </a:pP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Profesores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914400" lvl="2" indent="0">
              <a:buNone/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Ocupadas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………………………………….. 640</a:t>
            </a:r>
          </a:p>
          <a:p>
            <a:pPr marL="914400" lvl="2" indent="0">
              <a:buNone/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Vacantes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…………………………………….   33    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No 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docentes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Ocupadas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……………………………...... 1058</a:t>
            </a:r>
          </a:p>
          <a:p>
            <a:pPr marL="914400" lvl="2" indent="0">
              <a:buNone/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Vacantes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…………………………… ……..  102</a:t>
            </a:r>
          </a:p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Investigación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Número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Propuestas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Nuevas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2013-2014  …………………...  145</a:t>
            </a:r>
          </a:p>
          <a:p>
            <a:pPr marL="457200" lvl="1" indent="0">
              <a:buNone/>
            </a:pP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Fondos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Solicitados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 ………………………………………..  $ 51, 542, 536 </a:t>
            </a:r>
          </a:p>
          <a:p>
            <a:pPr marL="457200" lvl="1" indent="0">
              <a:buNone/>
            </a:pP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Fondos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Nuevos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Activos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    ………………….............   $ 18, 734, 215     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4890" y="6545196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Tabla</a:t>
            </a:r>
            <a:r>
              <a:rPr lang="en-US" sz="1100" dirty="0" smtClean="0">
                <a:hlinkClick r:id="rId2" action="ppaction://hlinksldjump"/>
              </a:rPr>
              <a:t> </a:t>
            </a:r>
            <a:r>
              <a:rPr lang="en-US" sz="1100" dirty="0" err="1" smtClean="0">
                <a:hlinkClick r:id="rId2" action="ppaction://hlinksldjump"/>
              </a:rPr>
              <a:t>Contenido</a:t>
            </a:r>
            <a:endParaRPr lang="es-PR" sz="1100" dirty="0"/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2384936" y="5363407"/>
            <a:ext cx="4301479" cy="994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Instalaciones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Físicas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……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……    2,133,316 pc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Edificios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…………………..…  2,060,760 pc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Otras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</a:rPr>
              <a:t>Instalaciones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  …….        72,556 pc</a:t>
            </a:r>
            <a:endParaRPr lang="en-US" sz="1200" dirty="0" smtClean="0"/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1200" dirty="0" smtClean="0"/>
              <a:t>				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07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84" y="244805"/>
            <a:ext cx="9188116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Efectividad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fondos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dedicados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Investigación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538664" y="2375747"/>
          <a:ext cx="7892714" cy="3183645"/>
        </p:xfrm>
        <a:graphic>
          <a:graphicData uri="http://schemas.openxmlformats.org/drawingml/2006/table">
            <a:tbl>
              <a:tblPr firstRow="1" lastRow="1">
                <a:tableStyleId>{68D230F3-CF80-4859-8CE7-A43EE81993B5}</a:tableStyleId>
              </a:tblPr>
              <a:tblGrid>
                <a:gridCol w="4268107"/>
                <a:gridCol w="1365795"/>
                <a:gridCol w="699317"/>
                <a:gridCol w="1559495"/>
              </a:tblGrid>
              <a:tr h="16616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Fuente de </a:t>
                      </a:r>
                      <a:r>
                        <a:rPr lang="en-US" sz="1600" dirty="0" err="1">
                          <a:effectLst/>
                        </a:rPr>
                        <a:t>Fondos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Número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en-US" sz="1600" dirty="0" err="1">
                          <a:effectLst/>
                        </a:rPr>
                        <a:t>Proyectos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Fondos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Activos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</a:tr>
              <a:tr h="16616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Colegio de Artes y Ciencias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    8,438,811.15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</a:tr>
              <a:tr h="16616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Colegio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en-US" sz="1600" dirty="0" err="1">
                          <a:effectLst/>
                        </a:rPr>
                        <a:t>Ingeniería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6,221,567.68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</a:tr>
              <a:tr h="16616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Colegio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en-US" sz="1600" dirty="0" err="1">
                          <a:effectLst/>
                        </a:rPr>
                        <a:t>Ciencias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Agrícolas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223,442.91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</a:tr>
              <a:tr h="207032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>
                          <a:effectLst/>
                        </a:rPr>
                        <a:t>Colegio de Administración de Empresas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185,037.67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</a:tr>
              <a:tr h="16616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Decanato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en-US" sz="1600" dirty="0" err="1">
                          <a:effectLst/>
                        </a:rPr>
                        <a:t>Estudiantes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61,872.00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</a:tr>
              <a:tr h="16616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Decanato de Asuntos Académicos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30,500.00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</a:tr>
              <a:tr h="257565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>
                          <a:effectLst/>
                        </a:rPr>
                        <a:t>Centro de Investigación y Desarrollo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2,127,355.93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</a:tr>
              <a:tr h="16616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>
                          <a:effectLst/>
                        </a:rPr>
                        <a:t>Total de Fondos de Proyectos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17,288,587.34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</a:tr>
              <a:tr h="166166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b="1" dirty="0">
                          <a:effectLst/>
                        </a:rPr>
                        <a:t>Fondos UPR-Administrativos, </a:t>
                      </a:r>
                      <a:endParaRPr lang="es-PR" sz="1600" b="1" dirty="0" smtClean="0">
                        <a:effectLst/>
                      </a:endParaRPr>
                    </a:p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b="1" dirty="0" smtClean="0">
                          <a:effectLst/>
                        </a:rPr>
                        <a:t>Pareos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1,445,628.03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</a:tr>
              <a:tr h="166166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>
                          <a:effectLst/>
                        </a:rPr>
                        <a:t>Total de Fondos Administrados por el CID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$  18,734,215.37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20" marR="5982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446421" y="1847099"/>
            <a:ext cx="70224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es-PR" b="1" dirty="0" smtClean="0">
                <a:solidFill>
                  <a:srgbClr val="00000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Fuente </a:t>
            </a:r>
            <a:r>
              <a:rPr lang="es-PR" b="1" dirty="0">
                <a:solidFill>
                  <a:srgbClr val="00000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de Fondos Administrados por el CID en el 2013-2014</a:t>
            </a:r>
            <a:endParaRPr lang="en-US" b="1" dirty="0">
              <a:solidFill>
                <a:srgbClr val="365F91"/>
              </a:solidFill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998" y="154073"/>
            <a:ext cx="9203724" cy="1325563"/>
          </a:xfrm>
        </p:spPr>
        <p:txBody>
          <a:bodyPr/>
          <a:lstStyle/>
          <a:p>
            <a:r>
              <a:rPr lang="es-PR" dirty="0" smtClean="0"/>
              <a:t>Conclusiones y Recapitulaciones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1998" y="1257214"/>
            <a:ext cx="4580239" cy="4351338"/>
          </a:xfrm>
        </p:spPr>
        <p:txBody>
          <a:bodyPr>
            <a:normAutofit/>
          </a:bodyPr>
          <a:lstStyle/>
          <a:p>
            <a:r>
              <a:rPr lang="es-PR" sz="1800" dirty="0" smtClean="0"/>
              <a:t>Los números demuestran que </a:t>
            </a:r>
            <a:r>
              <a:rPr lang="es-PR" sz="1800" dirty="0" smtClean="0"/>
              <a:t>el </a:t>
            </a:r>
            <a:r>
              <a:rPr lang="es-PR" sz="1800" dirty="0" smtClean="0"/>
              <a:t>RUM ha utilizado sus recursos de manera efectiva, manteniendo el nivel de desempeño </a:t>
            </a:r>
            <a:r>
              <a:rPr lang="es-PR" sz="1800" dirty="0" smtClean="0"/>
              <a:t>aún </a:t>
            </a:r>
            <a:r>
              <a:rPr lang="es-PR" sz="1800" dirty="0" smtClean="0"/>
              <a:t>cuando su plantilla de empleados, tanto docentes como no docentes, se ha reducido de forma importante durante los pasados años</a:t>
            </a:r>
          </a:p>
          <a:p>
            <a:r>
              <a:rPr lang="es-PR" sz="1800" dirty="0" smtClean="0"/>
              <a:t>Durante el año fiscal 2014-2015 el RUM recibió $151.8 millones para atender 12,301 estudiantes lo que resulta en un promedio de poco </a:t>
            </a:r>
            <a:r>
              <a:rPr lang="es-PR" sz="1800" dirty="0" smtClean="0"/>
              <a:t>más </a:t>
            </a:r>
            <a:r>
              <a:rPr lang="es-PR" sz="1800" dirty="0" smtClean="0"/>
              <a:t>de $12,500 por estudiante, lo que contrasta con el promedio institucional de sobre $14,000 por estudiante</a:t>
            </a:r>
            <a:endParaRPr lang="es-PR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1481" y="1257214"/>
            <a:ext cx="4899453" cy="4351338"/>
          </a:xfrm>
        </p:spPr>
        <p:txBody>
          <a:bodyPr>
            <a:normAutofit/>
          </a:bodyPr>
          <a:lstStyle/>
          <a:p>
            <a:r>
              <a:rPr lang="es-PR" sz="1800" dirty="0" smtClean="0"/>
              <a:t>Aunque el RUM ha logrado mantener su desempeño académico, e incluso se evidencian mejoras en las tasas de retención y graduación, el área de investigación ha visto una merma importante a consecuencia de la </a:t>
            </a:r>
            <a:r>
              <a:rPr lang="es-PR" sz="1800" dirty="0" smtClean="0"/>
              <a:t>pérdida </a:t>
            </a:r>
            <a:r>
              <a:rPr lang="es-PR" sz="1800" dirty="0" smtClean="0"/>
              <a:t>de prometedores investigadores y de la sanción impuesta hace un par de años por NSF </a:t>
            </a:r>
            <a:r>
              <a:rPr lang="es-PR" sz="1800" dirty="0" smtClean="0"/>
              <a:t>cuyos efectos aún perduran aún cuando la sanción fue ya levantada.</a:t>
            </a:r>
            <a:endParaRPr lang="es-PR" sz="1800" dirty="0" smtClean="0"/>
          </a:p>
          <a:p>
            <a:r>
              <a:rPr lang="es-PR" sz="1800" dirty="0" smtClean="0"/>
              <a:t>Los </a:t>
            </a:r>
            <a:r>
              <a:rPr lang="es-PR" sz="1800" dirty="0" smtClean="0"/>
              <a:t>efectos de la reducción de la plantilla de empleados en el departamento de edificios y terrenos comienzan a ser evidentes.  Cada vez es mas difícil mantener las instalaciones físicas y los alrededores en condiciones adecuadas</a:t>
            </a:r>
            <a:endParaRPr lang="es-PR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595949" y="5155902"/>
            <a:ext cx="878977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R" dirty="0" smtClean="0"/>
              <a:t>Solicitamos que para actuales y futuros ejercicios de asignación presupuestaria se incluyan como variables decisionales el número actual y las tendencias en el número de estudiantes atendidos, la efectividad probada en el uso del presupuesto asignado, y los planes estratégicos de las unidades a la par con la viabilidad y el impacto de los mismos 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1496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236210" y="6165664"/>
            <a:ext cx="4216635" cy="5159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4637" y="106644"/>
            <a:ext cx="11463337" cy="6670675"/>
          </a:xfrm>
          <a:prstGeom prst="rect">
            <a:avLst/>
          </a:prstGeom>
          <a:noFill/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468511" y="2745123"/>
            <a:ext cx="120179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959519" y="2208614"/>
            <a:ext cx="7951" cy="37002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759031" y="3838330"/>
            <a:ext cx="17145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8141110" y="5006913"/>
            <a:ext cx="342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8131585" y="4692604"/>
            <a:ext cx="342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8131585" y="4425918"/>
            <a:ext cx="342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8141110" y="4083036"/>
            <a:ext cx="342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8131585" y="3647174"/>
            <a:ext cx="342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763162" y="2416249"/>
            <a:ext cx="17145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645644" y="2673410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10417648" y="4797374"/>
            <a:ext cx="5715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10417648" y="4387820"/>
            <a:ext cx="5715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0417648" y="3978267"/>
            <a:ext cx="5715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0417648" y="3540140"/>
            <a:ext cx="5715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0417648" y="3035341"/>
            <a:ext cx="5715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0417648" y="2568641"/>
            <a:ext cx="5715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0417648" y="1797156"/>
            <a:ext cx="0" cy="30002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474052" y="4173059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2470403" y="2478144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2485794" y="3826110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2473578" y="3360390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473578" y="3036583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473643" y="1931121"/>
            <a:ext cx="3819" cy="26848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751411" y="4466075"/>
            <a:ext cx="17145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63162" y="5122273"/>
            <a:ext cx="17145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763162" y="4136313"/>
            <a:ext cx="17145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763162" y="3505066"/>
            <a:ext cx="17145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759116" y="2911523"/>
            <a:ext cx="17145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768641" y="2635312"/>
            <a:ext cx="17145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6645644" y="5799953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6645644" y="5578383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6645644" y="5321221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6645644" y="5016437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6645644" y="4759276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645644" y="4568786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6645644" y="4302100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6645644" y="4006840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6645644" y="3768728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6645644" y="3444895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6645644" y="3216307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6645644" y="2930572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6645644" y="2482920"/>
            <a:ext cx="11430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6314386" y="451664"/>
            <a:ext cx="0" cy="1320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5477764" y="435843"/>
            <a:ext cx="1409739" cy="285735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 del Rector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7135574" y="689775"/>
            <a:ext cx="1343062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Senado </a:t>
            </a: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Académico y Junta Adm.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 flipH="1">
            <a:off x="1034206" y="1133814"/>
            <a:ext cx="97833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H="1">
            <a:off x="2058708" y="1142230"/>
            <a:ext cx="0" cy="17144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 flipH="1">
            <a:off x="4407291" y="1124341"/>
            <a:ext cx="0" cy="144882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5810596" y="1133814"/>
            <a:ext cx="0" cy="1409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>
            <a:off x="6910234" y="1124341"/>
            <a:ext cx="0" cy="13937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>
            <a:off x="7714590" y="1133814"/>
            <a:ext cx="0" cy="17144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>
            <a:off x="8538604" y="1142230"/>
            <a:ext cx="0" cy="17144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10804761" y="1132292"/>
            <a:ext cx="662" cy="136932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flipH="1">
            <a:off x="759031" y="1797156"/>
            <a:ext cx="5829461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 flipH="1">
            <a:off x="5445461" y="1797156"/>
            <a:ext cx="4972187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759116" y="1797156"/>
            <a:ext cx="0" cy="17144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6588492" y="1968597"/>
            <a:ext cx="1371638" cy="228588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 action="ppaction://hlinksldjump"/>
              </a:rPr>
              <a:t>Colegio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 action="ppaction://hlinksldjump"/>
              </a:rPr>
              <a:t> de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 action="ppaction://hlinksldjump"/>
              </a:rPr>
              <a:t>Artes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 action="ppaction://hlinksldjump"/>
              </a:rPr>
              <a:t> y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 action="ppaction://hlinksldjump"/>
              </a:rPr>
              <a:t>Ciencias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3959519" y="1797156"/>
            <a:ext cx="0" cy="62861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>
            <a:off x="8931707" y="1797156"/>
            <a:ext cx="0" cy="17144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5"/>
          <p:cNvSpPr>
            <a:spLocks noChangeShapeType="1"/>
          </p:cNvSpPr>
          <p:nvPr/>
        </p:nvSpPr>
        <p:spPr bwMode="auto">
          <a:xfrm>
            <a:off x="759031" y="1801326"/>
            <a:ext cx="5" cy="38745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 Box 66"/>
          <p:cNvSpPr txBox="1">
            <a:spLocks noChangeArrowheads="1"/>
          </p:cNvSpPr>
          <p:nvPr/>
        </p:nvSpPr>
        <p:spPr bwMode="auto">
          <a:xfrm>
            <a:off x="849521" y="2321004"/>
            <a:ext cx="1200183" cy="17144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Edificios y Terrenos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Text Box 67"/>
          <p:cNvSpPr txBox="1">
            <a:spLocks noChangeArrowheads="1"/>
          </p:cNvSpPr>
          <p:nvPr/>
        </p:nvSpPr>
        <p:spPr bwMode="auto">
          <a:xfrm>
            <a:off x="849521" y="2806753"/>
            <a:ext cx="1200183" cy="19049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Compras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Text Box 68"/>
          <p:cNvSpPr txBox="1">
            <a:spLocks noChangeArrowheads="1"/>
          </p:cNvSpPr>
          <p:nvPr/>
        </p:nvSpPr>
        <p:spPr bwMode="auto">
          <a:xfrm>
            <a:off x="853305" y="3370634"/>
            <a:ext cx="1200183" cy="214623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Propiedad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Text Box 69"/>
          <p:cNvSpPr txBox="1">
            <a:spLocks noChangeArrowheads="1"/>
          </p:cNvSpPr>
          <p:nvPr/>
        </p:nvSpPr>
        <p:spPr bwMode="auto">
          <a:xfrm>
            <a:off x="1394578" y="1263718"/>
            <a:ext cx="1310253" cy="351094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Centro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Tecnologías de Información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7312412" y="1263718"/>
            <a:ext cx="800122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Asesoría Legal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Text Box 71"/>
          <p:cNvSpPr txBox="1">
            <a:spLocks noChangeArrowheads="1"/>
          </p:cNvSpPr>
          <p:nvPr/>
        </p:nvSpPr>
        <p:spPr bwMode="auto">
          <a:xfrm>
            <a:off x="5161868" y="1255618"/>
            <a:ext cx="1308209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 </a:t>
            </a:r>
            <a:r>
              <a:rPr kumimoji="0" lang="es-PR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Investigación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Institucional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 </a:t>
            </a:r>
            <a:r>
              <a:rPr kumimoji="0" lang="es-PR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Planificación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Text Box 72"/>
          <p:cNvSpPr txBox="1">
            <a:spLocks noChangeArrowheads="1"/>
          </p:cNvSpPr>
          <p:nvPr/>
        </p:nvSpPr>
        <p:spPr bwMode="auto">
          <a:xfrm>
            <a:off x="6572774" y="1271930"/>
            <a:ext cx="666768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Prensa y            Publicaciones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8198869" y="1271930"/>
            <a:ext cx="679469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 de   Presupuesto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8976158" y="1263718"/>
            <a:ext cx="1104931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 de la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Procuradora Estudiantil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626015" y="1911450"/>
            <a:ext cx="1331740" cy="230744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 action="ppaction://hlinksldjump"/>
              </a:rPr>
              <a:t>Decanato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 action="ppaction://hlinksldjump"/>
              </a:rPr>
              <a:t> de </a:t>
            </a:r>
            <a:r>
              <a:rPr kumimoji="0" lang="es-DO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 action="ppaction://hlinksldjump"/>
              </a:rPr>
              <a:t>Administración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3845216" y="1911450"/>
            <a:ext cx="800122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4" action="ppaction://hlinksldjump"/>
              </a:rPr>
              <a:t>Decanato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4" action="ppaction://hlinksldjump"/>
              </a:rPr>
              <a:t> de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4" action="ppaction://hlinksldjump"/>
              </a:rPr>
              <a:t>Estudiantes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ext Box 78"/>
          <p:cNvSpPr txBox="1">
            <a:spLocks noChangeArrowheads="1"/>
          </p:cNvSpPr>
          <p:nvPr/>
        </p:nvSpPr>
        <p:spPr bwMode="auto">
          <a:xfrm>
            <a:off x="5178753" y="1911450"/>
            <a:ext cx="1304961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Colegio de </a:t>
            </a:r>
            <a:r>
              <a:rPr kumimoji="0" lang="es-EC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Administración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Empresas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Text Box 79"/>
          <p:cNvSpPr txBox="1">
            <a:spLocks noChangeArrowheads="1"/>
          </p:cNvSpPr>
          <p:nvPr/>
        </p:nvSpPr>
        <p:spPr bwMode="auto">
          <a:xfrm>
            <a:off x="8474494" y="1968597"/>
            <a:ext cx="914425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5" action="ppaction://hlinksldjump"/>
              </a:rPr>
              <a:t>Colegio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5" action="ppaction://hlinksldjump"/>
              </a:rPr>
              <a:t> de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5" action="ppaction://hlinksldjump"/>
              </a:rPr>
              <a:t>Ciencias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5" action="ppaction://hlinksldjump"/>
              </a:rPr>
              <a:t> </a:t>
            </a:r>
            <a:r>
              <a:rPr kumimoji="0" lang="es-PR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5" action="ppaction://hlinksldjump"/>
              </a:rPr>
              <a:t>Agrícolas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Text Box 80"/>
          <p:cNvSpPr txBox="1">
            <a:spLocks noChangeArrowheads="1"/>
          </p:cNvSpPr>
          <p:nvPr/>
        </p:nvSpPr>
        <p:spPr bwMode="auto">
          <a:xfrm>
            <a:off x="858472" y="4700003"/>
            <a:ext cx="1200183" cy="18577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Tránsito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 Vigilancia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Text Box 81"/>
          <p:cNvSpPr txBox="1">
            <a:spLocks noChangeArrowheads="1"/>
          </p:cNvSpPr>
          <p:nvPr/>
        </p:nvSpPr>
        <p:spPr bwMode="auto">
          <a:xfrm>
            <a:off x="849521" y="2549592"/>
            <a:ext cx="1200183" cy="200015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Enlace con Personal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Text Box 82"/>
          <p:cNvSpPr txBox="1">
            <a:spLocks noChangeArrowheads="1"/>
          </p:cNvSpPr>
          <p:nvPr/>
        </p:nvSpPr>
        <p:spPr bwMode="auto">
          <a:xfrm>
            <a:off x="2587882" y="2901182"/>
            <a:ext cx="1200183" cy="34923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Centro de Enriquecimiento Profesional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Text Box 83"/>
          <p:cNvSpPr txBox="1">
            <a:spLocks noChangeArrowheads="1"/>
          </p:cNvSpPr>
          <p:nvPr/>
        </p:nvSpPr>
        <p:spPr bwMode="auto">
          <a:xfrm>
            <a:off x="2593758" y="3300798"/>
            <a:ext cx="1257335" cy="36193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Ciencias Militares/Estudios Aeroespacioales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Text Box 84"/>
          <p:cNvSpPr txBox="1">
            <a:spLocks noChangeArrowheads="1"/>
          </p:cNvSpPr>
          <p:nvPr/>
        </p:nvSpPr>
        <p:spPr bwMode="auto">
          <a:xfrm>
            <a:off x="2606145" y="4368771"/>
            <a:ext cx="1209708" cy="452059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División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kumimoji="0" lang="es-EC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Educación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Continua y Estudios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Profesionales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Text Box 85"/>
          <p:cNvSpPr txBox="1">
            <a:spLocks noChangeArrowheads="1"/>
          </p:cNvSpPr>
          <p:nvPr/>
        </p:nvSpPr>
        <p:spPr bwMode="auto">
          <a:xfrm>
            <a:off x="2587882" y="2631227"/>
            <a:ext cx="1200183" cy="21627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Biblioteca General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Text Box 86"/>
          <p:cNvSpPr txBox="1">
            <a:spLocks noChangeArrowheads="1"/>
          </p:cNvSpPr>
          <p:nvPr/>
        </p:nvSpPr>
        <p:spPr bwMode="auto">
          <a:xfrm>
            <a:off x="2608846" y="3740154"/>
            <a:ext cx="1212884" cy="228588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Estudios Graduados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Text Box 87"/>
          <p:cNvSpPr txBox="1">
            <a:spLocks noChangeArrowheads="1"/>
          </p:cNvSpPr>
          <p:nvPr/>
        </p:nvSpPr>
        <p:spPr bwMode="auto">
          <a:xfrm>
            <a:off x="2608846" y="4093366"/>
            <a:ext cx="1207007" cy="199209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 del Registrador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Text Box 88"/>
          <p:cNvSpPr txBox="1">
            <a:spLocks noChangeArrowheads="1"/>
          </p:cNvSpPr>
          <p:nvPr/>
        </p:nvSpPr>
        <p:spPr bwMode="auto">
          <a:xfrm>
            <a:off x="6702795" y="2368626"/>
            <a:ext cx="1085880" cy="17144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Biología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Text Box 89"/>
          <p:cNvSpPr txBox="1">
            <a:spLocks noChangeArrowheads="1"/>
          </p:cNvSpPr>
          <p:nvPr/>
        </p:nvSpPr>
        <p:spPr bwMode="auto">
          <a:xfrm>
            <a:off x="6702795" y="2816278"/>
            <a:ext cx="1066830" cy="17144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Ciencias Marinas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Text Box 90"/>
          <p:cNvSpPr txBox="1">
            <a:spLocks noChangeArrowheads="1"/>
          </p:cNvSpPr>
          <p:nvPr/>
        </p:nvSpPr>
        <p:spPr bwMode="auto">
          <a:xfrm>
            <a:off x="6702795" y="3121062"/>
            <a:ext cx="1085880" cy="17144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Ciencias Sociales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 Box 91"/>
          <p:cNvSpPr txBox="1">
            <a:spLocks noChangeArrowheads="1"/>
          </p:cNvSpPr>
          <p:nvPr/>
        </p:nvSpPr>
        <p:spPr bwMode="auto">
          <a:xfrm>
            <a:off x="6702795" y="3387748"/>
            <a:ext cx="1085880" cy="17144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Economía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Text Box 92"/>
          <p:cNvSpPr txBox="1">
            <a:spLocks noChangeArrowheads="1"/>
          </p:cNvSpPr>
          <p:nvPr/>
        </p:nvSpPr>
        <p:spPr bwMode="auto">
          <a:xfrm>
            <a:off x="6702795" y="3654434"/>
            <a:ext cx="1085880" cy="17144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Educación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s-HN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Física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Text Box 93"/>
          <p:cNvSpPr txBox="1">
            <a:spLocks noChangeArrowheads="1"/>
          </p:cNvSpPr>
          <p:nvPr/>
        </p:nvSpPr>
        <p:spPr bwMode="auto">
          <a:xfrm>
            <a:off x="6702795" y="3930644"/>
            <a:ext cx="1085880" cy="17144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Enfermería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Text Box 94"/>
          <p:cNvSpPr txBox="1">
            <a:spLocks noChangeArrowheads="1"/>
          </p:cNvSpPr>
          <p:nvPr/>
        </p:nvSpPr>
        <p:spPr bwMode="auto">
          <a:xfrm>
            <a:off x="6702795" y="4206855"/>
            <a:ext cx="1085880" cy="17144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Estudios </a:t>
            </a:r>
            <a:r>
              <a:rPr kumimoji="0" lang="es-HN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Hispánicos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Text Box 95"/>
          <p:cNvSpPr txBox="1">
            <a:spLocks noChangeArrowheads="1"/>
          </p:cNvSpPr>
          <p:nvPr/>
        </p:nvSpPr>
        <p:spPr bwMode="auto">
          <a:xfrm>
            <a:off x="6702795" y="4454492"/>
            <a:ext cx="1085880" cy="19049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Física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702795" y="4702129"/>
            <a:ext cx="1085880" cy="17144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Geología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Text Box 97"/>
          <p:cNvSpPr txBox="1">
            <a:spLocks noChangeArrowheads="1"/>
          </p:cNvSpPr>
          <p:nvPr/>
        </p:nvSpPr>
        <p:spPr bwMode="auto">
          <a:xfrm>
            <a:off x="6702795" y="4959290"/>
            <a:ext cx="1085880" cy="200015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Humanidades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Text Box 98"/>
          <p:cNvSpPr txBox="1">
            <a:spLocks noChangeArrowheads="1"/>
          </p:cNvSpPr>
          <p:nvPr/>
        </p:nvSpPr>
        <p:spPr bwMode="auto">
          <a:xfrm>
            <a:off x="6702795" y="5206927"/>
            <a:ext cx="1085880" cy="180966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Inglés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6702795" y="5464089"/>
            <a:ext cx="1085880" cy="209539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Matemáticas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Text Box 100"/>
          <p:cNvSpPr txBox="1">
            <a:spLocks noChangeArrowheads="1"/>
          </p:cNvSpPr>
          <p:nvPr/>
        </p:nvSpPr>
        <p:spPr bwMode="auto">
          <a:xfrm>
            <a:off x="6702795" y="5730775"/>
            <a:ext cx="1085880" cy="180966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Química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Line 101"/>
          <p:cNvSpPr>
            <a:spLocks noChangeShapeType="1"/>
          </p:cNvSpPr>
          <p:nvPr/>
        </p:nvSpPr>
        <p:spPr bwMode="auto">
          <a:xfrm flipH="1">
            <a:off x="8131585" y="2997243"/>
            <a:ext cx="0" cy="2028719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Box 102"/>
          <p:cNvSpPr txBox="1">
            <a:spLocks noChangeArrowheads="1"/>
          </p:cNvSpPr>
          <p:nvPr/>
        </p:nvSpPr>
        <p:spPr bwMode="auto">
          <a:xfrm>
            <a:off x="9503223" y="2540067"/>
            <a:ext cx="685819" cy="457176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Estación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Experimental </a:t>
            </a: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Agrícola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Text Box 103"/>
          <p:cNvSpPr txBox="1">
            <a:spLocks noChangeArrowheads="1"/>
          </p:cNvSpPr>
          <p:nvPr/>
        </p:nvSpPr>
        <p:spPr bwMode="auto">
          <a:xfrm>
            <a:off x="8703101" y="2540067"/>
            <a:ext cx="742971" cy="457176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Servicio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Extensión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Agrícola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Text Box 104"/>
          <p:cNvSpPr txBox="1">
            <a:spLocks noChangeArrowheads="1"/>
          </p:cNvSpPr>
          <p:nvPr/>
        </p:nvSpPr>
        <p:spPr bwMode="auto">
          <a:xfrm>
            <a:off x="8417343" y="3873497"/>
            <a:ext cx="1200183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Economía Agrícola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 </a:t>
            </a: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Sociología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Rural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Text Box 105"/>
          <p:cNvSpPr txBox="1">
            <a:spLocks noChangeArrowheads="1"/>
          </p:cNvSpPr>
          <p:nvPr/>
        </p:nvSpPr>
        <p:spPr bwMode="auto">
          <a:xfrm>
            <a:off x="8417343" y="4273526"/>
            <a:ext cx="1200183" cy="228588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Educación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Agrícola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Text Box 106"/>
          <p:cNvSpPr txBox="1">
            <a:spLocks noChangeArrowheads="1"/>
          </p:cNvSpPr>
          <p:nvPr/>
        </p:nvSpPr>
        <p:spPr bwMode="auto">
          <a:xfrm>
            <a:off x="8417343" y="4559261"/>
            <a:ext cx="1200183" cy="180966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Ciencias Animal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Text Box 107"/>
          <p:cNvSpPr txBox="1">
            <a:spLocks noChangeArrowheads="1"/>
          </p:cNvSpPr>
          <p:nvPr/>
        </p:nvSpPr>
        <p:spPr bwMode="auto">
          <a:xfrm>
            <a:off x="8417343" y="4825947"/>
            <a:ext cx="1200183" cy="35240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Ingeniería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Agrícola y Biosistemas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Text Box 108"/>
          <p:cNvSpPr txBox="1">
            <a:spLocks noChangeArrowheads="1"/>
          </p:cNvSpPr>
          <p:nvPr/>
        </p:nvSpPr>
        <p:spPr bwMode="auto">
          <a:xfrm>
            <a:off x="8417343" y="3463944"/>
            <a:ext cx="1200183" cy="36193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Ciencia  y </a:t>
            </a: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Tecnología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Alimentos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Line 109"/>
          <p:cNvSpPr>
            <a:spLocks noChangeShapeType="1"/>
          </p:cNvSpPr>
          <p:nvPr/>
        </p:nvSpPr>
        <p:spPr bwMode="auto">
          <a:xfrm>
            <a:off x="6645644" y="2197185"/>
            <a:ext cx="0" cy="36002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Text Box 110"/>
          <p:cNvSpPr txBox="1">
            <a:spLocks noChangeArrowheads="1"/>
          </p:cNvSpPr>
          <p:nvPr/>
        </p:nvSpPr>
        <p:spPr bwMode="auto">
          <a:xfrm>
            <a:off x="10465274" y="2408629"/>
            <a:ext cx="857274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Ingeniería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Civil y Agrimensura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Text Box 111"/>
          <p:cNvSpPr txBox="1">
            <a:spLocks noChangeArrowheads="1"/>
          </p:cNvSpPr>
          <p:nvPr/>
        </p:nvSpPr>
        <p:spPr bwMode="auto">
          <a:xfrm>
            <a:off x="10465274" y="2825802"/>
            <a:ext cx="857274" cy="457176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Ingeniería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Eléctrica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Computadoras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Text Box 112"/>
          <p:cNvSpPr txBox="1">
            <a:spLocks noChangeArrowheads="1"/>
          </p:cNvSpPr>
          <p:nvPr/>
        </p:nvSpPr>
        <p:spPr bwMode="auto">
          <a:xfrm>
            <a:off x="10465274" y="3359174"/>
            <a:ext cx="857274" cy="35240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Ingeniería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General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Text Box 113"/>
          <p:cNvSpPr txBox="1">
            <a:spLocks noChangeArrowheads="1"/>
          </p:cNvSpPr>
          <p:nvPr/>
        </p:nvSpPr>
        <p:spPr bwMode="auto">
          <a:xfrm>
            <a:off x="10465274" y="3797301"/>
            <a:ext cx="857274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Ingeniería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Industrial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Text Box 114"/>
          <p:cNvSpPr txBox="1">
            <a:spLocks noChangeArrowheads="1"/>
          </p:cNvSpPr>
          <p:nvPr/>
        </p:nvSpPr>
        <p:spPr bwMode="auto">
          <a:xfrm>
            <a:off x="10465274" y="4206855"/>
            <a:ext cx="857274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Ingeniería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Mecánica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Text Box 115"/>
          <p:cNvSpPr txBox="1">
            <a:spLocks noChangeArrowheads="1"/>
          </p:cNvSpPr>
          <p:nvPr/>
        </p:nvSpPr>
        <p:spPr bwMode="auto">
          <a:xfrm>
            <a:off x="10465274" y="4635457"/>
            <a:ext cx="857274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Ingeniería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Química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Line 116"/>
          <p:cNvSpPr>
            <a:spLocks noChangeShapeType="1"/>
          </p:cNvSpPr>
          <p:nvPr/>
        </p:nvSpPr>
        <p:spPr bwMode="auto">
          <a:xfrm flipV="1">
            <a:off x="3978865" y="3168683"/>
            <a:ext cx="100655" cy="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117"/>
          <p:cNvSpPr>
            <a:spLocks noChangeShapeType="1"/>
          </p:cNvSpPr>
          <p:nvPr/>
        </p:nvSpPr>
        <p:spPr bwMode="auto">
          <a:xfrm>
            <a:off x="3958848" y="4041916"/>
            <a:ext cx="106725" cy="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118"/>
          <p:cNvSpPr>
            <a:spLocks noChangeShapeType="1"/>
          </p:cNvSpPr>
          <p:nvPr/>
        </p:nvSpPr>
        <p:spPr bwMode="auto">
          <a:xfrm>
            <a:off x="3966344" y="4810059"/>
            <a:ext cx="107479" cy="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119"/>
          <p:cNvSpPr>
            <a:spLocks noChangeShapeType="1"/>
          </p:cNvSpPr>
          <p:nvPr/>
        </p:nvSpPr>
        <p:spPr bwMode="auto">
          <a:xfrm>
            <a:off x="3959519" y="5464089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120"/>
          <p:cNvSpPr>
            <a:spLocks noChangeShapeType="1"/>
          </p:cNvSpPr>
          <p:nvPr/>
        </p:nvSpPr>
        <p:spPr bwMode="auto">
          <a:xfrm>
            <a:off x="3950727" y="2572856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121"/>
          <p:cNvSpPr>
            <a:spLocks noChangeShapeType="1"/>
          </p:cNvSpPr>
          <p:nvPr/>
        </p:nvSpPr>
        <p:spPr bwMode="auto">
          <a:xfrm>
            <a:off x="3959518" y="3592173"/>
            <a:ext cx="114304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Text Box 122"/>
          <p:cNvSpPr txBox="1">
            <a:spLocks noChangeArrowheads="1"/>
          </p:cNvSpPr>
          <p:nvPr/>
        </p:nvSpPr>
        <p:spPr bwMode="auto">
          <a:xfrm>
            <a:off x="1392501" y="119127"/>
            <a:ext cx="2651254" cy="84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ndalus" panose="02020603050405020304" pitchFamily="18" charset="-78"/>
              </a:rPr>
              <a:t>Universidad de Puerto Rico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ndalus" panose="02020603050405020304" pitchFamily="18" charset="-78"/>
              </a:rPr>
              <a:t>Recinto Universitario de Mayagüez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ndalus" panose="02020603050405020304" pitchFamily="18" charset="-78"/>
              </a:rPr>
              <a:t>Estructura  Organizacional-Presupuestaria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ndalus" panose="02020603050405020304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Text Box 123"/>
          <p:cNvSpPr txBox="1">
            <a:spLocks noChangeArrowheads="1"/>
          </p:cNvSpPr>
          <p:nvPr/>
        </p:nvSpPr>
        <p:spPr bwMode="auto">
          <a:xfrm>
            <a:off x="6702795" y="2597214"/>
            <a:ext cx="1085880" cy="17144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Biotecnología Industrial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Line 124"/>
          <p:cNvSpPr>
            <a:spLocks noChangeShapeType="1"/>
          </p:cNvSpPr>
          <p:nvPr/>
        </p:nvSpPr>
        <p:spPr bwMode="auto">
          <a:xfrm>
            <a:off x="8931707" y="2311479"/>
            <a:ext cx="0" cy="1142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25"/>
          <p:cNvSpPr>
            <a:spLocks noChangeShapeType="1"/>
          </p:cNvSpPr>
          <p:nvPr/>
        </p:nvSpPr>
        <p:spPr bwMode="auto">
          <a:xfrm flipH="1" flipV="1">
            <a:off x="8131585" y="2425773"/>
            <a:ext cx="154309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26"/>
          <p:cNvSpPr>
            <a:spLocks noChangeShapeType="1"/>
          </p:cNvSpPr>
          <p:nvPr/>
        </p:nvSpPr>
        <p:spPr bwMode="auto">
          <a:xfrm>
            <a:off x="9617526" y="282580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127"/>
          <p:cNvSpPr>
            <a:spLocks noChangeShapeType="1"/>
          </p:cNvSpPr>
          <p:nvPr/>
        </p:nvSpPr>
        <p:spPr bwMode="auto">
          <a:xfrm>
            <a:off x="9674677" y="2425773"/>
            <a:ext cx="0" cy="1142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28"/>
          <p:cNvSpPr>
            <a:spLocks noChangeShapeType="1"/>
          </p:cNvSpPr>
          <p:nvPr/>
        </p:nvSpPr>
        <p:spPr bwMode="auto">
          <a:xfrm>
            <a:off x="8131585" y="2425773"/>
            <a:ext cx="0" cy="1142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129"/>
          <p:cNvSpPr>
            <a:spLocks noChangeShapeType="1"/>
          </p:cNvSpPr>
          <p:nvPr/>
        </p:nvSpPr>
        <p:spPr bwMode="auto">
          <a:xfrm>
            <a:off x="8931707" y="2425773"/>
            <a:ext cx="0" cy="1142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Text Box 130"/>
          <p:cNvSpPr txBox="1">
            <a:spLocks noChangeArrowheads="1"/>
          </p:cNvSpPr>
          <p:nvPr/>
        </p:nvSpPr>
        <p:spPr bwMode="auto">
          <a:xfrm>
            <a:off x="7902978" y="2540067"/>
            <a:ext cx="742971" cy="45717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Facultad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 Ciencias Agrícolas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Line 131"/>
          <p:cNvSpPr>
            <a:spLocks noChangeShapeType="1"/>
          </p:cNvSpPr>
          <p:nvPr/>
        </p:nvSpPr>
        <p:spPr bwMode="auto">
          <a:xfrm>
            <a:off x="8303040" y="2997243"/>
            <a:ext cx="0" cy="17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132"/>
          <p:cNvSpPr>
            <a:spLocks noChangeShapeType="1"/>
          </p:cNvSpPr>
          <p:nvPr/>
        </p:nvSpPr>
        <p:spPr bwMode="auto">
          <a:xfrm>
            <a:off x="8303040" y="3168684"/>
            <a:ext cx="11430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Text Box 133"/>
          <p:cNvSpPr txBox="1">
            <a:spLocks noChangeArrowheads="1"/>
          </p:cNvSpPr>
          <p:nvPr/>
        </p:nvSpPr>
        <p:spPr bwMode="auto">
          <a:xfrm>
            <a:off x="8417343" y="3074698"/>
            <a:ext cx="1200183" cy="35240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Cultivos y Ciencias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Agroambientales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Line 135"/>
          <p:cNvSpPr>
            <a:spLocks noChangeShapeType="1"/>
          </p:cNvSpPr>
          <p:nvPr/>
        </p:nvSpPr>
        <p:spPr bwMode="auto">
          <a:xfrm>
            <a:off x="892385" y="5434662"/>
            <a:ext cx="0" cy="1645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36"/>
          <p:cNvSpPr>
            <a:spLocks noChangeShapeType="1"/>
          </p:cNvSpPr>
          <p:nvPr/>
        </p:nvSpPr>
        <p:spPr bwMode="auto">
          <a:xfrm>
            <a:off x="1398684" y="5143499"/>
            <a:ext cx="0" cy="28573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137"/>
          <p:cNvSpPr>
            <a:spLocks noChangeShapeType="1"/>
          </p:cNvSpPr>
          <p:nvPr/>
        </p:nvSpPr>
        <p:spPr bwMode="auto">
          <a:xfrm>
            <a:off x="2056162" y="5432193"/>
            <a:ext cx="574" cy="201966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Text Box 138"/>
          <p:cNvSpPr txBox="1">
            <a:spLocks noChangeArrowheads="1"/>
          </p:cNvSpPr>
          <p:nvPr/>
        </p:nvSpPr>
        <p:spPr bwMode="auto">
          <a:xfrm>
            <a:off x="1740776" y="5535604"/>
            <a:ext cx="628667" cy="344349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Sección de Impresos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765607" y="5604385"/>
            <a:ext cx="442743" cy="223618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Librería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Line 140"/>
          <p:cNvSpPr>
            <a:spLocks noChangeShapeType="1"/>
          </p:cNvSpPr>
          <p:nvPr/>
        </p:nvSpPr>
        <p:spPr bwMode="auto">
          <a:xfrm>
            <a:off x="900795" y="5436478"/>
            <a:ext cx="114303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41"/>
          <p:cNvSpPr>
            <a:spLocks noChangeShapeType="1"/>
          </p:cNvSpPr>
          <p:nvPr/>
        </p:nvSpPr>
        <p:spPr bwMode="auto">
          <a:xfrm flipV="1">
            <a:off x="2474596" y="1797156"/>
            <a:ext cx="0" cy="4571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Text Box 142"/>
          <p:cNvSpPr txBox="1">
            <a:spLocks noChangeArrowheads="1"/>
          </p:cNvSpPr>
          <p:nvPr/>
        </p:nvSpPr>
        <p:spPr bwMode="auto">
          <a:xfrm>
            <a:off x="2368800" y="1911450"/>
            <a:ext cx="1133506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 action="ppaction://hlinksldjump"/>
              </a:rPr>
              <a:t>Decanato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 action="ppaction://hlinksldjump"/>
              </a:rPr>
              <a:t> de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 action="ppaction://hlinksldjump"/>
              </a:rPr>
              <a:t>Asuntos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hlinkClick r:id="rId6" action="ppaction://hlinksldjump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 action="ppaction://hlinksldjump"/>
              </a:rPr>
              <a:t> </a:t>
            </a:r>
            <a:r>
              <a:rPr kumimoji="0" lang="es-MX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 action="ppaction://hlinksldjump"/>
              </a:rPr>
              <a:t>Académicos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Text Box 143"/>
          <p:cNvSpPr txBox="1">
            <a:spLocks noChangeArrowheads="1"/>
          </p:cNvSpPr>
          <p:nvPr/>
        </p:nvSpPr>
        <p:spPr bwMode="auto">
          <a:xfrm>
            <a:off x="841901" y="3984316"/>
            <a:ext cx="1200183" cy="339635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Salud y Seguridad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Ocupacional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Line 144"/>
          <p:cNvSpPr>
            <a:spLocks noChangeShapeType="1"/>
          </p:cNvSpPr>
          <p:nvPr/>
        </p:nvSpPr>
        <p:spPr bwMode="auto">
          <a:xfrm flipV="1">
            <a:off x="759031" y="4791481"/>
            <a:ext cx="99661" cy="3609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Text Box 145"/>
          <p:cNvSpPr txBox="1">
            <a:spLocks noChangeArrowheads="1"/>
          </p:cNvSpPr>
          <p:nvPr/>
        </p:nvSpPr>
        <p:spPr bwMode="auto">
          <a:xfrm>
            <a:off x="2587882" y="2367716"/>
            <a:ext cx="1200183" cy="207139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Admisiones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Text Box 146"/>
          <p:cNvSpPr txBox="1">
            <a:spLocks noChangeArrowheads="1"/>
          </p:cNvSpPr>
          <p:nvPr/>
        </p:nvSpPr>
        <p:spPr bwMode="auto">
          <a:xfrm>
            <a:off x="655381" y="1274776"/>
            <a:ext cx="642935" cy="340035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Actividades </a:t>
            </a: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Atléticas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Text Box 147"/>
          <p:cNvSpPr txBox="1">
            <a:spLocks noChangeArrowheads="1"/>
          </p:cNvSpPr>
          <p:nvPr/>
        </p:nvSpPr>
        <p:spPr bwMode="auto">
          <a:xfrm>
            <a:off x="4081774" y="4262580"/>
            <a:ext cx="971577" cy="2123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Colocaciones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Text Box 148"/>
          <p:cNvSpPr txBox="1">
            <a:spLocks noChangeArrowheads="1"/>
          </p:cNvSpPr>
          <p:nvPr/>
        </p:nvSpPr>
        <p:spPr bwMode="auto">
          <a:xfrm>
            <a:off x="4088598" y="2361413"/>
            <a:ext cx="971577" cy="48887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Actividades Sociales y Culturales -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Ex-alumnos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Text Box 149"/>
          <p:cNvSpPr txBox="1">
            <a:spLocks noChangeArrowheads="1"/>
          </p:cNvSpPr>
          <p:nvPr/>
        </p:nvSpPr>
        <p:spPr bwMode="auto">
          <a:xfrm>
            <a:off x="4065573" y="4606884"/>
            <a:ext cx="971577" cy="46035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Consejería 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Servicios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Psicológicos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Text Box 150"/>
          <p:cNvSpPr txBox="1">
            <a:spLocks noChangeArrowheads="1"/>
          </p:cNvSpPr>
          <p:nvPr/>
        </p:nvSpPr>
        <p:spPr bwMode="auto">
          <a:xfrm>
            <a:off x="4080131" y="3919124"/>
            <a:ext cx="971577" cy="20683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Calidad de Vida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Text Box 151"/>
          <p:cNvSpPr txBox="1">
            <a:spLocks noChangeArrowheads="1"/>
          </p:cNvSpPr>
          <p:nvPr/>
        </p:nvSpPr>
        <p:spPr bwMode="auto">
          <a:xfrm>
            <a:off x="4088598" y="3484442"/>
            <a:ext cx="971577" cy="204014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Banda y Orquesta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Text Box 152"/>
          <p:cNvSpPr txBox="1">
            <a:spLocks noChangeArrowheads="1"/>
          </p:cNvSpPr>
          <p:nvPr/>
        </p:nvSpPr>
        <p:spPr bwMode="auto">
          <a:xfrm>
            <a:off x="4088598" y="2990277"/>
            <a:ext cx="971577" cy="337764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Asistencia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Económica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Text Box 153"/>
          <p:cNvSpPr txBox="1">
            <a:spLocks noChangeArrowheads="1"/>
          </p:cNvSpPr>
          <p:nvPr/>
        </p:nvSpPr>
        <p:spPr bwMode="auto">
          <a:xfrm>
            <a:off x="4065030" y="5157425"/>
            <a:ext cx="963232" cy="69941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Programas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Intercambio 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Servicios 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Estudiantes                 Internacionales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Text Box 154"/>
          <p:cNvSpPr txBox="1">
            <a:spLocks noChangeArrowheads="1"/>
          </p:cNvSpPr>
          <p:nvPr/>
        </p:nvSpPr>
        <p:spPr bwMode="auto">
          <a:xfrm>
            <a:off x="2768276" y="1263718"/>
            <a:ext cx="971577" cy="339089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Centro de Desarrollo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Pre-escolar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Text Box 155"/>
          <p:cNvSpPr txBox="1">
            <a:spLocks noChangeArrowheads="1"/>
          </p:cNvSpPr>
          <p:nvPr/>
        </p:nvSpPr>
        <p:spPr bwMode="auto">
          <a:xfrm>
            <a:off x="849521" y="3691558"/>
            <a:ext cx="1200183" cy="19049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Recursos Humanos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Text Box 156"/>
          <p:cNvSpPr txBox="1">
            <a:spLocks noChangeArrowheads="1"/>
          </p:cNvSpPr>
          <p:nvPr/>
        </p:nvSpPr>
        <p:spPr bwMode="auto">
          <a:xfrm>
            <a:off x="860741" y="5025950"/>
            <a:ext cx="1200183" cy="176448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Empresas Universitarias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Text Box 157"/>
          <p:cNvSpPr txBox="1">
            <a:spLocks noChangeArrowheads="1"/>
          </p:cNvSpPr>
          <p:nvPr/>
        </p:nvSpPr>
        <p:spPr bwMode="auto">
          <a:xfrm>
            <a:off x="859146" y="4399137"/>
            <a:ext cx="1162082" cy="171728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Servicios Auxiliares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Text Box 158"/>
          <p:cNvSpPr txBox="1">
            <a:spLocks noChangeArrowheads="1"/>
          </p:cNvSpPr>
          <p:nvPr/>
        </p:nvSpPr>
        <p:spPr bwMode="auto">
          <a:xfrm>
            <a:off x="4073823" y="5920766"/>
            <a:ext cx="969934" cy="244898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Servicios </a:t>
            </a:r>
            <a:r>
              <a:rPr kumimoji="0" lang="es-EC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Médicos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Line 159"/>
          <p:cNvSpPr>
            <a:spLocks noChangeShapeType="1"/>
          </p:cNvSpPr>
          <p:nvPr/>
        </p:nvSpPr>
        <p:spPr bwMode="auto">
          <a:xfrm flipV="1">
            <a:off x="6323607" y="869831"/>
            <a:ext cx="81478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60"/>
          <p:cNvSpPr>
            <a:spLocks noChangeShapeType="1"/>
          </p:cNvSpPr>
          <p:nvPr/>
        </p:nvSpPr>
        <p:spPr bwMode="auto">
          <a:xfrm>
            <a:off x="3277932" y="1124341"/>
            <a:ext cx="0" cy="132106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Text Box 161"/>
          <p:cNvSpPr txBox="1">
            <a:spLocks noChangeArrowheads="1"/>
          </p:cNvSpPr>
          <p:nvPr/>
        </p:nvSpPr>
        <p:spPr bwMode="auto">
          <a:xfrm>
            <a:off x="847615" y="3072141"/>
            <a:ext cx="1200183" cy="190489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Finanzas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Line 162"/>
          <p:cNvSpPr>
            <a:spLocks noChangeShapeType="1"/>
          </p:cNvSpPr>
          <p:nvPr/>
        </p:nvSpPr>
        <p:spPr bwMode="auto">
          <a:xfrm>
            <a:off x="766830" y="3166054"/>
            <a:ext cx="8169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163"/>
          <p:cNvSpPr>
            <a:spLocks noChangeShapeType="1"/>
          </p:cNvSpPr>
          <p:nvPr/>
        </p:nvSpPr>
        <p:spPr bwMode="auto">
          <a:xfrm>
            <a:off x="3958848" y="4368771"/>
            <a:ext cx="10672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164"/>
          <p:cNvSpPr>
            <a:spLocks noChangeShapeType="1"/>
          </p:cNvSpPr>
          <p:nvPr/>
        </p:nvSpPr>
        <p:spPr bwMode="auto">
          <a:xfrm>
            <a:off x="2482311" y="4615982"/>
            <a:ext cx="1016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Text Box 165"/>
          <p:cNvSpPr txBox="1">
            <a:spLocks noChangeArrowheads="1"/>
          </p:cNvSpPr>
          <p:nvPr/>
        </p:nvSpPr>
        <p:spPr bwMode="auto">
          <a:xfrm>
            <a:off x="2608846" y="4943982"/>
            <a:ext cx="1196866" cy="47666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Programa de Preparación de Maestro de Escuela Secundaria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Line 167"/>
          <p:cNvSpPr>
            <a:spLocks noChangeShapeType="1"/>
          </p:cNvSpPr>
          <p:nvPr/>
        </p:nvSpPr>
        <p:spPr bwMode="auto">
          <a:xfrm>
            <a:off x="9543441" y="1126786"/>
            <a:ext cx="662" cy="136932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169"/>
          <p:cNvSpPr>
            <a:spLocks noChangeShapeType="1"/>
          </p:cNvSpPr>
          <p:nvPr/>
        </p:nvSpPr>
        <p:spPr bwMode="auto">
          <a:xfrm>
            <a:off x="3967471" y="6052396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ine 170"/>
          <p:cNvSpPr>
            <a:spLocks noChangeShapeType="1"/>
          </p:cNvSpPr>
          <p:nvPr/>
        </p:nvSpPr>
        <p:spPr bwMode="auto">
          <a:xfrm>
            <a:off x="3965217" y="6391566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171"/>
          <p:cNvSpPr>
            <a:spLocks noChangeShapeType="1"/>
          </p:cNvSpPr>
          <p:nvPr/>
        </p:nvSpPr>
        <p:spPr bwMode="auto">
          <a:xfrm>
            <a:off x="3967471" y="5876817"/>
            <a:ext cx="0" cy="49957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Text Box 172"/>
          <p:cNvSpPr txBox="1">
            <a:spLocks noChangeArrowheads="1"/>
          </p:cNvSpPr>
          <p:nvPr/>
        </p:nvSpPr>
        <p:spPr bwMode="auto">
          <a:xfrm>
            <a:off x="3828168" y="1255618"/>
            <a:ext cx="1232007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 de  Mejoramiento Contínuo y Avalúo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Line 173"/>
          <p:cNvSpPr>
            <a:spLocks noChangeShapeType="1"/>
          </p:cNvSpPr>
          <p:nvPr/>
        </p:nvSpPr>
        <p:spPr bwMode="auto">
          <a:xfrm>
            <a:off x="1051139" y="1133814"/>
            <a:ext cx="0" cy="1409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Text Box 48"/>
          <p:cNvSpPr txBox="1">
            <a:spLocks noChangeArrowheads="1"/>
          </p:cNvSpPr>
          <p:nvPr/>
        </p:nvSpPr>
        <p:spPr bwMode="auto">
          <a:xfrm>
            <a:off x="5477763" y="436089"/>
            <a:ext cx="1409739" cy="285735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7" action="ppaction://hlinksldjump"/>
              </a:rPr>
              <a:t>Oficina del Rector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Text Box 49"/>
          <p:cNvSpPr txBox="1">
            <a:spLocks noChangeArrowheads="1"/>
          </p:cNvSpPr>
          <p:nvPr/>
        </p:nvSpPr>
        <p:spPr bwMode="auto">
          <a:xfrm>
            <a:off x="7135573" y="690021"/>
            <a:ext cx="1343062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Senado </a:t>
            </a: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Académico y Junta Adm.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Line 50"/>
          <p:cNvSpPr>
            <a:spLocks noChangeShapeType="1"/>
          </p:cNvSpPr>
          <p:nvPr/>
        </p:nvSpPr>
        <p:spPr bwMode="auto">
          <a:xfrm flipH="1">
            <a:off x="1034205" y="1134060"/>
            <a:ext cx="97833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Line 51"/>
          <p:cNvSpPr>
            <a:spLocks noChangeShapeType="1"/>
          </p:cNvSpPr>
          <p:nvPr/>
        </p:nvSpPr>
        <p:spPr bwMode="auto">
          <a:xfrm flipH="1">
            <a:off x="2058707" y="1142476"/>
            <a:ext cx="0" cy="17144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Line 52"/>
          <p:cNvSpPr>
            <a:spLocks noChangeShapeType="1"/>
          </p:cNvSpPr>
          <p:nvPr/>
        </p:nvSpPr>
        <p:spPr bwMode="auto">
          <a:xfrm flipH="1">
            <a:off x="4407290" y="1124587"/>
            <a:ext cx="0" cy="144882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Line 53"/>
          <p:cNvSpPr>
            <a:spLocks noChangeShapeType="1"/>
          </p:cNvSpPr>
          <p:nvPr/>
        </p:nvSpPr>
        <p:spPr bwMode="auto">
          <a:xfrm>
            <a:off x="5810595" y="1134060"/>
            <a:ext cx="0" cy="1409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Line 54"/>
          <p:cNvSpPr>
            <a:spLocks noChangeShapeType="1"/>
          </p:cNvSpPr>
          <p:nvPr/>
        </p:nvSpPr>
        <p:spPr bwMode="auto">
          <a:xfrm>
            <a:off x="6910233" y="1124587"/>
            <a:ext cx="0" cy="13937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Line 55"/>
          <p:cNvSpPr>
            <a:spLocks noChangeShapeType="1"/>
          </p:cNvSpPr>
          <p:nvPr/>
        </p:nvSpPr>
        <p:spPr bwMode="auto">
          <a:xfrm>
            <a:off x="7714589" y="1134060"/>
            <a:ext cx="0" cy="17144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Line 56"/>
          <p:cNvSpPr>
            <a:spLocks noChangeShapeType="1"/>
          </p:cNvSpPr>
          <p:nvPr/>
        </p:nvSpPr>
        <p:spPr bwMode="auto">
          <a:xfrm>
            <a:off x="8538603" y="1142476"/>
            <a:ext cx="0" cy="17144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Line 57"/>
          <p:cNvSpPr>
            <a:spLocks noChangeShapeType="1"/>
          </p:cNvSpPr>
          <p:nvPr/>
        </p:nvSpPr>
        <p:spPr bwMode="auto">
          <a:xfrm>
            <a:off x="10804760" y="1132538"/>
            <a:ext cx="662" cy="136932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Text Box 69"/>
          <p:cNvSpPr txBox="1">
            <a:spLocks noChangeArrowheads="1"/>
          </p:cNvSpPr>
          <p:nvPr/>
        </p:nvSpPr>
        <p:spPr bwMode="auto">
          <a:xfrm>
            <a:off x="1394577" y="1263964"/>
            <a:ext cx="1310253" cy="351094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Centro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Tecnologías de Información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" name="Text Box 70"/>
          <p:cNvSpPr txBox="1">
            <a:spLocks noChangeArrowheads="1"/>
          </p:cNvSpPr>
          <p:nvPr/>
        </p:nvSpPr>
        <p:spPr bwMode="auto">
          <a:xfrm>
            <a:off x="7312411" y="1263964"/>
            <a:ext cx="800122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Asesoría Legal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Text Box 71"/>
          <p:cNvSpPr txBox="1">
            <a:spLocks noChangeArrowheads="1"/>
          </p:cNvSpPr>
          <p:nvPr/>
        </p:nvSpPr>
        <p:spPr bwMode="auto">
          <a:xfrm>
            <a:off x="5161867" y="1255864"/>
            <a:ext cx="1308209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 </a:t>
            </a:r>
            <a:r>
              <a:rPr kumimoji="0" lang="es-PR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Investigación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Institucional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 </a:t>
            </a:r>
            <a:r>
              <a:rPr kumimoji="0" lang="es-PR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Planificación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Text Box 72"/>
          <p:cNvSpPr txBox="1">
            <a:spLocks noChangeArrowheads="1"/>
          </p:cNvSpPr>
          <p:nvPr/>
        </p:nvSpPr>
        <p:spPr bwMode="auto">
          <a:xfrm>
            <a:off x="6572773" y="1272176"/>
            <a:ext cx="666768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Prensa y            Publicaciones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Text Box 73"/>
          <p:cNvSpPr txBox="1">
            <a:spLocks noChangeArrowheads="1"/>
          </p:cNvSpPr>
          <p:nvPr/>
        </p:nvSpPr>
        <p:spPr bwMode="auto">
          <a:xfrm>
            <a:off x="8198868" y="1272176"/>
            <a:ext cx="679469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 de   Presupuesto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Text Box 74"/>
          <p:cNvSpPr txBox="1">
            <a:spLocks noChangeArrowheads="1"/>
          </p:cNvSpPr>
          <p:nvPr/>
        </p:nvSpPr>
        <p:spPr bwMode="auto">
          <a:xfrm>
            <a:off x="8976157" y="1263964"/>
            <a:ext cx="1104931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 de la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Procuradora Estudiantil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Text Box 146"/>
          <p:cNvSpPr txBox="1">
            <a:spLocks noChangeArrowheads="1"/>
          </p:cNvSpPr>
          <p:nvPr/>
        </p:nvSpPr>
        <p:spPr bwMode="auto">
          <a:xfrm>
            <a:off x="655380" y="1275022"/>
            <a:ext cx="642935" cy="340035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Actividades </a:t>
            </a: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Atléticas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Text Box 154"/>
          <p:cNvSpPr txBox="1">
            <a:spLocks noChangeArrowheads="1"/>
          </p:cNvSpPr>
          <p:nvPr/>
        </p:nvSpPr>
        <p:spPr bwMode="auto">
          <a:xfrm>
            <a:off x="2768275" y="1263964"/>
            <a:ext cx="971577" cy="339089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Centro de Desarrollo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Pre-escolar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" name="Line 159"/>
          <p:cNvSpPr>
            <a:spLocks noChangeShapeType="1"/>
          </p:cNvSpPr>
          <p:nvPr/>
        </p:nvSpPr>
        <p:spPr bwMode="auto">
          <a:xfrm flipV="1">
            <a:off x="6323606" y="870077"/>
            <a:ext cx="81478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Line 160"/>
          <p:cNvSpPr>
            <a:spLocks noChangeShapeType="1"/>
          </p:cNvSpPr>
          <p:nvPr/>
        </p:nvSpPr>
        <p:spPr bwMode="auto">
          <a:xfrm>
            <a:off x="3277931" y="1124587"/>
            <a:ext cx="0" cy="132106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Line 167"/>
          <p:cNvSpPr>
            <a:spLocks noChangeShapeType="1"/>
          </p:cNvSpPr>
          <p:nvPr/>
        </p:nvSpPr>
        <p:spPr bwMode="auto">
          <a:xfrm>
            <a:off x="9543440" y="1127032"/>
            <a:ext cx="662" cy="136932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Text Box 172"/>
          <p:cNvSpPr txBox="1">
            <a:spLocks noChangeArrowheads="1"/>
          </p:cNvSpPr>
          <p:nvPr/>
        </p:nvSpPr>
        <p:spPr bwMode="auto">
          <a:xfrm>
            <a:off x="3828167" y="1255864"/>
            <a:ext cx="1232007" cy="34288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 de  Mejoramiento Contínuo y Avalúo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Line 173"/>
          <p:cNvSpPr>
            <a:spLocks noChangeShapeType="1"/>
          </p:cNvSpPr>
          <p:nvPr/>
        </p:nvSpPr>
        <p:spPr bwMode="auto">
          <a:xfrm>
            <a:off x="1051138" y="1134060"/>
            <a:ext cx="0" cy="1409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5316598" y="4736997"/>
            <a:ext cx="10768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PD: 40</a:t>
            </a:r>
          </a:p>
          <a:p>
            <a:r>
              <a:rPr lang="en-US" sz="1100" dirty="0" smtClean="0"/>
              <a:t>PND: 14</a:t>
            </a:r>
          </a:p>
          <a:p>
            <a:r>
              <a:rPr lang="en-US" sz="1100" dirty="0" smtClean="0"/>
              <a:t>P: $5,165,592</a:t>
            </a:r>
            <a:endParaRPr lang="en-US" sz="1100" dirty="0"/>
          </a:p>
        </p:txBody>
      </p:sp>
      <p:sp>
        <p:nvSpPr>
          <p:cNvPr id="197" name="TextBox 196"/>
          <p:cNvSpPr txBox="1"/>
          <p:nvPr/>
        </p:nvSpPr>
        <p:spPr>
          <a:xfrm>
            <a:off x="1571992" y="5908828"/>
            <a:ext cx="1429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PD: 1</a:t>
            </a:r>
          </a:p>
          <a:p>
            <a:r>
              <a:rPr lang="en-US" sz="1100" dirty="0" smtClean="0"/>
              <a:t>PND: 474</a:t>
            </a:r>
          </a:p>
          <a:p>
            <a:r>
              <a:rPr lang="en-US" sz="1100" dirty="0" smtClean="0"/>
              <a:t>P: $23,786,600</a:t>
            </a:r>
            <a:endParaRPr lang="en-US" sz="1100" dirty="0"/>
          </a:p>
        </p:txBody>
      </p:sp>
      <p:sp>
        <p:nvSpPr>
          <p:cNvPr id="198" name="TextBox 197"/>
          <p:cNvSpPr txBox="1"/>
          <p:nvPr/>
        </p:nvSpPr>
        <p:spPr>
          <a:xfrm>
            <a:off x="2557030" y="5533176"/>
            <a:ext cx="1429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PD: 29</a:t>
            </a:r>
          </a:p>
          <a:p>
            <a:r>
              <a:rPr lang="en-US" sz="1100" dirty="0" smtClean="0"/>
              <a:t>PND: 80</a:t>
            </a:r>
          </a:p>
          <a:p>
            <a:r>
              <a:rPr lang="en-US" sz="1100" dirty="0" smtClean="0"/>
              <a:t>P: $10,073,436.63</a:t>
            </a:r>
            <a:endParaRPr lang="en-US" sz="1100" dirty="0"/>
          </a:p>
        </p:txBody>
      </p:sp>
      <p:sp>
        <p:nvSpPr>
          <p:cNvPr id="199" name="TextBox 198"/>
          <p:cNvSpPr txBox="1"/>
          <p:nvPr/>
        </p:nvSpPr>
        <p:spPr>
          <a:xfrm>
            <a:off x="8368441" y="5240784"/>
            <a:ext cx="13170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PD: 38</a:t>
            </a:r>
          </a:p>
          <a:p>
            <a:r>
              <a:rPr lang="en-US" sz="1100" dirty="0" smtClean="0"/>
              <a:t>PND: 51</a:t>
            </a:r>
          </a:p>
          <a:p>
            <a:r>
              <a:rPr lang="en-US" sz="1100" dirty="0" smtClean="0"/>
              <a:t>P: $8,184,289.10</a:t>
            </a:r>
            <a:endParaRPr lang="en-US" sz="1100" dirty="0"/>
          </a:p>
        </p:txBody>
      </p:sp>
      <p:sp>
        <p:nvSpPr>
          <p:cNvPr id="200" name="TextBox 199"/>
          <p:cNvSpPr txBox="1"/>
          <p:nvPr/>
        </p:nvSpPr>
        <p:spPr>
          <a:xfrm>
            <a:off x="5086788" y="5923730"/>
            <a:ext cx="13170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PD: 15</a:t>
            </a:r>
          </a:p>
          <a:p>
            <a:r>
              <a:rPr lang="en-US" sz="1100" dirty="0" smtClean="0"/>
              <a:t>PND: 60</a:t>
            </a:r>
          </a:p>
          <a:p>
            <a:r>
              <a:rPr lang="en-US" sz="1100" dirty="0" smtClean="0"/>
              <a:t>P: $5,389,772.96</a:t>
            </a:r>
            <a:endParaRPr lang="en-US" sz="1100" dirty="0"/>
          </a:p>
        </p:txBody>
      </p:sp>
      <p:sp>
        <p:nvSpPr>
          <p:cNvPr id="201" name="TextBox 200"/>
          <p:cNvSpPr txBox="1"/>
          <p:nvPr/>
        </p:nvSpPr>
        <p:spPr>
          <a:xfrm>
            <a:off x="4571657" y="454497"/>
            <a:ext cx="1435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PD: 4</a:t>
            </a:r>
          </a:p>
          <a:p>
            <a:r>
              <a:rPr lang="en-US" sz="1100" dirty="0" smtClean="0"/>
              <a:t>PND: 119</a:t>
            </a:r>
          </a:p>
          <a:p>
            <a:r>
              <a:rPr lang="en-US" sz="1100" dirty="0" smtClean="0"/>
              <a:t>P: $23,558,790</a:t>
            </a:r>
            <a:endParaRPr lang="en-US" sz="1100" dirty="0"/>
          </a:p>
        </p:txBody>
      </p:sp>
      <p:sp>
        <p:nvSpPr>
          <p:cNvPr id="202" name="Text Box 75"/>
          <p:cNvSpPr txBox="1">
            <a:spLocks noChangeArrowheads="1"/>
          </p:cNvSpPr>
          <p:nvPr/>
        </p:nvSpPr>
        <p:spPr bwMode="auto">
          <a:xfrm>
            <a:off x="10224285" y="1252024"/>
            <a:ext cx="1339252" cy="32640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Centro de </a:t>
            </a:r>
            <a:r>
              <a:rPr kumimoji="0" lang="es-PR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Investigación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  Desarrollo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" name="Text Box 166"/>
          <p:cNvSpPr txBox="1">
            <a:spLocks noChangeArrowheads="1"/>
          </p:cNvSpPr>
          <p:nvPr/>
        </p:nvSpPr>
        <p:spPr bwMode="auto">
          <a:xfrm>
            <a:off x="4065573" y="6223812"/>
            <a:ext cx="978401" cy="29631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Complejo Natatorio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5759795" y="1796903"/>
            <a:ext cx="0" cy="110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endCxn id="65" idx="0"/>
          </p:cNvCxnSpPr>
          <p:nvPr/>
        </p:nvCxnSpPr>
        <p:spPr>
          <a:xfrm>
            <a:off x="7274311" y="1796903"/>
            <a:ext cx="0" cy="171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Text Box 63"/>
          <p:cNvSpPr txBox="1">
            <a:spLocks noChangeArrowheads="1"/>
          </p:cNvSpPr>
          <p:nvPr/>
        </p:nvSpPr>
        <p:spPr bwMode="auto">
          <a:xfrm>
            <a:off x="10224285" y="1980026"/>
            <a:ext cx="1257335" cy="228588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8" action="ppaction://hlinksldjump"/>
              </a:rPr>
              <a:t>Colegio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8" action="ppaction://hlinksldjump"/>
              </a:rPr>
              <a:t> de </a:t>
            </a:r>
            <a:r>
              <a:rPr kumimoji="0" lang="es-PR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8" action="ppaction://hlinksldjump"/>
              </a:rPr>
              <a:t>Ingeniería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0349404" y="5110835"/>
            <a:ext cx="13170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PD: 174</a:t>
            </a:r>
          </a:p>
          <a:p>
            <a:r>
              <a:rPr lang="en-US" sz="1100" dirty="0" smtClean="0"/>
              <a:t>PND: 94</a:t>
            </a:r>
          </a:p>
          <a:p>
            <a:r>
              <a:rPr lang="en-US" sz="1100" dirty="0" smtClean="0"/>
              <a:t>P: $26,538,098.55</a:t>
            </a:r>
            <a:endParaRPr lang="en-US" sz="1100" dirty="0"/>
          </a:p>
        </p:txBody>
      </p:sp>
      <p:sp>
        <p:nvSpPr>
          <p:cNvPr id="210" name="TextBox 209"/>
          <p:cNvSpPr txBox="1"/>
          <p:nvPr/>
        </p:nvSpPr>
        <p:spPr>
          <a:xfrm>
            <a:off x="7236210" y="6158370"/>
            <a:ext cx="424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Resumen</a:t>
            </a:r>
            <a:r>
              <a:rPr lang="en-US" sz="1400" dirty="0" smtClean="0"/>
              <a:t> </a:t>
            </a:r>
            <a:r>
              <a:rPr lang="en-US" sz="1400" dirty="0" err="1" smtClean="0"/>
              <a:t>Recinto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    PD: 640       PND: 1058      </a:t>
            </a:r>
            <a:r>
              <a:rPr lang="en-US" sz="1400" dirty="0" err="1" smtClean="0"/>
              <a:t>Presupuesto</a:t>
            </a:r>
            <a:r>
              <a:rPr lang="en-US" sz="1400" dirty="0" smtClean="0"/>
              <a:t>: $151,875,924 </a:t>
            </a:r>
            <a:endParaRPr lang="en-US" sz="1400" dirty="0"/>
          </a:p>
        </p:txBody>
      </p:sp>
      <p:cxnSp>
        <p:nvCxnSpPr>
          <p:cNvPr id="212" name="Straight Connector 211"/>
          <p:cNvCxnSpPr>
            <a:stCxn id="86" idx="2"/>
            <a:endCxn id="166" idx="0"/>
          </p:cNvCxnSpPr>
          <p:nvPr/>
        </p:nvCxnSpPr>
        <p:spPr>
          <a:xfrm flipH="1">
            <a:off x="3207279" y="4820830"/>
            <a:ext cx="3720" cy="123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Line 22"/>
          <p:cNvSpPr>
            <a:spLocks noChangeShapeType="1"/>
          </p:cNvSpPr>
          <p:nvPr/>
        </p:nvSpPr>
        <p:spPr bwMode="auto">
          <a:xfrm>
            <a:off x="5201988" y="4241840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Line 23"/>
          <p:cNvSpPr>
            <a:spLocks noChangeShapeType="1"/>
          </p:cNvSpPr>
          <p:nvPr/>
        </p:nvSpPr>
        <p:spPr bwMode="auto">
          <a:xfrm>
            <a:off x="5198339" y="2546925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Line 24"/>
          <p:cNvSpPr>
            <a:spLocks noChangeShapeType="1"/>
          </p:cNvSpPr>
          <p:nvPr/>
        </p:nvSpPr>
        <p:spPr bwMode="auto">
          <a:xfrm>
            <a:off x="5213730" y="3894891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Line 25"/>
          <p:cNvSpPr>
            <a:spLocks noChangeShapeType="1"/>
          </p:cNvSpPr>
          <p:nvPr/>
        </p:nvSpPr>
        <p:spPr bwMode="auto">
          <a:xfrm>
            <a:off x="5201514" y="3429171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Line 26"/>
          <p:cNvSpPr>
            <a:spLocks noChangeShapeType="1"/>
          </p:cNvSpPr>
          <p:nvPr/>
        </p:nvSpPr>
        <p:spPr bwMode="auto">
          <a:xfrm>
            <a:off x="5201514" y="3105364"/>
            <a:ext cx="1143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Line 3"/>
          <p:cNvSpPr>
            <a:spLocks noChangeShapeType="1"/>
          </p:cNvSpPr>
          <p:nvPr/>
        </p:nvSpPr>
        <p:spPr bwMode="auto">
          <a:xfrm>
            <a:off x="6706333" y="2813904"/>
            <a:ext cx="120179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Text Box 82"/>
          <p:cNvSpPr txBox="1">
            <a:spLocks noChangeArrowheads="1"/>
          </p:cNvSpPr>
          <p:nvPr/>
        </p:nvSpPr>
        <p:spPr bwMode="auto">
          <a:xfrm>
            <a:off x="5262653" y="2969963"/>
            <a:ext cx="1200183" cy="349232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Estudios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Organizacionales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Text Box 83"/>
          <p:cNvSpPr txBox="1">
            <a:spLocks noChangeArrowheads="1"/>
          </p:cNvSpPr>
          <p:nvPr/>
        </p:nvSpPr>
        <p:spPr bwMode="auto">
          <a:xfrm>
            <a:off x="5268529" y="3369580"/>
            <a:ext cx="1257335" cy="222594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Administracion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Oficinas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Text Box 84"/>
          <p:cNvSpPr txBox="1">
            <a:spLocks noChangeArrowheads="1"/>
          </p:cNvSpPr>
          <p:nvPr/>
        </p:nvSpPr>
        <p:spPr bwMode="auto">
          <a:xfrm>
            <a:off x="5280916" y="4437552"/>
            <a:ext cx="1209708" cy="24721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Gerencia</a:t>
            </a:r>
            <a:r>
              <a:rPr kumimoji="0" lang="en-US" altLang="en-US" sz="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Industrial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Text Box 85"/>
          <p:cNvSpPr txBox="1">
            <a:spLocks noChangeArrowheads="1"/>
          </p:cNvSpPr>
          <p:nvPr/>
        </p:nvSpPr>
        <p:spPr bwMode="auto">
          <a:xfrm>
            <a:off x="5262653" y="2700008"/>
            <a:ext cx="1200183" cy="216271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Mercadeo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Text Box 86"/>
          <p:cNvSpPr txBox="1">
            <a:spLocks noChangeArrowheads="1"/>
          </p:cNvSpPr>
          <p:nvPr/>
        </p:nvSpPr>
        <p:spPr bwMode="auto">
          <a:xfrm>
            <a:off x="5296210" y="3712884"/>
            <a:ext cx="1212884" cy="34583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Sistemas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Informacion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Comp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Text Box 87"/>
          <p:cNvSpPr txBox="1">
            <a:spLocks noChangeArrowheads="1"/>
          </p:cNvSpPr>
          <p:nvPr/>
        </p:nvSpPr>
        <p:spPr bwMode="auto">
          <a:xfrm>
            <a:off x="5283617" y="4162147"/>
            <a:ext cx="1207007" cy="199209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Finanzas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Line 164"/>
          <p:cNvSpPr>
            <a:spLocks noChangeShapeType="1"/>
          </p:cNvSpPr>
          <p:nvPr/>
        </p:nvSpPr>
        <p:spPr bwMode="auto">
          <a:xfrm>
            <a:off x="5210247" y="4684763"/>
            <a:ext cx="10160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Text Box 145"/>
          <p:cNvSpPr txBox="1">
            <a:spLocks noChangeArrowheads="1"/>
          </p:cNvSpPr>
          <p:nvPr/>
        </p:nvSpPr>
        <p:spPr bwMode="auto">
          <a:xfrm>
            <a:off x="5262653" y="2436497"/>
            <a:ext cx="1200183" cy="207139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Contabilidad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8" name="Straight Connector 227"/>
          <p:cNvCxnSpPr>
            <a:endCxn id="226" idx="0"/>
          </p:cNvCxnSpPr>
          <p:nvPr/>
        </p:nvCxnSpPr>
        <p:spPr>
          <a:xfrm flipH="1">
            <a:off x="5210247" y="2254332"/>
            <a:ext cx="3483" cy="2430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043659" y="217710"/>
            <a:ext cx="2409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*No se </a:t>
            </a:r>
            <a:r>
              <a:rPr lang="en-US" sz="1600" dirty="0" err="1" smtClean="0"/>
              <a:t>incluyen</a:t>
            </a:r>
            <a:r>
              <a:rPr lang="en-US" sz="1600" dirty="0" smtClean="0"/>
              <a:t> SEA y EEA </a:t>
            </a:r>
            <a:endParaRPr lang="es-PR" sz="1600" dirty="0"/>
          </a:p>
        </p:txBody>
      </p:sp>
      <p:sp>
        <p:nvSpPr>
          <p:cNvPr id="227" name="TextBox 226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9" action="ppaction://hlinksldjump"/>
              </a:rPr>
              <a:t>Tabla</a:t>
            </a:r>
            <a:r>
              <a:rPr lang="en-US" sz="1100" dirty="0" smtClean="0">
                <a:hlinkClick r:id="rId9" action="ppaction://hlinksldjump"/>
              </a:rPr>
              <a:t> </a:t>
            </a:r>
            <a:r>
              <a:rPr lang="en-US" sz="1100" dirty="0" err="1" smtClean="0">
                <a:hlinkClick r:id="rId9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31399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23151"/>
              </p:ext>
            </p:extLst>
          </p:nvPr>
        </p:nvGraphicFramePr>
        <p:xfrm>
          <a:off x="2555631" y="1352709"/>
          <a:ext cx="8354645" cy="422747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97569"/>
                <a:gridCol w="3471544"/>
                <a:gridCol w="837957"/>
                <a:gridCol w="1057423"/>
                <a:gridCol w="1990152"/>
              </a:tblGrid>
              <a:tr h="38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Facultad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Departamentos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PD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PND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err="1">
                          <a:effectLst/>
                        </a:rPr>
                        <a:t>Presupuesto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4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Rectoría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$1,093,480.60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6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Presupuesto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$590,620.50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177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Senado</a:t>
                      </a:r>
                      <a:r>
                        <a:rPr lang="en-US" sz="1400" u="none" strike="noStrike" dirty="0">
                          <a:effectLst/>
                        </a:rPr>
                        <a:t> y Junta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$398,364.15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5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Investigacion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Institucional</a:t>
                      </a:r>
                      <a:r>
                        <a:rPr lang="en-US" sz="1400" u="none" strike="noStrike" dirty="0">
                          <a:effectLst/>
                        </a:rPr>
                        <a:t> y </a:t>
                      </a:r>
                      <a:r>
                        <a:rPr lang="en-US" sz="1400" u="none" strike="noStrike" dirty="0" err="1">
                          <a:effectLst/>
                        </a:rPr>
                        <a:t>Planificacion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$408,769.34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6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Tecnologia</a:t>
                      </a:r>
                      <a:r>
                        <a:rPr lang="en-US" sz="1400" u="none" strike="noStrike" dirty="0">
                          <a:effectLst/>
                        </a:rPr>
                        <a:t> de </a:t>
                      </a:r>
                      <a:r>
                        <a:rPr lang="en-US" sz="1400" u="none" strike="noStrike" dirty="0" err="1">
                          <a:effectLst/>
                        </a:rPr>
                        <a:t>Informacion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$1,716,651.48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67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MuSA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$168,357.00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65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Procuradora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Estudiantil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$115,243.50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65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Prensa</a:t>
                      </a:r>
                      <a:r>
                        <a:rPr lang="en-US" sz="1400" u="none" strike="noStrike" dirty="0">
                          <a:effectLst/>
                        </a:rPr>
                        <a:t> y </a:t>
                      </a:r>
                      <a:r>
                        <a:rPr lang="en-US" sz="1400" u="none" strike="noStrike" dirty="0" err="1">
                          <a:effectLst/>
                        </a:rPr>
                        <a:t>Relaciones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Publicas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$561,868.64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177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Actividades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Atleticas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$676,255.00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6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Centro de </a:t>
                      </a:r>
                      <a:r>
                        <a:rPr lang="es-ES" sz="1400" u="none" strike="noStrike" dirty="0" err="1">
                          <a:effectLst/>
                        </a:rPr>
                        <a:t>Investigacion</a:t>
                      </a:r>
                      <a:r>
                        <a:rPr lang="es-ES" sz="1400" u="none" strike="noStrike" dirty="0">
                          <a:effectLst/>
                        </a:rPr>
                        <a:t> y Desarrollo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$2,045,095.70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65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Centro de </a:t>
                      </a:r>
                      <a:r>
                        <a:rPr lang="en-US" sz="1400" u="none" strike="noStrike" dirty="0" err="1">
                          <a:effectLst/>
                        </a:rPr>
                        <a:t>Cuidado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Diurno</a:t>
                      </a:r>
                      <a:r>
                        <a:rPr lang="en-US" sz="1400" u="none" strike="noStrike" dirty="0">
                          <a:effectLst/>
                        </a:rPr>
                        <a:t> y </a:t>
                      </a:r>
                      <a:r>
                        <a:rPr lang="en-US" sz="1400" u="none" strike="noStrike" dirty="0" err="1">
                          <a:effectLst/>
                        </a:rPr>
                        <a:t>Preescolar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$323,941.50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6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Avaluo Institucional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$65,349.03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5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Asuntos Legales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$372,601.80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6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Cuentas Generales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$15,022,192.14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48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$23,558,790.38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5107" y="573426"/>
            <a:ext cx="466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Desglose</a:t>
            </a:r>
            <a:r>
              <a:rPr lang="en-US" sz="2800" dirty="0" smtClean="0"/>
              <a:t> </a:t>
            </a:r>
            <a:r>
              <a:rPr lang="en-US" sz="2800" dirty="0" err="1" smtClean="0"/>
              <a:t>Presupuesto</a:t>
            </a:r>
            <a:r>
              <a:rPr lang="en-US" sz="2800" dirty="0" smtClean="0"/>
              <a:t> </a:t>
            </a:r>
            <a:r>
              <a:rPr lang="en-US" sz="2800" dirty="0" err="1" smtClean="0"/>
              <a:t>Rectoría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249989" y="5634446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Regresar</a:t>
            </a:r>
            <a:endParaRPr lang="es-PR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40530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QEBQUEBQUFhQWFRUVGBcUFBQXFBQVFBQWFxQWFBUYHSggGBolHRQVITEhJSkrLi4uFx8zODMsNyguLisBCgoKDg0OGxAQGywkICQsLCwsLCwsNC0sLCwsLCwsNCwsLCwsLCwsLCwsLCwsLCwsNCwsLCwsLCwsLCwsLCwsLP/AABEIAKkBKwMBIgACEQEDEQH/xAAcAAABBQEBAQAAAAAAAAAAAAACAQQFBgcDAAj/xABCEAABAwIEAwYEAwYFAQkAAAABAAIRAwQFEiExBkFREyJhcYGRBzJCoVKx0RQVYnKSwSMzouHwUxZDRIKTstLT8f/EABoBAAIDAQEAAAAAAAAAAAAAAAAEAgMFAQb/xAAqEQACAgEEAQQABwEBAAAAAAAAAQIDEQQSITETBTJBUSJhgZGhsdFCFP/aAAwDAQACEQMRAD8A0nsilLCNwoNuOid1J2uNNMCQllqEMOljoIgE6ovZU2hdDaBXKxMqcGMwiCOrTDeZQNcOqN8Tm1hBEEoA6rzngcpQ7Ed2MUI4XJt2ByXG7xRrGyVB2okq2PKUHmu7qHTVUm64uFMOMbFo88xgJ9acVtdzjXqq1qEWvTSxnBZISgLjZ4nSrjRwkGDB5jknRZ6piM1LoXlBx7BhKm95dCk2Tr0HVMmcQ0f+8Jp+Lh3fVzZDR4uhcdkU8Z5KnbBPa3ySsJYQ0arXtDmOa5p2LSC0+RGi6QpkwYXoRQvQgAYSQjhQ1vxRaPeWCs0OmBnlrXdC1x7pnlqpKMpdIi5RXbJaEkLxqCJJEea5Ou6Y+oKtzivksUJPpHQhJCbOxKmOf3XGrjVMcwoO6KJqib+B6UhUL+/ml0SntPEweQUVeib08kOyEJC5NvmnfRd2PYdipq2LK3VJHMoSurwORQFTTT6INNdnMoSjKErpwAoSjKEoAAoUZQoAy4PKVtw5uxKesw/8JHuuow88wsvBqZONtjFVh0c73Vrw3jIQBV91XP3f4LnVsJXU5R6OPbLsvNxjlJ7Za4Jp+82ciqU7D3j5VxFZzNHSuuciPjj8Gg08SBG66svx1VBt77xK71MSLYMyjyMPGaH+10niH6Soy4wN7n9xzalB4hwLstSmeTmcj4gkKpU8dJ0KnMN4lDRGy7vjL3HNkocxKrxJhVS1GSrJHaAh+U5XNDXEEnYGdPMKDbeakztrpzWrt4qam9zjlrUkVKNJ/wDOxh19R/yFFwh8MYhqJYw4mdYNi1aiA4yCSXEHSZJIPqrpgvHBe9tMNl7thMAeLugUnX4MsrhssDqROs03d2TrIa6R6CFHYZwS6xNR7T2znaBwEOayBIy9Z6ToB4ru2ceUUarU1+Ny25fwiRxS/NR0ny02UNcVUteqo+vVVPfLPJZbeWN6rnU3F9F76T/xU3Fsn+IDR/rK7WPxJurd2S5Yyu0fUP8ADqR1kDKfLKPNMbiooLGKeZst3H5K6E5R6ZdCco9M3PhvHqV/Q7ahmAzFrmvADmuEEtMEjYg6dVKQs74W4xw2wsqNFtR5cGg1Io1ZNVwmo492N52J0AV+w+8ZcUmVaLg6m8BzXCdQfA6g+BT8ZJrs04TTXY3x1rzbVRSBLywgAb66HL4xMeKyA4RcPa5/YVcokuJpuAA57jX0V+4k41/Z6vZ0WNeWmHFxMEg95rY6aguOx0gwYnqGO0H24rmo0U8snM4S082kfi5QtKmyzTwzt9wrdXXfPG7oxm3vatMRTqOA/DMt9Gnb0XeliddzgDUYwH6nZyB6NBKbVSC4kCByHTwXgE5foqLuZR5+12K6fX30cQlx9PlFvw/g6vWaKgv6bgf+mwub5TmGvmAm/EeGGxaIe6s8iYjKN46nxUHh17UoPz0XuY7nGxHRw2cPNaJjFs6tb0KlVoD4bnAGgziee2vLxWJrdAqI5ibmj9SnfPEzLxjNVjgX0m66DK4zPTXRPKvGgpjvB7fNp/spzH8FBpO05SI3B5EeKy3G8Ue5pY5ve+UnTlzWbFZeDYzFrODQsP4jdVcMxyz8rPqdz1P0j7q1YTcuIl/zSJjlMmPsscHEIBpuiHsLTHWNx6hbFhNHsaLi8yR36hP1VX/SPBogeiMNdkLUscHS6xfK6AdlP2tcVGBw5hUCsC50lTfD+IZDlcdFKm3bLnpit1SlHjtFoKAo0JWgZ4BQlGUJQABQoyhQBUBYN5A+66MtiNifVTAsndPuEQsHeHukfG/oc8i+yJDXcx7LqGDonzsOd0TatbObyMocWuzqkmc+xEaJld4cHawneRw814VamwDfWT+SiSS+iCfhMHwK5uwp0R7FWGpWjcCfCY9E1r3xjRk+sf2UWok4uRF0LZo0qANP8RgHxadiirUKTRJe2Pc+wXG+varoaBlzODdJJUVfUS0kTMEc55qt4GIwb7ZIVsVtGfM54jmGGPbf7JbenQudbesx/OAYcPNp1HqFWrltCoagqvcCGy0NHdLtIDzvrroPsoSjbQ8P7RzSDPczB0fzAiFJJNck/Fjo16zxGpRYGmdNlNWXEgJA1840KyscTV3ZWMdqSBJaDp6yrPhVKuaNSpWe1gGjSGgF7ugA8Duuxk49CuojGuDnMlOKbhhrksjVrS6NsxmfWMqr1aquVS8YHZMwzbxIzHxjdcKtRRfLyeUm1KbaWMgXFaBqnnDXC1ziINVhbSoAkBzwSapBghgHIbF3XkdYYYVhj8Qu2WzCQ09+q4fRSae8R4mQB4kcpW8WlqyjTbTptDWMaGtaNg0CAExTVu5YzRSpcvo+bcXszRruouBFVrspYAS4nllaNTO4jeVr/D5qYZg1MVu7WPaZWnUsdVe97ZH8LSXEeBCvHZiZgT1jX3VB+JtCuSx4aTQazUjUMcXHMXdAQGa7aeKe0emi7Umyc4eGDlHllDuauZxOvqZMeJ5nxXDIJmBPWNfdKSvBeoZjIIIgr5gXALKlFr7io8Oe0ODaeUBocJElwMn29VUMXs/2e4q0iZ7N0T1BAc0+cOCWhqITk4xfQxKicIqTXY94Vwz9pumMI7o77/5W8vUwPVadjcdg+eUH1zBVnhukMPpOdWH+LUgkAF2RoGjTHOSSf9lK/vtlVsTLXacoIKw9dqoWTaT64NvRaScIKTXYxqua5ve2hZbj3CFS4qvqUixuYyGmSRHWOZ6LTrp9BwyQC3b5iD5aGUtDD6IjKwx/O6PzWQpPOUbCaiuTGMC4ZrnFLelWYcucVC4AlhZT75k8hoBr+ILab2nm02YNfFxPM+CkLS3awHI0Nnfck+pTe5p66mVOUm1yV7uXghH2++ibsolplTr4ATGsFUzsWyZwi7zNyncKQKqtpVyO0Vno1cwlOaezK2sUvrw9yFKAroUBTIuAUKMoUAIEQQhEEAEERaCIOoSBEEANn4cw9R5H9ULsLB2cR6BPgiCg64v4J+SX2Rf7kH4j/T/uujcDZzJ9gpIIwueKH0d8svsg8XwNpt3in84BLSeROhOg6ErN7jh2qzVpOnNbMFE4lgYqd6mcruh+U+XRVW055iMUalx4bMzoYN2jQazgHDeenIj/AJyT0cNCoBkaXeLWk/2VysuHnF3+MG5R47+ysVraint6DkFVChvvgss1WOijcLcDBtXta7NBs125PWEw46qG3rOztIYdKeVphw5BkDU+HVaiEQVz08cYM7U51HuZSPhvw5ktKj7ug3tLmoXltVjS4Ug0NpseHDTZzoO2fqjx/wCHtOqC60d2T/wOl1In/wBzPSR4K7BEFb44tYZDxxcdrRVuAOFP3dRd2pa+4qnNUcyS0AfIxhIBLRqZIElxVqXglCkkksImkksI9CQhEvLp0rGMcD2txJDTSefqpQAT4sPd+wVWq/DauHwytSLPxOD2uA/kAIP9QWoJExDVWwWEyiemqm8tEHjd/wDsFlma3OWNZTaCYBdo1peeTeZ9gsvwrtLq+pl3fqPqio4wBOXvHTYABsR0AC2a6t21WOZUaHNcILTsQonCeGLe1qGpRa4OLcozPLg0Eycs66wNypVXRhCSa5ZG2mUpxw+EVvE7e9MxSedeRYfycVDMwm6El1GoJMxlOnstUKErOenT+TTWrkvhGO1baq109k7MAdSx3dJc06mNNipKzxGqwaySVpxVYxXg9lZ2ZtR9PWYbP2II08FTLTY9pYtWpe4jbXGnH5lxucVlylRwnkYctVz38s4aB5SBOvUkqBuMPc1xDhBG4JM/lqoTrkuyUbIN8DyndzuiDgVFFhHNFTuCFVgs7JSo0QhtMXNMwUwdcSE0qOkrmWuUdwnwy+21w2o2Wn/ZdCqrhV3kIAVio3rXJyGoTXInPT4fB1KFedWb4rwqNVnniV+GQgRBCEQVxUGEQQhEEAGEQQhEEAEEYQBGEAEEQQhEEAEEUoQlfsq7p7K5S+kzq7GlS8c3k0+7f1Q0cZaXtY5paXEAEQ4Sdh1+y5XCZ4Rl/ajnjNl/w56z3o/iiPQleZ0XqOpsvjW5LDfyhqdUVHOCwXFw2mJeQB1K50sTou2qs/qAPsU04ie0USDvIgc1UWBO+oery0t2xRTWPvkhXSpxyaIxwIkEEeCMKH4ZpxSJ6uP2AUwFqaS930xsaxn4KZx2yaFXl5VT4g8SVMPo030WsLnvy98EgANJ2BGuyvnJRW5lmnonfYqodvotSZ4xXfTt6z6Lc1RtN7mN/E8NJaI56rIanxXvRsy3/of/APNcHfFu+/Bbf+nU/wDsVH/prZqP0LVweWl+5WKPFF+257QXNY1S6IzEtcSYDez+WPCF9HWjnmmw1AA8taXgTAcQMwE8plfMVfFKjro3PdbV7Xtu60BoeHZgQ3pIV6ofGG5EZ6NA7SQKg05wMyhVao53Ma9R0Flu3xRX5/4bOUKWm8OaCNiAR5ESkTh5sEpClKQoAAqNxux7an3fnbqPHq0+f5wpIoSuNZWDqeHkoFWnO4IP2XDsVdb/AAttQ5h3Xc9ND5+PioO6wSqPlaD5OA+xhKSqaG42xZAVmmNEwa8g6qerWrmaPaR5iP8A9TOraqmUC+MwLWXKRNz2Y1cJUO6kRsmtVhUcYO5TJg4wZ3Xb99KsuJC8KijhneDUQiCEIgtYygwiCAIwgAwiCAIwgAgjCALpTEnwXG8AEGlKENe8DBJGyg7jiZv0keHRLy1GBmGnlLosAKSodFX7Ti+i/mAQSCCRoQpCxxIXGbs9YjbbWefoldXqN1Eox5bWDr08ocsS4UTdtB31U9+y5pkwBueXlPNQN+WhxDXZo8IXlrtFfVDfOOEXxknwiPrvQ00FV2qWmUhIsRdMNuGUrZpcRHuSSToANSU8tbxtTaQejon7EqnW51EjWNNOXh4Kaw899kdVs6f1y2E6qFBKPEX9v4yusC06FhyyWBUT4v2xdZMcPoqtOxM5gWwI5yQr0mOMYvStKfaXD8jJDZgnU7aAEr11kVKDTI6K6dOohZWstPhfZi9P4dXr6HbFjW6Zuzc49sG9SyIB55ZnwnRUu4plpIOhBIPgRoQvpqvjVBlA3Bqs7KJzhwIPg3qfDdfNeK3Ha1ajwIzvc+OmZxMfdI3VQhjaes9M12o1Sm7l0+OMfp+gwcglE9cyVBDM3yfTfB1x2uHWjyZJoUpPUhoafuCpYqp/Cmvnwm3n6e1b7VXx9iFbCtOHMUeG1Edtsl+b/sEoSiKEqRSCUJRFCUACUBRFCUAc6jA4Q4AjodQo6vg1J06Fv8pP5GQpMoCuOKfZ1Sa6K3dcPOH+W4O8HaH32/JQ13YOZ87S38vQ7FXsoHDqqpUxfRbG6S7M4rW6b/s5V/ucJpP+mD1bp9tvsmX/AGdp/if/AKf0VL08i1XxJcIwgCIJwUDCIIAjCADCIIAiCAOrGyYXWuQ0QEVJuUa7lNbxpdslrZ54RfXH5ZBY7cENJE6bwsi4gxJ1OoadMnK5xe06yMx7zPKfzC2ergRfr2zmHkQAfcHQri7CbO3qCu5jH12jR5A7pO5a3Zp0338UntbeX0aNd8YLjllO4O4CJi5xDMAQC2hJa50bOq8x/Lv16K9sxFtNuWk1rWDYNAAHkAoLGsZdV0YSB4KEqYmKAJqunmGjVx8gjdh/hOPdZzP9ibxHG6kEAEiSRBAAnUzJTaxc9zS9+7uXQcln2N8R1n5X04a2RDYBiT9XVXPCrmrUY0vc3lMN5cyNUnrYXXQ2Q6Oyg4roeVHapaJkqar8KVPoqsP8zS37glcrPh+u2qzO1uUOBLmvBEAydDB+yyJelalPDg/7F/ND7LTXw9r6bWHTKBlI3BAhFY2Ip6zmPWIj0TmV6V656Kh2RscVuj0xHfLGM8BSs5+M1Uijbt5F7j7NgfmtFlVXj3hZ+I06Yp1GMdTcT3wSCHCOW2ytvi5VtIe9Lvro1cLLOEs/0zB6hTWoVpTvhHcn/wARQ/pqfomOJfCq5pMLjXoOPJoFSSfZILTzXaPVW+taSbxGX8P/AAr/AApwjVxHtHNcGU6cBzyMxLjqGtbIk9dREhMuIOG6lqSQe0YNyAQQOpbrp4grVfhrYvtbSrRqFpd2rnnKSRDmMDZnxa5ccZsj2kn5SHA9CCPvyVm1JZMazXWOx4fHwQHw34lrMoNoUXN0c90FoMyZOu/JadhvELKkNqjs3/6CfA8vI+6xXAKIssRAOlNwe5vQTpl9Mx+y1Dsm1G6Rqpqco9GddBTk5P5LlKEqo2OJVLV2V0updObfFpP5bK0W9w2o0OYQ5p5j8j0PgmYWKYlODidChKUoSrCAhQFEUJQAJQlKUJQAJQlEUBQAhQpSkQAARBCEQQAYRBAEQQAYTu1pczty8U3t6eZwHv5J9UeAq7JY4JwjkGo5Mri6y+KG7uvFQF7iO4G6TlIbjEcXeKGdTHgFD311nOiY3VyXHn7FPMDs3V6gbByCC8nTT8I8Tt7lQim3gsbSWSocVY+aB7KgAasS5x2pjoOrtfRQmB3T65e6rOkROszMmeey2684bsn03tqUKIYe88hoYe6D3i9sEQC7WeZWI2roqFjNG/LoZAGYxr5KV1excl2msVmcANw6pVa7XuycoA6bFXbALqAGPBa6ACD5aFPcFwuQG02hx33geAnkru7h+3c1gqU2uczXNqHSfm1BBjw20C5XTKfKO3amMPwtEpQfma09QD7hdVzY0NAA0AAAHQDZFK0jGYcpZQSllABSvIZXpQArnQJKo/F2N65W+SuzhIgqDq8K276md4e7Wcpd3fsJ+6puhKSwi+icIPMircF0a5rOrmG0ILHF5jMSRAb1gxrtqVacTsA6TErlxLRz020GANpiC4N0EN+RgA2E6+gXelW7eiC094d10byP13S8ko/hGHNze/ozji+xY9rsuj2GQR9J8T/ZN+CMeq1CabhlDDDnO6/haOZVjx/CycxGgI9vIcvNUB1Y21WNgXD8wqky+KUlg1wUw9hPt1KgnXFS2qSxxb1HI+Y5qY4ee6owPfo2O63mf4nfooTid3eKk3jlFKXO1lxwXExcU80Q4bjl5hPiqnwXXGTzdHvEK1lO1S3RyxOyO2WBChKUlCVYVglCURQlAAlCUpQlACFClKFAAhEEARBABhEEAXWizM4D/kIAfWoyszHc/kovEL6J1XbFrzK3TbZUu/vy4mCkLbMsdqrwjvfYkToCoercEpHA80VGgXeSrRc/yEoAkwNT6wPNaJhNmKNFrOcAu8XHf9PRV/h3DgX5o7rSD5kbfqrUCm6I/IpfL/kyb4ocR16ly+0oyKdINzD/AKjnMFSX9WgObA6gkzpEbg+Bns2gyajyHE8958gFrWIYFQrl7nsGdzDTLxMwWkAxsSJ5qP4awB9Ak1spI2LTIcOuo05+6rsplKfPQ3Vqq4V4Sw1/I84Vw11GkDUMudqNMpAO0jrHtPiVOyglKmoRUVhGdObnJyYcpZQyvSpEQ5SyglLKAClelDK9KAClelDK9KAILGq+VrjE81nmD8Xi3vg5xIpVHClUB+mTAf4ZSfYlaTittLHLDuL8PyVXPGxmfNZ8uJcmpQlKDRuGKWkgqgcQ4Dm1A2M+3NXjg/EP2vDraqTJNINcer6fcf8AdpUdxDXDQQAuTSXJVW2ngZ8NYm3L2ZJzgcwfso7iOpqVEBzmPzNJErriNznbJ3VbllFu3DyTPCFXQjxB9lfJWacLVu/C0ag6WjyTmnfGBPULk6FCSvEoSmRcQoSlKEoAQoSlJQlACFClKFAAhEEARBABhO7XutLvT9f7JmEOJ3wpU45wqbpbYltUdzIjiS65dVX6dOdV67ujVfJXWntoke3kefCwK2lPOPPZTWE4K5wDqpgHUBu5HIknb7pjRpZ3NbG7gPSdf7q4BMU1qXLF7rHHhHrekGNDWiAP+arsFzBRApwUDBRBc0UoAOUoKCUoKAOkr0oZXpQAcpZQSvSgA5XpQyvIAKUkpJSSgDncNbldP4d/L/ZYnxrVADv4jAW2V2gtObaDPlGqzfjjhKZqMkCPlP0jwSd6e7Jo6Kaw0yZ+E0/uuDyq1AB0BynT3J9U6xi1zFMfhXi2e2dauYGuoCQ4HSo1znEuI5EE6+Y22VjvKUgqMllEJNxseTP72jEjxURXMK0YtbGSq1dt3S2MMvTyOsBrZXjzWnWDpphZDYPy1B5rVcHqSweQTenfItqFwSBQleJQkpwTPFCSvFCSgDxQlKUJQAhQpShQAIShCEQQB0p7qscTXUugFWZnPyVJx/8AzEjqX+LA7plxkZ0TKkaI0TG2T+mqolkiTwhs1meEn/Sf1CswKrmB/wCb/wCV35hWIJ2j2id3uCCIFAEQVxUECilAEQQAQKWUKVABSllClQAUr0oUqAFlLKEJUAelelIV5AHiVGcSVHOpNYxhc5xI0EwI59OXspJeUJx3LBOue2WSm4Lgb7K4bUyyHd15bJEO325A5T6K1XTNV2KGvuFVKtRWEWu1zeWV7FaCpGMUIdp6rQMT2VIxvdKTXIzUyEp6ELSOGLiWN8o+yzcc1euEfkb5hSqeJBcswLWUhKUoStEzhCUJKUoSgBChJSlCgBCkSo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1" name="AutoShape 10" descr="data:image/jpeg;base64,/9j/4AAQSkZJRgABAQAAAQABAAD/2wCEAAkGBxQSEhUUExQVFhUXGBgYFxgYGBUWHBcYFhcXFxcVFxgaHCggGB0lHBQYITEhJSkrLi4uFx8zODMsNygtLiwBCgoKDg0OGxAQGy8lICUsLCwsLCwsLDQsLCwsLCwsLCwsLCwsLCwsLCwsLCwsLCwsLCwsNCwsLCwsLCwsLCwsLP/AABEIAMIBAwMBIgACEQEDEQH/xAAcAAABBQEBAQAAAAAAAAAAAAAFAAMEBgcCAQj/xABJEAABAwIEAwUFBQUFBAsBAAABAAIRAyEEEjFBBVFhBiJxgZETMqGx0QdCcsHwFCNSguEzYpKy8RVTosIWJDRDVGNzk6PS0xf/xAAaAQACAwEBAAAAAAAAAAAAAAABBQIDBAAG/8QAMBEAAgIBAwIEAwgDAQAAAAAAAAECEQMEEjEhQRMyUWEFFCIVM3GBkaGx8EJS4SP/2gAMAwEAAhEDEQA/ADbkR4Ljv2dxeG5jlI5akfRc4TBPr1Ibcm5J0HUlWfB9labffcXnl7o+vxVjZBJger2lrvMNIb+ESfjKTMFiKt8rnH+J8/8ANb0CuOHwdOn7jGt8APmn1Gw7SqUuyz3f2lQDoBP0CMcO4HSokOALnDQk6eA0RNJC2GhJJJrFVcjHO/haT6CUAgziFdlYOpwSA4CRuWwT6G3kUPxHEGYOk4ifwiCSdA0SodTiA9mfZubmgkEHUm5d1kkqn4ytWzZqxlou0DTxM3lM8elXcwyzPsXLCdosS4hwFFzTct7wIHR+hPi1WuliGuaHTAIBvA12PVY7jcXNN2QxN+UQQVJ7Mceqj91VPfaMzXbObPvDnrdQ1OmjVx6E8WWXDLvxh01nR0+SzviNWtRrvp1WPyv91+UlvNpmIuCj+L4q58AOhzvuNguMWkzMDeSI+SAcUw1Z7xTp1nObnafZvdmy5bdx0Tcg205Rol2p0DhHxE7Heg+JpyWJqu36F0xbjfX3p+IXDnEpnifH6FNhL3gAyRa5AP3RqboA77SsIBlb7UzuKYHrJlYttjDxYxVOkWIrxVGt9oND7tOq7/CPzUOt9ojRpQd5uA/JR2SfYL1OJcsvUJQs2q/aS/7tJg8S4/modT7RsSdBSb/IT83IrFMreuxI1QrhZHU7c4o/94B4NCiVe1mKdrXqeUD5I+DID+IY1wmbPHVckhYhV49XOtasf53fVRK2Oc7VzyeryUfAkD7Rj6G34/EAMJDmyLgFwbMGYnaYQ7A8botpNdVqUqZfL8oqB0Z+9HMm/JYu6qd7+KbzxoAPJSWD3Kn8Sd9I/ubFiu3WDZ99z/wtPzMBPcA7SjGOeKTC1rNXPIuTsGtmfMhYvnJV/wDsyqOzOYCAHAlxiTbQN2GlzdDJiUY2iWDWzyZEnx7GgPB/j9GgfMn5JiphQ73n1D/Pk/yBqedp6fNdSs9jjagZW4NQcINIO/GXv/zuKG1sA2nORrWt5AAfJWJxUTFUMwWnT59kupi1mjWSHTkrhf0KSlOwsE+J+aSZ+NAQPTZF2Nj7P4drKDC0QXAFx5kokofB/wCwpfgb8lMVDKxJLh9QDUwoVXirZhveO8aDxO3zRjBy4RFyS5CC8LkJdjydSB0bdQ+JYsgBokSrY4JN0QlmSVh12IaN0zWxTSCCJBEEcwUBwojxRDZTeBRZBZWynHslRp1HODq2QmQzOIb4GJTnsD3muhzW6H7waR94b+IVgxbJVR7W0HsZ7Zr3tyRmy/w7lw3i3lKYY5WurMk11A+J9kXHK7Kb911pHQ6IfhKjbtPvslzefM5TyIEEKQ7jAgOGQkXAd7MtqjkHuFnenWNUN47xM18RRFCke80EgNh1Ik6mOmxU5tUGKdlnwFV4k06bXzdxzBro2FxceaA47iWXFMgwdCeTjcAdBYT1T9F9Wm0jcd0xF+ZA0j9Qqhxh5p1JcJOaTe5mdOoHyCWZcv8A5rH3v+DZix/W5/3qXTtrRBworNDSPcgiQ0PdJI8HCL80Ef2HDqIfTYW/uw+C55JOXNF/lAU3snxE1ce0OeXUS0EU/uy1ocSWzY5wSLclolepnL7atd/lKWSe2o2O8a8VSyNdv3Xc+c6zHN3PqmvaIrjcOhlSmrYuzDlhtYs68bVSabJynAmwv0n/AEUio5NRc+0TzWT/AEAC7FAnZcGmyMXdF5B5KYMOuv2dCySgyB7M9F63D9VPGHJ0BUqlg8oJe0wouRZHC2CfZwrp9nboqjrPyVeqUmhpA1PwVg7EmKzPFV5XcGX6eO3NE0lxSK8ckVjPRUeELhybxGIDUyzGiLq1YJuO5IplqcUZbJPqc1HQUlHfjWkzB9Eld8vl9DM9Zp78yNW4VXAw9I/3BA8kxieJuMhjST0sB5nVQ3t0YXBgAs1veIA0nZqgV8eWWpUHPOxcHGesCAE3x4Fzz/B5KeV/gEG0M13Ok73I8iTf5Lv9lEawB4R9ECfxXFi9R+HpDq0vMfha6PiucL2tNaoWUmAtpj95VIgFx0Y1smJ1NzAHVXbMnYr3QLJRLB7sHrqEM4nd48PLUryp2hYD36TvFuV0eVj6Sh/FOKwc3s3Opke82S9vV1MiY8LjcI44SUraBOScehPm2q6qYwtpudy0UTBYllRuZjg5p3HyPI+KQvmbzHNW7U+Svc0dUsVmEzdKu9rmkOEgiHeB1kbhC290p1lc3ESN1PagWZhx7hj8PiHtpEhhMtgn3Tt5XHkobn4nKWte5oP8PdnzbdXXtVhjmY9sm5BHSBboQRPmg+LxrKbe6JcdAbR4qqcUk230LYSbpJdSvcJxFZj6bSJAeCTBNi6DfyKjcVqHE1u7zjprqkaz8x715mYFjr80d7G8D9u7KQCXkm4kACYcfC56kgJQ6bsYK/KE/s84WG1H1CMxaMocLATG25MeQHVaRQYAxzubX+VihfC8Cyi1wYIbmMdQ3ugnnOWfNSXUnua4CYyu+SxSnc7HmPFtwbbMoxOCApZ3CZMN/Mqu16N9IV0xzwaVNvIuHxH0QDG0dLbroTd0VZcOPapbutIH4TAhyfPDYU/gTAXXtaYRTFURzAVibIShBq0AqXDfJSW8NHNFqVIEWhP/ALOIRtldR7IBuwYG0pwYUcgidah+vNPDDiNESHPAJbheQXFbD7HQo17DootdgkfrcKSRU20+oFxeFACl9mXZarfxD5qTjMP3ZUThVnhVS7o1xVJM0xeABcOcuHVFisfpOjqqAQhGLbl5og6omXiVswapw6dhfqtAsvXuBHVCvETOFCS3/Ow9BT9mz9UWfF40UacffdzNx/VVrHcUqOEZ3+pUbiWPFR5Lyf1yQmti720CcUIEh/H4t2SMxk7m6nfZ7xPNTfRMSwlwMQXAm5PMz+SrnEsVI5J3sdhS0Pr3EdxvWYLvHQDzXX1DXRmkilJ2up1TJFyJ6G/kqPU7RvaC1uQTuBdDKPECHkvl7uZJ+C5ysiol9/YG587CWP8A4m2zdHt0KIHBvBa6WzvY3+NlW+GcaJaNRykT80Yp8atDmgjoYQe7sBL1GMYyHnrfndQKjgZmekJ/FcRZVcINxIO3gASoXtA2z8w6wfjllTXACPxTEZaZLrZRM9BqSs24jxbO4uBknTw2V97VPaMPUMZgabmwCCCXAgeayei2Sl+tbbUTZpels0f7Oew9XHg1ajvZ0Zs6Jc6IHdBtHVazwvsfTwbXHDkueR986na4FvRd9hSxuCohgAGWB/Kcv5fFHmkzr48lidcGxTcX0KjheHloDXWgRfYCxJXON4hlblYLXEne3JTuP1mNe8k7D1j5qpVsbJlLcktjpHoNPjeaG5rpXBQamJyvynRxkeOn68V1jYIt4rnimE9oCNINjyQwOqxDotvuVqikxLOTuh/hFSXyARtfWyNVaYJkjRDuEM7wR6rhiYAa4+AJRZKN/kN0cPAUqnQJ8NzsPE7LtlIsEvkAbm2isHCWMytqVAGg3psPwe4bnccrb6XYMMsrop1GWGLjkq+A4LiQ576uXK8g0wWPIaBtJg6Aecoj+wuzACLwJJIHjoVZOJYxpaW84+BF0GxFYEWDnHTugmDynQFacunSkorqZceodXwDsfh6lL3qZjmLj1Q14LyCWRCsFHjwP7uoDOneBBPKQdPHQoXiHsFcUZIlheDEixILTdQzYIwjui+nf2LceaWSW2S6/wAkHGslqD4T30expptBBqD4fVAPaU2mfaNt1HmsLXcY7+Il7/arLw4sKk1O2tLQNqHyA+ZUKt2yjSmfNw/ILAsGV9h1L4jp419Vl+diJXJqxus9q9sqkWpt9SVGf2wrbBg9T+amtNlK5fFdP7mjmuOaSzP/AKU1/wC56H6pKfy2X1KPtTB6MJnih2dP69E4ziU6gfJFH9nQE2/gYGpXqmp+x5HdAGV6+YIjwjEltBzQfvk+EtH0Ud/DGt/1XeBoBoeGjXKY9Qgrvqc6o9fUPKfNejOIOWw6otw/g7jd1kb/ANmANLcsyIO2qs2shuSB2GqyAVOp1UHbmouLHbFEKbkQEoZbaW/UFTG1ARzI2+iFNG4TtOp+pUkQI/G+HPxLAxjg10gySQIE92Rpqs74zw+ph67qb4kGxBkOGsgq09u3NNEvBIdmaLGARMXA11VCFUvNySeZJO39Ep1l+L7UMMDj4dJdTUuwH2itwlM0MS1xpg5mPbBLCdWlu4PS91cOIfazgQ3929zndWOAHjaXHosK4TgjWc9u7W5v+Jo/NRK3dcW8iR6LK+penTtmlY7t3h3uJc+of5Dc80KrdtqP3WVD1ho/NUQkrrLZUfLwu2bF8QzqO2LpfgWsdoaTiZBbPgfknqfaXCs/7ovP4W+tyqaAF7iKBABkEHcfmNlZ4aMyzSLrW7chzTTp0vZhwy5pAyjnAH5ozX49VqOZTwz6FR7oEF28TsY2Nt9Fl7aVplvhIn0XdGsWEFpuDPoQ4aciAfJS2ohvZp2FxhrYmnTcA8NvUIEAEXiPHqjvFcSG1GnTumfAKicDrOZWySAcvvfxEHMHHmTJ9FO43xMkhkS6w3m5s31KZ6eUceJsxZYueSg5w/EuxL7TH3jyGwHUqw1XgNyiBAsI0hA+zzPZtaLSbu/EdvLTyRTFV23B3kaLThhtVvl8lGSW50uCDxSi2uzKbHY7tPP+izvtPLqTQ/3qLi1w5teRld5ER/MFe21w45X2/hcNfAzqq32uphpJcQ7NTc2WtjTQPne4jwQz41KLZPFJp0Z/bYL2F6aSlmgkpvIGZeFPU6Urz2RB0XHHrHDIRvIhNhO1WXXgYuCcpJzKkuONCHGv42vaeoJ+IXY4jTdo4JirjjvThRalVjtWhOrYvpE2tUEWEn4eiEVMRUY7M0wRuOq9q0m/dJHgVArGoNHSOqrlIlGIewHayo0gPE9VbuDdpKVY5T3X8jv1B3WUVK7t2jyUng2GfWqSZAbpfc6AIQzu65OniVWa7xfhbaoBmCN+YVefQfRdFQd3Z2oPnt5onwrG1KbA2r327Hfz6KbUxAP3mwdj8oK10ZuAQ42lCcbiZsCi+Pw8tPsy0HlNvLkq5i6T26gjmoysmgH2me4tY0e6ST4kW/NCOEUc1WOjvg0ox2hYZZyAgeOunmEL4RVDMQ0vOUXaTyzNLZPSSk+d3kYwxKoosPYzDRiqo/8AJJHiKlL6prtFwwNGfcuPop72swdT2zaraxqUhDWi2Rxa4vLtxNMAeKY7V4knDNcWQKgDh3gTfmItqqSzsVJpBdbcH6p/EUob5KFgz32zzj1sjnE6PcJ6H5LgAEOT9Ebgxz3+G6iLSvsx7ZYShFDHYai5v3K/smFzb+7VJEuH97UbonFGw+GFVwaC1rzoCRlP/wBT8FJx3AatBodUa3K7QhzXazGhkaLen/aDwZoIDqUR9ymD/lCo3FMTlzVWg1qGZvs35RIafdzN2cTKKjZFyopNSo6GVGkEloa0RvBEddVO7N4dz64dVDhkLYzCCXSI9NfReY7E1Aadd4JLnS4WERaLaSAiWDxNSpWY5zHNiCbiIPeHzWjBG5pdivK6iWZ9DJUdGhcSPEmfzRxrg5ozeqYxFC06XaZ8RCbr0Zs4kR1jzsU4YvQNxuHa6W3kGxiI5KA81ZFOo1tSmRBkbH8+qseGwjibNBbzk8ucqc3hQEkm8ePxK7odZmPajsS7DtFajmfSMZmm7qc6T/E3rqN0KfgnezzBriL3DTHqtjrUwRB1Nr3tvCVLDtIvJtHvOiB0mNliyaKMnadGmOpklTVmAnCuGi9p1IMELZ+O9nqFdsZQxwHdc0RHQjQjosvxnD8rnMeIc0wfqOixZ9PLF7o04sqmDKuHzDu36fRRfYuzBsEk6ACSSdgBqVNfhywyESxPC6gYx1elUY1wDmVQ0wOTsw92/OCsxclboABqSulOq+Bno4Cu7erVpS9/V5DhJ2mJMXuvEN0fUs+Xy/6hek9lYGO64e802IPh+YUTE8OOymcawQYwVaQhzDcDdu4TOGxgqMzAr0D9GJvdATE4V4/0Q+rmHNWSvUQ2vWHJVTjEtjJgGoXnorn2LwgFIONySfUEj6KtVn9FbOxJzUntOzpHmL/JQwRSmHK3sLOCOQUR1S5UprYCh1WrU+TOhjEO8PMKE4ggtIBafh1Cfqu2TVRtp5IMKKfx6g5tXUFp93w0uJsbIXgcM19XK8uAOb3QCSQ0kASYuQAifECS93ifnCA1qxbUMbEEdLC4SLI90m0NMaqtxoHEzg24ag8Co8spikGPDWlpZJBdHvTOyp2OxzqpvoLAbAcl7iuL1K4Ae4GLCzW+ZgXN1HAVavuWZNm76OPc5o0hmFtx81Z+N0v3X65FBcHgqjz3Gk5bkwbf1srRx2k51KzTM7A7A9ESBRKlEBe0qIIUx+DeRZpPgJ+AuuqWBqAe4/8Awu+iJxCqUQOa2P7IsFSrUKlN16bYFRtyXF8nMTsO4IjTL4rKzw6oR7rv8JVy+z7ibsHiP3jXClVAbUMHuxJY/rBPo4rk6A0Wn7ReAYajkp0BlkSW3IDZO51Mz6eCqLcUSaYnV1x+GZWs9qqFOrR7xaagHcIvmn7ttZ18lWOF9lmBwfVALtQNh43umulScLX5mLPJ7upKw9Q1KYDWk6d491tt5Nz5AqWzhsXqHMf+H0+qI04Gi6JWrcZ6I2WLAemi4qEp5zeVv1yTNZzN3AFFMFEWoN9PquadWLFdvrs5ymn1p0EBSOOK1VUjt3gCC2u38D/iWn5j0Vzc1c0qmVwMAgHcAj0NlXmh4kHEsxy2STMs4Nhf2jEUqJOUPe1pMTAJ1g6rdavCXGn7LIHNylpENgtJdYjlBTJ7M/ug+ixwe51F7M8OFNtF4918EtzMnu6W6o9iC1oaGjNTu0nMcwM+9Lt55kbcwkW2mMrTRk+O+yisXuNGsWUzdrTLsoInLMXgyktUrcTaDH7UxmndcWSLDWfXzXilt9iW5rv+5mmMZIcP1a6pjAaFd7Puu7wG0E7eYKur5Kq/abB5mh+haYnoefSYTvJxaFUOaPcRUEXQ5uHdUJyNLuu3mdPJQKeGdaZB2cNvEbhHcBx4iGVgBye2zT1cNlizZJpWkaccI3yV/Fse15Y5ve5C+ukRrqrl2TLmMyvaWkaHmCZ9R9EGfXpnF03tc1wsDvBMgH4hWYsvmzQR5+Su0quO8rzuntCtWpAlxsqxxXE1apIYSxv93U+f0TuP4pMAA+HLoobalR3QepVspJlcY0Q/9lP3qO/xFReM4GpTp5w95aLOEk2O5R6lQi8yeZuvMeZovbYS0i+lxqeiqnBOLLIyaaK3jB3neJ+ZVex7f3h8vkjWJxgLiRJEmNb9UOqPDjMJOjew9wLjeCpUaQq0abqjQQ4uoh51JBkiCeqs9LtpSAhjcsxGWmxu0geizsNaNh6BcvqN5/FGwUX/ABXbSi8Q8PdvdjD8yh57U4caUtf/ACqap9bE5t/RMe1C62dSL3S7YtGjHjwbTHyK6/6XB33X+eT6qlU6s5iNmym24p0GIXWzqRdx2oa50ZTP8v5Kbw7FOxD8rGjqbWCoWFqOdNyCS0CLG50Hqtb4LQyMGRgEgaWgbSdSdyTzWnTYPFlb4RTmyKC6chnAUvZtA1gRJO3IDYdFMp1ZsFEbT0LpH6+CdD81h6JukkqRgfUlZium1eaZomNfjsm6lcHQrqAO1XgqOabSuZSCITlzRyTRT5TTnInDTio5vZOvcmqZ7yJxRe2WNq0qoMvyPaI/ePABbZzYmOXqqsMQ95ytzEnRoLnE+Dd/RbRwjhVDEVvZYhjXt7xbmAMOAJtOlgrtgOytCk390PZyPuMpMPnDYPmkerjsytLv1GOB7odTC8L9mPEKrA/2bG5hMPqBrh+IbHokt/p8FbF6lTzI+MCElk+ouMpw+JY+4IQrF1QbCDseSgNovYZamHsc28EDcax4L0TkKtoM4hRfSd3SSw6dP7qivxNrhGKtUEEHTdCcUwD9b7BZZ9LdmiJ5WqHukDKHARedTM9FcKVbMxpnUKm45oFNjQZLbdRE6ov2dxWank3bp4H+qp0mZeRk8+P/ACDAhPNaouV3JO06h3WxMzHTjsLqJxO1Nx06lEmtCZxnDamIaaVNmZzgcrSYkxYuPIEyegQzdMcn7MMOskirdm+C1uIVxQoam7nR3abAb1HfkNyVpfZn7KcKHVG4l9Sq6m5oloNJhD25hAkk6gTbfkrN2K7PU+G4UNpkOqvAdUqf7x4MZG8h3oAOmuqJ8JxLC6tUaZFmjYfuwTpqT3tV5+WVdhmkfNXavgr8JiqtBwdDHHITPepkyx/WWxfnKDr6K+0/sW7HUG1sOP8ArFEQG71qYkmmeomWzzI3Xz3VGoIgiQQQQQZgjmCOqthK0RY0CnWRy/Vv15pkBP0Xes6+ghTAeGoWyB4H6LqjefA/C6ZIRjs5wV+Jecha1rILnOmL7ADUm6MYuTpcgbSVsf7J4QPq5jo0T+vl5rScNjHm4ORnxPn+aC0uG0KLabKclzGnOTEPqFxLnnciMrQNg3dSH13Jvp4bIJPkw5ZbpdCzOxtMAF79dhc+imDGNgFosdFSaeslWDgleQWm/JX2VNBP9oJNwIXlbukEDofDmnWUwREQVw4bFSAe+C8hRqFXKcjv5SpDnrjj0OTVSouMy4qOsuOGi6U3N0mOuk83XHDmDxGSs1/JwPlv8JWq06wKyKqNPRabwnHZ6VN3NrZ8csH4hKviSpxl+Rt0ju0FM/gkon7W0Wn5LxK/Gj6mujE8uqHkOebaSjlSkxw1SNIAL1G0T2VbFcFa0uMEggkEkkA8iEHOG7wB6fFW3i5Dm5RqSNOcoUWta4NMwCOU66g/luk2sjsyUvxGGne6NsDYjD953LMfmpPDmZHg7aHz/rCkY+lBkQWkugjczceIt8OaiSeSzRk000aKTtMONeXGGyT4kJ04Qi7nnwk/orrg3tXywBpIsCTExAj5IsOB1n+9Tf5QR5kJtHNja5/UXvHNPgDMqR7pcfMpqv2lqYXNUpZTUBDBmGYDMCXE35Nj+borPiuyOI/Z6j6bRnAlrd3DeNgYkjnCpOL7O1MlMOc1gGZ7i7N7ziByv3Wi07lZdTni1si79S7FifmkFMD9pmLe32ZZSN9g5vvGCfe6g+QUzC/am+jI/ZWEZhIa8tBcwRm90zMD/Cq3w/hHs3k52OGQu3jvCAN+Y8E9Q4A1oLquIpZCCX5c2wIAa3LLiJ1j6pdtjfBr7F3w324sHvYN3WKo/NipvbntLw/iDjWZhq+HxJiXNNNzKkf7xsi/94X0mUAxvAHMYHtLiwmAXMdT6ic3TcWQqpQcNj5XViSINjJTlLVviPmkaVzE9LJ2lQILCWkaHQ3vqPl5KQBYOg178r6jaTd3ODnAeTQSVp2C4bQwzGjDPc9r2tc6o6RncRdwbHdaLADp1WZswhdVDDbM4N5WcYlaxXAgRoLAdOS26KFycvQz6mVJRIr8CYmfNNNpka+E9eR5KeyrBg2Gx28yucZTczvwCDZw5jZMjIQ3U7a/kvKdYsNjBT7mAiWXG43HRNUhLoRoFlh4bxF7md4Ty/qpofm1EHbqhuBaCNwRve46qd7S3vE+QUgHGMZmAOh+RXmHq5hfUWPiuw4naQfK6hl4BzDTR3TlPgiAfJXLykSvFwRprbrx+q9cbym8Qbrjjyq63gfmrx2Yq/8AVWzsT6Bxn5hUHNr5Lmt29dw8Np+wbVa6XSXuYRJEiwPKVg+IQ3Yvwf8Aw1aSVZDVjhAbybpLKv8A+zH/AMG3/wB4/wD5pJH4IytEJlM84C6xc5YHx6BSTUosE5sx6XQnFY/Me6I8V6a6Ql5ItZxZtc6E7cz8fimsK8OcJAkXvP3b8+i5xdQucA64PrM2T+DohocebS29tQSb+XxSjW0sl+qGGmTcBttEjUBzTq3Y9RyI56pmtggyHTmYbAjmL5TycOq8qEmoWhhJLjpl3PivcdUqYd+Q0g9jh3wHDa4gwQHA6G/mCVmtFu1nLsY6hVbUbluAcp/hgAyOUmFqHZvtdgntAqVhRf8AebUOW/R2jvH4LKuJ8NexjXjMWOgB5EOJy+7Ub9wi/d0tIUKkx7ZJ90xEi9v0VNpSRBWmfQ1HtPgT3WV6bptOYeG+uqxbtfUD8TiPZvHsmvIZE3GsiNb/ACCG4Vkude2s30DRmtb/AFKZrvDnuySTJsOQ0mPkulGKSo6LbZLpPc2l3puQ0c4DdRGlz/wqOaYb968fraU/xJxAaARLe6fxAQQ2bRc+qGUcKHEkOJNiNOd5E/qVVHiyxk0VS62YhviSOlkwykTmkPm0Re0xPTyT5w5BYCXAOmLtAj8/6qbTYAcwmwy7EA3tI679UbADaGEIG4aLZrOMkxtbdPjCOktjMQCG827GQZidfiiFThh9nLncyKYvEx0nU69UsNSDACxriXdQdY0bKIBrDcJpuMVHRJBaYMt3ID40RypUIJaDP6BTWA4VUP8AaAgTIBMXFwRl8+iex1DKJBJjny6Lfo4ZIu66GXPODVdyXhqgIg6qWKIc0tGkeI/oqjU4iBzHimv9tPYQWPsNROvQplvSM21hq7TI13Gx6L0VRmBtex6FdUa7arQ9psdeh3UPildtJpdqdh1U7pWRqywYfbX9eCJUxaSJQLs/jHOptFQDPGyMBy7lAHiSdiomJpw6Ys6xTj8VFjfp9UqlQPZpBF/TkigMaY+R4c104qN7SDKeBXHDbym6pSrOTNaoBr5DmuOPJGZ3gql2qwT6tSl7NpeX5mta25JEG3x9FY21HFxsBbmT+S5r1QxmYwMpEOyl2UkxNtNdVn1SvEy7C6mig1eD4hpLTRqgjUZHH5BJahR4gxzQW1HEG85tf/jKSRWxmAA5M1QkE5Myn4qINYw4eXzR6kxwaJylsEmdSSCZ56AIHidR4WVk4bRzUWSTtpEyQG+VpSzXxVJm3Syq0ccNwzPae1DAJJgEzAm2u/NLiVFjQ92hENE96M03a0nUR8VLOGIfAaQ2CABtb+krzjGAc1lMFrpJcbi0E2LfglCdu+xapXK7K/Qrva45Htex1nMdbMJ0IsZ3kXB0KY41RDsjm2ZoGknMx1zleDqJkh2/QqbieFkHKRLrd1sk3PKJnolxfgeIotY+pTqCmHtGZ0WJ2F5vHgtEOS2clQsQKdKlTaxpl0SRfUNc/wCIaoeGpUcvtMuXJbcd+5adNpny6q58N7G18RTp1A1pplgjvgHQB1otp8E3xjsVjG0/7EPgl37stOoG1ibACw2QkpBi4lFc0HR8jlIK4FEjRxHhAt8Oafq4QyQWGRYgi4I5jZRqNMTuPAwutktsexNpv5ySLAtAIiBO9v8ARS6eKa1zCHODQCDOotaIEkobiaZkQSLdDO68pve3Ug2ttfyK7egeHYYwjCHAurOcORdr1JA2tqpGBw7HFmctJkkBsZRGwI6HpobQhDqjyHSwkCzbtMjqPMaKR2cOaq45Yhp9T58gVdp6nkS9yjKtsGyz54Ebtt6fUKLiTIXNXE3JjkD1jQ/GPMLgG8bajqF6JioCY3hYJJ5oViOGHmfgriacpl+HBCrlBMmpNFRwVWpRBa0xeSI97xhTKRGIpvc7MxzJkd2LNJBkkWNh0vqp2IwfqhFXCOaXtBMGTHNpuB4LPkxTqoMthON/UW/JlyuGwCJiqXe7uqlw7i1RlPLXGa0Bw1HKRv4ojhuLjRpF9ATE/ValJUUbWHPYR4/JKlXgw66h0OKAmHW8U7iiNbAdSApoA7Vo3jmmWPLbFJuLDm27xHLdRsUahGw8Pqj7gHsRU5aqMwQ4jU2ufNe0KgcI3TT395p5y38/yK6zqPT7/kuG1HhrvZkB8WJ084XNZ8PCWEdcWnS2k9JVeRXFonB00z3uffZhS7cllS552fCSVbE1cxinabe5psLt208kl52hvaBzF6NfRJJegFIzxIaef5KwcFcfZUBOrzPqEklg1vk/M06fzBDFXIJuZ3UWvXcY7zraXNrxbkkkki+8Zox+YvXZek0UGuDQHOu4gCXHmTuoH2n/APYD/wCpT/zJJJguCC5CHYKq79npCTHs9JP+8era491JJcyRj3av/tdb8X/I1VrF0xIsPQc0kllfmNMfKRcaIjw/MqOdAkku7HRH8Ae95FEezvv+vySSWnR/fr+9inU/dMI4gW8nfJy4Z7rfxfT6r1JPkKR1v5fRdfUpJInEaqLqBWHfp+B+SSS4JzWCD1Bap5/NJJVTJxJuAvre291YeHUxlNh6JJKcSMhyl7yfO6SStRBg1n9qVxX2/EPzXqSiEYr++F1hPeH63XiShIkiZiDDiBYSvUkl50an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" name="AutoShape 12" descr="data:image/jpeg;base64,/9j/4AAQSkZJRgABAQAAAQABAAD/2wCEAAkGBxQSEhUUExQVFhUXGBgYFxgYGBUWHBcYFhcXFxcVFxgaHCggGB0lHBQYITEhJSkrLi4uFx8zODMsNygtLiwBCgoKDg0OGxAQGy8lICUsLCwsLCwsLDQsLCwsLCwsLCwsLCwsLCwsLCwsLCwsLCwsLCwsNCwsLCwsLCwsLCwsLP/AABEIAMIBAwMBIgACEQEDEQH/xAAcAAABBQEBAQAAAAAAAAAAAAAFAAMEBgcCAQj/xABJEAABAwIEAwUFBQUFBAsBAAABAAIRAyEEEjFBBVFhBiJxgZETMqGx0QdCcsHwFCNSguEzYpKy8RVTosIWJDRDVGNzk6PS0xf/xAAaAQACAwEBAAAAAAAAAAAAAAABBQIDBAAG/8QAMBEAAgIBAwIEAwgDAQAAAAAAAAECEQMEEjEhQRMyUWEFFCIVM3GBkaGx8EJS4SP/2gAMAwEAAhEDEQA/ADbkR4Ljv2dxeG5jlI5akfRc4TBPr1Ibcm5J0HUlWfB9labffcXnl7o+vxVjZBJger2lrvMNIb+ESfjKTMFiKt8rnH+J8/8ANb0CuOHwdOn7jGt8APmn1Gw7SqUuyz3f2lQDoBP0CMcO4HSokOALnDQk6eA0RNJC2GhJJJrFVcjHO/haT6CUAgziFdlYOpwSA4CRuWwT6G3kUPxHEGYOk4ifwiCSdA0SodTiA9mfZubmgkEHUm5d1kkqn4ytWzZqxlou0DTxM3lM8elXcwyzPsXLCdosS4hwFFzTct7wIHR+hPi1WuliGuaHTAIBvA12PVY7jcXNN2QxN+UQQVJ7Mceqj91VPfaMzXbObPvDnrdQ1OmjVx6E8WWXDLvxh01nR0+SzviNWtRrvp1WPyv91+UlvNpmIuCj+L4q58AOhzvuNguMWkzMDeSI+SAcUw1Z7xTp1nObnafZvdmy5bdx0Tcg205Rol2p0DhHxE7Heg+JpyWJqu36F0xbjfX3p+IXDnEpnifH6FNhL3gAyRa5AP3RqboA77SsIBlb7UzuKYHrJlYttjDxYxVOkWIrxVGt9oND7tOq7/CPzUOt9ojRpQd5uA/JR2SfYL1OJcsvUJQs2q/aS/7tJg8S4/modT7RsSdBSb/IT83IrFMreuxI1QrhZHU7c4o/94B4NCiVe1mKdrXqeUD5I+DID+IY1wmbPHVckhYhV49XOtasf53fVRK2Oc7VzyeryUfAkD7Rj6G34/EAMJDmyLgFwbMGYnaYQ7A8botpNdVqUqZfL8oqB0Z+9HMm/JYu6qd7+KbzxoAPJSWD3Kn8Sd9I/ubFiu3WDZ99z/wtPzMBPcA7SjGOeKTC1rNXPIuTsGtmfMhYvnJV/wDsyqOzOYCAHAlxiTbQN2GlzdDJiUY2iWDWzyZEnx7GgPB/j9GgfMn5JiphQ73n1D/Pk/yBqedp6fNdSs9jjagZW4NQcINIO/GXv/zuKG1sA2nORrWt5AAfJWJxUTFUMwWnT59kupi1mjWSHTkrhf0KSlOwsE+J+aSZ+NAQPTZF2Nj7P4drKDC0QXAFx5kokofB/wCwpfgb8lMVDKxJLh9QDUwoVXirZhveO8aDxO3zRjBy4RFyS5CC8LkJdjydSB0bdQ+JYsgBokSrY4JN0QlmSVh12IaN0zWxTSCCJBEEcwUBwojxRDZTeBRZBZWynHslRp1HODq2QmQzOIb4GJTnsD3muhzW6H7waR94b+IVgxbJVR7W0HsZ7Zr3tyRmy/w7lw3i3lKYY5WurMk11A+J9kXHK7Kb911pHQ6IfhKjbtPvslzefM5TyIEEKQ7jAgOGQkXAd7MtqjkHuFnenWNUN47xM18RRFCke80EgNh1Ik6mOmxU5tUGKdlnwFV4k06bXzdxzBro2FxceaA47iWXFMgwdCeTjcAdBYT1T9F9Wm0jcd0xF+ZA0j9Qqhxh5p1JcJOaTe5mdOoHyCWZcv8A5rH3v+DZix/W5/3qXTtrRBworNDSPcgiQ0PdJI8HCL80Ef2HDqIfTYW/uw+C55JOXNF/lAU3snxE1ce0OeXUS0EU/uy1ocSWzY5wSLclolepnL7atd/lKWSe2o2O8a8VSyNdv3Xc+c6zHN3PqmvaIrjcOhlSmrYuzDlhtYs68bVSabJynAmwv0n/AEUio5NRc+0TzWT/AEAC7FAnZcGmyMXdF5B5KYMOuv2dCySgyB7M9F63D9VPGHJ0BUqlg8oJe0wouRZHC2CfZwrp9nboqjrPyVeqUmhpA1PwVg7EmKzPFV5XcGX6eO3NE0lxSK8ckVjPRUeELhybxGIDUyzGiLq1YJuO5IplqcUZbJPqc1HQUlHfjWkzB9Eld8vl9DM9Zp78yNW4VXAw9I/3BA8kxieJuMhjST0sB5nVQ3t0YXBgAs1veIA0nZqgV8eWWpUHPOxcHGesCAE3x4Fzz/B5KeV/gEG0M13Ok73I8iTf5Lv9lEawB4R9ECfxXFi9R+HpDq0vMfha6PiucL2tNaoWUmAtpj95VIgFx0Y1smJ1NzAHVXbMnYr3QLJRLB7sHrqEM4nd48PLUryp2hYD36TvFuV0eVj6Sh/FOKwc3s3Opke82S9vV1MiY8LjcI44SUraBOScehPm2q6qYwtpudy0UTBYllRuZjg5p3HyPI+KQvmbzHNW7U+Svc0dUsVmEzdKu9rmkOEgiHeB1kbhC290p1lc3ESN1PagWZhx7hj8PiHtpEhhMtgn3Tt5XHkobn4nKWte5oP8PdnzbdXXtVhjmY9sm5BHSBboQRPmg+LxrKbe6JcdAbR4qqcUk230LYSbpJdSvcJxFZj6bSJAeCTBNi6DfyKjcVqHE1u7zjprqkaz8x715mYFjr80d7G8D9u7KQCXkm4kACYcfC56kgJQ6bsYK/KE/s84WG1H1CMxaMocLATG25MeQHVaRQYAxzubX+VihfC8Cyi1wYIbmMdQ3ugnnOWfNSXUnua4CYyu+SxSnc7HmPFtwbbMoxOCApZ3CZMN/Mqu16N9IV0xzwaVNvIuHxH0QDG0dLbroTd0VZcOPapbutIH4TAhyfPDYU/gTAXXtaYRTFURzAVibIShBq0AqXDfJSW8NHNFqVIEWhP/ALOIRtldR7IBuwYG0pwYUcgidah+vNPDDiNESHPAJbheQXFbD7HQo17DootdgkfrcKSRU20+oFxeFACl9mXZarfxD5qTjMP3ZUThVnhVS7o1xVJM0xeABcOcuHVFisfpOjqqAQhGLbl5og6omXiVswapw6dhfqtAsvXuBHVCvETOFCS3/Ow9BT9mz9UWfF40UacffdzNx/VVrHcUqOEZ3+pUbiWPFR5Lyf1yQmti720CcUIEh/H4t2SMxk7m6nfZ7xPNTfRMSwlwMQXAm5PMz+SrnEsVI5J3sdhS0Pr3EdxvWYLvHQDzXX1DXRmkilJ2up1TJFyJ6G/kqPU7RvaC1uQTuBdDKPECHkvl7uZJ+C5ysiol9/YG587CWP8A4m2zdHt0KIHBvBa6WzvY3+NlW+GcaJaNRykT80Yp8atDmgjoYQe7sBL1GMYyHnrfndQKjgZmekJ/FcRZVcINxIO3gASoXtA2z8w6wfjllTXACPxTEZaZLrZRM9BqSs24jxbO4uBknTw2V97VPaMPUMZgabmwCCCXAgeayei2Sl+tbbUTZpels0f7Oew9XHg1ajvZ0Zs6Jc6IHdBtHVazwvsfTwbXHDkueR986na4FvRd9hSxuCohgAGWB/Kcv5fFHmkzr48lidcGxTcX0KjheHloDXWgRfYCxJXON4hlblYLXEne3JTuP1mNe8k7D1j5qpVsbJlLcktjpHoNPjeaG5rpXBQamJyvynRxkeOn68V1jYIt4rnimE9oCNINjyQwOqxDotvuVqikxLOTuh/hFSXyARtfWyNVaYJkjRDuEM7wR6rhiYAa4+AJRZKN/kN0cPAUqnQJ8NzsPE7LtlIsEvkAbm2isHCWMytqVAGg3psPwe4bnccrb6XYMMsrop1GWGLjkq+A4LiQ576uXK8g0wWPIaBtJg6Aecoj+wuzACLwJJIHjoVZOJYxpaW84+BF0GxFYEWDnHTugmDynQFacunSkorqZceodXwDsfh6lL3qZjmLj1Q14LyCWRCsFHjwP7uoDOneBBPKQdPHQoXiHsFcUZIlheDEixILTdQzYIwjui+nf2LceaWSW2S6/wAkHGslqD4T30expptBBqD4fVAPaU2mfaNt1HmsLXcY7+Il7/arLw4sKk1O2tLQNqHyA+ZUKt2yjSmfNw/ILAsGV9h1L4jp419Vl+diJXJqxus9q9sqkWpt9SVGf2wrbBg9T+amtNlK5fFdP7mjmuOaSzP/AKU1/wC56H6pKfy2X1KPtTB6MJnih2dP69E4ziU6gfJFH9nQE2/gYGpXqmp+x5HdAGV6+YIjwjEltBzQfvk+EtH0Ud/DGt/1XeBoBoeGjXKY9Qgrvqc6o9fUPKfNejOIOWw6otw/g7jd1kb/ANmANLcsyIO2qs2shuSB2GqyAVOp1UHbmouLHbFEKbkQEoZbaW/UFTG1ARzI2+iFNG4TtOp+pUkQI/G+HPxLAxjg10gySQIE92Rpqs74zw+ph67qb4kGxBkOGsgq09u3NNEvBIdmaLGARMXA11VCFUvNySeZJO39Ep1l+L7UMMDj4dJdTUuwH2itwlM0MS1xpg5mPbBLCdWlu4PS91cOIfazgQ3929zndWOAHjaXHosK4TgjWc9u7W5v+Jo/NRK3dcW8iR6LK+penTtmlY7t3h3uJc+of5Dc80KrdtqP3WVD1ho/NUQkrrLZUfLwu2bF8QzqO2LpfgWsdoaTiZBbPgfknqfaXCs/7ovP4W+tyqaAF7iKBABkEHcfmNlZ4aMyzSLrW7chzTTp0vZhwy5pAyjnAH5ozX49VqOZTwz6FR7oEF28TsY2Nt9Fl7aVplvhIn0XdGsWEFpuDPoQ4aciAfJS2ohvZp2FxhrYmnTcA8NvUIEAEXiPHqjvFcSG1GnTumfAKicDrOZWySAcvvfxEHMHHmTJ9FO43xMkhkS6w3m5s31KZ6eUceJsxZYueSg5w/EuxL7TH3jyGwHUqw1XgNyiBAsI0hA+zzPZtaLSbu/EdvLTyRTFV23B3kaLThhtVvl8lGSW50uCDxSi2uzKbHY7tPP+izvtPLqTQ/3qLi1w5teRld5ER/MFe21w45X2/hcNfAzqq32uphpJcQ7NTc2WtjTQPne4jwQz41KLZPFJp0Z/bYL2F6aSlmgkpvIGZeFPU6Urz2RB0XHHrHDIRvIhNhO1WXXgYuCcpJzKkuONCHGv42vaeoJ+IXY4jTdo4JirjjvThRalVjtWhOrYvpE2tUEWEn4eiEVMRUY7M0wRuOq9q0m/dJHgVArGoNHSOqrlIlGIewHayo0gPE9VbuDdpKVY5T3X8jv1B3WUVK7t2jyUng2GfWqSZAbpfc6AIQzu65OniVWa7xfhbaoBmCN+YVefQfRdFQd3Z2oPnt5onwrG1KbA2r327Hfz6KbUxAP3mwdj8oK10ZuAQ42lCcbiZsCi+Pw8tPsy0HlNvLkq5i6T26gjmoysmgH2me4tY0e6ST4kW/NCOEUc1WOjvg0ox2hYZZyAgeOunmEL4RVDMQ0vOUXaTyzNLZPSSk+d3kYwxKoosPYzDRiqo/8AJJHiKlL6prtFwwNGfcuPop72swdT2zaraxqUhDWi2Rxa4vLtxNMAeKY7V4knDNcWQKgDh3gTfmItqqSzsVJpBdbcH6p/EUob5KFgz32zzj1sjnE6PcJ6H5LgAEOT9Ebgxz3+G6iLSvsx7ZYShFDHYai5v3K/smFzb+7VJEuH97UbonFGw+GFVwaC1rzoCRlP/wBT8FJx3AatBodUa3K7QhzXazGhkaLen/aDwZoIDqUR9ymD/lCo3FMTlzVWg1qGZvs35RIafdzN2cTKKjZFyopNSo6GVGkEloa0RvBEddVO7N4dz64dVDhkLYzCCXSI9NfReY7E1Aadd4JLnS4WERaLaSAiWDxNSpWY5zHNiCbiIPeHzWjBG5pdivK6iWZ9DJUdGhcSPEmfzRxrg5ozeqYxFC06XaZ8RCbr0Zs4kR1jzsU4YvQNxuHa6W3kGxiI5KA81ZFOo1tSmRBkbH8+qseGwjibNBbzk8ucqc3hQEkm8ePxK7odZmPajsS7DtFajmfSMZmm7qc6T/E3rqN0KfgnezzBriL3DTHqtjrUwRB1Nr3tvCVLDtIvJtHvOiB0mNliyaKMnadGmOpklTVmAnCuGi9p1IMELZ+O9nqFdsZQxwHdc0RHQjQjosvxnD8rnMeIc0wfqOixZ9PLF7o04sqmDKuHzDu36fRRfYuzBsEk6ACSSdgBqVNfhywyESxPC6gYx1elUY1wDmVQ0wOTsw92/OCsxclboABqSulOq+Bno4Cu7erVpS9/V5DhJ2mJMXuvEN0fUs+Xy/6hek9lYGO64e802IPh+YUTE8OOymcawQYwVaQhzDcDdu4TOGxgqMzAr0D9GJvdATE4V4/0Q+rmHNWSvUQ2vWHJVTjEtjJgGoXnorn2LwgFIONySfUEj6KtVn9FbOxJzUntOzpHmL/JQwRSmHK3sLOCOQUR1S5UprYCh1WrU+TOhjEO8PMKE4ggtIBafh1Cfqu2TVRtp5IMKKfx6g5tXUFp93w0uJsbIXgcM19XK8uAOb3QCSQ0kASYuQAifECS93ifnCA1qxbUMbEEdLC4SLI90m0NMaqtxoHEzg24ag8Co8spikGPDWlpZJBdHvTOyp2OxzqpvoLAbAcl7iuL1K4Ae4GLCzW+ZgXN1HAVavuWZNm76OPc5o0hmFtx81Z+N0v3X65FBcHgqjz3Gk5bkwbf1srRx2k51KzTM7A7A9ESBRKlEBe0qIIUx+DeRZpPgJ+AuuqWBqAe4/8Awu+iJxCqUQOa2P7IsFSrUKlN16bYFRtyXF8nMTsO4IjTL4rKzw6oR7rv8JVy+z7ibsHiP3jXClVAbUMHuxJY/rBPo4rk6A0Wn7ReAYajkp0BlkSW3IDZO51Mz6eCqLcUSaYnV1x+GZWs9qqFOrR7xaagHcIvmn7ttZ18lWOF9lmBwfVALtQNh43umulScLX5mLPJ7upKw9Q1KYDWk6d491tt5Nz5AqWzhsXqHMf+H0+qI04Gi6JWrcZ6I2WLAemi4qEp5zeVv1yTNZzN3AFFMFEWoN9PquadWLFdvrs5ymn1p0EBSOOK1VUjt3gCC2u38D/iWn5j0Vzc1c0qmVwMAgHcAj0NlXmh4kHEsxy2STMs4Nhf2jEUqJOUPe1pMTAJ1g6rdavCXGn7LIHNylpENgtJdYjlBTJ7M/ug+ixwe51F7M8OFNtF4918EtzMnu6W6o9iC1oaGjNTu0nMcwM+9Lt55kbcwkW2mMrTRk+O+yisXuNGsWUzdrTLsoInLMXgyktUrcTaDH7UxmndcWSLDWfXzXilt9iW5rv+5mmMZIcP1a6pjAaFd7Puu7wG0E7eYKur5Kq/abB5mh+haYnoefSYTvJxaFUOaPcRUEXQ5uHdUJyNLuu3mdPJQKeGdaZB2cNvEbhHcBx4iGVgBye2zT1cNlizZJpWkaccI3yV/Fse15Y5ve5C+ukRrqrl2TLmMyvaWkaHmCZ9R9EGfXpnF03tc1wsDvBMgH4hWYsvmzQR5+Su0quO8rzuntCtWpAlxsqxxXE1apIYSxv93U+f0TuP4pMAA+HLoobalR3QepVspJlcY0Q/9lP3qO/xFReM4GpTp5w95aLOEk2O5R6lQi8yeZuvMeZovbYS0i+lxqeiqnBOLLIyaaK3jB3neJ+ZVex7f3h8vkjWJxgLiRJEmNb9UOqPDjMJOjew9wLjeCpUaQq0abqjQQ4uoh51JBkiCeqs9LtpSAhjcsxGWmxu0geizsNaNh6BcvqN5/FGwUX/ABXbSi8Q8PdvdjD8yh57U4caUtf/ACqap9bE5t/RMe1C62dSL3S7YtGjHjwbTHyK6/6XB33X+eT6qlU6s5iNmym24p0GIXWzqRdx2oa50ZTP8v5Kbw7FOxD8rGjqbWCoWFqOdNyCS0CLG50Hqtb4LQyMGRgEgaWgbSdSdyTzWnTYPFlb4RTmyKC6chnAUvZtA1gRJO3IDYdFMp1ZsFEbT0LpH6+CdD81h6JukkqRgfUlZium1eaZomNfjsm6lcHQrqAO1XgqOabSuZSCITlzRyTRT5TTnInDTio5vZOvcmqZ7yJxRe2WNq0qoMvyPaI/ePABbZzYmOXqqsMQ95ytzEnRoLnE+Dd/RbRwjhVDEVvZYhjXt7xbmAMOAJtOlgrtgOytCk390PZyPuMpMPnDYPmkerjsytLv1GOB7odTC8L9mPEKrA/2bG5hMPqBrh+IbHokt/p8FbF6lTzI+MCElk+ouMpw+JY+4IQrF1QbCDseSgNovYZamHsc28EDcax4L0TkKtoM4hRfSd3SSw6dP7qivxNrhGKtUEEHTdCcUwD9b7BZZ9LdmiJ5WqHukDKHARedTM9FcKVbMxpnUKm45oFNjQZLbdRE6ov2dxWank3bp4H+qp0mZeRk8+P/ACDAhPNaouV3JO06h3WxMzHTjsLqJxO1Nx06lEmtCZxnDamIaaVNmZzgcrSYkxYuPIEyegQzdMcn7MMOskirdm+C1uIVxQoam7nR3abAb1HfkNyVpfZn7KcKHVG4l9Sq6m5oloNJhD25hAkk6gTbfkrN2K7PU+G4UNpkOqvAdUqf7x4MZG8h3oAOmuqJ8JxLC6tUaZFmjYfuwTpqT3tV5+WVdhmkfNXavgr8JiqtBwdDHHITPepkyx/WWxfnKDr6K+0/sW7HUG1sOP8ArFEQG71qYkmmeomWzzI3Xz3VGoIgiQQQQQZgjmCOqthK0RY0CnWRy/Vv15pkBP0Xes6+ghTAeGoWyB4H6LqjefA/C6ZIRjs5wV+Jecha1rILnOmL7ADUm6MYuTpcgbSVsf7J4QPq5jo0T+vl5rScNjHm4ORnxPn+aC0uG0KLabKclzGnOTEPqFxLnnciMrQNg3dSH13Jvp4bIJPkw5ZbpdCzOxtMAF79dhc+imDGNgFosdFSaeslWDgleQWm/JX2VNBP9oJNwIXlbukEDofDmnWUwREQVw4bFSAe+C8hRqFXKcjv5SpDnrjj0OTVSouMy4qOsuOGi6U3N0mOuk83XHDmDxGSs1/JwPlv8JWq06wKyKqNPRabwnHZ6VN3NrZ8csH4hKviSpxl+Rt0ju0FM/gkon7W0Wn5LxK/Gj6mujE8uqHkOebaSjlSkxw1SNIAL1G0T2VbFcFa0uMEggkEkkA8iEHOG7wB6fFW3i5Dm5RqSNOcoUWta4NMwCOU66g/luk2sjsyUvxGGne6NsDYjD953LMfmpPDmZHg7aHz/rCkY+lBkQWkugjczceIt8OaiSeSzRk000aKTtMONeXGGyT4kJ04Qi7nnwk/orrg3tXywBpIsCTExAj5IsOB1n+9Tf5QR5kJtHNja5/UXvHNPgDMqR7pcfMpqv2lqYXNUpZTUBDBmGYDMCXE35Nj+borPiuyOI/Z6j6bRnAlrd3DeNgYkjnCpOL7O1MlMOc1gGZ7i7N7ziByv3Wi07lZdTni1si79S7FifmkFMD9pmLe32ZZSN9g5vvGCfe6g+QUzC/am+jI/ZWEZhIa8tBcwRm90zMD/Cq3w/hHs3k52OGQu3jvCAN+Y8E9Q4A1oLquIpZCCX5c2wIAa3LLiJ1j6pdtjfBr7F3w324sHvYN3WKo/NipvbntLw/iDjWZhq+HxJiXNNNzKkf7xsi/94X0mUAxvAHMYHtLiwmAXMdT6ic3TcWQqpQcNj5XViSINjJTlLVviPmkaVzE9LJ2lQILCWkaHQ3vqPl5KQBYOg178r6jaTd3ODnAeTQSVp2C4bQwzGjDPc9r2tc6o6RncRdwbHdaLADp1WZswhdVDDbM4N5WcYlaxXAgRoLAdOS26KFycvQz6mVJRIr8CYmfNNNpka+E9eR5KeyrBg2Gx28yucZTczvwCDZw5jZMjIQ3U7a/kvKdYsNjBT7mAiWXG43HRNUhLoRoFlh4bxF7md4Ty/qpofm1EHbqhuBaCNwRve46qd7S3vE+QUgHGMZmAOh+RXmHq5hfUWPiuw4naQfK6hl4BzDTR3TlPgiAfJXLykSvFwRprbrx+q9cbym8Qbrjjyq63gfmrx2Yq/8AVWzsT6Bxn5hUHNr5Lmt29dw8Np+wbVa6XSXuYRJEiwPKVg+IQ3Yvwf8Aw1aSVZDVjhAbybpLKv8A+zH/AMG3/wB4/wD5pJH4IytEJlM84C6xc5YHx6BSTUosE5sx6XQnFY/Me6I8V6a6Ql5ItZxZtc6E7cz8fimsK8OcJAkXvP3b8+i5xdQucA64PrM2T+DohocebS29tQSb+XxSjW0sl+qGGmTcBttEjUBzTq3Y9RyI56pmtggyHTmYbAjmL5TycOq8qEmoWhhJLjpl3PivcdUqYd+Q0g9jh3wHDa4gwQHA6G/mCVmtFu1nLsY6hVbUbluAcp/hgAyOUmFqHZvtdgntAqVhRf8AebUOW/R2jvH4LKuJ8NexjXjMWOgB5EOJy+7Ub9wi/d0tIUKkx7ZJ90xEi9v0VNpSRBWmfQ1HtPgT3WV6bptOYeG+uqxbtfUD8TiPZvHsmvIZE3GsiNb/ACCG4Vkude2s30DRmtb/AFKZrvDnuySTJsOQ0mPkulGKSo6LbZLpPc2l3puQ0c4DdRGlz/wqOaYb968fraU/xJxAaARLe6fxAQQ2bRc+qGUcKHEkOJNiNOd5E/qVVHiyxk0VS62YhviSOlkwykTmkPm0Re0xPTyT5w5BYCXAOmLtAj8/6qbTYAcwmwy7EA3tI679UbADaGEIG4aLZrOMkxtbdPjCOktjMQCG827GQZidfiiFThh9nLncyKYvEx0nU69UsNSDACxriXdQdY0bKIBrDcJpuMVHRJBaYMt3ID40RypUIJaDP6BTWA4VUP8AaAgTIBMXFwRl8+iex1DKJBJjny6Lfo4ZIu66GXPODVdyXhqgIg6qWKIc0tGkeI/oqjU4iBzHimv9tPYQWPsNROvQplvSM21hq7TI13Gx6L0VRmBtex6FdUa7arQ9psdeh3UPildtJpdqdh1U7pWRqywYfbX9eCJUxaSJQLs/jHOptFQDPGyMBy7lAHiSdiomJpw6Ys6xTj8VFjfp9UqlQPZpBF/TkigMaY+R4c104qN7SDKeBXHDbym6pSrOTNaoBr5DmuOPJGZ3gql2qwT6tSl7NpeX5mta25JEG3x9FY21HFxsBbmT+S5r1QxmYwMpEOyl2UkxNtNdVn1SvEy7C6mig1eD4hpLTRqgjUZHH5BJahR4gxzQW1HEG85tf/jKSRWxmAA5M1QkE5Myn4qINYw4eXzR6kxwaJylsEmdSSCZ56AIHidR4WVk4bRzUWSTtpEyQG+VpSzXxVJm3Syq0ccNwzPae1DAJJgEzAm2u/NLiVFjQ92hENE96M03a0nUR8VLOGIfAaQ2CABtb+krzjGAc1lMFrpJcbi0E2LfglCdu+xapXK7K/Qrva45Htex1nMdbMJ0IsZ3kXB0KY41RDsjm2ZoGknMx1zleDqJkh2/QqbieFkHKRLrd1sk3PKJnolxfgeIotY+pTqCmHtGZ0WJ2F5vHgtEOS2clQsQKdKlTaxpl0SRfUNc/wCIaoeGpUcvtMuXJbcd+5adNpny6q58N7G18RTp1A1pplgjvgHQB1otp8E3xjsVjG0/7EPgl37stOoG1ibACw2QkpBi4lFc0HR8jlIK4FEjRxHhAt8Oafq4QyQWGRYgi4I5jZRqNMTuPAwutktsexNpv5ySLAtAIiBO9v8ARS6eKa1zCHODQCDOotaIEkobiaZkQSLdDO68pve3Ug2ttfyK7egeHYYwjCHAurOcORdr1JA2tqpGBw7HFmctJkkBsZRGwI6HpobQhDqjyHSwkCzbtMjqPMaKR2cOaq45Yhp9T58gVdp6nkS9yjKtsGyz54Ebtt6fUKLiTIXNXE3JjkD1jQ/GPMLgG8bajqF6JioCY3hYJJ5oViOGHmfgriacpl+HBCrlBMmpNFRwVWpRBa0xeSI97xhTKRGIpvc7MxzJkd2LNJBkkWNh0vqp2IwfqhFXCOaXtBMGTHNpuB4LPkxTqoMthON/UW/JlyuGwCJiqXe7uqlw7i1RlPLXGa0Bw1HKRv4ojhuLjRpF9ATE/ValJUUbWHPYR4/JKlXgw66h0OKAmHW8U7iiNbAdSApoA7Vo3jmmWPLbFJuLDm27xHLdRsUahGw8Pqj7gHsRU5aqMwQ4jU2ufNe0KgcI3TT395p5y38/yK6zqPT7/kuG1HhrvZkB8WJ084XNZ8PCWEdcWnS2k9JVeRXFonB00z3uffZhS7cllS552fCSVbE1cxinabe5psLt208kl52hvaBzF6NfRJJegFIzxIaef5KwcFcfZUBOrzPqEklg1vk/M06fzBDFXIJuZ3UWvXcY7zraXNrxbkkkki+8Zox+YvXZek0UGuDQHOu4gCXHmTuoH2n/APYD/wCpT/zJJJguCC5CHYKq79npCTHs9JP+8era491JJcyRj3av/tdb8X/I1VrF0xIsPQc0kllfmNMfKRcaIjw/MqOdAkku7HRH8Ae95FEezvv+vySSWnR/fr+9inU/dMI4gW8nfJy4Z7rfxfT6r1JPkKR1v5fRdfUpJInEaqLqBWHfp+B+SSS4JzWCD1Bap5/NJJVTJxJuAvre291YeHUxlNh6JJKcSMhyl7yfO6SStRBg1n9qVxX2/EPzXqSiEYr++F1hPeH63XiShIkiZiDDiBYSvUkl50an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6" name="AutoShape 18" descr="data:image/jpeg;base64,/9j/4AAQSkZJRgABAQAAAQABAAD/2wCEAAkGBxQSEhQUEhIUFBQWFBcXFxUSFRcUFxQVFhcWFxQRGBQYHCggGBolHBUVIjEhJikrLi4uFx8zODMsNygtLisBCgoKDg0OGhAQGywkHCQ3LCwsLSwsLCwsLC4sLCwsLCwsLCwsLCwtLDcsLCwsLCwsLCs1LCwsLCw1LCwsLCwsLP/AABEIALQA/AMBIgACEQEDEQH/xAAcAAEAAQUBAQAAAAAAAAAAAAAABQEDBAYHCAL/xABMEAABAwIDBQUECAIGBQ0AAAABAAIDBBEFEiEGMUFRYQcTIjJxUoGRsRQjM0JyocHRYpIkQ1OCwuEXk7Lw8RUlNDVEVGNkc4Oio9L/xAAaAQEAAwEBAQAAAAAAAAAAAAAAAQIDBAUG/8QALxEAAgECBQIEBAcBAAAAAAAAAAECAxEEEiExURRBBSJC8BOBkdEVMlJhcaHBM//aAAwDAQACEQMRAD8A7iiIgCIiAIiIAiIgCIiAIiIAiIgCIiAFaFtr2oU1A7u2g1EoJDmscAI7bw93Pot7ebAlePayFz5HE6kkuPUucXH8ygOrf6eTc/0Np9Jj+fgU9sx2y01S8sqGfRtWhry/O0l2licoy+q8/TQZdDzP59VhOda45oD27dUfIBvIHqbKM2ekLqOnJJuYIyTx8g1Wl7X4NTUjGPLamdz3EZTVFpsAXF137xuFuoQHRPpLPbb/ADBPpLPbb/MFyXAIKOoa8zd5SluTKJapri8OBJ9CLWssuXCaAbqv/wC9qajQ6gJm+034hV71vtD4hcklw6l+7Vk/+8xYElJCP+0H3Tt/ZRcHa+8HMfFVuuIHDgWhwklsdxz6H0NtVl7PNfFUwlk0ovI0EF5LXAmxDhuO9AdlREUgIiIAiIgCIiAIiIAiIgCIiAIiIAiIgCIiAt1Hkd+E/JeX8PpRJO/0B+I/yXqCoPgd+E/Jeddkow6eU/wM/wAalA1XaKmyEhavJvW87bss74rRX7yjB7E2RN8Ppj/5aP8A2AtP7VIQamhuAbR1GhF/7LgVxXAqyXuvtpQOAErwAARoBey7d2mD6+g/9Of5RK9NeZGVb/mzTZKZnsN/lCtDD2u+43+Ufss97Vm09mhe98KFtj5XFYudJaPU1yrwgD7jf5Qol9Iy/kb/AChb854cDotSxFlnqsqMH2LYDH1Kryy3NjqKyOCgpHSEMY1j231NvrCBoAmDvl+lDPGGxiWPuntdfOC7W46afFUr3SfQKbuomTPtJ4HkZdJDc2PEfkoiTIX1uWZ75DHd8ZPhiOU+Q9ddV4E9JM+qg/KmegAVVeVOzvap9BWRyZTK2TLEQ6RwDQ9zbvG/UL1UFBcqiIgCIiAIiIAiIgCIiAIiIAiIgCIiAIiICzWfZv8Awu+RXnrZB1ppOscf+JehqkeB34T8l5v2flyzP/A35uUoEdt15vitEfvW5bYzZnFaa8alGQjZMC+y/wB+a7n2ln66gP8A4c4/+MS4TgzvqT6H5r1DjGzkVYIHSl4dEDlLDbztAII47grRllaZWpHNFo5Y91rfAdfRX4phbVSGzeEtqqmoD4J44oSY2uMjDlkafG0kDVxBaRbcAsoYDeodG6jnZCCbVJqGFrgBo7uwL2JXqvHRjo0eFV8KlW7kFUVoaNFrlTLmddblW4HacRilmdEQPr/pDBb2nd2Rmc0aXtzUdieBhkjWxUskzCAXSfSAzIb+yRrYXKo/EI8GmG8IdDbcyKihFRh1NGZJI7mbxRGzhZ7SvjEIhkksBcxuubC7rNsMx4qSawMjZG03YzNludfGQTr7lhVY8Lvwu/2SvLk80mz2oqySNC7JMGirMQijnaXNbG6QAG3jZlLSbbxruXqILzT2GPtisPWCQfk1el1BYIiIAiIgCIiAIiIAiIgCIiAIiIAiIgCIsetrY4W5pZGxt5vcGj4lAXZvKfQ/JeWo6jJK70HzK7bivarh0d2tmMrt1oWl2p0Gu5cCxM2kd0A/XRSgYuMz5nFQL95UhUklYEo1RkInsBcO7N92t/Rb0O0PEGMaTOWsLbtOWN1w3Qg6aOFxcLRtn/s+e/Tn0WYIssbXZmyh8TnGMA3isfsyCTofcdOiWJJ+m2yq6Zr+6mczOTK4WabvefEbkaG6u1e2uItL2vqHNe0agBhGrcwIOXUfsoCpa0R2ZIJfA0kkeUuFy0+nrwVqWIMc9ok75t9JfbuNQdTcg9V0YhXkpcmNJ6ZeDbsYrP8AnKCZzQ6R4pbPuWmK7W5gGjQtdmIseagptr6w76gi5PBoA19NArzcfaHNkLJTM2NkeUPaIJe6+xle22a7b3yjQkDdcrWn7ufqbX9/C6wNCXqdpa0AXrA65taJzXu9coZuWK7HKp7bmtABB0e8NNuoDeKwHyAFjo2GJzTfM2Rzzu0ABGitiUAEOiDjwcXvaW6aeG3NQSbd2K/9bQcPq5dP7oXppeYuxs2xen/DIPXwfkvTqhkhERAEREAREQBERAEREAREQBERACVGY/jsFHEZaiQMZwvvcfZa3eT6LD2z2qiw6ndNLq46RsvYyPto0dOJPALzTi2LVWK1QdIc8hvkaLhkTeQH3R13lAb3tR2zTykso4+4ZuD3WfK70b5W/mfRazT7NV2IvD5XPN9c87nPPuaSf0XRNhOzZkYD5PE/i8j8mjgF1Cjw5kYs0D1QHI8C7IGNs+VznkAnXwgH0C5TiM47x1gSL2PQt0K9cVMmVpPReRK3Dcz3vbM1t3G4J43N1KBHyzAncsWobuWTVU7mlwzh2WwJH8W4LLpMNbma58gcAQco49LoDOwKMiIcze3rfRXIy0t+qce9DD3t/Ln+66+t+OvL1X3h5HdjUal/Hm4qr2F0bWPcHZGOY1zQA7K4g+I8bW09SpBbZUReaG7WhjQ9rnX+sH2j/eqSRBurRZjgCBfQaa25A719V5MoaHhoLYhHeMEXa3cTfivttS55PeuzF3G2W1hYCy3ptTj8OXy/kxqJxedfMw3GytAXNrgdXGw+JV2paWkg+48wsXvspDgbFpBHqOixknF2ZommroNu0kNe0E2tIHmzRrcXGlj+itv8R1c24vd5eSHnnc9NPQL7kxBxk73MM+bNcAAX/Du9yrBXSCTvWE95cm7Wi1zv8NrKpJtHZDpjFNrf7QabvIvT68udmMEseJU8xjcGNc4ucdBZzSL/ABsvTtNKHC4Rkl5ERQAiIgCIiAIiIAiIgCIiAK3PJla53AAn4C6uKhCA8nbY7Rz4lN38ujbWjjbqI2E3A36ncSeYWxdm2MUFL/0nvI3OsXvcwlt+AzDc0fqui4l2RUb3OMbHR3N7NcbAnkOA6KHqux0AfVTPYetnAoDpOG7S0UrR3VVA4W0tI35EqWjlDhdpBHMEEfELztX9mFUw+SGTraxKw27K11Kc0UcsRGuamkLTw1I3HipB6SqGZgtHxzZ5rj5W/wAoXMKXtHxSn8L5w62lqmGxHq4W6/BXartcrntI/orCQbFsZcdW9TYb/wAkBXBcLZL3lizvDI97mixLRmLWX9zFek2XN9APgFj9l0RfLI9oAaWxtNhvIub346fMrrX/ACZ0UA5mNmTb/JWX7K/wj4Bddp8NBNiFmzYZC3eFIOIO2U/hHwVqXZM+wPgu0fQ4b+W3vXy+gh5Kyuit0cOrsBc1tyzMBvB4Dmvqi2eZK3PGGkcdBcHkQuw4lhUeW7dCFpGJ4O+nf9Io7Zh9pCRcOHHKOW/Rdiiq0bP83P3Odt03dbcfYgG7KnkB7ldZsw7quibL11NXMvH4ZAPHGSCWdRzb1U83BWrjlCUXla1OiMlJXRzzAtnXNcCusYSyzAOiw4cNDdylKdtgqFi8iIgCIiAIiIAiIgCKl1S6A+roo6uxqnh+1mjZ0c8A/BYEe2dC42FXFf8AErqnNq6TKOcV3J+6rdYEGJxP1ZLG4dHhZjXhVaa3JUkz7VFTMl1BYo5gO8L5dTtP3QrNXiMUX2krGficB8yoSq2+w+PfVxnoy7j+SsoSeyKuSW7JGswKGTzMB9QD81GO2Ipj/VM/kb+yjJ+1agb5TM/8MR+ZssGTtgpvu09Q73MH+JarDVn6WUdaC7m4Yds9FD5GgegspIwBc3PbFF/3Ob+eP91RvbHDxpJh/fYf1Vujr/pZHUU+TpQhAWPVMutDZ2v03GmqB6Bh/wASvs7VaF29s7fWO/yKjpay3iyPjU36jajAvkwKBi7R8Od/Xub+ONw/RSNPtdQSeWrh97rfNHTmt4v6BSjyZbqdRWJYXxap2Grif5JY3fhe0/Iq8YL9VCnldy1kzlWK4C/OJ6VxiqGG/h0z+nI9DoVs+xe3Tak9zUARVA8OujZCN4F/K7oeel1NV2E8Wj8loPaHgI7v6SBle0gP4ZwdGuv7Tea7YunXShLfszmkpUvNFHXQF9gLnXZjtk6f+jVBvI0XjeTrI0b2n+Iaa8brooK4K1GVKThI66dRVI5kVREWRcIiIAitulANr68lalqrcPjoobBkqPxvGIqSF80zg1jBck8eTRzJWt7UbQOLMlLKXS5gCIWh9r8C7UArlcnZ9iGITtM8kxidmdnmkz5Mo0a0E2uTutwvfkpWupLizYKrtVnn1i7qnZwcWumfbhZgIueaxpMbiqQWyV9fI/2Bkp2+5oBJHvXKpcIq2OkidHIzuyQ9rvCGkdd3G+nNWXOngsX5spOma+tuRO5elTxNFNeS3JyToVGnqb1PgtO9xyVLmuvvnAe09C9uo9SFB1uHSRPyyOI4jKRlc3m1wHiHVY78QLmhwP8Av+6vUVbmBY7dvb/CenRetnTas9DhSktz7pY8v/HUH1WbHiMrNGySaDcHu8beIGuj27x0WLdVvewJsRYg9RucPTiuhpWKJ66koNpqtuoqZX2bc5ZD9bFwlbyc3iF84htVWSNyPqpXNy3aWOLRLH7Xh+8OKhXv19jxXBG6OQ8fwOWLVT77eHUuDf7OUeZoPsuFyuWeRdl9DeKb29+/fYyTlOpAJ5nUnrcr770Kzg9BNUv7unidK7flYL2B1FzuA3710TB+xyofY1M7IRxawd4/46AfmspYyFPgqsPKTOfuqArbqpd3w/sloI/O2SY85Hn5NsFsFHsfQxeSkhHqwOPxK5Z+J8I2jg+WeY/pY4Ee4q4HuO5rj6NJ/RerYqCJvlijb6MaPkFfDByCx/Ep9kX6OJ5PbDKd0Up9I3n9FcFJN/YTf6p//wCV6tsifiM+CejjyeVBSTf2M3+rf+y+jRS8YZffG/8AZeqbKhReJT4/sjo1yeU/op/snj+44fosumdOw+A1DT/D3rfkvTz3gb7LFmxFjVdeISl6COkS9RwCDE8RtZstaR0Eh+YV9+FYjU2zxVUnLvAQB18Wi7ZJixPlCrFDJJ5ibdVbrGtcqQ6ZP1M5/sJsTLDURz1BDMmrY2nMSSCAXHcBqustViCmDVkLgxFeVaWaR00qSpxsgiIsDUotL2v2imFI+WgtI+KUd4zKXHIw/WN09Qedr2U7tTWmKmkeGuOlvBvAOhd0suX4h9IjpY42MfBHI973PB1kdYWv0IP5KkpWNKcbm11m29NHEx8tQIS9geIo2GSUX1IcOHDeF8txuOWNsjI3SB4uHVMgaABvzB2jTfhZalhOzkUsrDNLZ5t3jYm5SW3G+Q6m4OvvWywMYyompHQxwBnij8GZndnyTtB3vDgQ/wBQs7u1zRqKWhcZjUjYzIHgxxgktoqfMxgtqe+ksCeoCxKbG31cQls9hZYdzE5zntOtnOcLMaN9n8eWikqiDu9ZnZi231lS7JE0j2IhvC1zCcOfDUyzQO72nyjOwMLGym5tCzOcoa065ydAbWKLM1d7FL730Mh80erjDCxx+9NI6d17HxtbzPNa3jmys8rH52shgIzd7UERNYbeGwOpPTktu2gxv6OwS08dNC1wIdVPDpcsnGGONoF/eRe25cR2wrZ6iQyTzyTC5yGWzdDyiBIYDot6U1HRS3JVOc05ZW0t+DCpg1okY1+cNIIcAQDvFwDqrlG7W6waVtmE33m3uG9XmT6WaPU/ovZoyahFM86pG7diZimv6r7eCeQ5Em1v3UQ2e3+SzsLoJ6mRscMZc5x00v7+g6rreIUVqc/wnfQrUPJNhqbEG24tO8G/DjdbXsV2b1FcRJITFDoe8IuXaEWY07+Gu5dF2K7LoqcB9URNJoctvA09faK6Mxlt27kF5dfGZvynVTotbkVs5s/DQxCKBmVu8k6ucfaceJUuERcDberOlBERQAipdWJqprd5UpN7BuxfXy+QDeVDVOL8GqMkqXOW0aDerMnUJ+fE2tUbUYwToFjQYe56lqbCAN6vanAi8pERmkkKzKXCCfMpuOAN3BXFSVZ9iyp8mLT0LW8FlAKqLFtvculYIiKCQiIgPiWIOBa4XBFiDuIO8KPrsPY9gjynKLZbfdy6NtdSatyt00FyosSmczxWeSmD5Mrw/PklENmPlf8A1T2O1DY3DobHgbqmOVDnQxuqO7hqIn5oHROLzHE4DMyUHeOFr66aKf2upZHszQ5nStuwBgsHNcPrBqbb7eLgtWxFoo6V2UMnf957jZkZHmDGgXkLea4sRJ042jZP9/8ADtw8YzksyJTC6iCVrnyhrXw5R3k48Ia65AAPEEbt6VOLNcA4MDmHQS1J7qEcLMZ5n36ABQmD4OK6OOWSYvaPKCNB1ZENNeZ+K2ltHHDJGSwua9hHePu6VhGhb/ANdzVnSVWUfN9X9joqLDwldavjsjXa2lEkRLmvfGy9iWmlp4yTvawXfI6+7Raph9PFVSGgkbURtd9mYIgS1/35Zg45g0aam3HcunOqJmQNDpbBgIM8jgCWt3OsL2dbf6LkWJbYCCZxpHRZC11pA12cyHfI4k3ceRd8F00sOnLlmdTGTyZdl9ffyRptfhwglmY2RkrWOyh7DcON7aczzXzDSk+Y2HJTeyuyFbiDi6GMlpN3Ty3ay5OpzHzn0v7l2TZjsipoLPqnGqk32IyRA9GX8XvPwXrKsoRS3Z48ouTOW7F7HS1z7QNsweed4uxnQe07p8V6A2W2XgoY8kQJcfPI7zvPMngOil6eBrGhrGhrRoA0AAegG5XVzVKspl4wSKWVURZlwiL5c6yAqrU9QGbysOsxGw0UJPM551W0KN9WZynbYzazFSdGqPc9zisqjw0v37lNU9C1q2c4Q0RRRlLchKfDHO3qXpsMa3qs8BVWEqspGkYJHy1gG5VVUWRcIiIAiIgCIiAIiIAqFVRARWM0XeNItcOGU3NmsadXP6mwWjjFWse2Q5XRmWRjizxHlGWX3MsCLDqukVEAe0tcLtcCCOYOhC0Gm7P3fSXGSS0LABEGaE335hzAtqsp003c1pzsmmfLKoCRraYjKBbKxhuBfRo9lo32Kl6bBJZB4ssY4EauPMnkp/D8JjhFmNA6rOVlBdyHU4I6nwaNuW7cxaLNzahoHIbgoX/Rzh3fmf6JHnJvY3LL+13e662xFcpc+GMAAAFgNwGgHSy+0RCAiIgCIiAtuesSYErOsqFoUp2IaIh1HdZNPh4GpWeGqqu6jIUUfLW2X0iLMsEREAREQBERAEREAREQBERAEREAVLIiAqiIgCIiAIiIAiIgCIiAKiIgKoiIAiIgCIiAIiIAiIgCIiAIiIAiIgP/2Q=="/>
          <p:cNvSpPr>
            <a:spLocks noChangeAspect="1" noChangeArrowheads="1"/>
          </p:cNvSpPr>
          <p:nvPr/>
        </p:nvSpPr>
        <p:spPr bwMode="auto">
          <a:xfrm>
            <a:off x="155575" y="-992798"/>
            <a:ext cx="3000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6372"/>
              </p:ext>
            </p:extLst>
          </p:nvPr>
        </p:nvGraphicFramePr>
        <p:xfrm>
          <a:off x="2821354" y="1369157"/>
          <a:ext cx="7587273" cy="407479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98395"/>
                <a:gridCol w="3056708"/>
                <a:gridCol w="635726"/>
                <a:gridCol w="644434"/>
                <a:gridCol w="155201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Facultad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Departamentos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Presupuesto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Administración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Decanato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$916,965.68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Administración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de </a:t>
                      </a:r>
                      <a:r>
                        <a:rPr lang="en-US" sz="1600" u="none" strike="noStrike" dirty="0" err="1">
                          <a:effectLst/>
                        </a:rPr>
                        <a:t>Empresas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Universitarias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$280,352.41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Calidad Ambiental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$362,025.81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Edificios y Terrenos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$13,146,650.16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Finanzas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$2,010,851.68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Compras y Suministros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$517,009.75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Librería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$462,243.86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Enlace con el Personal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$327,811.56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Propiedad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$681,724.57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Servicios Comunicaciones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$213,894.81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Tránsito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y </a:t>
                      </a:r>
                      <a:r>
                        <a:rPr lang="en-US" sz="1600" u="none" strike="noStrike" dirty="0" err="1">
                          <a:effectLst/>
                        </a:rPr>
                        <a:t>Vigilancia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$2,993,894.44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Impresos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$401,934.86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Recursos Humanos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$1,471,241.11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474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$23,786,600.70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85107" y="584144"/>
            <a:ext cx="7120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Desglose</a:t>
            </a:r>
            <a:r>
              <a:rPr lang="en-US" sz="2800" dirty="0" smtClean="0"/>
              <a:t> </a:t>
            </a:r>
            <a:r>
              <a:rPr lang="en-US" sz="2800" dirty="0" err="1" smtClean="0"/>
              <a:t>Presupuesto</a:t>
            </a:r>
            <a:r>
              <a:rPr lang="en-US" sz="2800" dirty="0" smtClean="0"/>
              <a:t> </a:t>
            </a:r>
            <a:r>
              <a:rPr lang="en-US" sz="2800" dirty="0" err="1" smtClean="0"/>
              <a:t>Decanato</a:t>
            </a:r>
            <a:r>
              <a:rPr lang="en-US" sz="2800" dirty="0" smtClean="0"/>
              <a:t> </a:t>
            </a:r>
            <a:r>
              <a:rPr lang="en-US" sz="2800" dirty="0" err="1" smtClean="0"/>
              <a:t>Administración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675223" y="5547360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Regresar</a:t>
            </a:r>
            <a:endParaRPr lang="es-PR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9638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76540"/>
              </p:ext>
            </p:extLst>
          </p:nvPr>
        </p:nvGraphicFramePr>
        <p:xfrm>
          <a:off x="2373197" y="1456769"/>
          <a:ext cx="8128000" cy="301180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25600"/>
                <a:gridCol w="2079786"/>
                <a:gridCol w="1171414"/>
                <a:gridCol w="1625600"/>
                <a:gridCol w="16256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Facultad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Departamentos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>
                          <a:effectLst/>
                        </a:rPr>
                        <a:t>Presupuesto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Asuntos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Académicos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Decanato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$1,582,552.71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Admisiones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$287,932.75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Biblioteca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$5,180,067.74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Centro </a:t>
                      </a:r>
                      <a:r>
                        <a:rPr lang="en-US" sz="1600" u="none" strike="noStrike" dirty="0" err="1">
                          <a:effectLst/>
                        </a:rPr>
                        <a:t>Enriquecimiento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Profesional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$58,877.75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ROTC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$171,050.06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Preparación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de Maestros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$1,501,305.00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Registrador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$1,291,650.62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80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$10,073,436.63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9138" y="436063"/>
            <a:ext cx="800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Desglose</a:t>
            </a:r>
            <a:r>
              <a:rPr lang="en-US" sz="2800" dirty="0" smtClean="0"/>
              <a:t> </a:t>
            </a:r>
            <a:r>
              <a:rPr lang="en-US" sz="2800" dirty="0" err="1" smtClean="0"/>
              <a:t>Presupuesto</a:t>
            </a:r>
            <a:r>
              <a:rPr lang="en-US" sz="2800" dirty="0" smtClean="0"/>
              <a:t> </a:t>
            </a:r>
            <a:r>
              <a:rPr lang="en-US" sz="2800" dirty="0" err="1" smtClean="0"/>
              <a:t>Decanato</a:t>
            </a:r>
            <a:r>
              <a:rPr lang="en-US" sz="2800" dirty="0" smtClean="0"/>
              <a:t> </a:t>
            </a:r>
            <a:r>
              <a:rPr lang="en-US" sz="2800" dirty="0" err="1" smtClean="0"/>
              <a:t>Asuntos</a:t>
            </a:r>
            <a:r>
              <a:rPr lang="en-US" sz="2800" dirty="0" smtClean="0"/>
              <a:t> </a:t>
            </a:r>
            <a:r>
              <a:rPr lang="en-US" sz="2800" dirty="0" err="1" smtClean="0"/>
              <a:t>Académicos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692639" y="4528457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Regresar</a:t>
            </a:r>
            <a:endParaRPr lang="es-PR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2243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1196"/>
              </p:ext>
            </p:extLst>
          </p:nvPr>
        </p:nvGraphicFramePr>
        <p:xfrm>
          <a:off x="2579076" y="1929680"/>
          <a:ext cx="8315567" cy="28879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87938"/>
                <a:gridCol w="3563815"/>
                <a:gridCol w="1187938"/>
                <a:gridCol w="1187938"/>
                <a:gridCol w="1187938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Facultad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Departamentos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Presupuesto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Estudiantes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Decanato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$797,877.35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Actividades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Sociales</a:t>
                      </a:r>
                      <a:r>
                        <a:rPr lang="en-US" sz="1400" u="none" strike="noStrike" dirty="0">
                          <a:effectLst/>
                        </a:rPr>
                        <a:t> y </a:t>
                      </a:r>
                      <a:r>
                        <a:rPr lang="en-US" sz="1400" u="none" strike="noStrike" dirty="0" err="1">
                          <a:effectLst/>
                        </a:rPr>
                        <a:t>Exalumnos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$306,508.57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Banda y Orquesta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$188,660.75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Asistencia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Económica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$871,225.04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Colocaciones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$225,435.00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Orientación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$1,408,849.25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Calidad de Vida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$75,366.00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Programa Intercambio de Estudiantes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$90,263.00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Servicios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Médicos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$1,153,768.00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Natatorio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$271,820.00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1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</a:t>
                      </a:r>
                      <a:endParaRPr lang="en-US" sz="1600" b="1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$5,389,772.96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9137" y="717417"/>
            <a:ext cx="660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Desglose</a:t>
            </a:r>
            <a:r>
              <a:rPr lang="en-US" sz="2800" dirty="0" smtClean="0"/>
              <a:t> </a:t>
            </a:r>
            <a:r>
              <a:rPr lang="en-US" sz="2800" dirty="0" err="1" smtClean="0"/>
              <a:t>Presupuesto</a:t>
            </a:r>
            <a:r>
              <a:rPr lang="en-US" sz="2800" dirty="0" smtClean="0"/>
              <a:t> </a:t>
            </a:r>
            <a:r>
              <a:rPr lang="en-US" sz="2800" dirty="0" err="1" smtClean="0"/>
              <a:t>Decanato</a:t>
            </a:r>
            <a:r>
              <a:rPr lang="en-US" sz="2800" dirty="0" smtClean="0"/>
              <a:t> </a:t>
            </a:r>
            <a:r>
              <a:rPr lang="en-US" sz="2800" dirty="0" err="1" smtClean="0"/>
              <a:t>Estudiantes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249988" y="4902926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Regresar</a:t>
            </a:r>
            <a:endParaRPr lang="es-PR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12506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83117"/>
              </p:ext>
            </p:extLst>
          </p:nvPr>
        </p:nvGraphicFramePr>
        <p:xfrm>
          <a:off x="2891692" y="1696589"/>
          <a:ext cx="8128000" cy="401193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25600"/>
                <a:gridCol w="1770297"/>
                <a:gridCol w="1480903"/>
                <a:gridCol w="1625600"/>
                <a:gridCol w="16256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Facultad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Departamentos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Presupuesto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Artes y Ciencias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Decanato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$2,081,820.05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Biología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$6,080,540.60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Biotecnología</a:t>
                      </a:r>
                      <a:r>
                        <a:rPr lang="en-US" sz="1400" u="none" strike="noStrike" dirty="0" smtClean="0">
                          <a:effectLst/>
                        </a:rPr>
                        <a:t> Industrial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$166,413.07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Ciencias</a:t>
                      </a:r>
                      <a:r>
                        <a:rPr lang="en-US" sz="1400" u="none" strike="noStrike" dirty="0">
                          <a:effectLst/>
                        </a:rPr>
                        <a:t> Marinas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$3,664,536.12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Ciencias Sociales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$4,174,300.02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Complejo Deportivo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$293,105.38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Economía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$1,218,727.92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Educación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Física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$1,899,227.79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Enfermeria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$2,129,719.45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Estudios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Hispánicos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$2,793,379.20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Física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$3,001,949.46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Geología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$1,844,706.77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Humanidades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$4,186,639.88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Inglés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$3,702,168.76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Matemáticas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$5,422,435.04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Química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$6,519,673.81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339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166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$49,179,343.32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9138" y="615817"/>
            <a:ext cx="7205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Desglose</a:t>
            </a:r>
            <a:r>
              <a:rPr lang="en-US" sz="2800" dirty="0" smtClean="0"/>
              <a:t> </a:t>
            </a:r>
            <a:r>
              <a:rPr lang="en-US" sz="2800" dirty="0" err="1" smtClean="0"/>
              <a:t>Presupuesto</a:t>
            </a:r>
            <a:r>
              <a:rPr lang="en-US" sz="2800" dirty="0" smtClean="0"/>
              <a:t> </a:t>
            </a:r>
            <a:r>
              <a:rPr lang="en-US" sz="2800" dirty="0" err="1" smtClean="0"/>
              <a:t>Decanato</a:t>
            </a:r>
            <a:r>
              <a:rPr lang="en-US" sz="2800" dirty="0" smtClean="0"/>
              <a:t> </a:t>
            </a:r>
            <a:r>
              <a:rPr lang="en-US" sz="2800" dirty="0" err="1" smtClean="0"/>
              <a:t>Artes</a:t>
            </a:r>
            <a:r>
              <a:rPr lang="en-US" sz="2800" dirty="0" smtClean="0"/>
              <a:t> y </a:t>
            </a:r>
            <a:r>
              <a:rPr lang="en-US" sz="2800" dirty="0" err="1" smtClean="0"/>
              <a:t>Ciencias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276114" y="5817326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2" action="ppaction://hlinksldjump"/>
              </a:rPr>
              <a:t>Regresar</a:t>
            </a:r>
            <a:endParaRPr lang="es-PR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598911" y="6526194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hlinkClick r:id="rId3" action="ppaction://hlinksldjump"/>
              </a:rPr>
              <a:t>Tabla</a:t>
            </a:r>
            <a:r>
              <a:rPr lang="en-US" sz="1100" dirty="0" smtClean="0">
                <a:hlinkClick r:id="rId3" action="ppaction://hlinksldjump"/>
              </a:rPr>
              <a:t> </a:t>
            </a:r>
            <a:r>
              <a:rPr lang="en-US" sz="1100" dirty="0" err="1" smtClean="0">
                <a:hlinkClick r:id="rId3" action="ppaction://hlinksldjump"/>
              </a:rPr>
              <a:t>Contenido</a:t>
            </a:r>
            <a:endParaRPr lang="es-PR" sz="1100" dirty="0"/>
          </a:p>
        </p:txBody>
      </p:sp>
    </p:spTree>
    <p:extLst>
      <p:ext uri="{BB962C8B-B14F-4D97-AF65-F5344CB8AC3E}">
        <p14:creationId xmlns:p14="http://schemas.microsoft.com/office/powerpoint/2010/main" val="38290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3606</Words>
  <Application>Microsoft Office PowerPoint</Application>
  <PresentationFormat>Widescreen</PresentationFormat>
  <Paragraphs>1697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MS Gothic</vt:lpstr>
      <vt:lpstr>Andalus</vt:lpstr>
      <vt:lpstr>Arial</vt:lpstr>
      <vt:lpstr>Arial Narrow</vt:lpstr>
      <vt:lpstr>Calibri</vt:lpstr>
      <vt:lpstr>Calibri Light</vt:lpstr>
      <vt:lpstr>Cambria</vt:lpstr>
      <vt:lpstr>MS Sans Serif</vt:lpstr>
      <vt:lpstr>Times New Roman</vt:lpstr>
      <vt:lpstr>Office Theme</vt:lpstr>
      <vt:lpstr>Custom Design</vt:lpstr>
      <vt:lpstr>PowerPoint Presentation</vt:lpstr>
      <vt:lpstr>Tabla de Contenido</vt:lpstr>
      <vt:lpstr>Perfil del Recinto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Servicios al Estudiante </vt:lpstr>
      <vt:lpstr>Servicios al Estudiante</vt:lpstr>
      <vt:lpstr>Otras Necesidades no Cubiertas</vt:lpstr>
      <vt:lpstr>PowerPoint Presentation</vt:lpstr>
      <vt:lpstr>Proyectos de Mejoras Permanentes y Mantenimiento con necesidad de fondos</vt:lpstr>
      <vt:lpstr>PowerPoint Presentation</vt:lpstr>
      <vt:lpstr>Efectividad de fondos dedicados a Investigación</vt:lpstr>
      <vt:lpstr>Conclusiones y Recapitulaciones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nancym</dc:creator>
  <cp:lastModifiedBy>DirectorOIIP</cp:lastModifiedBy>
  <cp:revision>156</cp:revision>
  <cp:lastPrinted>2015-03-17T20:59:34Z</cp:lastPrinted>
  <dcterms:created xsi:type="dcterms:W3CDTF">2015-02-02T19:57:20Z</dcterms:created>
  <dcterms:modified xsi:type="dcterms:W3CDTF">2015-03-28T14:57:09Z</dcterms:modified>
</cp:coreProperties>
</file>