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7"/>
  </p:notesMasterIdLst>
  <p:sldIdLst>
    <p:sldId id="353" r:id="rId3"/>
    <p:sldId id="331" r:id="rId4"/>
    <p:sldId id="329" r:id="rId5"/>
    <p:sldId id="347" r:id="rId6"/>
    <p:sldId id="594" r:id="rId7"/>
    <p:sldId id="332" r:id="rId8"/>
    <p:sldId id="556" r:id="rId9"/>
    <p:sldId id="558" r:id="rId10"/>
    <p:sldId id="572" r:id="rId11"/>
    <p:sldId id="606" r:id="rId12"/>
    <p:sldId id="552" r:id="rId13"/>
    <p:sldId id="559" r:id="rId14"/>
    <p:sldId id="607" r:id="rId15"/>
    <p:sldId id="577" r:id="rId16"/>
    <p:sldId id="595" r:id="rId17"/>
    <p:sldId id="576" r:id="rId18"/>
    <p:sldId id="608" r:id="rId19"/>
    <p:sldId id="578" r:id="rId20"/>
    <p:sldId id="596" r:id="rId21"/>
    <p:sldId id="560" r:id="rId22"/>
    <p:sldId id="580" r:id="rId23"/>
    <p:sldId id="579" r:id="rId24"/>
    <p:sldId id="581" r:id="rId25"/>
    <p:sldId id="609" r:id="rId26"/>
    <p:sldId id="585" r:id="rId27"/>
    <p:sldId id="582" r:id="rId28"/>
    <p:sldId id="584" r:id="rId29"/>
    <p:sldId id="597" r:id="rId30"/>
    <p:sldId id="567" r:id="rId31"/>
    <p:sldId id="561" r:id="rId32"/>
    <p:sldId id="598" r:id="rId33"/>
    <p:sldId id="589" r:id="rId34"/>
    <p:sldId id="588" r:id="rId35"/>
    <p:sldId id="599" r:id="rId36"/>
    <p:sldId id="554" r:id="rId37"/>
    <p:sldId id="562" r:id="rId38"/>
    <p:sldId id="586" r:id="rId39"/>
    <p:sldId id="600" r:id="rId40"/>
    <p:sldId id="563" r:id="rId41"/>
    <p:sldId id="587" r:id="rId42"/>
    <p:sldId id="601" r:id="rId43"/>
    <p:sldId id="570" r:id="rId44"/>
    <p:sldId id="564" r:id="rId45"/>
    <p:sldId id="602" r:id="rId46"/>
    <p:sldId id="590" r:id="rId47"/>
    <p:sldId id="592" r:id="rId48"/>
    <p:sldId id="603" r:id="rId49"/>
    <p:sldId id="610" r:id="rId50"/>
    <p:sldId id="593" r:id="rId51"/>
    <p:sldId id="612" r:id="rId52"/>
    <p:sldId id="605" r:id="rId53"/>
    <p:sldId id="611" r:id="rId54"/>
    <p:sldId id="573" r:id="rId55"/>
    <p:sldId id="574" r:id="rId56"/>
  </p:sldIdLst>
  <p:sldSz cx="12192000" cy="6858000"/>
  <p:notesSz cx="6858000" cy="9144000"/>
  <p:defaultTextStyle>
    <a:defPPr>
      <a:defRPr lang="es-P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8C35"/>
    <a:srgbClr val="113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11" autoAdjust="0"/>
    <p:restoredTop sz="94660"/>
  </p:normalViewPr>
  <p:slideViewPr>
    <p:cSldViewPr snapToGrid="0">
      <p:cViewPr varScale="1">
        <p:scale>
          <a:sx n="80" d="100"/>
          <a:sy n="80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3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DB4E24-3D45-4229-9711-F3BE96B3B33D}" type="doc">
      <dgm:prSet loTypeId="urn:microsoft.com/office/officeart/2005/8/layout/hProcess9" loCatId="process" qsTypeId="urn:microsoft.com/office/officeart/2005/8/quickstyle/simple1" qsCatId="simple" csTypeId="urn:microsoft.com/office/officeart/2005/8/colors/accent1_3" csCatId="accent1" phldr="1"/>
      <dgm:spPr/>
    </dgm:pt>
    <dgm:pt modelId="{3664F3A8-155B-42DB-8D47-D5AE010AF002}">
      <dgm:prSet phldrT="[Text]"/>
      <dgm:spPr/>
      <dgm:t>
        <a:bodyPr/>
        <a:lstStyle/>
        <a:p>
          <a:r>
            <a:rPr lang="es-PR"/>
            <a:t>Recopilación de datos</a:t>
          </a:r>
        </a:p>
      </dgm:t>
    </dgm:pt>
    <dgm:pt modelId="{74409956-CCA5-44F9-86F3-92B366E6B948}" type="parTrans" cxnId="{451DF93C-63E8-4274-9ED0-78838DE647DD}">
      <dgm:prSet/>
      <dgm:spPr/>
      <dgm:t>
        <a:bodyPr/>
        <a:lstStyle/>
        <a:p>
          <a:endParaRPr lang="es-PR"/>
        </a:p>
      </dgm:t>
    </dgm:pt>
    <dgm:pt modelId="{D3EF1203-8C52-4506-AFA5-CA29B2B86596}" type="sibTrans" cxnId="{451DF93C-63E8-4274-9ED0-78838DE647DD}">
      <dgm:prSet/>
      <dgm:spPr/>
      <dgm:t>
        <a:bodyPr/>
        <a:lstStyle/>
        <a:p>
          <a:endParaRPr lang="es-PR"/>
        </a:p>
      </dgm:t>
    </dgm:pt>
    <dgm:pt modelId="{2E01F8B6-537C-4E62-B294-7FFF5BE812EE}">
      <dgm:prSet phldrT="[Text]"/>
      <dgm:spPr/>
      <dgm:t>
        <a:bodyPr/>
        <a:lstStyle/>
        <a:p>
          <a:r>
            <a:rPr lang="es-PR" dirty="0"/>
            <a:t>Preparación de informe</a:t>
          </a:r>
        </a:p>
      </dgm:t>
    </dgm:pt>
    <dgm:pt modelId="{89616772-F776-4C4E-A357-DE57ED923D9A}" type="parTrans" cxnId="{5AEF0ECC-438A-46CD-9A76-EDF041063C3D}">
      <dgm:prSet/>
      <dgm:spPr/>
      <dgm:t>
        <a:bodyPr/>
        <a:lstStyle/>
        <a:p>
          <a:endParaRPr lang="es-PR"/>
        </a:p>
      </dgm:t>
    </dgm:pt>
    <dgm:pt modelId="{B6AFDA5D-289D-460D-8443-AFFBC2F40899}" type="sibTrans" cxnId="{5AEF0ECC-438A-46CD-9A76-EDF041063C3D}">
      <dgm:prSet/>
      <dgm:spPr/>
      <dgm:t>
        <a:bodyPr/>
        <a:lstStyle/>
        <a:p>
          <a:endParaRPr lang="es-PR"/>
        </a:p>
      </dgm:t>
    </dgm:pt>
    <dgm:pt modelId="{BF408E49-FD2C-451A-AC31-E23A1002F6ED}">
      <dgm:prSet phldrT="[Text]"/>
      <dgm:spPr/>
      <dgm:t>
        <a:bodyPr/>
        <a:lstStyle/>
        <a:p>
          <a:r>
            <a:rPr lang="es-PR"/>
            <a:t>Análisis contable</a:t>
          </a:r>
        </a:p>
      </dgm:t>
    </dgm:pt>
    <dgm:pt modelId="{F4306819-F5A6-49FE-88DF-F851AB4EEBFB}" type="parTrans" cxnId="{723A47B9-0629-4A16-B996-243AC1A0DFBF}">
      <dgm:prSet/>
      <dgm:spPr/>
      <dgm:t>
        <a:bodyPr/>
        <a:lstStyle/>
        <a:p>
          <a:endParaRPr lang="es-PR"/>
        </a:p>
      </dgm:t>
    </dgm:pt>
    <dgm:pt modelId="{9E7B1678-348C-4AA2-9255-52340E1BC605}" type="sibTrans" cxnId="{723A47B9-0629-4A16-B996-243AC1A0DFBF}">
      <dgm:prSet/>
      <dgm:spPr/>
      <dgm:t>
        <a:bodyPr/>
        <a:lstStyle/>
        <a:p>
          <a:endParaRPr lang="es-PR"/>
        </a:p>
      </dgm:t>
    </dgm:pt>
    <dgm:pt modelId="{7224804D-7FE6-40ED-8895-AE8FC509B7CC}" type="pres">
      <dgm:prSet presAssocID="{76DB4E24-3D45-4229-9711-F3BE96B3B33D}" presName="CompostProcess" presStyleCnt="0">
        <dgm:presLayoutVars>
          <dgm:dir/>
          <dgm:resizeHandles val="exact"/>
        </dgm:presLayoutVars>
      </dgm:prSet>
      <dgm:spPr/>
    </dgm:pt>
    <dgm:pt modelId="{6E893FC7-FEC0-4C12-8F42-B718C511B987}" type="pres">
      <dgm:prSet presAssocID="{76DB4E24-3D45-4229-9711-F3BE96B3B33D}" presName="arrow" presStyleLbl="bgShp" presStyleIdx="0" presStyleCnt="1"/>
      <dgm:spPr/>
    </dgm:pt>
    <dgm:pt modelId="{7A36A78D-71C7-407B-BD63-27FD8AAB21B7}" type="pres">
      <dgm:prSet presAssocID="{76DB4E24-3D45-4229-9711-F3BE96B3B33D}" presName="linearProcess" presStyleCnt="0"/>
      <dgm:spPr/>
    </dgm:pt>
    <dgm:pt modelId="{E91AE38F-B035-45F6-8609-D39EF2F18D07}" type="pres">
      <dgm:prSet presAssocID="{3664F3A8-155B-42DB-8D47-D5AE010AF002}" presName="textNode" presStyleLbl="node1" presStyleIdx="0" presStyleCnt="3">
        <dgm:presLayoutVars>
          <dgm:bulletEnabled val="1"/>
        </dgm:presLayoutVars>
      </dgm:prSet>
      <dgm:spPr/>
    </dgm:pt>
    <dgm:pt modelId="{2F5DAFC3-62B0-4017-A89E-C7336808B7A9}" type="pres">
      <dgm:prSet presAssocID="{D3EF1203-8C52-4506-AFA5-CA29B2B86596}" presName="sibTrans" presStyleCnt="0"/>
      <dgm:spPr/>
    </dgm:pt>
    <dgm:pt modelId="{C677F094-6F43-472E-B944-B29C2F590193}" type="pres">
      <dgm:prSet presAssocID="{2E01F8B6-537C-4E62-B294-7FFF5BE812EE}" presName="textNode" presStyleLbl="node1" presStyleIdx="1" presStyleCnt="3">
        <dgm:presLayoutVars>
          <dgm:bulletEnabled val="1"/>
        </dgm:presLayoutVars>
      </dgm:prSet>
      <dgm:spPr/>
    </dgm:pt>
    <dgm:pt modelId="{16F3178A-0583-4BE1-8C2C-2FE89DB54CD3}" type="pres">
      <dgm:prSet presAssocID="{B6AFDA5D-289D-460D-8443-AFFBC2F40899}" presName="sibTrans" presStyleCnt="0"/>
      <dgm:spPr/>
    </dgm:pt>
    <dgm:pt modelId="{108632EB-6481-48EA-9BA9-0FF85947DE37}" type="pres">
      <dgm:prSet presAssocID="{BF408E49-FD2C-451A-AC31-E23A1002F6ED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451DF93C-63E8-4274-9ED0-78838DE647DD}" srcId="{76DB4E24-3D45-4229-9711-F3BE96B3B33D}" destId="{3664F3A8-155B-42DB-8D47-D5AE010AF002}" srcOrd="0" destOrd="0" parTransId="{74409956-CCA5-44F9-86F3-92B366E6B948}" sibTransId="{D3EF1203-8C52-4506-AFA5-CA29B2B86596}"/>
    <dgm:cxn modelId="{C7355358-3477-4106-8CC9-62471DE18835}" type="presOf" srcId="{76DB4E24-3D45-4229-9711-F3BE96B3B33D}" destId="{7224804D-7FE6-40ED-8895-AE8FC509B7CC}" srcOrd="0" destOrd="0" presId="urn:microsoft.com/office/officeart/2005/8/layout/hProcess9"/>
    <dgm:cxn modelId="{42D90C7B-20C9-4AB9-B81E-EBCB8A22CF18}" type="presOf" srcId="{3664F3A8-155B-42DB-8D47-D5AE010AF002}" destId="{E91AE38F-B035-45F6-8609-D39EF2F18D07}" srcOrd="0" destOrd="0" presId="urn:microsoft.com/office/officeart/2005/8/layout/hProcess9"/>
    <dgm:cxn modelId="{11019B94-2873-4733-8E99-EE8EE202D7AC}" type="presOf" srcId="{BF408E49-FD2C-451A-AC31-E23A1002F6ED}" destId="{108632EB-6481-48EA-9BA9-0FF85947DE37}" srcOrd="0" destOrd="0" presId="urn:microsoft.com/office/officeart/2005/8/layout/hProcess9"/>
    <dgm:cxn modelId="{723A47B9-0629-4A16-B996-243AC1A0DFBF}" srcId="{76DB4E24-3D45-4229-9711-F3BE96B3B33D}" destId="{BF408E49-FD2C-451A-AC31-E23A1002F6ED}" srcOrd="2" destOrd="0" parTransId="{F4306819-F5A6-49FE-88DF-F851AB4EEBFB}" sibTransId="{9E7B1678-348C-4AA2-9255-52340E1BC605}"/>
    <dgm:cxn modelId="{7CEE89BA-7C7F-4A9E-A0D8-169F16210A0A}" type="presOf" srcId="{2E01F8B6-537C-4E62-B294-7FFF5BE812EE}" destId="{C677F094-6F43-472E-B944-B29C2F590193}" srcOrd="0" destOrd="0" presId="urn:microsoft.com/office/officeart/2005/8/layout/hProcess9"/>
    <dgm:cxn modelId="{5AEF0ECC-438A-46CD-9A76-EDF041063C3D}" srcId="{76DB4E24-3D45-4229-9711-F3BE96B3B33D}" destId="{2E01F8B6-537C-4E62-B294-7FFF5BE812EE}" srcOrd="1" destOrd="0" parTransId="{89616772-F776-4C4E-A357-DE57ED923D9A}" sibTransId="{B6AFDA5D-289D-460D-8443-AFFBC2F40899}"/>
    <dgm:cxn modelId="{8AD04A3D-A981-4705-9C9E-E968626316B2}" type="presParOf" srcId="{7224804D-7FE6-40ED-8895-AE8FC509B7CC}" destId="{6E893FC7-FEC0-4C12-8F42-B718C511B987}" srcOrd="0" destOrd="0" presId="urn:microsoft.com/office/officeart/2005/8/layout/hProcess9"/>
    <dgm:cxn modelId="{C13AFD27-B898-4FA2-8A8F-C6E58FAFB4B1}" type="presParOf" srcId="{7224804D-7FE6-40ED-8895-AE8FC509B7CC}" destId="{7A36A78D-71C7-407B-BD63-27FD8AAB21B7}" srcOrd="1" destOrd="0" presId="urn:microsoft.com/office/officeart/2005/8/layout/hProcess9"/>
    <dgm:cxn modelId="{3A85E6D7-B0AC-495C-B8F3-FD9F64EF209B}" type="presParOf" srcId="{7A36A78D-71C7-407B-BD63-27FD8AAB21B7}" destId="{E91AE38F-B035-45F6-8609-D39EF2F18D07}" srcOrd="0" destOrd="0" presId="urn:microsoft.com/office/officeart/2005/8/layout/hProcess9"/>
    <dgm:cxn modelId="{64A2A17B-D1F8-4C04-84CB-B33B47821ECD}" type="presParOf" srcId="{7A36A78D-71C7-407B-BD63-27FD8AAB21B7}" destId="{2F5DAFC3-62B0-4017-A89E-C7336808B7A9}" srcOrd="1" destOrd="0" presId="urn:microsoft.com/office/officeart/2005/8/layout/hProcess9"/>
    <dgm:cxn modelId="{8A2C54B8-C873-4D1F-B246-2ED6171C8C84}" type="presParOf" srcId="{7A36A78D-71C7-407B-BD63-27FD8AAB21B7}" destId="{C677F094-6F43-472E-B944-B29C2F590193}" srcOrd="2" destOrd="0" presId="urn:microsoft.com/office/officeart/2005/8/layout/hProcess9"/>
    <dgm:cxn modelId="{3475929D-6CC9-4321-B724-DE7DD6E3B04A}" type="presParOf" srcId="{7A36A78D-71C7-407B-BD63-27FD8AAB21B7}" destId="{16F3178A-0583-4BE1-8C2C-2FE89DB54CD3}" srcOrd="3" destOrd="0" presId="urn:microsoft.com/office/officeart/2005/8/layout/hProcess9"/>
    <dgm:cxn modelId="{8F072B76-E5C3-4110-85C8-D5F8D4933A5D}" type="presParOf" srcId="{7A36A78D-71C7-407B-BD63-27FD8AAB21B7}" destId="{108632EB-6481-48EA-9BA9-0FF85947DE3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893FC7-FEC0-4C12-8F42-B718C511B987}">
      <dsp:nvSpPr>
        <dsp:cNvPr id="0" name=""/>
        <dsp:cNvSpPr/>
      </dsp:nvSpPr>
      <dsp:spPr>
        <a:xfrm>
          <a:off x="822959" y="0"/>
          <a:ext cx="9326880" cy="467677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AE38F-B035-45F6-8609-D39EF2F18D07}">
      <dsp:nvSpPr>
        <dsp:cNvPr id="0" name=""/>
        <dsp:cNvSpPr/>
      </dsp:nvSpPr>
      <dsp:spPr>
        <a:xfrm>
          <a:off x="2984" y="1403032"/>
          <a:ext cx="3503984" cy="187071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4400" kern="1200"/>
            <a:t>Recopilación de datos</a:t>
          </a:r>
        </a:p>
      </dsp:txBody>
      <dsp:txXfrm>
        <a:off x="94305" y="1494353"/>
        <a:ext cx="3321342" cy="1688068"/>
      </dsp:txXfrm>
    </dsp:sp>
    <dsp:sp modelId="{C677F094-6F43-472E-B944-B29C2F590193}">
      <dsp:nvSpPr>
        <dsp:cNvPr id="0" name=""/>
        <dsp:cNvSpPr/>
      </dsp:nvSpPr>
      <dsp:spPr>
        <a:xfrm>
          <a:off x="3734407" y="1403032"/>
          <a:ext cx="3503984" cy="1870710"/>
        </a:xfrm>
        <a:prstGeom prst="roundRect">
          <a:avLst/>
        </a:prstGeom>
        <a:solidFill>
          <a:schemeClr val="accent1">
            <a:shade val="80000"/>
            <a:hueOff val="312648"/>
            <a:satOff val="-47286"/>
            <a:lumOff val="23595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4400" kern="1200" dirty="0"/>
            <a:t>Preparación de informe</a:t>
          </a:r>
        </a:p>
      </dsp:txBody>
      <dsp:txXfrm>
        <a:off x="3825728" y="1494353"/>
        <a:ext cx="3321342" cy="1688068"/>
      </dsp:txXfrm>
    </dsp:sp>
    <dsp:sp modelId="{108632EB-6481-48EA-9BA9-0FF85947DE37}">
      <dsp:nvSpPr>
        <dsp:cNvPr id="0" name=""/>
        <dsp:cNvSpPr/>
      </dsp:nvSpPr>
      <dsp:spPr>
        <a:xfrm>
          <a:off x="7465831" y="1403032"/>
          <a:ext cx="3503984" cy="1870710"/>
        </a:xfrm>
        <a:prstGeom prst="roundRect">
          <a:avLst/>
        </a:prstGeom>
        <a:solidFill>
          <a:schemeClr val="accent1">
            <a:shade val="80000"/>
            <a:hueOff val="625296"/>
            <a:satOff val="-94572"/>
            <a:lumOff val="47191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4400" kern="1200"/>
            <a:t>Análisis contable</a:t>
          </a:r>
        </a:p>
      </dsp:txBody>
      <dsp:txXfrm>
        <a:off x="7557152" y="1494353"/>
        <a:ext cx="3321342" cy="1688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2A15A-6D2D-4547-86FF-23A7093753EC}" type="datetimeFigureOut">
              <a:rPr lang="es-PR" smtClean="0"/>
              <a:t>02/22/2021</a:t>
            </a:fld>
            <a:endParaRPr 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FD9CE-998C-4C0B-986D-7B277E0308F1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071255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A802E7A7-4691-4BA9-95F6-A4385CD562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A8ACA5A-B9D1-4B87-B672-2A6453A6C9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366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D625F-E457-45CB-A869-AD302D57DAF9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P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75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3C153-24A0-4D79-AD1F-3C83589388A2}" type="slidenum">
              <a:rPr lang="es-PR" smtClean="0"/>
              <a:t>11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975193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3C153-24A0-4D79-AD1F-3C83589388A2}" type="slidenum">
              <a:rPr lang="es-PR" smtClean="0"/>
              <a:t>35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936100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F2688-5F9D-4C3F-BA2F-2FD604A51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0475C-EC9B-4A32-89B6-2990FA2AD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72F24-AA97-4DE5-846E-3920513F4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82E2-3510-416B-9CAA-F6192754AE02}" type="datetimeFigureOut">
              <a:rPr lang="es-PR" smtClean="0"/>
              <a:t>02/22/2021</a:t>
            </a:fld>
            <a:endParaRPr lang="es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4D7E8-8725-4578-814F-875D501C7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6ED2F-5744-4D42-B43F-208F78BD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0FE9-8962-44DE-8EB1-0EAEB31C2A9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642386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946C5-815A-4E25-8A74-002874048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5DF88-8118-491B-87C3-58457E784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F200B-5C33-4FFF-8CAA-2CC2370F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82E2-3510-416B-9CAA-F6192754AE02}" type="datetimeFigureOut">
              <a:rPr lang="es-PR" smtClean="0"/>
              <a:t>02/22/2021</a:t>
            </a:fld>
            <a:endParaRPr lang="es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1C49-67BC-43CF-B7F9-958AEF497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54D6A-D826-4FD3-9E46-4A847BE5A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0FE9-8962-44DE-8EB1-0EAEB31C2A9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70899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7C98D9-FB21-45AC-8E0B-6F91371048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44DC73-4248-427F-BEBE-BFBC0D607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F386C-1DB3-4C1A-AEBB-38FD1A283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82E2-3510-416B-9CAA-F6192754AE02}" type="datetimeFigureOut">
              <a:rPr lang="es-PR" smtClean="0"/>
              <a:t>02/22/2021</a:t>
            </a:fld>
            <a:endParaRPr lang="es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EA546-26B3-4F4D-B414-D1D0C05C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85337-9CAF-48FA-894F-F1D2204DF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0FE9-8962-44DE-8EB1-0EAEB31C2A9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210803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5200" y="1408313"/>
            <a:ext cx="8534400" cy="1927225"/>
          </a:xfrm>
        </p:spPr>
        <p:txBody>
          <a:bodyPr anchor="b">
            <a:noAutofit/>
          </a:bodyPr>
          <a:lstStyle>
            <a:lvl1pPr algn="ctr">
              <a:defRPr sz="4400" cap="all" baseline="0"/>
            </a:lvl1pPr>
          </a:lstStyle>
          <a:p>
            <a:r>
              <a:rPr lang="en-US" noProof="0"/>
              <a:t>Click to edit Master title style</a:t>
            </a:r>
            <a:endParaRPr lang="es-PR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8800" y="3522652"/>
            <a:ext cx="6807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749C-271F-4D9D-B4E3-2FBC7BCBA68E}" type="datetimeFigureOut">
              <a:rPr lang="es-PR" smtClean="0"/>
              <a:pPr/>
              <a:t>02/22/2021</a:t>
            </a:fld>
            <a:endParaRPr lang="es-P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946-5523-4BFC-8D15-ADD587FF052C}" type="slidenum">
              <a:rPr lang="es-PR" smtClean="0"/>
              <a:pPr/>
              <a:t>‹#›</a:t>
            </a:fld>
            <a:endParaRPr lang="es-PR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325" y="1417828"/>
            <a:ext cx="2844800" cy="4551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2315882"/>
            <a:ext cx="1302349" cy="9600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9600" y="6096192"/>
            <a:ext cx="1097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Proyecto para </a:t>
            </a:r>
            <a:r>
              <a:rPr lang="en-US" sz="1200" dirty="0" err="1"/>
              <a:t>Agricultores</a:t>
            </a:r>
            <a:r>
              <a:rPr lang="en-US" sz="1200" dirty="0"/>
              <a:t>(as), </a:t>
            </a:r>
            <a:r>
              <a:rPr lang="en-US" sz="1200" dirty="0" err="1"/>
              <a:t>Ganaderos</a:t>
            </a:r>
            <a:r>
              <a:rPr lang="en-US" sz="1200" dirty="0"/>
              <a:t> y </a:t>
            </a:r>
            <a:r>
              <a:rPr lang="en-US" sz="1200" dirty="0" err="1"/>
              <a:t>Veteranos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 err="1"/>
              <a:t>Socialmente</a:t>
            </a:r>
            <a:r>
              <a:rPr lang="en-US" sz="1200" dirty="0"/>
              <a:t> </a:t>
            </a:r>
            <a:r>
              <a:rPr lang="en-US" sz="1200" dirty="0" err="1"/>
              <a:t>Desventajados</a:t>
            </a:r>
            <a:r>
              <a:rPr lang="en-US" sz="1200" dirty="0"/>
              <a:t>. “This material is based upon work </a:t>
            </a:r>
            <a:br>
              <a:rPr lang="en-US" sz="1200" dirty="0"/>
            </a:br>
            <a:r>
              <a:rPr lang="en-US" sz="1200" dirty="0"/>
              <a:t>supported by USDA/OPPE under Award Number: AO182501X443G015"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00" y="4924045"/>
            <a:ext cx="1631949" cy="9950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5" y="3606377"/>
            <a:ext cx="1901020" cy="114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39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9753600" cy="9906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s-P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76001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749C-271F-4D9D-B4E3-2FBC7BCBA68E}" type="datetimeFigureOut">
              <a:rPr lang="es-PR" smtClean="0"/>
              <a:pPr/>
              <a:t>02/22/2021</a:t>
            </a:fld>
            <a:endParaRPr lang="es-P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946-5523-4BFC-8D15-ADD587FF052C}" type="slidenum">
              <a:rPr lang="es-PR" smtClean="0"/>
              <a:pPr/>
              <a:t>‹#›</a:t>
            </a:fld>
            <a:endParaRPr lang="es-PR" dirty="0"/>
          </a:p>
        </p:txBody>
      </p:sp>
      <p:sp>
        <p:nvSpPr>
          <p:cNvPr id="7" name="Rectangle 6"/>
          <p:cNvSpPr/>
          <p:nvPr/>
        </p:nvSpPr>
        <p:spPr>
          <a:xfrm>
            <a:off x="609600" y="6317390"/>
            <a:ext cx="10972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Proyecto para </a:t>
            </a:r>
            <a:r>
              <a:rPr lang="en-US" sz="1000" dirty="0" err="1"/>
              <a:t>Agricultores</a:t>
            </a:r>
            <a:r>
              <a:rPr lang="en-US" sz="1000" dirty="0"/>
              <a:t>(as), </a:t>
            </a:r>
            <a:r>
              <a:rPr lang="en-US" sz="1000" dirty="0" err="1"/>
              <a:t>Ganaderos</a:t>
            </a:r>
            <a:r>
              <a:rPr lang="en-US" sz="1000" dirty="0"/>
              <a:t> y </a:t>
            </a:r>
            <a:r>
              <a:rPr lang="en-US" sz="1000" dirty="0" err="1"/>
              <a:t>Veteranos</a:t>
            </a:r>
            <a:r>
              <a:rPr lang="en-US" sz="1000" dirty="0"/>
              <a:t> </a:t>
            </a:r>
            <a:r>
              <a:rPr lang="en-US" sz="1000" dirty="0" err="1"/>
              <a:t>Socialmente</a:t>
            </a:r>
            <a:r>
              <a:rPr lang="en-US" sz="1000" dirty="0"/>
              <a:t> </a:t>
            </a:r>
            <a:r>
              <a:rPr lang="en-US" sz="1000" dirty="0" err="1"/>
              <a:t>Desventajados</a:t>
            </a:r>
            <a:r>
              <a:rPr lang="en-US" sz="1000" dirty="0"/>
              <a:t>. “This material is based upon work supported by USDA/OPPE under Award Number: AO182501X443G015"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0176" y="631869"/>
            <a:ext cx="1182224" cy="8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11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ctr">
              <a:defRPr sz="4800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749C-271F-4D9D-B4E3-2FBC7BCBA68E}" type="datetimeFigureOut">
              <a:rPr lang="es-PR" smtClean="0"/>
              <a:pPr/>
              <a:t>02/22/2021</a:t>
            </a:fld>
            <a:endParaRPr lang="es-P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946-5523-4BFC-8D15-ADD587FF052C}" type="slidenum">
              <a:rPr lang="es-PR" smtClean="0"/>
              <a:pPr/>
              <a:t>‹#›</a:t>
            </a:fld>
            <a:endParaRPr lang="es-PR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548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s-P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749C-271F-4D9D-B4E3-2FBC7BCBA68E}" type="datetimeFigureOut">
              <a:rPr lang="es-PR" smtClean="0"/>
              <a:pPr/>
              <a:t>02/22/2021</a:t>
            </a:fld>
            <a:endParaRPr lang="es-P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946-5523-4BFC-8D15-ADD587FF052C}" type="slidenum">
              <a:rPr lang="es-PR" smtClean="0"/>
              <a:pPr/>
              <a:t>‹#›</a:t>
            </a:fld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2850557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s-PR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749C-271F-4D9D-B4E3-2FBC7BCBA68E}" type="datetimeFigureOut">
              <a:rPr lang="es-PR" smtClean="0"/>
              <a:pPr/>
              <a:t>02/22/2021</a:t>
            </a:fld>
            <a:endParaRPr lang="es-P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946-5523-4BFC-8D15-ADD587FF052C}" type="slidenum">
              <a:rPr lang="es-PR" smtClean="0"/>
              <a:pPr/>
              <a:t>‹#›</a:t>
            </a:fld>
            <a:endParaRPr lang="es-PR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913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s-PR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749C-271F-4D9D-B4E3-2FBC7BCBA68E}" type="datetimeFigureOut">
              <a:rPr lang="es-PR" smtClean="0"/>
              <a:pPr/>
              <a:t>02/22/2021</a:t>
            </a:fld>
            <a:endParaRPr lang="es-P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946-5523-4BFC-8D15-ADD587FF052C}" type="slidenum">
              <a:rPr lang="es-PR" smtClean="0"/>
              <a:pPr/>
              <a:t>‹#›</a:t>
            </a:fld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933383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749C-271F-4D9D-B4E3-2FBC7BCBA68E}" type="datetimeFigureOut">
              <a:rPr lang="es-PR" smtClean="0"/>
              <a:pPr/>
              <a:t>02/22/2021</a:t>
            </a:fld>
            <a:endParaRPr lang="es-P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946-5523-4BFC-8D15-ADD587FF052C}" type="slidenum">
              <a:rPr lang="es-PR" smtClean="0"/>
              <a:pPr/>
              <a:t>‹#›</a:t>
            </a:fld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3172372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749C-271F-4D9D-B4E3-2FBC7BCBA68E}" type="datetimeFigureOut">
              <a:rPr lang="es-PR" smtClean="0"/>
              <a:pPr/>
              <a:t>02/22/2021</a:t>
            </a:fld>
            <a:endParaRPr lang="es-P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946-5523-4BFC-8D15-ADD587FF052C}" type="slidenum">
              <a:rPr lang="es-PR" smtClean="0"/>
              <a:pPr/>
              <a:t>‹#›</a:t>
            </a:fld>
            <a:endParaRPr lang="es-PR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54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38951-BEA3-4DBE-909C-565351F27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D4C05-1064-4816-B3E6-81344584E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71D38-F1F1-4880-979A-D9A02E42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82E2-3510-416B-9CAA-F6192754AE02}" type="datetimeFigureOut">
              <a:rPr lang="es-PR" smtClean="0"/>
              <a:t>02/22/2021</a:t>
            </a:fld>
            <a:endParaRPr lang="es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A7861-684C-4A59-A05A-67DFCDAE3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5F6C0-F206-4E28-A04F-C18F0507D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0FE9-8962-44DE-8EB1-0EAEB31C2A9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002705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749C-271F-4D9D-B4E3-2FBC7BCBA68E}" type="datetimeFigureOut">
              <a:rPr lang="es-PR" smtClean="0"/>
              <a:pPr/>
              <a:t>02/22/2021</a:t>
            </a:fld>
            <a:endParaRPr lang="es-P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946-5523-4BFC-8D15-ADD587FF052C}" type="slidenum">
              <a:rPr lang="es-PR" smtClean="0"/>
              <a:pPr/>
              <a:t>‹#›</a:t>
            </a:fld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3473749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749C-271F-4D9D-B4E3-2FBC7BCBA68E}" type="datetimeFigureOut">
              <a:rPr lang="es-PR" smtClean="0"/>
              <a:pPr/>
              <a:t>02/22/2021</a:t>
            </a:fld>
            <a:endParaRPr lang="es-P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946-5523-4BFC-8D15-ADD587FF052C}" type="slidenum">
              <a:rPr lang="es-PR" smtClean="0"/>
              <a:pPr/>
              <a:t>‹#›</a:t>
            </a:fld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1636466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749C-271F-4D9D-B4E3-2FBC7BCBA68E}" type="datetimeFigureOut">
              <a:rPr lang="es-PR" smtClean="0"/>
              <a:pPr/>
              <a:t>02/22/2021</a:t>
            </a:fld>
            <a:endParaRPr lang="es-P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946-5523-4BFC-8D15-ADD587FF052C}" type="slidenum">
              <a:rPr lang="es-PR" smtClean="0"/>
              <a:pPr/>
              <a:t>‹#›</a:t>
            </a:fld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143412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986A7-252A-47D6-9859-DD0F21253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0686F-18C9-44C9-8E80-FC852C32A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4A7F7-48D3-48EF-AB81-9054ACC94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82E2-3510-416B-9CAA-F6192754AE02}" type="datetimeFigureOut">
              <a:rPr lang="es-PR" smtClean="0"/>
              <a:t>02/22/2021</a:t>
            </a:fld>
            <a:endParaRPr lang="es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AC75F-4A1C-4131-80E3-ABCBC33A5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167D1-EA89-4E4C-A9D6-7ECE4201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0FE9-8962-44DE-8EB1-0EAEB31C2A9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468666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D8B1C-D635-4857-B4B3-CB0FB07EA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6F7E8-2F12-4B27-BAC0-0C66BA66A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58177-22DC-4698-ACFF-48A7D3B90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AF41C-AE03-4D37-BA48-F4F169F41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82E2-3510-416B-9CAA-F6192754AE02}" type="datetimeFigureOut">
              <a:rPr lang="es-PR" smtClean="0"/>
              <a:t>02/22/2021</a:t>
            </a:fld>
            <a:endParaRPr lang="es-P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646C5-1E1D-4DF8-9FF8-CF107D35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43944-9E7D-451D-A0DC-817996961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0FE9-8962-44DE-8EB1-0EAEB31C2A9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10429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1CAFA-89E5-4FBA-9E59-C8D760C8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0E9A2-575C-45A3-BA33-109236683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7FE45-F2B6-4637-84AE-9483078E1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40C0AA-0753-4196-93ED-4EEFA81FD2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3428B0-46D8-4B2B-A339-81BBDB34AC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7D864A-03AE-4687-B6C3-B26CFBCD4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82E2-3510-416B-9CAA-F6192754AE02}" type="datetimeFigureOut">
              <a:rPr lang="es-PR" smtClean="0"/>
              <a:t>02/22/2021</a:t>
            </a:fld>
            <a:endParaRPr lang="es-P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F91F4-E3F1-403B-8166-E0E5DD670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C06936-75D8-4115-834F-F1A3A3617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0FE9-8962-44DE-8EB1-0EAEB31C2A9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71092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92FD8-1B5B-4A1C-BC54-285A9F6BE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32A24B-D436-4A97-A699-636EF3057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82E2-3510-416B-9CAA-F6192754AE02}" type="datetimeFigureOut">
              <a:rPr lang="es-PR" smtClean="0"/>
              <a:t>02/22/2021</a:t>
            </a:fld>
            <a:endParaRPr lang="es-P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5E7FB-2114-4828-89EC-70EFB67D5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8F4C4-D8E2-4071-886B-A602164F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0FE9-8962-44DE-8EB1-0EAEB31C2A9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988400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0C8FB6-7A4C-416E-B131-3BEECF7C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82E2-3510-416B-9CAA-F6192754AE02}" type="datetimeFigureOut">
              <a:rPr lang="es-PR" smtClean="0"/>
              <a:t>02/22/2021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3DBED9-5C2D-44DC-B26A-17061369F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9F912-DAC0-4556-AFE7-C7722A87F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0FE9-8962-44DE-8EB1-0EAEB31C2A9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599860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8CB47-1043-4C19-BAC2-CADAA23A3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C7838-8055-4748-AB39-2A7B88F52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5E541-9E15-4316-814B-F47E35546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2510B-D87A-4FD3-99BC-DFCE53D34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82E2-3510-416B-9CAA-F6192754AE02}" type="datetimeFigureOut">
              <a:rPr lang="es-PR" smtClean="0"/>
              <a:t>02/22/2021</a:t>
            </a:fld>
            <a:endParaRPr lang="es-P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0BDED5-C0AE-41F0-BCFC-4294BFCC7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BB4C4-D1E2-44A3-81C7-05AD00628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0FE9-8962-44DE-8EB1-0EAEB31C2A9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14368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BBA2A-B061-49E8-8EA8-B88B6CB21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3B9A9-0F9F-4376-928D-BE1E04C11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43FC76-CD13-4B74-965A-45041AA0E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29398-7595-4F14-A3FF-B5CF67769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82E2-3510-416B-9CAA-F6192754AE02}" type="datetimeFigureOut">
              <a:rPr lang="es-PR" smtClean="0"/>
              <a:t>02/22/2021</a:t>
            </a:fld>
            <a:endParaRPr lang="es-P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26A2FF-9EA6-4C38-B524-FD3C2D3F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8524E1-40A5-4B03-B04C-8202F344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D0FE9-8962-44DE-8EB1-0EAEB31C2A9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058157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1B51D-1A2A-40ED-9CA8-01C982E73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69EC8-BC3A-4A0B-AA8C-5C9D5BF65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99C1F-BB7B-406E-B4AD-1B5291BDF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382E2-3510-416B-9CAA-F6192754AE02}" type="datetimeFigureOut">
              <a:rPr lang="es-PR" smtClean="0"/>
              <a:t>02/22/2021</a:t>
            </a:fld>
            <a:endParaRPr lang="es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EE278-C2EF-4FD6-97A2-F330D2DFE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0C518-2F48-44C4-9628-48C868DF7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D0FE9-8962-44DE-8EB1-0EAEB31C2A9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00328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s-PR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 dirty="0"/>
          </a:p>
        </p:txBody>
      </p:sp>
      <p:sp>
        <p:nvSpPr>
          <p:cNvPr id="7" name="Rectangle 6"/>
          <p:cNvSpPr/>
          <p:nvPr/>
        </p:nvSpPr>
        <p:spPr>
          <a:xfrm>
            <a:off x="0" y="-76200"/>
            <a:ext cx="12192000" cy="533400"/>
          </a:xfrm>
          <a:prstGeom prst="rect">
            <a:avLst/>
          </a:prstGeom>
          <a:solidFill>
            <a:srgbClr val="347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E0C749C-271F-4D9D-B4E3-2FBC7BCBA68E}" type="datetimeFigureOut">
              <a:rPr lang="es-PR" smtClean="0"/>
              <a:pPr/>
              <a:t>02/22/2021</a:t>
            </a:fld>
            <a:endParaRPr lang="es-P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s-P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E64D946-5523-4BFC-8D15-ADD587FF052C}" type="slidenum">
              <a:rPr lang="es-PR" smtClean="0"/>
              <a:pPr/>
              <a:t>‹#›</a:t>
            </a:fld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270399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water, nature&#10;&#10;Description automatically generated">
            <a:extLst>
              <a:ext uri="{FF2B5EF4-FFF2-40B4-BE49-F238E27FC236}">
                <a16:creationId xmlns:a16="http://schemas.microsoft.com/office/drawing/2014/main" id="{4BD15B7C-460B-447E-B8E5-939DADFD9C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58A7A-7D8C-40D8-9CE3-5405643244AC}"/>
              </a:ext>
            </a:extLst>
          </p:cNvPr>
          <p:cNvSpPr txBox="1"/>
          <p:nvPr/>
        </p:nvSpPr>
        <p:spPr>
          <a:xfrm>
            <a:off x="1544053" y="2314073"/>
            <a:ext cx="87869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 Copyright 2021. Universidad de Puerto Rico.  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rights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reserved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No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educational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reproduced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distributed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transmitted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means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including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photocopying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recording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prior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written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permission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author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except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case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brief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quotations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embodied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reviews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certain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noncommercial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uses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permitted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copyright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permission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email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author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altLang="es-PR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r>
              <a:rPr lang="es-PR" altLang="es-PR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4F0D79-0F70-45AA-A29D-86A3673C0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BB19-9B6F-4385-B332-772BA3A055C6}" type="slidenum">
              <a:rPr lang="es-PR" smtClean="0"/>
              <a:t>1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86216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EC38-F3C4-41C2-8EDE-773621BC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Hoja de Balance</a:t>
            </a:r>
            <a:endParaRPr lang="en-US" dirty="0"/>
          </a:p>
        </p:txBody>
      </p:sp>
      <p:pic>
        <p:nvPicPr>
          <p:cNvPr id="1026" name="Picture 2" descr="Ver las imágenes de origen">
            <a:extLst>
              <a:ext uri="{FF2B5EF4-FFF2-40B4-BE49-F238E27FC236}">
                <a16:creationId xmlns:a16="http://schemas.microsoft.com/office/drawing/2014/main" id="{81071A66-7C21-4A93-91E3-8F4F07179C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328" y="1589994"/>
            <a:ext cx="6413957" cy="416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0FDE37-04CD-4399-A77B-13DF8693F6E9}"/>
              </a:ext>
            </a:extLst>
          </p:cNvPr>
          <p:cNvSpPr txBox="1"/>
          <p:nvPr/>
        </p:nvSpPr>
        <p:spPr>
          <a:xfrm>
            <a:off x="493381" y="3019494"/>
            <a:ext cx="1814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sz="2800" b="1" dirty="0"/>
              <a:t>ACTIVOS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144FA-BD5B-496B-B26E-626DF2B871F5}"/>
              </a:ext>
            </a:extLst>
          </p:cNvPr>
          <p:cNvSpPr txBox="1"/>
          <p:nvPr/>
        </p:nvSpPr>
        <p:spPr>
          <a:xfrm>
            <a:off x="9138366" y="2804050"/>
            <a:ext cx="25602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R" sz="2800" b="1" dirty="0"/>
              <a:t>PASIVOS Y</a:t>
            </a:r>
          </a:p>
          <a:p>
            <a:pPr algn="ctr"/>
            <a:r>
              <a:rPr lang="es-PR" sz="2800" b="1" dirty="0"/>
              <a:t>HABER NETO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75620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EAF6D94-343A-407C-9CFE-89ECCCE3D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870797"/>
              </p:ext>
            </p:extLst>
          </p:nvPr>
        </p:nvGraphicFramePr>
        <p:xfrm>
          <a:off x="0" y="540905"/>
          <a:ext cx="12192000" cy="577619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174204">
                  <a:extLst>
                    <a:ext uri="{9D8B030D-6E8A-4147-A177-3AD203B41FA5}">
                      <a16:colId xmlns:a16="http://schemas.microsoft.com/office/drawing/2014/main" val="2499721649"/>
                    </a:ext>
                  </a:extLst>
                </a:gridCol>
                <a:gridCol w="5017796">
                  <a:extLst>
                    <a:ext uri="{9D8B030D-6E8A-4147-A177-3AD203B41FA5}">
                      <a16:colId xmlns:a16="http://schemas.microsoft.com/office/drawing/2014/main" val="2643742708"/>
                    </a:ext>
                  </a:extLst>
                </a:gridCol>
              </a:tblGrid>
              <a:tr h="678899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</a:rPr>
                        <a:t>ACTIVOS</a:t>
                      </a:r>
                      <a:endParaRPr lang="es-PR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</a:rPr>
                        <a:t>Todo lo que el proponente posee en un momento dado.</a:t>
                      </a:r>
                      <a:endParaRPr lang="es-PR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541326"/>
                  </a:ext>
                </a:extLst>
              </a:tr>
              <a:tr h="339449">
                <a:tc row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800" dirty="0">
                          <a:solidFill>
                            <a:schemeClr val="bg1"/>
                          </a:solidFill>
                          <a:effectLst/>
                        </a:rPr>
                        <a:t>Activos corrientes</a:t>
                      </a:r>
                      <a:endParaRPr lang="es-PR" sz="2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</a:rPr>
                        <a:t>Son el efectivo, todos aquellos activos que se pueden convertir en efectivo rápido o que se van a utilizar en menos de 1 año.</a:t>
                      </a:r>
                      <a:endParaRPr lang="es-PR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2C8C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>
                          <a:solidFill>
                            <a:schemeClr val="tx1"/>
                          </a:solidFill>
                          <a:effectLst/>
                        </a:rPr>
                        <a:t>Efectivo</a:t>
                      </a:r>
                      <a:endParaRPr lang="es-PR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4766969"/>
                  </a:ext>
                </a:extLst>
              </a:tr>
              <a:tr h="339449"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>
                          <a:solidFill>
                            <a:schemeClr val="tx1"/>
                          </a:solidFill>
                          <a:effectLst/>
                        </a:rPr>
                        <a:t>Cuentas de ahorro</a:t>
                      </a:r>
                      <a:endParaRPr lang="es-PR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9792914"/>
                  </a:ext>
                </a:extLst>
              </a:tr>
              <a:tr h="339449"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>
                          <a:solidFill>
                            <a:schemeClr val="tx1"/>
                          </a:solidFill>
                          <a:effectLst/>
                        </a:rPr>
                        <a:t>Cuentas por cobrar</a:t>
                      </a:r>
                      <a:endParaRPr lang="es-PR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0543241"/>
                  </a:ext>
                </a:extLst>
              </a:tr>
              <a:tr h="339449"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tx1"/>
                          </a:solidFill>
                          <a:effectLst/>
                        </a:rPr>
                        <a:t>Materiales</a:t>
                      </a:r>
                      <a:endParaRPr lang="es-PR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422245"/>
                  </a:ext>
                </a:extLst>
              </a:tr>
              <a:tr h="678899"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tx1"/>
                          </a:solidFill>
                          <a:effectLst/>
                        </a:rPr>
                        <a:t>Productos listos para </a:t>
                      </a:r>
                      <a:endParaRPr lang="es-PR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tx1"/>
                          </a:solidFill>
                          <a:effectLst/>
                        </a:rPr>
                        <a:t>la venta</a:t>
                      </a:r>
                      <a:endParaRPr lang="es-PR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5012269"/>
                  </a:ext>
                </a:extLst>
              </a:tr>
              <a:tr h="309640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6814192"/>
                  </a:ext>
                </a:extLst>
              </a:tr>
              <a:tr h="339449"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800" dirty="0">
                          <a:solidFill>
                            <a:schemeClr val="bg1"/>
                          </a:solidFill>
                          <a:effectLst/>
                        </a:rPr>
                        <a:t>Activos intermedios o de trabajo</a:t>
                      </a:r>
                      <a:endParaRPr lang="es-PR" sz="2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</a:rPr>
                        <a:t>Vehículos, Botes, Equipo, Neveras que contribuyen al proceso productivo, se utilizan por más de un ciclo de pesca y no están anclados en la tierra</a:t>
                      </a:r>
                      <a:endParaRPr lang="es-PR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2C8C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tx1"/>
                          </a:solidFill>
                          <a:effectLst/>
                        </a:rPr>
                        <a:t>Vehículos</a:t>
                      </a:r>
                      <a:endParaRPr lang="es-PR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6427865"/>
                  </a:ext>
                </a:extLst>
              </a:tr>
              <a:tr h="339449"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tx1"/>
                          </a:solidFill>
                          <a:effectLst/>
                        </a:rPr>
                        <a:t>Lanchas o Botes</a:t>
                      </a:r>
                      <a:endParaRPr lang="es-PR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7555775"/>
                  </a:ext>
                </a:extLst>
              </a:tr>
              <a:tr h="339449"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tx1"/>
                          </a:solidFill>
                          <a:effectLst/>
                        </a:rPr>
                        <a:t>Equipo</a:t>
                      </a:r>
                      <a:endParaRPr lang="es-PR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0588266"/>
                  </a:ext>
                </a:extLst>
              </a:tr>
              <a:tr h="339449"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tx1"/>
                          </a:solidFill>
                          <a:effectLst/>
                        </a:rPr>
                        <a:t>Neveras</a:t>
                      </a:r>
                      <a:endParaRPr lang="es-PR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5162871"/>
                  </a:ext>
                </a:extLst>
              </a:tr>
              <a:tr h="374813"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5865276"/>
                  </a:ext>
                </a:extLst>
              </a:tr>
              <a:tr h="339449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800" dirty="0">
                          <a:solidFill>
                            <a:schemeClr val="bg1"/>
                          </a:solidFill>
                          <a:effectLst/>
                        </a:rPr>
                        <a:t>Activos fijos</a:t>
                      </a:r>
                      <a:endParaRPr lang="es-PR" sz="2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</a:rPr>
                        <a:t>Tierra y propiedades enclavadas</a:t>
                      </a:r>
                      <a:endParaRPr lang="es-PR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2C8C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tx1"/>
                          </a:solidFill>
                          <a:effectLst/>
                        </a:rPr>
                        <a:t>Terreno</a:t>
                      </a:r>
                      <a:endParaRPr lang="es-PR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5111401"/>
                  </a:ext>
                </a:extLst>
              </a:tr>
              <a:tr h="339449"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>
                          <a:solidFill>
                            <a:schemeClr val="tx1"/>
                          </a:solidFill>
                          <a:effectLst/>
                        </a:rPr>
                        <a:t>Edificaciones</a:t>
                      </a:r>
                      <a:endParaRPr lang="es-PR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1822698"/>
                  </a:ext>
                </a:extLst>
              </a:tr>
              <a:tr h="339449"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361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9435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393-D404-444A-98E2-A04614E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Activos CORRIENTES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50368C-73BC-44CD-93CF-293AF311C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7720416"/>
              </p:ext>
            </p:extLst>
          </p:nvPr>
        </p:nvGraphicFramePr>
        <p:xfrm>
          <a:off x="609600" y="1600200"/>
          <a:ext cx="10972797" cy="3423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599">
                  <a:extLst>
                    <a:ext uri="{9D8B030D-6E8A-4147-A177-3AD203B41FA5}">
                      <a16:colId xmlns:a16="http://schemas.microsoft.com/office/drawing/2014/main" val="2917148168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860431540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8090263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ACTIVOS CORRIENTES</a:t>
                      </a: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800" b="1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Efectivo</a:t>
                      </a:r>
                      <a:endParaRPr lang="es-PR" sz="2800" b="1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rowSpan="5"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57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800" b="1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Cuentas de ahorro</a:t>
                      </a:r>
                      <a:endParaRPr lang="es-PR" sz="2800" b="1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2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800" b="1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Cuentas por cobrar</a:t>
                      </a:r>
                      <a:endParaRPr lang="es-PR" sz="2800" b="1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6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8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Materiales</a:t>
                      </a:r>
                      <a:endParaRPr lang="es-PR" sz="28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7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8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Productos listos para la venta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766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32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Activos CORRIENTES</a:t>
                      </a:r>
                      <a:endParaRPr lang="es-PR" sz="3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93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5160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393-D404-444A-98E2-A04614E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Activos CORRIENTES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50368C-73BC-44CD-93CF-293AF311C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2380576"/>
              </p:ext>
            </p:extLst>
          </p:nvPr>
        </p:nvGraphicFramePr>
        <p:xfrm>
          <a:off x="609600" y="1600200"/>
          <a:ext cx="10972797" cy="3829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599">
                  <a:extLst>
                    <a:ext uri="{9D8B030D-6E8A-4147-A177-3AD203B41FA5}">
                      <a16:colId xmlns:a16="http://schemas.microsoft.com/office/drawing/2014/main" val="2917148168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860431540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8090263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ACTIVOS CORRIENTES</a:t>
                      </a: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800" b="1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Efectivo</a:t>
                      </a:r>
                      <a:endParaRPr lang="es-PR" sz="2800" b="1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rowSpan="5"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57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800" b="1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Cuentas de ahorro</a:t>
                      </a:r>
                      <a:endParaRPr lang="es-PR" sz="2800" b="1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2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8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Cuentas por cobrar en la Villa Pesquera</a:t>
                      </a:r>
                      <a:endParaRPr lang="es-PR" sz="28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6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800" b="1" dirty="0">
                          <a:solidFill>
                            <a:srgbClr val="11351A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Cuentas por cobrar en restaurantes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7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8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766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32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Activos CORRIENTES</a:t>
                      </a:r>
                      <a:endParaRPr lang="es-PR" sz="3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93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902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BDB11-BE00-4BFB-96FB-3BCF350FA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Materiales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9D8422-5474-49B4-8E49-D1BAB823B2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PR" dirty="0"/>
              <a:t>Bolsas plásticas</a:t>
            </a:r>
          </a:p>
          <a:p>
            <a:endParaRPr lang="es-P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A1502A-BC21-4DC4-A1C1-FE3FD658E0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PR" dirty="0"/>
              <a:t>Hielo</a:t>
            </a:r>
          </a:p>
          <a:p>
            <a:endParaRPr lang="es-P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F25B2C-0E85-490C-8FDD-B8E6802EF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48" y="2432771"/>
            <a:ext cx="4443049" cy="2956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039446-67AB-4202-95BC-FF26416E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885" y="2432770"/>
            <a:ext cx="4700737" cy="2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60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7FB35-7E17-4EF1-B946-69C591E31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Materiales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663CD-7E61-4ED7-BE05-9E60FA2754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PR" dirty="0"/>
              <a:t>Envases almacenar combustible</a:t>
            </a:r>
          </a:p>
          <a:p>
            <a:endParaRPr lang="es-P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FAF23-97AD-4A34-893A-6671F73B89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PR" dirty="0"/>
              <a:t>Combustible y aceites</a:t>
            </a:r>
          </a:p>
          <a:p>
            <a:endParaRPr lang="es-P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30F306-ED62-4C05-8611-1F68CDB04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565" y="2620833"/>
            <a:ext cx="3121439" cy="3156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54CA8-5FBA-486A-8A5A-FFE3D224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389" y="3303802"/>
            <a:ext cx="2944091" cy="2944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5BF58D-ABEB-41A2-86A7-2F66FA8E5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163" y="2259020"/>
            <a:ext cx="2398891" cy="275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00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218E97-56C3-426B-8C7D-D86027668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Carnadas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30BA7D-1D86-4206-91D8-753187B7B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8150" y="1600200"/>
            <a:ext cx="623570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87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218E97-56C3-426B-8C7D-D86027668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</p:spPr>
        <p:txBody>
          <a:bodyPr anchor="ctr">
            <a:normAutofit/>
          </a:bodyPr>
          <a:lstStyle/>
          <a:p>
            <a:r>
              <a:rPr lang="es-PR" dirty="0"/>
              <a:t>Productos listos para la venta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6CAC75-0758-4780-9CCB-F40C428739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1895" r="19867" b="-1"/>
          <a:stretch/>
        </p:blipFill>
        <p:spPr>
          <a:xfrm>
            <a:off x="609600" y="1673352"/>
            <a:ext cx="4884964" cy="4718304"/>
          </a:xfrm>
          <a:prstGeom prst="rect">
            <a:avLst/>
          </a:prstGeom>
          <a:noFill/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5B6B042-365B-4293-8B04-59399297414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042566"/>
            <a:ext cx="5384800" cy="397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763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393-D404-444A-98E2-A04614E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Activos CORRIENTES – Pescador Profundidad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50368C-73BC-44CD-93CF-293AF311C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856860"/>
              </p:ext>
            </p:extLst>
          </p:nvPr>
        </p:nvGraphicFramePr>
        <p:xfrm>
          <a:off x="443346" y="1711036"/>
          <a:ext cx="10958942" cy="4535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6755">
                  <a:extLst>
                    <a:ext uri="{9D8B030D-6E8A-4147-A177-3AD203B41FA5}">
                      <a16:colId xmlns:a16="http://schemas.microsoft.com/office/drawing/2014/main" val="2917148168"/>
                    </a:ext>
                  </a:extLst>
                </a:gridCol>
                <a:gridCol w="1392072">
                  <a:extLst>
                    <a:ext uri="{9D8B030D-6E8A-4147-A177-3AD203B41FA5}">
                      <a16:colId xmlns:a16="http://schemas.microsoft.com/office/drawing/2014/main" val="860431540"/>
                    </a:ext>
                  </a:extLst>
                </a:gridCol>
                <a:gridCol w="1180115">
                  <a:extLst>
                    <a:ext uri="{9D8B030D-6E8A-4147-A177-3AD203B41FA5}">
                      <a16:colId xmlns:a16="http://schemas.microsoft.com/office/drawing/2014/main" val="28090263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ACTIVOS CORRIENTES</a:t>
                      </a: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Efectivo</a:t>
                      </a:r>
                      <a:endParaRPr lang="es-PR" sz="2400" b="1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$200</a:t>
                      </a: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endParaRPr lang="es-PR" sz="2000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57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Cuentas de ahorro</a:t>
                      </a:r>
                      <a:endParaRPr lang="es-PR" sz="24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$150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2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Cuentas por cobrar Villa Pesquera</a:t>
                      </a:r>
                      <a:endParaRPr lang="es-PR" sz="24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$200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6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dirty="0">
                          <a:solidFill>
                            <a:srgbClr val="11351A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Cuentas por cobrar restaurante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 sz="2000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5014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Materiales (10 bolsas hielo de 20</a:t>
                      </a:r>
                      <a:r>
                        <a:rPr lang="en-US" sz="2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# -</a:t>
                      </a:r>
                      <a:r>
                        <a:rPr lang="es-MX" sz="2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 $45, bolsas $50, 3 envases para </a:t>
                      </a:r>
                      <a:r>
                        <a:rPr lang="es-MX" sz="2400" b="1" dirty="0" err="1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diesel</a:t>
                      </a:r>
                      <a:r>
                        <a:rPr lang="es-MX" sz="2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 de 5 gal $20 c/u, 15 gal </a:t>
                      </a:r>
                      <a:r>
                        <a:rPr lang="es-MX" sz="2400" b="1" dirty="0" err="1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diesel</a:t>
                      </a:r>
                      <a:r>
                        <a:rPr lang="es-MX" sz="2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 $35 ) </a:t>
                      </a:r>
                      <a:endParaRPr lang="es-PR" sz="24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$190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6905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Carnadas (40# vaquita, </a:t>
                      </a:r>
                      <a:r>
                        <a:rPr lang="es-MX" sz="2400" b="1" dirty="0" err="1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Blackfin</a:t>
                      </a:r>
                      <a:r>
                        <a:rPr lang="es-MX" sz="2400" b="1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 tuna (Bonito), </a:t>
                      </a:r>
                      <a:r>
                        <a:rPr lang="es-MX" sz="2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albacora)</a:t>
                      </a:r>
                      <a:endParaRPr lang="es-PR" sz="24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$120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7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Productos listos para la venta (50</a:t>
                      </a:r>
                      <a:r>
                        <a:rPr lang="en-US" sz="2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# </a:t>
                      </a:r>
                      <a:r>
                        <a:rPr lang="es-PR" sz="2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Langosta $350, 50# Pargo $400)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$750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76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Otros materiales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$300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23292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8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Activos CORRIENTES</a:t>
                      </a:r>
                      <a:endParaRPr lang="es-PR" sz="28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$2,010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93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3299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393-D404-444A-98E2-A04614E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Activos CORRIENTES – Pescador Orilla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50368C-73BC-44CD-93CF-293AF311C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5373131"/>
              </p:ext>
            </p:extLst>
          </p:nvPr>
        </p:nvGraphicFramePr>
        <p:xfrm>
          <a:off x="487680" y="1711036"/>
          <a:ext cx="10914608" cy="3782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6429">
                  <a:extLst>
                    <a:ext uri="{9D8B030D-6E8A-4147-A177-3AD203B41FA5}">
                      <a16:colId xmlns:a16="http://schemas.microsoft.com/office/drawing/2014/main" val="2917148168"/>
                    </a:ext>
                  </a:extLst>
                </a:gridCol>
                <a:gridCol w="2230580">
                  <a:extLst>
                    <a:ext uri="{9D8B030D-6E8A-4147-A177-3AD203B41FA5}">
                      <a16:colId xmlns:a16="http://schemas.microsoft.com/office/drawing/2014/main" val="860431540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8090263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ACTIVOS CORRIENTES</a:t>
                      </a: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Efectivo</a:t>
                      </a:r>
                      <a:endParaRPr lang="es-PR" sz="24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$200</a:t>
                      </a: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endParaRPr lang="es-PR" sz="2000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57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Cuentas de ahorro</a:t>
                      </a:r>
                      <a:endParaRPr lang="es-PR" sz="24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$150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2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Cuentas por cobrar</a:t>
                      </a:r>
                      <a:endParaRPr lang="es-PR" sz="24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$300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6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Materiales (1 envase para gasolina de 5 gal $15, 5 gal gasolina $13) </a:t>
                      </a:r>
                      <a:endParaRPr lang="es-PR" sz="24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$28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6905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Carnadas para la venta (40# vaquita, </a:t>
                      </a:r>
                      <a:r>
                        <a:rPr lang="es-MX" sz="2400" b="1" dirty="0" err="1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Blackfin</a:t>
                      </a:r>
                      <a:r>
                        <a:rPr lang="es-MX" sz="2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, tuna, albacora)</a:t>
                      </a:r>
                      <a:endParaRPr lang="es-PR" sz="24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$120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7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Otros materiales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$200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766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8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Activos CORRIENTES</a:t>
                      </a:r>
                      <a:endParaRPr lang="es-PR" sz="28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$998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93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901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06C40DC-B01A-4A0A-8B9A-C306A801C3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50572" y="783771"/>
            <a:ext cx="9033164" cy="2888673"/>
          </a:xfrm>
        </p:spPr>
        <p:txBody>
          <a:bodyPr anchor="ctr">
            <a:noAutofit/>
          </a:bodyPr>
          <a:lstStyle/>
          <a:p>
            <a:pPr eaLnBrk="1" hangingPunct="1"/>
            <a:r>
              <a:rPr lang="es-PR" altLang="es-PR" dirty="0">
                <a:solidFill>
                  <a:schemeClr val="tx1"/>
                </a:solidFill>
              </a:rPr>
              <a:t>ESTADO DE SITUACIÓN FINANCIERA PARA PESCADORES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AE60C539-08F8-455E-94E2-9AFD03C850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94217" y="3872139"/>
            <a:ext cx="5368636" cy="1527175"/>
          </a:xfrm>
        </p:spPr>
        <p:txBody>
          <a:bodyPr rtlCol="0">
            <a:normAutofit fontScale="62500" lnSpcReduction="20000"/>
          </a:bodyPr>
          <a:lstStyle/>
          <a:p>
            <a:pPr algn="l">
              <a:defRPr/>
            </a:pPr>
            <a:r>
              <a:rPr lang="es-PR" altLang="en-US" sz="2800" b="1" dirty="0">
                <a:solidFill>
                  <a:schemeClr val="tx1"/>
                </a:solidFill>
              </a:rPr>
              <a:t>Myrna Comas Pagán, </a:t>
            </a:r>
            <a:r>
              <a:rPr lang="es-PR" altLang="en-US" sz="2800" b="1" dirty="0" err="1">
                <a:solidFill>
                  <a:schemeClr val="tx1"/>
                </a:solidFill>
              </a:rPr>
              <a:t>Ph.D</a:t>
            </a:r>
            <a:r>
              <a:rPr lang="es-PR" altLang="en-US" sz="2800" b="1" dirty="0">
                <a:solidFill>
                  <a:schemeClr val="tx1"/>
                </a:solidFill>
              </a:rPr>
              <a:t>.</a:t>
            </a:r>
          </a:p>
          <a:p>
            <a:pPr algn="l">
              <a:defRPr/>
            </a:pPr>
            <a:r>
              <a:rPr lang="es-PR" altLang="en-US" sz="2800" b="1" dirty="0">
                <a:solidFill>
                  <a:schemeClr val="tx1"/>
                </a:solidFill>
              </a:rPr>
              <a:t>Catedrática</a:t>
            </a:r>
          </a:p>
          <a:p>
            <a:pPr algn="l">
              <a:defRPr/>
            </a:pPr>
            <a:r>
              <a:rPr lang="es-PR" altLang="en-US" sz="2800" b="1" dirty="0">
                <a:solidFill>
                  <a:schemeClr val="tx1"/>
                </a:solidFill>
              </a:rPr>
              <a:t>Depto. Economía Agrícola y Sociología Rural</a:t>
            </a:r>
          </a:p>
          <a:p>
            <a:pPr algn="l">
              <a:defRPr/>
            </a:pPr>
            <a:r>
              <a:rPr lang="es-PR" altLang="en-US" sz="2800" b="1" dirty="0">
                <a:solidFill>
                  <a:schemeClr val="tx1"/>
                </a:solidFill>
              </a:rPr>
              <a:t>Servicio de Extensión Agrícola</a:t>
            </a:r>
          </a:p>
          <a:p>
            <a:pPr algn="l">
              <a:defRPr/>
            </a:pPr>
            <a:r>
              <a:rPr lang="es-PR" altLang="en-US" sz="2800" b="1" dirty="0">
                <a:solidFill>
                  <a:schemeClr val="tx1"/>
                </a:solidFill>
              </a:rPr>
              <a:t>UPR - Recinto Universitario de Mayagüez </a:t>
            </a:r>
          </a:p>
        </p:txBody>
      </p:sp>
    </p:spTree>
    <p:extLst>
      <p:ext uri="{BB962C8B-B14F-4D97-AF65-F5344CB8AC3E}">
        <p14:creationId xmlns:p14="http://schemas.microsoft.com/office/powerpoint/2010/main" val="4226914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393-D404-444A-98E2-A04614E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Activos INTERMEDIOS O DE TRABAJO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50368C-73BC-44CD-93CF-293AF311C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868952"/>
              </p:ext>
            </p:extLst>
          </p:nvPr>
        </p:nvGraphicFramePr>
        <p:xfrm>
          <a:off x="609600" y="1600200"/>
          <a:ext cx="10972797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1491">
                  <a:extLst>
                    <a:ext uri="{9D8B030D-6E8A-4147-A177-3AD203B41FA5}">
                      <a16:colId xmlns:a16="http://schemas.microsoft.com/office/drawing/2014/main" val="2917148168"/>
                    </a:ext>
                  </a:extLst>
                </a:gridCol>
                <a:gridCol w="2313707">
                  <a:extLst>
                    <a:ext uri="{9D8B030D-6E8A-4147-A177-3AD203B41FA5}">
                      <a16:colId xmlns:a16="http://schemas.microsoft.com/office/drawing/2014/main" val="860431540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8090263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ACTIVOS INTERMEDIOS O DE TRABAJO</a:t>
                      </a: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Vehículos</a:t>
                      </a:r>
                      <a:endParaRPr lang="es-PR" sz="2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rowSpan="7"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57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 arrastre</a:t>
                      </a:r>
                      <a:endParaRPr lang="es-PR" sz="2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2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Embarcación</a:t>
                      </a:r>
                      <a:endParaRPr lang="es-PR" sz="2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6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 seguridad</a:t>
                      </a:r>
                      <a:endParaRPr lang="es-PR" sz="2400" b="1" noProof="0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196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 utilizado para la pesca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7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 para almacenar la pesca</a:t>
                      </a:r>
                      <a:endParaRPr lang="es-PR" sz="2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45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766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 Activos Intermedios </a:t>
                      </a:r>
                      <a:endParaRPr lang="es-PR" sz="2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93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384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87D56-86A6-4172-9C63-8F306ABB5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Vehículo y equipo de arrastre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6BB5E4C-4F2A-46C7-A7A5-E4B8BE046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1652587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02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6F0B3C-1578-4DCF-9780-BC24B3B36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Embarcación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179082B-95E6-4FBA-B62F-9B23699FAB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6370" y="2012950"/>
            <a:ext cx="5389148" cy="4038599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696671D-547A-443D-9A9E-F919F876AF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9600" y="2012950"/>
            <a:ext cx="5384800" cy="4038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951183-7A26-49DA-B12D-9AD5F49AEAA7}"/>
              </a:ext>
            </a:extLst>
          </p:cNvPr>
          <p:cNvSpPr txBox="1"/>
          <p:nvPr/>
        </p:nvSpPr>
        <p:spPr>
          <a:xfrm>
            <a:off x="8978571" y="6355833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dirty="0"/>
              <a:t>Fotos cortesía Nelson Crespo</a:t>
            </a:r>
          </a:p>
        </p:txBody>
      </p:sp>
    </p:spTree>
    <p:extLst>
      <p:ext uri="{BB962C8B-B14F-4D97-AF65-F5344CB8AC3E}">
        <p14:creationId xmlns:p14="http://schemas.microsoft.com/office/powerpoint/2010/main" val="406724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0AB83-5C2C-4E9A-A015-96FD57687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Equipo para la pesca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A0667D-14A7-4322-9A6E-CB7C29363A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56722" y="3782290"/>
            <a:ext cx="3025678" cy="226925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3C76CB1-5707-43FA-9AD9-9F94E767E0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PR" dirty="0"/>
              <a:t>Riel eléctrico con carretes</a:t>
            </a:r>
          </a:p>
          <a:p>
            <a:r>
              <a:rPr lang="es-PR" dirty="0"/>
              <a:t>Luces para pesca</a:t>
            </a:r>
          </a:p>
          <a:p>
            <a:r>
              <a:rPr lang="es-PR" dirty="0"/>
              <a:t>Boyas de pesca</a:t>
            </a:r>
          </a:p>
          <a:p>
            <a:r>
              <a:rPr lang="es-PR" dirty="0" err="1"/>
              <a:t>Coolers</a:t>
            </a:r>
            <a:endParaRPr lang="es-PR" dirty="0"/>
          </a:p>
          <a:p>
            <a:r>
              <a:rPr lang="es-PR" dirty="0"/>
              <a:t>Chinchorro/Trasmallo</a:t>
            </a:r>
          </a:p>
          <a:p>
            <a:pPr marL="0" indent="0">
              <a:buNone/>
            </a:pPr>
            <a:endParaRPr lang="es-P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26A640-8860-49CE-957E-79889224D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859" y="1652483"/>
            <a:ext cx="2831004" cy="2129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BA7C08-C3DB-466C-B739-CFF38E05D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044" y="4314991"/>
            <a:ext cx="3025678" cy="20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59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58C34-BDAD-4745-B02B-B7C9819A1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Nasas y Equipo de buceo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DBB518-9EA6-4F94-9880-129BFD2364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9237" y="1673225"/>
            <a:ext cx="4241526" cy="4718050"/>
          </a:xfrm>
          <a:prstGeom prst="rect">
            <a:avLst/>
          </a:prstGeom>
        </p:spPr>
      </p:pic>
      <p:pic>
        <p:nvPicPr>
          <p:cNvPr id="3074" name="Picture 2" descr="Vista previa de imagen">
            <a:extLst>
              <a:ext uri="{FF2B5EF4-FFF2-40B4-BE49-F238E27FC236}">
                <a16:creationId xmlns:a16="http://schemas.microsoft.com/office/drawing/2014/main" id="{EA5FF218-052D-48E7-9BB5-D5476980DAE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8" b="32503"/>
          <a:stretch/>
        </p:blipFill>
        <p:spPr bwMode="auto">
          <a:xfrm>
            <a:off x="938893" y="1657669"/>
            <a:ext cx="4483871" cy="447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115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9A881-1F86-4BFB-8839-315FEDBF6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Equipo seguridad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8F79D3-043C-437A-A050-6055424E61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77636" y="2216727"/>
            <a:ext cx="3510395" cy="3510395"/>
          </a:xfrm>
          <a:prstGeom prst="rect">
            <a:avLst/>
          </a:prstGeom>
        </p:spPr>
      </p:pic>
      <p:pic>
        <p:nvPicPr>
          <p:cNvPr id="3074" name="Picture 2" descr="Resultado de imagen de luces vengalaAND pescador">
            <a:extLst>
              <a:ext uri="{FF2B5EF4-FFF2-40B4-BE49-F238E27FC236}">
                <a16:creationId xmlns:a16="http://schemas.microsoft.com/office/drawing/2014/main" id="{9F219F37-44C0-4BB5-A278-B41B5B782C4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55" y="2224838"/>
            <a:ext cx="2660650" cy="350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806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0AB83-5C2C-4E9A-A015-96FD57687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Equipo para almacenar y manejar  la pesca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3C76CB1-5707-43FA-9AD9-9F94E767E0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PR" dirty="0" err="1"/>
              <a:t>Coolers</a:t>
            </a:r>
            <a:endParaRPr lang="es-PR" dirty="0"/>
          </a:p>
          <a:p>
            <a:r>
              <a:rPr lang="es-PR" dirty="0"/>
              <a:t>Freezer</a:t>
            </a:r>
          </a:p>
          <a:p>
            <a:r>
              <a:rPr lang="es-PR" dirty="0"/>
              <a:t>Balanzas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138861-2956-454E-BFDB-969DB5057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327" y="2956750"/>
            <a:ext cx="2757054" cy="3695021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24DC40E2-C4E9-49FD-982D-911230FC1F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59938" y="1563410"/>
            <a:ext cx="3061843" cy="409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15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393-D404-444A-98E2-A04614E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R" dirty="0"/>
              <a:t>Activos INTERMEDIOS – Pescador Profundidad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50368C-73BC-44CD-93CF-293AF311C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69864"/>
              </p:ext>
            </p:extLst>
          </p:nvPr>
        </p:nvGraphicFramePr>
        <p:xfrm>
          <a:off x="609600" y="1600200"/>
          <a:ext cx="10972797" cy="4824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1055">
                  <a:extLst>
                    <a:ext uri="{9D8B030D-6E8A-4147-A177-3AD203B41FA5}">
                      <a16:colId xmlns:a16="http://schemas.microsoft.com/office/drawing/2014/main" val="2917148168"/>
                    </a:ext>
                  </a:extLst>
                </a:gridCol>
                <a:gridCol w="1482436">
                  <a:extLst>
                    <a:ext uri="{9D8B030D-6E8A-4147-A177-3AD203B41FA5}">
                      <a16:colId xmlns:a16="http://schemas.microsoft.com/office/drawing/2014/main" val="860431540"/>
                    </a:ext>
                  </a:extLst>
                </a:gridCol>
                <a:gridCol w="1399306">
                  <a:extLst>
                    <a:ext uri="{9D8B030D-6E8A-4147-A177-3AD203B41FA5}">
                      <a16:colId xmlns:a16="http://schemas.microsoft.com/office/drawing/2014/main" val="28090263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ACTIVOS INTERMEDIOS</a:t>
                      </a: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Vehículos</a:t>
                      </a:r>
                      <a:endParaRPr lang="es-PR" sz="2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$10,000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rowSpan="8"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57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 arrastre</a:t>
                      </a:r>
                      <a:endParaRPr lang="es-PR" sz="2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$5,000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2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Embarcación</a:t>
                      </a:r>
                      <a:r>
                        <a:rPr lang="es-PR" sz="2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usada con ecosonda, malacate eléctrico, carretes, 2 motores 90-150 hp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$50,000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6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 seguridad (2 salvavidas $140, localizador manual $400, 3 </a:t>
                      </a:r>
                      <a:r>
                        <a:rPr lang="es-PR" sz="2400" b="1" noProof="0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flair</a:t>
                      </a:r>
                      <a:r>
                        <a:rPr lang="es-PR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con </a:t>
                      </a:r>
                      <a:r>
                        <a:rPr lang="es-PR" sz="2400" b="1" noProof="0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paracaidas</a:t>
                      </a:r>
                      <a:r>
                        <a:rPr lang="es-PR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$300)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$840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996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 utilizado para la pesca (20 nasas $200 c/u)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$4,000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7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 buceo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$1,200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602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 para transportar la pesca y para almacenar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$2,400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45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Máquina hacer hielo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$5,000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76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 Freezer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$2,000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959924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 Activos Intermedios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$80,440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93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034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393-D404-444A-98E2-A04614E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Activos INTERMEDIOS – Pescador Orilla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50368C-73BC-44CD-93CF-293AF311C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5887043"/>
              </p:ext>
            </p:extLst>
          </p:nvPr>
        </p:nvGraphicFramePr>
        <p:xfrm>
          <a:off x="609600" y="1600200"/>
          <a:ext cx="10972797" cy="4451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>
                  <a:extLst>
                    <a:ext uri="{9D8B030D-6E8A-4147-A177-3AD203B41FA5}">
                      <a16:colId xmlns:a16="http://schemas.microsoft.com/office/drawing/2014/main" val="2917148168"/>
                    </a:ext>
                  </a:extLst>
                </a:gridCol>
                <a:gridCol w="1759527">
                  <a:extLst>
                    <a:ext uri="{9D8B030D-6E8A-4147-A177-3AD203B41FA5}">
                      <a16:colId xmlns:a16="http://schemas.microsoft.com/office/drawing/2014/main" val="860431540"/>
                    </a:ext>
                  </a:extLst>
                </a:gridCol>
                <a:gridCol w="1898070">
                  <a:extLst>
                    <a:ext uri="{9D8B030D-6E8A-4147-A177-3AD203B41FA5}">
                      <a16:colId xmlns:a16="http://schemas.microsoft.com/office/drawing/2014/main" val="28090263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ACTIVOS INTERMEDIOS</a:t>
                      </a: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Yola 17-18´</a:t>
                      </a:r>
                      <a:endParaRPr lang="es-PR" sz="2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$2,500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rowSpan="9">
                  <a:txBody>
                    <a:bodyPr/>
                    <a:lstStyle/>
                    <a:p>
                      <a:endParaRPr lang="es-P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6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Motor 40HP18,440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$5,600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172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 Remos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$600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284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 Trasmallo de 200 brazos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$6,000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910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 utilizado para la pesca (20 nasas $200 c/u)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$4,000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979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Boyas de pesca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$500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215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noProof="0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</a:t>
                      </a:r>
                      <a:r>
                        <a:rPr lang="en-US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noProof="0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seguridad</a:t>
                      </a:r>
                      <a:r>
                        <a:rPr lang="en-US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(2 </a:t>
                      </a:r>
                      <a:r>
                        <a:rPr lang="en-US" sz="2400" b="1" noProof="0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salvavidas</a:t>
                      </a:r>
                      <a:r>
                        <a:rPr lang="en-US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$140, </a:t>
                      </a:r>
                      <a:r>
                        <a:rPr lang="en-US" sz="2400" b="1" noProof="0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localizador</a:t>
                      </a:r>
                      <a:r>
                        <a:rPr lang="en-US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manual $400, 3 flair con </a:t>
                      </a:r>
                      <a:r>
                        <a:rPr lang="en-US" sz="2400" b="1" noProof="0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paracaidas</a:t>
                      </a:r>
                      <a:r>
                        <a:rPr lang="en-US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$300)</a:t>
                      </a:r>
                      <a:endParaRPr lang="es-PR" sz="2400" b="1" noProof="0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$840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996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</a:t>
                      </a:r>
                      <a:r>
                        <a:rPr lang="en-US" sz="2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para </a:t>
                      </a:r>
                      <a:r>
                        <a:rPr lang="en-US" sz="2400" b="1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transportar</a:t>
                      </a:r>
                      <a:r>
                        <a:rPr lang="en-US" sz="2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la </a:t>
                      </a:r>
                      <a:r>
                        <a:rPr lang="en-US" sz="2400" b="1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pesca</a:t>
                      </a:r>
                      <a:r>
                        <a:rPr lang="en-US" sz="2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y para </a:t>
                      </a:r>
                      <a:r>
                        <a:rPr lang="en-US" sz="2400" b="1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almacenar</a:t>
                      </a:r>
                      <a:endParaRPr lang="es-PR" sz="2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$2,400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45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766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 Activos Intermedios </a:t>
                      </a:r>
                      <a:endParaRPr lang="es-PR" sz="2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$22,440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93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7390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393-D404-444A-98E2-A04614E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Activos FIJOS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50368C-73BC-44CD-93CF-293AF311C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5357812"/>
              </p:ext>
            </p:extLst>
          </p:nvPr>
        </p:nvGraphicFramePr>
        <p:xfrm>
          <a:off x="609600" y="1600200"/>
          <a:ext cx="10972797" cy="3721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599">
                  <a:extLst>
                    <a:ext uri="{9D8B030D-6E8A-4147-A177-3AD203B41FA5}">
                      <a16:colId xmlns:a16="http://schemas.microsoft.com/office/drawing/2014/main" val="2917148168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860431540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8090263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ACTIVOS FIJOS</a:t>
                      </a: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323232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Estructura</a:t>
                      </a:r>
                      <a:r>
                        <a:rPr lang="en-US" sz="2400" dirty="0">
                          <a:solidFill>
                            <a:srgbClr val="323232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 para </a:t>
                      </a:r>
                      <a:r>
                        <a:rPr lang="en-US" sz="2400" dirty="0" err="1">
                          <a:solidFill>
                            <a:srgbClr val="323232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almacenamiento</a:t>
                      </a:r>
                      <a:r>
                        <a:rPr lang="en-US" sz="2400" dirty="0">
                          <a:solidFill>
                            <a:srgbClr val="323232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 y </a:t>
                      </a:r>
                      <a:r>
                        <a:rPr lang="en-US" sz="2400" dirty="0" err="1">
                          <a:solidFill>
                            <a:srgbClr val="323232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venta</a:t>
                      </a:r>
                      <a:r>
                        <a:rPr lang="en-US" sz="2400" dirty="0">
                          <a:solidFill>
                            <a:srgbClr val="323232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 de </a:t>
                      </a:r>
                      <a:r>
                        <a:rPr lang="en-US" sz="2400" dirty="0" err="1">
                          <a:solidFill>
                            <a:srgbClr val="323232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pescados</a:t>
                      </a:r>
                      <a:r>
                        <a:rPr lang="en-US" sz="2400" dirty="0">
                          <a:solidFill>
                            <a:srgbClr val="323232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 y </a:t>
                      </a:r>
                      <a:r>
                        <a:rPr lang="en-US" sz="2400" dirty="0" err="1">
                          <a:solidFill>
                            <a:srgbClr val="323232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mariscos</a:t>
                      </a: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57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2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6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7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45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766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Activos Fijos</a:t>
                      </a: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93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835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DC8DA-C488-4466-ADB0-EFF265C6D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Objetivos de la presentación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541689"/>
            <a:ext cx="10972800" cy="4525963"/>
          </a:xfrm>
        </p:spPr>
        <p:txBody>
          <a:bodyPr>
            <a:normAutofit/>
          </a:bodyPr>
          <a:lstStyle/>
          <a:p>
            <a:pPr marL="109728" lvl="0" indent="0">
              <a:buNone/>
            </a:pPr>
            <a:r>
              <a:rPr lang="es-PR" sz="3600" dirty="0"/>
              <a:t>El participante </a:t>
            </a:r>
          </a:p>
          <a:p>
            <a:pPr lvl="0"/>
            <a:r>
              <a:rPr lang="es-PR" sz="3600" dirty="0"/>
              <a:t> reconocerá la importancia de preparar un Estado de Situación Financiera.</a:t>
            </a:r>
          </a:p>
          <a:p>
            <a:pPr lvl="0"/>
            <a:r>
              <a:rPr lang="es-PR" sz="3600" dirty="0"/>
              <a:t> reconocerá las partes de un Estado de Situación Financiera.</a:t>
            </a:r>
          </a:p>
          <a:p>
            <a:pPr lvl="0"/>
            <a:r>
              <a:rPr lang="es-PR" sz="3600" dirty="0"/>
              <a:t> podrá preparar un Estado de Situación Financiera</a:t>
            </a:r>
          </a:p>
          <a:p>
            <a:endParaRPr lang="es-PR" sz="3600" dirty="0"/>
          </a:p>
        </p:txBody>
      </p:sp>
    </p:spTree>
    <p:extLst>
      <p:ext uri="{BB962C8B-B14F-4D97-AF65-F5344CB8AC3E}">
        <p14:creationId xmlns:p14="http://schemas.microsoft.com/office/powerpoint/2010/main" val="633208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393-D404-444A-98E2-A04614E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Activos FIJOS – Pescador Profundidad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50368C-73BC-44CD-93CF-293AF311C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9075701"/>
              </p:ext>
            </p:extLst>
          </p:nvPr>
        </p:nvGraphicFramePr>
        <p:xfrm>
          <a:off x="609600" y="1600200"/>
          <a:ext cx="1097279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8364">
                  <a:extLst>
                    <a:ext uri="{9D8B030D-6E8A-4147-A177-3AD203B41FA5}">
                      <a16:colId xmlns:a16="http://schemas.microsoft.com/office/drawing/2014/main" val="2917148168"/>
                    </a:ext>
                  </a:extLst>
                </a:gridCol>
                <a:gridCol w="2396834">
                  <a:extLst>
                    <a:ext uri="{9D8B030D-6E8A-4147-A177-3AD203B41FA5}">
                      <a16:colId xmlns:a16="http://schemas.microsoft.com/office/drawing/2014/main" val="860431540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8090263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ACTIVOS FIJOS</a:t>
                      </a: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Kiosko de almacen y ventas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$30,000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57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noProof="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2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6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7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45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766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Activos Fijos</a:t>
                      </a: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$30,000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93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2843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393-D404-444A-98E2-A04614E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Activos FIJOS – Pescador Orilla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50368C-73BC-44CD-93CF-293AF311C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1775033"/>
              </p:ext>
            </p:extLst>
          </p:nvPr>
        </p:nvGraphicFramePr>
        <p:xfrm>
          <a:off x="609600" y="1600200"/>
          <a:ext cx="1097279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8364">
                  <a:extLst>
                    <a:ext uri="{9D8B030D-6E8A-4147-A177-3AD203B41FA5}">
                      <a16:colId xmlns:a16="http://schemas.microsoft.com/office/drawing/2014/main" val="2917148168"/>
                    </a:ext>
                  </a:extLst>
                </a:gridCol>
                <a:gridCol w="2396834">
                  <a:extLst>
                    <a:ext uri="{9D8B030D-6E8A-4147-A177-3AD203B41FA5}">
                      <a16:colId xmlns:a16="http://schemas.microsoft.com/office/drawing/2014/main" val="860431540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8090263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ACTIVOS FIJOS</a:t>
                      </a: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 err="1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Kiosko</a:t>
                      </a:r>
                      <a:r>
                        <a:rPr lang="es-PR" sz="2400" b="1" noProof="0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de </a:t>
                      </a:r>
                      <a:r>
                        <a:rPr lang="es-PR" sz="2400" b="1" noProof="0" dirty="0" err="1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almacen</a:t>
                      </a:r>
                      <a:endParaRPr lang="es-PR" sz="2400" b="1" noProof="0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$10,000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57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2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6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7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45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766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Activos Fijos</a:t>
                      </a: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$10,000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93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1822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51AE3-43E1-4304-B174-62FF3A77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</a:t>
            </a:r>
            <a:r>
              <a:rPr lang="en-US" dirty="0" err="1"/>
              <a:t>Activos</a:t>
            </a:r>
            <a:endParaRPr lang="es-PR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E0857A0-FD8B-4EE2-82E7-C1DF2E04FC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5257568"/>
              </p:ext>
            </p:extLst>
          </p:nvPr>
        </p:nvGraphicFramePr>
        <p:xfrm>
          <a:off x="609600" y="1854200"/>
          <a:ext cx="10972800" cy="201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882759751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31145821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PR" sz="2400" b="0" noProof="0" dirty="0"/>
                        <a:t>Activos CORRIENTES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725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R" sz="2400" noProof="0"/>
                        <a:t>Activos INTERMEDIOS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770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R" sz="2400" noProof="0" dirty="0"/>
                        <a:t>Activos FIJOS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08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R" sz="3600" b="1" noProof="0" dirty="0"/>
                        <a:t>TOTAL ACTIVOS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569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9600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51AE3-43E1-4304-B174-62FF3A77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</a:t>
            </a:r>
            <a:r>
              <a:rPr lang="en-US" dirty="0" err="1"/>
              <a:t>Activos</a:t>
            </a:r>
            <a:r>
              <a:rPr lang="en-US" dirty="0"/>
              <a:t> – Pescador </a:t>
            </a:r>
            <a:r>
              <a:rPr lang="en-US" dirty="0" err="1"/>
              <a:t>Profundidad</a:t>
            </a:r>
            <a:endParaRPr lang="es-PR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E0857A0-FD8B-4EE2-82E7-C1DF2E04FC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829129"/>
              </p:ext>
            </p:extLst>
          </p:nvPr>
        </p:nvGraphicFramePr>
        <p:xfrm>
          <a:off x="609600" y="1600200"/>
          <a:ext cx="10972800" cy="201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882759751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31145821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+mn-lt"/>
                        </a:rPr>
                        <a:t>Activos</a:t>
                      </a:r>
                      <a:r>
                        <a:rPr lang="en-US" sz="2400" b="0" dirty="0">
                          <a:latin typeface="+mn-lt"/>
                        </a:rPr>
                        <a:t> CORRIENTES</a:t>
                      </a:r>
                      <a:endParaRPr lang="es-PR" sz="2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$2,010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725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+mn-lt"/>
                        </a:rPr>
                        <a:t>Activos</a:t>
                      </a:r>
                      <a:r>
                        <a:rPr lang="en-US" sz="2400" dirty="0">
                          <a:latin typeface="+mn-lt"/>
                        </a:rPr>
                        <a:t> INTERMEDIOS</a:t>
                      </a:r>
                      <a:endParaRPr lang="es-PR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$80,440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770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+mn-lt"/>
                        </a:rPr>
                        <a:t>Activos</a:t>
                      </a:r>
                      <a:r>
                        <a:rPr lang="en-US" sz="2400" dirty="0">
                          <a:latin typeface="+mn-lt"/>
                        </a:rPr>
                        <a:t> FIJOS</a:t>
                      </a:r>
                      <a:endParaRPr lang="es-PR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$30,000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08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/>
                        <a:t>TOTAL ACTIVOS</a:t>
                      </a:r>
                      <a:endParaRPr lang="es-PR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>
                          <a:latin typeface="Bradley Hand ITC" panose="03070402050302030203" pitchFamily="66" charset="0"/>
                        </a:rPr>
                        <a:t>$112,450</a:t>
                      </a:r>
                      <a:endParaRPr lang="es-PR" sz="36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569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2493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51AE3-43E1-4304-B174-62FF3A77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</a:t>
            </a:r>
            <a:r>
              <a:rPr lang="en-US" dirty="0" err="1"/>
              <a:t>Activos</a:t>
            </a:r>
            <a:r>
              <a:rPr lang="en-US" dirty="0"/>
              <a:t> – Pescador </a:t>
            </a:r>
            <a:r>
              <a:rPr lang="en-US" dirty="0" err="1"/>
              <a:t>Orilla</a:t>
            </a:r>
            <a:endParaRPr lang="es-PR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E0857A0-FD8B-4EE2-82E7-C1DF2E04FC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839356"/>
              </p:ext>
            </p:extLst>
          </p:nvPr>
        </p:nvGraphicFramePr>
        <p:xfrm>
          <a:off x="609600" y="1600200"/>
          <a:ext cx="10972800" cy="201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882759751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31145821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 err="1"/>
                        <a:t>Activos</a:t>
                      </a:r>
                      <a:r>
                        <a:rPr lang="en-US" sz="2400" b="0" dirty="0"/>
                        <a:t> CORRIENTES</a:t>
                      </a:r>
                      <a:endParaRPr lang="es-P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$998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725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Activos</a:t>
                      </a:r>
                      <a:r>
                        <a:rPr lang="en-US" sz="2400" dirty="0"/>
                        <a:t> INTERMEDIOS</a:t>
                      </a:r>
                      <a:endParaRPr lang="es-P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$22,440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770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Activos</a:t>
                      </a:r>
                      <a:r>
                        <a:rPr lang="en-US" sz="2400" dirty="0"/>
                        <a:t> FIJOS</a:t>
                      </a:r>
                      <a:endParaRPr lang="es-P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$10,000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08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/>
                        <a:t>TOTAL ACTIVOS</a:t>
                      </a:r>
                      <a:endParaRPr lang="es-PR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>
                          <a:latin typeface="Bradley Hand ITC" panose="03070402050302030203" pitchFamily="66" charset="0"/>
                        </a:rPr>
                        <a:t>$33,438</a:t>
                      </a:r>
                      <a:endParaRPr lang="es-PR" sz="36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569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70888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5CB1E95-F40B-4BDE-99BD-4805A0BF7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083657"/>
              </p:ext>
            </p:extLst>
          </p:nvPr>
        </p:nvGraphicFramePr>
        <p:xfrm>
          <a:off x="0" y="0"/>
          <a:ext cx="12192000" cy="685800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891921758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622781745"/>
                    </a:ext>
                  </a:extLst>
                </a:gridCol>
              </a:tblGrid>
              <a:tr h="66428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</a:rPr>
                        <a:t>PASIVOS</a:t>
                      </a:r>
                      <a:endParaRPr lang="es-PR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</a:rPr>
                        <a:t>Todo lo que el proponente debe en un momento dado.</a:t>
                      </a:r>
                      <a:endParaRPr lang="es-PR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99" marR="65699" marT="0" marB="0" anchor="ctr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324445"/>
                  </a:ext>
                </a:extLst>
              </a:tr>
              <a:tr h="664280"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</a:rPr>
                        <a:t>Pasivos de corto plazo</a:t>
                      </a:r>
                      <a:endParaRPr lang="es-PR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</a:rPr>
                        <a:t>Deudas que se deben pagar en menos de 1 año</a:t>
                      </a:r>
                      <a:endParaRPr lang="es-PR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99" marR="65699" marT="0" marB="0">
                    <a:solidFill>
                      <a:srgbClr val="2C8C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tx1"/>
                          </a:solidFill>
                          <a:effectLst/>
                        </a:rPr>
                        <a:t>Pago de préstamos que vencen en un año </a:t>
                      </a:r>
                      <a:endParaRPr lang="es-PR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tx1"/>
                          </a:solidFill>
                          <a:effectLst/>
                        </a:rPr>
                        <a:t>o menos</a:t>
                      </a:r>
                      <a:endParaRPr lang="es-PR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99" marR="65699" marT="0" marB="0"/>
                </a:tc>
                <a:extLst>
                  <a:ext uri="{0D108BD9-81ED-4DB2-BD59-A6C34878D82A}">
                    <a16:rowId xmlns:a16="http://schemas.microsoft.com/office/drawing/2014/main" val="2684606127"/>
                  </a:ext>
                </a:extLst>
              </a:tr>
              <a:tr h="312412"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>
                          <a:solidFill>
                            <a:schemeClr val="tx1"/>
                          </a:solidFill>
                          <a:effectLst/>
                        </a:rPr>
                        <a:t>Tarjetas de crédito</a:t>
                      </a:r>
                      <a:endParaRPr lang="es-PR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99" marR="65699" marT="0" marB="0"/>
                </a:tc>
                <a:extLst>
                  <a:ext uri="{0D108BD9-81ED-4DB2-BD59-A6C34878D82A}">
                    <a16:rowId xmlns:a16="http://schemas.microsoft.com/office/drawing/2014/main" val="2396394210"/>
                  </a:ext>
                </a:extLst>
              </a:tr>
              <a:tr h="312412"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>
                          <a:solidFill>
                            <a:schemeClr val="tx1"/>
                          </a:solidFill>
                          <a:effectLst/>
                        </a:rPr>
                        <a:t>Contribuciones</a:t>
                      </a:r>
                      <a:endParaRPr lang="es-PR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99" marR="65699" marT="0" marB="0"/>
                </a:tc>
                <a:extLst>
                  <a:ext uri="{0D108BD9-81ED-4DB2-BD59-A6C34878D82A}">
                    <a16:rowId xmlns:a16="http://schemas.microsoft.com/office/drawing/2014/main" val="2423375202"/>
                  </a:ext>
                </a:extLst>
              </a:tr>
              <a:tr h="312412"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>
                          <a:solidFill>
                            <a:schemeClr val="tx1"/>
                          </a:solidFill>
                          <a:effectLst/>
                        </a:rPr>
                        <a:t>Renta</a:t>
                      </a:r>
                      <a:endParaRPr lang="es-PR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99" marR="65699" marT="0" marB="0"/>
                </a:tc>
                <a:extLst>
                  <a:ext uri="{0D108BD9-81ED-4DB2-BD59-A6C34878D82A}">
                    <a16:rowId xmlns:a16="http://schemas.microsoft.com/office/drawing/2014/main" val="1604592587"/>
                  </a:ext>
                </a:extLst>
              </a:tr>
              <a:tr h="312412"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>
                          <a:solidFill>
                            <a:schemeClr val="tx1"/>
                          </a:solidFill>
                          <a:effectLst/>
                        </a:rPr>
                        <a:t>Utilidades</a:t>
                      </a:r>
                      <a:endParaRPr lang="es-PR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99" marR="65699" marT="0" marB="0"/>
                </a:tc>
                <a:extLst>
                  <a:ext uri="{0D108BD9-81ED-4DB2-BD59-A6C34878D82A}">
                    <a16:rowId xmlns:a16="http://schemas.microsoft.com/office/drawing/2014/main" val="2113907014"/>
                  </a:ext>
                </a:extLst>
              </a:tr>
              <a:tr h="115567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</a:rPr>
                        <a:t>Pasivos de plazo intermedio</a:t>
                      </a:r>
                      <a:endParaRPr lang="es-PR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</a:rPr>
                        <a:t>Deudas que vencen de uno a siete años</a:t>
                      </a:r>
                      <a:endParaRPr lang="es-PR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99" marR="65699" marT="0" marB="0">
                    <a:solidFill>
                      <a:srgbClr val="2C8C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tx1"/>
                          </a:solidFill>
                          <a:effectLst/>
                        </a:rPr>
                        <a:t>Préstamos para  compra de vehículos,  lanchas o botes o para adquirir equipo que se utilizará por más de un año</a:t>
                      </a:r>
                      <a:endParaRPr lang="es-PR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99" marR="65699" marT="0" marB="0"/>
                </a:tc>
                <a:extLst>
                  <a:ext uri="{0D108BD9-81ED-4DB2-BD59-A6C34878D82A}">
                    <a16:rowId xmlns:a16="http://schemas.microsoft.com/office/drawing/2014/main" val="1494640401"/>
                  </a:ext>
                </a:extLst>
              </a:tr>
              <a:tr h="312412"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R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99" marR="65699" marT="0" marB="0"/>
                </a:tc>
                <a:extLst>
                  <a:ext uri="{0D108BD9-81ED-4DB2-BD59-A6C34878D82A}">
                    <a16:rowId xmlns:a16="http://schemas.microsoft.com/office/drawing/2014/main" val="3859548637"/>
                  </a:ext>
                </a:extLst>
              </a:tr>
              <a:tr h="312412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</a:rPr>
                        <a:t>Pasivos de largo plazo</a:t>
                      </a:r>
                      <a:endParaRPr lang="es-PR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</a:rPr>
                        <a:t>Hipotecas y préstamos que vencen en mas de siete años</a:t>
                      </a:r>
                      <a:endParaRPr lang="es-PR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99" marR="65699" marT="0" marB="0">
                    <a:solidFill>
                      <a:srgbClr val="2C8C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tx1"/>
                          </a:solidFill>
                          <a:effectLst/>
                        </a:rPr>
                        <a:t>Hipotecas</a:t>
                      </a:r>
                      <a:endParaRPr lang="es-PR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99" marR="65699" marT="0" marB="0"/>
                </a:tc>
                <a:extLst>
                  <a:ext uri="{0D108BD9-81ED-4DB2-BD59-A6C34878D82A}">
                    <a16:rowId xmlns:a16="http://schemas.microsoft.com/office/drawing/2014/main" val="382496860"/>
                  </a:ext>
                </a:extLst>
              </a:tr>
              <a:tr h="312412"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R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99" marR="65699" marT="0" marB="0"/>
                </a:tc>
                <a:extLst>
                  <a:ext uri="{0D108BD9-81ED-4DB2-BD59-A6C34878D82A}">
                    <a16:rowId xmlns:a16="http://schemas.microsoft.com/office/drawing/2014/main" val="408877002"/>
                  </a:ext>
                </a:extLst>
              </a:tr>
              <a:tr h="312412"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R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99" marR="65699" marT="0" marB="0"/>
                </a:tc>
                <a:extLst>
                  <a:ext uri="{0D108BD9-81ED-4DB2-BD59-A6C34878D82A}">
                    <a16:rowId xmlns:a16="http://schemas.microsoft.com/office/drawing/2014/main" val="752916969"/>
                  </a:ext>
                </a:extLst>
              </a:tr>
              <a:tr h="1874471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</a:rPr>
                        <a:t>TOTAL DE PASIVOS</a:t>
                      </a:r>
                      <a:endParaRPr lang="es-PR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</a:rPr>
                        <a:t>Es la suma del valor de los pasivos de corto, intermedio y largo plazo.</a:t>
                      </a:r>
                      <a:endParaRPr lang="es-PR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</a:rPr>
                        <a:t>HABER NETO O EQUIDAD</a:t>
                      </a:r>
                      <a:endParaRPr lang="es-PR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</a:rPr>
                        <a:t>Porción de los activos que realmente le pertenece al proponente.</a:t>
                      </a:r>
                      <a:endParaRPr lang="es-PR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</a:rPr>
                        <a:t>TOTAL DE PASIVOS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+ EQUIDAD =</a:t>
                      </a:r>
                      <a:endParaRPr lang="es-PR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TOTAL DE ACTIVOS</a:t>
                      </a:r>
                      <a:endParaRPr lang="es-PR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99" marR="65699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990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9110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393-D404-444A-98E2-A04614E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Pasivos de CORTO PLAZO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50368C-73BC-44CD-93CF-293AF311C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1879916"/>
              </p:ext>
            </p:extLst>
          </p:nvPr>
        </p:nvGraphicFramePr>
        <p:xfrm>
          <a:off x="609600" y="1600200"/>
          <a:ext cx="1097279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7964">
                  <a:extLst>
                    <a:ext uri="{9D8B030D-6E8A-4147-A177-3AD203B41FA5}">
                      <a16:colId xmlns:a16="http://schemas.microsoft.com/office/drawing/2014/main" val="2917148168"/>
                    </a:ext>
                  </a:extLst>
                </a:gridCol>
                <a:gridCol w="2507672">
                  <a:extLst>
                    <a:ext uri="{9D8B030D-6E8A-4147-A177-3AD203B41FA5}">
                      <a16:colId xmlns:a16="http://schemas.microsoft.com/office/drawing/2014/main" val="860431540"/>
                    </a:ext>
                  </a:extLst>
                </a:gridCol>
                <a:gridCol w="2937161">
                  <a:extLst>
                    <a:ext uri="{9D8B030D-6E8A-4147-A177-3AD203B41FA5}">
                      <a16:colId xmlns:a16="http://schemas.microsoft.com/office/drawing/2014/main" val="28090263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PASIVOS DE CORTO PLAZO</a:t>
                      </a: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de préstamo</a:t>
                      </a:r>
                      <a:endParaRPr lang="es-PR" sz="2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57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de tarjeta de crédito</a:t>
                      </a:r>
                      <a:endParaRPr lang="es-PR" sz="2400" b="1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2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Contribuciones</a:t>
                      </a:r>
                      <a:endParaRPr lang="es-PR" sz="2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6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de agua</a:t>
                      </a:r>
                      <a:endParaRPr lang="es-PR" sz="2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7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de luz</a:t>
                      </a:r>
                      <a:endParaRPr lang="es-PR" sz="2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45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</a:t>
                      </a:r>
                      <a:r>
                        <a:rPr lang="es-PR" sz="2400" b="1" noProof="0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teléfono</a:t>
                      </a:r>
                      <a:r>
                        <a:rPr lang="en-US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e internet</a:t>
                      </a:r>
                      <a:endParaRPr lang="es-PR" sz="2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766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Pasivos de Corto Plazo</a:t>
                      </a: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93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4474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393-D404-444A-98E2-A04614E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R" dirty="0"/>
              <a:t>Pasivos de CORTO PLAZO – Pescador Profundidad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50368C-73BC-44CD-93CF-293AF311C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5458600"/>
              </p:ext>
            </p:extLst>
          </p:nvPr>
        </p:nvGraphicFramePr>
        <p:xfrm>
          <a:off x="609600" y="1600200"/>
          <a:ext cx="1097279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7964">
                  <a:extLst>
                    <a:ext uri="{9D8B030D-6E8A-4147-A177-3AD203B41FA5}">
                      <a16:colId xmlns:a16="http://schemas.microsoft.com/office/drawing/2014/main" val="2917148168"/>
                    </a:ext>
                  </a:extLst>
                </a:gridCol>
                <a:gridCol w="2507672">
                  <a:extLst>
                    <a:ext uri="{9D8B030D-6E8A-4147-A177-3AD203B41FA5}">
                      <a16:colId xmlns:a16="http://schemas.microsoft.com/office/drawing/2014/main" val="860431540"/>
                    </a:ext>
                  </a:extLst>
                </a:gridCol>
                <a:gridCol w="2937161">
                  <a:extLst>
                    <a:ext uri="{9D8B030D-6E8A-4147-A177-3AD203B41FA5}">
                      <a16:colId xmlns:a16="http://schemas.microsoft.com/office/drawing/2014/main" val="28090263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PASIVOS DE CORTO PLAZO</a:t>
                      </a: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plazo de préstamo lancha</a:t>
                      </a:r>
                      <a:endParaRPr lang="es-PR" sz="2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$350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57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de tarjeta de crédito</a:t>
                      </a:r>
                      <a:endParaRPr lang="es-PR" sz="2400" b="1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$57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2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Contribuciones</a:t>
                      </a:r>
                      <a:endParaRPr lang="es-PR" sz="2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$150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6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de agua</a:t>
                      </a:r>
                      <a:endParaRPr lang="es-PR" sz="2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$55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7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de luz</a:t>
                      </a:r>
                      <a:endParaRPr lang="es-PR" sz="2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$100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45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</a:t>
                      </a:r>
                      <a:r>
                        <a:rPr lang="es-PR" sz="2400" b="1" noProof="0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teléfono</a:t>
                      </a:r>
                      <a:r>
                        <a:rPr lang="en-US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e internet</a:t>
                      </a:r>
                      <a:endParaRPr lang="es-PR" sz="2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$55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766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Pasivos de Corto Plazo</a:t>
                      </a: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$767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93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186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393-D404-444A-98E2-A04614E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R" dirty="0"/>
              <a:t>Pasivos de CORTO PLAZO – Pescador Orilla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50368C-73BC-44CD-93CF-293AF311C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388008"/>
              </p:ext>
            </p:extLst>
          </p:nvPr>
        </p:nvGraphicFramePr>
        <p:xfrm>
          <a:off x="609600" y="1600200"/>
          <a:ext cx="1097279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7964">
                  <a:extLst>
                    <a:ext uri="{9D8B030D-6E8A-4147-A177-3AD203B41FA5}">
                      <a16:colId xmlns:a16="http://schemas.microsoft.com/office/drawing/2014/main" val="2917148168"/>
                    </a:ext>
                  </a:extLst>
                </a:gridCol>
                <a:gridCol w="2507672">
                  <a:extLst>
                    <a:ext uri="{9D8B030D-6E8A-4147-A177-3AD203B41FA5}">
                      <a16:colId xmlns:a16="http://schemas.microsoft.com/office/drawing/2014/main" val="860431540"/>
                    </a:ext>
                  </a:extLst>
                </a:gridCol>
                <a:gridCol w="2937161">
                  <a:extLst>
                    <a:ext uri="{9D8B030D-6E8A-4147-A177-3AD203B41FA5}">
                      <a16:colId xmlns:a16="http://schemas.microsoft.com/office/drawing/2014/main" val="28090263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PASIVOS DE CORTO PLAZO</a:t>
                      </a: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de crédito compra de motor</a:t>
                      </a:r>
                      <a:endParaRPr lang="es-PR" sz="2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$50</a:t>
                      </a: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57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de agua</a:t>
                      </a:r>
                      <a:endParaRPr lang="es-PR" sz="2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$55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7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</a:t>
                      </a:r>
                      <a:r>
                        <a:rPr lang="en-US" sz="2400" b="1" dirty="0" err="1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teléfono</a:t>
                      </a:r>
                      <a:r>
                        <a:rPr lang="en-US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e internet</a:t>
                      </a:r>
                      <a:endParaRPr lang="es-PR" sz="2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$55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766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Pasivos de Corto Plazo</a:t>
                      </a: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$160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93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2575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393-D404-444A-98E2-A04614E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Pasivos de PLAZO INTERMEDIO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50368C-73BC-44CD-93CF-293AF311C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527485"/>
              </p:ext>
            </p:extLst>
          </p:nvPr>
        </p:nvGraphicFramePr>
        <p:xfrm>
          <a:off x="609600" y="1600200"/>
          <a:ext cx="1097279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8800">
                  <a:extLst>
                    <a:ext uri="{9D8B030D-6E8A-4147-A177-3AD203B41FA5}">
                      <a16:colId xmlns:a16="http://schemas.microsoft.com/office/drawing/2014/main" val="2917148168"/>
                    </a:ext>
                  </a:extLst>
                </a:gridCol>
                <a:gridCol w="2563091">
                  <a:extLst>
                    <a:ext uri="{9D8B030D-6E8A-4147-A177-3AD203B41FA5}">
                      <a16:colId xmlns:a16="http://schemas.microsoft.com/office/drawing/2014/main" val="860431540"/>
                    </a:ext>
                  </a:extLst>
                </a:gridCol>
                <a:gridCol w="2770906">
                  <a:extLst>
                    <a:ext uri="{9D8B030D-6E8A-4147-A177-3AD203B41FA5}">
                      <a16:colId xmlns:a16="http://schemas.microsoft.com/office/drawing/2014/main" val="28090263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PASIVOS DE PLAZO INTERMEDIO</a:t>
                      </a: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Balance </a:t>
                      </a:r>
                      <a:r>
                        <a:rPr lang="en-US" sz="2400" b="1" dirty="0" err="1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préstamo</a:t>
                      </a:r>
                      <a:r>
                        <a:rPr lang="en-US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compra</a:t>
                      </a:r>
                      <a:r>
                        <a:rPr lang="en-US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vehiculo</a:t>
                      </a:r>
                      <a:endParaRPr lang="es-PR" sz="2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57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Balance </a:t>
                      </a:r>
                      <a:r>
                        <a:rPr lang="en-US" sz="2400" b="1" dirty="0" err="1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préstamo</a:t>
                      </a:r>
                      <a:r>
                        <a:rPr lang="en-US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compra</a:t>
                      </a:r>
                      <a:r>
                        <a:rPr lang="en-US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embarcación</a:t>
                      </a:r>
                      <a:endParaRPr lang="es-PR" sz="2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2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R" sz="2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Crédito compra motores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6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7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45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766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Pasivos de Plazo Intermedio</a:t>
                      </a: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93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967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148D24-57A0-4007-9E0E-EC759D785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Estado de </a:t>
            </a:r>
            <a:r>
              <a:rPr lang="es-PR" dirty="0"/>
              <a:t>Situación Financiera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185F6B-1022-41FF-9B1D-1A8DF6DDF750}"/>
              </a:ext>
            </a:extLst>
          </p:cNvPr>
          <p:cNvSpPr txBox="1"/>
          <p:nvPr/>
        </p:nvSpPr>
        <p:spPr>
          <a:xfrm>
            <a:off x="734291" y="1648691"/>
            <a:ext cx="103354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R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Radiografía financiera del individuo o de la empresa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R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R" sz="3600" dirty="0">
                <a:solidFill>
                  <a:srgbClr val="000000"/>
                </a:solidFill>
                <a:latin typeface="Times New Roman"/>
              </a:rPr>
              <a:t>Es un estado que muestra la situación financiera de una empresa en una fecha determinada con el propósito de poder indicar el grado de liquidez, solvencia y rentabilidad de la organización.</a:t>
            </a:r>
          </a:p>
        </p:txBody>
      </p:sp>
    </p:spTree>
    <p:extLst>
      <p:ext uri="{BB962C8B-B14F-4D97-AF65-F5344CB8AC3E}">
        <p14:creationId xmlns:p14="http://schemas.microsoft.com/office/powerpoint/2010/main" val="114726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393-D404-444A-98E2-A04614E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R" dirty="0"/>
              <a:t>Pasivos de PLAZO INTERMEDIO – Pescador Profundidad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50368C-73BC-44CD-93CF-293AF311C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5948539"/>
              </p:ext>
            </p:extLst>
          </p:nvPr>
        </p:nvGraphicFramePr>
        <p:xfrm>
          <a:off x="609600" y="1600200"/>
          <a:ext cx="1097279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8800">
                  <a:extLst>
                    <a:ext uri="{9D8B030D-6E8A-4147-A177-3AD203B41FA5}">
                      <a16:colId xmlns:a16="http://schemas.microsoft.com/office/drawing/2014/main" val="2917148168"/>
                    </a:ext>
                  </a:extLst>
                </a:gridCol>
                <a:gridCol w="2563091">
                  <a:extLst>
                    <a:ext uri="{9D8B030D-6E8A-4147-A177-3AD203B41FA5}">
                      <a16:colId xmlns:a16="http://schemas.microsoft.com/office/drawing/2014/main" val="860431540"/>
                    </a:ext>
                  </a:extLst>
                </a:gridCol>
                <a:gridCol w="2770906">
                  <a:extLst>
                    <a:ext uri="{9D8B030D-6E8A-4147-A177-3AD203B41FA5}">
                      <a16:colId xmlns:a16="http://schemas.microsoft.com/office/drawing/2014/main" val="28090263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PASIVOS DE PLAZO INTERMEDIO</a:t>
                      </a: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Balance préstamo compra vehículo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57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Balance préstamo compra embarcación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$30,000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2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6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7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45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766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Pasivos de Plazo Intermedio</a:t>
                      </a: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$30,000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93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37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393-D404-444A-98E2-A04614E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R" dirty="0"/>
              <a:t>Pasivos de PLAZO INTERMEDIO – Pescador Orilla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50368C-73BC-44CD-93CF-293AF311C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334787"/>
              </p:ext>
            </p:extLst>
          </p:nvPr>
        </p:nvGraphicFramePr>
        <p:xfrm>
          <a:off x="609600" y="1600200"/>
          <a:ext cx="1097279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8800">
                  <a:extLst>
                    <a:ext uri="{9D8B030D-6E8A-4147-A177-3AD203B41FA5}">
                      <a16:colId xmlns:a16="http://schemas.microsoft.com/office/drawing/2014/main" val="2917148168"/>
                    </a:ext>
                  </a:extLst>
                </a:gridCol>
                <a:gridCol w="2563091">
                  <a:extLst>
                    <a:ext uri="{9D8B030D-6E8A-4147-A177-3AD203B41FA5}">
                      <a16:colId xmlns:a16="http://schemas.microsoft.com/office/drawing/2014/main" val="860431540"/>
                    </a:ext>
                  </a:extLst>
                </a:gridCol>
                <a:gridCol w="2770906">
                  <a:extLst>
                    <a:ext uri="{9D8B030D-6E8A-4147-A177-3AD203B41FA5}">
                      <a16:colId xmlns:a16="http://schemas.microsoft.com/office/drawing/2014/main" val="28090263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PASIVOS DE PLAZO INTERMEDIO</a:t>
                      </a: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Balance préstamo compra vehículo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57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Balance préstamo compra embarcación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2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R" sz="2400" b="1" noProof="0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Balance crédito compra motor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$2,500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6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7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45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766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Pasivos de Plazo Intermedio</a:t>
                      </a: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$2,500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93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63643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393-D404-444A-98E2-A04614E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Pasivos de LARGO PLAZO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50368C-73BC-44CD-93CF-293AF311C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0011269"/>
              </p:ext>
            </p:extLst>
          </p:nvPr>
        </p:nvGraphicFramePr>
        <p:xfrm>
          <a:off x="609600" y="1600200"/>
          <a:ext cx="1097279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599">
                  <a:extLst>
                    <a:ext uri="{9D8B030D-6E8A-4147-A177-3AD203B41FA5}">
                      <a16:colId xmlns:a16="http://schemas.microsoft.com/office/drawing/2014/main" val="2917148168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860431540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8090263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PASIVOS DE LARGO PLAZO</a:t>
                      </a: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dirty="0">
                          <a:solidFill>
                            <a:srgbClr val="323232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Hipoteca estructura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57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2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6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7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45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766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Pasivos de Largo Plazo</a:t>
                      </a: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93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2964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393-D404-444A-98E2-A04614E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R" dirty="0"/>
              <a:t>Pasivos de LARGO PLAZO – Pescador Profundidad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50368C-73BC-44CD-93CF-293AF311C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8432030"/>
              </p:ext>
            </p:extLst>
          </p:nvPr>
        </p:nvGraphicFramePr>
        <p:xfrm>
          <a:off x="609600" y="1600200"/>
          <a:ext cx="1097279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599">
                  <a:extLst>
                    <a:ext uri="{9D8B030D-6E8A-4147-A177-3AD203B41FA5}">
                      <a16:colId xmlns:a16="http://schemas.microsoft.com/office/drawing/2014/main" val="2917148168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860431540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8090263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PASIVOS DE LARGO PLAZO</a:t>
                      </a: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dirty="0">
                          <a:solidFill>
                            <a:srgbClr val="323232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Hipoteca estructura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$10,000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57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2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6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7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45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766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Pasivos de Largo Plazo</a:t>
                      </a: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Bradley Hand ITC" panose="03070402050302030203" pitchFamily="66" charset="0"/>
                        </a:rPr>
                        <a:t>$10,000</a:t>
                      </a:r>
                      <a:endParaRPr lang="es-PR" sz="2400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93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610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9393-D404-444A-98E2-A04614E4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R" dirty="0"/>
              <a:t>Pasivos de LARGO PLAZO – Pescador Orilla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50368C-73BC-44CD-93CF-293AF311C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218223"/>
              </p:ext>
            </p:extLst>
          </p:nvPr>
        </p:nvGraphicFramePr>
        <p:xfrm>
          <a:off x="609600" y="1600200"/>
          <a:ext cx="1097279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599">
                  <a:extLst>
                    <a:ext uri="{9D8B030D-6E8A-4147-A177-3AD203B41FA5}">
                      <a16:colId xmlns:a16="http://schemas.microsoft.com/office/drawing/2014/main" val="2917148168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860431540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80902637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PASIVOS DE LARGO PLAZO</a:t>
                      </a:r>
                    </a:p>
                  </a:txBody>
                  <a:tcPr marL="68580" marR="68580" marT="0" marB="0">
                    <a:solidFill>
                      <a:srgbClr val="2C8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dirty="0">
                          <a:solidFill>
                            <a:srgbClr val="323232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Hipoteca estructura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157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2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06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7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45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766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Pasivos de Largo Plazo</a:t>
                      </a:r>
                      <a:endParaRPr lang="es-PR" sz="24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Bradley Hand ITC" panose="03070402050302030203" pitchFamily="66" charset="0"/>
                        </a:rPr>
                        <a:t>0</a:t>
                      </a:r>
                      <a:endParaRPr lang="es-PR" sz="2400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93303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DA0F5B-7E32-45B9-B5E0-85925809C185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600200"/>
          <a:ext cx="9074727" cy="3339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>
                  <a:extLst>
                    <a:ext uri="{9D8B030D-6E8A-4147-A177-3AD203B41FA5}">
                      <a16:colId xmlns:a16="http://schemas.microsoft.com/office/drawing/2014/main" val="105614016"/>
                    </a:ext>
                  </a:extLst>
                </a:gridCol>
                <a:gridCol w="1759527">
                  <a:extLst>
                    <a:ext uri="{9D8B030D-6E8A-4147-A177-3AD203B41FA5}">
                      <a16:colId xmlns:a16="http://schemas.microsoft.com/office/drawing/2014/main" val="2071619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Yola 17-18´</a:t>
                      </a:r>
                      <a:endParaRPr lang="es-PR" sz="2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$2,500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5936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Motor 40HP18,440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$5,600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6333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 Remos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$600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1741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 Trasmallo de 200 brazos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$6,000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1591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 utilizado para la pesca (20 nasas $200 c/u)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$4,000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018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Boyas de pesca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2400" b="1" dirty="0">
                          <a:latin typeface="Bradley Hand ITC" panose="03070402050302030203" pitchFamily="66" charset="0"/>
                        </a:rPr>
                        <a:t>$500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0993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noProof="0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</a:t>
                      </a:r>
                      <a:r>
                        <a:rPr lang="en-US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noProof="0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seguridad</a:t>
                      </a:r>
                      <a:r>
                        <a:rPr lang="en-US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(2 </a:t>
                      </a:r>
                      <a:r>
                        <a:rPr lang="en-US" sz="2400" b="1" noProof="0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salvavidas</a:t>
                      </a:r>
                      <a:r>
                        <a:rPr lang="en-US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$140, </a:t>
                      </a:r>
                      <a:r>
                        <a:rPr lang="en-US" sz="2400" b="1" noProof="0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localizador</a:t>
                      </a:r>
                      <a:r>
                        <a:rPr lang="en-US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manual $400, 3 flair con </a:t>
                      </a:r>
                      <a:r>
                        <a:rPr lang="en-US" sz="2400" b="1" noProof="0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paracaidas</a:t>
                      </a:r>
                      <a:r>
                        <a:rPr lang="en-US" sz="2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$300)</a:t>
                      </a:r>
                      <a:endParaRPr lang="es-PR" sz="2400" b="1" noProof="0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$840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306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</a:t>
                      </a:r>
                      <a:r>
                        <a:rPr lang="en-US" sz="2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para </a:t>
                      </a:r>
                      <a:r>
                        <a:rPr lang="en-US" sz="2400" b="1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transportar</a:t>
                      </a:r>
                      <a:r>
                        <a:rPr lang="en-US" sz="2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la </a:t>
                      </a:r>
                      <a:r>
                        <a:rPr lang="en-US" sz="2400" b="1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pesca</a:t>
                      </a:r>
                      <a:r>
                        <a:rPr lang="en-US" sz="2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y para </a:t>
                      </a:r>
                      <a:r>
                        <a:rPr lang="en-US" sz="2400" b="1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almacenar</a:t>
                      </a:r>
                      <a:endParaRPr lang="es-PR" sz="2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$2,400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6172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738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51AE3-43E1-4304-B174-62FF3A77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</a:t>
            </a:r>
            <a:r>
              <a:rPr lang="en-US" dirty="0" err="1"/>
              <a:t>Pasivos</a:t>
            </a:r>
            <a:endParaRPr lang="es-PR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E0857A0-FD8B-4EE2-82E7-C1DF2E04FC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3955448"/>
              </p:ext>
            </p:extLst>
          </p:nvPr>
        </p:nvGraphicFramePr>
        <p:xfrm>
          <a:off x="609600" y="1854200"/>
          <a:ext cx="10972800" cy="201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882759751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31145821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b="0" dirty="0" err="1"/>
                        <a:t>Pasivos</a:t>
                      </a:r>
                      <a:r>
                        <a:rPr lang="en-US" sz="2400" b="0" dirty="0"/>
                        <a:t> DE CORTO PLAZO</a:t>
                      </a:r>
                      <a:endParaRPr lang="es-P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725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Pasivos</a:t>
                      </a:r>
                      <a:r>
                        <a:rPr lang="en-US" sz="2400" dirty="0"/>
                        <a:t>  DE PLAZO INTERMEDIO</a:t>
                      </a:r>
                      <a:endParaRPr lang="es-P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770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Pasivos</a:t>
                      </a:r>
                      <a:r>
                        <a:rPr lang="en-US" sz="2400" dirty="0"/>
                        <a:t> DE LARGO PLAZO</a:t>
                      </a:r>
                      <a:endParaRPr lang="es-P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08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/>
                        <a:t>TOTAL PASIVOS</a:t>
                      </a:r>
                      <a:endParaRPr lang="es-PR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569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58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51AE3-43E1-4304-B174-62FF3A77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</a:t>
            </a:r>
            <a:r>
              <a:rPr lang="en-US" dirty="0" err="1"/>
              <a:t>Pasivos</a:t>
            </a:r>
            <a:r>
              <a:rPr lang="en-US" dirty="0"/>
              <a:t> – Pescador </a:t>
            </a:r>
            <a:r>
              <a:rPr lang="en-US" dirty="0" err="1"/>
              <a:t>Profundidad</a:t>
            </a:r>
            <a:endParaRPr lang="es-PR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E0857A0-FD8B-4EE2-82E7-C1DF2E04FC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6659280"/>
              </p:ext>
            </p:extLst>
          </p:nvPr>
        </p:nvGraphicFramePr>
        <p:xfrm>
          <a:off x="759725" y="2031621"/>
          <a:ext cx="10972800" cy="18288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882759751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31145821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0" dirty="0" err="1"/>
                        <a:t>Pasivos</a:t>
                      </a:r>
                      <a:r>
                        <a:rPr lang="en-US" b="0" dirty="0"/>
                        <a:t> DE CORTO PLAZO</a:t>
                      </a:r>
                      <a:endParaRPr lang="es-P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$767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725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Pasivos</a:t>
                      </a:r>
                      <a:r>
                        <a:rPr lang="en-US" dirty="0"/>
                        <a:t>  DE PLAZO INTERMEDIO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$30,000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770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Pasivos</a:t>
                      </a:r>
                      <a:r>
                        <a:rPr lang="en-US" dirty="0"/>
                        <a:t> DE LARGO PLAZO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$10,000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08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TOTAL PASIVOS</a:t>
                      </a:r>
                      <a:endParaRPr lang="es-P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$40,767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569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34076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51AE3-43E1-4304-B174-62FF3A77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</a:t>
            </a:r>
            <a:r>
              <a:rPr lang="en-US" dirty="0" err="1"/>
              <a:t>Pasivos</a:t>
            </a:r>
            <a:r>
              <a:rPr lang="en-US" dirty="0"/>
              <a:t> – Pescador </a:t>
            </a:r>
            <a:r>
              <a:rPr lang="en-US" dirty="0" err="1"/>
              <a:t>Orilla</a:t>
            </a:r>
            <a:endParaRPr lang="es-PR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E0857A0-FD8B-4EE2-82E7-C1DF2E04FC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5735983"/>
              </p:ext>
            </p:extLst>
          </p:nvPr>
        </p:nvGraphicFramePr>
        <p:xfrm>
          <a:off x="609600" y="1854200"/>
          <a:ext cx="10972800" cy="18288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882759751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31145821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0" dirty="0" err="1"/>
                        <a:t>Pasivos</a:t>
                      </a:r>
                      <a:r>
                        <a:rPr lang="en-US" b="0" dirty="0"/>
                        <a:t> DE CORTO PLAZO</a:t>
                      </a:r>
                      <a:endParaRPr lang="es-P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$160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725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Pasivos</a:t>
                      </a:r>
                      <a:r>
                        <a:rPr lang="en-US" dirty="0"/>
                        <a:t>  DE PLAZO INTERMEDIO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$2,500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770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Pasivos</a:t>
                      </a:r>
                      <a:r>
                        <a:rPr lang="en-US" dirty="0"/>
                        <a:t> DE LARGO PLAZO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08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TOTAL PASIVOS</a:t>
                      </a:r>
                      <a:endParaRPr lang="es-P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radley Hand ITC" panose="03070402050302030203" pitchFamily="66" charset="0"/>
                        </a:rPr>
                        <a:t>$2,660</a:t>
                      </a:r>
                      <a:endParaRPr lang="es-PR" sz="2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569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69910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45B59-BE16-46CF-9AB1-F1AA531A0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Haber Neto o Equidad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4596C-A3B2-468A-985B-BDF02AB30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PR" sz="3600" dirty="0"/>
              <a:t>Porción de los activos que realmente le pertenece al pescador</a:t>
            </a:r>
          </a:p>
          <a:p>
            <a:pPr marL="0" indent="0" algn="ctr">
              <a:buNone/>
            </a:pPr>
            <a:r>
              <a:rPr lang="es-PR" sz="3600" dirty="0"/>
              <a:t>TOTAL ACTIVOS – TOTAL PASIVOS</a:t>
            </a:r>
          </a:p>
          <a:p>
            <a:pPr marL="0" indent="0" algn="ctr">
              <a:buNone/>
            </a:pPr>
            <a:endParaRPr lang="es-PR" sz="3600" dirty="0"/>
          </a:p>
          <a:p>
            <a:pPr marL="0" indent="0" algn="ctr">
              <a:buNone/>
            </a:pPr>
            <a:r>
              <a:rPr lang="es-PR" sz="3600" dirty="0"/>
              <a:t>PESCADOR PROFUNDIDAD</a:t>
            </a:r>
          </a:p>
          <a:p>
            <a:pPr marL="0" indent="0" algn="ctr">
              <a:buNone/>
            </a:pPr>
            <a:r>
              <a:rPr lang="es-PR" sz="3600" b="1" dirty="0">
                <a:latin typeface="Bradley Hand ITC" panose="03070402050302030203" pitchFamily="66" charset="0"/>
              </a:rPr>
              <a:t>$112,450 - $40,767 </a:t>
            </a:r>
            <a:r>
              <a:rPr lang="en-US" sz="3600" b="1" dirty="0">
                <a:latin typeface="Bradley Hand ITC" panose="03070402050302030203" pitchFamily="66" charset="0"/>
              </a:rPr>
              <a:t>= $71,683</a:t>
            </a:r>
            <a:endParaRPr lang="es-PR" sz="3600" b="1" dirty="0">
              <a:latin typeface="Bradley Hand ITC" panose="03070402050302030203" pitchFamily="66" charset="0"/>
            </a:endParaRPr>
          </a:p>
          <a:p>
            <a:pPr marL="0" indent="0" algn="ctr">
              <a:buNone/>
            </a:pPr>
            <a:r>
              <a:rPr lang="es-PR" sz="3600" dirty="0"/>
              <a:t>PESCADOR ORILLA</a:t>
            </a:r>
          </a:p>
          <a:p>
            <a:pPr marL="0" indent="0" algn="ctr">
              <a:buNone/>
            </a:pPr>
            <a:r>
              <a:rPr lang="es-PR" sz="3600" b="1" dirty="0">
                <a:latin typeface="Bradley Hand ITC" panose="03070402050302030203" pitchFamily="66" charset="0"/>
              </a:rPr>
              <a:t>$33,438 - $2,660 = $30,778</a:t>
            </a:r>
          </a:p>
          <a:p>
            <a:pPr marL="0" indent="0" algn="ctr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60399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E2A31FE-19C6-4EBD-ACA4-9BE060BA568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59072328"/>
              </p:ext>
            </p:extLst>
          </p:nvPr>
        </p:nvGraphicFramePr>
        <p:xfrm>
          <a:off x="0" y="-96982"/>
          <a:ext cx="12192000" cy="6871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2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2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7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3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75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90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6427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noProof="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Pescader</a:t>
                      </a:r>
                      <a:r>
                        <a:rPr lang="en-US" sz="1400" noProof="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ía</a:t>
                      </a:r>
                      <a:r>
                        <a:rPr lang="es-PR" sz="1400" noProof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Sol Naciente  - Pescador Profundidad</a:t>
                      </a:r>
                      <a:endParaRPr lang="es-PR" sz="1400" noProof="0" dirty="0">
                        <a:solidFill>
                          <a:schemeClr val="bg1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noProof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Estado de Situación Financiera </a:t>
                      </a:r>
                      <a:endParaRPr lang="es-PR" sz="1400" noProof="0" dirty="0">
                        <a:solidFill>
                          <a:schemeClr val="bg1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noProof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 de febrero de 2021</a:t>
                      </a:r>
                      <a:endParaRPr lang="es-PR" sz="1400" noProof="0" dirty="0">
                        <a:solidFill>
                          <a:schemeClr val="bg1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135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53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ACTIVOS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PASIVOS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53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Activos Corrientes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Pasivos de Corto Plazo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9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Efectivo</a:t>
                      </a:r>
                      <a:endParaRPr lang="es-PR" sz="14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$200</a:t>
                      </a: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plazo de préstamo lancha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$350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s-PR" sz="1400" b="1" dirty="0"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9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Cuentas de ahorro</a:t>
                      </a:r>
                      <a:endParaRPr lang="es-PR" sz="14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$150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de tarjeta de crédito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$57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9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Cuentas por cobrar</a:t>
                      </a:r>
                      <a:endParaRPr lang="es-PR" sz="14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$300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Contribuciones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$150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9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Materiales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$310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 sz="1000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de agua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$55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9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Productos listos para la venta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$750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0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de luz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$100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9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Otros materiales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$300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0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</a:t>
                      </a:r>
                      <a:r>
                        <a:rPr lang="es-PR" sz="1400" b="1" noProof="0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teléfono</a:t>
                      </a:r>
                      <a:r>
                        <a:rPr lang="en-US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e internet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$55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707173"/>
                  </a:ext>
                </a:extLst>
              </a:tr>
              <a:tr h="2069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Activos CORRIENTES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effectLst/>
                          <a:latin typeface="Bradley Hand ITC" panose="03070402050302030203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$2,010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 Pasivos CORTO PLAZO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r"/>
                      <a:endParaRPr lang="es-PR" sz="1000" b="0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$767</a:t>
                      </a:r>
                      <a:endParaRPr lang="en-US" sz="1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111501"/>
                  </a:ext>
                </a:extLst>
              </a:tr>
              <a:tr h="23653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Activos Intermedios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Pasivos de plazo intermedio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697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Vehículos</a:t>
                      </a:r>
                      <a:endParaRPr lang="es-PR" sz="1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$10,000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rowSpan="9">
                  <a:txBody>
                    <a:bodyPr/>
                    <a:lstStyle/>
                    <a:p>
                      <a:endParaRPr lang="es-PR" sz="1400" b="1" dirty="0"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noProof="0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Balance préstamo compra embarcación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$30,000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endParaRPr lang="es-P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509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 arrastre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$5,000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63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noProof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Embarcación</a:t>
                      </a:r>
                      <a:endParaRPr lang="es-PR" sz="1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$50,000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774307"/>
                  </a:ext>
                </a:extLst>
              </a:tr>
              <a:tr h="3614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 seguridad</a:t>
                      </a:r>
                      <a:endParaRPr lang="es-PR" sz="1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$840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400" b="1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 sz="1400" b="1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146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noProof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 utilizado para la pesca</a:t>
                      </a:r>
                      <a:endParaRPr lang="es-PR" sz="1400" b="1" noProof="0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$4,000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Pasivos Plazo Intermedio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$30,000</a:t>
                      </a:r>
                      <a:endParaRPr lang="es-PR" sz="1400" b="1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6537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 buceo</a:t>
                      </a:r>
                      <a:endParaRPr lang="es-PR" sz="1400" b="1" noProof="0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$1,200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Pasivos de Largo Plazo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Bradley Hand ITC" panose="03070402050302030203" pitchFamily="66" charset="0"/>
                        </a:rPr>
                        <a:t>$30,000</a:t>
                      </a:r>
                      <a:endParaRPr lang="es-PR" sz="1000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65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 para transportar la pesca</a:t>
                      </a:r>
                      <a:endParaRPr lang="es-PR" sz="1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$2,400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323232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Hipoteca estructura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$10,000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endParaRPr lang="es-PR" sz="1400" b="1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54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Máquina hacer hielo</a:t>
                      </a:r>
                      <a:endParaRPr lang="es-PR" sz="1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$5,000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 sz="1000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429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 Freezer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$2,000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400" b="1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8710563"/>
                  </a:ext>
                </a:extLst>
              </a:tr>
              <a:tr h="240971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 Activos INTERMEDIOS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$80,440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 PASIVOS LARGO PLAZO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$10,000</a:t>
                      </a:r>
                      <a:endParaRPr lang="en-US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4097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Activos Fijos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r"/>
                      <a:endParaRPr lang="es-PR" sz="10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 PASIVOS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$40,767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6973252"/>
                  </a:ext>
                </a:extLst>
              </a:tr>
              <a:tr h="2409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Estructura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$30,000</a:t>
                      </a:r>
                      <a:endParaRPr lang="en-US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EQUIDAD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$71,683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2576851"/>
                  </a:ext>
                </a:extLst>
              </a:tr>
              <a:tr h="240971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 Activos FIJOS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$30,000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400" b="1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PR" sz="1400" b="1" dirty="0"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3559751"/>
                  </a:ext>
                </a:extLst>
              </a:tr>
              <a:tr h="240971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 ACTIVOS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$112,450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 PASIVOS Y EQUIDAD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$112,450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7671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9663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148D24-57A0-4007-9E0E-EC759D785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Estado de </a:t>
            </a:r>
            <a:r>
              <a:rPr lang="es-PR" dirty="0"/>
              <a:t>Situación Financiera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185F6B-1022-41FF-9B1D-1A8DF6DDF750}"/>
              </a:ext>
            </a:extLst>
          </p:cNvPr>
          <p:cNvSpPr txBox="1"/>
          <p:nvPr/>
        </p:nvSpPr>
        <p:spPr>
          <a:xfrm>
            <a:off x="734291" y="1648691"/>
            <a:ext cx="103354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Hoja de Balance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R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R" sz="3600" dirty="0">
                <a:solidFill>
                  <a:srgbClr val="000000"/>
                </a:solidFill>
                <a:latin typeface="Times New Roman"/>
              </a:rPr>
              <a:t>Este </a:t>
            </a:r>
            <a:r>
              <a:rPr kumimoji="0" lang="es-P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es un resumen de todo lo que posee, debe, y le deben al pescador.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R" sz="3600" dirty="0">
                <a:solidFill>
                  <a:srgbClr val="000000"/>
                </a:solidFill>
                <a:latin typeface="Times New Roman"/>
              </a:rPr>
              <a:t>S</a:t>
            </a:r>
            <a:r>
              <a:rPr kumimoji="0" lang="es-P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 prepara para un día en específico.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R" sz="3600" dirty="0">
                <a:solidFill>
                  <a:srgbClr val="000000"/>
                </a:solidFill>
                <a:latin typeface="Times New Roman"/>
              </a:rPr>
              <a:t>Sus</a:t>
            </a:r>
            <a:r>
              <a:rPr kumimoji="0" lang="es-P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partidas se clasifican en activos, pasivos y patrimonio o haber neto. </a:t>
            </a:r>
          </a:p>
        </p:txBody>
      </p:sp>
    </p:spTree>
    <p:extLst>
      <p:ext uri="{BB962C8B-B14F-4D97-AF65-F5344CB8AC3E}">
        <p14:creationId xmlns:p14="http://schemas.microsoft.com/office/powerpoint/2010/main" val="2134571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E2A31FE-19C6-4EBD-ACA4-9BE060BA568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55194349"/>
              </p:ext>
            </p:extLst>
          </p:nvPr>
        </p:nvGraphicFramePr>
        <p:xfrm>
          <a:off x="0" y="0"/>
          <a:ext cx="12182167" cy="6692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9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2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0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6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77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6427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noProof="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Pescader</a:t>
                      </a:r>
                      <a:r>
                        <a:rPr lang="en-US" sz="1400" noProof="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ía</a:t>
                      </a:r>
                      <a:r>
                        <a:rPr lang="es-PR" sz="1400" noProof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Esperanza  - Pescador Orilla</a:t>
                      </a:r>
                      <a:endParaRPr lang="es-PR" sz="1400" noProof="0" dirty="0">
                        <a:solidFill>
                          <a:schemeClr val="bg1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noProof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Estado de Situación Financiera </a:t>
                      </a:r>
                      <a:endParaRPr lang="es-PR" sz="1400" noProof="0" dirty="0">
                        <a:solidFill>
                          <a:schemeClr val="bg1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noProof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 de febrero de 2021</a:t>
                      </a:r>
                      <a:endParaRPr lang="es-PR" sz="1400" noProof="0" dirty="0">
                        <a:solidFill>
                          <a:schemeClr val="bg1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135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53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ACTIVOS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PASIVOS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53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Activos Corrientes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Pasivos de Corto Plazo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9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Efectivo</a:t>
                      </a:r>
                      <a:endParaRPr lang="es-PR" sz="14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$200</a:t>
                      </a: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de crédito compra de motor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$50</a:t>
                      </a: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s-PR" sz="1400" b="1" dirty="0"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9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Cuentas de ahorro</a:t>
                      </a:r>
                      <a:endParaRPr lang="es-PR" sz="14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$150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de agua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$55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9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Cuentas por cobrar</a:t>
                      </a:r>
                      <a:endParaRPr lang="es-PR" sz="14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$300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Pago </a:t>
                      </a:r>
                      <a:r>
                        <a:rPr lang="en-US" sz="1400" b="1" dirty="0" err="1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teléfono</a:t>
                      </a:r>
                      <a:r>
                        <a:rPr lang="en-US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e internet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$55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9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Materiales</a:t>
                      </a:r>
                      <a:endParaRPr lang="es-PR" sz="14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$28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 sz="1000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9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11351A"/>
                          </a:solidFill>
                          <a:effectLst/>
                          <a:latin typeface="+mn-lt"/>
                        </a:rPr>
                        <a:t>Carnadas para la venta</a:t>
                      </a:r>
                      <a:endParaRPr lang="es-PR" sz="14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$120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0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97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Otros materiales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$200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000" b="1" dirty="0">
                        <a:solidFill>
                          <a:srgbClr val="11351A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707173"/>
                  </a:ext>
                </a:extLst>
              </a:tr>
              <a:tr h="2069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Activos CORRIENTES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effectLst/>
                          <a:latin typeface="Bradley Hand ITC" panose="03070402050302030203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$998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 Pasivos CORTO PLAZO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r"/>
                      <a:endParaRPr lang="es-PR" sz="1000" b="0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$160</a:t>
                      </a:r>
                      <a:endParaRPr lang="en-US" sz="1400" b="1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111501"/>
                  </a:ext>
                </a:extLst>
              </a:tr>
              <a:tr h="23653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Activos Intermedios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Pasivos de plazo intermedio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338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Yola 17-18´</a:t>
                      </a:r>
                      <a:endParaRPr lang="es-PR" sz="1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$2,500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rowSpan="9">
                  <a:txBody>
                    <a:bodyPr/>
                    <a:lstStyle/>
                    <a:p>
                      <a:endParaRPr lang="es-PR" sz="1400" b="1" dirty="0"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R" sz="1400" b="1" noProof="0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Balance crédito compra motor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$2,500</a:t>
                      </a:r>
                    </a:p>
                  </a:txBody>
                  <a:tcPr marL="68580" marR="68580" marT="0" marB="0"/>
                </a:tc>
                <a:tc rowSpan="5">
                  <a:txBody>
                    <a:bodyPr/>
                    <a:lstStyle/>
                    <a:p>
                      <a:endParaRPr lang="es-P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0385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Motor 40HP</a:t>
                      </a:r>
                      <a:endParaRPr lang="es-PR" sz="1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$5,600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R" sz="1400" b="1" noProof="0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847990"/>
                  </a:ext>
                </a:extLst>
              </a:tr>
              <a:tr h="205094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0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Motor 40HP18,440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r"/>
                      <a:r>
                        <a:rPr lang="es-PR" sz="1400" b="0" dirty="0">
                          <a:latin typeface="Bradley Hand ITC" panose="03070402050302030203" pitchFamily="66" charset="0"/>
                        </a:rPr>
                        <a:t>$5,600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6366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 Remos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$600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774307"/>
                  </a:ext>
                </a:extLst>
              </a:tr>
              <a:tr h="36146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 Trasmallo de 200 brazos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$6,000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400" b="1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 sz="1400" b="1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146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 Nasas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$4,000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Pasivos Plazo Intermedio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$2,500</a:t>
                      </a:r>
                      <a:endParaRPr lang="es-PR" sz="1400" b="1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6537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Boyas de pesca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$500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Pasivos de Largo Plazo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Bradley Hand ITC" panose="03070402050302030203" pitchFamily="66" charset="0"/>
                        </a:rPr>
                        <a:t>$30,000</a:t>
                      </a:r>
                      <a:endParaRPr lang="es-PR" sz="1000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6537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noProof="0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</a:t>
                      </a:r>
                      <a:r>
                        <a:rPr lang="en-US" sz="1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noProof="0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seguridad</a:t>
                      </a:r>
                      <a:r>
                        <a:rPr lang="en-US" sz="1400" b="1" noProof="0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es-PR" sz="1400" b="1" noProof="0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$840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323232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Hipoteca estructura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$0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endParaRPr lang="es-PR" sz="1400" b="1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54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Equipo</a:t>
                      </a:r>
                      <a:r>
                        <a:rPr lang="en-US" sz="1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transportar</a:t>
                      </a:r>
                      <a:r>
                        <a:rPr lang="en-US" sz="1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y </a:t>
                      </a:r>
                      <a:r>
                        <a:rPr lang="en-US" sz="1400" b="1" dirty="0" err="1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almacenar</a:t>
                      </a:r>
                      <a:endParaRPr lang="es-PR" sz="1400" b="1" dirty="0">
                        <a:solidFill>
                          <a:srgbClr val="11351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$2,400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 sz="1000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429427"/>
                  </a:ext>
                </a:extLst>
              </a:tr>
              <a:tr h="240971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 Activos INTERMEDIOS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$22,440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 PASIVOS LARGO PLAZO</a:t>
                      </a:r>
                      <a:endParaRPr lang="es-PR" sz="1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$0</a:t>
                      </a:r>
                      <a:endParaRPr lang="en-US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4097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Activos Fijos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r"/>
                      <a:endParaRPr lang="es-PR" sz="10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 PASIVOS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Bradley Hand ITC" panose="03070402050302030203" pitchFamily="66" charset="0"/>
                        </a:rPr>
                        <a:t>$2,660</a:t>
                      </a:r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6973252"/>
                  </a:ext>
                </a:extLst>
              </a:tr>
              <a:tr h="2409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Estructura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$10,000</a:t>
                      </a:r>
                      <a:endParaRPr lang="en-US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endParaRPr lang="es-PR" sz="1400" b="1" dirty="0">
                        <a:latin typeface="Bradley Hand ITC" panose="03070402050302030203" pitchFamily="66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EQUIDAD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$30,778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2576851"/>
                  </a:ext>
                </a:extLst>
              </a:tr>
              <a:tr h="240971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 Activos FIJOS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$10,000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400" b="1" dirty="0">
                        <a:solidFill>
                          <a:srgbClr val="32323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PR" sz="1400" b="1" dirty="0"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3559751"/>
                  </a:ext>
                </a:extLst>
              </a:tr>
              <a:tr h="240971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11351A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 ACTIVOS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$33,438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400" b="1" dirty="0">
                          <a:solidFill>
                            <a:srgbClr val="32323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 PASIVOS Y EQUIDAD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R" sz="1400" b="1" dirty="0">
                          <a:latin typeface="Bradley Hand ITC" panose="03070402050302030203" pitchFamily="66" charset="0"/>
                        </a:rPr>
                        <a:t>$33,438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7671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265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2279D-20DA-488D-9D2F-67DA82734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Liquidez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9330F-6318-44C9-A607-2C33709BF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R" dirty="0"/>
              <a:t>Liquidez - Capacidad que tiene una empresa para cumplir con sus obligaciones financieras a corto plazo.</a:t>
            </a:r>
          </a:p>
          <a:p>
            <a:pPr marL="0" indent="0" algn="ctr">
              <a:buNone/>
            </a:pPr>
            <a:r>
              <a:rPr lang="es-PR" dirty="0"/>
              <a:t>Activos Corrientes/Pasivos Corrientes</a:t>
            </a:r>
          </a:p>
          <a:p>
            <a:pPr marL="0" indent="0" algn="ctr">
              <a:buNone/>
            </a:pPr>
            <a:r>
              <a:rPr lang="es-PR" dirty="0">
                <a:solidFill>
                  <a:srgbClr val="FF0000"/>
                </a:solidFill>
              </a:rPr>
              <a:t>Se interpreta por cada dólar de deudas de corto plazo que posee el pescador tiene tantos dólares de activos corrientes.</a:t>
            </a:r>
          </a:p>
          <a:p>
            <a:pPr marL="0" indent="0" algn="ctr">
              <a:buNone/>
            </a:pPr>
            <a:r>
              <a:rPr lang="es-PR" dirty="0"/>
              <a:t>Liquidez Pescador de Profundidad</a:t>
            </a:r>
          </a:p>
          <a:p>
            <a:pPr marL="0" indent="0" algn="ctr">
              <a:buNone/>
            </a:pPr>
            <a:r>
              <a:rPr lang="es-PR" dirty="0">
                <a:latin typeface="Bradley Hand ITC" panose="03070402050302030203" pitchFamily="66" charset="0"/>
              </a:rPr>
              <a:t>$2,010/$767 = 2.62</a:t>
            </a:r>
          </a:p>
          <a:p>
            <a:pPr marL="0" indent="0" algn="ctr">
              <a:buNone/>
            </a:pPr>
            <a:r>
              <a:rPr lang="es-PR" dirty="0"/>
              <a:t>Liquidez Pescador de Orilla</a:t>
            </a:r>
          </a:p>
          <a:p>
            <a:pPr marL="0" indent="0" algn="ctr">
              <a:buNone/>
            </a:pPr>
            <a:r>
              <a:rPr lang="es-PR" dirty="0">
                <a:latin typeface="Bradley Hand ITC" panose="03070402050302030203" pitchFamily="66" charset="0"/>
              </a:rPr>
              <a:t>$998/$160 = 6.23</a:t>
            </a:r>
          </a:p>
        </p:txBody>
      </p:sp>
    </p:spTree>
    <p:extLst>
      <p:ext uri="{BB962C8B-B14F-4D97-AF65-F5344CB8AC3E}">
        <p14:creationId xmlns:p14="http://schemas.microsoft.com/office/powerpoint/2010/main" val="26867489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2279D-20DA-488D-9D2F-67DA82734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Solvencia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9330F-6318-44C9-A607-2C33709BF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R" dirty="0"/>
              <a:t>Solvencia - Capacidad que tiene una empresa para cumplir con sus obligaciones financieras a corto plazo.</a:t>
            </a:r>
          </a:p>
          <a:p>
            <a:pPr marL="0" indent="0" algn="ctr">
              <a:buNone/>
            </a:pPr>
            <a:r>
              <a:rPr lang="es-PR" dirty="0"/>
              <a:t>Total Activos / Total Pasivos</a:t>
            </a:r>
          </a:p>
          <a:p>
            <a:pPr marL="0" indent="0" algn="ctr">
              <a:buNone/>
            </a:pPr>
            <a:r>
              <a:rPr lang="es-PR" dirty="0">
                <a:solidFill>
                  <a:srgbClr val="FF0000"/>
                </a:solidFill>
              </a:rPr>
              <a:t>Se interpreta por cada dólar de deudas que tiene el pescador tiene tantos activos.</a:t>
            </a:r>
          </a:p>
          <a:p>
            <a:pPr marL="0" indent="0" algn="ctr">
              <a:buNone/>
            </a:pPr>
            <a:r>
              <a:rPr lang="es-PR" dirty="0"/>
              <a:t>Solvencia Pescador de Profundidad</a:t>
            </a:r>
          </a:p>
          <a:p>
            <a:pPr marL="0" indent="0" algn="ctr">
              <a:buNone/>
            </a:pPr>
            <a:r>
              <a:rPr lang="es-PR" dirty="0">
                <a:latin typeface="Bradley Hand ITC" panose="03070402050302030203" pitchFamily="66" charset="0"/>
              </a:rPr>
              <a:t>$112,450/$40,767 </a:t>
            </a:r>
            <a:r>
              <a:rPr lang="en-US" dirty="0">
                <a:latin typeface="Bradley Hand ITC" panose="03070402050302030203" pitchFamily="66" charset="0"/>
              </a:rPr>
              <a:t>= 2.75</a:t>
            </a:r>
            <a:endParaRPr lang="es-PR" dirty="0">
              <a:latin typeface="Bradley Hand ITC" panose="03070402050302030203" pitchFamily="66" charset="0"/>
            </a:endParaRPr>
          </a:p>
          <a:p>
            <a:pPr marL="0" indent="0" algn="ctr">
              <a:buNone/>
            </a:pPr>
            <a:r>
              <a:rPr lang="es-PR" dirty="0"/>
              <a:t>Solvencia Pescador de Orilla</a:t>
            </a:r>
          </a:p>
          <a:p>
            <a:pPr marL="0" indent="0" algn="ctr">
              <a:buNone/>
            </a:pPr>
            <a:r>
              <a:rPr lang="es-PR" dirty="0">
                <a:latin typeface="Bradley Hand ITC" panose="03070402050302030203" pitchFamily="66" charset="0"/>
              </a:rPr>
              <a:t>$33,438/$2,660 = 12.57</a:t>
            </a:r>
          </a:p>
          <a:p>
            <a:pPr marL="0" indent="0" algn="ctr">
              <a:buNone/>
            </a:pP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15939939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0AA68A-1314-41B5-AAE2-D861C9D24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745" y="2328862"/>
            <a:ext cx="7909021" cy="2200275"/>
          </a:xfrm>
        </p:spPr>
        <p:txBody>
          <a:bodyPr/>
          <a:lstStyle/>
          <a:p>
            <a:pPr algn="l"/>
            <a:r>
              <a:rPr lang="es-PR" dirty="0"/>
              <a:t>AGRADECIMIENTO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08797-CC32-4F20-835A-B2EC9568C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987" y="4529137"/>
            <a:ext cx="10363200" cy="1500187"/>
          </a:xfrm>
        </p:spPr>
        <p:txBody>
          <a:bodyPr>
            <a:noAutofit/>
          </a:bodyPr>
          <a:lstStyle/>
          <a:p>
            <a:r>
              <a:rPr lang="es-PR" dirty="0">
                <a:solidFill>
                  <a:srgbClr val="11351A"/>
                </a:solidFill>
              </a:rPr>
              <a:t>Asociación de Pescadores de Pargos de Profundidad de Rincón </a:t>
            </a:r>
          </a:p>
          <a:p>
            <a:r>
              <a:rPr lang="es-PR" dirty="0">
                <a:solidFill>
                  <a:srgbClr val="11351A"/>
                </a:solidFill>
              </a:rPr>
              <a:t>Presidente </a:t>
            </a:r>
            <a:r>
              <a:rPr lang="es-PR">
                <a:solidFill>
                  <a:srgbClr val="11351A"/>
                </a:solidFill>
              </a:rPr>
              <a:t>Nelson Crespo</a:t>
            </a:r>
            <a:endParaRPr lang="es-PR" dirty="0">
              <a:solidFill>
                <a:srgbClr val="11351A"/>
              </a:solidFill>
            </a:endParaRPr>
          </a:p>
          <a:p>
            <a:r>
              <a:rPr lang="es-PR" dirty="0">
                <a:solidFill>
                  <a:srgbClr val="11351A"/>
                </a:solidFill>
              </a:rPr>
              <a:t>Pescadores de Aguada</a:t>
            </a:r>
          </a:p>
          <a:p>
            <a:r>
              <a:rPr lang="es-PR" dirty="0">
                <a:solidFill>
                  <a:srgbClr val="11351A"/>
                </a:solidFill>
              </a:rPr>
              <a:t>AA Alberto Maldonado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69520E-ED94-4EE5-BA50-6CF9B0688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463" y="588265"/>
            <a:ext cx="2722331" cy="3629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1B257D-48A9-435B-AA5C-39A9E5305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745" y="588265"/>
            <a:ext cx="4230255" cy="317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585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AADD89-B610-4DB8-BC42-1AB179E3B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1088816" y="107475"/>
            <a:ext cx="4505224" cy="6006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033573-3BD6-426F-9456-0B7AA163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4911" y="4444180"/>
            <a:ext cx="3957259" cy="919390"/>
          </a:xfrm>
        </p:spPr>
        <p:txBody>
          <a:bodyPr/>
          <a:lstStyle/>
          <a:p>
            <a:r>
              <a:rPr lang="es-PR" b="1" dirty="0"/>
              <a:t>preguntas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E16176-780C-4564-BC65-C85EAE1A9D60}"/>
              </a:ext>
            </a:extLst>
          </p:cNvPr>
          <p:cNvSpPr txBox="1"/>
          <p:nvPr/>
        </p:nvSpPr>
        <p:spPr>
          <a:xfrm>
            <a:off x="7123124" y="5459105"/>
            <a:ext cx="3065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myrnacomas.com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myrna.comas@upr.edu</a:t>
            </a:r>
          </a:p>
        </p:txBody>
      </p:sp>
    </p:spTree>
    <p:extLst>
      <p:ext uri="{BB962C8B-B14F-4D97-AF65-F5344CB8AC3E}">
        <p14:creationId xmlns:p14="http://schemas.microsoft.com/office/powerpoint/2010/main" val="2251950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575B59-BCE2-46E9-9FF9-056AE5EB6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PR" sz="32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Análisis de la empresa (uso del pescador)</a:t>
            </a:r>
          </a:p>
          <a:p>
            <a:r>
              <a:rPr lang="es-P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Cumplir con informes financieros (Departamento de Estado en caso de corporaciones)</a:t>
            </a:r>
          </a:p>
          <a:p>
            <a:r>
              <a:rPr lang="es-P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Solicitar préstamos (bancos)</a:t>
            </a:r>
          </a:p>
          <a:p>
            <a:r>
              <a:rPr lang="es-P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Solicitar apoyo financiero o incentivos (Departamento de Agricultura)</a:t>
            </a:r>
          </a:p>
          <a:p>
            <a:r>
              <a:rPr lang="es-P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Evidenciar pérdidas en caso de reclamaciones a seguros o de solicitud de programas de emergencia (</a:t>
            </a:r>
            <a:r>
              <a:rPr lang="es-PR" sz="32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ReGrow</a:t>
            </a:r>
            <a:r>
              <a:rPr lang="es-PR" sz="32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)</a:t>
            </a:r>
            <a:endParaRPr lang="es-PR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92AB96-9677-4946-820F-0556D30A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Objetivos del Estado de Situación Financiera</a:t>
            </a:r>
          </a:p>
        </p:txBody>
      </p:sp>
    </p:spTree>
    <p:extLst>
      <p:ext uri="{BB962C8B-B14F-4D97-AF65-F5344CB8AC3E}">
        <p14:creationId xmlns:p14="http://schemas.microsoft.com/office/powerpoint/2010/main" val="2890655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E9BEF-E20C-4E2D-A825-5178E4073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R" dirty="0"/>
              <a:t>Sistema para preparar y analizar Estado de Situación Financiera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262B918-086F-41E9-8ACA-7CC88DA421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0402712"/>
              </p:ext>
            </p:extLst>
          </p:nvPr>
        </p:nvGraphicFramePr>
        <p:xfrm>
          <a:off x="609600" y="1600200"/>
          <a:ext cx="10972800" cy="467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514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E2A31FE-19C6-4EBD-ACA4-9BE060BA568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34838738"/>
              </p:ext>
            </p:extLst>
          </p:nvPr>
        </p:nvGraphicFramePr>
        <p:xfrm>
          <a:off x="0" y="-96982"/>
          <a:ext cx="12192000" cy="6802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2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9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6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92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07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7608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Nombre de la empresa</a:t>
                      </a:r>
                      <a:endParaRPr lang="es-PR" sz="1400" dirty="0">
                        <a:solidFill>
                          <a:schemeClr val="bg1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Estado de Situación Financiera</a:t>
                      </a:r>
                      <a:endParaRPr lang="es-PR" sz="1400" dirty="0">
                        <a:solidFill>
                          <a:schemeClr val="bg1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fecha</a:t>
                      </a:r>
                      <a:endParaRPr lang="es-PR" sz="1400" dirty="0">
                        <a:solidFill>
                          <a:schemeClr val="bg1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1135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46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ACTIVOS</a:t>
                      </a:r>
                      <a:endParaRPr lang="es-PR" sz="1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PASIVOS</a:t>
                      </a:r>
                      <a:endParaRPr lang="es-PR" sz="1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46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Activos Corrientes</a:t>
                      </a: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Pasivos de Corto Plazo</a:t>
                      </a: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6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6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691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691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6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6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_tradnl" sz="1200" dirty="0">
                        <a:solidFill>
                          <a:srgbClr val="32323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691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Activos Corrientes</a:t>
                      </a:r>
                      <a:endParaRPr lang="es-PR" sz="1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Pasivos Corto Plazo</a:t>
                      </a: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846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Activos Intermedios o de Trabajo</a:t>
                      </a:r>
                      <a:endParaRPr lang="es-PR" sz="1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Pasivos de plazo intermedio</a:t>
                      </a: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6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rowSpan="5"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rowSpan="5"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26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26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26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_tradnl" sz="1200" dirty="0">
                        <a:solidFill>
                          <a:srgbClr val="32323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2691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_tradnl" sz="1200">
                        <a:solidFill>
                          <a:srgbClr val="32323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2691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Activos Intermedios o de Trabajo</a:t>
                      </a:r>
                      <a:endParaRPr lang="es-PR" sz="1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Pasivos Plazo Intermedio</a:t>
                      </a: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46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Activos Fijos</a:t>
                      </a: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Pasivos de Largo Plazo</a:t>
                      </a: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26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26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1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82691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Activos Fijos</a:t>
                      </a:r>
                      <a:endParaRPr lang="es-PR" sz="1200" dirty="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Pasivos de Largo Plazo</a:t>
                      </a: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2691">
                <a:tc rowSpan="2" gridSpan="3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_tradnl" sz="1200">
                        <a:solidFill>
                          <a:srgbClr val="32323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DE PASIVOS</a:t>
                      </a: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82691">
                <a:tc gridSpan="3"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HABER NETO O EQUIDAD</a:t>
                      </a: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82691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ACTIVOS</a:t>
                      </a: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R"/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>
                          <a:solidFill>
                            <a:srgbClr val="32323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 PASIVOS + EQUIDAD</a:t>
                      </a:r>
                      <a:endParaRPr lang="es-PR" sz="1200">
                        <a:solidFill>
                          <a:srgbClr val="323232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P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861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21853-311B-441F-8C89-6BD6174E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Encabezamiento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116A633-34F1-4304-A83C-990353179C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9128410"/>
              </p:ext>
            </p:extLst>
          </p:nvPr>
        </p:nvGraphicFramePr>
        <p:xfrm>
          <a:off x="609600" y="1637391"/>
          <a:ext cx="10972800" cy="4007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2800">
                  <a:extLst>
                    <a:ext uri="{9D8B030D-6E8A-4147-A177-3AD203B41FA5}">
                      <a16:colId xmlns:a16="http://schemas.microsoft.com/office/drawing/2014/main" val="3186662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3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Nombre de la empresa</a:t>
                      </a:r>
                      <a:endParaRPr lang="es-PR" sz="3600" dirty="0">
                        <a:solidFill>
                          <a:schemeClr val="bg1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3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Estado de Situación Financiera</a:t>
                      </a:r>
                      <a:endParaRPr lang="es-PR" sz="3600" dirty="0">
                        <a:solidFill>
                          <a:schemeClr val="bg1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3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fecha</a:t>
                      </a:r>
                      <a:endParaRPr lang="es-PR" sz="3600" dirty="0">
                        <a:solidFill>
                          <a:schemeClr val="bg1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2C8C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61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PR" sz="2800" dirty="0"/>
                        <a:t>Nombre de la empresa – este es su negocio pero no es usted por lo que debe de tener su nombre propio</a:t>
                      </a:r>
                    </a:p>
                    <a:p>
                      <a:r>
                        <a:rPr lang="es-PR" sz="2800" dirty="0"/>
                        <a:t>Estado de Situación Financiera – título utilizado para identificar el registro</a:t>
                      </a:r>
                    </a:p>
                    <a:p>
                      <a:r>
                        <a:rPr lang="es-PR" sz="2800" dirty="0"/>
                        <a:t>Fecha – el estado de situación financiera se prepara para un día en específico.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885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133870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rity">
  <a:themeElements>
    <a:clrScheme name="Custom 3">
      <a:dk1>
        <a:srgbClr val="000000"/>
      </a:dk1>
      <a:lt1>
        <a:sysClr val="window" lastClr="FFFFFF"/>
      </a:lt1>
      <a:dk2>
        <a:srgbClr val="3E3D2D"/>
      </a:dk2>
      <a:lt2>
        <a:srgbClr val="CAF278"/>
      </a:lt2>
      <a:accent1>
        <a:srgbClr val="384C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2282</Words>
  <Application>Microsoft Office PowerPoint</Application>
  <PresentationFormat>Widescreen</PresentationFormat>
  <Paragraphs>574</Paragraphs>
  <Slides>54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Bradley Hand ITC</vt:lpstr>
      <vt:lpstr>Calibri</vt:lpstr>
      <vt:lpstr>Calibri Light</vt:lpstr>
      <vt:lpstr>Cambria</vt:lpstr>
      <vt:lpstr>Times New Roman</vt:lpstr>
      <vt:lpstr>Office Theme</vt:lpstr>
      <vt:lpstr>Clarity</vt:lpstr>
      <vt:lpstr>PowerPoint Presentation</vt:lpstr>
      <vt:lpstr>ESTADO DE SITUACIÓN FINANCIERA PARA PESCADORES</vt:lpstr>
      <vt:lpstr>Objetivos de la presentación</vt:lpstr>
      <vt:lpstr>Estado de Situación Financiera</vt:lpstr>
      <vt:lpstr>Estado de Situación Financiera</vt:lpstr>
      <vt:lpstr>Objetivos del Estado de Situación Financiera</vt:lpstr>
      <vt:lpstr>Sistema para preparar y analizar Estado de Situación Financiera</vt:lpstr>
      <vt:lpstr>PowerPoint Presentation</vt:lpstr>
      <vt:lpstr>Encabezamiento</vt:lpstr>
      <vt:lpstr>Hoja de Balance</vt:lpstr>
      <vt:lpstr>PowerPoint Presentation</vt:lpstr>
      <vt:lpstr>Activos CORRIENTES</vt:lpstr>
      <vt:lpstr>Activos CORRIENTES</vt:lpstr>
      <vt:lpstr>Materiales</vt:lpstr>
      <vt:lpstr>Materiales</vt:lpstr>
      <vt:lpstr>Carnadas</vt:lpstr>
      <vt:lpstr>Productos listos para la venta</vt:lpstr>
      <vt:lpstr>Activos CORRIENTES – Pescador Profundidad</vt:lpstr>
      <vt:lpstr>Activos CORRIENTES – Pescador Orilla</vt:lpstr>
      <vt:lpstr>Activos INTERMEDIOS O DE TRABAJO</vt:lpstr>
      <vt:lpstr>Vehículo y equipo de arrastre</vt:lpstr>
      <vt:lpstr>Embarcación</vt:lpstr>
      <vt:lpstr>Equipo para la pesca </vt:lpstr>
      <vt:lpstr>Nasas y Equipo de buceo</vt:lpstr>
      <vt:lpstr>Equipo seguridad</vt:lpstr>
      <vt:lpstr>Equipo para almacenar y manejar  la pesca </vt:lpstr>
      <vt:lpstr>Activos INTERMEDIOS – Pescador Profundidad</vt:lpstr>
      <vt:lpstr>Activos INTERMEDIOS – Pescador Orilla</vt:lpstr>
      <vt:lpstr>Activos FIJOS</vt:lpstr>
      <vt:lpstr>Activos FIJOS – Pescador Profundidad</vt:lpstr>
      <vt:lpstr>Activos FIJOS – Pescador Orilla</vt:lpstr>
      <vt:lpstr>Total Activos</vt:lpstr>
      <vt:lpstr>Total Activos – Pescador Profundidad</vt:lpstr>
      <vt:lpstr>Total Activos – Pescador Orilla</vt:lpstr>
      <vt:lpstr>PowerPoint Presentation</vt:lpstr>
      <vt:lpstr>Pasivos de CORTO PLAZO</vt:lpstr>
      <vt:lpstr>Pasivos de CORTO PLAZO – Pescador Profundidad</vt:lpstr>
      <vt:lpstr>Pasivos de CORTO PLAZO – Pescador Orilla</vt:lpstr>
      <vt:lpstr>Pasivos de PLAZO INTERMEDIO</vt:lpstr>
      <vt:lpstr>Pasivos de PLAZO INTERMEDIO – Pescador Profundidad</vt:lpstr>
      <vt:lpstr>Pasivos de PLAZO INTERMEDIO – Pescador Orilla</vt:lpstr>
      <vt:lpstr>Pasivos de LARGO PLAZO</vt:lpstr>
      <vt:lpstr>Pasivos de LARGO PLAZO – Pescador Profundidad</vt:lpstr>
      <vt:lpstr>Pasivos de LARGO PLAZO – Pescador Orilla</vt:lpstr>
      <vt:lpstr>Total Pasivos</vt:lpstr>
      <vt:lpstr>Total Pasivos – Pescador Profundidad</vt:lpstr>
      <vt:lpstr>Total Pasivos – Pescador Orilla</vt:lpstr>
      <vt:lpstr>Haber Neto o Equidad</vt:lpstr>
      <vt:lpstr>PowerPoint Presentation</vt:lpstr>
      <vt:lpstr>PowerPoint Presentation</vt:lpstr>
      <vt:lpstr>Liquidez </vt:lpstr>
      <vt:lpstr>Solvencia</vt:lpstr>
      <vt:lpstr>AGRADECIMIENTO</vt:lpstr>
      <vt:lpstr>preguntas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ESTADO DE SITUACIÓN FINANCIERA PARA PESCADORES</dc:title>
  <dc:creator>Myrna Comas Pagan</dc:creator>
  <cp:lastModifiedBy>Bart McAllister</cp:lastModifiedBy>
  <cp:revision>25</cp:revision>
  <dcterms:created xsi:type="dcterms:W3CDTF">2021-02-17T13:31:31Z</dcterms:created>
  <dcterms:modified xsi:type="dcterms:W3CDTF">2021-02-23T00:43:38Z</dcterms:modified>
</cp:coreProperties>
</file>