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77C4-593B-408F-83A2-67356E65A9E1}" type="datetimeFigureOut">
              <a:rPr lang="en-US" smtClean="0"/>
              <a:pPr/>
              <a:t>8/25/24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4447-D4E3-4B76-8C58-E48A4CDE8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304800"/>
            <a:ext cx="7045531" cy="6046901"/>
            <a:chOff x="809502" y="382373"/>
            <a:chExt cx="7045531" cy="6046901"/>
          </a:xfrm>
        </p:grpSpPr>
        <p:grpSp>
          <p:nvGrpSpPr>
            <p:cNvPr id="21" name="Group 20"/>
            <p:cNvGrpSpPr/>
            <p:nvPr/>
          </p:nvGrpSpPr>
          <p:grpSpPr>
            <a:xfrm>
              <a:off x="809503" y="4518785"/>
              <a:ext cx="7045530" cy="1910489"/>
              <a:chOff x="2362200" y="4801065"/>
              <a:chExt cx="6477000" cy="1910489"/>
            </a:xfrm>
          </p:grpSpPr>
          <p:pic>
            <p:nvPicPr>
              <p:cNvPr id="1026" name="Picture 2" descr="C:\Users\standoff_matlab\Documents\gaussian\TRP_neutro-Output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833" t="7277" r="13333" b="16514"/>
              <a:stretch>
                <a:fillRect/>
              </a:stretch>
            </p:blipFill>
            <p:spPr bwMode="auto">
              <a:xfrm>
                <a:off x="2362200" y="4801065"/>
                <a:ext cx="2209800" cy="1602712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514600" y="6403777"/>
                <a:ext cx="19054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L-Tryp neutral optimized</a:t>
                </a:r>
              </a:p>
            </p:txBody>
          </p:sp>
          <p:pic>
            <p:nvPicPr>
              <p:cNvPr id="1028" name="Picture 4" descr="C:\Users\standoff_matlab\Documents\gaussian\TRP_basico-Output.t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750" t="25556" r="10074" b="22222"/>
              <a:stretch>
                <a:fillRect/>
              </a:stretch>
            </p:blipFill>
            <p:spPr bwMode="auto">
              <a:xfrm>
                <a:off x="4648200" y="4876800"/>
                <a:ext cx="2133600" cy="1371600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48200" y="6400800"/>
                <a:ext cx="19812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L-Tryp cationic optimized</a:t>
                </a:r>
              </a:p>
            </p:txBody>
          </p:sp>
          <p:pic>
            <p:nvPicPr>
              <p:cNvPr id="1030" name="Picture 6" descr="C:\Users\standoff_matlab\Documents\gaussian\TRP_acido-Output.t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247" t="10000" r="8247" b="14444"/>
              <a:stretch>
                <a:fillRect/>
              </a:stretch>
            </p:blipFill>
            <p:spPr bwMode="auto">
              <a:xfrm>
                <a:off x="6934200" y="4876800"/>
                <a:ext cx="1828800" cy="138176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010400" y="6403777"/>
                <a:ext cx="1828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L-Tryp anionic optimized</a:t>
                </a:r>
              </a:p>
            </p:txBody>
          </p:sp>
        </p:grpSp>
        <p:pic>
          <p:nvPicPr>
            <p:cNvPr id="4" name="Picture 3" descr="C:\Users\standoff_matlab\Documents\gaussian\TRP_neutro-Input.tif"/>
            <p:cNvPicPr/>
            <p:nvPr/>
          </p:nvPicPr>
          <p:blipFill>
            <a:blip r:embed="rId5" cstate="print"/>
            <a:srcRect l="8333" t="20240" r="8333" b="17034"/>
            <a:stretch>
              <a:fillRect/>
            </a:stretch>
          </p:blipFill>
          <p:spPr bwMode="auto">
            <a:xfrm>
              <a:off x="809502" y="441754"/>
              <a:ext cx="2133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114302" y="2102806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L-</a:t>
              </a:r>
              <a:r>
                <a:rPr lang="en-US" sz="1400" b="1" dirty="0" err="1"/>
                <a:t>Tyrp</a:t>
              </a:r>
              <a:r>
                <a:rPr lang="en-US" sz="1400" b="1" dirty="0"/>
                <a:t> neutral input</a:t>
              </a:r>
            </a:p>
          </p:txBody>
        </p:sp>
        <p:pic>
          <p:nvPicPr>
            <p:cNvPr id="1027" name="Picture 3" descr="C:\Users\standoff_matlab\Documents\gaussian\TRP_basico-Input.tif"/>
            <p:cNvPicPr>
              <a:picLocks noChangeAspect="1" noChangeArrowheads="1"/>
            </p:cNvPicPr>
            <p:nvPr/>
          </p:nvPicPr>
          <p:blipFill>
            <a:blip r:embed="rId6" cstate="print"/>
            <a:srcRect l="8432" t="12222" r="9781" b="21111"/>
            <a:stretch>
              <a:fillRect/>
            </a:stretch>
          </p:blipFill>
          <p:spPr bwMode="auto">
            <a:xfrm>
              <a:off x="3324596" y="382373"/>
              <a:ext cx="2057400" cy="13716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428011" y="2080050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L-Tryp cationic input</a:t>
              </a:r>
            </a:p>
          </p:txBody>
        </p:sp>
        <p:pic>
          <p:nvPicPr>
            <p:cNvPr id="1029" name="Picture 5" descr="C:\Users\standoff_matlab\Documents\gaussian\TRP_acido-Input.tif"/>
            <p:cNvPicPr>
              <a:picLocks noChangeAspect="1" noChangeArrowheads="1"/>
            </p:cNvPicPr>
            <p:nvPr/>
          </p:nvPicPr>
          <p:blipFill>
            <a:blip r:embed="rId7" cstate="print"/>
            <a:srcRect l="5432" t="12222" r="7146" b="10000"/>
            <a:stretch>
              <a:fillRect/>
            </a:stretch>
          </p:blipFill>
          <p:spPr bwMode="auto">
            <a:xfrm>
              <a:off x="5648696" y="553813"/>
              <a:ext cx="1981200" cy="141194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877296" y="2077094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L-Tryp anionic input</a:t>
              </a:r>
            </a:p>
          </p:txBody>
        </p:sp>
        <p:pic>
          <p:nvPicPr>
            <p:cNvPr id="1031" name="Picture 7" descr="C:\Users\standoff_matlab\Documents\gaussian\Ag10_100.tif"/>
            <p:cNvPicPr>
              <a:picLocks noChangeAspect="1" noChangeArrowheads="1"/>
            </p:cNvPicPr>
            <p:nvPr/>
          </p:nvPicPr>
          <p:blipFill>
            <a:blip r:embed="rId8" cstate="print"/>
            <a:srcRect l="12413" t="10000" r="13352" b="4444"/>
            <a:stretch>
              <a:fillRect/>
            </a:stretch>
          </p:blipFill>
          <p:spPr bwMode="auto">
            <a:xfrm>
              <a:off x="2714996" y="2410583"/>
              <a:ext cx="1211283" cy="1180617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600696" y="3685723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Ag 10 atoms surface (1,0,0)</a:t>
              </a:r>
            </a:p>
          </p:txBody>
        </p:sp>
        <p:pic>
          <p:nvPicPr>
            <p:cNvPr id="2050" name="Picture 2" descr="C:\Users\standoff_matlab\Documents\gaussian\optimizacion\copia seguridad\Au100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42" t="16798" r="13107" b="4812"/>
            <a:stretch>
              <a:fillRect/>
            </a:stretch>
          </p:blipFill>
          <p:spPr bwMode="auto">
            <a:xfrm>
              <a:off x="4991001" y="2333900"/>
              <a:ext cx="1436914" cy="12573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5169725" y="3685723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Au 10 atoms surface (1,0,0)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5854" y="304800"/>
            <a:ext cx="8212292" cy="5267772"/>
            <a:chOff x="395269" y="272143"/>
            <a:chExt cx="7744484" cy="5267772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2135088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Tryp–Ag  neutral input</a:t>
              </a:r>
            </a:p>
          </p:txBody>
        </p:sp>
        <p:pic>
          <p:nvPicPr>
            <p:cNvPr id="6" name="Picture 4" descr="C:\Users\standoff_matlab\Documents\gaussian\2-Ag10_100_raman-ligando-acido-freeze-Input.tif"/>
            <p:cNvPicPr>
              <a:picLocks noChangeAspect="1" noChangeArrowheads="1"/>
            </p:cNvPicPr>
            <p:nvPr/>
          </p:nvPicPr>
          <p:blipFill>
            <a:blip r:embed="rId2" cstate="print"/>
            <a:srcRect l="24167" t="5743" r="32500" b="5742"/>
            <a:stretch>
              <a:fillRect/>
            </a:stretch>
          </p:blipFill>
          <p:spPr bwMode="auto">
            <a:xfrm>
              <a:off x="3276600" y="272143"/>
              <a:ext cx="1828800" cy="17526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429000" y="2108368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Tryp-Ag  cationic input</a:t>
              </a:r>
            </a:p>
          </p:txBody>
        </p:sp>
        <p:pic>
          <p:nvPicPr>
            <p:cNvPr id="8" name="Picture 5" descr="C:\Users\standoff_matlab\Documents\gaussian\2-Ag10_100_raman-ligando-basico-freeze-Input.tif"/>
            <p:cNvPicPr>
              <a:picLocks noChangeAspect="1" noChangeArrowheads="1"/>
            </p:cNvPicPr>
            <p:nvPr/>
          </p:nvPicPr>
          <p:blipFill>
            <a:blip r:embed="rId3" cstate="print"/>
            <a:srcRect l="18333" t="8218" r="29167" b="5004"/>
            <a:stretch>
              <a:fillRect/>
            </a:stretch>
          </p:blipFill>
          <p:spPr bwMode="auto">
            <a:xfrm>
              <a:off x="5867400" y="304800"/>
              <a:ext cx="1968500" cy="168728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158553" y="2117267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Tryp-Ag anionic input</a:t>
              </a:r>
            </a:p>
          </p:txBody>
        </p:sp>
        <p:pic>
          <p:nvPicPr>
            <p:cNvPr id="10" name="Picture 6" descr="C:\Users\standoff_matlab\Documents\gaussian\1-Ag10_100_raman-ligando-neutro-freeze-lanl2dz-Input.tif"/>
            <p:cNvPicPr>
              <a:picLocks noChangeAspect="1" noChangeArrowheads="1"/>
            </p:cNvPicPr>
            <p:nvPr/>
          </p:nvPicPr>
          <p:blipFill>
            <a:blip r:embed="rId4" cstate="print"/>
            <a:srcRect l="20000" t="3623" r="33333" b="8974"/>
            <a:stretch>
              <a:fillRect/>
            </a:stretch>
          </p:blipFill>
          <p:spPr bwMode="auto">
            <a:xfrm>
              <a:off x="634750" y="306288"/>
              <a:ext cx="2090057" cy="1828800"/>
            </a:xfrm>
            <a:prstGeom prst="rect">
              <a:avLst/>
            </a:prstGeom>
            <a:noFill/>
          </p:spPr>
        </p:pic>
        <p:pic>
          <p:nvPicPr>
            <p:cNvPr id="1029" name="Picture 5" descr="C:\Users\standoff_matlab\Documents\gaussian\optimizacion\copia seguridad\TRP-basico-Ag-outpu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788" r="22501"/>
            <a:stretch>
              <a:fillRect/>
            </a:stretch>
          </p:blipFill>
          <p:spPr bwMode="auto">
            <a:xfrm>
              <a:off x="5891150" y="2575957"/>
              <a:ext cx="2145475" cy="2502294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6158553" y="5199612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Tryp-Ag  anionic output</a:t>
              </a:r>
            </a:p>
          </p:txBody>
        </p:sp>
        <p:pic>
          <p:nvPicPr>
            <p:cNvPr id="1030" name="Picture 6" descr="C:\Users\standoff_matlab\Documents\gaussian\optimizacion\copia seguridad\TRP-acido-Ag-output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8161" y="2575957"/>
              <a:ext cx="2699651" cy="250229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657600" y="5206607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Tryp-Ag  cationic output</a:t>
              </a:r>
            </a:p>
          </p:txBody>
        </p:sp>
        <p:pic>
          <p:nvPicPr>
            <p:cNvPr id="1031" name="Picture 7" descr="C:\Users\standoff_matlab\Documents\gaussian\optimizacion\copia seguridad\TRP-neutral-Ag-outpu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269" y="2575957"/>
              <a:ext cx="2881331" cy="2656181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955383" y="5232138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Tryp–Ag  neutral output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1" y="483174"/>
            <a:ext cx="7816690" cy="5673949"/>
            <a:chOff x="941746" y="483174"/>
            <a:chExt cx="7484545" cy="5408983"/>
          </a:xfrm>
        </p:grpSpPr>
        <p:pic>
          <p:nvPicPr>
            <p:cNvPr id="1026" name="Picture 2" descr="C:\Users\standoff_matlab\Documents\gaussian\optimizacion\copia seguridad\TRP-acido-Au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613" t="8399" r="18978" b="11811"/>
            <a:stretch>
              <a:fillRect/>
            </a:stretch>
          </p:blipFill>
          <p:spPr bwMode="auto">
            <a:xfrm>
              <a:off x="3665334" y="3352800"/>
              <a:ext cx="2041931" cy="206641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998636" y="5598753"/>
              <a:ext cx="1981200" cy="293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Tryp-Au cationic output</a:t>
              </a:r>
            </a:p>
          </p:txBody>
        </p:sp>
        <p:pic>
          <p:nvPicPr>
            <p:cNvPr id="1027" name="Picture 3" descr="C:\Users\standoff_matlab\Documents\gaussian\optimizacion\copia seguridad\TRP-basico-Au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577" t="7411" r="21258" b="11070"/>
            <a:stretch>
              <a:fillRect/>
            </a:stretch>
          </p:blipFill>
          <p:spPr bwMode="auto">
            <a:xfrm>
              <a:off x="6119750" y="3276601"/>
              <a:ext cx="2008909" cy="2118598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324600" y="5598753"/>
              <a:ext cx="1981200" cy="293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Tryp-Au anionic output</a:t>
              </a:r>
            </a:p>
          </p:txBody>
        </p:sp>
        <p:pic>
          <p:nvPicPr>
            <p:cNvPr id="1028" name="Picture 4" descr="C:\Users\standoff_matlab\Documents\gaussian\optimizacion\copia seguridad\TRP-neutral-Au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433" t="12351" r="10897" b="6129"/>
            <a:stretch>
              <a:fillRect/>
            </a:stretch>
          </p:blipFill>
          <p:spPr bwMode="auto">
            <a:xfrm>
              <a:off x="1495424" y="3352800"/>
              <a:ext cx="1981200" cy="1993361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495424" y="5596505"/>
              <a:ext cx="1981200" cy="293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Tryp-Au neutral output</a:t>
              </a:r>
            </a:p>
          </p:txBody>
        </p:sp>
        <p:pic>
          <p:nvPicPr>
            <p:cNvPr id="3074" name="Picture 2" descr="C:\Users\standoff_matlab\Documents\gaussian\optimizacion\copia seguridad\TRP-neutral-Au-inpu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1746" y="488122"/>
              <a:ext cx="2944455" cy="2188799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1495424" y="2750585"/>
              <a:ext cx="1981200" cy="293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Tryp-Au neutral input</a:t>
              </a:r>
            </a:p>
          </p:txBody>
        </p:sp>
        <p:pic>
          <p:nvPicPr>
            <p:cNvPr id="3075" name="Picture 3" descr="C:\Users\standoff_matlab\Documents\gaussian\optimizacion\copia seguridad\TRP-acido-Au-input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6600" y="483174"/>
              <a:ext cx="2819400" cy="226741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3886200" y="2739889"/>
              <a:ext cx="1981200" cy="293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Tryp-Au cationic input</a:t>
              </a:r>
            </a:p>
          </p:txBody>
        </p:sp>
        <p:pic>
          <p:nvPicPr>
            <p:cNvPr id="3076" name="Picture 4" descr="C:\Users\standoff_matlab\Documents\gaussian\optimizacion\copia seguridad\TRP-basico-Au-inpu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38359" y="483174"/>
              <a:ext cx="2887932" cy="243842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096000" y="2729408"/>
              <a:ext cx="1981200" cy="293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Tryp-Au anionic input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ef96ce-a314-419e-8c8a-942fc8c09c59">
      <Terms xmlns="http://schemas.microsoft.com/office/infopath/2007/PartnerControls"/>
    </lcf76f155ced4ddcb4097134ff3c332f>
    <TaxCatchAll xmlns="7bec163e-48a7-4e35-9d3a-39a8f45240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C3E5601ABE524482058305927F1A78" ma:contentTypeVersion="11" ma:contentTypeDescription="Create a new document." ma:contentTypeScope="" ma:versionID="5452a544198c2e6be9f7e5ca58991b02">
  <xsd:schema xmlns:xsd="http://www.w3.org/2001/XMLSchema" xmlns:xs="http://www.w3.org/2001/XMLSchema" xmlns:p="http://schemas.microsoft.com/office/2006/metadata/properties" xmlns:ns2="d6ef96ce-a314-419e-8c8a-942fc8c09c59" xmlns:ns3="7bec163e-48a7-4e35-9d3a-39a8f45240b0" targetNamespace="http://schemas.microsoft.com/office/2006/metadata/properties" ma:root="true" ma:fieldsID="dbf6a5c87b45267ed0e7d5c408e6ff1d" ns2:_="" ns3:_="">
    <xsd:import namespace="d6ef96ce-a314-419e-8c8a-942fc8c09c59"/>
    <xsd:import namespace="7bec163e-48a7-4e35-9d3a-39a8f45240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f96ce-a314-419e-8c8a-942fc8c09c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c414726-6ae4-4cb5-99f3-fdc6235cc8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c163e-48a7-4e35-9d3a-39a8f45240b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8d48396-2383-4739-b3f7-a846c0241a2d}" ma:internalName="TaxCatchAll" ma:showField="CatchAllData" ma:web="7bec163e-48a7-4e35-9d3a-39a8f45240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819F88-FA30-41EC-AC52-803C979560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FDE992-F218-4089-964F-E61A16CA85A8}">
  <ds:schemaRefs>
    <ds:schemaRef ds:uri="http://schemas.microsoft.com/office/2006/metadata/properties"/>
    <ds:schemaRef ds:uri="http://schemas.microsoft.com/office/infopath/2007/PartnerControls"/>
    <ds:schemaRef ds:uri="d6ef96ce-a314-419e-8c8a-942fc8c09c59"/>
    <ds:schemaRef ds:uri="7bec163e-48a7-4e35-9d3a-39a8f45240b0"/>
  </ds:schemaRefs>
</ds:datastoreItem>
</file>

<file path=customXml/itemProps3.xml><?xml version="1.0" encoding="utf-8"?>
<ds:datastoreItem xmlns:ds="http://schemas.openxmlformats.org/officeDocument/2006/customXml" ds:itemID="{ECC871A1-D191-4BB3-A255-8CC23C30C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ef96ce-a314-419e-8c8a-942fc8c09c59"/>
    <ds:schemaRef ds:uri="7bec163e-48a7-4e35-9d3a-39a8f4524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72</Words>
  <Application>Microsoft Macintosh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standoff_matlab</dc:creator>
  <cp:lastModifiedBy>Tamara Felix Massa</cp:lastModifiedBy>
  <cp:revision>28</cp:revision>
  <dcterms:created xsi:type="dcterms:W3CDTF">2012-07-05T17:58:27Z</dcterms:created>
  <dcterms:modified xsi:type="dcterms:W3CDTF">2024-08-25T22:47:46Z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0x01010068C3E5601ABE524482058305927F1A78</vt:lpwstr>
  </property>
</Properties>
</file>