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Yeseva One" panose="020B0604020202020204" charset="0"/>
      <p:regular r:id="rId17"/>
    </p:embeddedFont>
    <p:embeddedFont>
      <p:font typeface="Calibri" panose="020F0502020204030204" pitchFamily="34" charset="0"/>
      <p:regular r:id="rId18"/>
      <p:bold r:id="rId19"/>
      <p:italic r:id="rId20"/>
      <p:boldItalic r:id="rId21"/>
    </p:embeddedFont>
    <p:embeddedFont>
      <p:font typeface="Kollektif"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10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hyperlink" Target="mailto:hugo.rios@upr.edu"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mailto:filmstudies@upr.edu" TargetMode="External"/><Relationship Id="rId5" Type="http://schemas.openxmlformats.org/officeDocument/2006/relationships/image" Target="../media/image8.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8.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9.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21.sv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CD5A"/>
        </a:solidFill>
        <a:effectLst/>
      </p:bgPr>
    </p:bg>
    <p:spTree>
      <p:nvGrpSpPr>
        <p:cNvPr id="1" name=""/>
        <p:cNvGrpSpPr/>
        <p:nvPr/>
      </p:nvGrpSpPr>
      <p:grpSpPr>
        <a:xfrm>
          <a:off x="0" y="0"/>
          <a:ext cx="0" cy="0"/>
          <a:chOff x="0" y="0"/>
          <a:chExt cx="0" cy="0"/>
        </a:xfrm>
      </p:grpSpPr>
      <p:sp>
        <p:nvSpPr>
          <p:cNvPr id="2" name="Freeform 2"/>
          <p:cNvSpPr/>
          <p:nvPr/>
        </p:nvSpPr>
        <p:spPr>
          <a:xfrm>
            <a:off x="-1230184" y="4845467"/>
            <a:ext cx="7351517" cy="6161908"/>
          </a:xfrm>
          <a:custGeom>
            <a:avLst/>
            <a:gdLst/>
            <a:ahLst/>
            <a:cxnLst/>
            <a:rect l="l" t="t" r="r" b="b"/>
            <a:pathLst>
              <a:path w="7351517" h="6161908">
                <a:moveTo>
                  <a:pt x="0" y="0"/>
                </a:moveTo>
                <a:lnTo>
                  <a:pt x="7351517" y="0"/>
                </a:lnTo>
                <a:lnTo>
                  <a:pt x="7351517" y="6161908"/>
                </a:lnTo>
                <a:lnTo>
                  <a:pt x="0" y="616190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3780596" y="3076575"/>
            <a:ext cx="10726808" cy="4124325"/>
          </a:xfrm>
          <a:prstGeom prst="rect">
            <a:avLst/>
          </a:prstGeom>
        </p:spPr>
        <p:txBody>
          <a:bodyPr lIns="0" tIns="0" rIns="0" bIns="0" rtlCol="0" anchor="t">
            <a:spAutoFit/>
          </a:bodyPr>
          <a:lstStyle/>
          <a:p>
            <a:pPr marL="0" lvl="0" indent="0" algn="ctr">
              <a:lnSpc>
                <a:spcPts val="10800"/>
              </a:lnSpc>
              <a:spcBef>
                <a:spcPct val="0"/>
              </a:spcBef>
            </a:pPr>
            <a:r>
              <a:rPr lang="en-US" sz="9000">
                <a:solidFill>
                  <a:srgbClr val="FFFFFF"/>
                </a:solidFill>
                <a:latin typeface="Yeseva One Bold"/>
              </a:rPr>
              <a:t>¿Cómo solicitar el Certificado de Cine?</a:t>
            </a:r>
          </a:p>
        </p:txBody>
      </p:sp>
      <p:sp>
        <p:nvSpPr>
          <p:cNvPr id="4" name="Freeform 4"/>
          <p:cNvSpPr/>
          <p:nvPr/>
        </p:nvSpPr>
        <p:spPr>
          <a:xfrm rot="1057904" flipH="1">
            <a:off x="13907800" y="625481"/>
            <a:ext cx="4971166" cy="4350613"/>
          </a:xfrm>
          <a:custGeom>
            <a:avLst/>
            <a:gdLst/>
            <a:ahLst/>
            <a:cxnLst/>
            <a:rect l="l" t="t" r="r" b="b"/>
            <a:pathLst>
              <a:path w="4971166" h="4350613">
                <a:moveTo>
                  <a:pt x="4971166" y="0"/>
                </a:moveTo>
                <a:lnTo>
                  <a:pt x="0" y="0"/>
                </a:lnTo>
                <a:lnTo>
                  <a:pt x="0" y="4350614"/>
                </a:lnTo>
                <a:lnTo>
                  <a:pt x="4971166" y="4350614"/>
                </a:lnTo>
                <a:lnTo>
                  <a:pt x="4971166"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4</a:t>
            </a:r>
          </a:p>
        </p:txBody>
      </p:sp>
      <p:sp>
        <p:nvSpPr>
          <p:cNvPr id="11" name="Freeform 11"/>
          <p:cNvSpPr/>
          <p:nvPr/>
        </p:nvSpPr>
        <p:spPr>
          <a:xfrm>
            <a:off x="8497766" y="1662551"/>
            <a:ext cx="9270486" cy="6624872"/>
          </a:xfrm>
          <a:custGeom>
            <a:avLst/>
            <a:gdLst/>
            <a:ahLst/>
            <a:cxnLst/>
            <a:rect l="l" t="t" r="r" b="b"/>
            <a:pathLst>
              <a:path w="9270486" h="6624872">
                <a:moveTo>
                  <a:pt x="0" y="0"/>
                </a:moveTo>
                <a:lnTo>
                  <a:pt x="9270486" y="0"/>
                </a:lnTo>
                <a:lnTo>
                  <a:pt x="9270486" y="6624873"/>
                </a:lnTo>
                <a:lnTo>
                  <a:pt x="0" y="6624873"/>
                </a:lnTo>
                <a:lnTo>
                  <a:pt x="0" y="0"/>
                </a:lnTo>
                <a:close/>
              </a:path>
            </a:pathLst>
          </a:custGeom>
          <a:blipFill>
            <a:blip r:embed="rId9"/>
            <a:stretch>
              <a:fillRect l="-4263" t="-8971" b="-78767"/>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5</a:t>
            </a:r>
          </a:p>
        </p:txBody>
      </p:sp>
      <p:sp>
        <p:nvSpPr>
          <p:cNvPr id="11" name="Freeform 11"/>
          <p:cNvSpPr/>
          <p:nvPr/>
        </p:nvSpPr>
        <p:spPr>
          <a:xfrm>
            <a:off x="8540050" y="1684397"/>
            <a:ext cx="9522060" cy="3930271"/>
          </a:xfrm>
          <a:custGeom>
            <a:avLst/>
            <a:gdLst/>
            <a:ahLst/>
            <a:cxnLst/>
            <a:rect l="l" t="t" r="r" b="b"/>
            <a:pathLst>
              <a:path w="9522060" h="3930271">
                <a:moveTo>
                  <a:pt x="0" y="0"/>
                </a:moveTo>
                <a:lnTo>
                  <a:pt x="9522060" y="0"/>
                </a:lnTo>
                <a:lnTo>
                  <a:pt x="9522060" y="3930271"/>
                </a:lnTo>
                <a:lnTo>
                  <a:pt x="0" y="3930271"/>
                </a:lnTo>
                <a:lnTo>
                  <a:pt x="0" y="0"/>
                </a:lnTo>
                <a:close/>
              </a:path>
            </a:pathLst>
          </a:custGeom>
          <a:blipFill>
            <a:blip r:embed="rId9"/>
            <a:stretch>
              <a:fillRect l="-10552" t="-201051" b="-43597"/>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6</a:t>
            </a:r>
          </a:p>
        </p:txBody>
      </p:sp>
      <p:sp>
        <p:nvSpPr>
          <p:cNvPr id="11" name="Freeform 11"/>
          <p:cNvSpPr/>
          <p:nvPr/>
        </p:nvSpPr>
        <p:spPr>
          <a:xfrm>
            <a:off x="8539244" y="2866165"/>
            <a:ext cx="9464681" cy="2277335"/>
          </a:xfrm>
          <a:custGeom>
            <a:avLst/>
            <a:gdLst/>
            <a:ahLst/>
            <a:cxnLst/>
            <a:rect l="l" t="t" r="r" b="b"/>
            <a:pathLst>
              <a:path w="9464681" h="2277335">
                <a:moveTo>
                  <a:pt x="0" y="0"/>
                </a:moveTo>
                <a:lnTo>
                  <a:pt x="9464681" y="0"/>
                </a:lnTo>
                <a:lnTo>
                  <a:pt x="9464681" y="2277335"/>
                </a:lnTo>
                <a:lnTo>
                  <a:pt x="0" y="2277335"/>
                </a:lnTo>
                <a:lnTo>
                  <a:pt x="0" y="0"/>
                </a:lnTo>
                <a:close/>
              </a:path>
            </a:pathLst>
          </a:custGeom>
          <a:blipFill>
            <a:blip r:embed="rId9"/>
            <a:stretch>
              <a:fillRect l="-12402" t="-36064" r="-11331" b="-529538"/>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7</a:t>
            </a:r>
          </a:p>
        </p:txBody>
      </p:sp>
      <p:sp>
        <p:nvSpPr>
          <p:cNvPr id="11" name="Freeform 11"/>
          <p:cNvSpPr/>
          <p:nvPr/>
        </p:nvSpPr>
        <p:spPr>
          <a:xfrm>
            <a:off x="8269730" y="3203800"/>
            <a:ext cx="9755313" cy="1157545"/>
          </a:xfrm>
          <a:custGeom>
            <a:avLst/>
            <a:gdLst/>
            <a:ahLst/>
            <a:cxnLst/>
            <a:rect l="l" t="t" r="r" b="b"/>
            <a:pathLst>
              <a:path w="9755313" h="1157545">
                <a:moveTo>
                  <a:pt x="0" y="0"/>
                </a:moveTo>
                <a:lnTo>
                  <a:pt x="9755313" y="0"/>
                </a:lnTo>
                <a:lnTo>
                  <a:pt x="9755313" y="1157545"/>
                </a:lnTo>
                <a:lnTo>
                  <a:pt x="0" y="1157545"/>
                </a:lnTo>
                <a:lnTo>
                  <a:pt x="0" y="0"/>
                </a:lnTo>
                <a:close/>
              </a:path>
            </a:pathLst>
          </a:custGeom>
          <a:blipFill>
            <a:blip r:embed="rId9"/>
            <a:stretch>
              <a:fillRect l="-12515" t="-423733" r="-48969" b="-1237761"/>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8</a:t>
            </a:r>
          </a:p>
        </p:txBody>
      </p:sp>
      <p:sp>
        <p:nvSpPr>
          <p:cNvPr id="11" name="Freeform 11"/>
          <p:cNvSpPr/>
          <p:nvPr/>
        </p:nvSpPr>
        <p:spPr>
          <a:xfrm>
            <a:off x="8531410" y="1883541"/>
            <a:ext cx="9492292" cy="4943353"/>
          </a:xfrm>
          <a:custGeom>
            <a:avLst/>
            <a:gdLst/>
            <a:ahLst/>
            <a:cxnLst/>
            <a:rect l="l" t="t" r="r" b="b"/>
            <a:pathLst>
              <a:path w="9492292" h="4943353">
                <a:moveTo>
                  <a:pt x="0" y="0"/>
                </a:moveTo>
                <a:lnTo>
                  <a:pt x="9492292" y="0"/>
                </a:lnTo>
                <a:lnTo>
                  <a:pt x="9492292" y="4943352"/>
                </a:lnTo>
                <a:lnTo>
                  <a:pt x="0" y="4943352"/>
                </a:lnTo>
                <a:lnTo>
                  <a:pt x="0" y="0"/>
                </a:lnTo>
                <a:close/>
              </a:path>
            </a:pathLst>
          </a:custGeom>
          <a:blipFill>
            <a:blip r:embed="rId9"/>
            <a:stretch>
              <a:fillRect l="-8249" t="-76930" b="-92112"/>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DCD5A"/>
        </a:solidFill>
        <a:effectLst/>
      </p:bgPr>
    </p:bg>
    <p:spTree>
      <p:nvGrpSpPr>
        <p:cNvPr id="1" name=""/>
        <p:cNvGrpSpPr/>
        <p:nvPr/>
      </p:nvGrpSpPr>
      <p:grpSpPr>
        <a:xfrm>
          <a:off x="0" y="0"/>
          <a:ext cx="0" cy="0"/>
          <a:chOff x="0" y="0"/>
          <a:chExt cx="0" cy="0"/>
        </a:xfrm>
      </p:grpSpPr>
      <p:sp>
        <p:nvSpPr>
          <p:cNvPr id="2" name="TextBox 2"/>
          <p:cNvSpPr txBox="1"/>
          <p:nvPr/>
        </p:nvSpPr>
        <p:spPr>
          <a:xfrm>
            <a:off x="1582660" y="1185911"/>
            <a:ext cx="14094227" cy="3295650"/>
          </a:xfrm>
          <a:prstGeom prst="rect">
            <a:avLst/>
          </a:prstGeom>
        </p:spPr>
        <p:txBody>
          <a:bodyPr lIns="0" tIns="0" rIns="0" bIns="0" rtlCol="0" anchor="t">
            <a:spAutoFit/>
          </a:bodyPr>
          <a:lstStyle/>
          <a:p>
            <a:pPr marL="0" lvl="0" indent="0" algn="l">
              <a:lnSpc>
                <a:spcPts val="8640"/>
              </a:lnSpc>
              <a:spcBef>
                <a:spcPct val="0"/>
              </a:spcBef>
            </a:pPr>
            <a:r>
              <a:rPr lang="en-US" sz="7200">
                <a:solidFill>
                  <a:srgbClr val="F3FADC"/>
                </a:solidFill>
                <a:latin typeface="Yeseva One Bold"/>
              </a:rPr>
              <a:t>Si tiene preguntas acerca de el Certificado de Cine, favor de comunicarse con:</a:t>
            </a:r>
          </a:p>
        </p:txBody>
      </p:sp>
      <p:sp>
        <p:nvSpPr>
          <p:cNvPr id="3" name="Freeform 3"/>
          <p:cNvSpPr/>
          <p:nvPr/>
        </p:nvSpPr>
        <p:spPr>
          <a:xfrm rot="5400000" flipH="1">
            <a:off x="-6555625" y="-2440825"/>
            <a:ext cx="10287000" cy="4881649"/>
          </a:xfrm>
          <a:custGeom>
            <a:avLst/>
            <a:gdLst/>
            <a:ahLst/>
            <a:cxnLst/>
            <a:rect l="l" t="t" r="r" b="b"/>
            <a:pathLst>
              <a:path w="10287000" h="4881649">
                <a:moveTo>
                  <a:pt x="10287000" y="0"/>
                </a:moveTo>
                <a:lnTo>
                  <a:pt x="0" y="0"/>
                </a:lnTo>
                <a:lnTo>
                  <a:pt x="0" y="4881650"/>
                </a:lnTo>
                <a:lnTo>
                  <a:pt x="10287000" y="4881650"/>
                </a:lnTo>
                <a:lnTo>
                  <a:pt x="10287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flipH="1">
            <a:off x="14556625" y="7846175"/>
            <a:ext cx="10287000" cy="4881649"/>
          </a:xfrm>
          <a:custGeom>
            <a:avLst/>
            <a:gdLst/>
            <a:ahLst/>
            <a:cxnLst/>
            <a:rect l="l" t="t" r="r" b="b"/>
            <a:pathLst>
              <a:path w="10287000" h="4881649">
                <a:moveTo>
                  <a:pt x="10287000" y="0"/>
                </a:moveTo>
                <a:lnTo>
                  <a:pt x="0" y="0"/>
                </a:lnTo>
                <a:lnTo>
                  <a:pt x="0" y="4881650"/>
                </a:lnTo>
                <a:lnTo>
                  <a:pt x="10287000" y="4881650"/>
                </a:lnTo>
                <a:lnTo>
                  <a:pt x="1028700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221876" y="5597071"/>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221876" y="6628658"/>
            <a:ext cx="574387" cy="574387"/>
          </a:xfrm>
          <a:custGeom>
            <a:avLst/>
            <a:gdLst/>
            <a:ahLst/>
            <a:cxnLst/>
            <a:rect l="l" t="t" r="r" b="b"/>
            <a:pathLst>
              <a:path w="574387" h="574387">
                <a:moveTo>
                  <a:pt x="0" y="0"/>
                </a:moveTo>
                <a:lnTo>
                  <a:pt x="574387" y="0"/>
                </a:lnTo>
                <a:lnTo>
                  <a:pt x="574387" y="574386"/>
                </a:lnTo>
                <a:lnTo>
                  <a:pt x="0" y="574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TextBox 7"/>
          <p:cNvSpPr txBox="1"/>
          <p:nvPr/>
        </p:nvSpPr>
        <p:spPr>
          <a:xfrm>
            <a:off x="992257" y="5385294"/>
            <a:ext cx="8888313" cy="951872"/>
          </a:xfrm>
          <a:prstGeom prst="rect">
            <a:avLst/>
          </a:prstGeom>
        </p:spPr>
        <p:txBody>
          <a:bodyPr lIns="0" tIns="0" rIns="0" bIns="0" rtlCol="0" anchor="t">
            <a:spAutoFit/>
          </a:bodyPr>
          <a:lstStyle/>
          <a:p>
            <a:pPr algn="ctr">
              <a:lnSpc>
                <a:spcPts val="7370"/>
              </a:lnSpc>
              <a:spcBef>
                <a:spcPct val="0"/>
              </a:spcBef>
            </a:pPr>
            <a:r>
              <a:rPr lang="en-US" sz="6700" u="sng" dirty="0">
                <a:solidFill>
                  <a:srgbClr val="F3FADC"/>
                </a:solidFill>
                <a:latin typeface="Yeseva One Bold"/>
                <a:hlinkClick r:id="rId6" tooltip="mailto:filmstudies@upr.edu"/>
              </a:rPr>
              <a:t>filmstudies@upr.edu</a:t>
            </a:r>
          </a:p>
        </p:txBody>
      </p:sp>
      <p:sp>
        <p:nvSpPr>
          <p:cNvPr id="8" name="TextBox 8"/>
          <p:cNvSpPr txBox="1"/>
          <p:nvPr/>
        </p:nvSpPr>
        <p:spPr>
          <a:xfrm>
            <a:off x="1582660" y="6473253"/>
            <a:ext cx="8045946" cy="951872"/>
          </a:xfrm>
          <a:prstGeom prst="rect">
            <a:avLst/>
          </a:prstGeom>
        </p:spPr>
        <p:txBody>
          <a:bodyPr lIns="0" tIns="0" rIns="0" bIns="0" rtlCol="0" anchor="t">
            <a:spAutoFit/>
          </a:bodyPr>
          <a:lstStyle/>
          <a:p>
            <a:pPr algn="ctr">
              <a:lnSpc>
                <a:spcPts val="7370"/>
              </a:lnSpc>
              <a:spcBef>
                <a:spcPct val="0"/>
              </a:spcBef>
            </a:pPr>
            <a:r>
              <a:rPr lang="en-US" sz="6700" u="sng">
                <a:solidFill>
                  <a:srgbClr val="F3FADC"/>
                </a:solidFill>
                <a:latin typeface="Yeseva One"/>
                <a:hlinkClick r:id="rId7" tooltip="mailto:hugo.rios@upr.edu"/>
              </a:rPr>
              <a:t>hugo.rios@upr.edu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TextBox 3"/>
          <p:cNvSpPr txBox="1"/>
          <p:nvPr/>
        </p:nvSpPr>
        <p:spPr>
          <a:xfrm>
            <a:off x="3712371" y="741286"/>
            <a:ext cx="10863257" cy="2200275"/>
          </a:xfrm>
          <a:prstGeom prst="rect">
            <a:avLst/>
          </a:prstGeom>
        </p:spPr>
        <p:txBody>
          <a:bodyPr lIns="0" tIns="0" rIns="0" bIns="0" rtlCol="0" anchor="t">
            <a:spAutoFit/>
          </a:bodyPr>
          <a:lstStyle/>
          <a:p>
            <a:pPr algn="ctr">
              <a:lnSpc>
                <a:spcPts val="8640"/>
              </a:lnSpc>
            </a:pPr>
            <a:r>
              <a:rPr lang="en-US" sz="7200">
                <a:solidFill>
                  <a:srgbClr val="008000"/>
                </a:solidFill>
                <a:latin typeface="Yeseva One Bold"/>
              </a:rPr>
              <a:t> Certificado de Cine</a:t>
            </a:r>
          </a:p>
          <a:p>
            <a:pPr marL="0" lvl="0" indent="0" algn="ctr">
              <a:lnSpc>
                <a:spcPts val="8640"/>
              </a:lnSpc>
              <a:spcBef>
                <a:spcPct val="0"/>
              </a:spcBef>
            </a:pPr>
            <a:r>
              <a:rPr lang="en-US" sz="7200">
                <a:solidFill>
                  <a:srgbClr val="008000"/>
                </a:solidFill>
                <a:latin typeface="Yeseva One Bold"/>
              </a:rPr>
              <a:t>UPRM</a:t>
            </a:r>
          </a:p>
        </p:txBody>
      </p:sp>
      <p:grpSp>
        <p:nvGrpSpPr>
          <p:cNvPr id="4" name="Group 4"/>
          <p:cNvGrpSpPr/>
          <p:nvPr/>
        </p:nvGrpSpPr>
        <p:grpSpPr>
          <a:xfrm>
            <a:off x="4705243" y="2941561"/>
            <a:ext cx="8877513" cy="6664284"/>
            <a:chOff x="0" y="0"/>
            <a:chExt cx="5473605" cy="4108995"/>
          </a:xfrm>
        </p:grpSpPr>
        <p:sp>
          <p:nvSpPr>
            <p:cNvPr id="5" name="Freeform 5"/>
            <p:cNvSpPr/>
            <p:nvPr/>
          </p:nvSpPr>
          <p:spPr>
            <a:xfrm>
              <a:off x="0" y="0"/>
              <a:ext cx="5473605" cy="4108995"/>
            </a:xfrm>
            <a:custGeom>
              <a:avLst/>
              <a:gdLst/>
              <a:ahLst/>
              <a:cxnLst/>
              <a:rect l="l" t="t" r="r" b="b"/>
              <a:pathLst>
                <a:path w="5473605" h="4108995">
                  <a:moveTo>
                    <a:pt x="5349145" y="4108995"/>
                  </a:moveTo>
                  <a:lnTo>
                    <a:pt x="124460" y="4108995"/>
                  </a:lnTo>
                  <a:cubicBezTo>
                    <a:pt x="55880" y="4108995"/>
                    <a:pt x="0" y="4053115"/>
                    <a:pt x="0" y="3984535"/>
                  </a:cubicBezTo>
                  <a:lnTo>
                    <a:pt x="0" y="124460"/>
                  </a:lnTo>
                  <a:cubicBezTo>
                    <a:pt x="0" y="55880"/>
                    <a:pt x="55880" y="0"/>
                    <a:pt x="124460" y="0"/>
                  </a:cubicBezTo>
                  <a:lnTo>
                    <a:pt x="5349145" y="0"/>
                  </a:lnTo>
                  <a:cubicBezTo>
                    <a:pt x="5417725" y="0"/>
                    <a:pt x="5473605" y="55880"/>
                    <a:pt x="5473605" y="124460"/>
                  </a:cubicBezTo>
                  <a:lnTo>
                    <a:pt x="5473605" y="3984535"/>
                  </a:lnTo>
                  <a:cubicBezTo>
                    <a:pt x="5473605" y="4053115"/>
                    <a:pt x="5417725" y="4108995"/>
                    <a:pt x="5349145" y="4108995"/>
                  </a:cubicBezTo>
                  <a:close/>
                </a:path>
              </a:pathLst>
            </a:custGeom>
            <a:solidFill>
              <a:srgbClr val="FFFFFF"/>
            </a:solidFill>
          </p:spPr>
        </p:sp>
      </p:grpSp>
      <p:sp>
        <p:nvSpPr>
          <p:cNvPr id="6" name="Freeform 6"/>
          <p:cNvSpPr/>
          <p:nvPr/>
        </p:nvSpPr>
        <p:spPr>
          <a:xfrm rot="1303138">
            <a:off x="-715738" y="-192375"/>
            <a:ext cx="3937077" cy="4402831"/>
          </a:xfrm>
          <a:custGeom>
            <a:avLst/>
            <a:gdLst/>
            <a:ahLst/>
            <a:cxnLst/>
            <a:rect l="l" t="t" r="r" b="b"/>
            <a:pathLst>
              <a:path w="3937077" h="4402831">
                <a:moveTo>
                  <a:pt x="0" y="0"/>
                </a:moveTo>
                <a:lnTo>
                  <a:pt x="3937077" y="0"/>
                </a:lnTo>
                <a:lnTo>
                  <a:pt x="3937077" y="4402831"/>
                </a:lnTo>
                <a:lnTo>
                  <a:pt x="0" y="44028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Freeform 7"/>
          <p:cNvSpPr/>
          <p:nvPr/>
        </p:nvSpPr>
        <p:spPr>
          <a:xfrm rot="-1342631" flipH="1">
            <a:off x="15051709" y="-203842"/>
            <a:ext cx="3937077" cy="4402831"/>
          </a:xfrm>
          <a:custGeom>
            <a:avLst/>
            <a:gdLst/>
            <a:ahLst/>
            <a:cxnLst/>
            <a:rect l="l" t="t" r="r" b="b"/>
            <a:pathLst>
              <a:path w="3937077" h="4402831">
                <a:moveTo>
                  <a:pt x="3937077" y="0"/>
                </a:moveTo>
                <a:lnTo>
                  <a:pt x="0" y="0"/>
                </a:lnTo>
                <a:lnTo>
                  <a:pt x="0" y="4402831"/>
                </a:lnTo>
                <a:lnTo>
                  <a:pt x="3937077" y="4402831"/>
                </a:lnTo>
                <a:lnTo>
                  <a:pt x="393707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5089819" y="3210544"/>
            <a:ext cx="8108361" cy="5994741"/>
          </a:xfrm>
          <a:prstGeom prst="rect">
            <a:avLst/>
          </a:prstGeom>
        </p:spPr>
        <p:txBody>
          <a:bodyPr lIns="0" tIns="0" rIns="0" bIns="0" rtlCol="0" anchor="t">
            <a:spAutoFit/>
          </a:bodyPr>
          <a:lstStyle/>
          <a:p>
            <a:pPr algn="l">
              <a:lnSpc>
                <a:spcPts val="2779"/>
              </a:lnSpc>
            </a:pPr>
            <a:r>
              <a:rPr lang="en-US" sz="2526">
                <a:solidFill>
                  <a:srgbClr val="008000"/>
                </a:solidFill>
                <a:latin typeface="Yeseva One"/>
              </a:rPr>
              <a:t>El programa de Cine del Recinto Universitario de Mayagüez es un programa único en Puerto Rico en el cual se ofrecerá la efectiva combinación de un andamiaje teórico de la historia de cine con un acercamiento práctico que permitirá a los y las estudiantes realizar un portafolio profesional, ya sea en el campo de ficción o de documental.</a:t>
            </a:r>
          </a:p>
          <a:p>
            <a:pPr algn="l">
              <a:lnSpc>
                <a:spcPts val="2779"/>
              </a:lnSpc>
            </a:pPr>
            <a:r>
              <a:rPr lang="en-US" sz="2526">
                <a:solidFill>
                  <a:srgbClr val="008000"/>
                </a:solidFill>
                <a:latin typeface="Yeseva One"/>
              </a:rPr>
              <a:t>Cursos como historia de cine, redacción de guión, producción de documental, cinematografía, edición, iluminación y sonido entre otros, invitan a las y los estudiantes a explorar el área de especialización que les interese. </a:t>
            </a:r>
          </a:p>
          <a:p>
            <a:pPr algn="l">
              <a:lnSpc>
                <a:spcPts val="2779"/>
              </a:lnSpc>
            </a:pPr>
            <a:r>
              <a:rPr lang="en-US" sz="2526">
                <a:solidFill>
                  <a:srgbClr val="008000"/>
                </a:solidFill>
                <a:latin typeface="Yeseva One"/>
              </a:rPr>
              <a:t>Pronto se estarán estableciendo secuencias curriculares en administración de proyectos cinematográficos, animación y efectos especiales.</a:t>
            </a:r>
          </a:p>
          <a:p>
            <a:pPr algn="l">
              <a:lnSpc>
                <a:spcPts val="2779"/>
              </a:lnSpc>
              <a:spcBef>
                <a:spcPct val="0"/>
              </a:spcBef>
            </a:pPr>
            <a:endParaRPr lang="en-US" sz="2526">
              <a:solidFill>
                <a:srgbClr val="008000"/>
              </a:solidFill>
              <a:latin typeface="Yeseva O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TextBox 3"/>
          <p:cNvSpPr txBox="1"/>
          <p:nvPr/>
        </p:nvSpPr>
        <p:spPr>
          <a:xfrm>
            <a:off x="3712371" y="741286"/>
            <a:ext cx="10863257" cy="1104900"/>
          </a:xfrm>
          <a:prstGeom prst="rect">
            <a:avLst/>
          </a:prstGeom>
        </p:spPr>
        <p:txBody>
          <a:bodyPr lIns="0" tIns="0" rIns="0" bIns="0" rtlCol="0" anchor="t">
            <a:spAutoFit/>
          </a:bodyPr>
          <a:lstStyle/>
          <a:p>
            <a:pPr marL="0" lvl="0" indent="0" algn="ctr">
              <a:lnSpc>
                <a:spcPts val="8640"/>
              </a:lnSpc>
              <a:spcBef>
                <a:spcPct val="0"/>
              </a:spcBef>
            </a:pPr>
            <a:r>
              <a:rPr lang="en-US" sz="7200">
                <a:solidFill>
                  <a:srgbClr val="008000"/>
                </a:solidFill>
                <a:latin typeface="Yeseva One Bold"/>
              </a:rPr>
              <a:t>Requisitos:</a:t>
            </a:r>
          </a:p>
        </p:txBody>
      </p:sp>
      <p:grpSp>
        <p:nvGrpSpPr>
          <p:cNvPr id="4" name="Group 4"/>
          <p:cNvGrpSpPr/>
          <p:nvPr/>
        </p:nvGrpSpPr>
        <p:grpSpPr>
          <a:xfrm>
            <a:off x="4529066" y="4820744"/>
            <a:ext cx="9229867" cy="5016847"/>
            <a:chOff x="0" y="0"/>
            <a:chExt cx="7423511" cy="4035012"/>
          </a:xfrm>
        </p:grpSpPr>
        <p:sp>
          <p:nvSpPr>
            <p:cNvPr id="5" name="Freeform 5"/>
            <p:cNvSpPr/>
            <p:nvPr/>
          </p:nvSpPr>
          <p:spPr>
            <a:xfrm>
              <a:off x="0" y="0"/>
              <a:ext cx="7423511" cy="4035012"/>
            </a:xfrm>
            <a:custGeom>
              <a:avLst/>
              <a:gdLst/>
              <a:ahLst/>
              <a:cxnLst/>
              <a:rect l="l" t="t" r="r" b="b"/>
              <a:pathLst>
                <a:path w="7423511" h="4035012">
                  <a:moveTo>
                    <a:pt x="7299051" y="4035011"/>
                  </a:moveTo>
                  <a:lnTo>
                    <a:pt x="124460" y="4035011"/>
                  </a:lnTo>
                  <a:cubicBezTo>
                    <a:pt x="55880" y="4035011"/>
                    <a:pt x="0" y="3979132"/>
                    <a:pt x="0" y="3910552"/>
                  </a:cubicBezTo>
                  <a:lnTo>
                    <a:pt x="0" y="124460"/>
                  </a:lnTo>
                  <a:cubicBezTo>
                    <a:pt x="0" y="55880"/>
                    <a:pt x="55880" y="0"/>
                    <a:pt x="124460" y="0"/>
                  </a:cubicBezTo>
                  <a:lnTo>
                    <a:pt x="7299051" y="0"/>
                  </a:lnTo>
                  <a:cubicBezTo>
                    <a:pt x="7367631" y="0"/>
                    <a:pt x="7423511" y="55880"/>
                    <a:pt x="7423511" y="124460"/>
                  </a:cubicBezTo>
                  <a:lnTo>
                    <a:pt x="7423511" y="3910552"/>
                  </a:lnTo>
                  <a:cubicBezTo>
                    <a:pt x="7423511" y="3979132"/>
                    <a:pt x="7367631" y="4035012"/>
                    <a:pt x="7299051" y="4035012"/>
                  </a:cubicBezTo>
                  <a:close/>
                </a:path>
              </a:pathLst>
            </a:custGeom>
            <a:solidFill>
              <a:srgbClr val="FFFFFF"/>
            </a:solidFill>
          </p:spPr>
        </p:sp>
      </p:grpSp>
      <p:grpSp>
        <p:nvGrpSpPr>
          <p:cNvPr id="6" name="Group 6"/>
          <p:cNvGrpSpPr/>
          <p:nvPr/>
        </p:nvGrpSpPr>
        <p:grpSpPr>
          <a:xfrm>
            <a:off x="7695368" y="1885380"/>
            <a:ext cx="2897264" cy="2897264"/>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8000"/>
            </a:solidFill>
          </p:spPr>
        </p:sp>
      </p:grpSp>
      <p:sp>
        <p:nvSpPr>
          <p:cNvPr id="8" name="TextBox 8"/>
          <p:cNvSpPr txBox="1"/>
          <p:nvPr/>
        </p:nvSpPr>
        <p:spPr>
          <a:xfrm>
            <a:off x="7993280" y="2783769"/>
            <a:ext cx="2301440" cy="671795"/>
          </a:xfrm>
          <a:prstGeom prst="rect">
            <a:avLst/>
          </a:prstGeom>
        </p:spPr>
        <p:txBody>
          <a:bodyPr lIns="0" tIns="0" rIns="0" bIns="0" rtlCol="0" anchor="t">
            <a:spAutoFit/>
          </a:bodyPr>
          <a:lstStyle/>
          <a:p>
            <a:pPr algn="ctr">
              <a:lnSpc>
                <a:spcPts val="5559"/>
              </a:lnSpc>
            </a:pPr>
            <a:r>
              <a:rPr lang="en-US" sz="3541">
                <a:solidFill>
                  <a:srgbClr val="FFFFFF"/>
                </a:solidFill>
                <a:latin typeface="Yeseva One Bold"/>
              </a:rPr>
              <a:t>Generales</a:t>
            </a:r>
          </a:p>
        </p:txBody>
      </p:sp>
      <p:sp>
        <p:nvSpPr>
          <p:cNvPr id="9" name="Freeform 9"/>
          <p:cNvSpPr/>
          <p:nvPr/>
        </p:nvSpPr>
        <p:spPr>
          <a:xfrm rot="1303138">
            <a:off x="-715738" y="-192375"/>
            <a:ext cx="3937077" cy="4402831"/>
          </a:xfrm>
          <a:custGeom>
            <a:avLst/>
            <a:gdLst/>
            <a:ahLst/>
            <a:cxnLst/>
            <a:rect l="l" t="t" r="r" b="b"/>
            <a:pathLst>
              <a:path w="3937077" h="4402831">
                <a:moveTo>
                  <a:pt x="0" y="0"/>
                </a:moveTo>
                <a:lnTo>
                  <a:pt x="3937077" y="0"/>
                </a:lnTo>
                <a:lnTo>
                  <a:pt x="3937077" y="4402831"/>
                </a:lnTo>
                <a:lnTo>
                  <a:pt x="0" y="44028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Freeform 10"/>
          <p:cNvSpPr/>
          <p:nvPr/>
        </p:nvSpPr>
        <p:spPr>
          <a:xfrm rot="-1342631" flipH="1">
            <a:off x="15051709" y="-203842"/>
            <a:ext cx="3937077" cy="4402831"/>
          </a:xfrm>
          <a:custGeom>
            <a:avLst/>
            <a:gdLst/>
            <a:ahLst/>
            <a:cxnLst/>
            <a:rect l="l" t="t" r="r" b="b"/>
            <a:pathLst>
              <a:path w="3937077" h="4402831">
                <a:moveTo>
                  <a:pt x="3937077" y="0"/>
                </a:moveTo>
                <a:lnTo>
                  <a:pt x="0" y="0"/>
                </a:lnTo>
                <a:lnTo>
                  <a:pt x="0" y="4402831"/>
                </a:lnTo>
                <a:lnTo>
                  <a:pt x="3937077" y="4402831"/>
                </a:lnTo>
                <a:lnTo>
                  <a:pt x="3937077"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TextBox 11"/>
          <p:cNvSpPr txBox="1"/>
          <p:nvPr/>
        </p:nvSpPr>
        <p:spPr>
          <a:xfrm>
            <a:off x="4680127" y="4622694"/>
            <a:ext cx="8927746" cy="4035810"/>
          </a:xfrm>
          <a:prstGeom prst="rect">
            <a:avLst/>
          </a:prstGeom>
        </p:spPr>
        <p:txBody>
          <a:bodyPr lIns="0" tIns="0" rIns="0" bIns="0" rtlCol="0" anchor="t">
            <a:spAutoFit/>
          </a:bodyPr>
          <a:lstStyle/>
          <a:p>
            <a:pPr algn="l">
              <a:lnSpc>
                <a:spcPts val="3991"/>
              </a:lnSpc>
            </a:pPr>
            <a:endParaRPr/>
          </a:p>
          <a:p>
            <a:pPr algn="l">
              <a:lnSpc>
                <a:spcPts val="3991"/>
              </a:lnSpc>
              <a:spcBef>
                <a:spcPct val="0"/>
              </a:spcBef>
            </a:pPr>
            <a:r>
              <a:rPr lang="en-US" sz="3628">
                <a:solidFill>
                  <a:srgbClr val="008000"/>
                </a:solidFill>
                <a:latin typeface="Yeseva One"/>
              </a:rPr>
              <a:t>Los requisitos para registrarse en el Certificado de CINE son, haber completado 48 créditos a nivel subgraduados con un promedio general de 2.5 o más. La solicitud está disponible en la Oficina del Registrador y en su página web.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grpSp>
        <p:nvGrpSpPr>
          <p:cNvPr id="3" name="Group 3"/>
          <p:cNvGrpSpPr/>
          <p:nvPr/>
        </p:nvGrpSpPr>
        <p:grpSpPr>
          <a:xfrm>
            <a:off x="1665286" y="2350585"/>
            <a:ext cx="771999" cy="77199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8000"/>
            </a:solidFill>
          </p:spPr>
        </p:sp>
      </p:grpSp>
      <p:sp>
        <p:nvSpPr>
          <p:cNvPr id="5" name="Freeform 5"/>
          <p:cNvSpPr/>
          <p:nvPr/>
        </p:nvSpPr>
        <p:spPr>
          <a:xfrm rot="7966260" flipH="1">
            <a:off x="9058963" y="4099497"/>
            <a:ext cx="15296673" cy="7258967"/>
          </a:xfrm>
          <a:custGeom>
            <a:avLst/>
            <a:gdLst/>
            <a:ahLst/>
            <a:cxnLst/>
            <a:rect l="l" t="t" r="r" b="b"/>
            <a:pathLst>
              <a:path w="15296673" h="7258967">
                <a:moveTo>
                  <a:pt x="15296673" y="0"/>
                </a:moveTo>
                <a:lnTo>
                  <a:pt x="0" y="0"/>
                </a:lnTo>
                <a:lnTo>
                  <a:pt x="0" y="7258967"/>
                </a:lnTo>
                <a:lnTo>
                  <a:pt x="15296673" y="7258967"/>
                </a:lnTo>
                <a:lnTo>
                  <a:pt x="15296673"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173691" y="1054499"/>
            <a:ext cx="6733309" cy="8229600"/>
          </a:xfrm>
          <a:custGeom>
            <a:avLst/>
            <a:gdLst/>
            <a:ahLst/>
            <a:cxnLst/>
            <a:rect l="l" t="t" r="r" b="b"/>
            <a:pathLst>
              <a:path w="6733309" h="8229600">
                <a:moveTo>
                  <a:pt x="0" y="0"/>
                </a:moveTo>
                <a:lnTo>
                  <a:pt x="6733309" y="0"/>
                </a:lnTo>
                <a:lnTo>
                  <a:pt x="6733309" y="8229600"/>
                </a:lnTo>
                <a:lnTo>
                  <a:pt x="0" y="82296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7" name="Table 7"/>
          <p:cNvGraphicFramePr>
            <a:graphicFrameLocks noGrp="1"/>
          </p:cNvGraphicFramePr>
          <p:nvPr/>
        </p:nvGraphicFramePr>
        <p:xfrm>
          <a:off x="1555549" y="3322609"/>
          <a:ext cx="9231578" cy="5527776"/>
        </p:xfrm>
        <a:graphic>
          <a:graphicData uri="http://schemas.openxmlformats.org/drawingml/2006/table">
            <a:tbl>
              <a:tblPr/>
              <a:tblGrid>
                <a:gridCol w="4615473">
                  <a:extLst>
                    <a:ext uri="{9D8B030D-6E8A-4147-A177-3AD203B41FA5}">
                      <a16:colId xmlns:a16="http://schemas.microsoft.com/office/drawing/2014/main" val="20000"/>
                    </a:ext>
                  </a:extLst>
                </a:gridCol>
                <a:gridCol w="1627790">
                  <a:extLst>
                    <a:ext uri="{9D8B030D-6E8A-4147-A177-3AD203B41FA5}">
                      <a16:colId xmlns:a16="http://schemas.microsoft.com/office/drawing/2014/main" val="20001"/>
                    </a:ext>
                  </a:extLst>
                </a:gridCol>
                <a:gridCol w="2988316">
                  <a:extLst>
                    <a:ext uri="{9D8B030D-6E8A-4147-A177-3AD203B41FA5}">
                      <a16:colId xmlns:a16="http://schemas.microsoft.com/office/drawing/2014/main" val="20002"/>
                    </a:ext>
                  </a:extLst>
                </a:gridCol>
              </a:tblGrid>
              <a:tr h="1143901">
                <a:tc>
                  <a:txBody>
                    <a:bodyPr/>
                    <a:lstStyle/>
                    <a:p>
                      <a:pPr algn="l">
                        <a:lnSpc>
                          <a:spcPts val="3079"/>
                        </a:lnSpc>
                        <a:defRPr/>
                      </a:pPr>
                      <a:r>
                        <a:rPr lang="en-US" sz="2199">
                          <a:solidFill>
                            <a:srgbClr val="FFFFFF"/>
                          </a:solidFill>
                          <a:latin typeface="Yeseva One"/>
                        </a:rPr>
                        <a:t>Cursos Requeridos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Yeseva One"/>
                        </a:rPr>
                        <a:t>Créditos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3079"/>
                        </a:lnSpc>
                        <a:defRPr/>
                      </a:pPr>
                      <a:r>
                        <a:rPr lang="en-US" sz="2199">
                          <a:solidFill>
                            <a:srgbClr val="FFFFFF"/>
                          </a:solidFill>
                          <a:latin typeface="Yeseva One"/>
                        </a:rPr>
                        <a:t>Prerequisitos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1492">
                <a:tc>
                  <a:txBody>
                    <a:bodyPr/>
                    <a:lstStyle/>
                    <a:p>
                      <a:pPr algn="l">
                        <a:lnSpc>
                          <a:spcPts val="2519"/>
                        </a:lnSpc>
                        <a:defRPr/>
                      </a:pPr>
                      <a:r>
                        <a:rPr lang="en-US" sz="1799">
                          <a:solidFill>
                            <a:srgbClr val="FFFFFF"/>
                          </a:solidFill>
                          <a:latin typeface="Yeseva One"/>
                        </a:rPr>
                        <a:t>INGL3280: Reading and Writing the Screenplay</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3</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24 Créditos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91492">
                <a:tc>
                  <a:txBody>
                    <a:bodyPr/>
                    <a:lstStyle/>
                    <a:p>
                      <a:pPr algn="l">
                        <a:lnSpc>
                          <a:spcPts val="2519"/>
                        </a:lnSpc>
                        <a:defRPr/>
                      </a:pPr>
                      <a:r>
                        <a:rPr lang="en-US" sz="1799">
                          <a:solidFill>
                            <a:srgbClr val="FFFFFF"/>
                          </a:solidFill>
                          <a:latin typeface="Yeseva One"/>
                        </a:rPr>
                        <a:t>CINE 4001: Historia de Cine hasta 1950 </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3</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48 Créditos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91492">
                <a:tc>
                  <a:txBody>
                    <a:bodyPr/>
                    <a:lstStyle/>
                    <a:p>
                      <a:pPr algn="l">
                        <a:lnSpc>
                          <a:spcPts val="2519"/>
                        </a:lnSpc>
                        <a:defRPr/>
                      </a:pPr>
                      <a:r>
                        <a:rPr lang="en-US" sz="1799">
                          <a:solidFill>
                            <a:srgbClr val="FFFFFF"/>
                          </a:solidFill>
                          <a:latin typeface="Yeseva One"/>
                        </a:rPr>
                        <a:t>CINE 4002: Historia de Cine desde 1950</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3</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48 Créditos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09398">
                <a:tc>
                  <a:txBody>
                    <a:bodyPr/>
                    <a:lstStyle/>
                    <a:p>
                      <a:pPr algn="l">
                        <a:lnSpc>
                          <a:spcPts val="2519"/>
                        </a:lnSpc>
                        <a:defRPr/>
                      </a:pPr>
                      <a:r>
                        <a:rPr lang="en-US" sz="1799">
                          <a:solidFill>
                            <a:srgbClr val="FFFFFF"/>
                          </a:solidFill>
                          <a:latin typeface="Yeseva One"/>
                        </a:rPr>
                        <a:t>CINE 4005: Teoría de Cine</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3</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48 Créditos</a:t>
                      </a: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2805145" y="2083169"/>
            <a:ext cx="7322748" cy="973455"/>
          </a:xfrm>
          <a:prstGeom prst="rect">
            <a:avLst/>
          </a:prstGeom>
        </p:spPr>
        <p:txBody>
          <a:bodyPr lIns="0" tIns="0" rIns="0" bIns="0" rtlCol="0" anchor="t">
            <a:spAutoFit/>
          </a:bodyPr>
          <a:lstStyle/>
          <a:p>
            <a:pPr algn="l">
              <a:lnSpc>
                <a:spcPts val="8400"/>
              </a:lnSpc>
            </a:pPr>
            <a:r>
              <a:rPr lang="en-US" sz="4200">
                <a:solidFill>
                  <a:srgbClr val="FFFFFF"/>
                </a:solidFill>
                <a:latin typeface="Kollektif"/>
              </a:rPr>
              <a:t>Clases</a:t>
            </a:r>
          </a:p>
        </p:txBody>
      </p:sp>
      <p:sp>
        <p:nvSpPr>
          <p:cNvPr id="9" name="TextBox 9"/>
          <p:cNvSpPr txBox="1"/>
          <p:nvPr/>
        </p:nvSpPr>
        <p:spPr>
          <a:xfrm>
            <a:off x="1496645" y="1044974"/>
            <a:ext cx="8273290" cy="1104900"/>
          </a:xfrm>
          <a:prstGeom prst="rect">
            <a:avLst/>
          </a:prstGeom>
        </p:spPr>
        <p:txBody>
          <a:bodyPr lIns="0" tIns="0" rIns="0" bIns="0" rtlCol="0" anchor="t">
            <a:spAutoFit/>
          </a:bodyPr>
          <a:lstStyle/>
          <a:p>
            <a:pPr marL="0" lvl="0" indent="0" algn="l">
              <a:lnSpc>
                <a:spcPts val="8640"/>
              </a:lnSpc>
              <a:spcBef>
                <a:spcPct val="0"/>
              </a:spcBef>
            </a:pPr>
            <a:r>
              <a:rPr lang="en-US" sz="7200">
                <a:solidFill>
                  <a:srgbClr val="008000"/>
                </a:solidFill>
                <a:latin typeface="Yeseva One Bold"/>
              </a:rPr>
              <a:t>Requisitos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grpSp>
        <p:nvGrpSpPr>
          <p:cNvPr id="3" name="Group 3"/>
          <p:cNvGrpSpPr/>
          <p:nvPr/>
        </p:nvGrpSpPr>
        <p:grpSpPr>
          <a:xfrm>
            <a:off x="1665286" y="2350585"/>
            <a:ext cx="771999" cy="77199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8000"/>
            </a:solidFill>
          </p:spPr>
        </p:sp>
      </p:grpSp>
      <p:sp>
        <p:nvSpPr>
          <p:cNvPr id="5" name="Freeform 5"/>
          <p:cNvSpPr/>
          <p:nvPr/>
        </p:nvSpPr>
        <p:spPr>
          <a:xfrm rot="7966260" flipH="1">
            <a:off x="9058963" y="4099497"/>
            <a:ext cx="15296673" cy="7258967"/>
          </a:xfrm>
          <a:custGeom>
            <a:avLst/>
            <a:gdLst/>
            <a:ahLst/>
            <a:cxnLst/>
            <a:rect l="l" t="t" r="r" b="b"/>
            <a:pathLst>
              <a:path w="15296673" h="7258967">
                <a:moveTo>
                  <a:pt x="15296673" y="0"/>
                </a:moveTo>
                <a:lnTo>
                  <a:pt x="0" y="0"/>
                </a:lnTo>
                <a:lnTo>
                  <a:pt x="0" y="7258967"/>
                </a:lnTo>
                <a:lnTo>
                  <a:pt x="15296673" y="7258967"/>
                </a:lnTo>
                <a:lnTo>
                  <a:pt x="15296673"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173691" y="1054499"/>
            <a:ext cx="6733309" cy="8229600"/>
          </a:xfrm>
          <a:custGeom>
            <a:avLst/>
            <a:gdLst/>
            <a:ahLst/>
            <a:cxnLst/>
            <a:rect l="l" t="t" r="r" b="b"/>
            <a:pathLst>
              <a:path w="6733309" h="8229600">
                <a:moveTo>
                  <a:pt x="0" y="0"/>
                </a:moveTo>
                <a:lnTo>
                  <a:pt x="6733309" y="0"/>
                </a:lnTo>
                <a:lnTo>
                  <a:pt x="6733309" y="8229600"/>
                </a:lnTo>
                <a:lnTo>
                  <a:pt x="0" y="82296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7" name="Table 7"/>
          <p:cNvGraphicFramePr>
            <a:graphicFrameLocks noGrp="1"/>
          </p:cNvGraphicFramePr>
          <p:nvPr/>
        </p:nvGraphicFramePr>
        <p:xfrm>
          <a:off x="1902818" y="3219849"/>
          <a:ext cx="8802310" cy="4165600"/>
        </p:xfrm>
        <a:graphic>
          <a:graphicData uri="http://schemas.openxmlformats.org/drawingml/2006/table">
            <a:tbl>
              <a:tblPr/>
              <a:tblGrid>
                <a:gridCol w="3437094">
                  <a:extLst>
                    <a:ext uri="{9D8B030D-6E8A-4147-A177-3AD203B41FA5}">
                      <a16:colId xmlns:a16="http://schemas.microsoft.com/office/drawing/2014/main" val="20000"/>
                    </a:ext>
                  </a:extLst>
                </a:gridCol>
                <a:gridCol w="1989712">
                  <a:extLst>
                    <a:ext uri="{9D8B030D-6E8A-4147-A177-3AD203B41FA5}">
                      <a16:colId xmlns:a16="http://schemas.microsoft.com/office/drawing/2014/main" val="20001"/>
                    </a:ext>
                  </a:extLst>
                </a:gridCol>
                <a:gridCol w="3375503">
                  <a:extLst>
                    <a:ext uri="{9D8B030D-6E8A-4147-A177-3AD203B41FA5}">
                      <a16:colId xmlns:a16="http://schemas.microsoft.com/office/drawing/2014/main" val="20002"/>
                    </a:ext>
                  </a:extLst>
                </a:gridCol>
              </a:tblGrid>
              <a:tr h="1371444">
                <a:tc>
                  <a:txBody>
                    <a:bodyPr/>
                    <a:lstStyle/>
                    <a:p>
                      <a:pPr algn="l">
                        <a:lnSpc>
                          <a:spcPts val="3359"/>
                        </a:lnSpc>
                        <a:defRPr/>
                      </a:pPr>
                      <a:r>
                        <a:rPr lang="en-US" sz="2399">
                          <a:solidFill>
                            <a:srgbClr val="FFFFFF"/>
                          </a:solidFill>
                          <a:latin typeface="Yeseva One"/>
                        </a:rPr>
                        <a:t>Escoja entre: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940"/>
                        </a:lnSpc>
                        <a:defRPr/>
                      </a:pPr>
                      <a:r>
                        <a:rPr lang="en-US" sz="2100">
                          <a:solidFill>
                            <a:srgbClr val="FFFFFF"/>
                          </a:solidFill>
                          <a:latin typeface="Yeseva One"/>
                        </a:rPr>
                        <a: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940"/>
                        </a:lnSpc>
                        <a:defRPr/>
                      </a:pPr>
                      <a:r>
                        <a:rPr lang="en-US" sz="2100">
                          <a:solidFill>
                            <a:srgbClr val="000000"/>
                          </a:solidFill>
                          <a:latin typeface="Yeseva One"/>
                        </a:rPr>
                        <a:t>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444">
                <a:tc>
                  <a:txBody>
                    <a:bodyPr/>
                    <a:lstStyle/>
                    <a:p>
                      <a:pPr algn="l">
                        <a:lnSpc>
                          <a:spcPts val="2520"/>
                        </a:lnSpc>
                        <a:defRPr/>
                      </a:pPr>
                      <a:r>
                        <a:rPr lang="en-US" sz="1800">
                          <a:solidFill>
                            <a:srgbClr val="FFFFFF"/>
                          </a:solidFill>
                          <a:latin typeface="Yeseva One"/>
                        </a:rPr>
                        <a:t>CINE 4017: Producción de Cine - El Cine de Ficción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FFFFFF"/>
                          </a:solidFill>
                          <a:latin typeface="Yeseva One"/>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FFFFFF"/>
                          </a:solidFill>
                          <a:latin typeface="Yeseva One"/>
                        </a:rPr>
                        <a:t>48 Créditos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2713">
                <a:tc>
                  <a:txBody>
                    <a:bodyPr/>
                    <a:lstStyle/>
                    <a:p>
                      <a:pPr algn="l">
                        <a:lnSpc>
                          <a:spcPts val="2520"/>
                        </a:lnSpc>
                        <a:defRPr/>
                      </a:pPr>
                      <a:r>
                        <a:rPr lang="en-US" sz="1800">
                          <a:solidFill>
                            <a:srgbClr val="FFFFFF"/>
                          </a:solidFill>
                          <a:latin typeface="Yeseva One"/>
                        </a:rPr>
                        <a:t>CINE 4016: Producción de Cine - El Documental Creativo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FFFFFF"/>
                          </a:solidFill>
                          <a:latin typeface="Yeseva One"/>
                        </a:rPr>
                        <a:t>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ts val="2520"/>
                        </a:lnSpc>
                        <a:defRPr/>
                      </a:pPr>
                      <a:r>
                        <a:rPr lang="en-US" sz="1800">
                          <a:solidFill>
                            <a:srgbClr val="FFFFFF"/>
                          </a:solidFill>
                          <a:latin typeface="Yeseva One"/>
                        </a:rPr>
                        <a:t>48 Créditos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8"/>
          <p:cNvSpPr txBox="1"/>
          <p:nvPr/>
        </p:nvSpPr>
        <p:spPr>
          <a:xfrm>
            <a:off x="2805145" y="2083169"/>
            <a:ext cx="7322748" cy="973455"/>
          </a:xfrm>
          <a:prstGeom prst="rect">
            <a:avLst/>
          </a:prstGeom>
        </p:spPr>
        <p:txBody>
          <a:bodyPr lIns="0" tIns="0" rIns="0" bIns="0" rtlCol="0" anchor="t">
            <a:spAutoFit/>
          </a:bodyPr>
          <a:lstStyle/>
          <a:p>
            <a:pPr algn="l">
              <a:lnSpc>
                <a:spcPts val="8400"/>
              </a:lnSpc>
            </a:pPr>
            <a:r>
              <a:rPr lang="en-US" sz="4200">
                <a:solidFill>
                  <a:srgbClr val="FFFFFF"/>
                </a:solidFill>
                <a:latin typeface="Kollektif"/>
              </a:rPr>
              <a:t>Clases</a:t>
            </a:r>
          </a:p>
        </p:txBody>
      </p:sp>
      <p:sp>
        <p:nvSpPr>
          <p:cNvPr id="9" name="TextBox 9"/>
          <p:cNvSpPr txBox="1"/>
          <p:nvPr/>
        </p:nvSpPr>
        <p:spPr>
          <a:xfrm>
            <a:off x="1496645" y="1044974"/>
            <a:ext cx="8273290" cy="1104900"/>
          </a:xfrm>
          <a:prstGeom prst="rect">
            <a:avLst/>
          </a:prstGeom>
        </p:spPr>
        <p:txBody>
          <a:bodyPr lIns="0" tIns="0" rIns="0" bIns="0" rtlCol="0" anchor="t">
            <a:spAutoFit/>
          </a:bodyPr>
          <a:lstStyle/>
          <a:p>
            <a:pPr marL="0" lvl="0" indent="0" algn="l">
              <a:lnSpc>
                <a:spcPts val="8640"/>
              </a:lnSpc>
              <a:spcBef>
                <a:spcPct val="0"/>
              </a:spcBef>
            </a:pPr>
            <a:r>
              <a:rPr lang="en-US" sz="7200">
                <a:solidFill>
                  <a:srgbClr val="008000"/>
                </a:solidFill>
                <a:latin typeface="Yeseva One Bold"/>
              </a:rPr>
              <a:t>Requisitos</a:t>
            </a:r>
          </a:p>
        </p:txBody>
      </p:sp>
      <p:sp>
        <p:nvSpPr>
          <p:cNvPr id="10" name="TextBox 10"/>
          <p:cNvSpPr txBox="1"/>
          <p:nvPr/>
        </p:nvSpPr>
        <p:spPr>
          <a:xfrm>
            <a:off x="2454735" y="3831004"/>
            <a:ext cx="7315200" cy="354338"/>
          </a:xfrm>
          <a:prstGeom prst="rect">
            <a:avLst/>
          </a:prstGeom>
        </p:spPr>
        <p:txBody>
          <a:bodyPr lIns="0" tIns="0" rIns="0" bIns="0" rtlCol="0" anchor="t">
            <a:spAutoFit/>
          </a:bodyPr>
          <a:lstStyle/>
          <a:p>
            <a:pPr algn="ctr">
              <a:lnSpc>
                <a:spcPts val="2640"/>
              </a:lnSpc>
              <a:spcBef>
                <a:spcPct val="0"/>
              </a:spcBef>
            </a:pPr>
            <a:r>
              <a:rPr lang="en-US" sz="2400">
                <a:solidFill>
                  <a:srgbClr val="FFFFFF"/>
                </a:solidFill>
                <a:latin typeface="Yeseva One Bold"/>
              </a:rPr>
              <a:t>Créditos</a:t>
            </a:r>
          </a:p>
        </p:txBody>
      </p:sp>
      <p:sp>
        <p:nvSpPr>
          <p:cNvPr id="11" name="TextBox 11"/>
          <p:cNvSpPr txBox="1"/>
          <p:nvPr/>
        </p:nvSpPr>
        <p:spPr>
          <a:xfrm>
            <a:off x="7166705" y="3831004"/>
            <a:ext cx="2961188" cy="354338"/>
          </a:xfrm>
          <a:prstGeom prst="rect">
            <a:avLst/>
          </a:prstGeom>
        </p:spPr>
        <p:txBody>
          <a:bodyPr lIns="0" tIns="0" rIns="0" bIns="0" rtlCol="0" anchor="t">
            <a:spAutoFit/>
          </a:bodyPr>
          <a:lstStyle/>
          <a:p>
            <a:pPr algn="ctr">
              <a:lnSpc>
                <a:spcPts val="2640"/>
              </a:lnSpc>
              <a:spcBef>
                <a:spcPct val="0"/>
              </a:spcBef>
            </a:pPr>
            <a:r>
              <a:rPr lang="en-US" sz="2400">
                <a:solidFill>
                  <a:srgbClr val="FFFFFF"/>
                </a:solidFill>
                <a:latin typeface="Yeseva One Bold"/>
              </a:rPr>
              <a:t>Prerequisitos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grpSp>
        <p:nvGrpSpPr>
          <p:cNvPr id="3" name="Group 3"/>
          <p:cNvGrpSpPr/>
          <p:nvPr/>
        </p:nvGrpSpPr>
        <p:grpSpPr>
          <a:xfrm>
            <a:off x="1665286" y="2350585"/>
            <a:ext cx="771999" cy="771999"/>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8000"/>
            </a:solidFill>
          </p:spPr>
        </p:sp>
      </p:grpSp>
      <p:sp>
        <p:nvSpPr>
          <p:cNvPr id="5" name="Freeform 5"/>
          <p:cNvSpPr/>
          <p:nvPr/>
        </p:nvSpPr>
        <p:spPr>
          <a:xfrm rot="7966260" flipH="1">
            <a:off x="9058963" y="4099497"/>
            <a:ext cx="15296673" cy="7258967"/>
          </a:xfrm>
          <a:custGeom>
            <a:avLst/>
            <a:gdLst/>
            <a:ahLst/>
            <a:cxnLst/>
            <a:rect l="l" t="t" r="r" b="b"/>
            <a:pathLst>
              <a:path w="15296673" h="7258967">
                <a:moveTo>
                  <a:pt x="15296673" y="0"/>
                </a:moveTo>
                <a:lnTo>
                  <a:pt x="0" y="0"/>
                </a:lnTo>
                <a:lnTo>
                  <a:pt x="0" y="7258967"/>
                </a:lnTo>
                <a:lnTo>
                  <a:pt x="15296673" y="7258967"/>
                </a:lnTo>
                <a:lnTo>
                  <a:pt x="15296673"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1173691" y="1054499"/>
            <a:ext cx="6733309" cy="8229600"/>
          </a:xfrm>
          <a:custGeom>
            <a:avLst/>
            <a:gdLst/>
            <a:ahLst/>
            <a:cxnLst/>
            <a:rect l="l" t="t" r="r" b="b"/>
            <a:pathLst>
              <a:path w="6733309" h="8229600">
                <a:moveTo>
                  <a:pt x="0" y="0"/>
                </a:moveTo>
                <a:lnTo>
                  <a:pt x="6733309" y="0"/>
                </a:lnTo>
                <a:lnTo>
                  <a:pt x="6733309" y="8229600"/>
                </a:lnTo>
                <a:lnTo>
                  <a:pt x="0" y="82296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aphicFrame>
        <p:nvGraphicFramePr>
          <p:cNvPr id="7" name="Table 7"/>
          <p:cNvGraphicFramePr>
            <a:graphicFrameLocks noGrp="1"/>
          </p:cNvGraphicFramePr>
          <p:nvPr/>
        </p:nvGraphicFramePr>
        <p:xfrm>
          <a:off x="1810832" y="3322609"/>
          <a:ext cx="5483383" cy="3803650"/>
        </p:xfrm>
        <a:graphic>
          <a:graphicData uri="http://schemas.openxmlformats.org/drawingml/2006/table">
            <a:tbl>
              <a:tblPr/>
              <a:tblGrid>
                <a:gridCol w="2894451">
                  <a:extLst>
                    <a:ext uri="{9D8B030D-6E8A-4147-A177-3AD203B41FA5}">
                      <a16:colId xmlns:a16="http://schemas.microsoft.com/office/drawing/2014/main" val="20000"/>
                    </a:ext>
                  </a:extLst>
                </a:gridCol>
                <a:gridCol w="1014994">
                  <a:extLst>
                    <a:ext uri="{9D8B030D-6E8A-4147-A177-3AD203B41FA5}">
                      <a16:colId xmlns:a16="http://schemas.microsoft.com/office/drawing/2014/main" val="20001"/>
                    </a:ext>
                  </a:extLst>
                </a:gridCol>
                <a:gridCol w="1573938">
                  <a:extLst>
                    <a:ext uri="{9D8B030D-6E8A-4147-A177-3AD203B41FA5}">
                      <a16:colId xmlns:a16="http://schemas.microsoft.com/office/drawing/2014/main" val="20002"/>
                    </a:ext>
                  </a:extLst>
                </a:gridCol>
              </a:tblGrid>
              <a:tr h="561613">
                <a:tc>
                  <a:txBody>
                    <a:bodyPr/>
                    <a:lstStyle/>
                    <a:p>
                      <a:pPr algn="l">
                        <a:lnSpc>
                          <a:spcPts val="3079"/>
                        </a:lnSpc>
                        <a:defRPr/>
                      </a:pPr>
                      <a:r>
                        <a:rPr lang="en-US" sz="2199">
                          <a:solidFill>
                            <a:srgbClr val="FFFFFF"/>
                          </a:solidFill>
                          <a:latin typeface="Yeseva One"/>
                        </a:rPr>
                        <a:t>Electivas en Cine</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174076"/>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175">
                <a:tc>
                  <a:txBody>
                    <a:bodyPr/>
                    <a:lstStyle/>
                    <a:p>
                      <a:pPr algn="l">
                        <a:lnSpc>
                          <a:spcPts val="2519"/>
                        </a:lnSpc>
                        <a:defRPr/>
                      </a:pPr>
                      <a:r>
                        <a:rPr lang="en-US" sz="1799">
                          <a:solidFill>
                            <a:srgbClr val="FFFFFF"/>
                          </a:solidFill>
                          <a:latin typeface="Yeseva One"/>
                        </a:rPr>
                        <a:t>CINE 3025: Temas Especiales</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1-9</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24 Créditos</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175">
                <a:tc>
                  <a:txBody>
                    <a:bodyPr/>
                    <a:lstStyle/>
                    <a:p>
                      <a:pPr algn="l">
                        <a:lnSpc>
                          <a:spcPts val="2519"/>
                        </a:lnSpc>
                        <a:defRPr/>
                      </a:pPr>
                      <a:r>
                        <a:rPr lang="en-US" sz="1799">
                          <a:solidFill>
                            <a:srgbClr val="FFFFFF"/>
                          </a:solidFill>
                          <a:latin typeface="Yeseva One"/>
                        </a:rPr>
                        <a:t>INGL 3345: Special Topics</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4175">
                <a:tc>
                  <a:txBody>
                    <a:bodyPr/>
                    <a:lstStyle/>
                    <a:p>
                      <a:pPr algn="l">
                        <a:lnSpc>
                          <a:spcPts val="2519"/>
                        </a:lnSpc>
                        <a:defRPr/>
                      </a:pPr>
                      <a:r>
                        <a:rPr lang="en-US" sz="1799">
                          <a:solidFill>
                            <a:srgbClr val="FFFFFF"/>
                          </a:solidFill>
                          <a:latin typeface="Yeseva One"/>
                        </a:rPr>
                        <a:t>ITAL 3085: Cine Italiano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175">
                <a:tc>
                  <a:txBody>
                    <a:bodyPr/>
                    <a:lstStyle/>
                    <a:p>
                      <a:pPr algn="l">
                        <a:lnSpc>
                          <a:spcPts val="2519"/>
                        </a:lnSpc>
                        <a:defRPr/>
                      </a:pPr>
                      <a:r>
                        <a:rPr lang="en-US" sz="1799">
                          <a:solidFill>
                            <a:srgbClr val="FFFFFF"/>
                          </a:solidFill>
                          <a:latin typeface="Yeseva One"/>
                        </a:rPr>
                        <a:t>ESPA 3126: Cine Latinoamericano</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1162">
                <a:tc>
                  <a:txBody>
                    <a:bodyPr/>
                    <a:lstStyle/>
                    <a:p>
                      <a:pPr algn="l">
                        <a:lnSpc>
                          <a:spcPts val="2519"/>
                        </a:lnSpc>
                        <a:defRPr/>
                      </a:pPr>
                      <a:r>
                        <a:rPr lang="en-US" sz="1799">
                          <a:solidFill>
                            <a:srgbClr val="FFFFFF"/>
                          </a:solidFill>
                          <a:latin typeface="Yeseva One"/>
                        </a:rPr>
                        <a:t>ESPA 3305:  Cine y Literatura Hispánica</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839"/>
                        </a:lnSpc>
                        <a:defRPr/>
                      </a:pPr>
                      <a:r>
                        <a:rPr lang="en-US" sz="599">
                          <a:solidFill>
                            <a:srgbClr val="000000"/>
                          </a:solidFill>
                          <a:latin typeface="Yeseva One"/>
                        </a:rPr>
                        <a:t> </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175">
                <a:tc>
                  <a:txBody>
                    <a:bodyPr/>
                    <a:lstStyle/>
                    <a:p>
                      <a:pPr algn="l">
                        <a:lnSpc>
                          <a:spcPts val="2519"/>
                        </a:lnSpc>
                        <a:defRPr/>
                      </a:pPr>
                      <a:r>
                        <a:rPr lang="en-US" sz="1799">
                          <a:solidFill>
                            <a:srgbClr val="FFFFFF"/>
                          </a:solidFill>
                          <a:latin typeface="Yeseva One"/>
                        </a:rPr>
                        <a:t>Cantidad de créditos requeridos</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2519"/>
                        </a:lnSpc>
                        <a:defRPr/>
                      </a:pPr>
                      <a:r>
                        <a:rPr lang="en-US" sz="1799">
                          <a:solidFill>
                            <a:srgbClr val="FFFFFF"/>
                          </a:solidFill>
                          <a:latin typeface="Yeseva One"/>
                        </a:rPr>
                        <a:t>18</a:t>
                      </a: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lvl="0" indent="0" algn="l">
                        <a:lnSpc>
                          <a:spcPts val="839"/>
                        </a:lnSpc>
                        <a:spcBef>
                          <a:spcPct val="0"/>
                        </a:spcBef>
                        <a:defRPr/>
                      </a:pPr>
                      <a:endParaRPr lang="en-US" sz="1100"/>
                    </a:p>
                  </a:txBody>
                  <a:tcPr marL="180975" marR="180975" marT="180975" marB="18097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Box 8"/>
          <p:cNvSpPr txBox="1"/>
          <p:nvPr/>
        </p:nvSpPr>
        <p:spPr>
          <a:xfrm>
            <a:off x="2805145" y="2083169"/>
            <a:ext cx="7322748" cy="973455"/>
          </a:xfrm>
          <a:prstGeom prst="rect">
            <a:avLst/>
          </a:prstGeom>
        </p:spPr>
        <p:txBody>
          <a:bodyPr lIns="0" tIns="0" rIns="0" bIns="0" rtlCol="0" anchor="t">
            <a:spAutoFit/>
          </a:bodyPr>
          <a:lstStyle/>
          <a:p>
            <a:pPr algn="l">
              <a:lnSpc>
                <a:spcPts val="8400"/>
              </a:lnSpc>
            </a:pPr>
            <a:r>
              <a:rPr lang="en-US" sz="4200">
                <a:solidFill>
                  <a:srgbClr val="FFFFFF"/>
                </a:solidFill>
                <a:latin typeface="Kollektif"/>
              </a:rPr>
              <a:t>Clases</a:t>
            </a:r>
          </a:p>
        </p:txBody>
      </p:sp>
      <p:sp>
        <p:nvSpPr>
          <p:cNvPr id="9" name="TextBox 9"/>
          <p:cNvSpPr txBox="1"/>
          <p:nvPr/>
        </p:nvSpPr>
        <p:spPr>
          <a:xfrm>
            <a:off x="1496645" y="1044974"/>
            <a:ext cx="8273290" cy="1104900"/>
          </a:xfrm>
          <a:prstGeom prst="rect">
            <a:avLst/>
          </a:prstGeom>
        </p:spPr>
        <p:txBody>
          <a:bodyPr lIns="0" tIns="0" rIns="0" bIns="0" rtlCol="0" anchor="t">
            <a:spAutoFit/>
          </a:bodyPr>
          <a:lstStyle/>
          <a:p>
            <a:pPr marL="0" lvl="0" indent="0" algn="l">
              <a:lnSpc>
                <a:spcPts val="8640"/>
              </a:lnSpc>
              <a:spcBef>
                <a:spcPct val="0"/>
              </a:spcBef>
            </a:pPr>
            <a:r>
              <a:rPr lang="en-US" sz="7200">
                <a:solidFill>
                  <a:srgbClr val="008000"/>
                </a:solidFill>
                <a:latin typeface="Yeseva One Bold"/>
              </a:rPr>
              <a:t>Requisitos</a:t>
            </a:r>
          </a:p>
        </p:txBody>
      </p:sp>
      <p:sp>
        <p:nvSpPr>
          <p:cNvPr id="10" name="TextBox 10"/>
          <p:cNvSpPr txBox="1"/>
          <p:nvPr/>
        </p:nvSpPr>
        <p:spPr>
          <a:xfrm>
            <a:off x="6190663" y="3519089"/>
            <a:ext cx="1386265" cy="323223"/>
          </a:xfrm>
          <a:prstGeom prst="rect">
            <a:avLst/>
          </a:prstGeom>
        </p:spPr>
        <p:txBody>
          <a:bodyPr lIns="0" tIns="0" rIns="0" bIns="0" rtlCol="0" anchor="t">
            <a:spAutoFit/>
          </a:bodyPr>
          <a:lstStyle/>
          <a:p>
            <a:pPr algn="ctr">
              <a:lnSpc>
                <a:spcPts val="2420"/>
              </a:lnSpc>
              <a:spcBef>
                <a:spcPct val="0"/>
              </a:spcBef>
            </a:pPr>
            <a:r>
              <a:rPr lang="en-US" sz="2200">
                <a:solidFill>
                  <a:srgbClr val="FFFFFF"/>
                </a:solidFill>
                <a:latin typeface="Yeseva One Bold"/>
              </a:rPr>
              <a:t>Créditos</a:t>
            </a:r>
          </a:p>
        </p:txBody>
      </p:sp>
      <p:sp>
        <p:nvSpPr>
          <p:cNvPr id="11" name="TextBox 11"/>
          <p:cNvSpPr txBox="1"/>
          <p:nvPr/>
        </p:nvSpPr>
        <p:spPr>
          <a:xfrm>
            <a:off x="7668914" y="3519089"/>
            <a:ext cx="2360644" cy="323223"/>
          </a:xfrm>
          <a:prstGeom prst="rect">
            <a:avLst/>
          </a:prstGeom>
        </p:spPr>
        <p:txBody>
          <a:bodyPr lIns="0" tIns="0" rIns="0" bIns="0" rtlCol="0" anchor="t">
            <a:spAutoFit/>
          </a:bodyPr>
          <a:lstStyle/>
          <a:p>
            <a:pPr algn="ctr">
              <a:lnSpc>
                <a:spcPts val="2420"/>
              </a:lnSpc>
              <a:spcBef>
                <a:spcPct val="0"/>
              </a:spcBef>
            </a:pPr>
            <a:r>
              <a:rPr lang="en-US" sz="2200">
                <a:solidFill>
                  <a:srgbClr val="FFFFFF"/>
                </a:solidFill>
                <a:latin typeface="Yeseva One Bold"/>
              </a:rPr>
              <a:t>Prerequisitos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613990" y="1379921"/>
            <a:ext cx="7268082" cy="7878379"/>
          </a:xfrm>
          <a:custGeom>
            <a:avLst/>
            <a:gdLst/>
            <a:ahLst/>
            <a:cxnLst/>
            <a:rect l="l" t="t" r="r" b="b"/>
            <a:pathLst>
              <a:path w="7268082" h="7878379">
                <a:moveTo>
                  <a:pt x="0" y="0"/>
                </a:moveTo>
                <a:lnTo>
                  <a:pt x="7268082" y="0"/>
                </a:lnTo>
                <a:lnTo>
                  <a:pt x="7268082" y="7878379"/>
                </a:lnTo>
                <a:lnTo>
                  <a:pt x="0" y="787837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a:off x="8173653" y="1701873"/>
            <a:ext cx="9570146" cy="5676693"/>
          </a:xfrm>
          <a:custGeom>
            <a:avLst/>
            <a:gdLst/>
            <a:ahLst/>
            <a:cxnLst/>
            <a:rect l="l" t="t" r="r" b="b"/>
            <a:pathLst>
              <a:path w="9570146" h="5676693">
                <a:moveTo>
                  <a:pt x="0" y="0"/>
                </a:moveTo>
                <a:lnTo>
                  <a:pt x="9570146" y="0"/>
                </a:lnTo>
                <a:lnTo>
                  <a:pt x="9570146" y="5676693"/>
                </a:lnTo>
                <a:lnTo>
                  <a:pt x="0" y="5676693"/>
                </a:lnTo>
                <a:lnTo>
                  <a:pt x="0" y="0"/>
                </a:lnTo>
                <a:close/>
              </a:path>
            </a:pathLst>
          </a:custGeom>
          <a:blipFill>
            <a:blip r:embed="rId9"/>
            <a:stretch>
              <a:fillRect l="-10554" t="-10726" r="-11610" b="-154322"/>
            </a:stretch>
          </a:blipFill>
        </p:spPr>
      </p:sp>
      <p:sp>
        <p:nvSpPr>
          <p:cNvPr id="11" name="TextBox 11"/>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9" name="Freeform 9"/>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2</a:t>
            </a:r>
          </a:p>
        </p:txBody>
      </p:sp>
      <p:sp>
        <p:nvSpPr>
          <p:cNvPr id="11" name="Freeform 11"/>
          <p:cNvSpPr/>
          <p:nvPr/>
        </p:nvSpPr>
        <p:spPr>
          <a:xfrm>
            <a:off x="8254416" y="2579578"/>
            <a:ext cx="9465040" cy="2867771"/>
          </a:xfrm>
          <a:custGeom>
            <a:avLst/>
            <a:gdLst/>
            <a:ahLst/>
            <a:cxnLst/>
            <a:rect l="l" t="t" r="r" b="b"/>
            <a:pathLst>
              <a:path w="9465040" h="2867771">
                <a:moveTo>
                  <a:pt x="0" y="0"/>
                </a:moveTo>
                <a:lnTo>
                  <a:pt x="9465040" y="0"/>
                </a:lnTo>
                <a:lnTo>
                  <a:pt x="9465040" y="2867771"/>
                </a:lnTo>
                <a:lnTo>
                  <a:pt x="0" y="2867771"/>
                </a:lnTo>
                <a:lnTo>
                  <a:pt x="0" y="0"/>
                </a:lnTo>
                <a:close/>
              </a:path>
            </a:pathLst>
          </a:custGeom>
          <a:blipFill>
            <a:blip r:embed="rId9"/>
            <a:stretch>
              <a:fillRect l="-10831" t="-245531" r="-30770" b="-255921"/>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r="-48" b="-38974"/>
            </a:stretch>
          </a:blipFill>
        </p:spPr>
      </p:sp>
      <p:sp>
        <p:nvSpPr>
          <p:cNvPr id="3" name="Freeform 3"/>
          <p:cNvSpPr/>
          <p:nvPr/>
        </p:nvSpPr>
        <p:spPr>
          <a:xfrm>
            <a:off x="1319218" y="1379921"/>
            <a:ext cx="6935198" cy="7517543"/>
          </a:xfrm>
          <a:custGeom>
            <a:avLst/>
            <a:gdLst/>
            <a:ahLst/>
            <a:cxnLst/>
            <a:rect l="l" t="t" r="r" b="b"/>
            <a:pathLst>
              <a:path w="6935198" h="7517543">
                <a:moveTo>
                  <a:pt x="0" y="0"/>
                </a:moveTo>
                <a:lnTo>
                  <a:pt x="6935198" y="0"/>
                </a:lnTo>
                <a:lnTo>
                  <a:pt x="6935198" y="7517543"/>
                </a:lnTo>
                <a:lnTo>
                  <a:pt x="0" y="7517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2871436" y="5205368"/>
            <a:ext cx="4097511" cy="1253493"/>
          </a:xfrm>
          <a:prstGeom prst="rect">
            <a:avLst/>
          </a:prstGeom>
        </p:spPr>
        <p:txBody>
          <a:bodyPr lIns="0" tIns="0" rIns="0" bIns="0" rtlCol="0" anchor="t">
            <a:spAutoFit/>
          </a:bodyPr>
          <a:lstStyle/>
          <a:p>
            <a:pPr marL="0" lvl="0" indent="0" algn="l">
              <a:lnSpc>
                <a:spcPts val="9570"/>
              </a:lnSpc>
            </a:pPr>
            <a:r>
              <a:rPr lang="en-US" sz="8700">
                <a:solidFill>
                  <a:srgbClr val="FFFFFF"/>
                </a:solidFill>
                <a:latin typeface="Yeseva One Bold"/>
              </a:rPr>
              <a:t>PASO 3</a:t>
            </a:r>
          </a:p>
        </p:txBody>
      </p:sp>
      <p:sp>
        <p:nvSpPr>
          <p:cNvPr id="5" name="Freeform 5"/>
          <p:cNvSpPr/>
          <p:nvPr/>
        </p:nvSpPr>
        <p:spPr>
          <a:xfrm flipV="1">
            <a:off x="-4910060" y="-3852949"/>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5400000">
            <a:off x="5834140" y="256446"/>
            <a:ext cx="574387" cy="574387"/>
          </a:xfrm>
          <a:custGeom>
            <a:avLst/>
            <a:gdLst/>
            <a:ahLst/>
            <a:cxnLst/>
            <a:rect l="l" t="t" r="r" b="b"/>
            <a:pathLst>
              <a:path w="574387" h="574387">
                <a:moveTo>
                  <a:pt x="0" y="0"/>
                </a:moveTo>
                <a:lnTo>
                  <a:pt x="574386" y="0"/>
                </a:lnTo>
                <a:lnTo>
                  <a:pt x="574386"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5400000">
            <a:off x="6865726" y="256446"/>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rot="-10800000" flipV="1">
            <a:off x="13147387" y="9258300"/>
            <a:ext cx="10287000" cy="4881649"/>
          </a:xfrm>
          <a:custGeom>
            <a:avLst/>
            <a:gdLst/>
            <a:ahLst/>
            <a:cxnLst/>
            <a:rect l="l" t="t" r="r" b="b"/>
            <a:pathLst>
              <a:path w="10287000" h="4881649">
                <a:moveTo>
                  <a:pt x="0" y="4881649"/>
                </a:moveTo>
                <a:lnTo>
                  <a:pt x="10287000" y="4881649"/>
                </a:lnTo>
                <a:lnTo>
                  <a:pt x="10287000" y="0"/>
                </a:lnTo>
                <a:lnTo>
                  <a:pt x="0" y="0"/>
                </a:lnTo>
                <a:lnTo>
                  <a:pt x="0" y="4881649"/>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5400000">
            <a:off x="12115800"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5400000">
            <a:off x="11084213" y="9456167"/>
            <a:ext cx="574387" cy="574387"/>
          </a:xfrm>
          <a:custGeom>
            <a:avLst/>
            <a:gdLst/>
            <a:ahLst/>
            <a:cxnLst/>
            <a:rect l="l" t="t" r="r" b="b"/>
            <a:pathLst>
              <a:path w="574387" h="574387">
                <a:moveTo>
                  <a:pt x="0" y="0"/>
                </a:moveTo>
                <a:lnTo>
                  <a:pt x="574387" y="0"/>
                </a:lnTo>
                <a:lnTo>
                  <a:pt x="574387" y="574387"/>
                </a:lnTo>
                <a:lnTo>
                  <a:pt x="0" y="5743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8505950" y="1648542"/>
            <a:ext cx="9531886" cy="5239063"/>
          </a:xfrm>
          <a:custGeom>
            <a:avLst/>
            <a:gdLst/>
            <a:ahLst/>
            <a:cxnLst/>
            <a:rect l="l" t="t" r="r" b="b"/>
            <a:pathLst>
              <a:path w="9531886" h="5239063">
                <a:moveTo>
                  <a:pt x="0" y="0"/>
                </a:moveTo>
                <a:lnTo>
                  <a:pt x="9531887" y="0"/>
                </a:lnTo>
                <a:lnTo>
                  <a:pt x="9531887" y="5239063"/>
                </a:lnTo>
                <a:lnTo>
                  <a:pt x="0" y="5239063"/>
                </a:lnTo>
                <a:lnTo>
                  <a:pt x="0" y="0"/>
                </a:lnTo>
                <a:close/>
              </a:path>
            </a:pathLst>
          </a:custGeom>
          <a:blipFill>
            <a:blip r:embed="rId9"/>
            <a:stretch>
              <a:fillRect l="-12927" t="-190067" r="-30081" b="-44779"/>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Words>
  <Application>Microsoft Office PowerPoint</Application>
  <PresentationFormat>Custom</PresentationFormat>
  <Paragraphs>75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Yeseva One</vt:lpstr>
      <vt:lpstr>Calibri</vt:lpstr>
      <vt:lpstr>Yeseva One Bold</vt:lpstr>
      <vt:lpstr>Arial</vt:lpstr>
      <vt:lpstr>Kollektif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to the Film Certificate</dc:title>
  <cp:lastModifiedBy>Student</cp:lastModifiedBy>
  <cp:revision>2</cp:revision>
  <dcterms:created xsi:type="dcterms:W3CDTF">2006-08-16T00:00:00Z</dcterms:created>
  <dcterms:modified xsi:type="dcterms:W3CDTF">2024-06-04T19:23:23Z</dcterms:modified>
  <dc:identifier>DAGHFt5H2F4</dc:identifier>
</cp:coreProperties>
</file>