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60" r:id="rId4"/>
    <p:sldId id="261" r:id="rId5"/>
    <p:sldId id="258" r:id="rId6"/>
    <p:sldId id="262" r:id="rId7"/>
    <p:sldId id="265" r:id="rId8"/>
    <p:sldId id="263" r:id="rId9"/>
    <p:sldId id="264" r:id="rId10"/>
    <p:sldId id="259" r:id="rId11"/>
  </p:sldIdLst>
  <p:sldSz cx="9144000" cy="6858000" type="screen4x3"/>
  <p:notesSz cx="7315200" cy="9601200"/>
  <p:custDataLst>
    <p:tags r:id="rId12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gs" Target="tags/tag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da\Documents\My%20Bussiness%20Files\RUM\Administrativo\Comite%20Edu%20Sub\Tabla%20Participaci&#243;n%20por%20Departamento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n-US"/>
  <c:chart>
    <c:title>
      <c:tx>
        <c:rich>
          <a:bodyPr/>
          <a:lstStyle/>
          <a:p>
            <a:pPr>
              <a:defRPr sz="3200"/>
            </a:pPr>
            <a:r>
              <a:rPr lang="en-US" sz="3200"/>
              <a:t>Participación por Departamento</a:t>
            </a:r>
          </a:p>
        </c:rich>
      </c:tx>
      <c:layout>
        <c:manualLayout>
          <c:xMode val="edge"/>
          <c:yMode val="edge"/>
          <c:x val="0.16898059617547806"/>
          <c:y val="1.2195121951219513E-2"/>
        </c:manualLayout>
      </c:layout>
    </c:title>
    <c:plotArea>
      <c:layout>
        <c:manualLayout>
          <c:layoutTarget val="inner"/>
          <c:xMode val="edge"/>
          <c:yMode val="edge"/>
          <c:x val="0.20678700318710161"/>
          <c:y val="0.18207317073170731"/>
          <c:w val="0.71583204443194604"/>
          <c:h val="0.52473913321810373"/>
        </c:manualLayout>
      </c:layout>
      <c:barChart>
        <c:barDir val="col"/>
        <c:grouping val="clustered"/>
        <c:ser>
          <c:idx val="0"/>
          <c:order val="0"/>
          <c:tx>
            <c:strRef>
              <c:f>Sheet1!$G$4</c:f>
              <c:strCache>
                <c:ptCount val="1"/>
                <c:pt idx="0">
                  <c:v>Porcentaje</c:v>
                </c:pt>
              </c:strCache>
            </c:strRef>
          </c:tx>
          <c:dLbls>
            <c:txPr>
              <a:bodyPr/>
              <a:lstStyle/>
              <a:p>
                <a:pPr>
                  <a:defRPr sz="1200" b="1"/>
                </a:pPr>
                <a:endParaRPr lang="en-US"/>
              </a:p>
            </c:txPr>
            <c:showVal val="1"/>
          </c:dLbls>
          <c:cat>
            <c:strRef>
              <c:f>Sheet1!$B$5:$B$17</c:f>
              <c:strCache>
                <c:ptCount val="13"/>
                <c:pt idx="0">
                  <c:v>Biología</c:v>
                </c:pt>
                <c:pt idx="1">
                  <c:v>Biotecnología Industrial</c:v>
                </c:pt>
                <c:pt idx="2">
                  <c:v>Ciencias Matemáticas</c:v>
                </c:pt>
                <c:pt idx="3">
                  <c:v>Ciencias Sociales</c:v>
                </c:pt>
                <c:pt idx="4">
                  <c:v>Economía</c:v>
                </c:pt>
                <c:pt idx="5">
                  <c:v>Educación Física</c:v>
                </c:pt>
                <c:pt idx="6">
                  <c:v>Enfermería </c:v>
                </c:pt>
                <c:pt idx="7">
                  <c:v>Estudios Hispánicos</c:v>
                </c:pt>
                <c:pt idx="8">
                  <c:v>Física </c:v>
                </c:pt>
                <c:pt idx="9">
                  <c:v>Geología </c:v>
                </c:pt>
                <c:pt idx="10">
                  <c:v>Humanidades</c:v>
                </c:pt>
                <c:pt idx="11">
                  <c:v>Inglés</c:v>
                </c:pt>
                <c:pt idx="12">
                  <c:v>Química</c:v>
                </c:pt>
              </c:strCache>
            </c:strRef>
          </c:cat>
          <c:val>
            <c:numRef>
              <c:f>Sheet1!$G$5:$G$17</c:f>
              <c:numCache>
                <c:formatCode>0%</c:formatCode>
                <c:ptCount val="13"/>
                <c:pt idx="0">
                  <c:v>0.62745098039215685</c:v>
                </c:pt>
                <c:pt idx="1">
                  <c:v>0.38235294117647056</c:v>
                </c:pt>
                <c:pt idx="3">
                  <c:v>0.35526315789473684</c:v>
                </c:pt>
                <c:pt idx="4">
                  <c:v>0.46153846153846156</c:v>
                </c:pt>
                <c:pt idx="5">
                  <c:v>1</c:v>
                </c:pt>
                <c:pt idx="6">
                  <c:v>0.59375</c:v>
                </c:pt>
                <c:pt idx="7">
                  <c:v>0.72222222222222221</c:v>
                </c:pt>
                <c:pt idx="10">
                  <c:v>0.69230769230769229</c:v>
                </c:pt>
                <c:pt idx="11">
                  <c:v>0.17142857142857143</c:v>
                </c:pt>
                <c:pt idx="12">
                  <c:v>0.28125</c:v>
                </c:pt>
              </c:numCache>
            </c:numRef>
          </c:val>
        </c:ser>
        <c:gapWidth val="69"/>
        <c:axId val="124622336"/>
        <c:axId val="124624256"/>
      </c:barChart>
      <c:catAx>
        <c:axId val="124622336"/>
        <c:scaling>
          <c:orientation val="minMax"/>
        </c:scaling>
        <c:axPos val="b"/>
        <c:tickLblPos val="nextTo"/>
        <c:txPr>
          <a:bodyPr/>
          <a:lstStyle/>
          <a:p>
            <a:pPr>
              <a:defRPr sz="1600"/>
            </a:pPr>
            <a:endParaRPr lang="en-US"/>
          </a:p>
        </c:txPr>
        <c:crossAx val="124624256"/>
        <c:crosses val="autoZero"/>
        <c:auto val="1"/>
        <c:lblAlgn val="ctr"/>
        <c:lblOffset val="100"/>
      </c:catAx>
      <c:valAx>
        <c:axId val="124624256"/>
        <c:scaling>
          <c:orientation val="minMax"/>
          <c:max val="1"/>
          <c:min val="0"/>
        </c:scaling>
        <c:axPos val="l"/>
        <c:majorGridlines/>
        <c:title>
          <c:tx>
            <c:rich>
              <a:bodyPr rot="-5400000" vert="horz"/>
              <a:lstStyle/>
              <a:p>
                <a:pPr>
                  <a:defRPr sz="2400"/>
                </a:pPr>
                <a:r>
                  <a:rPr lang="en-US" sz="2400" dirty="0" err="1"/>
                  <a:t>Cuestionarios</a:t>
                </a:r>
                <a:r>
                  <a:rPr lang="en-US" sz="2400" baseline="0" dirty="0"/>
                  <a:t> </a:t>
                </a:r>
                <a:r>
                  <a:rPr lang="en-US" sz="2400" baseline="0" dirty="0" err="1" smtClean="0"/>
                  <a:t>Respondidos</a:t>
                </a:r>
                <a:r>
                  <a:rPr lang="en-US" sz="2400" baseline="0" dirty="0" smtClean="0"/>
                  <a:t> </a:t>
                </a:r>
              </a:p>
              <a:p>
                <a:pPr>
                  <a:defRPr sz="2400"/>
                </a:pPr>
                <a:r>
                  <a:rPr lang="en-US" sz="1600" baseline="0" dirty="0" smtClean="0"/>
                  <a:t>(% </a:t>
                </a:r>
                <a:r>
                  <a:rPr lang="en-US" sz="1600" baseline="0" dirty="0" err="1" smtClean="0"/>
                  <a:t>distribuidos</a:t>
                </a:r>
                <a:r>
                  <a:rPr lang="en-US" sz="1600" baseline="0" dirty="0" smtClean="0"/>
                  <a:t>)</a:t>
                </a:r>
                <a:endParaRPr lang="en-US" sz="1600" dirty="0"/>
              </a:p>
            </c:rich>
          </c:tx>
          <c:layout>
            <c:manualLayout>
              <c:xMode val="edge"/>
              <c:yMode val="edge"/>
              <c:x val="3.6904761904761905E-2"/>
              <c:y val="0.13179533960693937"/>
            </c:manualLayout>
          </c:layout>
        </c:title>
        <c:numFmt formatCode="0%" sourceLinked="1"/>
        <c:tickLblPos val="nextTo"/>
        <c:txPr>
          <a:bodyPr/>
          <a:lstStyle/>
          <a:p>
            <a:pPr>
              <a:defRPr sz="1400" b="1"/>
            </a:pPr>
            <a:endParaRPr lang="en-US"/>
          </a:p>
        </c:txPr>
        <c:crossAx val="124622336"/>
        <c:crosses val="autoZero"/>
        <c:crossBetween val="between"/>
        <c:majorUnit val="0.25"/>
        <c:minorUnit val="5.000000000000001E-2"/>
      </c:valAx>
    </c:plotArea>
    <c:plotVisOnly val="1"/>
  </c:chart>
  <c:externalData r:id="rId1"/>
</c:chartSpac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 Diagonal Corner Rectangle 6"/>
          <p:cNvSpPr/>
          <p:nvPr/>
        </p:nvSpPr>
        <p:spPr>
          <a:xfrm>
            <a:off x="164592" y="146304"/>
            <a:ext cx="8814816" cy="2505456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64234" y="381001"/>
            <a:ext cx="8229600" cy="2209800"/>
          </a:xfrm>
        </p:spPr>
        <p:txBody>
          <a:bodyPr lIns="45720" rIns="228600" anchor="b">
            <a:normAutofit/>
          </a:bodyPr>
          <a:lstStyle>
            <a:lvl1pPr marL="0" algn="r">
              <a:defRPr sz="480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133600" y="2819400"/>
            <a:ext cx="6560234" cy="1752600"/>
          </a:xfrm>
        </p:spPr>
        <p:txBody>
          <a:bodyPr lIns="45720" rIns="246888"/>
          <a:lstStyle>
            <a:lvl1pPr marL="0" indent="0" algn="r">
              <a:spcBef>
                <a:spcPts val="0"/>
              </a:spcBef>
              <a:buNone/>
              <a:defRPr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>
            <a:extLst/>
          </a:lstStyle>
          <a:p>
            <a:fld id="{C3B9A16E-6CE3-49F7-A90C-C804B11DE0A9}" type="datetimeFigureOut">
              <a:rPr lang="en-US" smtClean="0"/>
              <a:pPr/>
              <a:t>5/6/2013</a:t>
            </a:fld>
            <a:endParaRPr lang="en-US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610D60BC-7CAB-4422-8BFD-58462077D89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>
            <a:extLst/>
          </a:lstStyle>
          <a:p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3B9A16E-6CE3-49F7-A90C-C804B11DE0A9}" type="datetimeFigureOut">
              <a:rPr lang="en-US" smtClean="0"/>
              <a:pPr/>
              <a:t>5/6/2013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10D60BC-7CAB-4422-8BFD-58462077D89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000128" y="3267456"/>
            <a:ext cx="74066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498230"/>
            <a:ext cx="7772400" cy="2731008"/>
          </a:xfrm>
        </p:spPr>
        <p:txBody>
          <a:bodyPr rIns="100584"/>
          <a:lstStyle>
            <a:lvl1pPr algn="r">
              <a:buNone/>
              <a:defRPr sz="4000" b="1" cap="none">
                <a:solidFill>
                  <a:schemeClr val="accent1">
                    <a:tint val="95000"/>
                    <a:satMod val="200000"/>
                  </a:schemeClr>
                </a:solidFill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287713"/>
            <a:ext cx="7772400" cy="1509712"/>
          </a:xfrm>
        </p:spPr>
        <p:txBody>
          <a:bodyPr rIns="128016" anchor="t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>
            <a:extLst/>
          </a:lstStyle>
          <a:p>
            <a:fld id="{C3B9A16E-6CE3-49F7-A90C-C804B11DE0A9}" type="datetimeFigureOut">
              <a:rPr lang="en-US" smtClean="0"/>
              <a:pPr/>
              <a:t>5/6/2013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610D60BC-7CAB-4422-8BFD-58462077D89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>
            <a:extLst/>
          </a:lstStyle>
          <a:p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3B9A16E-6CE3-49F7-A90C-C804B11DE0A9}" type="datetimeFigureOut">
              <a:rPr lang="en-US" smtClean="0"/>
              <a:pPr/>
              <a:t>5/6/2013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>
            <a:extLst/>
          </a:lstStyle>
          <a:p>
            <a:fld id="{610D60BC-7CAB-4422-8BFD-58462077D89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616744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4800600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51948"/>
            <a:ext cx="8229600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535113"/>
            <a:ext cx="4041775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941763"/>
          </a:xfrm>
        </p:spPr>
        <p:txBody>
          <a:bodyPr lIns="9144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941763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3B9A16E-6CE3-49F7-A90C-C804B11DE0A9}" type="datetimeFigureOut">
              <a:rPr lang="en-US" smtClean="0"/>
              <a:pPr/>
              <a:t>5/6/2013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>
            <a:extLst/>
          </a:lstStyle>
          <a:p>
            <a:fld id="{610D60BC-7CAB-4422-8BFD-58462077D89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53218"/>
            <a:ext cx="8229600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3B9A16E-6CE3-49F7-A90C-C804B11DE0A9}" type="datetimeFigureOut">
              <a:rPr lang="en-US" smtClean="0"/>
              <a:pPr/>
              <a:t>5/6/2013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10D60BC-7CAB-4422-8BFD-58462077D89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3B9A16E-6CE3-49F7-A90C-C804B11DE0A9}" type="datetimeFigureOut">
              <a:rPr lang="en-US" smtClean="0"/>
              <a:pPr/>
              <a:t>5/6/2013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10D60BC-7CAB-4422-8BFD-58462077D89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5057552" y="105765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63136" y="304800"/>
            <a:ext cx="3931920" cy="762000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963136" y="1107560"/>
            <a:ext cx="3931920" cy="1066800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228600" y="2209800"/>
            <a:ext cx="8666456" cy="3977640"/>
          </a:xfrm>
        </p:spPr>
        <p:txBody>
          <a:bodyPr/>
          <a:lstStyle>
            <a:lvl1pPr marL="292608">
              <a:defRPr sz="3200"/>
            </a:lvl1pPr>
            <a:lvl2pPr marL="594360">
              <a:defRPr sz="2800"/>
            </a:lvl2pPr>
            <a:lvl3pPr marL="822960">
              <a:defRPr sz="2400"/>
            </a:lvl3pPr>
            <a:lvl4pPr marL="1051560">
              <a:defRPr sz="2000"/>
            </a:lvl4pPr>
            <a:lvl5pPr marL="1261872"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>
            <a:extLst/>
          </a:lstStyle>
          <a:p>
            <a:fld id="{C3B9A16E-6CE3-49F7-A90C-C804B11DE0A9}" type="datetimeFigureOut">
              <a:rPr lang="en-US" smtClean="0"/>
              <a:pPr/>
              <a:t>5/6/2013</a:t>
            </a:fld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610D60BC-7CAB-4422-8BFD-58462077D89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>
            <a:extLst/>
          </a:lstStyle>
          <a:p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0443" y="4724400"/>
            <a:ext cx="5486400" cy="664536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40443" y="5388936"/>
            <a:ext cx="5486400" cy="912255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3" name="Picture Placeholder 12"/>
          <p:cNvSpPr>
            <a:spLocks noGrp="1"/>
          </p:cNvSpPr>
          <p:nvPr>
            <p:ph type="pic" idx="1"/>
          </p:nvPr>
        </p:nvSpPr>
        <p:spPr>
          <a:xfrm>
            <a:off x="304800" y="249864"/>
            <a:ext cx="8534400" cy="4343400"/>
          </a:xfrm>
          <a:prstGeom prst="round2DiagRect">
            <a:avLst>
              <a:gd name="adj1" fmla="val 11403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  <a:extLst/>
          </a:lstStyle>
          <a:p>
            <a:pPr marL="0" algn="l" rtl="0" eaLnBrk="1" latinLnBrk="0" hangingPunct="1"/>
            <a:r>
              <a:rPr kumimoji="0" lang="en-US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Click icon to add picture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>
            <a:extLst/>
          </a:lstStyle>
          <a:p>
            <a:fld id="{C3B9A16E-6CE3-49F7-A90C-C804B11DE0A9}" type="datetimeFigureOut">
              <a:rPr lang="en-US" smtClean="0"/>
              <a:pPr/>
              <a:t>5/6/2013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610D60BC-7CAB-4422-8BFD-58462077D89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>
            <a:extLst/>
          </a:lstStyle>
          <a:p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3B9A16E-6CE3-49F7-A90C-C804B11DE0A9}" type="datetimeFigureOut">
              <a:rPr lang="en-US" smtClean="0"/>
              <a:pPr/>
              <a:t>5/6/2013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10D60BC-7CAB-4422-8BFD-58462077D89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>
            <a:lvl1pPr algn="l"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3B9A16E-6CE3-49F7-A90C-C804B11DE0A9}" type="datetimeFigureOut">
              <a:rPr lang="en-US" smtClean="0"/>
              <a:pPr/>
              <a:t>5/6/2013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10D60BC-7CAB-4422-8BFD-58462077D89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 Diagonal Corner Rectangle 6"/>
          <p:cNvSpPr/>
          <p:nvPr/>
        </p:nvSpPr>
        <p:spPr>
          <a:xfrm>
            <a:off x="164592" y="147085"/>
            <a:ext cx="8810846" cy="6565392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1295400" y="6400800"/>
            <a:ext cx="4212264" cy="274320"/>
          </a:xfrm>
          <a:prstGeom prst="rect">
            <a:avLst/>
          </a:prstGeom>
        </p:spPr>
        <p:txBody>
          <a:bodyPr/>
          <a:lstStyle>
            <a:lvl1pPr algn="r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5562600" y="6400800"/>
            <a:ext cx="3002280" cy="274320"/>
          </a:xfrm>
          <a:prstGeom prst="rect">
            <a:avLst/>
          </a:prstGeom>
        </p:spPr>
        <p:txBody>
          <a:bodyPr/>
          <a:lstStyle>
            <a:lvl1pPr algn="l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fld id="{C3B9A16E-6CE3-49F7-A90C-C804B11DE0A9}" type="datetimeFigureOut">
              <a:rPr lang="en-US" smtClean="0"/>
              <a:pPr/>
              <a:t>5/6/2013</a:t>
            </a:fld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638952" y="6514568"/>
            <a:ext cx="464288" cy="274320"/>
          </a:xfrm>
          <a:prstGeom prst="rect">
            <a:avLst/>
          </a:prstGeom>
        </p:spPr>
        <p:txBody>
          <a:bodyPr anchor="ctr"/>
          <a:lstStyle>
            <a:lvl1pPr algn="r" eaLnBrk="1" latinLnBrk="0" hangingPunct="1">
              <a:defRPr kumimoji="0" sz="1600">
                <a:solidFill>
                  <a:schemeClr val="tx2">
                    <a:shade val="90000"/>
                  </a:schemeClr>
                </a:solidFill>
                <a:effectLst/>
              </a:defRPr>
            </a:lvl1pPr>
            <a:extLst/>
          </a:lstStyle>
          <a:p>
            <a:fld id="{610D60BC-7CAB-4422-8BFD-58462077D89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1143000"/>
          </a:xfrm>
          <a:prstGeom prst="rect">
            <a:avLst/>
          </a:prstGeom>
        </p:spPr>
        <p:txBody>
          <a:bodyPr rIns="91440" anchor="b">
            <a:normAutofit/>
            <a:scene3d>
              <a:camera prst="orthographicFront"/>
              <a:lightRig rig="soft" dir="t">
                <a:rot lat="0" lon="0" rev="2400000"/>
              </a:lightRig>
            </a:scene3d>
            <a:sp3d>
              <a:bevelT w="19050" h="12700"/>
            </a:sp3d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646237"/>
            <a:ext cx="8229600" cy="452628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marL="54864" algn="r" rtl="0" eaLnBrk="1" latinLnBrk="0" hangingPunct="1">
        <a:spcBef>
          <a:spcPct val="0"/>
        </a:spcBef>
        <a:buNone/>
        <a:defRPr kumimoji="0" sz="4600" kern="1200">
          <a:solidFill>
            <a:schemeClr val="tx2">
              <a:tint val="100000"/>
              <a:shade val="90000"/>
              <a:satMod val="250000"/>
              <a:alpha val="100000"/>
            </a:schemeClr>
          </a:solidFill>
          <a:effectLst>
            <a:outerShdw blurRad="38100" dist="25500" dir="5400000" algn="tl" rotWithShape="0">
              <a:srgbClr val="000000">
                <a:satMod val="180000"/>
                <a:alpha val="7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92100" indent="-292100" algn="l" rtl="0" eaLnBrk="1" latinLnBrk="0" hangingPunct="1">
        <a:spcBef>
          <a:spcPts val="0"/>
        </a:spcBef>
        <a:buClr>
          <a:schemeClr val="accent1"/>
        </a:buClr>
        <a:buSzPct val="70000"/>
        <a:buFont typeface="Wingdings 2"/>
        <a:buChar char="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rtl="0" eaLnBrk="1" latinLnBrk="0" hangingPunct="1">
        <a:spcBef>
          <a:spcPts val="400"/>
        </a:spcBef>
        <a:buClr>
          <a:schemeClr val="accent2"/>
        </a:buClr>
        <a:buSzPct val="90000"/>
        <a:buFontTx/>
        <a:buChar char="•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192024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dirty="0" err="1" smtClean="0"/>
              <a:t>Informe</a:t>
            </a:r>
            <a:r>
              <a:rPr lang="en-US" dirty="0" smtClean="0"/>
              <a:t> </a:t>
            </a:r>
            <a:r>
              <a:rPr lang="en-US" dirty="0" smtClean="0"/>
              <a:t>7 </a:t>
            </a:r>
            <a:r>
              <a:rPr lang="en-US" dirty="0" smtClean="0"/>
              <a:t>de </a:t>
            </a:r>
            <a:r>
              <a:rPr lang="en-US" dirty="0" smtClean="0"/>
              <a:t>mayo de </a:t>
            </a:r>
            <a:r>
              <a:rPr lang="en-US" dirty="0" smtClean="0"/>
              <a:t>2013</a:t>
            </a:r>
            <a:br>
              <a:rPr lang="en-US" dirty="0" smtClean="0"/>
            </a:br>
            <a:endParaRPr lang="en-US" sz="32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92500"/>
          </a:bodyPr>
          <a:lstStyle/>
          <a:p>
            <a:r>
              <a:rPr lang="en-US" dirty="0" err="1" smtClean="0"/>
              <a:t>Comité</a:t>
            </a:r>
            <a:r>
              <a:rPr lang="en-US" dirty="0" smtClean="0"/>
              <a:t> de </a:t>
            </a:r>
            <a:r>
              <a:rPr lang="en-US" dirty="0" err="1" smtClean="0"/>
              <a:t>Educación</a:t>
            </a:r>
            <a:r>
              <a:rPr lang="en-US" dirty="0" smtClean="0"/>
              <a:t> </a:t>
            </a:r>
            <a:r>
              <a:rPr lang="en-US" dirty="0" err="1" smtClean="0"/>
              <a:t>Subgraduada</a:t>
            </a:r>
            <a:endParaRPr lang="en-US" dirty="0" smtClean="0"/>
          </a:p>
          <a:p>
            <a:r>
              <a:rPr lang="en-US" dirty="0" err="1" smtClean="0"/>
              <a:t>Facultad</a:t>
            </a:r>
            <a:r>
              <a:rPr lang="en-US" dirty="0" smtClean="0"/>
              <a:t> de </a:t>
            </a:r>
            <a:r>
              <a:rPr lang="en-US" dirty="0" err="1" smtClean="0"/>
              <a:t>Artes</a:t>
            </a:r>
            <a:r>
              <a:rPr lang="en-US" dirty="0" smtClean="0"/>
              <a:t> y </a:t>
            </a:r>
            <a:r>
              <a:rPr lang="en-US" dirty="0" err="1" smtClean="0"/>
              <a:t>Ciencias</a:t>
            </a:r>
            <a:endParaRPr lang="en-US" dirty="0" smtClean="0"/>
          </a:p>
          <a:p>
            <a:r>
              <a:rPr lang="en-US" dirty="0" smtClean="0"/>
              <a:t>UPR- </a:t>
            </a:r>
            <a:r>
              <a:rPr lang="en-US" dirty="0" err="1" smtClean="0"/>
              <a:t>Mayagüez</a:t>
            </a:r>
            <a:endParaRPr 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Trabajos</a:t>
            </a:r>
            <a:r>
              <a:rPr lang="en-US" dirty="0" smtClean="0"/>
              <a:t> en </a:t>
            </a:r>
            <a:r>
              <a:rPr lang="en-US" dirty="0" err="1" smtClean="0"/>
              <a:t>curso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Encuesta</a:t>
            </a:r>
            <a:endParaRPr lang="en-US" dirty="0"/>
          </a:p>
          <a:p>
            <a:pPr lvl="1"/>
            <a:r>
              <a:rPr lang="en-US" dirty="0" err="1" smtClean="0"/>
              <a:t>Avalúo</a:t>
            </a:r>
            <a:r>
              <a:rPr lang="en-US" dirty="0" smtClean="0"/>
              <a:t> de </a:t>
            </a:r>
            <a:r>
              <a:rPr lang="en-US" dirty="0" err="1" smtClean="0"/>
              <a:t>incorporación</a:t>
            </a:r>
            <a:r>
              <a:rPr lang="en-US" dirty="0" smtClean="0"/>
              <a:t> de los </a:t>
            </a:r>
            <a:r>
              <a:rPr lang="en-US" dirty="0" err="1" smtClean="0"/>
              <a:t>Objetivos</a:t>
            </a:r>
            <a:r>
              <a:rPr lang="en-US" dirty="0" smtClean="0"/>
              <a:t> de </a:t>
            </a:r>
            <a:r>
              <a:rPr lang="en-US" dirty="0" err="1" smtClean="0"/>
              <a:t>Educación</a:t>
            </a:r>
            <a:r>
              <a:rPr lang="en-US" dirty="0" smtClean="0"/>
              <a:t> </a:t>
            </a:r>
            <a:r>
              <a:rPr lang="en-US" dirty="0" err="1" smtClean="0"/>
              <a:t>Subgraduada</a:t>
            </a:r>
            <a:r>
              <a:rPr lang="en-US" dirty="0" smtClean="0"/>
              <a:t> en </a:t>
            </a:r>
            <a:r>
              <a:rPr lang="en-US" dirty="0" err="1" smtClean="0"/>
              <a:t>cursos</a:t>
            </a:r>
            <a:r>
              <a:rPr lang="en-US" dirty="0" smtClean="0"/>
              <a:t> </a:t>
            </a:r>
            <a:r>
              <a:rPr lang="en-US" dirty="0" err="1" smtClean="0"/>
              <a:t>medulares</a:t>
            </a:r>
            <a:endParaRPr lang="en-US" dirty="0" smtClean="0"/>
          </a:p>
          <a:p>
            <a:pPr lvl="1"/>
            <a:r>
              <a:rPr lang="en-US" dirty="0" err="1" smtClean="0"/>
              <a:t>Perspectiva</a:t>
            </a:r>
            <a:r>
              <a:rPr lang="en-US" dirty="0" smtClean="0"/>
              <a:t> del </a:t>
            </a:r>
            <a:r>
              <a:rPr lang="en-US" dirty="0" err="1" smtClean="0"/>
              <a:t>profesor</a:t>
            </a:r>
            <a:r>
              <a:rPr lang="en-US" dirty="0"/>
              <a:t> </a:t>
            </a:r>
            <a:r>
              <a:rPr lang="en-US" dirty="0" err="1" smtClean="0"/>
              <a:t>que</a:t>
            </a:r>
            <a:r>
              <a:rPr lang="en-US" dirty="0" smtClean="0"/>
              <a:t> dicta </a:t>
            </a:r>
            <a:r>
              <a:rPr lang="en-US" dirty="0" err="1" smtClean="0"/>
              <a:t>cursos</a:t>
            </a:r>
            <a:r>
              <a:rPr lang="en-US" dirty="0" smtClean="0"/>
              <a:t> </a:t>
            </a:r>
            <a:r>
              <a:rPr lang="en-US" dirty="0" err="1" smtClean="0"/>
              <a:t>medulares</a:t>
            </a:r>
            <a:endParaRPr lang="en-US" dirty="0" smtClean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 l="30625" t="12000" r="29375" b="21000"/>
          <a:stretch>
            <a:fillRect/>
          </a:stretch>
        </p:blipFill>
        <p:spPr bwMode="auto">
          <a:xfrm>
            <a:off x="1600200" y="152400"/>
            <a:ext cx="6096000" cy="6381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 l="31875" t="15000" r="33750" b="18000"/>
          <a:stretch>
            <a:fillRect/>
          </a:stretch>
        </p:blipFill>
        <p:spPr bwMode="auto">
          <a:xfrm>
            <a:off x="1981200" y="152400"/>
            <a:ext cx="5379493" cy="6553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Trabajo</a:t>
            </a:r>
            <a:r>
              <a:rPr lang="en-US" dirty="0" smtClean="0"/>
              <a:t> de </a:t>
            </a:r>
            <a:r>
              <a:rPr lang="en-US" dirty="0" err="1" smtClean="0"/>
              <a:t>representantes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Identificaron</a:t>
            </a:r>
            <a:r>
              <a:rPr lang="en-US" dirty="0" smtClean="0"/>
              <a:t> (mayo 2012) :</a:t>
            </a:r>
          </a:p>
          <a:p>
            <a:pPr lvl="1"/>
            <a:r>
              <a:rPr lang="en-US" dirty="0" err="1" smtClean="0"/>
              <a:t>cursos</a:t>
            </a:r>
            <a:r>
              <a:rPr lang="en-US" dirty="0" smtClean="0"/>
              <a:t> </a:t>
            </a:r>
            <a:r>
              <a:rPr lang="en-US" dirty="0" err="1" smtClean="0"/>
              <a:t>medulares</a:t>
            </a:r>
            <a:r>
              <a:rPr lang="en-US" dirty="0" smtClean="0"/>
              <a:t> de </a:t>
            </a:r>
            <a:r>
              <a:rPr lang="en-US" dirty="0" err="1" smtClean="0"/>
              <a:t>cada</a:t>
            </a:r>
            <a:r>
              <a:rPr lang="en-US" dirty="0" smtClean="0"/>
              <a:t> </a:t>
            </a:r>
            <a:r>
              <a:rPr lang="en-US" dirty="0" err="1" smtClean="0"/>
              <a:t>uno</a:t>
            </a:r>
            <a:r>
              <a:rPr lang="en-US" dirty="0" smtClean="0"/>
              <a:t> de los </a:t>
            </a:r>
            <a:r>
              <a:rPr lang="en-US" dirty="0" err="1" smtClean="0"/>
              <a:t>programas</a:t>
            </a:r>
            <a:r>
              <a:rPr lang="en-US" dirty="0" smtClean="0"/>
              <a:t> de </a:t>
            </a:r>
            <a:r>
              <a:rPr lang="en-US" dirty="0" err="1" smtClean="0"/>
              <a:t>su</a:t>
            </a:r>
            <a:r>
              <a:rPr lang="en-US" dirty="0" smtClean="0"/>
              <a:t> </a:t>
            </a:r>
            <a:r>
              <a:rPr lang="en-US" dirty="0" err="1" smtClean="0"/>
              <a:t>departamento</a:t>
            </a:r>
            <a:r>
              <a:rPr lang="en-US" dirty="0" smtClean="0"/>
              <a:t> </a:t>
            </a:r>
          </a:p>
          <a:p>
            <a:pPr lvl="1"/>
            <a:r>
              <a:rPr lang="en-US" dirty="0" err="1" smtClean="0"/>
              <a:t>profesores</a:t>
            </a:r>
            <a:r>
              <a:rPr lang="en-US" dirty="0" smtClean="0"/>
              <a:t> </a:t>
            </a:r>
            <a:r>
              <a:rPr lang="en-US" dirty="0" err="1" smtClean="0"/>
              <a:t>que</a:t>
            </a:r>
            <a:r>
              <a:rPr lang="en-US" dirty="0" smtClean="0"/>
              <a:t> los </a:t>
            </a:r>
            <a:r>
              <a:rPr lang="en-US" dirty="0" err="1" smtClean="0"/>
              <a:t>dictan</a:t>
            </a:r>
            <a:endParaRPr lang="en-US" dirty="0" smtClean="0"/>
          </a:p>
          <a:p>
            <a:r>
              <a:rPr lang="en-US" dirty="0" err="1" smtClean="0"/>
              <a:t>Invitaron</a:t>
            </a:r>
            <a:r>
              <a:rPr lang="en-US" dirty="0" smtClean="0"/>
              <a:t> a los </a:t>
            </a:r>
            <a:r>
              <a:rPr lang="en-US" dirty="0" err="1" smtClean="0"/>
              <a:t>profesores</a:t>
            </a:r>
            <a:r>
              <a:rPr lang="en-US" dirty="0" smtClean="0"/>
              <a:t> </a:t>
            </a:r>
            <a:r>
              <a:rPr lang="en-US" dirty="0" err="1" smtClean="0"/>
              <a:t>identificados</a:t>
            </a:r>
            <a:r>
              <a:rPr lang="en-US" dirty="0" smtClean="0"/>
              <a:t> a </a:t>
            </a:r>
            <a:r>
              <a:rPr lang="en-US" dirty="0" err="1" smtClean="0"/>
              <a:t>participar</a:t>
            </a:r>
            <a:r>
              <a:rPr lang="en-US" dirty="0" smtClean="0"/>
              <a:t> de la </a:t>
            </a:r>
            <a:r>
              <a:rPr lang="en-US" dirty="0" err="1" smtClean="0"/>
              <a:t>encuesta</a:t>
            </a:r>
            <a:r>
              <a:rPr lang="en-US" dirty="0" smtClean="0"/>
              <a:t> (</a:t>
            </a:r>
            <a:r>
              <a:rPr lang="en-US" dirty="0" err="1" smtClean="0"/>
              <a:t>octubre</a:t>
            </a:r>
            <a:r>
              <a:rPr lang="en-US" dirty="0" smtClean="0"/>
              <a:t> 2012)</a:t>
            </a:r>
          </a:p>
          <a:p>
            <a:pPr lvl="1"/>
            <a:r>
              <a:rPr lang="en-US" dirty="0" err="1" smtClean="0"/>
              <a:t>Una</a:t>
            </a:r>
            <a:r>
              <a:rPr lang="en-US" dirty="0" smtClean="0"/>
              <a:t> </a:t>
            </a:r>
            <a:r>
              <a:rPr lang="en-US" dirty="0" err="1" smtClean="0"/>
              <a:t>encuesta</a:t>
            </a:r>
            <a:r>
              <a:rPr lang="en-US" dirty="0" smtClean="0"/>
              <a:t> </a:t>
            </a:r>
            <a:r>
              <a:rPr lang="en-US" dirty="0" err="1" smtClean="0"/>
              <a:t>por</a:t>
            </a:r>
            <a:r>
              <a:rPr lang="en-US" dirty="0" smtClean="0"/>
              <a:t> </a:t>
            </a:r>
            <a:r>
              <a:rPr lang="en-US" dirty="0" err="1" smtClean="0"/>
              <a:t>cada</a:t>
            </a:r>
            <a:r>
              <a:rPr lang="en-US" dirty="0" smtClean="0"/>
              <a:t> </a:t>
            </a:r>
            <a:r>
              <a:rPr lang="en-US" dirty="0" err="1" smtClean="0"/>
              <a:t>curso</a:t>
            </a:r>
            <a:r>
              <a:rPr lang="en-US" dirty="0" smtClean="0"/>
              <a:t> </a:t>
            </a:r>
            <a:r>
              <a:rPr lang="en-US" dirty="0" err="1" smtClean="0"/>
              <a:t>medular</a:t>
            </a:r>
            <a:r>
              <a:rPr lang="en-US" dirty="0" smtClean="0"/>
              <a:t> </a:t>
            </a:r>
            <a:r>
              <a:rPr lang="en-US" dirty="0" err="1" smtClean="0"/>
              <a:t>que</a:t>
            </a:r>
            <a:r>
              <a:rPr lang="en-US" dirty="0" smtClean="0"/>
              <a:t> </a:t>
            </a:r>
            <a:r>
              <a:rPr lang="en-US" dirty="0" err="1" smtClean="0"/>
              <a:t>enseña</a:t>
            </a:r>
            <a:endParaRPr lang="en-US" dirty="0" smtClean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Table 5"/>
          <p:cNvGraphicFramePr>
            <a:graphicFrameLocks noGrp="1"/>
          </p:cNvGraphicFramePr>
          <p:nvPr/>
        </p:nvGraphicFramePr>
        <p:xfrm>
          <a:off x="380999" y="457198"/>
          <a:ext cx="8382002" cy="6180242"/>
        </p:xfrm>
        <a:graphic>
          <a:graphicData uri="http://schemas.openxmlformats.org/drawingml/2006/table">
            <a:tbl>
              <a:tblPr/>
              <a:tblGrid>
                <a:gridCol w="366742"/>
                <a:gridCol w="2736093"/>
                <a:gridCol w="1071274"/>
                <a:gridCol w="926509"/>
                <a:gridCol w="926509"/>
                <a:gridCol w="926509"/>
                <a:gridCol w="1080926"/>
                <a:gridCol w="347440"/>
              </a:tblGrid>
              <a:tr h="275514">
                <a:tc>
                  <a:txBody>
                    <a:bodyPr/>
                    <a:lstStyle/>
                    <a:p>
                      <a:pPr algn="l" fontAlgn="b"/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317" marR="9317" marT="931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/>
                    </a:solidFill>
                  </a:tcPr>
                </a:tc>
                <a:tc gridSpan="5">
                  <a:txBody>
                    <a:bodyPr/>
                    <a:lstStyle/>
                    <a:p>
                      <a:pPr algn="ctr" fontAlgn="b"/>
                      <a:r>
                        <a:rPr lang="es-ES" sz="20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Cuestionarios </a:t>
                      </a:r>
                      <a:r>
                        <a:rPr lang="es-ES" sz="20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Distribuidos </a:t>
                      </a:r>
                      <a:r>
                        <a:rPr lang="es-ES" sz="20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y Recibidos por Departamento</a:t>
                      </a:r>
                    </a:p>
                  </a:txBody>
                  <a:tcPr marL="9317" marR="9317" marT="931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endParaRPr lang="en-US" sz="1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317" marR="9317" marT="931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317" marR="9317" marT="931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/>
                    </a:solidFill>
                  </a:tcPr>
                </a:tc>
              </a:tr>
              <a:tr h="275514">
                <a:tc>
                  <a:txBody>
                    <a:bodyPr/>
                    <a:lstStyle/>
                    <a:p>
                      <a:pPr algn="l" fontAlgn="b"/>
                      <a:endParaRPr lang="en-US" sz="1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317" marR="9317" marT="931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317" marR="9317" marT="931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317" marR="9317" marT="931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317" marR="9317" marT="931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317" marR="9317" marT="931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317" marR="9317" marT="931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317" marR="9317" marT="931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317" marR="9317" marT="931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/>
                    </a:solidFill>
                  </a:tcPr>
                </a:tc>
              </a:tr>
              <a:tr h="275514">
                <a:tc>
                  <a:txBody>
                    <a:bodyPr/>
                    <a:lstStyle/>
                    <a:p>
                      <a:pPr algn="l" fontAlgn="b"/>
                      <a:endParaRPr lang="en-US" sz="1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317" marR="9317" marT="9317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317" marR="9317" marT="931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i="0" u="none" strike="noStrike" dirty="0" err="1">
                          <a:solidFill>
                            <a:srgbClr val="000000"/>
                          </a:solidFill>
                          <a:latin typeface="Calibri"/>
                        </a:rPr>
                        <a:t>Repartidos</a:t>
                      </a:r>
                      <a:endParaRPr lang="en-US" sz="18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317" marR="9317" marT="931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fontAlgn="b"/>
                      <a:r>
                        <a:rPr lang="en-US" sz="1800" b="1" i="0" u="none" strike="noStrike" dirty="0" err="1">
                          <a:solidFill>
                            <a:srgbClr val="000000"/>
                          </a:solidFill>
                          <a:latin typeface="Calibri"/>
                        </a:rPr>
                        <a:t>Recibidos</a:t>
                      </a:r>
                      <a:endParaRPr lang="en-US" sz="18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317" marR="9317" marT="931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endParaRPr lang="en-US" sz="1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317" marR="9317" marT="931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317" marR="9317" marT="931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/>
                    </a:solidFill>
                  </a:tcPr>
                </a:tc>
              </a:tr>
              <a:tr h="275514">
                <a:tc>
                  <a:txBody>
                    <a:bodyPr/>
                    <a:lstStyle/>
                    <a:p>
                      <a:pPr algn="l" fontAlgn="b"/>
                      <a:endParaRPr lang="en-US" sz="1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317" marR="9317" marT="9317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i="0" u="none" strike="noStrike" dirty="0" err="1">
                          <a:solidFill>
                            <a:srgbClr val="000000"/>
                          </a:solidFill>
                          <a:latin typeface="Calibri"/>
                        </a:rPr>
                        <a:t>Departamento</a:t>
                      </a:r>
                      <a:endParaRPr lang="en-US" sz="18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317" marR="9317" marT="931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317" marR="9317" marT="931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En </a:t>
                      </a:r>
                      <a:r>
                        <a:rPr lang="en-US" sz="1800" b="1" i="0" u="none" strike="noStrike" dirty="0" err="1">
                          <a:solidFill>
                            <a:srgbClr val="000000"/>
                          </a:solidFill>
                          <a:latin typeface="Calibri"/>
                        </a:rPr>
                        <a:t>línea</a:t>
                      </a:r>
                      <a:endParaRPr lang="en-US" sz="18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317" marR="9317" marT="931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Impresos</a:t>
                      </a:r>
                    </a:p>
                  </a:txBody>
                  <a:tcPr marL="9317" marR="9317" marT="931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Total</a:t>
                      </a:r>
                    </a:p>
                  </a:txBody>
                  <a:tcPr marL="9317" marR="9317" marT="931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i="0" u="none" strike="noStrike" dirty="0" err="1">
                          <a:solidFill>
                            <a:srgbClr val="000000"/>
                          </a:solidFill>
                          <a:latin typeface="Calibri"/>
                        </a:rPr>
                        <a:t>Porcentaje</a:t>
                      </a:r>
                      <a:endParaRPr lang="en-US" sz="18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317" marR="9317" marT="931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317" marR="9317" marT="931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/>
                    </a:solidFill>
                  </a:tcPr>
                </a:tc>
              </a:tr>
              <a:tr h="275514">
                <a:tc>
                  <a:txBody>
                    <a:bodyPr/>
                    <a:lstStyle/>
                    <a:p>
                      <a:pPr algn="l" fontAlgn="b"/>
                      <a:endParaRPr lang="en-US" sz="1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317" marR="9317" marT="9317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 err="1">
                          <a:solidFill>
                            <a:srgbClr val="000000"/>
                          </a:solidFill>
                          <a:latin typeface="Calibri"/>
                        </a:rPr>
                        <a:t>Biología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317" marR="9317" marT="931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51</a:t>
                      </a:r>
                    </a:p>
                  </a:txBody>
                  <a:tcPr marL="9317" marR="9317" marT="931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15</a:t>
                      </a:r>
                    </a:p>
                  </a:txBody>
                  <a:tcPr marL="9317" marR="9317" marT="931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17</a:t>
                      </a:r>
                    </a:p>
                  </a:txBody>
                  <a:tcPr marL="9317" marR="9317" marT="931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32</a:t>
                      </a:r>
                    </a:p>
                  </a:txBody>
                  <a:tcPr marL="9317" marR="9317" marT="931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63%</a:t>
                      </a:r>
                    </a:p>
                  </a:txBody>
                  <a:tcPr marL="9317" marR="9317" marT="931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317" marR="9317" marT="931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/>
                    </a:solidFill>
                  </a:tcPr>
                </a:tc>
              </a:tr>
              <a:tr h="275514">
                <a:tc>
                  <a:txBody>
                    <a:bodyPr/>
                    <a:lstStyle/>
                    <a:p>
                      <a:pPr algn="l" fontAlgn="b"/>
                      <a:endParaRPr lang="en-US" sz="1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317" marR="9317" marT="9317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 err="1">
                          <a:solidFill>
                            <a:srgbClr val="000000"/>
                          </a:solidFill>
                          <a:latin typeface="Calibri"/>
                        </a:rPr>
                        <a:t>Biotecnología</a:t>
                      </a:r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 Industrial</a:t>
                      </a:r>
                    </a:p>
                  </a:txBody>
                  <a:tcPr marL="9317" marR="9317" marT="931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34</a:t>
                      </a:r>
                    </a:p>
                  </a:txBody>
                  <a:tcPr marL="9317" marR="9317" marT="931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</a:t>
                      </a:r>
                    </a:p>
                  </a:txBody>
                  <a:tcPr marL="9317" marR="9317" marT="931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-</a:t>
                      </a:r>
                    </a:p>
                  </a:txBody>
                  <a:tcPr marL="9317" marR="9317" marT="931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</a:t>
                      </a:r>
                    </a:p>
                  </a:txBody>
                  <a:tcPr marL="9317" marR="9317" marT="931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38%</a:t>
                      </a:r>
                    </a:p>
                  </a:txBody>
                  <a:tcPr marL="9317" marR="9317" marT="931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317" marR="9317" marT="931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/>
                    </a:solidFill>
                  </a:tcPr>
                </a:tc>
              </a:tr>
              <a:tr h="275514">
                <a:tc>
                  <a:txBody>
                    <a:bodyPr/>
                    <a:lstStyle/>
                    <a:p>
                      <a:pPr algn="l" fontAlgn="b"/>
                      <a:endParaRPr lang="en-US" sz="1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317" marR="9317" marT="9317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i="0" u="none" strike="noStrike" dirty="0" err="1">
                          <a:solidFill>
                            <a:srgbClr val="000000"/>
                          </a:solidFill>
                          <a:latin typeface="Calibri"/>
                        </a:rPr>
                        <a:t>Ciencias</a:t>
                      </a:r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  <a:r>
                        <a:rPr lang="en-US" sz="1800" b="1" i="0" u="none" strike="noStrike" dirty="0" err="1">
                          <a:solidFill>
                            <a:srgbClr val="000000"/>
                          </a:solidFill>
                          <a:latin typeface="Calibri"/>
                        </a:rPr>
                        <a:t>Matemáticas</a:t>
                      </a:r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</a:p>
                  </a:txBody>
                  <a:tcPr marL="9317" marR="9317" marT="931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?</a:t>
                      </a:r>
                    </a:p>
                  </a:txBody>
                  <a:tcPr marL="9317" marR="9317" marT="931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-</a:t>
                      </a:r>
                    </a:p>
                  </a:txBody>
                  <a:tcPr marL="9317" marR="9317" marT="931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317" marR="9317" marT="931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0</a:t>
                      </a:r>
                    </a:p>
                  </a:txBody>
                  <a:tcPr marL="9317" marR="9317" marT="931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317" marR="9317" marT="931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317" marR="9317" marT="931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/>
                    </a:solidFill>
                  </a:tcPr>
                </a:tc>
              </a:tr>
              <a:tr h="275514">
                <a:tc>
                  <a:txBody>
                    <a:bodyPr/>
                    <a:lstStyle/>
                    <a:p>
                      <a:pPr algn="l" fontAlgn="b"/>
                      <a:endParaRPr lang="en-US" sz="1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317" marR="9317" marT="9317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 err="1">
                          <a:solidFill>
                            <a:srgbClr val="000000"/>
                          </a:solidFill>
                          <a:latin typeface="Calibri"/>
                        </a:rPr>
                        <a:t>Ciencias</a:t>
                      </a:r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  <a:r>
                        <a:rPr lang="en-US" sz="1800" b="0" i="0" u="none" strike="noStrike" dirty="0" err="1">
                          <a:solidFill>
                            <a:srgbClr val="000000"/>
                          </a:solidFill>
                          <a:latin typeface="Calibri"/>
                        </a:rPr>
                        <a:t>Sociales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317" marR="9317" marT="931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76</a:t>
                      </a:r>
                    </a:p>
                  </a:txBody>
                  <a:tcPr marL="9317" marR="9317" marT="931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22</a:t>
                      </a:r>
                    </a:p>
                  </a:txBody>
                  <a:tcPr marL="9317" marR="9317" marT="931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</a:t>
                      </a:r>
                    </a:p>
                  </a:txBody>
                  <a:tcPr marL="9317" marR="9317" marT="931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27</a:t>
                      </a:r>
                    </a:p>
                  </a:txBody>
                  <a:tcPr marL="9317" marR="9317" marT="931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36%</a:t>
                      </a:r>
                    </a:p>
                  </a:txBody>
                  <a:tcPr marL="9317" marR="9317" marT="931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317" marR="9317" marT="931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/>
                    </a:solidFill>
                  </a:tcPr>
                </a:tc>
              </a:tr>
              <a:tr h="275514">
                <a:tc>
                  <a:txBody>
                    <a:bodyPr/>
                    <a:lstStyle/>
                    <a:p>
                      <a:pPr algn="l" fontAlgn="b"/>
                      <a:endParaRPr lang="en-US" sz="1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317" marR="9317" marT="9317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 err="1">
                          <a:solidFill>
                            <a:srgbClr val="000000"/>
                          </a:solidFill>
                          <a:latin typeface="Calibri"/>
                        </a:rPr>
                        <a:t>Economía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317" marR="9317" marT="931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</a:t>
                      </a:r>
                    </a:p>
                  </a:txBody>
                  <a:tcPr marL="9317" marR="9317" marT="931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</a:t>
                      </a:r>
                    </a:p>
                  </a:txBody>
                  <a:tcPr marL="9317" marR="9317" marT="931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0</a:t>
                      </a:r>
                    </a:p>
                  </a:txBody>
                  <a:tcPr marL="9317" marR="9317" marT="931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</a:t>
                      </a:r>
                    </a:p>
                  </a:txBody>
                  <a:tcPr marL="9317" marR="9317" marT="931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46%</a:t>
                      </a:r>
                    </a:p>
                  </a:txBody>
                  <a:tcPr marL="9317" marR="9317" marT="931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317" marR="9317" marT="931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/>
                    </a:solidFill>
                  </a:tcPr>
                </a:tc>
              </a:tr>
              <a:tr h="275514">
                <a:tc>
                  <a:txBody>
                    <a:bodyPr/>
                    <a:lstStyle/>
                    <a:p>
                      <a:pPr algn="l" fontAlgn="b"/>
                      <a:endParaRPr lang="en-US" sz="1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317" marR="9317" marT="9317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 err="1">
                          <a:solidFill>
                            <a:srgbClr val="000000"/>
                          </a:solidFill>
                          <a:latin typeface="Calibri"/>
                        </a:rPr>
                        <a:t>Educación</a:t>
                      </a:r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  <a:r>
                        <a:rPr lang="en-US" sz="1800" b="0" i="0" u="none" strike="noStrike" dirty="0" err="1">
                          <a:solidFill>
                            <a:srgbClr val="000000"/>
                          </a:solidFill>
                          <a:latin typeface="Calibri"/>
                        </a:rPr>
                        <a:t>Física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317" marR="9317" marT="931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14</a:t>
                      </a:r>
                    </a:p>
                  </a:txBody>
                  <a:tcPr marL="9317" marR="9317" marT="931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</a:t>
                      </a:r>
                    </a:p>
                  </a:txBody>
                  <a:tcPr marL="9317" marR="9317" marT="931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</a:t>
                      </a:r>
                    </a:p>
                  </a:txBody>
                  <a:tcPr marL="9317" marR="9317" marT="931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14</a:t>
                      </a:r>
                    </a:p>
                  </a:txBody>
                  <a:tcPr marL="9317" marR="9317" marT="931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100%</a:t>
                      </a:r>
                    </a:p>
                  </a:txBody>
                  <a:tcPr marL="9317" marR="9317" marT="931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317" marR="9317" marT="931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/>
                    </a:solidFill>
                  </a:tcPr>
                </a:tc>
              </a:tr>
              <a:tr h="275514">
                <a:tc>
                  <a:txBody>
                    <a:bodyPr/>
                    <a:lstStyle/>
                    <a:p>
                      <a:pPr algn="l" fontAlgn="b"/>
                      <a:endParaRPr lang="en-US" sz="1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317" marR="9317" marT="9317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 err="1">
                          <a:solidFill>
                            <a:srgbClr val="000000"/>
                          </a:solidFill>
                          <a:latin typeface="Calibri"/>
                        </a:rPr>
                        <a:t>Enfermería</a:t>
                      </a:r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</a:p>
                  </a:txBody>
                  <a:tcPr marL="9317" marR="9317" marT="931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32</a:t>
                      </a:r>
                    </a:p>
                  </a:txBody>
                  <a:tcPr marL="9317" marR="9317" marT="931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9317" marR="9317" marT="931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17</a:t>
                      </a:r>
                    </a:p>
                  </a:txBody>
                  <a:tcPr marL="9317" marR="9317" marT="931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19</a:t>
                      </a:r>
                    </a:p>
                  </a:txBody>
                  <a:tcPr marL="9317" marR="9317" marT="931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59%</a:t>
                      </a:r>
                    </a:p>
                  </a:txBody>
                  <a:tcPr marL="9317" marR="9317" marT="931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317" marR="9317" marT="931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/>
                    </a:solidFill>
                  </a:tcPr>
                </a:tc>
              </a:tr>
              <a:tr h="275514">
                <a:tc>
                  <a:txBody>
                    <a:bodyPr/>
                    <a:lstStyle/>
                    <a:p>
                      <a:pPr algn="l" fontAlgn="b"/>
                      <a:endParaRPr lang="en-US" sz="1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317" marR="9317" marT="9317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 err="1">
                          <a:solidFill>
                            <a:srgbClr val="000000"/>
                          </a:solidFill>
                          <a:latin typeface="Calibri"/>
                        </a:rPr>
                        <a:t>Estudios</a:t>
                      </a:r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  <a:r>
                        <a:rPr lang="en-US" sz="1800" b="0" i="0" u="none" strike="noStrike" dirty="0" err="1">
                          <a:solidFill>
                            <a:srgbClr val="000000"/>
                          </a:solidFill>
                          <a:latin typeface="Calibri"/>
                        </a:rPr>
                        <a:t>Hispánicos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317" marR="9317" marT="931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18</a:t>
                      </a:r>
                    </a:p>
                  </a:txBody>
                  <a:tcPr marL="9317" marR="9317" marT="931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</a:t>
                      </a:r>
                    </a:p>
                  </a:txBody>
                  <a:tcPr marL="9317" marR="9317" marT="931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5</a:t>
                      </a:r>
                    </a:p>
                  </a:txBody>
                  <a:tcPr marL="9317" marR="9317" marT="931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</a:t>
                      </a:r>
                    </a:p>
                  </a:txBody>
                  <a:tcPr marL="9317" marR="9317" marT="931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72%</a:t>
                      </a:r>
                    </a:p>
                  </a:txBody>
                  <a:tcPr marL="9317" marR="9317" marT="931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317" marR="9317" marT="931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/>
                    </a:solidFill>
                  </a:tcPr>
                </a:tc>
              </a:tr>
              <a:tr h="275514">
                <a:tc>
                  <a:txBody>
                    <a:bodyPr/>
                    <a:lstStyle/>
                    <a:p>
                      <a:pPr algn="l" fontAlgn="b"/>
                      <a:endParaRPr lang="en-US" sz="1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317" marR="9317" marT="9317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i="0" u="none" strike="noStrike" dirty="0" err="1">
                          <a:solidFill>
                            <a:srgbClr val="000000"/>
                          </a:solidFill>
                          <a:latin typeface="Calibri"/>
                        </a:rPr>
                        <a:t>Física</a:t>
                      </a:r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</a:p>
                  </a:txBody>
                  <a:tcPr marL="9317" marR="9317" marT="931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?</a:t>
                      </a:r>
                    </a:p>
                  </a:txBody>
                  <a:tcPr marL="9317" marR="9317" marT="931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9317" marR="9317" marT="931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-</a:t>
                      </a:r>
                    </a:p>
                  </a:txBody>
                  <a:tcPr marL="9317" marR="9317" marT="931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9317" marR="9317" marT="931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317" marR="9317" marT="931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317" marR="9317" marT="931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/>
                    </a:solidFill>
                  </a:tcPr>
                </a:tc>
              </a:tr>
              <a:tr h="275514">
                <a:tc>
                  <a:txBody>
                    <a:bodyPr/>
                    <a:lstStyle/>
                    <a:p>
                      <a:pPr algn="l" fontAlgn="b"/>
                      <a:endParaRPr lang="en-US" sz="1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317" marR="9317" marT="9317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 err="1">
                          <a:solidFill>
                            <a:srgbClr val="000000"/>
                          </a:solidFill>
                          <a:latin typeface="Calibri"/>
                        </a:rPr>
                        <a:t>Geología</a:t>
                      </a:r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</a:p>
                  </a:txBody>
                  <a:tcPr marL="9317" marR="9317" marT="931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?</a:t>
                      </a:r>
                    </a:p>
                  </a:txBody>
                  <a:tcPr marL="9317" marR="9317" marT="931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-</a:t>
                      </a:r>
                    </a:p>
                  </a:txBody>
                  <a:tcPr marL="9317" marR="9317" marT="931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</a:t>
                      </a:r>
                    </a:p>
                  </a:txBody>
                  <a:tcPr marL="9317" marR="9317" marT="931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</a:t>
                      </a:r>
                    </a:p>
                  </a:txBody>
                  <a:tcPr marL="9317" marR="9317" marT="931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317" marR="9317" marT="931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317" marR="9317" marT="931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/>
                    </a:solidFill>
                  </a:tcPr>
                </a:tc>
              </a:tr>
              <a:tr h="275514">
                <a:tc>
                  <a:txBody>
                    <a:bodyPr/>
                    <a:lstStyle/>
                    <a:p>
                      <a:pPr algn="l" fontAlgn="b"/>
                      <a:endParaRPr lang="en-US" sz="1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317" marR="9317" marT="9317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 err="1">
                          <a:solidFill>
                            <a:srgbClr val="000000"/>
                          </a:solidFill>
                          <a:latin typeface="Calibri"/>
                        </a:rPr>
                        <a:t>Humanidades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317" marR="9317" marT="931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26</a:t>
                      </a:r>
                    </a:p>
                  </a:txBody>
                  <a:tcPr marL="9317" marR="9317" marT="931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</a:t>
                      </a:r>
                    </a:p>
                  </a:txBody>
                  <a:tcPr marL="9317" marR="9317" marT="931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5</a:t>
                      </a:r>
                    </a:p>
                  </a:txBody>
                  <a:tcPr marL="9317" marR="9317" marT="931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18</a:t>
                      </a:r>
                    </a:p>
                  </a:txBody>
                  <a:tcPr marL="9317" marR="9317" marT="931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69%</a:t>
                      </a:r>
                    </a:p>
                  </a:txBody>
                  <a:tcPr marL="9317" marR="9317" marT="931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317" marR="9317" marT="931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/>
                    </a:solidFill>
                  </a:tcPr>
                </a:tc>
              </a:tr>
              <a:tr h="275514">
                <a:tc>
                  <a:txBody>
                    <a:bodyPr/>
                    <a:lstStyle/>
                    <a:p>
                      <a:pPr algn="l" fontAlgn="b"/>
                      <a:endParaRPr lang="en-US" sz="1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317" marR="9317" marT="9317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 err="1">
                          <a:solidFill>
                            <a:srgbClr val="000000"/>
                          </a:solidFill>
                          <a:latin typeface="Calibri"/>
                        </a:rPr>
                        <a:t>Inglés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317" marR="9317" marT="931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35</a:t>
                      </a:r>
                    </a:p>
                  </a:txBody>
                  <a:tcPr marL="9317" marR="9317" marT="931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</a:t>
                      </a:r>
                    </a:p>
                  </a:txBody>
                  <a:tcPr marL="9317" marR="9317" marT="931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0</a:t>
                      </a:r>
                    </a:p>
                  </a:txBody>
                  <a:tcPr marL="9317" marR="9317" marT="931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</a:t>
                      </a:r>
                    </a:p>
                  </a:txBody>
                  <a:tcPr marL="9317" marR="9317" marT="931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17%</a:t>
                      </a:r>
                    </a:p>
                  </a:txBody>
                  <a:tcPr marL="9317" marR="9317" marT="931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317" marR="9317" marT="931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/>
                    </a:solidFill>
                  </a:tcPr>
                </a:tc>
              </a:tr>
              <a:tr h="275514">
                <a:tc>
                  <a:txBody>
                    <a:bodyPr/>
                    <a:lstStyle/>
                    <a:p>
                      <a:pPr algn="l" fontAlgn="b"/>
                      <a:endParaRPr lang="en-US" sz="1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317" marR="9317" marT="9317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 err="1">
                          <a:solidFill>
                            <a:srgbClr val="000000"/>
                          </a:solidFill>
                          <a:latin typeface="Calibri"/>
                        </a:rPr>
                        <a:t>Química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317" marR="9317" marT="931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32</a:t>
                      </a:r>
                    </a:p>
                  </a:txBody>
                  <a:tcPr marL="9317" marR="9317" marT="931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</a:t>
                      </a:r>
                    </a:p>
                  </a:txBody>
                  <a:tcPr marL="9317" marR="9317" marT="931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9317" marR="9317" marT="931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</a:t>
                      </a:r>
                    </a:p>
                  </a:txBody>
                  <a:tcPr marL="9317" marR="9317" marT="931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28%</a:t>
                      </a:r>
                    </a:p>
                  </a:txBody>
                  <a:tcPr marL="9317" marR="9317" marT="931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317" marR="9317" marT="931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/>
                    </a:solidFill>
                  </a:tcPr>
                </a:tc>
              </a:tr>
              <a:tr h="275514">
                <a:tc>
                  <a:txBody>
                    <a:bodyPr/>
                    <a:lstStyle/>
                    <a:p>
                      <a:pPr algn="l" fontAlgn="b"/>
                      <a:endParaRPr lang="en-US" sz="1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317" marR="9317" marT="931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Total:</a:t>
                      </a:r>
                    </a:p>
                  </a:txBody>
                  <a:tcPr marL="9317" marR="9317" marT="931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331</a:t>
                      </a:r>
                    </a:p>
                  </a:txBody>
                  <a:tcPr marL="9317" marR="9317" marT="931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317" marR="9317" marT="931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Total:</a:t>
                      </a:r>
                    </a:p>
                  </a:txBody>
                  <a:tcPr marL="9317" marR="9317" marT="931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162</a:t>
                      </a:r>
                    </a:p>
                  </a:txBody>
                  <a:tcPr marL="9317" marR="9317" marT="9317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49%</a:t>
                      </a:r>
                    </a:p>
                  </a:txBody>
                  <a:tcPr marL="9317" marR="9317" marT="931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317" marR="9317" marT="931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/>
                    </a:solidFill>
                  </a:tcPr>
                </a:tc>
              </a:tr>
              <a:tr h="275514">
                <a:tc>
                  <a:txBody>
                    <a:bodyPr/>
                    <a:lstStyle/>
                    <a:p>
                      <a:pPr algn="l" fontAlgn="b"/>
                      <a:endParaRPr lang="en-US" sz="1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317" marR="9317" marT="931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317" marR="9317" marT="931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317" marR="9317" marT="931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317" marR="9317" marT="931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317" marR="9317" marT="931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317" marR="9317" marT="931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317" marR="9317" marT="931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317" marR="9317" marT="931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/>
                    </a:solidFill>
                  </a:tcPr>
                </a:tc>
              </a:tr>
              <a:tr h="275514">
                <a:tc>
                  <a:txBody>
                    <a:bodyPr/>
                    <a:lstStyle/>
                    <a:p>
                      <a:pPr algn="l" fontAlgn="b"/>
                      <a:endParaRPr lang="en-US" sz="1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317" marR="9317" marT="931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317" marR="9317" marT="931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317" marR="9317" marT="931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317" marR="9317" marT="931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317" marR="9317" marT="931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317" marR="9317" marT="931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317" marR="9317" marT="931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317" marR="9317" marT="931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/>
                    </a:solidFill>
                  </a:tcPr>
                </a:tc>
              </a:tr>
              <a:tr h="509514">
                <a:tc>
                  <a:txBody>
                    <a:bodyPr/>
                    <a:lstStyle/>
                    <a:p>
                      <a:pPr algn="l" fontAlgn="b"/>
                      <a:endParaRPr lang="en-US" sz="1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317" marR="9317" marT="931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/>
                    </a:solidFill>
                  </a:tcPr>
                </a:tc>
                <a:tc gridSpan="7">
                  <a:txBody>
                    <a:bodyPr/>
                    <a:lstStyle/>
                    <a:p>
                      <a:pPr algn="l" fontAlgn="b"/>
                      <a:r>
                        <a:rPr lang="es-ES" sz="16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** departamento envió lista de cursos y profesores por programa en mayo del 2012, pero no tenemos información del departamento desde entonces.</a:t>
                      </a:r>
                    </a:p>
                  </a:txBody>
                  <a:tcPr marL="9317" marR="9317" marT="931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Chart 1"/>
          <p:cNvGraphicFramePr/>
          <p:nvPr/>
        </p:nvGraphicFramePr>
        <p:xfrm>
          <a:off x="228600" y="304800"/>
          <a:ext cx="8534400" cy="62484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Próximo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Análisis</a:t>
            </a:r>
            <a:r>
              <a:rPr lang="en-US" dirty="0" smtClean="0"/>
              <a:t> de </a:t>
            </a:r>
            <a:r>
              <a:rPr lang="en-US" dirty="0" err="1" smtClean="0"/>
              <a:t>datos</a:t>
            </a:r>
            <a:endParaRPr lang="en-US" dirty="0" smtClean="0"/>
          </a:p>
          <a:p>
            <a:r>
              <a:rPr lang="en-US" dirty="0" err="1" smtClean="0"/>
              <a:t>Informe</a:t>
            </a:r>
            <a:r>
              <a:rPr lang="en-US" dirty="0" smtClean="0"/>
              <a:t> de los </a:t>
            </a:r>
            <a:r>
              <a:rPr lang="en-US" dirty="0" err="1" smtClean="0"/>
              <a:t>resultados</a:t>
            </a:r>
            <a:r>
              <a:rPr lang="en-US" dirty="0" smtClean="0"/>
              <a:t> y </a:t>
            </a:r>
            <a:r>
              <a:rPr lang="en-US" dirty="0" err="1" smtClean="0"/>
              <a:t>recomendaciones</a:t>
            </a:r>
            <a:r>
              <a:rPr lang="en-US" dirty="0" smtClean="0"/>
              <a:t> </a:t>
            </a:r>
            <a:r>
              <a:rPr lang="en-US" dirty="0" err="1" smtClean="0"/>
              <a:t>basadas</a:t>
            </a:r>
            <a:r>
              <a:rPr lang="en-US" dirty="0" smtClean="0"/>
              <a:t> en </a:t>
            </a:r>
            <a:r>
              <a:rPr lang="en-US" dirty="0" err="1" smtClean="0"/>
              <a:t>estos</a:t>
            </a:r>
            <a:endParaRPr lang="en-US" dirty="0" smtClean="0"/>
          </a:p>
          <a:p>
            <a:r>
              <a:rPr lang="en-US" dirty="0" err="1" smtClean="0"/>
              <a:t>Establecer</a:t>
            </a:r>
            <a:r>
              <a:rPr lang="en-US" dirty="0" smtClean="0"/>
              <a:t> </a:t>
            </a:r>
            <a:r>
              <a:rPr lang="en-US" dirty="0" err="1" smtClean="0"/>
              <a:t>nuevo</a:t>
            </a:r>
            <a:r>
              <a:rPr lang="en-US" dirty="0" smtClean="0"/>
              <a:t> plan de </a:t>
            </a:r>
            <a:r>
              <a:rPr lang="en-US" smtClean="0"/>
              <a:t>trabajo</a:t>
            </a:r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err="1" smtClean="0"/>
              <a:t>Lista</a:t>
            </a:r>
            <a:r>
              <a:rPr lang="en-US" dirty="0" smtClean="0"/>
              <a:t> de </a:t>
            </a:r>
            <a:r>
              <a:rPr lang="en-US" dirty="0" err="1" smtClean="0"/>
              <a:t>Representantes</a:t>
            </a:r>
            <a:r>
              <a:rPr lang="en-US" dirty="0" smtClean="0"/>
              <a:t> </a:t>
            </a:r>
            <a:r>
              <a:rPr lang="en-US" dirty="0" err="1" smtClean="0"/>
              <a:t>por</a:t>
            </a:r>
            <a:r>
              <a:rPr lang="en-US" dirty="0" smtClean="0"/>
              <a:t> </a:t>
            </a:r>
            <a:r>
              <a:rPr lang="en-US" dirty="0" err="1" smtClean="0"/>
              <a:t>Departamento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it-IT" dirty="0" smtClean="0"/>
              <a:t>Dra. Ada I. Fraticelli Torres</a:t>
            </a:r>
          </a:p>
          <a:p>
            <a:pPr lvl="1"/>
            <a:r>
              <a:rPr lang="en-US" dirty="0" err="1" smtClean="0"/>
              <a:t>Ciencias</a:t>
            </a:r>
            <a:r>
              <a:rPr lang="en-US" dirty="0" smtClean="0"/>
              <a:t> </a:t>
            </a:r>
            <a:r>
              <a:rPr lang="en-US" dirty="0" err="1" smtClean="0"/>
              <a:t>Sociales</a:t>
            </a:r>
            <a:r>
              <a:rPr lang="en-US" dirty="0" smtClean="0"/>
              <a:t>/</a:t>
            </a:r>
            <a:r>
              <a:rPr lang="en-US" dirty="0" err="1" smtClean="0"/>
              <a:t>Presidenta</a:t>
            </a:r>
            <a:endParaRPr lang="en-US" dirty="0" smtClean="0"/>
          </a:p>
          <a:p>
            <a:r>
              <a:rPr lang="en-US" dirty="0" smtClean="0"/>
              <a:t>Dr. Duane </a:t>
            </a:r>
            <a:r>
              <a:rPr lang="en-US" dirty="0" err="1" smtClean="0"/>
              <a:t>Kolterman</a:t>
            </a:r>
            <a:endParaRPr lang="en-US" dirty="0" smtClean="0"/>
          </a:p>
          <a:p>
            <a:pPr lvl="1"/>
            <a:r>
              <a:rPr lang="en-US" dirty="0" err="1" smtClean="0"/>
              <a:t>Biología</a:t>
            </a:r>
            <a:endParaRPr lang="en-US" dirty="0" smtClean="0"/>
          </a:p>
          <a:p>
            <a:r>
              <a:rPr lang="en-US" dirty="0" smtClean="0"/>
              <a:t>Dr. Carlos Ríos</a:t>
            </a:r>
          </a:p>
          <a:p>
            <a:pPr lvl="1"/>
            <a:r>
              <a:rPr lang="en-US" dirty="0" err="1" smtClean="0"/>
              <a:t>Biotecnología</a:t>
            </a:r>
            <a:r>
              <a:rPr lang="en-US" dirty="0" smtClean="0"/>
              <a:t> Industrial</a:t>
            </a:r>
          </a:p>
          <a:p>
            <a:r>
              <a:rPr lang="en-US" dirty="0" smtClean="0"/>
              <a:t>Dr. José I. Alameda</a:t>
            </a:r>
          </a:p>
          <a:p>
            <a:pPr lvl="1"/>
            <a:r>
              <a:rPr lang="en-US" dirty="0" err="1" smtClean="0"/>
              <a:t>Economía</a:t>
            </a:r>
            <a:endParaRPr lang="en-US" dirty="0" smtClean="0"/>
          </a:p>
          <a:p>
            <a:r>
              <a:rPr lang="en-US" dirty="0" smtClean="0"/>
              <a:t>Prof. Francisco </a:t>
            </a:r>
            <a:r>
              <a:rPr lang="en-US" dirty="0" err="1" smtClean="0"/>
              <a:t>Cintrón</a:t>
            </a:r>
            <a:endParaRPr lang="en-US" dirty="0" smtClean="0"/>
          </a:p>
          <a:p>
            <a:pPr lvl="1"/>
            <a:r>
              <a:rPr lang="en-US" dirty="0" err="1" smtClean="0"/>
              <a:t>Educación</a:t>
            </a:r>
            <a:r>
              <a:rPr lang="en-US" dirty="0" smtClean="0"/>
              <a:t> </a:t>
            </a:r>
            <a:r>
              <a:rPr lang="en-US" dirty="0" err="1" smtClean="0"/>
              <a:t>Física</a:t>
            </a:r>
            <a:endParaRPr lang="en-US" dirty="0" smtClean="0"/>
          </a:p>
          <a:p>
            <a:r>
              <a:rPr lang="en-US" dirty="0" err="1" smtClean="0"/>
              <a:t>Dra</a:t>
            </a:r>
            <a:r>
              <a:rPr lang="en-US" dirty="0" smtClean="0"/>
              <a:t>. Madeline Delgado</a:t>
            </a:r>
          </a:p>
          <a:p>
            <a:pPr lvl="1"/>
            <a:r>
              <a:rPr lang="en-US" dirty="0" err="1" smtClean="0"/>
              <a:t>Enfermería</a:t>
            </a:r>
            <a:endParaRPr lang="en-US" dirty="0" smtClean="0"/>
          </a:p>
          <a:p>
            <a:r>
              <a:rPr lang="en-US" dirty="0" err="1" smtClean="0"/>
              <a:t>Dra</a:t>
            </a:r>
            <a:r>
              <a:rPr lang="en-US" dirty="0" smtClean="0"/>
              <a:t>. Carmen Rivera</a:t>
            </a:r>
          </a:p>
          <a:p>
            <a:pPr lvl="1"/>
            <a:r>
              <a:rPr lang="en-US" dirty="0" err="1" smtClean="0"/>
              <a:t>Estudios</a:t>
            </a:r>
            <a:r>
              <a:rPr lang="en-US" dirty="0" smtClean="0"/>
              <a:t> </a:t>
            </a:r>
            <a:r>
              <a:rPr lang="en-US" dirty="0" err="1" smtClean="0"/>
              <a:t>Hispánicos</a:t>
            </a:r>
            <a:endParaRPr lang="en-US" dirty="0" smtClean="0"/>
          </a:p>
          <a:p>
            <a:r>
              <a:rPr lang="en-US" dirty="0" smtClean="0"/>
              <a:t>Dr. Yong-</a:t>
            </a:r>
            <a:r>
              <a:rPr lang="en-US" dirty="0" err="1" smtClean="0"/>
              <a:t>Jihn</a:t>
            </a:r>
            <a:r>
              <a:rPr lang="en-US" dirty="0" smtClean="0"/>
              <a:t> Kim</a:t>
            </a:r>
          </a:p>
          <a:p>
            <a:pPr lvl="1"/>
            <a:r>
              <a:rPr lang="en-US" dirty="0" err="1" smtClean="0"/>
              <a:t>Física</a:t>
            </a:r>
            <a:endParaRPr lang="en-US" dirty="0" smtClean="0"/>
          </a:p>
          <a:p>
            <a:pPr>
              <a:buNone/>
            </a:pPr>
            <a:endParaRPr lang="en-US" dirty="0" smtClean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dirty="0" smtClean="0"/>
              <a:t>Dr. Thomas Miller</a:t>
            </a:r>
          </a:p>
          <a:p>
            <a:pPr lvl="1"/>
            <a:r>
              <a:rPr lang="en-US" dirty="0" err="1" smtClean="0"/>
              <a:t>Geología</a:t>
            </a:r>
            <a:endParaRPr lang="en-US" dirty="0" smtClean="0"/>
          </a:p>
          <a:p>
            <a:r>
              <a:rPr lang="en-US" dirty="0" err="1" smtClean="0"/>
              <a:t>Dra</a:t>
            </a:r>
            <a:r>
              <a:rPr lang="en-US" dirty="0" smtClean="0"/>
              <a:t>. </a:t>
            </a:r>
            <a:r>
              <a:rPr lang="en-US" dirty="0" err="1" smtClean="0"/>
              <a:t>Noemí</a:t>
            </a:r>
            <a:r>
              <a:rPr lang="en-US" dirty="0" smtClean="0"/>
              <a:t> Maldonado</a:t>
            </a:r>
          </a:p>
          <a:p>
            <a:pPr lvl="1"/>
            <a:r>
              <a:rPr lang="en-US" dirty="0" err="1" smtClean="0"/>
              <a:t>Humanidades</a:t>
            </a:r>
            <a:endParaRPr lang="en-US" dirty="0" smtClean="0"/>
          </a:p>
          <a:p>
            <a:r>
              <a:rPr lang="en-US" dirty="0" smtClean="0"/>
              <a:t>Dr. Roberto </a:t>
            </a:r>
            <a:r>
              <a:rPr lang="en-US" dirty="0" err="1" smtClean="0"/>
              <a:t>López</a:t>
            </a:r>
            <a:endParaRPr lang="en-US" dirty="0" smtClean="0"/>
          </a:p>
          <a:p>
            <a:pPr lvl="1"/>
            <a:r>
              <a:rPr lang="en-US" dirty="0" err="1" smtClean="0"/>
              <a:t>Inglés</a:t>
            </a:r>
            <a:endParaRPr lang="en-US" dirty="0" smtClean="0"/>
          </a:p>
          <a:p>
            <a:r>
              <a:rPr lang="en-US" dirty="0" smtClean="0"/>
              <a:t>Dr. </a:t>
            </a:r>
            <a:r>
              <a:rPr lang="en-US" dirty="0" err="1" smtClean="0"/>
              <a:t>Héctor</a:t>
            </a:r>
            <a:r>
              <a:rPr lang="en-US" dirty="0" smtClean="0"/>
              <a:t> Rosario</a:t>
            </a:r>
            <a:endParaRPr lang="en-US" dirty="0" smtClean="0"/>
          </a:p>
          <a:p>
            <a:pPr lvl="1"/>
            <a:r>
              <a:rPr lang="en-US" dirty="0" err="1" smtClean="0"/>
              <a:t>Ciencias</a:t>
            </a:r>
            <a:r>
              <a:rPr lang="en-US" dirty="0" smtClean="0"/>
              <a:t> </a:t>
            </a:r>
            <a:r>
              <a:rPr lang="en-US" dirty="0" err="1" smtClean="0"/>
              <a:t>Matemáticas</a:t>
            </a:r>
            <a:endParaRPr lang="en-US" dirty="0" smtClean="0"/>
          </a:p>
          <a:p>
            <a:r>
              <a:rPr lang="en-US" dirty="0" err="1" smtClean="0"/>
              <a:t>Dra</a:t>
            </a:r>
            <a:r>
              <a:rPr lang="en-US" dirty="0" smtClean="0"/>
              <a:t>. Jessica Torres</a:t>
            </a:r>
          </a:p>
          <a:p>
            <a:pPr lvl="1"/>
            <a:r>
              <a:rPr lang="en-US" dirty="0" err="1" smtClean="0"/>
              <a:t>Química</a:t>
            </a:r>
            <a:endParaRPr lang="en-US" dirty="0" smtClean="0"/>
          </a:p>
          <a:p>
            <a:r>
              <a:rPr lang="en-US" dirty="0" smtClean="0"/>
              <a:t>Prof. </a:t>
            </a:r>
            <a:r>
              <a:rPr lang="en-US" dirty="0" err="1" smtClean="0"/>
              <a:t>Félix</a:t>
            </a:r>
            <a:r>
              <a:rPr lang="en-US" dirty="0" smtClean="0"/>
              <a:t> Zapata</a:t>
            </a:r>
          </a:p>
          <a:p>
            <a:pPr lvl="1"/>
            <a:r>
              <a:rPr lang="es-ES" dirty="0" smtClean="0"/>
              <a:t>Decano Asociado Avalúo y Tecnologías del Aprendizaje</a:t>
            </a:r>
            <a:endParaRPr lang="en-US" dirty="0" smtClean="0"/>
          </a:p>
          <a:p>
            <a:r>
              <a:rPr lang="es-ES" dirty="0" err="1" smtClean="0"/>
              <a:t>Leisha</a:t>
            </a:r>
            <a:r>
              <a:rPr lang="es-ES" dirty="0" smtClean="0"/>
              <a:t> Santiago Bello</a:t>
            </a:r>
          </a:p>
          <a:p>
            <a:pPr lvl="1"/>
            <a:r>
              <a:rPr lang="es-ES" dirty="0" smtClean="0"/>
              <a:t>Representante Estudiantil</a:t>
            </a:r>
            <a:endParaRPr lang="en-US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CESAC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dirty="0" err="1" smtClean="0"/>
              <a:t>Comité</a:t>
            </a:r>
            <a:r>
              <a:rPr lang="en-US" dirty="0" smtClean="0"/>
              <a:t> </a:t>
            </a:r>
            <a:r>
              <a:rPr lang="en-US" dirty="0" err="1" smtClean="0"/>
              <a:t>permanente</a:t>
            </a:r>
            <a:r>
              <a:rPr lang="en-US" dirty="0" smtClean="0"/>
              <a:t> de la </a:t>
            </a:r>
            <a:r>
              <a:rPr lang="en-US" dirty="0" err="1" smtClean="0"/>
              <a:t>Facultad</a:t>
            </a:r>
            <a:endParaRPr lang="en-US" dirty="0" smtClean="0"/>
          </a:p>
          <a:p>
            <a:pPr lvl="1"/>
            <a:r>
              <a:rPr lang="en-US" dirty="0" smtClean="0"/>
              <a:t>Un </a:t>
            </a:r>
            <a:r>
              <a:rPr lang="en-US" dirty="0" err="1" smtClean="0"/>
              <a:t>representante</a:t>
            </a:r>
            <a:r>
              <a:rPr lang="en-US" dirty="0" smtClean="0"/>
              <a:t> </a:t>
            </a:r>
            <a:r>
              <a:rPr lang="en-US" dirty="0" err="1" smtClean="0"/>
              <a:t>por</a:t>
            </a:r>
            <a:r>
              <a:rPr lang="en-US" dirty="0" smtClean="0"/>
              <a:t> </a:t>
            </a:r>
            <a:r>
              <a:rPr lang="en-US" dirty="0" err="1" smtClean="0"/>
              <a:t>departamento</a:t>
            </a:r>
            <a:endParaRPr lang="en-US" dirty="0" smtClean="0"/>
          </a:p>
          <a:p>
            <a:r>
              <a:rPr lang="es-ES" u="sng" dirty="0" smtClean="0"/>
              <a:t>Visión</a:t>
            </a:r>
            <a:r>
              <a:rPr lang="es-ES" dirty="0" smtClean="0"/>
              <a:t>:</a:t>
            </a:r>
          </a:p>
          <a:p>
            <a:pPr lvl="1"/>
            <a:r>
              <a:rPr lang="es-ES" dirty="0" smtClean="0"/>
              <a:t>La educación general es fundamental en la formación profesional a nivel </a:t>
            </a:r>
            <a:r>
              <a:rPr lang="es-ES" dirty="0" err="1" smtClean="0"/>
              <a:t>subgraduado</a:t>
            </a:r>
            <a:r>
              <a:rPr lang="es-ES" dirty="0" smtClean="0"/>
              <a:t> la cual debe incorporar valores tales como responsabilidad, respeto, diálogo y excelencia académica. El Comité de Educación </a:t>
            </a:r>
            <a:r>
              <a:rPr lang="es-ES" dirty="0" err="1" smtClean="0"/>
              <a:t>Subgraduada</a:t>
            </a:r>
            <a:r>
              <a:rPr lang="es-ES" dirty="0" smtClean="0"/>
              <a:t> asesorará a la facultad de Artes y Ciencias en el establecimiento y cumplimiento de los estándares del desarrollo académico </a:t>
            </a:r>
            <a:r>
              <a:rPr lang="es-ES" dirty="0" err="1" smtClean="0"/>
              <a:t>subgraduado</a:t>
            </a:r>
            <a:r>
              <a:rPr lang="es-ES" dirty="0" smtClean="0"/>
              <a:t> a nivel de facultad.</a:t>
            </a:r>
            <a:br>
              <a:rPr lang="es-ES" dirty="0" smtClean="0"/>
            </a:br>
            <a:endParaRPr lang="es-ES" dirty="0" smtClean="0"/>
          </a:p>
          <a:p>
            <a:r>
              <a:rPr lang="es-ES" u="sng" dirty="0" smtClean="0"/>
              <a:t>Misión</a:t>
            </a:r>
            <a:r>
              <a:rPr lang="es-ES" dirty="0" smtClean="0"/>
              <a:t>:</a:t>
            </a:r>
          </a:p>
          <a:p>
            <a:pPr lvl="1"/>
            <a:r>
              <a:rPr lang="es-ES" dirty="0" smtClean="0"/>
              <a:t>Revisar, evaluar y valorar de manera comprehensiva los aspectos normativos de la educación </a:t>
            </a:r>
            <a:r>
              <a:rPr lang="es-ES" dirty="0" err="1" smtClean="0"/>
              <a:t>subgraduada</a:t>
            </a:r>
            <a:r>
              <a:rPr lang="es-ES" dirty="0" smtClean="0"/>
              <a:t>, particularmente aquellos referentes a la educación general; formular conclusiones sobre la manera en que responden al perfil del estudiante que se pretende formar; y hacer recomendaciones al respecto.</a:t>
            </a:r>
          </a:p>
          <a:p>
            <a:endParaRPr lang="en-US" dirty="0" smtClean="0"/>
          </a:p>
          <a:p>
            <a:endParaRPr lang="en-US" dirty="0" smtClean="0"/>
          </a:p>
        </p:txBody>
      </p:sp>
    </p:spTree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MPROD_NEXTUNIQUEID" val="10009"/>
  <p:tag name="MMPROD_UIDATA" val="&lt;database version=&quot;7.0&quot;&gt;&lt;object type=&quot;1&quot; unique_id=&quot;10001&quot;&gt;&lt;object type=&quot;8&quot; unique_id=&quot;10002&quot;&gt;&lt;/object&gt;&lt;object type=&quot;2&quot; unique_id=&quot;10003&quot;&gt;&lt;object type=&quot;3&quot; unique_id=&quot;10004&quot;&gt;&lt;property id=&quot;20148&quot; value=&quot;5&quot;/&gt;&lt;property id=&quot;20300&quot; value=&quot;Slide 1 - &amp;quot;Informe 5 de marzo de 2013&amp;#x0D;&amp;#x0A;(presentado 12 de marzo de 2013)&amp;quot;&quot;/&gt;&lt;property id=&quot;20307&quot; value=&quot;256&quot;/&gt;&lt;/object&gt;&lt;object type=&quot;3&quot; unique_id=&quot;10005&quot;&gt;&lt;property id=&quot;20148&quot; value=&quot;5&quot;/&gt;&lt;property id=&quot;20300&quot; value=&quot;Slide 2 - &amp;quot;Trabajos en curso&amp;quot;&quot;/&gt;&lt;property id=&quot;20307&quot; value=&quot;257&quot;/&gt;&lt;/object&gt;&lt;object type=&quot;3&quot; unique_id=&quot;10006&quot;&gt;&lt;property id=&quot;20148&quot; value=&quot;5&quot;/&gt;&lt;property id=&quot;20300&quot; value=&quot;Slide 3&quot;/&gt;&lt;property id=&quot;20307&quot; value=&quot;260&quot;/&gt;&lt;/object&gt;&lt;object type=&quot;3&quot; unique_id=&quot;10007&quot;&gt;&lt;property id=&quot;20148&quot; value=&quot;5&quot;/&gt;&lt;property id=&quot;20300&quot; value=&quot;Slide 4&quot;/&gt;&lt;property id=&quot;20307&quot; value=&quot;261&quot;/&gt;&lt;/object&gt;&lt;object type=&quot;3&quot; unique_id=&quot;10008&quot;&gt;&lt;property id=&quot;20148&quot; value=&quot;5&quot;/&gt;&lt;property id=&quot;20300&quot; value=&quot;Slide 5 - &amp;quot;Trabajo de representantes&amp;quot;&quot;/&gt;&lt;property id=&quot;20307&quot; value=&quot;258&quot;/&gt;&lt;/object&gt;&lt;object type=&quot;3&quot; unique_id=&quot;10009&quot;&gt;&lt;property id=&quot;20148&quot; value=&quot;5&quot;/&gt;&lt;property id=&quot;20300&quot; value=&quot;Slide 6&quot;/&gt;&lt;property id=&quot;20307&quot; value=&quot;262&quot;/&gt;&lt;/object&gt;&lt;object type=&quot;3&quot; unique_id=&quot;10010&quot;&gt;&lt;property id=&quot;20148&quot; value=&quot;5&quot;/&gt;&lt;property id=&quot;20300&quot; value=&quot;Slide 7 - &amp;quot;Próximo&amp;quot;&quot;/&gt;&lt;property id=&quot;20307&quot; value=&quot;263&quot;/&gt;&lt;/object&gt;&lt;object type=&quot;3&quot; unique_id=&quot;10011&quot;&gt;&lt;property id=&quot;20148&quot; value=&quot;5&quot;/&gt;&lt;property id=&quot;20300&quot; value=&quot;Slide 9 - &amp;quot;CESAC&amp;quot;&quot;/&gt;&lt;property id=&quot;20307&quot; value=&quot;259&quot;/&gt;&lt;/object&gt;&lt;object type=&quot;3&quot; unique_id=&quot;10122&quot;&gt;&lt;property id=&quot;20148&quot; value=&quot;5&quot;/&gt;&lt;property id=&quot;20300&quot; value=&quot;Slide 8 - &amp;quot;Lista de Representantes por Departamento&amp;quot;&quot;/&gt;&lt;property id=&quot;20307&quot; value=&quot;264&quot;/&gt;&lt;/object&gt;&lt;/object&gt;&lt;/object&gt;&lt;/database&gt;"/>
  <p:tag name="SECTOMILLISECCONVERTED" val="1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oundry">
  <a:themeElements>
    <a:clrScheme name="Foundry">
      <a:dk1>
        <a:sysClr val="windowText" lastClr="000000"/>
      </a:dk1>
      <a:lt1>
        <a:sysClr val="window" lastClr="FFFFFF"/>
      </a:lt1>
      <a:dk2>
        <a:srgbClr val="676A55"/>
      </a:dk2>
      <a:lt2>
        <a:srgbClr val="EAEBDE"/>
      </a:lt2>
      <a:accent1>
        <a:srgbClr val="72A376"/>
      </a:accent1>
      <a:accent2>
        <a:srgbClr val="B0CCB0"/>
      </a:accent2>
      <a:accent3>
        <a:srgbClr val="A8CDD7"/>
      </a:accent3>
      <a:accent4>
        <a:srgbClr val="C0BEAF"/>
      </a:accent4>
      <a:accent5>
        <a:srgbClr val="CEC597"/>
      </a:accent5>
      <a:accent6>
        <a:srgbClr val="E8B7B7"/>
      </a:accent6>
      <a:hlink>
        <a:srgbClr val="DB5353"/>
      </a:hlink>
      <a:folHlink>
        <a:srgbClr val="903638"/>
      </a:folHlink>
    </a:clrScheme>
    <a:fontScheme name="Foundry">
      <a:maj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oundry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80000"/>
              </a:schemeClr>
            </a:gs>
            <a:gs pos="62000">
              <a:schemeClr val="phClr">
                <a:tint val="30000"/>
                <a:satMod val="180000"/>
              </a:schemeClr>
            </a:gs>
            <a:gs pos="100000">
              <a:schemeClr val="phClr">
                <a:tint val="22000"/>
                <a:satMod val="18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58000"/>
                <a:satMod val="150000"/>
              </a:schemeClr>
            </a:gs>
            <a:gs pos="72000">
              <a:schemeClr val="phClr">
                <a:tint val="90000"/>
                <a:satMod val="135000"/>
              </a:schemeClr>
            </a:gs>
            <a:gs pos="100000">
              <a:schemeClr val="phClr">
                <a:tint val="8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80000"/>
            </a:schemeClr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000000"/>
            </a:lightRig>
          </a:scene3d>
          <a:sp3d prstMaterial="matte">
            <a:bevelT w="63500" h="6350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5000"/>
                <a:satMod val="400000"/>
              </a:schemeClr>
            </a:gs>
            <a:gs pos="20000">
              <a:schemeClr val="phClr">
                <a:tint val="80000"/>
                <a:satMod val="355000"/>
              </a:schemeClr>
            </a:gs>
            <a:gs pos="100000">
              <a:schemeClr val="phClr">
                <a:tint val="95000"/>
                <a:shade val="55000"/>
                <a:satMod val="355000"/>
              </a:schemeClr>
            </a:gs>
          </a:gsLst>
          <a:path path="circle">
            <a:fillToRect l="67500" t="35000" r="32500" b="65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0"/>
                <a:satMod val="120000"/>
              </a:schemeClr>
              <a:schemeClr val="phClr">
                <a:tint val="70000"/>
                <a:satMod val="250000"/>
              </a:schemeClr>
            </a:duotone>
          </a:blip>
          <a:tile tx="0" ty="0" sx="50000" sy="50000" flip="none" algn="t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Foundry</Template>
  <TotalTime>148</TotalTime>
  <Words>413</Words>
  <Application>Microsoft Office PowerPoint</Application>
  <PresentationFormat>On-screen Show (4:3)</PresentationFormat>
  <Paragraphs>153</Paragraphs>
  <Slides>10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Foundry</vt:lpstr>
      <vt:lpstr>Informe 7 de mayo de 2013 </vt:lpstr>
      <vt:lpstr>Trabajos en curso</vt:lpstr>
      <vt:lpstr>Slide 3</vt:lpstr>
      <vt:lpstr>Slide 4</vt:lpstr>
      <vt:lpstr>Trabajo de representantes</vt:lpstr>
      <vt:lpstr>Slide 6</vt:lpstr>
      <vt:lpstr>Slide 7</vt:lpstr>
      <vt:lpstr>Próximo</vt:lpstr>
      <vt:lpstr>Lista de Representantes por Departamento</vt:lpstr>
      <vt:lpstr>CESAC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Informe 5 de febrero de 2013</dc:title>
  <dc:creator>Ada</dc:creator>
  <cp:lastModifiedBy>Ada</cp:lastModifiedBy>
  <cp:revision>24</cp:revision>
  <dcterms:created xsi:type="dcterms:W3CDTF">2013-02-01T20:59:55Z</dcterms:created>
  <dcterms:modified xsi:type="dcterms:W3CDTF">2013-05-07T03:36:38Z</dcterms:modified>
</cp:coreProperties>
</file>