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0"/>
  </p:notesMasterIdLst>
  <p:sldIdLst>
    <p:sldId id="257" r:id="rId2"/>
    <p:sldId id="279" r:id="rId3"/>
    <p:sldId id="286" r:id="rId4"/>
    <p:sldId id="290" r:id="rId5"/>
    <p:sldId id="291" r:id="rId6"/>
    <p:sldId id="292" r:id="rId7"/>
    <p:sldId id="259" r:id="rId8"/>
    <p:sldId id="260" r:id="rId9"/>
    <p:sldId id="263" r:id="rId10"/>
    <p:sldId id="280" r:id="rId11"/>
    <p:sldId id="276" r:id="rId12"/>
    <p:sldId id="293" r:id="rId13"/>
    <p:sldId id="295" r:id="rId14"/>
    <p:sldId id="285" r:id="rId15"/>
    <p:sldId id="287" r:id="rId16"/>
    <p:sldId id="294" r:id="rId17"/>
    <p:sldId id="288" r:id="rId18"/>
    <p:sldId id="296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70" d="100"/>
          <a:sy n="170" d="100"/>
        </p:scale>
        <p:origin x="-112" y="-2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57BCA-84D9-AA40-B095-2BBE1D809D99}" type="doc">
      <dgm:prSet loTypeId="urn:microsoft.com/office/officeart/2005/8/layout/process3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89C9345-AD4C-FA45-ACE7-97755ABF8681}">
      <dgm:prSet phldrT="[Text]"/>
      <dgm:spPr>
        <a:solidFill>
          <a:srgbClr val="008000"/>
        </a:solidFill>
      </dgm:spPr>
      <dgm:t>
        <a:bodyPr/>
        <a:lstStyle/>
        <a:p>
          <a:r>
            <a:rPr lang="en-US" dirty="0" smtClean="0"/>
            <a:t>CAEP</a:t>
          </a:r>
          <a:endParaRPr lang="en-US" dirty="0"/>
        </a:p>
      </dgm:t>
    </dgm:pt>
    <dgm:pt modelId="{0FF697F5-792E-934F-AA99-F4146053E4F4}" type="parTrans" cxnId="{B59CA79E-A9CC-4A4F-97FB-2CE7E0FCC385}">
      <dgm:prSet/>
      <dgm:spPr/>
      <dgm:t>
        <a:bodyPr/>
        <a:lstStyle/>
        <a:p>
          <a:endParaRPr lang="en-US"/>
        </a:p>
      </dgm:t>
    </dgm:pt>
    <dgm:pt modelId="{C975F281-3A11-D542-B36B-0DF69A6B8FCC}" type="sibTrans" cxnId="{B59CA79E-A9CC-4A4F-97FB-2CE7E0FCC385}">
      <dgm:prSet/>
      <dgm:spPr/>
      <dgm:t>
        <a:bodyPr/>
        <a:lstStyle/>
        <a:p>
          <a:endParaRPr lang="en-US"/>
        </a:p>
      </dgm:t>
    </dgm:pt>
    <dgm:pt modelId="{68A161C5-590B-4344-8BC7-753C1091FC39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InTASC</a:t>
          </a:r>
          <a:endParaRPr lang="en-US" dirty="0"/>
        </a:p>
      </dgm:t>
    </dgm:pt>
    <dgm:pt modelId="{50857088-8D89-C142-8D7D-2B827C2EE36D}" type="parTrans" cxnId="{4172ABFF-6DAB-504D-B5E3-CC42EC27CF68}">
      <dgm:prSet/>
      <dgm:spPr/>
      <dgm:t>
        <a:bodyPr/>
        <a:lstStyle/>
        <a:p>
          <a:endParaRPr lang="en-US"/>
        </a:p>
      </dgm:t>
    </dgm:pt>
    <dgm:pt modelId="{465874E6-FFE8-FE40-8590-F2834C2806A2}" type="sibTrans" cxnId="{4172ABFF-6DAB-504D-B5E3-CC42EC27CF68}">
      <dgm:prSet/>
      <dgm:spPr/>
      <dgm:t>
        <a:bodyPr/>
        <a:lstStyle/>
        <a:p>
          <a:endParaRPr lang="en-US"/>
        </a:p>
      </dgm:t>
    </dgm:pt>
    <dgm:pt modelId="{DB28AA13-23ED-8245-B15C-24F8D2F4B7BA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Rúbrica PPMES</a:t>
          </a:r>
          <a:endParaRPr lang="en-US" dirty="0"/>
        </a:p>
      </dgm:t>
    </dgm:pt>
    <dgm:pt modelId="{E0665A8F-C78F-2147-B969-6718631E144C}" type="parTrans" cxnId="{3A61F6C1-C04E-6249-A8E8-44ACB20B379A}">
      <dgm:prSet/>
      <dgm:spPr/>
      <dgm:t>
        <a:bodyPr/>
        <a:lstStyle/>
        <a:p>
          <a:endParaRPr lang="en-US"/>
        </a:p>
      </dgm:t>
    </dgm:pt>
    <dgm:pt modelId="{D2D52D71-5559-6B43-90DE-76CE121ECCE1}" type="sibTrans" cxnId="{3A61F6C1-C04E-6249-A8E8-44ACB20B379A}">
      <dgm:prSet/>
      <dgm:spPr/>
      <dgm:t>
        <a:bodyPr/>
        <a:lstStyle/>
        <a:p>
          <a:endParaRPr lang="en-US"/>
        </a:p>
      </dgm:t>
    </dgm:pt>
    <dgm:pt modelId="{0A06BDF1-7360-1B42-B48F-E83066B37FD3}" type="pres">
      <dgm:prSet presAssocID="{C2F57BCA-84D9-AA40-B095-2BBE1D809D9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C0E48E-1AB0-9545-8C22-97EC2617FFE3}" type="pres">
      <dgm:prSet presAssocID="{389C9345-AD4C-FA45-ACE7-97755ABF8681}" presName="composite" presStyleCnt="0"/>
      <dgm:spPr/>
    </dgm:pt>
    <dgm:pt modelId="{F665AF3A-75CB-5C41-BE3A-8115DECD4E43}" type="pres">
      <dgm:prSet presAssocID="{389C9345-AD4C-FA45-ACE7-97755ABF8681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9885FA-6B10-0744-8E70-5E1F5A83BB11}" type="pres">
      <dgm:prSet presAssocID="{389C9345-AD4C-FA45-ACE7-97755ABF8681}" presName="parSh" presStyleLbl="node1" presStyleIdx="0" presStyleCnt="3"/>
      <dgm:spPr/>
      <dgm:t>
        <a:bodyPr/>
        <a:lstStyle/>
        <a:p>
          <a:endParaRPr lang="en-US"/>
        </a:p>
      </dgm:t>
    </dgm:pt>
    <dgm:pt modelId="{2FED48A5-90FB-944D-9391-5E1C0036FD63}" type="pres">
      <dgm:prSet presAssocID="{389C9345-AD4C-FA45-ACE7-97755ABF8681}" presName="desTx" presStyleLbl="fgAcc1" presStyleIdx="0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1E5E05B-4E08-2542-A536-A90378F21375}" type="pres">
      <dgm:prSet presAssocID="{C975F281-3A11-D542-B36B-0DF69A6B8F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18147EA9-E4D3-5744-87C0-EBE3FE7E8CA1}" type="pres">
      <dgm:prSet presAssocID="{C975F281-3A11-D542-B36B-0DF69A6B8FCC}" presName="connTx" presStyleLbl="sibTrans2D1" presStyleIdx="0" presStyleCnt="2"/>
      <dgm:spPr/>
      <dgm:t>
        <a:bodyPr/>
        <a:lstStyle/>
        <a:p>
          <a:endParaRPr lang="en-US"/>
        </a:p>
      </dgm:t>
    </dgm:pt>
    <dgm:pt modelId="{5B4D2898-17CB-E247-BBC5-7A6D15E053ED}" type="pres">
      <dgm:prSet presAssocID="{68A161C5-590B-4344-8BC7-753C1091FC39}" presName="composite" presStyleCnt="0"/>
      <dgm:spPr/>
    </dgm:pt>
    <dgm:pt modelId="{E07BC063-54D0-F74F-AB63-6F20892320B6}" type="pres">
      <dgm:prSet presAssocID="{68A161C5-590B-4344-8BC7-753C1091FC39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6F78CF-4560-F747-8DDC-3D990A8DFDD6}" type="pres">
      <dgm:prSet presAssocID="{68A161C5-590B-4344-8BC7-753C1091FC39}" presName="parSh" presStyleLbl="node1" presStyleIdx="1" presStyleCnt="3"/>
      <dgm:spPr/>
      <dgm:t>
        <a:bodyPr/>
        <a:lstStyle/>
        <a:p>
          <a:endParaRPr lang="en-US"/>
        </a:p>
      </dgm:t>
    </dgm:pt>
    <dgm:pt modelId="{C2CA25F9-5C88-BC44-B93A-B6568DFD60A9}" type="pres">
      <dgm:prSet presAssocID="{68A161C5-590B-4344-8BC7-753C1091FC39}" presName="desTx" presStyleLbl="fgAcc1" presStyleIdx="1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588F348-57EE-264B-A24A-D3AC67163F3B}" type="pres">
      <dgm:prSet presAssocID="{465874E6-FFE8-FE40-8590-F2834C2806A2}" presName="sibTrans" presStyleLbl="sibTrans2D1" presStyleIdx="1" presStyleCnt="2"/>
      <dgm:spPr/>
      <dgm:t>
        <a:bodyPr/>
        <a:lstStyle/>
        <a:p>
          <a:endParaRPr lang="en-US"/>
        </a:p>
      </dgm:t>
    </dgm:pt>
    <dgm:pt modelId="{92118568-6D73-1641-9DC7-A1B67938A87F}" type="pres">
      <dgm:prSet presAssocID="{465874E6-FFE8-FE40-8590-F2834C2806A2}" presName="connTx" presStyleLbl="sibTrans2D1" presStyleIdx="1" presStyleCnt="2"/>
      <dgm:spPr/>
      <dgm:t>
        <a:bodyPr/>
        <a:lstStyle/>
        <a:p>
          <a:endParaRPr lang="en-US"/>
        </a:p>
      </dgm:t>
    </dgm:pt>
    <dgm:pt modelId="{886287E4-F150-4E42-B24F-766E578C3E6C}" type="pres">
      <dgm:prSet presAssocID="{DB28AA13-23ED-8245-B15C-24F8D2F4B7BA}" presName="composite" presStyleCnt="0"/>
      <dgm:spPr/>
    </dgm:pt>
    <dgm:pt modelId="{2D1A7F19-F52D-F44B-A685-C4EE29C98B95}" type="pres">
      <dgm:prSet presAssocID="{DB28AA13-23ED-8245-B15C-24F8D2F4B7BA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117FDB-D2ED-7F41-972B-5A6EE60F6325}" type="pres">
      <dgm:prSet presAssocID="{DB28AA13-23ED-8245-B15C-24F8D2F4B7BA}" presName="parSh" presStyleLbl="node1" presStyleIdx="2" presStyleCnt="3"/>
      <dgm:spPr/>
      <dgm:t>
        <a:bodyPr/>
        <a:lstStyle/>
        <a:p>
          <a:endParaRPr lang="en-US"/>
        </a:p>
      </dgm:t>
    </dgm:pt>
    <dgm:pt modelId="{67201D3D-852C-EE4D-8D98-B791736F699C}" type="pres">
      <dgm:prSet presAssocID="{DB28AA13-23ED-8245-B15C-24F8D2F4B7BA}" presName="desTx" presStyleLbl="fgAcc1" presStyleIdx="2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9168A52C-DD5E-E14A-B2D5-F58F403DC132}" type="presOf" srcId="{68A161C5-590B-4344-8BC7-753C1091FC39}" destId="{E07BC063-54D0-F74F-AB63-6F20892320B6}" srcOrd="0" destOrd="0" presId="urn:microsoft.com/office/officeart/2005/8/layout/process3"/>
    <dgm:cxn modelId="{0FAEA107-BFFE-374D-AA1F-7993CA1CD6E6}" type="presOf" srcId="{68A161C5-590B-4344-8BC7-753C1091FC39}" destId="{EE6F78CF-4560-F747-8DDC-3D990A8DFDD6}" srcOrd="1" destOrd="0" presId="urn:microsoft.com/office/officeart/2005/8/layout/process3"/>
    <dgm:cxn modelId="{0C2134C9-476C-8F4A-993C-FD2D5D31944B}" type="presOf" srcId="{389C9345-AD4C-FA45-ACE7-97755ABF8681}" destId="{F665AF3A-75CB-5C41-BE3A-8115DECD4E43}" srcOrd="0" destOrd="0" presId="urn:microsoft.com/office/officeart/2005/8/layout/process3"/>
    <dgm:cxn modelId="{E1BBA73C-A90B-B045-9FAD-0D7D6EC3E8F0}" type="presOf" srcId="{C975F281-3A11-D542-B36B-0DF69A6B8FCC}" destId="{18147EA9-E4D3-5744-87C0-EBE3FE7E8CA1}" srcOrd="1" destOrd="0" presId="urn:microsoft.com/office/officeart/2005/8/layout/process3"/>
    <dgm:cxn modelId="{3A61F6C1-C04E-6249-A8E8-44ACB20B379A}" srcId="{C2F57BCA-84D9-AA40-B095-2BBE1D809D99}" destId="{DB28AA13-23ED-8245-B15C-24F8D2F4B7BA}" srcOrd="2" destOrd="0" parTransId="{E0665A8F-C78F-2147-B969-6718631E144C}" sibTransId="{D2D52D71-5559-6B43-90DE-76CE121ECCE1}"/>
    <dgm:cxn modelId="{69F1E1D7-1786-C946-9668-F157D70EDE13}" type="presOf" srcId="{465874E6-FFE8-FE40-8590-F2834C2806A2}" destId="{92118568-6D73-1641-9DC7-A1B67938A87F}" srcOrd="1" destOrd="0" presId="urn:microsoft.com/office/officeart/2005/8/layout/process3"/>
    <dgm:cxn modelId="{4172ABFF-6DAB-504D-B5E3-CC42EC27CF68}" srcId="{C2F57BCA-84D9-AA40-B095-2BBE1D809D99}" destId="{68A161C5-590B-4344-8BC7-753C1091FC39}" srcOrd="1" destOrd="0" parTransId="{50857088-8D89-C142-8D7D-2B827C2EE36D}" sibTransId="{465874E6-FFE8-FE40-8590-F2834C2806A2}"/>
    <dgm:cxn modelId="{E8998419-1722-1048-80B5-DC2C1F700953}" type="presOf" srcId="{C975F281-3A11-D542-B36B-0DF69A6B8FCC}" destId="{81E5E05B-4E08-2542-A536-A90378F21375}" srcOrd="0" destOrd="0" presId="urn:microsoft.com/office/officeart/2005/8/layout/process3"/>
    <dgm:cxn modelId="{CFC136CD-E205-F34F-BA82-035CC96A4429}" type="presOf" srcId="{C2F57BCA-84D9-AA40-B095-2BBE1D809D99}" destId="{0A06BDF1-7360-1B42-B48F-E83066B37FD3}" srcOrd="0" destOrd="0" presId="urn:microsoft.com/office/officeart/2005/8/layout/process3"/>
    <dgm:cxn modelId="{B59CA79E-A9CC-4A4F-97FB-2CE7E0FCC385}" srcId="{C2F57BCA-84D9-AA40-B095-2BBE1D809D99}" destId="{389C9345-AD4C-FA45-ACE7-97755ABF8681}" srcOrd="0" destOrd="0" parTransId="{0FF697F5-792E-934F-AA99-F4146053E4F4}" sibTransId="{C975F281-3A11-D542-B36B-0DF69A6B8FCC}"/>
    <dgm:cxn modelId="{77B535C4-3CDF-4146-9B57-F11063FD4B8B}" type="presOf" srcId="{DB28AA13-23ED-8245-B15C-24F8D2F4B7BA}" destId="{2D1A7F19-F52D-F44B-A685-C4EE29C98B95}" srcOrd="0" destOrd="0" presId="urn:microsoft.com/office/officeart/2005/8/layout/process3"/>
    <dgm:cxn modelId="{B69A82BD-8B1A-494B-BC45-B5BA65025B3E}" type="presOf" srcId="{465874E6-FFE8-FE40-8590-F2834C2806A2}" destId="{C588F348-57EE-264B-A24A-D3AC67163F3B}" srcOrd="0" destOrd="0" presId="urn:microsoft.com/office/officeart/2005/8/layout/process3"/>
    <dgm:cxn modelId="{06646238-F72F-7C4F-84C5-6570DD6B5B09}" type="presOf" srcId="{389C9345-AD4C-FA45-ACE7-97755ABF8681}" destId="{219885FA-6B10-0744-8E70-5E1F5A83BB11}" srcOrd="1" destOrd="0" presId="urn:microsoft.com/office/officeart/2005/8/layout/process3"/>
    <dgm:cxn modelId="{8BB8C3F9-5FCE-1441-81B4-129936061C69}" type="presOf" srcId="{DB28AA13-23ED-8245-B15C-24F8D2F4B7BA}" destId="{D7117FDB-D2ED-7F41-972B-5A6EE60F6325}" srcOrd="1" destOrd="0" presId="urn:microsoft.com/office/officeart/2005/8/layout/process3"/>
    <dgm:cxn modelId="{C973E54D-F8A0-C546-AF01-1BC706558915}" type="presParOf" srcId="{0A06BDF1-7360-1B42-B48F-E83066B37FD3}" destId="{C5C0E48E-1AB0-9545-8C22-97EC2617FFE3}" srcOrd="0" destOrd="0" presId="urn:microsoft.com/office/officeart/2005/8/layout/process3"/>
    <dgm:cxn modelId="{55EDBB55-449B-A143-B958-49A61440E4E3}" type="presParOf" srcId="{C5C0E48E-1AB0-9545-8C22-97EC2617FFE3}" destId="{F665AF3A-75CB-5C41-BE3A-8115DECD4E43}" srcOrd="0" destOrd="0" presId="urn:microsoft.com/office/officeart/2005/8/layout/process3"/>
    <dgm:cxn modelId="{22ABBF30-AB5A-244A-9735-1C9D706A6E4B}" type="presParOf" srcId="{C5C0E48E-1AB0-9545-8C22-97EC2617FFE3}" destId="{219885FA-6B10-0744-8E70-5E1F5A83BB11}" srcOrd="1" destOrd="0" presId="urn:microsoft.com/office/officeart/2005/8/layout/process3"/>
    <dgm:cxn modelId="{370B29CF-4383-0B4F-86F5-F3074043B7E0}" type="presParOf" srcId="{C5C0E48E-1AB0-9545-8C22-97EC2617FFE3}" destId="{2FED48A5-90FB-944D-9391-5E1C0036FD63}" srcOrd="2" destOrd="0" presId="urn:microsoft.com/office/officeart/2005/8/layout/process3"/>
    <dgm:cxn modelId="{EC04C9AA-CB33-AF49-8FF1-E15DFE363E50}" type="presParOf" srcId="{0A06BDF1-7360-1B42-B48F-E83066B37FD3}" destId="{81E5E05B-4E08-2542-A536-A90378F21375}" srcOrd="1" destOrd="0" presId="urn:microsoft.com/office/officeart/2005/8/layout/process3"/>
    <dgm:cxn modelId="{CDA7F5F0-A5B2-EA4F-86F4-B03170DED835}" type="presParOf" srcId="{81E5E05B-4E08-2542-A536-A90378F21375}" destId="{18147EA9-E4D3-5744-87C0-EBE3FE7E8CA1}" srcOrd="0" destOrd="0" presId="urn:microsoft.com/office/officeart/2005/8/layout/process3"/>
    <dgm:cxn modelId="{4E13CD0D-9CBB-924B-A145-6A56F58B3117}" type="presParOf" srcId="{0A06BDF1-7360-1B42-B48F-E83066B37FD3}" destId="{5B4D2898-17CB-E247-BBC5-7A6D15E053ED}" srcOrd="2" destOrd="0" presId="urn:microsoft.com/office/officeart/2005/8/layout/process3"/>
    <dgm:cxn modelId="{DB9644CD-39C0-D74F-AB41-1AC70E1A585A}" type="presParOf" srcId="{5B4D2898-17CB-E247-BBC5-7A6D15E053ED}" destId="{E07BC063-54D0-F74F-AB63-6F20892320B6}" srcOrd="0" destOrd="0" presId="urn:microsoft.com/office/officeart/2005/8/layout/process3"/>
    <dgm:cxn modelId="{71B3C6EB-08DF-184A-B1B6-81D792F48499}" type="presParOf" srcId="{5B4D2898-17CB-E247-BBC5-7A6D15E053ED}" destId="{EE6F78CF-4560-F747-8DDC-3D990A8DFDD6}" srcOrd="1" destOrd="0" presId="urn:microsoft.com/office/officeart/2005/8/layout/process3"/>
    <dgm:cxn modelId="{11CC623A-60B5-0243-BAF3-F6ED72EED602}" type="presParOf" srcId="{5B4D2898-17CB-E247-BBC5-7A6D15E053ED}" destId="{C2CA25F9-5C88-BC44-B93A-B6568DFD60A9}" srcOrd="2" destOrd="0" presId="urn:microsoft.com/office/officeart/2005/8/layout/process3"/>
    <dgm:cxn modelId="{7F4DBAE0-A489-3B4D-A3CC-607CD5E08399}" type="presParOf" srcId="{0A06BDF1-7360-1B42-B48F-E83066B37FD3}" destId="{C588F348-57EE-264B-A24A-D3AC67163F3B}" srcOrd="3" destOrd="0" presId="urn:microsoft.com/office/officeart/2005/8/layout/process3"/>
    <dgm:cxn modelId="{627D7783-1436-6541-AF67-DE07DC47C9C8}" type="presParOf" srcId="{C588F348-57EE-264B-A24A-D3AC67163F3B}" destId="{92118568-6D73-1641-9DC7-A1B67938A87F}" srcOrd="0" destOrd="0" presId="urn:microsoft.com/office/officeart/2005/8/layout/process3"/>
    <dgm:cxn modelId="{035B398B-2076-4643-86DE-FE57C68B8F41}" type="presParOf" srcId="{0A06BDF1-7360-1B42-B48F-E83066B37FD3}" destId="{886287E4-F150-4E42-B24F-766E578C3E6C}" srcOrd="4" destOrd="0" presId="urn:microsoft.com/office/officeart/2005/8/layout/process3"/>
    <dgm:cxn modelId="{5AEFEDE5-56CE-F748-AC57-437E4D37DF07}" type="presParOf" srcId="{886287E4-F150-4E42-B24F-766E578C3E6C}" destId="{2D1A7F19-F52D-F44B-A685-C4EE29C98B95}" srcOrd="0" destOrd="0" presId="urn:microsoft.com/office/officeart/2005/8/layout/process3"/>
    <dgm:cxn modelId="{76D4CB0D-3A3F-D848-8DDF-FB25B7D1455D}" type="presParOf" srcId="{886287E4-F150-4E42-B24F-766E578C3E6C}" destId="{D7117FDB-D2ED-7F41-972B-5A6EE60F6325}" srcOrd="1" destOrd="0" presId="urn:microsoft.com/office/officeart/2005/8/layout/process3"/>
    <dgm:cxn modelId="{E16F6C6C-BB09-874A-92F7-E2D3FB769D38}" type="presParOf" srcId="{886287E4-F150-4E42-B24F-766E578C3E6C}" destId="{67201D3D-852C-EE4D-8D98-B791736F699C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69F787-9A58-1444-AA69-980601B9FF0E}" type="doc">
      <dgm:prSet loTypeId="urn:microsoft.com/office/officeart/2005/8/layout/pyramid4" loCatId="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PR"/>
        </a:p>
      </dgm:t>
    </dgm:pt>
    <dgm:pt modelId="{4381DB51-77AA-AF49-8038-3E4511856DA5}">
      <dgm:prSet custT="1"/>
      <dgm:spPr/>
      <dgm:t>
        <a:bodyPr/>
        <a:lstStyle/>
        <a:p>
          <a:r>
            <a:rPr lang="es-PR" sz="2400" dirty="0" smtClean="0"/>
            <a:t>Performance</a:t>
          </a:r>
          <a:endParaRPr lang="es-PR" sz="2400" dirty="0"/>
        </a:p>
      </dgm:t>
    </dgm:pt>
    <dgm:pt modelId="{20412DD8-9B47-F240-9ABA-0FFE60002F98}" type="parTrans" cxnId="{949145C3-0362-EE44-B948-A9477C41450F}">
      <dgm:prSet/>
      <dgm:spPr/>
      <dgm:t>
        <a:bodyPr/>
        <a:lstStyle/>
        <a:p>
          <a:endParaRPr lang="es-PR"/>
        </a:p>
      </dgm:t>
    </dgm:pt>
    <dgm:pt modelId="{872C2020-185E-8743-A93D-E5395DF158C6}" type="sibTrans" cxnId="{949145C3-0362-EE44-B948-A9477C41450F}">
      <dgm:prSet/>
      <dgm:spPr/>
      <dgm:t>
        <a:bodyPr/>
        <a:lstStyle/>
        <a:p>
          <a:endParaRPr lang="es-PR"/>
        </a:p>
      </dgm:t>
    </dgm:pt>
    <dgm:pt modelId="{5E4616D8-4B5A-CB42-B84E-188DE45EADAE}">
      <dgm:prSet custT="1"/>
      <dgm:spPr/>
      <dgm:t>
        <a:bodyPr/>
        <a:lstStyle/>
        <a:p>
          <a:r>
            <a:rPr lang="es-PR" sz="2400" dirty="0" smtClean="0"/>
            <a:t>Critical Dispositions</a:t>
          </a:r>
          <a:endParaRPr lang="es-PR" sz="2400" dirty="0"/>
        </a:p>
      </dgm:t>
    </dgm:pt>
    <dgm:pt modelId="{5FD2C9CC-FDCE-3F45-8931-74743EA6F1D6}" type="parTrans" cxnId="{5795AFE1-55B2-F344-9210-AC8DDA0349D8}">
      <dgm:prSet/>
      <dgm:spPr/>
      <dgm:t>
        <a:bodyPr/>
        <a:lstStyle/>
        <a:p>
          <a:endParaRPr lang="es-PR"/>
        </a:p>
      </dgm:t>
    </dgm:pt>
    <dgm:pt modelId="{A87AEF31-02FB-9046-81EB-C908798DF805}" type="sibTrans" cxnId="{5795AFE1-55B2-F344-9210-AC8DDA0349D8}">
      <dgm:prSet/>
      <dgm:spPr/>
      <dgm:t>
        <a:bodyPr/>
        <a:lstStyle/>
        <a:p>
          <a:endParaRPr lang="es-PR"/>
        </a:p>
      </dgm:t>
    </dgm:pt>
    <dgm:pt modelId="{B63E5B24-5036-834D-8654-0AA465B56570}">
      <dgm:prSet custT="1"/>
      <dgm:spPr/>
      <dgm:t>
        <a:bodyPr/>
        <a:lstStyle/>
        <a:p>
          <a:r>
            <a:rPr lang="es-PR" sz="2400" dirty="0" smtClean="0"/>
            <a:t>Standards     1 to 10</a:t>
          </a:r>
          <a:endParaRPr lang="es-PR" sz="2400" dirty="0"/>
        </a:p>
      </dgm:t>
    </dgm:pt>
    <dgm:pt modelId="{FEE16F13-3591-0040-AEFF-7C8066FF18E1}" type="parTrans" cxnId="{03BE3479-B389-854B-84C7-CF2A250304C9}">
      <dgm:prSet/>
      <dgm:spPr/>
      <dgm:t>
        <a:bodyPr/>
        <a:lstStyle/>
        <a:p>
          <a:endParaRPr lang="es-PR"/>
        </a:p>
      </dgm:t>
    </dgm:pt>
    <dgm:pt modelId="{7E72D38F-03BD-0745-840B-B19396F751E9}" type="sibTrans" cxnId="{03BE3479-B389-854B-84C7-CF2A250304C9}">
      <dgm:prSet/>
      <dgm:spPr/>
      <dgm:t>
        <a:bodyPr/>
        <a:lstStyle/>
        <a:p>
          <a:endParaRPr lang="es-PR"/>
        </a:p>
      </dgm:t>
    </dgm:pt>
    <dgm:pt modelId="{82FCE4D3-1C59-1845-986D-4908B491B4DA}">
      <dgm:prSet custT="1"/>
      <dgm:spPr/>
      <dgm:t>
        <a:bodyPr/>
        <a:lstStyle/>
        <a:p>
          <a:r>
            <a:rPr lang="es-PR" sz="2400" dirty="0" smtClean="0"/>
            <a:t>Essential Knowledge</a:t>
          </a:r>
          <a:endParaRPr lang="es-PR" sz="2400" dirty="0"/>
        </a:p>
      </dgm:t>
    </dgm:pt>
    <dgm:pt modelId="{FEE47968-BC22-3043-A7B6-17DAC2624146}" type="parTrans" cxnId="{C037DB76-C745-B140-B4A7-693E21E747FB}">
      <dgm:prSet/>
      <dgm:spPr/>
      <dgm:t>
        <a:bodyPr/>
        <a:lstStyle/>
        <a:p>
          <a:endParaRPr lang="es-PR"/>
        </a:p>
      </dgm:t>
    </dgm:pt>
    <dgm:pt modelId="{E1CDF5E9-72CD-3E40-896A-3BC117F352DA}" type="sibTrans" cxnId="{C037DB76-C745-B140-B4A7-693E21E747FB}">
      <dgm:prSet/>
      <dgm:spPr/>
      <dgm:t>
        <a:bodyPr/>
        <a:lstStyle/>
        <a:p>
          <a:endParaRPr lang="es-PR"/>
        </a:p>
      </dgm:t>
    </dgm:pt>
    <dgm:pt modelId="{48C38CA3-DF91-DC48-9498-1EB9DC5C13E0}" type="pres">
      <dgm:prSet presAssocID="{9369F787-9A58-1444-AA69-980601B9FF0E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s-PR"/>
        </a:p>
      </dgm:t>
    </dgm:pt>
    <dgm:pt modelId="{B1A0ED1E-788C-144B-8A8E-F3F99D7F82F7}" type="pres">
      <dgm:prSet presAssocID="{9369F787-9A58-1444-AA69-980601B9FF0E}" presName="triangle1" presStyleLbl="node1" presStyleIdx="0" presStyleCnt="4" custScaleX="129000" custLinFactNeighborX="26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C498EC31-6C61-FC45-9F2C-6A76AA8F6317}" type="pres">
      <dgm:prSet presAssocID="{9369F787-9A58-1444-AA69-980601B9FF0E}" presName="triangle2" presStyleLbl="node1" presStyleIdx="1" presStyleCnt="4" custScaleX="132666" custLinFactNeighborX="-111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445B578B-FF93-D049-80B4-1A16699D83D3}" type="pres">
      <dgm:prSet presAssocID="{9369F787-9A58-1444-AA69-980601B9FF0E}" presName="triangle3" presStyleLbl="node1" presStyleIdx="2" presStyleCnt="4" custScaleX="129001" custScaleY="102667" custLinFactNeighborX="2666" custLinFactNeighborY="-6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FE521973-A9A9-324C-9DBB-84EA10CB599F}" type="pres">
      <dgm:prSet presAssocID="{9369F787-9A58-1444-AA69-980601B9FF0E}" presName="triangle4" presStyleLbl="node1" presStyleIdx="3" presStyleCnt="4" custAng="0" custScaleX="117333" custScaleY="101333" custLinFactNeighborX="12833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</dgm:ptLst>
  <dgm:cxnLst>
    <dgm:cxn modelId="{0F1061BF-8ED4-C84A-968A-20B2BDBAD373}" type="presOf" srcId="{82FCE4D3-1C59-1845-986D-4908B491B4DA}" destId="{FE521973-A9A9-324C-9DBB-84EA10CB599F}" srcOrd="0" destOrd="0" presId="urn:microsoft.com/office/officeart/2005/8/layout/pyramid4"/>
    <dgm:cxn modelId="{5795AFE1-55B2-F344-9210-AC8DDA0349D8}" srcId="{9369F787-9A58-1444-AA69-980601B9FF0E}" destId="{5E4616D8-4B5A-CB42-B84E-188DE45EADAE}" srcOrd="1" destOrd="0" parTransId="{5FD2C9CC-FDCE-3F45-8931-74743EA6F1D6}" sibTransId="{A87AEF31-02FB-9046-81EB-C908798DF805}"/>
    <dgm:cxn modelId="{03BE3479-B389-854B-84C7-CF2A250304C9}" srcId="{9369F787-9A58-1444-AA69-980601B9FF0E}" destId="{B63E5B24-5036-834D-8654-0AA465B56570}" srcOrd="2" destOrd="0" parTransId="{FEE16F13-3591-0040-AEFF-7C8066FF18E1}" sibTransId="{7E72D38F-03BD-0745-840B-B19396F751E9}"/>
    <dgm:cxn modelId="{347EF01D-2529-0A40-85B2-B5145FAB2CE0}" type="presOf" srcId="{B63E5B24-5036-834D-8654-0AA465B56570}" destId="{445B578B-FF93-D049-80B4-1A16699D83D3}" srcOrd="0" destOrd="0" presId="urn:microsoft.com/office/officeart/2005/8/layout/pyramid4"/>
    <dgm:cxn modelId="{C037DB76-C745-B140-B4A7-693E21E747FB}" srcId="{9369F787-9A58-1444-AA69-980601B9FF0E}" destId="{82FCE4D3-1C59-1845-986D-4908B491B4DA}" srcOrd="3" destOrd="0" parTransId="{FEE47968-BC22-3043-A7B6-17DAC2624146}" sibTransId="{E1CDF5E9-72CD-3E40-896A-3BC117F352DA}"/>
    <dgm:cxn modelId="{5550E7F9-E835-D143-9A1A-E105691ABB71}" type="presOf" srcId="{9369F787-9A58-1444-AA69-980601B9FF0E}" destId="{48C38CA3-DF91-DC48-9498-1EB9DC5C13E0}" srcOrd="0" destOrd="0" presId="urn:microsoft.com/office/officeart/2005/8/layout/pyramid4"/>
    <dgm:cxn modelId="{123AA50D-0418-BB47-8F1F-A1827EA796B2}" type="presOf" srcId="{5E4616D8-4B5A-CB42-B84E-188DE45EADAE}" destId="{C498EC31-6C61-FC45-9F2C-6A76AA8F6317}" srcOrd="0" destOrd="0" presId="urn:microsoft.com/office/officeart/2005/8/layout/pyramid4"/>
    <dgm:cxn modelId="{64953E17-971E-294C-B025-29BF56EC3111}" type="presOf" srcId="{4381DB51-77AA-AF49-8038-3E4511856DA5}" destId="{B1A0ED1E-788C-144B-8A8E-F3F99D7F82F7}" srcOrd="0" destOrd="0" presId="urn:microsoft.com/office/officeart/2005/8/layout/pyramid4"/>
    <dgm:cxn modelId="{949145C3-0362-EE44-B948-A9477C41450F}" srcId="{9369F787-9A58-1444-AA69-980601B9FF0E}" destId="{4381DB51-77AA-AF49-8038-3E4511856DA5}" srcOrd="0" destOrd="0" parTransId="{20412DD8-9B47-F240-9ABA-0FFE60002F98}" sibTransId="{872C2020-185E-8743-A93D-E5395DF158C6}"/>
    <dgm:cxn modelId="{E70B2C75-51E7-2F43-86CF-363653D8B306}" type="presParOf" srcId="{48C38CA3-DF91-DC48-9498-1EB9DC5C13E0}" destId="{B1A0ED1E-788C-144B-8A8E-F3F99D7F82F7}" srcOrd="0" destOrd="0" presId="urn:microsoft.com/office/officeart/2005/8/layout/pyramid4"/>
    <dgm:cxn modelId="{CAE567B6-DFF3-034D-B869-68BFE46A94CD}" type="presParOf" srcId="{48C38CA3-DF91-DC48-9498-1EB9DC5C13E0}" destId="{C498EC31-6C61-FC45-9F2C-6A76AA8F6317}" srcOrd="1" destOrd="0" presId="urn:microsoft.com/office/officeart/2005/8/layout/pyramid4"/>
    <dgm:cxn modelId="{E5BD4371-4970-534B-BA7B-906967480413}" type="presParOf" srcId="{48C38CA3-DF91-DC48-9498-1EB9DC5C13E0}" destId="{445B578B-FF93-D049-80B4-1A16699D83D3}" srcOrd="2" destOrd="0" presId="urn:microsoft.com/office/officeart/2005/8/layout/pyramid4"/>
    <dgm:cxn modelId="{6C4E0AB4-207C-804A-B8EC-A8903059B2D4}" type="presParOf" srcId="{48C38CA3-DF91-DC48-9498-1EB9DC5C13E0}" destId="{FE521973-A9A9-324C-9DBB-84EA10CB599F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885FA-6B10-0744-8E70-5E1F5A83BB11}">
      <dsp:nvSpPr>
        <dsp:cNvPr id="0" name=""/>
        <dsp:cNvSpPr/>
      </dsp:nvSpPr>
      <dsp:spPr>
        <a:xfrm>
          <a:off x="3082" y="1159219"/>
          <a:ext cx="1401398" cy="648000"/>
        </a:xfrm>
        <a:prstGeom prst="roundRect">
          <a:avLst>
            <a:gd name="adj" fmla="val 10000"/>
          </a:avLst>
        </a:prstGeom>
        <a:solidFill>
          <a:srgbClr val="008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CAEP</a:t>
          </a:r>
          <a:endParaRPr lang="en-US" sz="1500" kern="1200" dirty="0"/>
        </a:p>
      </dsp:txBody>
      <dsp:txXfrm>
        <a:off x="3082" y="1159219"/>
        <a:ext cx="1401398" cy="432000"/>
      </dsp:txXfrm>
    </dsp:sp>
    <dsp:sp modelId="{2FED48A5-90FB-944D-9391-5E1C0036FD63}">
      <dsp:nvSpPr>
        <dsp:cNvPr id="0" name=""/>
        <dsp:cNvSpPr/>
      </dsp:nvSpPr>
      <dsp:spPr>
        <a:xfrm>
          <a:off x="290115" y="1591219"/>
          <a:ext cx="1401398" cy="8640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E5E05B-4E08-2542-A536-A90378F21375}">
      <dsp:nvSpPr>
        <dsp:cNvPr id="0" name=""/>
        <dsp:cNvSpPr/>
      </dsp:nvSpPr>
      <dsp:spPr>
        <a:xfrm>
          <a:off x="1616928" y="1200765"/>
          <a:ext cx="450387" cy="3489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1616928" y="1270546"/>
        <a:ext cx="345715" cy="209345"/>
      </dsp:txXfrm>
    </dsp:sp>
    <dsp:sp modelId="{EE6F78CF-4560-F747-8DDC-3D990A8DFDD6}">
      <dsp:nvSpPr>
        <dsp:cNvPr id="0" name=""/>
        <dsp:cNvSpPr/>
      </dsp:nvSpPr>
      <dsp:spPr>
        <a:xfrm>
          <a:off x="2254269" y="1159219"/>
          <a:ext cx="1401398" cy="648000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InTASC</a:t>
          </a:r>
          <a:endParaRPr lang="en-US" sz="1500" kern="1200" dirty="0"/>
        </a:p>
      </dsp:txBody>
      <dsp:txXfrm>
        <a:off x="2254269" y="1159219"/>
        <a:ext cx="1401398" cy="432000"/>
      </dsp:txXfrm>
    </dsp:sp>
    <dsp:sp modelId="{C2CA25F9-5C88-BC44-B93A-B6568DFD60A9}">
      <dsp:nvSpPr>
        <dsp:cNvPr id="0" name=""/>
        <dsp:cNvSpPr/>
      </dsp:nvSpPr>
      <dsp:spPr>
        <a:xfrm>
          <a:off x="2541302" y="1591219"/>
          <a:ext cx="1401398" cy="8640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88F348-57EE-264B-A24A-D3AC67163F3B}">
      <dsp:nvSpPr>
        <dsp:cNvPr id="0" name=""/>
        <dsp:cNvSpPr/>
      </dsp:nvSpPr>
      <dsp:spPr>
        <a:xfrm>
          <a:off x="3868115" y="1200765"/>
          <a:ext cx="450387" cy="3489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868115" y="1270546"/>
        <a:ext cx="345715" cy="209345"/>
      </dsp:txXfrm>
    </dsp:sp>
    <dsp:sp modelId="{D7117FDB-D2ED-7F41-972B-5A6EE60F6325}">
      <dsp:nvSpPr>
        <dsp:cNvPr id="0" name=""/>
        <dsp:cNvSpPr/>
      </dsp:nvSpPr>
      <dsp:spPr>
        <a:xfrm>
          <a:off x="4505456" y="1159219"/>
          <a:ext cx="1401398" cy="648000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Rúbrica PPMES</a:t>
          </a:r>
          <a:endParaRPr lang="en-US" sz="1500" kern="1200" dirty="0"/>
        </a:p>
      </dsp:txBody>
      <dsp:txXfrm>
        <a:off x="4505456" y="1159219"/>
        <a:ext cx="1401398" cy="432000"/>
      </dsp:txXfrm>
    </dsp:sp>
    <dsp:sp modelId="{67201D3D-852C-EE4D-8D98-B791736F699C}">
      <dsp:nvSpPr>
        <dsp:cNvPr id="0" name=""/>
        <dsp:cNvSpPr/>
      </dsp:nvSpPr>
      <dsp:spPr>
        <a:xfrm>
          <a:off x="4792489" y="1591219"/>
          <a:ext cx="1401398" cy="8640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A0ED1E-788C-144B-8A8E-F3F99D7F82F7}">
      <dsp:nvSpPr>
        <dsp:cNvPr id="0" name=""/>
        <dsp:cNvSpPr/>
      </dsp:nvSpPr>
      <dsp:spPr>
        <a:xfrm>
          <a:off x="3295657" y="-19052"/>
          <a:ext cx="3686175" cy="2857500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Performance</a:t>
          </a:r>
          <a:endParaRPr lang="es-PR" sz="2400" kern="1200" dirty="0"/>
        </a:p>
      </dsp:txBody>
      <dsp:txXfrm>
        <a:off x="4217201" y="1409698"/>
        <a:ext cx="1843087" cy="1428750"/>
      </dsp:txXfrm>
    </dsp:sp>
    <dsp:sp modelId="{C498EC31-6C61-FC45-9F2C-6A76AA8F6317}">
      <dsp:nvSpPr>
        <dsp:cNvPr id="0" name=""/>
        <dsp:cNvSpPr/>
      </dsp:nvSpPr>
      <dsp:spPr>
        <a:xfrm>
          <a:off x="1419222" y="2838447"/>
          <a:ext cx="3790930" cy="2857500"/>
        </a:xfrm>
        <a:prstGeom prst="triangl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Critical Dispositions</a:t>
          </a:r>
          <a:endParaRPr lang="es-PR" sz="2400" kern="1200" dirty="0"/>
        </a:p>
      </dsp:txBody>
      <dsp:txXfrm>
        <a:off x="2366955" y="4267197"/>
        <a:ext cx="1895465" cy="1428750"/>
      </dsp:txXfrm>
    </dsp:sp>
    <dsp:sp modelId="{445B578B-FF93-D049-80B4-1A16699D83D3}">
      <dsp:nvSpPr>
        <dsp:cNvPr id="0" name=""/>
        <dsp:cNvSpPr/>
      </dsp:nvSpPr>
      <dsp:spPr>
        <a:xfrm rot="10800000">
          <a:off x="3295614" y="2781283"/>
          <a:ext cx="3686203" cy="2933709"/>
        </a:xfrm>
        <a:prstGeom prst="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Standards     1 to 10</a:t>
          </a:r>
          <a:endParaRPr lang="es-PR" sz="2400" kern="1200" dirty="0"/>
        </a:p>
      </dsp:txBody>
      <dsp:txXfrm rot="10800000">
        <a:off x="4217165" y="2781283"/>
        <a:ext cx="1843101" cy="1466854"/>
      </dsp:txXfrm>
    </dsp:sp>
    <dsp:sp modelId="{FE521973-A9A9-324C-9DBB-84EA10CB599F}">
      <dsp:nvSpPr>
        <dsp:cNvPr id="0" name=""/>
        <dsp:cNvSpPr/>
      </dsp:nvSpPr>
      <dsp:spPr>
        <a:xfrm>
          <a:off x="5181592" y="2819402"/>
          <a:ext cx="3352790" cy="2895590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Essential Knowledge</a:t>
          </a:r>
          <a:endParaRPr lang="es-PR" sz="2400" kern="1200" dirty="0"/>
        </a:p>
      </dsp:txBody>
      <dsp:txXfrm>
        <a:off x="6019790" y="4267197"/>
        <a:ext cx="1676395" cy="1447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BD4913-4E9E-734D-836F-0A119C091E0D}" type="datetimeFigureOut">
              <a:rPr lang="en-US" smtClean="0"/>
              <a:t>8/14/17</a:t>
            </a:fld>
            <a:endParaRPr lang="es-P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P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B80EC-EA49-7843-9A23-4DF49BF3BCED}" type="slidenum">
              <a:rPr lang="es-PR" smtClean="0"/>
              <a:t>‹#›</a:t>
            </a:fld>
            <a:endParaRPr lang="es-PR"/>
          </a:p>
        </p:txBody>
      </p:sp>
    </p:spTree>
    <p:extLst>
      <p:ext uri="{BB962C8B-B14F-4D97-AF65-F5344CB8AC3E}">
        <p14:creationId xmlns:p14="http://schemas.microsoft.com/office/powerpoint/2010/main" val="1398614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A71C16D0-1703-AD43-9E1E-CD5232E5B89A}" type="datetime1">
              <a:rPr lang="en-US">
                <a:solidFill>
                  <a:prstClr val="black"/>
                </a:solidFill>
                <a:latin typeface="Calibri"/>
              </a:rPr>
              <a:pPr defTabSz="914400">
                <a:defRPr/>
              </a:pPr>
              <a:t>8/14/17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65CB47C2-2751-8646-B558-52B8F6C7AC1D}" type="slidenum">
              <a:rPr lang="en-US">
                <a:solidFill>
                  <a:prstClr val="black"/>
                </a:solidFill>
                <a:latin typeface="Calibri"/>
              </a:rPr>
              <a:pPr defTabSz="914400">
                <a:defRPr/>
              </a:pPr>
              <a:t>‹#›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62590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1589088"/>
            <a:ext cx="8229600" cy="4525962"/>
          </a:xfrm>
          <a:prstGeom prst="rect">
            <a:avLst/>
          </a:prstGeom>
        </p:spPr>
        <p:txBody>
          <a:bodyPr/>
          <a:lstStyle>
            <a:lvl1pPr marL="457200" indent="-457200">
              <a:spcBef>
                <a:spcPts val="1800"/>
              </a:spcBef>
              <a:defRPr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1F088-F82A-714E-A56D-F29960559B2B}" type="datetime1">
              <a:rPr lang="en-US"/>
              <a:pPr>
                <a:defRPr/>
              </a:pPr>
              <a:t>8/14/17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F9BD8-3333-4847-9C60-4A41344EE7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565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5" Type="http://schemas.openxmlformats.org/officeDocument/2006/relationships/image" Target="../media/image3.jpe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uprm.edu/eppcaep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@CAEPupdates" TargetMode="External"/><Relationship Id="rId4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CAEPnet.or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@CAEPupdates" TargetMode="External"/><Relationship Id="rId4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CAEPnet.or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4" Type="http://schemas.openxmlformats.org/officeDocument/2006/relationships/image" Target="../media/image1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www.online-stopwatch.com/countdown-clock/full-screen/" TargetMode="External"/><Relationship Id="rId3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www.online-stopwatch.com/countdown-clock/full-screen/" TargetMode="External"/><Relationship Id="rId3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www.online-stopwatch.com/countdown-clock/full-screen/" TargetMode="External"/><Relationship Id="rId3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jpg"/><Relationship Id="rId3" Type="http://schemas.openxmlformats.org/officeDocument/2006/relationships/hyperlink" Target="http://uprm.edu/eppcae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4000" cy="10360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r>
              <a:rPr lang="en-US" sz="2400" dirty="0">
                <a:solidFill>
                  <a:prstClr val="black"/>
                </a:solidFill>
                <a:hlinkClick r:id="rId2"/>
              </a:rPr>
              <a:t>http://uprm.edu/</a:t>
            </a:r>
            <a:r>
              <a:rPr lang="en-US" sz="2400" dirty="0" smtClean="0">
                <a:solidFill>
                  <a:prstClr val="black"/>
                </a:solidFill>
                <a:hlinkClick r:id="rId2"/>
              </a:rPr>
              <a:t>eppcaep</a:t>
            </a:r>
            <a:r>
              <a:rPr lang="en-US" sz="2400" dirty="0" smtClean="0">
                <a:solidFill>
                  <a:prstClr val="black"/>
                </a:solidFill>
              </a:rPr>
              <a:t> </a:t>
            </a:r>
            <a:endParaRPr sz="2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787"/>
            <a:ext cx="9144000" cy="12987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96361" y="1231963"/>
            <a:ext cx="7919290" cy="33215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s-ES_tradnl" sz="1400" b="1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Maestros Cooperadores Metodología y Práctica PPMES-UPRM</a:t>
            </a: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s-ES_tradnl" sz="2400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Adaptación </a:t>
            </a:r>
            <a:r>
              <a:rPr lang="es-ES_tradnl" sz="2400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de instrumento de evaluación de Práctica Docente alineado a InTASC según requisito de CAEP </a:t>
            </a:r>
            <a:endParaRPr lang="es-ES_tradnl" sz="2400" dirty="0" smtClean="0">
              <a:solidFill>
                <a:srgbClr val="8064A2">
                  <a:lumMod val="50000"/>
                </a:srgbClr>
              </a:solidFill>
              <a:latin typeface="Century Gothic"/>
              <a:cs typeface="Century Gothic"/>
            </a:endParaRP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n-US" b="1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Cooperative Teachers – Method and Practice TPP</a:t>
            </a: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n-US" sz="2400" b="1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Adapting </a:t>
            </a:r>
            <a:r>
              <a:rPr lang="en-US" sz="2400" b="1" dirty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the Teaching Practice evaluation instrument to align with </a:t>
            </a:r>
            <a:r>
              <a:rPr lang="en-US" sz="2400" b="1" dirty="0" err="1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InTASC</a:t>
            </a:r>
            <a:r>
              <a:rPr lang="en-US" sz="2400" b="1" dirty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 as required by CAEP </a:t>
            </a:r>
            <a:endParaRPr lang="en-US" sz="2400" dirty="0">
              <a:solidFill>
                <a:srgbClr val="8064A2">
                  <a:lumMod val="50000"/>
                </a:srgbClr>
              </a:solidFill>
              <a:latin typeface="Century Gothic"/>
              <a:cs typeface="Century Gothic"/>
            </a:endParaRP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endParaRPr sz="2400" dirty="0">
              <a:solidFill>
                <a:srgbClr val="8064A2">
                  <a:lumMod val="50000"/>
                </a:srgbClr>
              </a:solidFill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9000" y="3505200"/>
            <a:ext cx="2195165" cy="912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 defTabSz="914400">
              <a:lnSpc>
                <a:spcPts val="1935"/>
              </a:lnSpc>
              <a:spcBef>
                <a:spcPts val="96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16" name="Picture 15" descr="caep-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279" y="152401"/>
            <a:ext cx="1584122" cy="1090517"/>
          </a:xfrm>
          <a:prstGeom prst="rect">
            <a:avLst/>
          </a:prstGeom>
        </p:spPr>
      </p:pic>
      <p:pic>
        <p:nvPicPr>
          <p:cNvPr id="18" name="Picture 3" descr="CCSSO_full_col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12" y="4803949"/>
            <a:ext cx="1830701" cy="1018048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8881" y="4965189"/>
            <a:ext cx="1424968" cy="178121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1933319" y="4898667"/>
            <a:ext cx="41355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dirty="0" smtClean="0"/>
              <a:t>UPRM  30 octubre 2014</a:t>
            </a:r>
          </a:p>
          <a:p>
            <a:r>
              <a:rPr lang="es-PR" dirty="0" smtClean="0"/>
              <a:t>Dra. Canny Bellido, Coordinadora CAEP</a:t>
            </a:r>
          </a:p>
          <a:p>
            <a:endParaRPr lang="es-PR" dirty="0"/>
          </a:p>
        </p:txBody>
      </p:sp>
      <p:pic>
        <p:nvPicPr>
          <p:cNvPr id="17" name="Picture 16" descr="Captura de pantalla 2014-10-29 a las 11.48.46 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761" y="4965189"/>
            <a:ext cx="1371511" cy="170671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19" name="Picture 1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374" y="176142"/>
            <a:ext cx="1404212" cy="77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815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0850" y="273682"/>
            <a:ext cx="8229600" cy="1143000"/>
          </a:xfrm>
        </p:spPr>
        <p:txBody>
          <a:bodyPr/>
          <a:lstStyle/>
          <a:p>
            <a:r>
              <a:rPr lang="es-PR" dirty="0" smtClean="0"/>
              <a:t>Objetivo de los trabajos de hoy: </a:t>
            </a:r>
            <a:endParaRPr lang="es-PR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PR" dirty="0" smtClean="0"/>
              <a:t>Conocer un nuevo instrumento </a:t>
            </a:r>
            <a:r>
              <a:rPr lang="es-PR" dirty="0"/>
              <a:t>de </a:t>
            </a:r>
            <a:r>
              <a:rPr lang="es-PR" dirty="0" smtClean="0"/>
              <a:t>evaluación </a:t>
            </a:r>
            <a:r>
              <a:rPr lang="es-PR" dirty="0"/>
              <a:t>de </a:t>
            </a:r>
            <a:r>
              <a:rPr lang="es-PR" dirty="0" smtClean="0"/>
              <a:t>práctica </a:t>
            </a:r>
            <a:r>
              <a:rPr lang="es-PR" dirty="0"/>
              <a:t>docente </a:t>
            </a:r>
            <a:r>
              <a:rPr lang="es-PR" dirty="0" smtClean="0"/>
              <a:t>alineado a los estándares de InTASC que </a:t>
            </a:r>
            <a:r>
              <a:rPr lang="es-PR" dirty="0"/>
              <a:t>cumple con los requisitos de acreditación de CAEP</a:t>
            </a:r>
          </a:p>
          <a:p>
            <a:pPr marL="0" indent="0">
              <a:buNone/>
            </a:pPr>
            <a:endParaRPr lang="es-PR" dirty="0"/>
          </a:p>
        </p:txBody>
      </p:sp>
      <p:pic>
        <p:nvPicPr>
          <p:cNvPr id="5" name="Picture 4" descr="600px-comicstrip-rubric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53" y="4099322"/>
            <a:ext cx="6681970" cy="2015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9765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273682"/>
            <a:ext cx="8229600" cy="732811"/>
          </a:xfrm>
        </p:spPr>
        <p:txBody>
          <a:bodyPr/>
          <a:lstStyle/>
          <a:p>
            <a:r>
              <a:rPr lang="es-PR" dirty="0" smtClean="0"/>
              <a:t>Temas a presentar y discutir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1400256"/>
            <a:ext cx="8229600" cy="4714794"/>
          </a:xfrm>
        </p:spPr>
        <p:txBody>
          <a:bodyPr/>
          <a:lstStyle/>
          <a:p>
            <a:pPr>
              <a:buFont typeface="Wingdings" charset="2"/>
              <a:buChar char="ü"/>
            </a:pPr>
            <a:r>
              <a:rPr lang="es-PR" sz="2800" dirty="0" smtClean="0"/>
              <a:t>Acreditación CAEP – Estándar 1 </a:t>
            </a:r>
          </a:p>
          <a:p>
            <a:pPr>
              <a:buFont typeface="Wingdings" charset="2"/>
              <a:buChar char="ü"/>
            </a:pPr>
            <a:r>
              <a:rPr lang="es-PR" sz="2800" dirty="0" smtClean="0"/>
              <a:t>Estándares de InTASC</a:t>
            </a:r>
          </a:p>
          <a:p>
            <a:pPr>
              <a:buFont typeface="Wingdings" charset="2"/>
              <a:buChar char="ü"/>
            </a:pPr>
            <a:r>
              <a:rPr lang="es-PR" sz="2800" dirty="0" smtClean="0"/>
              <a:t>Presentación del nuevo instrumento de evaluación practica docente del PPMES alineado a InTASC</a:t>
            </a:r>
          </a:p>
          <a:p>
            <a:pPr>
              <a:buFont typeface="Wingdings" charset="2"/>
              <a:buChar char="ü"/>
            </a:pPr>
            <a:endParaRPr lang="es-PR" sz="2800" dirty="0" smtClean="0"/>
          </a:p>
          <a:p>
            <a:pPr marL="0" indent="0">
              <a:buNone/>
            </a:pPr>
            <a:endParaRPr lang="es-PR" sz="2800" dirty="0" smtClean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068164"/>
              </p:ext>
            </p:extLst>
          </p:nvPr>
        </p:nvGraphicFramePr>
        <p:xfrm>
          <a:off x="1364940" y="3153021"/>
          <a:ext cx="6196971" cy="3614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4576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36"/>
          <p:cNvSpPr/>
          <p:nvPr/>
        </p:nvSpPr>
        <p:spPr>
          <a:xfrm>
            <a:off x="0" y="1650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26847" y="0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782434" y="6593421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0413">
            <a:solidFill>
              <a:srgbClr val="397D5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624707" y="6297574"/>
            <a:ext cx="5519293" cy="1587"/>
          </a:xfrm>
          <a:custGeom>
            <a:avLst/>
            <a:gdLst/>
            <a:ahLst/>
            <a:cxnLst/>
            <a:rect l="l" t="t" r="r" b="b"/>
            <a:pathLst>
              <a:path w="5519293" h="1587">
                <a:moveTo>
                  <a:pt x="5519292" y="1587"/>
                </a:moveTo>
                <a:lnTo>
                  <a:pt x="0" y="0"/>
                </a:lnTo>
              </a:path>
              <a:path w="5519293" h="1587">
                <a:moveTo>
                  <a:pt x="0" y="1"/>
                </a:moveTo>
                <a:lnTo>
                  <a:pt x="5519292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83793" y="683704"/>
            <a:ext cx="2247641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St</a:t>
            </a:r>
            <a:r>
              <a:rPr sz="3200" spc="-14" dirty="0" smtClean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nda</a:t>
            </a:r>
            <a:r>
              <a:rPr sz="3200" spc="-9" dirty="0" smtClean="0">
                <a:solidFill>
                  <a:srgbClr val="FF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d 1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1000" y="1813623"/>
            <a:ext cx="8305800" cy="4434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marR="61036" indent="-457200">
              <a:lnSpc>
                <a:spcPts val="3435"/>
              </a:lnSpc>
              <a:spcBef>
                <a:spcPts val="171"/>
              </a:spcBef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3200" spc="0" dirty="0" smtClean="0">
                <a:latin typeface="Century Gothic"/>
                <a:cs typeface="Century Gothic"/>
              </a:rPr>
              <a:t>The</a:t>
            </a:r>
            <a:r>
              <a:rPr sz="3200" spc="-14" dirty="0" smtClean="0">
                <a:latin typeface="Century Gothic"/>
                <a:cs typeface="Century Gothic"/>
              </a:rPr>
              <a:t> </a:t>
            </a:r>
            <a:r>
              <a:rPr sz="3200" spc="0" dirty="0" smtClean="0">
                <a:latin typeface="Century Gothic"/>
                <a:cs typeface="Century Gothic"/>
              </a:rPr>
              <a:t>prov</a:t>
            </a:r>
            <a:r>
              <a:rPr sz="3200" spc="-14" dirty="0" smtClean="0">
                <a:latin typeface="Century Gothic"/>
                <a:cs typeface="Century Gothic"/>
              </a:rPr>
              <a:t>i</a:t>
            </a:r>
            <a:r>
              <a:rPr sz="3200" spc="0" dirty="0" smtClean="0">
                <a:latin typeface="Century Gothic"/>
                <a:cs typeface="Century Gothic"/>
              </a:rPr>
              <a:t>der ensures</a:t>
            </a:r>
            <a:r>
              <a:rPr sz="3200" spc="-34" dirty="0" smtClean="0">
                <a:latin typeface="Century Gothic"/>
                <a:cs typeface="Century Gothic"/>
              </a:rPr>
              <a:t> </a:t>
            </a:r>
            <a:r>
              <a:rPr sz="3200" spc="0" dirty="0" smtClean="0">
                <a:latin typeface="Century Gothic"/>
                <a:cs typeface="Century Gothic"/>
              </a:rPr>
              <a:t>th</a:t>
            </a:r>
            <a:r>
              <a:rPr sz="3200" spc="-9" dirty="0" smtClean="0">
                <a:latin typeface="Century Gothic"/>
                <a:cs typeface="Century Gothic"/>
              </a:rPr>
              <a:t>a</a:t>
            </a:r>
            <a:r>
              <a:rPr sz="3200" spc="0" dirty="0" smtClean="0">
                <a:latin typeface="Century Gothic"/>
                <a:cs typeface="Century Gothic"/>
              </a:rPr>
              <a:t>t candid</a:t>
            </a:r>
            <a:r>
              <a:rPr sz="3200" spc="-14" dirty="0" smtClean="0">
                <a:latin typeface="Century Gothic"/>
                <a:cs typeface="Century Gothic"/>
              </a:rPr>
              <a:t>a</a:t>
            </a:r>
            <a:r>
              <a:rPr sz="3200" spc="0" dirty="0" smtClean="0">
                <a:latin typeface="Century Gothic"/>
                <a:cs typeface="Century Gothic"/>
              </a:rPr>
              <a:t>tes</a:t>
            </a:r>
            <a:r>
              <a:rPr lang="en-US" sz="3200" spc="0" dirty="0" smtClean="0"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latin typeface="Century Gothic"/>
                <a:cs typeface="Century Gothic"/>
              </a:rPr>
              <a:t>develop</a:t>
            </a:r>
            <a:r>
              <a:rPr lang="en-US" sz="4800" b="1" spc="0" baseline="-1699" dirty="0" smtClean="0">
                <a:latin typeface="Century Gothic"/>
                <a:cs typeface="Century Gothic"/>
              </a:rPr>
              <a:t> 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a deep</a:t>
            </a:r>
            <a:r>
              <a:rPr sz="4800" i="1" u="heavy" spc="-14" baseline="-1699" dirty="0" smtClean="0">
                <a:latin typeface="Century Gothic"/>
                <a:cs typeface="Century Gothic"/>
              </a:rPr>
              <a:t> 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understanding</a:t>
            </a:r>
            <a:r>
              <a:rPr sz="4800" i="1" u="heavy" spc="-50" baseline="-1699" dirty="0" smtClean="0">
                <a:latin typeface="Century Gothic"/>
                <a:cs typeface="Century Gothic"/>
              </a:rPr>
              <a:t> 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of </a:t>
            </a:r>
            <a:r>
              <a:rPr sz="4800" i="1" u="heavy" spc="-9" baseline="-1699" dirty="0" smtClean="0">
                <a:latin typeface="Century Gothic"/>
                <a:cs typeface="Century Gothic"/>
              </a:rPr>
              <a:t>t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he</a:t>
            </a:r>
            <a:r>
              <a:rPr lang="en-US" sz="4800" i="1" u="heavy" spc="0" baseline="-1699" dirty="0" smtClean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cri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ical conc</a:t>
            </a:r>
            <a:r>
              <a:rPr lang="en-US" sz="3200" i="1" u="heavy" spc="9" dirty="0">
                <a:latin typeface="Century Gothic"/>
                <a:cs typeface="Century Gothic"/>
              </a:rPr>
              <a:t>e</a:t>
            </a:r>
            <a:r>
              <a:rPr lang="en-US" sz="3200" i="1" u="heavy" dirty="0">
                <a:latin typeface="Century Gothic"/>
                <a:cs typeface="Century Gothic"/>
              </a:rPr>
              <a:t>pts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and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pr</a:t>
            </a:r>
            <a:r>
              <a:rPr lang="en-US" sz="3200" i="1" u="heavy" spc="-9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nciples</a:t>
            </a:r>
            <a:r>
              <a:rPr lang="en-US" sz="3200" i="1" u="heavy" spc="-1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of 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heir discip</a:t>
            </a:r>
            <a:r>
              <a:rPr lang="en-US" sz="3200" i="1" u="heavy" spc="-14" dirty="0">
                <a:latin typeface="Century Gothic"/>
                <a:cs typeface="Century Gothic"/>
              </a:rPr>
              <a:t>l</a:t>
            </a:r>
            <a:r>
              <a:rPr lang="en-US" sz="3200" i="1" u="heavy" dirty="0">
                <a:latin typeface="Century Gothic"/>
                <a:cs typeface="Century Gothic"/>
              </a:rPr>
              <a:t>ine</a:t>
            </a:r>
            <a:r>
              <a:rPr lang="en-US" sz="3200" i="1" spc="-19" dirty="0">
                <a:latin typeface="Century Gothic"/>
                <a:cs typeface="Century Gothic"/>
              </a:rPr>
              <a:t> </a:t>
            </a:r>
            <a:r>
              <a:rPr lang="en-US" sz="3200" dirty="0">
                <a:latin typeface="Century Gothic"/>
                <a:cs typeface="Century Gothic"/>
              </a:rPr>
              <a:t>and,</a:t>
            </a:r>
            <a:r>
              <a:rPr lang="en-US" sz="3200" spc="-14" dirty="0">
                <a:latin typeface="Century Gothic"/>
                <a:cs typeface="Century Gothic"/>
              </a:rPr>
              <a:t> </a:t>
            </a:r>
            <a:r>
              <a:rPr lang="en-US" sz="3200" dirty="0">
                <a:latin typeface="Century Gothic"/>
                <a:cs typeface="Century Gothic"/>
              </a:rPr>
              <a:t>by</a:t>
            </a:r>
            <a:r>
              <a:rPr lang="en-US" sz="3200" spc="-9" dirty="0">
                <a:latin typeface="Century Gothic"/>
                <a:cs typeface="Century Gothic"/>
              </a:rPr>
              <a:t> </a:t>
            </a:r>
            <a:r>
              <a:rPr lang="en-US" sz="3200" dirty="0">
                <a:latin typeface="Century Gothic"/>
                <a:cs typeface="Century Gothic"/>
              </a:rPr>
              <a:t>comp</a:t>
            </a:r>
            <a:r>
              <a:rPr lang="en-US" sz="3200" spc="-14" dirty="0">
                <a:latin typeface="Century Gothic"/>
                <a:cs typeface="Century Gothic"/>
              </a:rPr>
              <a:t>l</a:t>
            </a:r>
            <a:r>
              <a:rPr lang="en-US" sz="3200" dirty="0">
                <a:latin typeface="Century Gothic"/>
                <a:cs typeface="Century Gothic"/>
              </a:rPr>
              <a:t>etion, </a:t>
            </a:r>
            <a:r>
              <a:rPr lang="en-US" sz="3200" spc="-14" dirty="0" smtClean="0">
                <a:latin typeface="Century Gothic"/>
                <a:cs typeface="Century Gothic"/>
              </a:rPr>
              <a:t>a</a:t>
            </a:r>
            <a:r>
              <a:rPr lang="en-US" sz="3200" dirty="0" smtClean="0">
                <a:latin typeface="Century Gothic"/>
                <a:cs typeface="Century Gothic"/>
              </a:rPr>
              <a:t>re ab</a:t>
            </a:r>
            <a:r>
              <a:rPr lang="en-US" sz="3200" spc="-14" dirty="0" smtClean="0">
                <a:latin typeface="Century Gothic"/>
                <a:cs typeface="Century Gothic"/>
              </a:rPr>
              <a:t>l</a:t>
            </a:r>
            <a:r>
              <a:rPr lang="en-US" sz="3200" dirty="0" smtClean="0">
                <a:latin typeface="Century Gothic"/>
                <a:cs typeface="Century Gothic"/>
              </a:rPr>
              <a:t>e to</a:t>
            </a:r>
            <a:r>
              <a:rPr lang="en-US" sz="3200" spc="14" dirty="0" smtClean="0">
                <a:latin typeface="Century Gothic"/>
                <a:cs typeface="Century Gothic"/>
              </a:rPr>
              <a:t> </a:t>
            </a:r>
            <a:r>
              <a:rPr lang="en-US" sz="3200" b="1" dirty="0">
                <a:latin typeface="Century Gothic"/>
                <a:cs typeface="Century Gothic"/>
              </a:rPr>
              <a:t>use </a:t>
            </a:r>
            <a:r>
              <a:rPr lang="en-US" sz="3200" i="1" u="heavy" dirty="0">
                <a:latin typeface="Century Gothic"/>
                <a:cs typeface="Century Gothic"/>
              </a:rPr>
              <a:t>discipl</a:t>
            </a:r>
            <a:r>
              <a:rPr lang="en-US" sz="3200" i="1" u="heavy" spc="-14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</a:t>
            </a:r>
            <a:r>
              <a:rPr lang="en-US" sz="3200" i="1" u="heavy" spc="9" dirty="0">
                <a:latin typeface="Century Gothic"/>
                <a:cs typeface="Century Gothic"/>
              </a:rPr>
              <a:t>e</a:t>
            </a:r>
            <a:r>
              <a:rPr lang="en-US" sz="3350" u="heavy" dirty="0">
                <a:latin typeface="Cambria Math"/>
                <a:cs typeface="Cambria Math"/>
              </a:rPr>
              <a:t>‐</a:t>
            </a:r>
            <a:r>
              <a:rPr lang="en-US" sz="3350" u="heavy" spc="-87" dirty="0">
                <a:latin typeface="Cambria Math"/>
                <a:cs typeface="Cambria Math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speci</a:t>
            </a:r>
            <a:r>
              <a:rPr lang="en-US" sz="3200" i="1" u="heavy" spc="-14" dirty="0">
                <a:latin typeface="Century Gothic"/>
                <a:cs typeface="Century Gothic"/>
              </a:rPr>
              <a:t>f</a:t>
            </a:r>
            <a:r>
              <a:rPr lang="en-US" sz="3200" i="1" u="heavy" dirty="0">
                <a:latin typeface="Century Gothic"/>
                <a:cs typeface="Century Gothic"/>
              </a:rPr>
              <a:t>ic</a:t>
            </a:r>
            <a:r>
              <a:rPr lang="en-US" sz="3200" i="1" u="heavy" spc="-3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pr</a:t>
            </a:r>
            <a:r>
              <a:rPr lang="en-US" sz="3200" i="1" u="heavy" spc="-9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ctices flexib</a:t>
            </a:r>
            <a:r>
              <a:rPr lang="en-US" sz="3200" i="1" u="heavy" spc="-9" dirty="0">
                <a:latin typeface="Century Gothic"/>
                <a:cs typeface="Century Gothic"/>
              </a:rPr>
              <a:t>l</a:t>
            </a:r>
            <a:r>
              <a:rPr lang="en-US" sz="3200" i="1" u="heavy" dirty="0">
                <a:latin typeface="Century Gothic"/>
                <a:cs typeface="Century Gothic"/>
              </a:rPr>
              <a:t>y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to adv</a:t>
            </a:r>
            <a:r>
              <a:rPr lang="en-US" sz="3200" i="1" u="heavy" spc="-9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nce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the</a:t>
            </a:r>
            <a:r>
              <a:rPr lang="en-US" sz="3200" i="1" u="heavy" spc="-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learn</a:t>
            </a:r>
            <a:r>
              <a:rPr lang="en-US" sz="3200" i="1" u="heavy" spc="-14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ng</a:t>
            </a:r>
            <a:r>
              <a:rPr lang="en-US" sz="3200" i="1" u="heavy" spc="-1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of </a:t>
            </a:r>
            <a:r>
              <a:rPr lang="en-US" sz="3200" i="1" u="heavy" spc="-14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ll studen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s</a:t>
            </a:r>
            <a:r>
              <a:rPr lang="en-US" sz="3200" i="1" u="heavy" spc="-1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tow</a:t>
            </a:r>
            <a:r>
              <a:rPr lang="en-US" sz="3200" i="1" u="heavy" spc="-9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rd </a:t>
            </a:r>
            <a:r>
              <a:rPr lang="en-US" sz="3200" i="1" u="heavy" spc="-14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t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a</a:t>
            </a:r>
            <a:r>
              <a:rPr lang="en-US" sz="3200" i="1" u="heavy" spc="-14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nment</a:t>
            </a:r>
            <a:r>
              <a:rPr lang="en-US" sz="3200" i="1" u="heavy" spc="-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of colleg</a:t>
            </a:r>
            <a:r>
              <a:rPr lang="en-US" sz="3200" i="1" u="heavy" spc="9" dirty="0">
                <a:latin typeface="Century Gothic"/>
                <a:cs typeface="Century Gothic"/>
              </a:rPr>
              <a:t>e</a:t>
            </a:r>
            <a:r>
              <a:rPr lang="en-US" sz="3350" u="heavy" dirty="0" smtClean="0">
                <a:latin typeface="Cambria Math"/>
                <a:cs typeface="Cambria Math"/>
              </a:rPr>
              <a:t>‐ </a:t>
            </a:r>
            <a:r>
              <a:rPr lang="en-US" sz="3200" i="1" u="heavy" dirty="0" smtClean="0">
                <a:solidFill>
                  <a:prstClr val="black"/>
                </a:solidFill>
                <a:latin typeface="Century Gothic"/>
                <a:cs typeface="Century Gothic"/>
              </a:rPr>
              <a:t>and</a:t>
            </a:r>
            <a:r>
              <a:rPr lang="en-US" sz="3200" i="1" u="heavy" spc="-14" dirty="0" smtClean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caree</a:t>
            </a:r>
            <a:r>
              <a:rPr lang="en-US" sz="3200" i="1" u="heavy" spc="4" dirty="0">
                <a:solidFill>
                  <a:prstClr val="black"/>
                </a:solidFill>
                <a:latin typeface="Century Gothic"/>
                <a:cs typeface="Century Gothic"/>
              </a:rPr>
              <a:t>r</a:t>
            </a:r>
            <a:r>
              <a:rPr lang="en-US" sz="3350" u="heavy" dirty="0">
                <a:solidFill>
                  <a:prstClr val="black"/>
                </a:solidFill>
                <a:latin typeface="Cambria Math"/>
                <a:cs typeface="Cambria Math"/>
              </a:rPr>
              <a:t>‐</a:t>
            </a:r>
            <a:r>
              <a:rPr lang="en-US" sz="3350" u="heavy" spc="-87" dirty="0">
                <a:solidFill>
                  <a:prstClr val="black"/>
                </a:solidFill>
                <a:latin typeface="Cambria Math"/>
                <a:cs typeface="Cambria Math"/>
              </a:rPr>
              <a:t> 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readi</a:t>
            </a:r>
            <a:r>
              <a:rPr lang="en-US" sz="3200" i="1" u="heavy" spc="-14" dirty="0">
                <a:solidFill>
                  <a:prstClr val="black"/>
                </a:solidFill>
                <a:latin typeface="Century Gothic"/>
                <a:cs typeface="Century Gothic"/>
              </a:rPr>
              <a:t>n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e</a:t>
            </a:r>
            <a:r>
              <a:rPr lang="en-US" sz="3200" i="1" u="heavy" spc="-14" dirty="0">
                <a:solidFill>
                  <a:prstClr val="black"/>
                </a:solidFill>
                <a:latin typeface="Century Gothic"/>
                <a:cs typeface="Century Gothic"/>
              </a:rPr>
              <a:t>s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s</a:t>
            </a:r>
            <a:r>
              <a:rPr lang="en-US" sz="3200" i="1" u="heavy" spc="-34" dirty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standa</a:t>
            </a:r>
            <a:r>
              <a:rPr lang="en-US" sz="3200" i="1" u="heavy" spc="-14" dirty="0">
                <a:solidFill>
                  <a:prstClr val="black"/>
                </a:solidFill>
                <a:latin typeface="Century Gothic"/>
                <a:cs typeface="Century Gothic"/>
              </a:rPr>
              <a:t>r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d</a:t>
            </a:r>
            <a:r>
              <a:rPr lang="en-US" sz="3200" i="1" u="heavy" spc="9" dirty="0">
                <a:solidFill>
                  <a:prstClr val="black"/>
                </a:solidFill>
                <a:latin typeface="Century Gothic"/>
                <a:cs typeface="Century Gothic"/>
              </a:rPr>
              <a:t>s</a:t>
            </a:r>
            <a:r>
              <a:rPr lang="en-US" sz="3200" dirty="0" smtClean="0">
                <a:solidFill>
                  <a:prstClr val="black"/>
                </a:solidFill>
                <a:latin typeface="Century Gothic"/>
                <a:cs typeface="Century Gothic"/>
              </a:rPr>
              <a:t>.</a:t>
            </a:r>
            <a:endParaRPr lang="en-US" sz="3200" dirty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804118" y="2432177"/>
            <a:ext cx="11267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4002009" y="2432177"/>
            <a:ext cx="11068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" name="object 21"/>
          <p:cNvSpPr txBox="1"/>
          <p:nvPr/>
        </p:nvSpPr>
        <p:spPr>
          <a:xfrm>
            <a:off x="6977935" y="2432177"/>
            <a:ext cx="1064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7478532" y="2432177"/>
            <a:ext cx="1128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2079339" y="2919857"/>
            <a:ext cx="11252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4072257" y="2919857"/>
            <a:ext cx="11101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988145" y="2919857"/>
            <a:ext cx="11107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6953679" y="2919857"/>
            <a:ext cx="11009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7457964" y="2919857"/>
            <a:ext cx="1128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5551808" y="3894074"/>
            <a:ext cx="10776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2097920" y="4383278"/>
            <a:ext cx="11103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2613277" y="4383278"/>
            <a:ext cx="11285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4560774" y="4383278"/>
            <a:ext cx="11078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5322056" y="4383278"/>
            <a:ext cx="11164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7029882" y="4383278"/>
            <a:ext cx="11038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2401901" y="4869688"/>
            <a:ext cx="11027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933288" y="4869688"/>
            <a:ext cx="11286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6236339" y="4869688"/>
            <a:ext cx="11178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6742613" y="4869688"/>
            <a:ext cx="11289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1576628" y="5357368"/>
            <a:ext cx="11107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4988683" y="5357368"/>
            <a:ext cx="10856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8" name="object 4"/>
          <p:cNvSpPr txBox="1"/>
          <p:nvPr/>
        </p:nvSpPr>
        <p:spPr>
          <a:xfrm>
            <a:off x="1788667" y="6307573"/>
            <a:ext cx="1411733" cy="990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6400"/>
              </a:lnSpc>
              <a:spcBef>
                <a:spcPts val="10"/>
              </a:spcBef>
            </a:pP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Council</a:t>
            </a:r>
            <a:r>
              <a:rPr sz="12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for</a:t>
            </a:r>
            <a:r>
              <a:rPr sz="1200" b="1" spc="125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the Accreditation</a:t>
            </a:r>
            <a:r>
              <a:rPr sz="1200" b="1" spc="19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of Educator Preparation</a:t>
            </a:r>
            <a:endParaRPr sz="1200" b="1" dirty="0">
              <a:solidFill>
                <a:srgbClr val="397D5A"/>
              </a:solidFill>
              <a:latin typeface="Arial Narrow" panose="020B0606020202030204" pitchFamily="34" charset="0"/>
              <a:cs typeface="Times New Roman"/>
            </a:endParaRPr>
          </a:p>
        </p:txBody>
      </p:sp>
      <p:sp>
        <p:nvSpPr>
          <p:cNvPr id="39" name="object 2"/>
          <p:cNvSpPr txBox="1"/>
          <p:nvPr/>
        </p:nvSpPr>
        <p:spPr>
          <a:xfrm>
            <a:off x="3581400" y="6437113"/>
            <a:ext cx="5989320" cy="365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0"/>
              </a:lnSpc>
              <a:spcBef>
                <a:spcPts val="67"/>
              </a:spcBef>
            </a:pP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ONN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1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2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</a:t>
            </a:r>
            <a:r>
              <a:rPr sz="1600" b="1" spc="1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|  </a:t>
            </a:r>
            <a:r>
              <a:rPr sz="1600" b="1" spc="-31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u="sng" spc="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www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C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A</a:t>
            </a:r>
            <a:r>
              <a:rPr sz="1600" b="1" u="sng" spc="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E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Pne</a:t>
            </a:r>
            <a:r>
              <a:rPr sz="1600" b="1" u="sng" spc="-25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t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o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rg</a:t>
            </a:r>
            <a:r>
              <a:rPr sz="1600" b="1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spc="-27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|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31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er:</a:t>
            </a:r>
            <a:r>
              <a:rPr sz="16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@CA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Pup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d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a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es</a:t>
            </a:r>
            <a:endParaRPr sz="16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248400"/>
            <a:ext cx="1314450" cy="45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650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0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24707" y="6297574"/>
            <a:ext cx="5519293" cy="1587"/>
          </a:xfrm>
          <a:custGeom>
            <a:avLst/>
            <a:gdLst/>
            <a:ahLst/>
            <a:cxnLst/>
            <a:rect l="l" t="t" r="r" b="b"/>
            <a:pathLst>
              <a:path w="5519293" h="1587">
                <a:moveTo>
                  <a:pt x="5519292" y="1587"/>
                </a:moveTo>
                <a:lnTo>
                  <a:pt x="0" y="0"/>
                </a:lnTo>
              </a:path>
              <a:path w="5519293" h="1587">
                <a:moveTo>
                  <a:pt x="0" y="1"/>
                </a:moveTo>
                <a:lnTo>
                  <a:pt x="5519292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83793" y="441388"/>
            <a:ext cx="6707865" cy="9187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35"/>
              </a:lnSpc>
              <a:spcBef>
                <a:spcPts val="171"/>
              </a:spcBef>
            </a:pPr>
            <a:r>
              <a:rPr lang="en-US" sz="36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InTASC Standards</a:t>
            </a:r>
            <a:endParaRPr sz="3600" dirty="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9247" y="1600200"/>
            <a:ext cx="8359953" cy="42061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1.1 C</a:t>
            </a:r>
            <a:r>
              <a:rPr sz="3200" spc="-9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ndid</a:t>
            </a:r>
            <a:r>
              <a:rPr sz="3200" spc="-1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tes</a:t>
            </a:r>
            <a:r>
              <a:rPr sz="3200" spc="-2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demonst</a:t>
            </a:r>
            <a:r>
              <a:rPr sz="3200" spc="-9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3200" spc="-14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sz="3200" spc="-25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an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b="1" spc="0" dirty="0" smtClean="0">
                <a:latin typeface="Century Gothic" panose="020B0502020202020204" pitchFamily="34" charset="0"/>
                <a:cs typeface="Century Gothic"/>
              </a:rPr>
              <a:t>unde</a:t>
            </a:r>
            <a:r>
              <a:rPr sz="3200" b="1" spc="-14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sz="3200" b="1" spc="0" dirty="0" smtClean="0">
                <a:latin typeface="Century Gothic" panose="020B0502020202020204" pitchFamily="34" charset="0"/>
                <a:cs typeface="Century Gothic"/>
              </a:rPr>
              <a:t>sta</a:t>
            </a:r>
            <a:r>
              <a:rPr sz="3200" b="1" spc="-14" dirty="0" smtClean="0">
                <a:latin typeface="Century Gothic" panose="020B0502020202020204" pitchFamily="34" charset="0"/>
                <a:cs typeface="Century Gothic"/>
              </a:rPr>
              <a:t>n</a:t>
            </a:r>
            <a:r>
              <a:rPr sz="3200" b="1" spc="0" dirty="0" smtClean="0">
                <a:latin typeface="Century Gothic" panose="020B0502020202020204" pitchFamily="34" charset="0"/>
                <a:cs typeface="Century Gothic"/>
              </a:rPr>
              <a:t>din</a:t>
            </a:r>
            <a:r>
              <a:rPr sz="3200" b="1" spc="-9" dirty="0" smtClean="0">
                <a:latin typeface="Century Gothic" panose="020B0502020202020204" pitchFamily="34" charset="0"/>
                <a:cs typeface="Century Gothic"/>
              </a:rPr>
              <a:t>g</a:t>
            </a:r>
            <a:r>
              <a:rPr sz="3200" i="1" u="heavy" spc="3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i="1" u="heavy" spc="0" dirty="0" smtClean="0">
                <a:latin typeface="Century Gothic" panose="020B0502020202020204" pitchFamily="34" charset="0"/>
                <a:cs typeface="Century Gothic"/>
              </a:rPr>
              <a:t>of </a:t>
            </a:r>
            <a:r>
              <a:rPr sz="3200" i="1" u="heavy" spc="-9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sz="3200" i="1" u="heavy" spc="0" dirty="0" smtClean="0">
                <a:latin typeface="Century Gothic" panose="020B0502020202020204" pitchFamily="34" charset="0"/>
                <a:cs typeface="Century Gothic"/>
              </a:rPr>
              <a:t>he 10 InTASC</a:t>
            </a:r>
            <a:r>
              <a:rPr lang="en-US" sz="3200" u="heavy" spc="0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standa</a:t>
            </a:r>
            <a:r>
              <a:rPr lang="en-US" sz="3200" i="1" u="heavy" spc="-14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ds</a:t>
            </a:r>
            <a:r>
              <a:rPr lang="en-US" sz="3200" i="1" u="heavy" spc="-1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at the</a:t>
            </a:r>
            <a:r>
              <a:rPr lang="en-US" sz="3200" i="1" u="heavy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app</a:t>
            </a:r>
            <a:r>
              <a:rPr lang="en-US" sz="3200" i="1" u="heavy" spc="-9" dirty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opri</a:t>
            </a:r>
            <a:r>
              <a:rPr lang="en-US" sz="3200" i="1" u="heavy" spc="-1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te</a:t>
            </a:r>
            <a:r>
              <a:rPr lang="en-US" sz="3200" u="heavy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prog</a:t>
            </a:r>
            <a:r>
              <a:rPr lang="en-US" sz="3200" i="1" u="heavy" spc="-4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es</a:t>
            </a:r>
            <a:r>
              <a:rPr lang="en-US" sz="3200" i="1" u="heavy" spc="9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ion</a:t>
            </a:r>
            <a:r>
              <a:rPr lang="en-US" sz="3200" i="1" u="heavy" spc="-3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level</a:t>
            </a:r>
            <a:r>
              <a:rPr lang="en-US" sz="3200" u="heavy" spc="4" dirty="0">
                <a:latin typeface="Century Gothic" panose="020B0502020202020204" pitchFamily="34" charset="0"/>
                <a:cs typeface="Century Gothic"/>
              </a:rPr>
              <a:t>(s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)</a:t>
            </a:r>
            <a:r>
              <a:rPr lang="en-US" sz="3200" spc="-2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in</a:t>
            </a:r>
            <a:r>
              <a:rPr lang="en-US" sz="3200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the</a:t>
            </a:r>
            <a:r>
              <a:rPr lang="en-US" sz="3200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foll</a:t>
            </a:r>
            <a:r>
              <a:rPr lang="en-US" sz="3200" spc="-9" dirty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wing 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categories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:</a:t>
            </a:r>
            <a:r>
              <a:rPr lang="en-US" sz="3200" spc="-25" dirty="0">
                <a:latin typeface="Century Gothic" panose="020B0502020202020204" pitchFamily="34" charset="0"/>
                <a:cs typeface="Century Gothic"/>
              </a:rPr>
              <a:t> </a:t>
            </a:r>
            <a:endParaRPr lang="en-US" sz="3200" spc="-25" dirty="0" smtClean="0">
              <a:latin typeface="Century Gothic" panose="020B0502020202020204" pitchFamily="34" charset="0"/>
              <a:cs typeface="Century Gothic"/>
            </a:endParaRP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earner</a:t>
            </a:r>
            <a:r>
              <a:rPr lang="en-US" sz="3200" spc="-25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and L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earn</a:t>
            </a:r>
            <a:r>
              <a:rPr lang="en-US" sz="3200" spc="-14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ng; </a:t>
            </a: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Content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; </a:t>
            </a:r>
            <a:endParaRPr lang="en-US" sz="3200" dirty="0" smtClean="0">
              <a:latin typeface="Century Gothic" panose="020B0502020202020204" pitchFamily="34" charset="0"/>
              <a:cs typeface="Century Gothic"/>
            </a:endParaRP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Instr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u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ctional Pr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ctice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; 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and</a:t>
            </a: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Professional</a:t>
            </a:r>
            <a:r>
              <a:rPr lang="en-US" sz="3200" spc="-44" dirty="0" smtClean="0">
                <a:latin typeface="Century Gothic" panose="020B0502020202020204" pitchFamily="34" charset="0"/>
                <a:cs typeface="Century Gothic"/>
              </a:rPr>
              <a:t> R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esponsib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ty.</a:t>
            </a:r>
            <a:endParaRPr lang="en-US" sz="3200" dirty="0">
              <a:latin typeface="Century Gothic" panose="020B0502020202020204" pitchFamily="34" charset="0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07689" y="2432177"/>
            <a:ext cx="11785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119737" y="2432177"/>
            <a:ext cx="1128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881475" y="2432177"/>
            <a:ext cx="11280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445300" y="2432177"/>
            <a:ext cx="11247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2707920" y="2919857"/>
            <a:ext cx="11058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234349" y="2919857"/>
            <a:ext cx="11272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997570" y="2919857"/>
            <a:ext cx="11164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012582" y="3407917"/>
            <a:ext cx="10756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4"/>
          <p:cNvSpPr txBox="1"/>
          <p:nvPr/>
        </p:nvSpPr>
        <p:spPr>
          <a:xfrm>
            <a:off x="1788667" y="6307573"/>
            <a:ext cx="1411733" cy="990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6400"/>
              </a:lnSpc>
              <a:spcBef>
                <a:spcPts val="10"/>
              </a:spcBef>
            </a:pP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Council</a:t>
            </a:r>
            <a:r>
              <a:rPr sz="12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for</a:t>
            </a:r>
            <a:r>
              <a:rPr sz="1200" b="1" spc="125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the Accreditation</a:t>
            </a:r>
            <a:r>
              <a:rPr sz="1200" b="1" spc="19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of Educator Preparation</a:t>
            </a:r>
            <a:endParaRPr sz="1200" b="1" dirty="0">
              <a:solidFill>
                <a:srgbClr val="397D5A"/>
              </a:solidFill>
              <a:latin typeface="Arial Narrow" panose="020B0606020202030204" pitchFamily="34" charset="0"/>
              <a:cs typeface="Times New Roman"/>
            </a:endParaRPr>
          </a:p>
        </p:txBody>
      </p:sp>
      <p:sp>
        <p:nvSpPr>
          <p:cNvPr id="23" name="object 2"/>
          <p:cNvSpPr txBox="1"/>
          <p:nvPr/>
        </p:nvSpPr>
        <p:spPr>
          <a:xfrm>
            <a:off x="3581400" y="6437113"/>
            <a:ext cx="5989320" cy="365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0"/>
              </a:lnSpc>
              <a:spcBef>
                <a:spcPts val="67"/>
              </a:spcBef>
            </a:pP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ONN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1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2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</a:t>
            </a:r>
            <a:r>
              <a:rPr sz="1600" b="1" spc="1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|  </a:t>
            </a:r>
            <a:r>
              <a:rPr sz="1600" b="1" spc="-31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u="sng" spc="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www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C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A</a:t>
            </a:r>
            <a:r>
              <a:rPr sz="1600" b="1" u="sng" spc="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E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Pne</a:t>
            </a:r>
            <a:r>
              <a:rPr sz="1600" b="1" u="sng" spc="-25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t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o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rg</a:t>
            </a:r>
            <a:r>
              <a:rPr sz="1600" b="1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spc="-27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|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31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er:</a:t>
            </a:r>
            <a:r>
              <a:rPr sz="16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@CA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Pup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d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a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es</a:t>
            </a:r>
            <a:endParaRPr sz="16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248400"/>
            <a:ext cx="1314450" cy="45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4000" cy="10360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429000" y="3505200"/>
            <a:ext cx="2195165" cy="912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5"/>
              </a:lnSpc>
              <a:spcBef>
                <a:spcPts val="96"/>
              </a:spcBef>
            </a:pPr>
            <a:endParaRPr sz="1800" dirty="0">
              <a:latin typeface="Calibri"/>
              <a:cs typeface="Calibri"/>
            </a:endParaRPr>
          </a:p>
        </p:txBody>
      </p:sp>
      <p:pic>
        <p:nvPicPr>
          <p:cNvPr id="18" name="Picture 3" descr="CCSSO_full_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27350" y="5292379"/>
            <a:ext cx="2815371" cy="1565621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38" y="148011"/>
            <a:ext cx="4270711" cy="533838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7" name="Picture 6" descr="Captura de pantalla 2014-10-29 a las 11.48.46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907" y="148011"/>
            <a:ext cx="4289909" cy="533838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246815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Title 1"/>
          <p:cNvSpPr>
            <a:spLocks noGrp="1"/>
          </p:cNvSpPr>
          <p:nvPr>
            <p:ph type="title" idx="4294967295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Key Changes </a:t>
            </a:r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from the </a:t>
            </a:r>
            <a:r>
              <a:rPr lang="en-US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1992 </a:t>
            </a:r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Standards to 2011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  <p:sp>
        <p:nvSpPr>
          <p:cNvPr id="121858" name="Content Placeholder 2"/>
          <p:cNvSpPr>
            <a:spLocks noGrp="1"/>
          </p:cNvSpPr>
          <p:nvPr>
            <p:ph idx="4294967295"/>
          </p:nvPr>
        </p:nvSpPr>
        <p:spPr>
          <a:xfrm>
            <a:off x="425450" y="1408113"/>
            <a:ext cx="8229600" cy="4886325"/>
          </a:xfrm>
          <a:prstGeom prst="rect">
            <a:avLst/>
          </a:prstGeom>
        </p:spPr>
        <p:txBody>
          <a:bodyPr/>
          <a:lstStyle/>
          <a:p>
            <a:r>
              <a:rPr lang="en-US" sz="2400" u="sng" dirty="0">
                <a:latin typeface="Arial" charset="0"/>
                <a:ea typeface="ＭＳ Ｐゴシック" charset="0"/>
              </a:rPr>
              <a:t>Developmental Continuum</a:t>
            </a:r>
            <a:r>
              <a:rPr lang="en-US" sz="2400" dirty="0">
                <a:latin typeface="Arial" charset="0"/>
                <a:ea typeface="ＭＳ Ｐゴシック" charset="0"/>
              </a:rPr>
              <a:t>: Standards no longer just for beginning teachers but ALL teachers. </a:t>
            </a:r>
          </a:p>
          <a:p>
            <a:pPr lvl="1"/>
            <a:r>
              <a:rPr lang="en-US" sz="2000" dirty="0">
                <a:latin typeface="Arial" charset="0"/>
                <a:ea typeface="ＭＳ Ｐゴシック" charset="0"/>
              </a:rPr>
              <a:t>INTASC becomes InTASC (Interstate Teacher Assessment and </a:t>
            </a:r>
            <a:r>
              <a:rPr lang="en-US" sz="2000" dirty="0" smtClean="0">
                <a:latin typeface="Arial" charset="0"/>
                <a:ea typeface="ＭＳ Ｐゴシック" charset="0"/>
              </a:rPr>
              <a:t>Support Consortium)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lvl="1"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A Focus on 21st Century Knowledge and Skills</a:t>
            </a:r>
            <a:r>
              <a:rPr lang="en-US" sz="2400" dirty="0">
                <a:latin typeface="Arial" charset="0"/>
                <a:ea typeface="ＭＳ Ｐゴシック" charset="0"/>
              </a:rPr>
              <a:t>: Problem solving, curiosity, creativity, innovation, communication, interpersonal skills, the ability to synthesize across disciplines, global literacy, ethics, and technological expertise. </a:t>
            </a:r>
          </a:p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Personalized Learning for Diverse Learners</a:t>
            </a:r>
            <a:r>
              <a:rPr lang="en-US" sz="2400" dirty="0">
                <a:latin typeface="Arial" charset="0"/>
                <a:ea typeface="ＭＳ Ｐゴシック" charset="0"/>
              </a:rPr>
              <a:t>: Teachers need knowledge and skills to customize learning for learners with a range of individual differences</a:t>
            </a:r>
            <a:r>
              <a:rPr lang="en-US" sz="2400" dirty="0" smtClean="0">
                <a:latin typeface="Arial" charset="0"/>
                <a:ea typeface="ＭＳ Ｐゴシック" charset="0"/>
              </a:rPr>
              <a:t>.</a:t>
            </a:r>
            <a:endParaRPr lang="en-US" sz="2400" dirty="0">
              <a:latin typeface="Arial" charset="0"/>
              <a:ea typeface="ＭＳ Ｐゴシック" charset="0"/>
            </a:endParaRPr>
          </a:p>
          <a:p>
            <a:endParaRPr lang="en-US" sz="2400" dirty="0">
              <a:latin typeface="Arial" charset="0"/>
              <a:ea typeface="ＭＳ Ｐゴシック" charset="0"/>
            </a:endParaRP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Content Placeholder 2"/>
          <p:cNvSpPr>
            <a:spLocks noGrp="1"/>
          </p:cNvSpPr>
          <p:nvPr>
            <p:ph idx="4294967295"/>
          </p:nvPr>
        </p:nvSpPr>
        <p:spPr>
          <a:xfrm>
            <a:off x="290513" y="1184275"/>
            <a:ext cx="8534400" cy="5187950"/>
          </a:xfrm>
          <a:prstGeom prst="rect">
            <a:avLst/>
          </a:prstGeom>
        </p:spPr>
        <p:txBody>
          <a:bodyPr/>
          <a:lstStyle/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Increased Emphasis on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  <a:r>
              <a:rPr lang="en-US" sz="2400" u="sng" dirty="0">
                <a:latin typeface="Arial" charset="0"/>
                <a:ea typeface="ＭＳ Ｐゴシック" charset="0"/>
              </a:rPr>
              <a:t>Assessment Literacy</a:t>
            </a:r>
            <a:r>
              <a:rPr lang="en-US" sz="2400" dirty="0">
                <a:latin typeface="Arial" charset="0"/>
                <a:ea typeface="ＭＳ Ｐゴシック" charset="0"/>
              </a:rPr>
              <a:t>: Teachers need to have greater knowledge and skill around how to develop a range of assessments and how to use assessment data to improve instruction and support learner success. </a:t>
            </a:r>
          </a:p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A Collaborative Professional Culture</a:t>
            </a:r>
            <a:r>
              <a:rPr lang="en-US" sz="2400" dirty="0">
                <a:latin typeface="Arial" charset="0"/>
                <a:ea typeface="ＭＳ Ｐゴシック" charset="0"/>
              </a:rPr>
              <a:t>:  Teaching is no longer a private act. </a:t>
            </a:r>
          </a:p>
          <a:p>
            <a:pPr>
              <a:buFont typeface="Wingdings" charset="0"/>
              <a:buNone/>
            </a:pPr>
            <a:endParaRPr lang="en-US" sz="1100" dirty="0">
              <a:latin typeface="Arial" charset="0"/>
              <a:ea typeface="ＭＳ Ｐゴシック" charset="0"/>
            </a:endParaRPr>
          </a:p>
          <a:p>
            <a:pPr>
              <a:spcBef>
                <a:spcPct val="0"/>
              </a:spcBef>
            </a:pPr>
            <a:r>
              <a:rPr lang="en-US" sz="2400" u="sng" dirty="0">
                <a:latin typeface="Arial" charset="0"/>
                <a:ea typeface="ＭＳ Ｐゴシック" charset="0"/>
              </a:rPr>
              <a:t>New Leadership Roles for Teachers and Administrators</a:t>
            </a:r>
            <a:r>
              <a:rPr lang="en-US" sz="2400" dirty="0">
                <a:latin typeface="Arial" charset="0"/>
                <a:ea typeface="ＭＳ Ｐゴシック" charset="0"/>
              </a:rPr>
              <a:t>:</a:t>
            </a:r>
          </a:p>
          <a:p>
            <a:pPr>
              <a:spcBef>
                <a:spcPct val="0"/>
              </a:spcBef>
              <a:buFont typeface="Wingdings" charset="0"/>
              <a:buNone/>
            </a:pPr>
            <a:r>
              <a:rPr lang="en-US" sz="2400" dirty="0">
                <a:latin typeface="Arial" charset="0"/>
                <a:ea typeface="ＭＳ Ｐゴシック" charset="0"/>
              </a:rPr>
              <a:t>	A shift in leadership from teachers working autonomously in their classrooms to administrators, teachers, and others sharing leadership roles and responsibilities for student learning. 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Key Changes from the 1992 Standards to 2011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915400" cy="914400"/>
          </a:xfrm>
        </p:spPr>
        <p:txBody>
          <a:bodyPr/>
          <a:lstStyle/>
          <a:p>
            <a:r>
              <a:rPr lang="es-PR" sz="40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For</a:t>
            </a:r>
            <a:r>
              <a:rPr lang="es-PR" sz="4000" dirty="0" smtClean="0"/>
              <a:t> </a:t>
            </a:r>
            <a:r>
              <a:rPr lang="es-PR" sz="40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each and every standard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30650876"/>
              </p:ext>
            </p:extLst>
          </p:nvPr>
        </p:nvGraphicFramePr>
        <p:xfrm>
          <a:off x="-533400" y="762000"/>
          <a:ext cx="99060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2191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Recomendaciones</a:t>
            </a:r>
            <a:r>
              <a:rPr lang="es-PR" dirty="0" smtClean="0"/>
              <a:t> </a:t>
            </a:r>
            <a:r>
              <a:rPr lang="es-PR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de CAEP para las rúbricas de evaluación docente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PR" sz="2800" dirty="0" smtClean="0"/>
              <a:t>No exceder de 25 a 30 items en el total de la rúbrica (la nueva tiene 24 en total)</a:t>
            </a:r>
          </a:p>
          <a:p>
            <a:r>
              <a:rPr lang="es-PR" sz="2800" dirty="0" smtClean="0"/>
              <a:t>Siempre deben mostrar claramente el alineamiento  y fraseo de los estándares de INTASC</a:t>
            </a:r>
          </a:p>
          <a:p>
            <a:r>
              <a:rPr lang="es-PR" sz="2800" dirty="0" smtClean="0"/>
              <a:t>Usar categorías que demuestren un continuo crecimiento y expliquen como mejorar. Ej:</a:t>
            </a:r>
          </a:p>
          <a:p>
            <a:pPr marL="0" indent="0">
              <a:buNone/>
            </a:pPr>
            <a:r>
              <a:rPr lang="es-PR" sz="1800" dirty="0" smtClean="0"/>
              <a:t>Emerging / Developing / Proficient / Accomplished</a:t>
            </a:r>
          </a:p>
          <a:p>
            <a:pPr marL="0" indent="0">
              <a:buNone/>
            </a:pPr>
            <a:r>
              <a:rPr lang="es-PR" sz="1800" dirty="0" smtClean="0"/>
              <a:t>Emergente / En Desarrollo / Proficiente / Ejemplar</a:t>
            </a:r>
          </a:p>
        </p:txBody>
      </p:sp>
    </p:spTree>
    <p:extLst>
      <p:ext uri="{BB962C8B-B14F-4D97-AF65-F5344CB8AC3E}">
        <p14:creationId xmlns:p14="http://schemas.microsoft.com/office/powerpoint/2010/main" val="2823862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5036951"/>
              </p:ext>
            </p:extLst>
          </p:nvPr>
        </p:nvGraphicFramePr>
        <p:xfrm>
          <a:off x="-947356" y="1081088"/>
          <a:ext cx="10237788" cy="522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0" name="Document" r:id="rId3" imgW="8420100" imgH="4762500" progId="Word.Document.12">
                  <p:embed/>
                </p:oleObj>
              </mc:Choice>
              <mc:Fallback>
                <p:oleObj name="Document" r:id="rId3" imgW="8420100" imgH="47625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947356" y="1081088"/>
                        <a:ext cx="10237788" cy="5229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77788"/>
            <a:ext cx="8229600" cy="1143000"/>
          </a:xfrm>
        </p:spPr>
        <p:txBody>
          <a:bodyPr/>
          <a:lstStyle/>
          <a:p>
            <a:r>
              <a:rPr lang="es-PR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Alineamiento de la rúbrica nueva y los estándares de InTASC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0521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Trabajo individual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968702"/>
            <a:ext cx="7680394" cy="4811834"/>
          </a:xfrm>
        </p:spPr>
        <p:txBody>
          <a:bodyPr/>
          <a:lstStyle/>
          <a:p>
            <a:r>
              <a:rPr lang="es-PR" sz="2800" dirty="0" smtClean="0"/>
              <a:t>Se le asignará 4 ítems de la Rúbrica nueva a cada persona para que valide</a:t>
            </a:r>
          </a:p>
          <a:p>
            <a:pPr lvl="2"/>
            <a:r>
              <a:rPr lang="es-PR" sz="2800" dirty="0" smtClean="0"/>
              <a:t>1-4</a:t>
            </a:r>
          </a:p>
          <a:p>
            <a:pPr lvl="2"/>
            <a:r>
              <a:rPr lang="es-PR" sz="2800" dirty="0" smtClean="0"/>
              <a:t>5-8</a:t>
            </a:r>
          </a:p>
          <a:p>
            <a:pPr lvl="2"/>
            <a:r>
              <a:rPr lang="es-PR" sz="2800" dirty="0" smtClean="0"/>
              <a:t>9-12</a:t>
            </a:r>
          </a:p>
          <a:p>
            <a:pPr lvl="2"/>
            <a:r>
              <a:rPr lang="es-PR" sz="2800" dirty="0" smtClean="0"/>
              <a:t>13-16</a:t>
            </a:r>
          </a:p>
          <a:p>
            <a:pPr lvl="2"/>
            <a:r>
              <a:rPr lang="es-PR" sz="2800" dirty="0" smtClean="0"/>
              <a:t>17-20</a:t>
            </a:r>
          </a:p>
          <a:p>
            <a:pPr lvl="2"/>
            <a:r>
              <a:rPr lang="es-PR" sz="2800" dirty="0"/>
              <a:t>21-</a:t>
            </a:r>
            <a:r>
              <a:rPr lang="es-PR" sz="2800" dirty="0" smtClean="0"/>
              <a:t>24</a:t>
            </a:r>
            <a:endParaRPr lang="es-PR" sz="2800" dirty="0"/>
          </a:p>
        </p:txBody>
      </p:sp>
      <p:sp>
        <p:nvSpPr>
          <p:cNvPr id="4" name="Rectangle 3"/>
          <p:cNvSpPr/>
          <p:nvPr/>
        </p:nvSpPr>
        <p:spPr>
          <a:xfrm>
            <a:off x="1033579" y="6373682"/>
            <a:ext cx="6357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dirty="0">
                <a:hlinkClick r:id="rId2"/>
              </a:rPr>
              <a:t>http://www.online-stopwatch.com/countdown-clock/full-screen</a:t>
            </a:r>
            <a:r>
              <a:rPr lang="es-PR" dirty="0" smtClean="0">
                <a:hlinkClick r:id="rId2"/>
              </a:rPr>
              <a:t>/</a:t>
            </a:r>
            <a:r>
              <a:rPr lang="es-PR" dirty="0" smtClean="0"/>
              <a:t> </a:t>
            </a:r>
            <a:endParaRPr lang="es-PR" dirty="0"/>
          </a:p>
        </p:txBody>
      </p:sp>
      <p:pic>
        <p:nvPicPr>
          <p:cNvPr id="5" name="Picture 4" descr="Captura de pantalla 2014-10-29 a las 5.12.36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7" t="35392" r="52505" b="33248"/>
          <a:stretch/>
        </p:blipFill>
        <p:spPr>
          <a:xfrm>
            <a:off x="5661154" y="2788086"/>
            <a:ext cx="1729897" cy="161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16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Trabajo individual (5 minutos)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968702"/>
            <a:ext cx="7680394" cy="4525962"/>
          </a:xfrm>
        </p:spPr>
        <p:txBody>
          <a:bodyPr/>
          <a:lstStyle/>
          <a:p>
            <a:pPr marL="914400" lvl="2" indent="0">
              <a:buNone/>
            </a:pPr>
            <a:endParaRPr lang="es-PR" sz="2000" dirty="0" smtClean="0"/>
          </a:p>
          <a:p>
            <a:r>
              <a:rPr lang="es-PR" sz="2800" dirty="0" smtClean="0"/>
              <a:t>Materiales:</a:t>
            </a:r>
          </a:p>
          <a:p>
            <a:pPr lvl="1"/>
            <a:r>
              <a:rPr lang="es-PR" sz="2400" dirty="0" smtClean="0"/>
              <a:t>Rúbrica </a:t>
            </a:r>
            <a:r>
              <a:rPr lang="es-PR" sz="2400" dirty="0"/>
              <a:t>para Evaluar el Maestro Practicante </a:t>
            </a:r>
            <a:r>
              <a:rPr lang="es-PR" sz="2400" dirty="0" smtClean="0"/>
              <a:t>(EMP)</a:t>
            </a:r>
          </a:p>
          <a:p>
            <a:pPr lvl="1"/>
            <a:r>
              <a:rPr lang="es-PR" sz="2400" dirty="0" smtClean="0"/>
              <a:t>Instrumento de validación de rúbrica nueva EMP</a:t>
            </a:r>
          </a:p>
          <a:p>
            <a:r>
              <a:rPr lang="es-PR" sz="2800" dirty="0" smtClean="0"/>
              <a:t>Determine si estas de acuerdo con el alineamiento y descripción de los ítems asignados usando el instrumento de validación de rúbrica nueva EMP</a:t>
            </a:r>
            <a:endParaRPr lang="es-PR" sz="2800" dirty="0"/>
          </a:p>
        </p:txBody>
      </p:sp>
      <p:sp>
        <p:nvSpPr>
          <p:cNvPr id="4" name="Rectangle 3"/>
          <p:cNvSpPr/>
          <p:nvPr/>
        </p:nvSpPr>
        <p:spPr>
          <a:xfrm>
            <a:off x="1033579" y="6373682"/>
            <a:ext cx="6357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dirty="0">
                <a:hlinkClick r:id="rId2"/>
              </a:rPr>
              <a:t>http://www.online-stopwatch.com/countdown-clock/full-screen</a:t>
            </a:r>
            <a:r>
              <a:rPr lang="es-PR" dirty="0" smtClean="0">
                <a:hlinkClick r:id="rId2"/>
              </a:rPr>
              <a:t>/</a:t>
            </a:r>
            <a:r>
              <a:rPr lang="es-PR" dirty="0" smtClean="0"/>
              <a:t> </a:t>
            </a:r>
            <a:endParaRPr lang="es-P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9740" y="4599971"/>
            <a:ext cx="2128453" cy="177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16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77787"/>
            <a:ext cx="8229600" cy="2201699"/>
          </a:xfrm>
        </p:spPr>
        <p:txBody>
          <a:bodyPr/>
          <a:lstStyle/>
          <a:p>
            <a:r>
              <a:rPr lang="es-PR" dirty="0" smtClean="0"/>
              <a:t>Trabajo en grupos (8 minutos)</a:t>
            </a:r>
            <a:endParaRPr lang="es-PR" dirty="0"/>
          </a:p>
        </p:txBody>
      </p:sp>
      <p:sp>
        <p:nvSpPr>
          <p:cNvPr id="7" name="Rectangle 6"/>
          <p:cNvSpPr/>
          <p:nvPr/>
        </p:nvSpPr>
        <p:spPr>
          <a:xfrm>
            <a:off x="2482056" y="4948591"/>
            <a:ext cx="529063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R" sz="3200" dirty="0" smtClean="0"/>
              <a:t>Discusión de trabajo individual</a:t>
            </a:r>
            <a:endParaRPr lang="es-PR" sz="3200" dirty="0"/>
          </a:p>
        </p:txBody>
      </p:sp>
      <p:sp>
        <p:nvSpPr>
          <p:cNvPr id="9" name="Rectangle 8"/>
          <p:cNvSpPr/>
          <p:nvPr/>
        </p:nvSpPr>
        <p:spPr>
          <a:xfrm>
            <a:off x="1033579" y="6113169"/>
            <a:ext cx="6357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dirty="0">
                <a:hlinkClick r:id="rId2"/>
              </a:rPr>
              <a:t>http://www.online-stopwatch.com/countdown-clock/full-screen</a:t>
            </a:r>
            <a:r>
              <a:rPr lang="es-PR" dirty="0" smtClean="0">
                <a:hlinkClick r:id="rId2"/>
              </a:rPr>
              <a:t>/</a:t>
            </a:r>
            <a:r>
              <a:rPr lang="es-PR" dirty="0" smtClean="0"/>
              <a:t> </a:t>
            </a:r>
            <a:endParaRPr lang="es-PR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056" y="1021307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0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Presentaciones de trabajos por grupos de ítems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PR" dirty="0" smtClean="0"/>
              <a:t>Cada grupo tiene 3 minutos para presentar</a:t>
            </a:r>
          </a:p>
          <a:p>
            <a:endParaRPr lang="es-PR" dirty="0"/>
          </a:p>
        </p:txBody>
      </p:sp>
      <p:pic>
        <p:nvPicPr>
          <p:cNvPr id="4" name="Picture 3" descr="presentaci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378" y="2998514"/>
            <a:ext cx="4840249" cy="363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706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sz="3200" smtClean="0"/>
              <a:t>Rúbrica del Instrumento de Observación para el Mejoramiento de Práctica Docente</a:t>
            </a:r>
            <a:endParaRPr lang="es-PR" sz="3200"/>
          </a:p>
        </p:txBody>
      </p:sp>
      <p:pic>
        <p:nvPicPr>
          <p:cNvPr id="4" name="Content Placeholder 3" descr="Captura de pantalla 2014-10-30 a la(s) 11.00.54 A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" r="-131"/>
          <a:stretch/>
        </p:blipFill>
        <p:spPr>
          <a:xfrm>
            <a:off x="126522" y="1325124"/>
            <a:ext cx="4154158" cy="3067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Captura de pantalla 2014-10-30 a las 3.28.11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237" y="3373354"/>
            <a:ext cx="4540084" cy="3424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0772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 descr="7-steps-to-freedo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>
          <a:xfrm>
            <a:off x="6918282" y="5529614"/>
            <a:ext cx="2088501" cy="114859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Próximos Pasos</a:t>
            </a:r>
            <a:endParaRPr lang="es-P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3832" y="901194"/>
            <a:ext cx="8229600" cy="452596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PR" sz="2400" dirty="0" smtClean="0"/>
              <a:t>Le estaremos enviando la versión final de la rúbrica con sus recomendaciones en la próxima semana a Maestros Cooperadores y Supervisores.</a:t>
            </a:r>
          </a:p>
          <a:p>
            <a:pPr marL="514350" indent="-514350">
              <a:buFont typeface="+mj-lt"/>
              <a:buAutoNum type="arabicPeriod"/>
            </a:pPr>
            <a:r>
              <a:rPr lang="es-PR" sz="2400" dirty="0" smtClean="0"/>
              <a:t>Le enviaremos la versión en Excel para facilitar las sumatorias de la evaluación.</a:t>
            </a:r>
          </a:p>
          <a:p>
            <a:pPr marL="1028700" lvl="2" indent="-342900"/>
            <a:r>
              <a:rPr lang="es-PR" sz="1800" dirty="0" smtClean="0"/>
              <a:t>El formato será similar a la que se usa actualmente.</a:t>
            </a:r>
            <a:endParaRPr lang="es-PR" sz="1800" dirty="0"/>
          </a:p>
          <a:p>
            <a:pPr>
              <a:buFont typeface="+mj-lt"/>
              <a:buAutoNum type="arabicPeriod"/>
            </a:pPr>
            <a:r>
              <a:rPr lang="es-PR" sz="2400" dirty="0" smtClean="0"/>
              <a:t>Agradecemos a los Maestros Cooperadores entreguen copia electronica a los Supervisores (pero se aceptan en papel).</a:t>
            </a:r>
          </a:p>
          <a:p>
            <a:pPr>
              <a:buFont typeface="+mj-lt"/>
              <a:buAutoNum type="arabicPeriod"/>
            </a:pPr>
            <a:r>
              <a:rPr lang="es-PR" sz="2400" dirty="0" smtClean="0"/>
              <a:t>Agradeceremos a los supervisores envien copia electronica al PPMES al final del semestre junto a los demás documentos que se nos solicitan.</a:t>
            </a:r>
          </a:p>
        </p:txBody>
      </p:sp>
    </p:spTree>
    <p:extLst>
      <p:ext uri="{BB962C8B-B14F-4D97-AF65-F5344CB8AC3E}">
        <p14:creationId xmlns:p14="http://schemas.microsoft.com/office/powerpoint/2010/main" val="1500320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 descr="7-steps-to-freedo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>
          <a:xfrm>
            <a:off x="5659877" y="4910844"/>
            <a:ext cx="3476824" cy="19121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Validación de uso de la rúbrica</a:t>
            </a:r>
            <a:endParaRPr lang="es-P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PR" sz="2800" dirty="0" smtClean="0"/>
              <a:t>Valoramos que los maestros cooperadores y supervisores de práctica que utilicen esta rúbrica para pasar las evaluaciones de practicantes de Octubre y Noviembre 2014.</a:t>
            </a:r>
          </a:p>
          <a:p>
            <a:pPr marL="514350" indent="-514350">
              <a:buFont typeface="+mj-lt"/>
              <a:buAutoNum type="arabicPeriod"/>
            </a:pPr>
            <a:r>
              <a:rPr lang="es-PR" sz="2800" dirty="0" smtClean="0"/>
              <a:t>Agradecemos que luego de usarla para evaluar los practicantes, llenen el cuestionario de Qualtrics que le enviaremos por email al menos una vez y nos den comentarios para mejorar el uso de la rúbrica.</a:t>
            </a:r>
          </a:p>
          <a:p>
            <a:r>
              <a:rPr lang="es-PR" sz="2800" dirty="0" smtClean="0">
                <a:hlinkClick r:id="rId3"/>
              </a:rPr>
              <a:t>http://uprm.edu/eppcaep</a:t>
            </a:r>
            <a:r>
              <a:rPr lang="es-PR" sz="2800" dirty="0" smtClean="0"/>
              <a:t>  </a:t>
            </a:r>
            <a:endParaRPr lang="es-PR" sz="2800" dirty="0"/>
          </a:p>
        </p:txBody>
      </p:sp>
    </p:spTree>
    <p:extLst>
      <p:ext uri="{BB962C8B-B14F-4D97-AF65-F5344CB8AC3E}">
        <p14:creationId xmlns:p14="http://schemas.microsoft.com/office/powerpoint/2010/main" val="150032073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834</Words>
  <Application>Microsoft Macintosh PowerPoint</Application>
  <PresentationFormat>On-screen Show (4:3)</PresentationFormat>
  <Paragraphs>87</Paragraphs>
  <Slides>18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1_Office Theme</vt:lpstr>
      <vt:lpstr>Document</vt:lpstr>
      <vt:lpstr>PowerPoint Presentation</vt:lpstr>
      <vt:lpstr>Objetivo de los trabajos de hoy: </vt:lpstr>
      <vt:lpstr>Temas a presentar y discutir</vt:lpstr>
      <vt:lpstr>PowerPoint Presentation</vt:lpstr>
      <vt:lpstr>PowerPoint Presentation</vt:lpstr>
      <vt:lpstr>PowerPoint Presentation</vt:lpstr>
      <vt:lpstr>Key Changes from the 1992 Standards to 2011</vt:lpstr>
      <vt:lpstr>PowerPoint Presentation</vt:lpstr>
      <vt:lpstr>For each and every standard</vt:lpstr>
      <vt:lpstr>Recomendaciones de CAEP para las rúbricas de evaluación docente</vt:lpstr>
      <vt:lpstr>Alineamiento de la rúbrica nueva y los estándares de InTASC</vt:lpstr>
      <vt:lpstr>Trabajo individual</vt:lpstr>
      <vt:lpstr>Trabajo individual (5 minutos)</vt:lpstr>
      <vt:lpstr>Trabajo en grupos (8 minutos)</vt:lpstr>
      <vt:lpstr>Presentaciones de trabajos por grupos de ítems</vt:lpstr>
      <vt:lpstr>Rúbrica del Instrumento de Observación para el Mejoramiento de Práctica Docente</vt:lpstr>
      <vt:lpstr>Próximos Pasos</vt:lpstr>
      <vt:lpstr>Validación de uso de la rúbrica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DECEP</dc:creator>
  <cp:lastModifiedBy>Canny Bellido</cp:lastModifiedBy>
  <cp:revision>52</cp:revision>
  <dcterms:created xsi:type="dcterms:W3CDTF">2014-09-17T19:13:40Z</dcterms:created>
  <dcterms:modified xsi:type="dcterms:W3CDTF">2017-08-15T01:02:56Z</dcterms:modified>
</cp:coreProperties>
</file>