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vml" ContentType="application/vnd.openxmlformats-officedocument.vmlDrawing"/>
  <Default Extension="docx" ContentType="application/vnd.openxmlformats-officedocument.wordprocessingml.document"/>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embeddings/oleObject1.bin" ContentType="application/vnd.openxmlformats-officedocument.oleObject"/>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9"/>
  </p:notesMasterIdLst>
  <p:sldIdLst>
    <p:sldId id="257" r:id="rId2"/>
    <p:sldId id="279" r:id="rId3"/>
    <p:sldId id="286" r:id="rId4"/>
    <p:sldId id="258" r:id="rId5"/>
    <p:sldId id="264" r:id="rId6"/>
    <p:sldId id="259" r:id="rId7"/>
    <p:sldId id="260" r:id="rId8"/>
    <p:sldId id="263" r:id="rId9"/>
    <p:sldId id="276" r:id="rId10"/>
    <p:sldId id="277" r:id="rId11"/>
    <p:sldId id="284" r:id="rId12"/>
    <p:sldId id="283" r:id="rId13"/>
    <p:sldId id="280" r:id="rId14"/>
    <p:sldId id="281" r:id="rId15"/>
    <p:sldId id="285" r:id="rId16"/>
    <p:sldId id="287" r:id="rId17"/>
    <p:sldId id="265" r:id="rId18"/>
    <p:sldId id="266" r:id="rId19"/>
    <p:sldId id="267" r:id="rId20"/>
    <p:sldId id="268" r:id="rId21"/>
    <p:sldId id="269" r:id="rId22"/>
    <p:sldId id="270" r:id="rId23"/>
    <p:sldId id="271" r:id="rId24"/>
    <p:sldId id="272" r:id="rId25"/>
    <p:sldId id="273" r:id="rId26"/>
    <p:sldId id="275" r:id="rId27"/>
    <p:sldId id="288" r:id="rId2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70" d="100"/>
          <a:sy n="170" d="100"/>
        </p:scale>
        <p:origin x="-112" y="-288"/>
      </p:cViewPr>
      <p:guideLst>
        <p:guide orient="horz" pos="2160"/>
        <p:guide pos="2880"/>
      </p:guideLst>
    </p:cSldViewPr>
  </p:slideViewPr>
  <p:notesTextViewPr>
    <p:cViewPr>
      <p:scale>
        <a:sx n="100" d="100"/>
        <a:sy n="100" d="100"/>
      </p:scale>
      <p:origin x="0" y="0"/>
    </p:cViewPr>
  </p:notesTextViewPr>
  <p:sorterViewPr>
    <p:cViewPr>
      <p:scale>
        <a:sx n="150" d="100"/>
        <a:sy n="150" d="100"/>
      </p:scale>
      <p:origin x="0" y="0"/>
    </p:cViewPr>
  </p:sorter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printerSettings" Target="printerSettings/printerSettings1.bin"/><Relationship Id="rId31" Type="http://schemas.openxmlformats.org/officeDocument/2006/relationships/presProps" Target="presProps.xml"/><Relationship Id="rId32" Type="http://schemas.openxmlformats.org/officeDocument/2006/relationships/viewProps" Target="viewProp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heme" Target="theme/theme1.xml"/><Relationship Id="rId3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369F787-9A58-1444-AA69-980601B9FF0E}" type="doc">
      <dgm:prSet loTypeId="urn:microsoft.com/office/officeart/2005/8/layout/pyramid4" loCatId="" qsTypeId="urn:microsoft.com/office/officeart/2005/8/quickstyle/3D2" qsCatId="3D" csTypeId="urn:microsoft.com/office/officeart/2005/8/colors/colorful1" csCatId="colorful" phldr="1"/>
      <dgm:spPr/>
      <dgm:t>
        <a:bodyPr/>
        <a:lstStyle/>
        <a:p>
          <a:endParaRPr lang="es-PR"/>
        </a:p>
      </dgm:t>
    </dgm:pt>
    <dgm:pt modelId="{4381DB51-77AA-AF49-8038-3E4511856DA5}">
      <dgm:prSet custT="1"/>
      <dgm:spPr/>
      <dgm:t>
        <a:bodyPr/>
        <a:lstStyle/>
        <a:p>
          <a:r>
            <a:rPr lang="es-PR" sz="2400" dirty="0"/>
            <a:t>Performance</a:t>
          </a:r>
        </a:p>
      </dgm:t>
    </dgm:pt>
    <dgm:pt modelId="{20412DD8-9B47-F240-9ABA-0FFE60002F98}" type="parTrans" cxnId="{949145C3-0362-EE44-B948-A9477C41450F}">
      <dgm:prSet/>
      <dgm:spPr/>
      <dgm:t>
        <a:bodyPr/>
        <a:lstStyle/>
        <a:p>
          <a:endParaRPr lang="es-PR"/>
        </a:p>
      </dgm:t>
    </dgm:pt>
    <dgm:pt modelId="{872C2020-185E-8743-A93D-E5395DF158C6}" type="sibTrans" cxnId="{949145C3-0362-EE44-B948-A9477C41450F}">
      <dgm:prSet/>
      <dgm:spPr/>
      <dgm:t>
        <a:bodyPr/>
        <a:lstStyle/>
        <a:p>
          <a:endParaRPr lang="es-PR"/>
        </a:p>
      </dgm:t>
    </dgm:pt>
    <dgm:pt modelId="{5E4616D8-4B5A-CB42-B84E-188DE45EADAE}">
      <dgm:prSet custT="1"/>
      <dgm:spPr/>
      <dgm:t>
        <a:bodyPr/>
        <a:lstStyle/>
        <a:p>
          <a:r>
            <a:rPr lang="es-PR" sz="2400" dirty="0"/>
            <a:t>Critical Dispositions</a:t>
          </a:r>
        </a:p>
      </dgm:t>
    </dgm:pt>
    <dgm:pt modelId="{5FD2C9CC-FDCE-3F45-8931-74743EA6F1D6}" type="parTrans" cxnId="{5795AFE1-55B2-F344-9210-AC8DDA0349D8}">
      <dgm:prSet/>
      <dgm:spPr/>
      <dgm:t>
        <a:bodyPr/>
        <a:lstStyle/>
        <a:p>
          <a:endParaRPr lang="es-PR"/>
        </a:p>
      </dgm:t>
    </dgm:pt>
    <dgm:pt modelId="{A87AEF31-02FB-9046-81EB-C908798DF805}" type="sibTrans" cxnId="{5795AFE1-55B2-F344-9210-AC8DDA0349D8}">
      <dgm:prSet/>
      <dgm:spPr/>
      <dgm:t>
        <a:bodyPr/>
        <a:lstStyle/>
        <a:p>
          <a:endParaRPr lang="es-PR"/>
        </a:p>
      </dgm:t>
    </dgm:pt>
    <dgm:pt modelId="{B63E5B24-5036-834D-8654-0AA465B56570}">
      <dgm:prSet custT="1"/>
      <dgm:spPr/>
      <dgm:t>
        <a:bodyPr/>
        <a:lstStyle/>
        <a:p>
          <a:r>
            <a:rPr lang="es-PR" sz="2400" dirty="0"/>
            <a:t>Standards     1 to 10</a:t>
          </a:r>
        </a:p>
      </dgm:t>
    </dgm:pt>
    <dgm:pt modelId="{FEE16F13-3591-0040-AEFF-7C8066FF18E1}" type="parTrans" cxnId="{03BE3479-B389-854B-84C7-CF2A250304C9}">
      <dgm:prSet/>
      <dgm:spPr/>
      <dgm:t>
        <a:bodyPr/>
        <a:lstStyle/>
        <a:p>
          <a:endParaRPr lang="es-PR"/>
        </a:p>
      </dgm:t>
    </dgm:pt>
    <dgm:pt modelId="{7E72D38F-03BD-0745-840B-B19396F751E9}" type="sibTrans" cxnId="{03BE3479-B389-854B-84C7-CF2A250304C9}">
      <dgm:prSet/>
      <dgm:spPr/>
      <dgm:t>
        <a:bodyPr/>
        <a:lstStyle/>
        <a:p>
          <a:endParaRPr lang="es-PR"/>
        </a:p>
      </dgm:t>
    </dgm:pt>
    <dgm:pt modelId="{82FCE4D3-1C59-1845-986D-4908B491B4DA}">
      <dgm:prSet custT="1"/>
      <dgm:spPr/>
      <dgm:t>
        <a:bodyPr/>
        <a:lstStyle/>
        <a:p>
          <a:r>
            <a:rPr lang="es-PR" sz="2400" dirty="0"/>
            <a:t>Essential Knowledge</a:t>
          </a:r>
        </a:p>
      </dgm:t>
    </dgm:pt>
    <dgm:pt modelId="{FEE47968-BC22-3043-A7B6-17DAC2624146}" type="parTrans" cxnId="{C037DB76-C745-B140-B4A7-693E21E747FB}">
      <dgm:prSet/>
      <dgm:spPr/>
      <dgm:t>
        <a:bodyPr/>
        <a:lstStyle/>
        <a:p>
          <a:endParaRPr lang="es-PR"/>
        </a:p>
      </dgm:t>
    </dgm:pt>
    <dgm:pt modelId="{E1CDF5E9-72CD-3E40-896A-3BC117F352DA}" type="sibTrans" cxnId="{C037DB76-C745-B140-B4A7-693E21E747FB}">
      <dgm:prSet/>
      <dgm:spPr/>
      <dgm:t>
        <a:bodyPr/>
        <a:lstStyle/>
        <a:p>
          <a:endParaRPr lang="es-PR"/>
        </a:p>
      </dgm:t>
    </dgm:pt>
    <dgm:pt modelId="{48C38CA3-DF91-DC48-9498-1EB9DC5C13E0}" type="pres">
      <dgm:prSet presAssocID="{9369F787-9A58-1444-AA69-980601B9FF0E}" presName="compositeShape" presStyleCnt="0">
        <dgm:presLayoutVars>
          <dgm:chMax val="9"/>
          <dgm:dir/>
          <dgm:resizeHandles val="exact"/>
        </dgm:presLayoutVars>
      </dgm:prSet>
      <dgm:spPr/>
      <dgm:t>
        <a:bodyPr/>
        <a:lstStyle/>
        <a:p>
          <a:endParaRPr lang="en-US"/>
        </a:p>
      </dgm:t>
    </dgm:pt>
    <dgm:pt modelId="{B1A0ED1E-788C-144B-8A8E-F3F99D7F82F7}" type="pres">
      <dgm:prSet presAssocID="{9369F787-9A58-1444-AA69-980601B9FF0E}" presName="triangle1" presStyleLbl="node1" presStyleIdx="0" presStyleCnt="4" custScaleX="129000" custLinFactNeighborX="2667">
        <dgm:presLayoutVars>
          <dgm:bulletEnabled val="1"/>
        </dgm:presLayoutVars>
      </dgm:prSet>
      <dgm:spPr/>
      <dgm:t>
        <a:bodyPr/>
        <a:lstStyle/>
        <a:p>
          <a:endParaRPr lang="en-US"/>
        </a:p>
      </dgm:t>
    </dgm:pt>
    <dgm:pt modelId="{C498EC31-6C61-FC45-9F2C-6A76AA8F6317}" type="pres">
      <dgm:prSet presAssocID="{9369F787-9A58-1444-AA69-980601B9FF0E}" presName="triangle2" presStyleLbl="node1" presStyleIdx="1" presStyleCnt="4" custScaleX="132666" custLinFactNeighborX="-11167">
        <dgm:presLayoutVars>
          <dgm:bulletEnabled val="1"/>
        </dgm:presLayoutVars>
      </dgm:prSet>
      <dgm:spPr/>
      <dgm:t>
        <a:bodyPr/>
        <a:lstStyle/>
        <a:p>
          <a:endParaRPr lang="en-US"/>
        </a:p>
      </dgm:t>
    </dgm:pt>
    <dgm:pt modelId="{445B578B-FF93-D049-80B4-1A16699D83D3}" type="pres">
      <dgm:prSet presAssocID="{9369F787-9A58-1444-AA69-980601B9FF0E}" presName="triangle3" presStyleLbl="node1" presStyleIdx="2" presStyleCnt="4" custScaleX="129001" custScaleY="102667" custLinFactNeighborX="2666" custLinFactNeighborY="-667">
        <dgm:presLayoutVars>
          <dgm:bulletEnabled val="1"/>
        </dgm:presLayoutVars>
      </dgm:prSet>
      <dgm:spPr/>
      <dgm:t>
        <a:bodyPr/>
        <a:lstStyle/>
        <a:p>
          <a:endParaRPr lang="en-US"/>
        </a:p>
      </dgm:t>
    </dgm:pt>
    <dgm:pt modelId="{FE521973-A9A9-324C-9DBB-84EA10CB599F}" type="pres">
      <dgm:prSet presAssocID="{9369F787-9A58-1444-AA69-980601B9FF0E}" presName="triangle4" presStyleLbl="node1" presStyleIdx="3" presStyleCnt="4" custAng="0" custScaleX="117333" custScaleY="101333" custLinFactNeighborX="12833">
        <dgm:presLayoutVars>
          <dgm:bulletEnabled val="1"/>
        </dgm:presLayoutVars>
      </dgm:prSet>
      <dgm:spPr/>
      <dgm:t>
        <a:bodyPr/>
        <a:lstStyle/>
        <a:p>
          <a:endParaRPr lang="en-US"/>
        </a:p>
      </dgm:t>
    </dgm:pt>
  </dgm:ptLst>
  <dgm:cxnLst>
    <dgm:cxn modelId="{0F1061BF-8ED4-C84A-968A-20B2BDBAD373}" type="presOf" srcId="{82FCE4D3-1C59-1845-986D-4908B491B4DA}" destId="{FE521973-A9A9-324C-9DBB-84EA10CB599F}" srcOrd="0" destOrd="0" presId="urn:microsoft.com/office/officeart/2005/8/layout/pyramid4"/>
    <dgm:cxn modelId="{5795AFE1-55B2-F344-9210-AC8DDA0349D8}" srcId="{9369F787-9A58-1444-AA69-980601B9FF0E}" destId="{5E4616D8-4B5A-CB42-B84E-188DE45EADAE}" srcOrd="1" destOrd="0" parTransId="{5FD2C9CC-FDCE-3F45-8931-74743EA6F1D6}" sibTransId="{A87AEF31-02FB-9046-81EB-C908798DF805}"/>
    <dgm:cxn modelId="{03BE3479-B389-854B-84C7-CF2A250304C9}" srcId="{9369F787-9A58-1444-AA69-980601B9FF0E}" destId="{B63E5B24-5036-834D-8654-0AA465B56570}" srcOrd="2" destOrd="0" parTransId="{FEE16F13-3591-0040-AEFF-7C8066FF18E1}" sibTransId="{7E72D38F-03BD-0745-840B-B19396F751E9}"/>
    <dgm:cxn modelId="{347EF01D-2529-0A40-85B2-B5145FAB2CE0}" type="presOf" srcId="{B63E5B24-5036-834D-8654-0AA465B56570}" destId="{445B578B-FF93-D049-80B4-1A16699D83D3}" srcOrd="0" destOrd="0" presId="urn:microsoft.com/office/officeart/2005/8/layout/pyramid4"/>
    <dgm:cxn modelId="{C037DB76-C745-B140-B4A7-693E21E747FB}" srcId="{9369F787-9A58-1444-AA69-980601B9FF0E}" destId="{82FCE4D3-1C59-1845-986D-4908B491B4DA}" srcOrd="3" destOrd="0" parTransId="{FEE47968-BC22-3043-A7B6-17DAC2624146}" sibTransId="{E1CDF5E9-72CD-3E40-896A-3BC117F352DA}"/>
    <dgm:cxn modelId="{5550E7F9-E835-D143-9A1A-E105691ABB71}" type="presOf" srcId="{9369F787-9A58-1444-AA69-980601B9FF0E}" destId="{48C38CA3-DF91-DC48-9498-1EB9DC5C13E0}" srcOrd="0" destOrd="0" presId="urn:microsoft.com/office/officeart/2005/8/layout/pyramid4"/>
    <dgm:cxn modelId="{123AA50D-0418-BB47-8F1F-A1827EA796B2}" type="presOf" srcId="{5E4616D8-4B5A-CB42-B84E-188DE45EADAE}" destId="{C498EC31-6C61-FC45-9F2C-6A76AA8F6317}" srcOrd="0" destOrd="0" presId="urn:microsoft.com/office/officeart/2005/8/layout/pyramid4"/>
    <dgm:cxn modelId="{64953E17-971E-294C-B025-29BF56EC3111}" type="presOf" srcId="{4381DB51-77AA-AF49-8038-3E4511856DA5}" destId="{B1A0ED1E-788C-144B-8A8E-F3F99D7F82F7}" srcOrd="0" destOrd="0" presId="urn:microsoft.com/office/officeart/2005/8/layout/pyramid4"/>
    <dgm:cxn modelId="{949145C3-0362-EE44-B948-A9477C41450F}" srcId="{9369F787-9A58-1444-AA69-980601B9FF0E}" destId="{4381DB51-77AA-AF49-8038-3E4511856DA5}" srcOrd="0" destOrd="0" parTransId="{20412DD8-9B47-F240-9ABA-0FFE60002F98}" sibTransId="{872C2020-185E-8743-A93D-E5395DF158C6}"/>
    <dgm:cxn modelId="{E70B2C75-51E7-2F43-86CF-363653D8B306}" type="presParOf" srcId="{48C38CA3-DF91-DC48-9498-1EB9DC5C13E0}" destId="{B1A0ED1E-788C-144B-8A8E-F3F99D7F82F7}" srcOrd="0" destOrd="0" presId="urn:microsoft.com/office/officeart/2005/8/layout/pyramid4"/>
    <dgm:cxn modelId="{CAE567B6-DFF3-034D-B869-68BFE46A94CD}" type="presParOf" srcId="{48C38CA3-DF91-DC48-9498-1EB9DC5C13E0}" destId="{C498EC31-6C61-FC45-9F2C-6A76AA8F6317}" srcOrd="1" destOrd="0" presId="urn:microsoft.com/office/officeart/2005/8/layout/pyramid4"/>
    <dgm:cxn modelId="{E5BD4371-4970-534B-BA7B-906967480413}" type="presParOf" srcId="{48C38CA3-DF91-DC48-9498-1EB9DC5C13E0}" destId="{445B578B-FF93-D049-80B4-1A16699D83D3}" srcOrd="2" destOrd="0" presId="urn:microsoft.com/office/officeart/2005/8/layout/pyramid4"/>
    <dgm:cxn modelId="{6C4E0AB4-207C-804A-B8EC-A8903059B2D4}" type="presParOf" srcId="{48C38CA3-DF91-DC48-9498-1EB9DC5C13E0}" destId="{FE521973-A9A9-324C-9DBB-84EA10CB599F}" srcOrd="3" destOrd="0" presId="urn:microsoft.com/office/officeart/2005/8/layout/pyramid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A0ED1E-788C-144B-8A8E-F3F99D7F82F7}">
      <dsp:nvSpPr>
        <dsp:cNvPr id="0" name=""/>
        <dsp:cNvSpPr/>
      </dsp:nvSpPr>
      <dsp:spPr>
        <a:xfrm>
          <a:off x="3295657" y="-19052"/>
          <a:ext cx="3686175" cy="2857500"/>
        </a:xfrm>
        <a:prstGeom prst="triangl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PR" sz="2400" kern="1200" dirty="0"/>
            <a:t>Performance</a:t>
          </a:r>
        </a:p>
      </dsp:txBody>
      <dsp:txXfrm>
        <a:off x="4217201" y="1409698"/>
        <a:ext cx="1843087" cy="1428750"/>
      </dsp:txXfrm>
    </dsp:sp>
    <dsp:sp modelId="{C498EC31-6C61-FC45-9F2C-6A76AA8F6317}">
      <dsp:nvSpPr>
        <dsp:cNvPr id="0" name=""/>
        <dsp:cNvSpPr/>
      </dsp:nvSpPr>
      <dsp:spPr>
        <a:xfrm>
          <a:off x="1419222" y="2838447"/>
          <a:ext cx="3790930" cy="2857500"/>
        </a:xfrm>
        <a:prstGeom prst="triangl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PR" sz="2400" kern="1200" dirty="0"/>
            <a:t>Critical Dispositions</a:t>
          </a:r>
        </a:p>
      </dsp:txBody>
      <dsp:txXfrm>
        <a:off x="2366955" y="4267197"/>
        <a:ext cx="1895465" cy="1428750"/>
      </dsp:txXfrm>
    </dsp:sp>
    <dsp:sp modelId="{445B578B-FF93-D049-80B4-1A16699D83D3}">
      <dsp:nvSpPr>
        <dsp:cNvPr id="0" name=""/>
        <dsp:cNvSpPr/>
      </dsp:nvSpPr>
      <dsp:spPr>
        <a:xfrm rot="10800000">
          <a:off x="3295614" y="2781283"/>
          <a:ext cx="3686203" cy="2933709"/>
        </a:xfrm>
        <a:prstGeom prst="triangle">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PR" sz="2400" kern="1200" dirty="0"/>
            <a:t>Standards     1 to 10</a:t>
          </a:r>
        </a:p>
      </dsp:txBody>
      <dsp:txXfrm rot="10800000">
        <a:off x="4217165" y="2781283"/>
        <a:ext cx="1843101" cy="1466854"/>
      </dsp:txXfrm>
    </dsp:sp>
    <dsp:sp modelId="{FE521973-A9A9-324C-9DBB-84EA10CB599F}">
      <dsp:nvSpPr>
        <dsp:cNvPr id="0" name=""/>
        <dsp:cNvSpPr/>
      </dsp:nvSpPr>
      <dsp:spPr>
        <a:xfrm>
          <a:off x="5181592" y="2819402"/>
          <a:ext cx="3352790" cy="2895590"/>
        </a:xfrm>
        <a:prstGeom prst="triangle">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PR" sz="2400" kern="1200" dirty="0"/>
            <a:t>Essential Knowledge</a:t>
          </a:r>
        </a:p>
      </dsp:txBody>
      <dsp:txXfrm>
        <a:off x="6019790" y="4267197"/>
        <a:ext cx="1676395" cy="1447795"/>
      </dsp:txXfrm>
    </dsp:sp>
  </dsp:spTree>
</dsp:drawing>
</file>

<file path=ppt/diagrams/layout1.xml><?xml version="1.0" encoding="utf-8"?>
<dgm:layoutDef xmlns:dgm="http://schemas.openxmlformats.org/drawingml/2006/diagram" xmlns:a="http://schemas.openxmlformats.org/drawingml/2006/main" uniqueId="urn:microsoft.com/office/officeart/2005/8/layout/pyramid4">
  <dgm:title val=""/>
  <dgm:desc val=""/>
  <dgm:catLst>
    <dgm:cat type="pyramid" pri="4000"/>
    <dgm:cat type="relationship" pri="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useDef="1">
    <dgm:dataModel>
      <dgm:ptLst/>
      <dgm:bg/>
      <dgm:whole/>
    </dgm:dataModel>
  </dgm:styleData>
  <dgm:clrData useDef="1">
    <dgm:dataModel>
      <dgm:ptLst/>
      <dgm:bg/>
      <dgm:whole/>
    </dgm:dataModel>
  </dgm:clrData>
  <dgm:layoutNode name="compositeShape">
    <dgm:varLst>
      <dgm:chMax val="9"/>
      <dgm:dir/>
      <dgm:resizeHandles val="exact"/>
    </dgm:varLst>
    <dgm:alg type="composite">
      <dgm:param type="ar" val="1"/>
    </dgm:alg>
    <dgm:shape xmlns:r="http://schemas.openxmlformats.org/officeDocument/2006/relationships" r:blip="">
      <dgm:adjLst/>
    </dgm:shape>
    <dgm:presOf/>
    <dgm:choose name="Name0">
      <dgm:if name="Name1" axis="ch" ptType="node" func="cnt" op="lte" val="4">
        <dgm:choose name="Name2">
          <dgm:if name="Name3" axis="ch" ptType="node" func="cnt" op="equ" val="1">
            <dgm:constrLst>
              <dgm:constr type="primFontSz" for="ch" ptType="node" op="equ" val="65"/>
              <dgm:constr type="t" for="ch" forName="triangle1"/>
              <dgm:constr type="l" for="ch" forName="triangle1"/>
              <dgm:constr type="h" for="ch" forName="triangle1" refType="h"/>
              <dgm:constr type="w" for="ch" forName="triangle1" refType="h"/>
            </dgm:constrLst>
          </dgm:if>
          <dgm:else name="Name4">
            <dgm:constrLst>
              <dgm:constr type="primFontSz" for="ch" ptType="node" op="equ" val="65"/>
              <dgm:constr type="t" for="ch" forName="triangle1"/>
              <dgm:constr type="l" for="ch" forName="triangle1" refType="h" fact="0.25"/>
              <dgm:constr type="h" for="ch" forName="triangle1" refType="h" fact="0.5"/>
              <dgm:constr type="w" for="ch" forName="triangle1" refType="h" fact="0.5"/>
              <dgm:constr type="t" for="ch" forName="triangle2" refType="h" fact="0.5"/>
              <dgm:constr type="l" for="ch" forName="triangle2"/>
              <dgm:constr type="h" for="ch" forName="triangle2" refType="h" fact="0.5"/>
              <dgm:constr type="w" for="ch" forName="triangle2" refType="h" fact="0.5"/>
              <dgm:constr type="t" for="ch" forName="triangle3" refType="h" fact="0.5"/>
              <dgm:constr type="l" for="ch" forName="triangle3" refType="h" fact="0.25"/>
              <dgm:constr type="h" for="ch" forName="triangle3" refType="h" fact="0.5"/>
              <dgm:constr type="w" for="ch" forName="triangle3" refType="h" fact="0.5"/>
              <dgm:constr type="t" for="ch" forName="triangle4" refType="h" fact="0.5"/>
              <dgm:constr type="l" for="ch" forName="triangle4" refType="h" fact="0.5"/>
              <dgm:constr type="h" for="ch" forName="triangle4" refType="h" fact="0.5"/>
              <dgm:constr type="w" for="ch" forName="triangle4" refType="h" fact="0.5"/>
            </dgm:constrLst>
          </dgm:else>
        </dgm:choose>
      </dgm:if>
      <dgm:else name="Name5">
        <dgm:constrLst>
          <dgm:constr type="primFontSz" for="ch" ptType="node" op="equ" val="65"/>
          <dgm:constr type="t" for="ch" forName="triangle1"/>
          <dgm:constr type="l" for="ch" forName="triangle1" refType="h" fact="0.33"/>
          <dgm:constr type="h" for="ch" forName="triangle1" refType="h" fact="0.33"/>
          <dgm:constr type="w" for="ch" forName="triangle1" refType="h" fact="0.33"/>
          <dgm:constr type="t" for="ch" forName="triangle2" refType="h" fact="0.33"/>
          <dgm:constr type="l" for="ch" forName="triangle2" refType="h" fact="0.165"/>
          <dgm:constr type="h" for="ch" forName="triangle2" refType="h" fact="0.33"/>
          <dgm:constr type="w" for="ch" forName="triangle2" refType="h" fact="0.33"/>
          <dgm:constr type="t" for="ch" forName="triangle3" refType="h" fact="0.33"/>
          <dgm:constr type="l" for="ch" forName="triangle3" refType="h" fact="0.33"/>
          <dgm:constr type="h" for="ch" forName="triangle3" refType="h" fact="0.33"/>
          <dgm:constr type="w" for="ch" forName="triangle3" refType="h" fact="0.33"/>
          <dgm:constr type="t" for="ch" forName="triangle4" refType="h" fact="0.33"/>
          <dgm:constr type="l" for="ch" forName="triangle4" refType="h" fact="0.495"/>
          <dgm:constr type="h" for="ch" forName="triangle4" refType="h" fact="0.33"/>
          <dgm:constr type="w" for="ch" forName="triangle4" refType="h" fact="0.33"/>
          <dgm:constr type="t" for="ch" forName="triangle5" refType="h" fact="0.66"/>
          <dgm:constr type="l" for="ch" forName="triangle5"/>
          <dgm:constr type="h" for="ch" forName="triangle5" refType="h" fact="0.33"/>
          <dgm:constr type="w" for="ch" forName="triangle5" refType="h" fact="0.33"/>
          <dgm:constr type="t" for="ch" forName="triangle6" refType="h" fact="0.66"/>
          <dgm:constr type="l" for="ch" forName="triangle6" refType="h" fact="0.165"/>
          <dgm:constr type="h" for="ch" forName="triangle6" refType="h" fact="0.33"/>
          <dgm:constr type="w" for="ch" forName="triangle6" refType="h" fact="0.33"/>
          <dgm:constr type="t" for="ch" forName="triangle7" refType="h" fact="0.66"/>
          <dgm:constr type="l" for="ch" forName="triangle7" refType="h" fact="0.33"/>
          <dgm:constr type="h" for="ch" forName="triangle7" refType="h" fact="0.33"/>
          <dgm:constr type="w" for="ch" forName="triangle7" refType="h" fact="0.33"/>
          <dgm:constr type="t" for="ch" forName="triangle8" refType="h" fact="0.66"/>
          <dgm:constr type="l" for="ch" forName="triangle8" refType="h" fact="0.495"/>
          <dgm:constr type="h" for="ch" forName="triangle8" refType="h" fact="0.33"/>
          <dgm:constr type="w" for="ch" forName="triangle8" refType="h" fact="0.33"/>
          <dgm:constr type="t" for="ch" forName="triangle9" refType="h" fact="0.66"/>
          <dgm:constr type="l" for="ch" forName="triangle9" refType="h" fact="0.66"/>
          <dgm:constr type="h" for="ch" forName="triangle9" refType="h" fact="0.33"/>
          <dgm:constr type="w" for="ch" forName="triangle9" refType="h" fact="0.33"/>
        </dgm:constrLst>
      </dgm:else>
    </dgm:choose>
    <dgm:ruleLst/>
    <dgm:choose name="Name6">
      <dgm:if name="Name7" axis="ch" ptType="node" func="cnt" op="gte" val="1">
        <dgm:layoutNode name="triangle1" styleLbl="node1">
          <dgm:varLst>
            <dgm:bulletEnabled val="1"/>
          </dgm:varLst>
          <dgm:alg type="tx">
            <dgm:param type="txAnchorVertCh" val="mid"/>
          </dgm:alg>
          <dgm:shape xmlns:r="http://schemas.openxmlformats.org/officeDocument/2006/relationships" type="triangle"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8"/>
    </dgm:choose>
    <dgm:choose name="Name9">
      <dgm:if name="Name10" axis="ch" ptType="node" func="cnt" op="gte" val="2">
        <dgm:layoutNode name="triangle2" styleLbl="node1">
          <dgm:varLst>
            <dgm:bulletEnabled val="1"/>
          </dgm:varLst>
          <dgm:alg type="tx">
            <dgm:param type="txAnchorVertCh" val="mid"/>
          </dgm:alg>
          <dgm:shape xmlns:r="http://schemas.openxmlformats.org/officeDocument/2006/relationships" type="triangle" r:blip="">
            <dgm:adjLst/>
          </dgm:shape>
          <dgm:choose name="Name11">
            <dgm:if name="Name12" func="var" arg="dir" op="equ" val="norm">
              <dgm:presOf axis="ch desOrSelf" ptType="node node" st="2 1" cnt="1 0"/>
            </dgm:if>
            <dgm:else name="Name13">
              <dgm:presOf axis="ch desOrSelf" ptType="node node" st="4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3" styleLbl="node1">
          <dgm:varLst>
            <dgm:bulletEnabled val="1"/>
          </dgm:varLst>
          <dgm:alg type="tx">
            <dgm:param type="txAnchorVertCh" val="mid"/>
          </dgm:alg>
          <dgm:shape xmlns:r="http://schemas.openxmlformats.org/officeDocument/2006/relationships" rot="180" type="triangle"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4" styleLbl="node1">
          <dgm:varLst>
            <dgm:bulletEnabled val="1"/>
          </dgm:varLst>
          <dgm:alg type="tx">
            <dgm:param type="txAnchorVertCh" val="mid"/>
          </dgm:alg>
          <dgm:shape xmlns:r="http://schemas.openxmlformats.org/officeDocument/2006/relationships" type="triangle" r:blip="">
            <dgm:adjLst/>
          </dgm:shape>
          <dgm:choose name="Name14">
            <dgm:if name="Name15" func="var" arg="dir" op="equ" val="norm">
              <dgm:presOf axis="ch desOrSelf" ptType="node node" st="4 1" cnt="1 0"/>
            </dgm:if>
            <dgm:else name="Name16">
              <dgm:presOf axis="ch desOrSelf" ptType="node node" st="2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7"/>
    </dgm:choose>
    <dgm:choose name="Name18">
      <dgm:if name="Name19" axis="ch" ptType="node" func="cnt" op="gte" val="5">
        <dgm:layoutNode name="triangle5" styleLbl="node1">
          <dgm:varLst>
            <dgm:bulletEnabled val="1"/>
          </dgm:varLst>
          <dgm:alg type="tx">
            <dgm:param type="txAnchorVertCh" val="mid"/>
          </dgm:alg>
          <dgm:shape xmlns:r="http://schemas.openxmlformats.org/officeDocument/2006/relationships" type="triangle" r:blip="">
            <dgm:adjLst/>
          </dgm:shape>
          <dgm:choose name="Name20">
            <dgm:if name="Name21" func="var" arg="dir" op="equ" val="norm">
              <dgm:presOf axis="ch desOrSelf" ptType="node node" st="5 1" cnt="1 0"/>
            </dgm:if>
            <dgm:else name="Name22">
              <dgm:presOf axis="ch desOrSelf" ptType="node node" st="9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6" styleLbl="node1">
          <dgm:varLst>
            <dgm:bulletEnabled val="1"/>
          </dgm:varLst>
          <dgm:alg type="tx">
            <dgm:param type="txAnchorVertCh" val="mid"/>
          </dgm:alg>
          <dgm:shape xmlns:r="http://schemas.openxmlformats.org/officeDocument/2006/relationships" rot="180" type="triangle" r:blip="">
            <dgm:adjLst/>
          </dgm:shape>
          <dgm:choose name="Name23">
            <dgm:if name="Name24" func="var" arg="dir" op="equ" val="norm">
              <dgm:presOf axis="ch desOrSelf" ptType="node node" st="6 1" cnt="1 0"/>
            </dgm:if>
            <dgm:else name="Name25">
              <dgm:presOf axis="ch desOrSelf" ptType="node node" st="8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7" styleLbl="node1">
          <dgm:varLst>
            <dgm:bulletEnabled val="1"/>
          </dgm:varLst>
          <dgm:alg type="tx">
            <dgm:param type="txAnchorVertCh" val="mid"/>
          </dgm:alg>
          <dgm:shape xmlns:r="http://schemas.openxmlformats.org/officeDocument/2006/relationships" type="triangle" r:blip="">
            <dgm:adjLst/>
          </dgm:shape>
          <dgm:presOf axis="ch desOrSelf" ptType="node node" st="7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8" styleLbl="node1">
          <dgm:varLst>
            <dgm:bulletEnabled val="1"/>
          </dgm:varLst>
          <dgm:alg type="tx">
            <dgm:param type="txAnchorVertCh" val="mid"/>
          </dgm:alg>
          <dgm:shape xmlns:r="http://schemas.openxmlformats.org/officeDocument/2006/relationships" rot="180" type="triangle" r:blip="">
            <dgm:adjLst/>
          </dgm:shape>
          <dgm:choose name="Name26">
            <dgm:if name="Name27" func="var" arg="dir" op="equ" val="norm">
              <dgm:presOf axis="ch desOrSelf" ptType="node node" st="8 1" cnt="1 0"/>
            </dgm:if>
            <dgm:else name="Name28">
              <dgm:presOf axis="ch desOrSelf" ptType="node node" st="6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9" styleLbl="node1">
          <dgm:varLst>
            <dgm:bulletEnabled val="1"/>
          </dgm:varLst>
          <dgm:alg type="tx">
            <dgm:param type="txAnchorVertCh" val="mid"/>
          </dgm:alg>
          <dgm:shape xmlns:r="http://schemas.openxmlformats.org/officeDocument/2006/relationships" type="triangle" r:blip="">
            <dgm:adjLst/>
          </dgm:shape>
          <dgm:choose name="Name29">
            <dgm:if name="Name30" func="var" arg="dir" op="equ" val="norm">
              <dgm:presOf axis="ch desOrSelf" ptType="node node" st="9 1" cnt="1 0"/>
            </dgm:if>
            <dgm:else name="Name31">
              <dgm:presOf axis="ch desOrSelf" ptType="node node" st="5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2"/>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CBD4913-4E9E-734D-836F-0A119C091E0D}" type="datetimeFigureOut">
              <a:rPr lang="en-US" smtClean="0"/>
              <a:t>8/14/17</a:t>
            </a:fld>
            <a:endParaRPr lang="es-P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s-P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89B80EC-EA49-7843-9A23-4DF49BF3BCED}" type="slidenum">
              <a:rPr lang="es-PR" smtClean="0"/>
              <a:t>‹#›</a:t>
            </a:fld>
            <a:endParaRPr lang="es-PR"/>
          </a:p>
        </p:txBody>
      </p:sp>
    </p:spTree>
    <p:extLst>
      <p:ext uri="{BB962C8B-B14F-4D97-AF65-F5344CB8AC3E}">
        <p14:creationId xmlns:p14="http://schemas.microsoft.com/office/powerpoint/2010/main" val="139861432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1" name="Rectangle 2"/>
          <p:cNvSpPr>
            <a:spLocks noGrp="1" noRot="1" noChangeAspect="1" noChangeArrowheads="1" noTextEdit="1"/>
          </p:cNvSpPr>
          <p:nvPr>
            <p:ph type="sldImg"/>
          </p:nvPr>
        </p:nvSpPr>
        <p:spPr>
          <a:ln/>
        </p:spPr>
      </p:sp>
      <p:sp>
        <p:nvSpPr>
          <p:cNvPr id="12288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es-PR">
              <a:ea typeface="ＭＳ Ｐゴシック"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29" name="Rectangle 2"/>
          <p:cNvSpPr>
            <a:spLocks noGrp="1" noRot="1" noChangeAspect="1" noChangeArrowheads="1" noTextEdit="1"/>
          </p:cNvSpPr>
          <p:nvPr>
            <p:ph type="sldImg"/>
          </p:nvPr>
        </p:nvSpPr>
        <p:spPr>
          <a:ln/>
        </p:spPr>
      </p:sp>
      <p:sp>
        <p:nvSpPr>
          <p:cNvPr id="12493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es-PR">
              <a:ea typeface="ＭＳ Ｐゴシック"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7" name="Slide Image Placeholder 1"/>
          <p:cNvSpPr>
            <a:spLocks noGrp="1" noRot="1" noChangeAspect="1" noTextEdit="1"/>
          </p:cNvSpPr>
          <p:nvPr>
            <p:ph type="sldImg"/>
          </p:nvPr>
        </p:nvSpPr>
        <p:spPr>
          <a:ln/>
        </p:spPr>
      </p:sp>
      <p:sp>
        <p:nvSpPr>
          <p:cNvPr id="132098"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ea typeface="ＭＳ Ｐゴシック" charset="0"/>
              </a:rPr>
              <a:t>We should use EITHER the statement of the standard OR the Wordle graphic.  </a:t>
            </a:r>
          </a:p>
        </p:txBody>
      </p:sp>
      <p:sp>
        <p:nvSpPr>
          <p:cNvPr id="132099"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9862F497-DF47-9543-8E54-7324C2B178E8}" type="slidenum">
              <a:rPr lang="en-US" sz="1200"/>
              <a:pPr eaLnBrk="1" hangingPunct="1"/>
              <a:t>18</a:t>
            </a:fld>
            <a:endParaRPr lang="en-U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0850" y="77788"/>
            <a:ext cx="8229600" cy="1143000"/>
          </a:xfrm>
          <a:prstGeom prst="rect">
            <a:avLst/>
          </a:prstGeom>
        </p:spPr>
        <p:txBody>
          <a:bodyPr/>
          <a:lstStyle/>
          <a:p>
            <a:r>
              <a:rPr lang="en-US"/>
              <a:t>Click to edit Master title style</a:t>
            </a:r>
          </a:p>
        </p:txBody>
      </p:sp>
      <p:sp>
        <p:nvSpPr>
          <p:cNvPr id="3"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defTabSz="914400">
              <a:defRPr/>
            </a:pPr>
            <a:fld id="{A71C16D0-1703-AD43-9E1E-CD5232E5B89A}" type="datetime1">
              <a:rPr lang="en-US">
                <a:solidFill>
                  <a:prstClr val="black"/>
                </a:solidFill>
                <a:latin typeface="Calibri"/>
              </a:rPr>
              <a:pPr defTabSz="914400">
                <a:defRPr/>
              </a:pPr>
              <a:t>8/14/17</a:t>
            </a:fld>
            <a:endParaRPr lang="en-US">
              <a:solidFill>
                <a:prstClr val="black"/>
              </a:solidFill>
              <a:latin typeface="Calibri"/>
            </a:endParaRPr>
          </a:p>
        </p:txBody>
      </p:sp>
      <p:sp>
        <p:nvSpPr>
          <p:cNvPr id="4"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defTabSz="914400">
              <a:defRPr/>
            </a:pPr>
            <a:endParaRPr lang="en-US">
              <a:solidFill>
                <a:prstClr val="black"/>
              </a:solidFill>
              <a:latin typeface="Calibri"/>
            </a:endParaRPr>
          </a:p>
        </p:txBody>
      </p:sp>
      <p:sp>
        <p:nvSpPr>
          <p:cNvPr id="5"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defTabSz="914400">
              <a:defRPr/>
            </a:pPr>
            <a:fld id="{65CB47C2-2751-8646-B558-52B8F6C7AC1D}" type="slidenum">
              <a:rPr lang="en-US">
                <a:solidFill>
                  <a:prstClr val="black"/>
                </a:solidFill>
                <a:latin typeface="Calibri"/>
              </a:rPr>
              <a:pPr defTabSz="914400">
                <a:defRPr/>
              </a:pPr>
              <a:t>‹#›</a:t>
            </a:fld>
            <a:endParaRPr lang="en-US">
              <a:solidFill>
                <a:prstClr val="black"/>
              </a:solidFill>
              <a:latin typeface="Calibri"/>
            </a:endParaRPr>
          </a:p>
        </p:txBody>
      </p:sp>
    </p:spTree>
    <p:extLst>
      <p:ext uri="{BB962C8B-B14F-4D97-AF65-F5344CB8AC3E}">
        <p14:creationId xmlns:p14="http://schemas.microsoft.com/office/powerpoint/2010/main" val="10625909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0850" y="77788"/>
            <a:ext cx="82296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0850" y="1589088"/>
            <a:ext cx="8229600" cy="4525962"/>
          </a:xfrm>
          <a:prstGeom prst="rect">
            <a:avLst/>
          </a:prstGeom>
        </p:spPr>
        <p:txBody>
          <a:bodyPr/>
          <a:lstStyle>
            <a:lvl1pPr marL="457200" indent="-457200">
              <a:spcBef>
                <a:spcPts val="1800"/>
              </a:spcBef>
              <a:defRPr/>
            </a:lvl1pPr>
            <a:lvl2pPr>
              <a:spcBef>
                <a:spcPts val="1200"/>
              </a:spcBef>
              <a:defRPr/>
            </a:lvl2pPr>
            <a:lvl3pPr>
              <a:spcBef>
                <a:spcPts val="1200"/>
              </a:spcBef>
              <a:defRPr/>
            </a:lvl3pPr>
            <a:lvl4pPr>
              <a:spcBef>
                <a:spcPts val="900"/>
              </a:spcBef>
              <a:defRPr/>
            </a:lvl4pPr>
            <a:lvl5pPr>
              <a:spcBef>
                <a:spcPts val="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fld id="{F711F088-F82A-714E-A56D-F29960559B2B}" type="datetime1">
              <a:rPr lang="en-US"/>
              <a:pPr>
                <a:defRPr/>
              </a:pPr>
              <a:t>8/14/17</a:t>
            </a:fld>
            <a:endParaRPr lang="en-US"/>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F83F9BD8-3333-4847-9C60-4A41344EE7BF}" type="slidenum">
              <a:rPr lang="en-US"/>
              <a:pPr>
                <a:defRPr/>
              </a:pPr>
              <a:t>‹#›</a:t>
            </a:fld>
            <a:endParaRPr lang="en-US"/>
          </a:p>
        </p:txBody>
      </p:sp>
    </p:spTree>
    <p:extLst>
      <p:ext uri="{BB962C8B-B14F-4D97-AF65-F5344CB8AC3E}">
        <p14:creationId xmlns:p14="http://schemas.microsoft.com/office/powerpoint/2010/main" val="197556526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CAEPnet.org" TargetMode="External"/><Relationship Id="rId4" Type="http://schemas.openxmlformats.org/officeDocument/2006/relationships/hyperlink" Target="mailto:@CAEPupdates" TargetMode="External"/><Relationship Id="rId5" Type="http://schemas.openxmlformats.org/officeDocument/2006/relationships/image" Target="../media/image2.jpg"/><Relationship Id="rId6" Type="http://schemas.openxmlformats.org/officeDocument/2006/relationships/image" Target="../media/image3.jpeg"/><Relationship Id="rId7" Type="http://schemas.openxmlformats.org/officeDocument/2006/relationships/image" Target="../media/image4.png"/><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 Id="rId3" Type="http://schemas.openxmlformats.org/officeDocument/2006/relationships/image" Target="../media/image3.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diagramData" Target="../diagrams/data1.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4" Type="http://schemas.openxmlformats.org/officeDocument/2006/relationships/package" Target="../embeddings/Microsoft_Word_Document1.docx"/><Relationship Id="rId5" Type="http://schemas.openxmlformats.org/officeDocument/2006/relationships/image" Target="../media/image8.png"/><Relationship Id="rId1" Type="http://schemas.openxmlformats.org/officeDocument/2006/relationships/vmlDrawing" Target="../drawings/vmlDrawing1.vml"/><Relationship Id="rId2"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hyperlink" Target="http://www.online-stopwatch.com/countdown-clock/full-screen/" TargetMode="External"/><Relationship Id="rId3" Type="http://schemas.openxmlformats.org/officeDocument/2006/relationships/image" Target="../media/image1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bject 13"/>
          <p:cNvSpPr/>
          <p:nvPr/>
        </p:nvSpPr>
        <p:spPr>
          <a:xfrm>
            <a:off x="0" y="5821997"/>
            <a:ext cx="9144000" cy="1036002"/>
          </a:xfrm>
          <a:prstGeom prst="rect">
            <a:avLst/>
          </a:prstGeom>
          <a:solidFill>
            <a:schemeClr val="accent4">
              <a:lumMod val="40000"/>
              <a:lumOff val="60000"/>
            </a:schemeClr>
          </a:solidFill>
        </p:spPr>
        <p:txBody>
          <a:bodyPr wrap="square" lIns="0" tIns="0" rIns="0" bIns="0" rtlCol="0">
            <a:noAutofit/>
          </a:bodyPr>
          <a:lstStyle/>
          <a:p>
            <a:pPr defTabSz="914400"/>
            <a:endParaRPr>
              <a:solidFill>
                <a:prstClr val="black"/>
              </a:solidFill>
              <a:latin typeface="Calibri"/>
            </a:endParaRPr>
          </a:p>
        </p:txBody>
      </p:sp>
      <p:sp>
        <p:nvSpPr>
          <p:cNvPr id="14" name="object 14"/>
          <p:cNvSpPr/>
          <p:nvPr/>
        </p:nvSpPr>
        <p:spPr>
          <a:xfrm>
            <a:off x="4549140" y="6595694"/>
            <a:ext cx="48767" cy="0"/>
          </a:xfrm>
          <a:custGeom>
            <a:avLst/>
            <a:gdLst/>
            <a:ahLst/>
            <a:cxnLst/>
            <a:rect l="l" t="t" r="r" b="b"/>
            <a:pathLst>
              <a:path w="48767">
                <a:moveTo>
                  <a:pt x="0" y="0"/>
                </a:moveTo>
                <a:lnTo>
                  <a:pt x="48767" y="0"/>
                </a:lnTo>
              </a:path>
            </a:pathLst>
          </a:custGeom>
          <a:ln w="11937">
            <a:solidFill>
              <a:srgbClr val="397D59"/>
            </a:solidFill>
          </a:ln>
        </p:spPr>
        <p:txBody>
          <a:bodyPr wrap="square" lIns="0" tIns="0" rIns="0" bIns="0" rtlCol="0">
            <a:noAutofit/>
          </a:bodyPr>
          <a:lstStyle/>
          <a:p>
            <a:pPr defTabSz="914400"/>
            <a:endParaRPr>
              <a:solidFill>
                <a:prstClr val="black"/>
              </a:solidFill>
              <a:latin typeface="Calibri"/>
            </a:endParaRPr>
          </a:p>
        </p:txBody>
      </p:sp>
      <p:sp>
        <p:nvSpPr>
          <p:cNvPr id="15" name="object 15"/>
          <p:cNvSpPr/>
          <p:nvPr/>
        </p:nvSpPr>
        <p:spPr>
          <a:xfrm>
            <a:off x="1371600" y="6299165"/>
            <a:ext cx="7772400" cy="1587"/>
          </a:xfrm>
          <a:custGeom>
            <a:avLst/>
            <a:gdLst/>
            <a:ahLst/>
            <a:cxnLst/>
            <a:rect l="l" t="t" r="r" b="b"/>
            <a:pathLst>
              <a:path w="7772400" h="1587">
                <a:moveTo>
                  <a:pt x="0" y="0"/>
                </a:moveTo>
                <a:lnTo>
                  <a:pt x="7772400" y="1587"/>
                </a:lnTo>
              </a:path>
            </a:pathLst>
          </a:custGeom>
          <a:ln w="25400">
            <a:solidFill>
              <a:srgbClr val="DDC12B"/>
            </a:solidFill>
          </a:ln>
        </p:spPr>
        <p:txBody>
          <a:bodyPr wrap="square" lIns="0" tIns="0" rIns="0" bIns="0" rtlCol="0">
            <a:noAutofit/>
          </a:bodyPr>
          <a:lstStyle/>
          <a:p>
            <a:pPr defTabSz="914400"/>
            <a:endParaRPr>
              <a:solidFill>
                <a:prstClr val="black"/>
              </a:solidFill>
              <a:latin typeface="Calibri"/>
            </a:endParaRPr>
          </a:p>
        </p:txBody>
      </p:sp>
      <p:sp>
        <p:nvSpPr>
          <p:cNvPr id="11" name="object 11"/>
          <p:cNvSpPr/>
          <p:nvPr/>
        </p:nvSpPr>
        <p:spPr>
          <a:xfrm>
            <a:off x="1011628" y="789"/>
            <a:ext cx="1587" cy="2351176"/>
          </a:xfrm>
          <a:custGeom>
            <a:avLst/>
            <a:gdLst/>
            <a:ahLst/>
            <a:cxnLst/>
            <a:rect l="l" t="t" r="r" b="b"/>
            <a:pathLst>
              <a:path w="1587" h="2351176">
                <a:moveTo>
                  <a:pt x="0" y="2351176"/>
                </a:moveTo>
                <a:lnTo>
                  <a:pt x="1587" y="0"/>
                </a:lnTo>
              </a:path>
            </a:pathLst>
          </a:custGeom>
          <a:ln w="25400">
            <a:solidFill>
              <a:srgbClr val="DDC12B"/>
            </a:solidFill>
          </a:ln>
        </p:spPr>
        <p:txBody>
          <a:bodyPr wrap="square" lIns="0" tIns="0" rIns="0" bIns="0" rtlCol="0">
            <a:noAutofit/>
          </a:bodyPr>
          <a:lstStyle/>
          <a:p>
            <a:pPr defTabSz="914400"/>
            <a:endParaRPr>
              <a:solidFill>
                <a:prstClr val="black"/>
              </a:solidFill>
              <a:latin typeface="Calibri"/>
            </a:endParaRPr>
          </a:p>
        </p:txBody>
      </p:sp>
      <p:sp>
        <p:nvSpPr>
          <p:cNvPr id="12" name="object 12"/>
          <p:cNvSpPr/>
          <p:nvPr/>
        </p:nvSpPr>
        <p:spPr>
          <a:xfrm>
            <a:off x="0" y="787"/>
            <a:ext cx="9144000" cy="1298727"/>
          </a:xfrm>
          <a:prstGeom prst="rect">
            <a:avLst/>
          </a:prstGeom>
          <a:blipFill>
            <a:blip r:embed="rId2" cstate="print"/>
            <a:stretch>
              <a:fillRect/>
            </a:stretch>
          </a:blipFill>
        </p:spPr>
        <p:txBody>
          <a:bodyPr wrap="square" lIns="0" tIns="0" rIns="0" bIns="0" rtlCol="0">
            <a:noAutofit/>
          </a:bodyPr>
          <a:lstStyle/>
          <a:p>
            <a:pPr defTabSz="914400"/>
            <a:endParaRPr>
              <a:solidFill>
                <a:prstClr val="black"/>
              </a:solidFill>
              <a:latin typeface="Calibri"/>
            </a:endParaRPr>
          </a:p>
        </p:txBody>
      </p:sp>
      <p:sp>
        <p:nvSpPr>
          <p:cNvPr id="5" name="object 5"/>
          <p:cNvSpPr txBox="1"/>
          <p:nvPr/>
        </p:nvSpPr>
        <p:spPr>
          <a:xfrm>
            <a:off x="1096361" y="1231964"/>
            <a:ext cx="7919290" cy="2875068"/>
          </a:xfrm>
          <a:prstGeom prst="rect">
            <a:avLst/>
          </a:prstGeom>
        </p:spPr>
        <p:txBody>
          <a:bodyPr wrap="square" lIns="0" tIns="0" rIns="0" bIns="0" rtlCol="0">
            <a:noAutofit/>
          </a:bodyPr>
          <a:lstStyle/>
          <a:p>
            <a:pPr marL="12700" defTabSz="914400">
              <a:lnSpc>
                <a:spcPts val="3800"/>
              </a:lnSpc>
              <a:spcBef>
                <a:spcPts val="190"/>
              </a:spcBef>
            </a:pPr>
            <a:r>
              <a:rPr lang="en-US" sz="2000" b="1" dirty="0">
                <a:solidFill>
                  <a:srgbClr val="8064A2">
                    <a:lumMod val="50000"/>
                  </a:srgbClr>
                </a:solidFill>
                <a:latin typeface="Century Gothic"/>
                <a:cs typeface="Century Gothic"/>
              </a:rPr>
              <a:t>PPMES-UPRM Methodology &amp; Practice Working Retreat</a:t>
            </a:r>
          </a:p>
          <a:p>
            <a:pPr marL="12700" defTabSz="914400">
              <a:lnSpc>
                <a:spcPts val="3800"/>
              </a:lnSpc>
              <a:spcBef>
                <a:spcPts val="190"/>
              </a:spcBef>
            </a:pPr>
            <a:endParaRPr lang="en-US" sz="3600" b="1" dirty="0">
              <a:solidFill>
                <a:srgbClr val="8064A2">
                  <a:lumMod val="50000"/>
                </a:srgbClr>
              </a:solidFill>
              <a:latin typeface="Century Gothic"/>
              <a:cs typeface="Century Gothic"/>
            </a:endParaRPr>
          </a:p>
          <a:p>
            <a:pPr marL="12700" defTabSz="914400">
              <a:lnSpc>
                <a:spcPts val="3800"/>
              </a:lnSpc>
              <a:spcBef>
                <a:spcPts val="190"/>
              </a:spcBef>
            </a:pPr>
            <a:r>
              <a:rPr lang="en-US" sz="3600" b="1" dirty="0">
                <a:solidFill>
                  <a:srgbClr val="8064A2">
                    <a:lumMod val="50000"/>
                  </a:srgbClr>
                </a:solidFill>
                <a:latin typeface="Century Gothic"/>
                <a:cs typeface="Century Gothic"/>
              </a:rPr>
              <a:t>Adapting the Teaching Practice evaluation instrument to align with InTASC as required by CAEP </a:t>
            </a:r>
            <a:endParaRPr lang="en-US" sz="3600" dirty="0">
              <a:solidFill>
                <a:srgbClr val="8064A2">
                  <a:lumMod val="50000"/>
                </a:srgbClr>
              </a:solidFill>
              <a:latin typeface="Century Gothic"/>
              <a:cs typeface="Century Gothic"/>
            </a:endParaRPr>
          </a:p>
        </p:txBody>
      </p:sp>
      <p:sp>
        <p:nvSpPr>
          <p:cNvPr id="4" name="object 4"/>
          <p:cNvSpPr txBox="1"/>
          <p:nvPr/>
        </p:nvSpPr>
        <p:spPr>
          <a:xfrm>
            <a:off x="3429000" y="3505200"/>
            <a:ext cx="2195165" cy="912367"/>
          </a:xfrm>
          <a:prstGeom prst="rect">
            <a:avLst/>
          </a:prstGeom>
        </p:spPr>
        <p:txBody>
          <a:bodyPr wrap="square" lIns="0" tIns="0" rIns="0" bIns="0" rtlCol="0">
            <a:noAutofit/>
          </a:bodyPr>
          <a:lstStyle/>
          <a:p>
            <a:pPr algn="ctr" defTabSz="914400">
              <a:lnSpc>
                <a:spcPts val="1935"/>
              </a:lnSpc>
              <a:spcBef>
                <a:spcPts val="96"/>
              </a:spcBef>
            </a:pPr>
            <a:endParaRPr dirty="0">
              <a:solidFill>
                <a:prstClr val="black"/>
              </a:solidFill>
              <a:latin typeface="Calibri"/>
              <a:cs typeface="Calibri"/>
            </a:endParaRPr>
          </a:p>
        </p:txBody>
      </p:sp>
      <p:sp>
        <p:nvSpPr>
          <p:cNvPr id="2" name="object 2"/>
          <p:cNvSpPr txBox="1"/>
          <p:nvPr/>
        </p:nvSpPr>
        <p:spPr>
          <a:xfrm>
            <a:off x="1358900" y="6436185"/>
            <a:ext cx="5130568" cy="178287"/>
          </a:xfrm>
          <a:prstGeom prst="rect">
            <a:avLst/>
          </a:prstGeom>
        </p:spPr>
        <p:txBody>
          <a:bodyPr wrap="square" lIns="0" tIns="0" rIns="0" bIns="0" rtlCol="0">
            <a:noAutofit/>
          </a:bodyPr>
          <a:lstStyle/>
          <a:p>
            <a:pPr marL="12700" defTabSz="914400">
              <a:lnSpc>
                <a:spcPts val="1345"/>
              </a:lnSpc>
              <a:spcBef>
                <a:spcPts val="67"/>
              </a:spcBef>
            </a:pPr>
            <a:r>
              <a:rPr sz="1200" spc="-4" dirty="0">
                <a:solidFill>
                  <a:srgbClr val="397D59"/>
                </a:solidFill>
                <a:latin typeface="Century Gothic"/>
                <a:cs typeface="Century Gothic"/>
              </a:rPr>
              <a:t>C</a:t>
            </a:r>
            <a:r>
              <a:rPr sz="1200" dirty="0">
                <a:solidFill>
                  <a:srgbClr val="397D59"/>
                </a:solidFill>
                <a:latin typeface="Century Gothic"/>
                <a:cs typeface="Century Gothic"/>
              </a:rPr>
              <a:t>ONN</a:t>
            </a:r>
            <a:r>
              <a:rPr sz="1200" spc="4" dirty="0">
                <a:solidFill>
                  <a:srgbClr val="397D59"/>
                </a:solidFill>
                <a:latin typeface="Century Gothic"/>
                <a:cs typeface="Century Gothic"/>
              </a:rPr>
              <a:t>E</a:t>
            </a:r>
            <a:r>
              <a:rPr sz="1200" spc="-4" dirty="0">
                <a:solidFill>
                  <a:srgbClr val="397D59"/>
                </a:solidFill>
                <a:latin typeface="Century Gothic"/>
                <a:cs typeface="Century Gothic"/>
              </a:rPr>
              <a:t>C</a:t>
            </a:r>
            <a:r>
              <a:rPr sz="1200" dirty="0">
                <a:solidFill>
                  <a:srgbClr val="397D59"/>
                </a:solidFill>
                <a:latin typeface="Century Gothic"/>
                <a:cs typeface="Century Gothic"/>
              </a:rPr>
              <a:t>T</a:t>
            </a:r>
            <a:r>
              <a:rPr sz="1200" spc="-14" dirty="0">
                <a:solidFill>
                  <a:srgbClr val="397D59"/>
                </a:solidFill>
                <a:latin typeface="Century Gothic"/>
                <a:cs typeface="Century Gothic"/>
              </a:rPr>
              <a:t> </a:t>
            </a:r>
            <a:r>
              <a:rPr sz="1200" spc="-25" dirty="0">
                <a:solidFill>
                  <a:srgbClr val="397D59"/>
                </a:solidFill>
                <a:latin typeface="Century Gothic"/>
                <a:cs typeface="Century Gothic"/>
              </a:rPr>
              <a:t>W</a:t>
            </a:r>
            <a:r>
              <a:rPr sz="1200" spc="29" dirty="0">
                <a:solidFill>
                  <a:srgbClr val="397D59"/>
                </a:solidFill>
                <a:latin typeface="Century Gothic"/>
                <a:cs typeface="Century Gothic"/>
              </a:rPr>
              <a:t>I</a:t>
            </a:r>
            <a:r>
              <a:rPr sz="1200" spc="-4" dirty="0">
                <a:solidFill>
                  <a:srgbClr val="397D59"/>
                </a:solidFill>
                <a:latin typeface="Century Gothic"/>
                <a:cs typeface="Century Gothic"/>
              </a:rPr>
              <a:t>T</a:t>
            </a:r>
            <a:r>
              <a:rPr sz="1200" dirty="0">
                <a:solidFill>
                  <a:srgbClr val="397D59"/>
                </a:solidFill>
                <a:latin typeface="Century Gothic"/>
                <a:cs typeface="Century Gothic"/>
              </a:rPr>
              <a:t>H</a:t>
            </a:r>
            <a:r>
              <a:rPr sz="1200" spc="14" dirty="0">
                <a:solidFill>
                  <a:srgbClr val="397D59"/>
                </a:solidFill>
                <a:latin typeface="Century Gothic"/>
                <a:cs typeface="Century Gothic"/>
              </a:rPr>
              <a:t> </a:t>
            </a:r>
            <a:r>
              <a:rPr sz="1200" spc="-4" dirty="0">
                <a:solidFill>
                  <a:srgbClr val="397D59"/>
                </a:solidFill>
                <a:latin typeface="Century Gothic"/>
                <a:cs typeface="Century Gothic"/>
              </a:rPr>
              <a:t>C</a:t>
            </a:r>
            <a:r>
              <a:rPr sz="1200" dirty="0">
                <a:solidFill>
                  <a:srgbClr val="397D59"/>
                </a:solidFill>
                <a:latin typeface="Century Gothic"/>
                <a:cs typeface="Century Gothic"/>
              </a:rPr>
              <a:t>A</a:t>
            </a:r>
            <a:r>
              <a:rPr sz="1200" spc="4" dirty="0">
                <a:solidFill>
                  <a:srgbClr val="397D59"/>
                </a:solidFill>
                <a:latin typeface="Century Gothic"/>
                <a:cs typeface="Century Gothic"/>
              </a:rPr>
              <a:t>E</a:t>
            </a:r>
            <a:r>
              <a:rPr sz="1200" dirty="0">
                <a:solidFill>
                  <a:srgbClr val="397D59"/>
                </a:solidFill>
                <a:latin typeface="Century Gothic"/>
                <a:cs typeface="Century Gothic"/>
              </a:rPr>
              <a:t>P </a:t>
            </a:r>
            <a:r>
              <a:rPr sz="1200" b="1" dirty="0">
                <a:solidFill>
                  <a:srgbClr val="DDC12B"/>
                </a:solidFill>
                <a:latin typeface="Century Gothic"/>
                <a:cs typeface="Century Gothic"/>
              </a:rPr>
              <a:t>|  </a:t>
            </a:r>
            <a:r>
              <a:rPr sz="1200" spc="-319" dirty="0">
                <a:solidFill>
                  <a:srgbClr val="0000FF"/>
                </a:solidFill>
                <a:latin typeface="Century Gothic"/>
                <a:cs typeface="Century Gothic"/>
              </a:rPr>
              <a:t> </a:t>
            </a:r>
            <a:r>
              <a:rPr sz="1200" u="sng" spc="9" dirty="0">
                <a:solidFill>
                  <a:srgbClr val="0000FF"/>
                </a:solidFill>
                <a:latin typeface="Century Gothic"/>
                <a:cs typeface="Century Gothic"/>
                <a:hlinkClick r:id="rId3"/>
              </a:rPr>
              <a:t>www</a:t>
            </a:r>
            <a:r>
              <a:rPr sz="1200" u="sng" spc="-9" dirty="0">
                <a:solidFill>
                  <a:srgbClr val="0000FF"/>
                </a:solidFill>
                <a:latin typeface="Century Gothic"/>
                <a:cs typeface="Century Gothic"/>
                <a:hlinkClick r:id="rId3"/>
              </a:rPr>
              <a:t>.</a:t>
            </a:r>
            <a:r>
              <a:rPr sz="1200" u="sng" spc="-4" dirty="0">
                <a:solidFill>
                  <a:srgbClr val="0000FF"/>
                </a:solidFill>
                <a:latin typeface="Century Gothic"/>
                <a:cs typeface="Century Gothic"/>
                <a:hlinkClick r:id="rId3"/>
              </a:rPr>
              <a:t>C</a:t>
            </a:r>
            <a:r>
              <a:rPr sz="1200" u="sng" dirty="0">
                <a:solidFill>
                  <a:srgbClr val="0000FF"/>
                </a:solidFill>
                <a:latin typeface="Century Gothic"/>
                <a:cs typeface="Century Gothic"/>
                <a:hlinkClick r:id="rId3"/>
              </a:rPr>
              <a:t>A</a:t>
            </a:r>
            <a:r>
              <a:rPr sz="1200" u="sng" spc="4" dirty="0">
                <a:solidFill>
                  <a:srgbClr val="0000FF"/>
                </a:solidFill>
                <a:latin typeface="Century Gothic"/>
                <a:cs typeface="Century Gothic"/>
                <a:hlinkClick r:id="rId3"/>
              </a:rPr>
              <a:t>E</a:t>
            </a:r>
            <a:r>
              <a:rPr sz="1200" u="sng" dirty="0">
                <a:solidFill>
                  <a:srgbClr val="0000FF"/>
                </a:solidFill>
                <a:latin typeface="Century Gothic"/>
                <a:cs typeface="Century Gothic"/>
                <a:hlinkClick r:id="rId3"/>
              </a:rPr>
              <a:t>Pne</a:t>
            </a:r>
            <a:r>
              <a:rPr sz="1200" u="sng" spc="-25" dirty="0">
                <a:solidFill>
                  <a:srgbClr val="0000FF"/>
                </a:solidFill>
                <a:latin typeface="Century Gothic"/>
                <a:cs typeface="Century Gothic"/>
                <a:hlinkClick r:id="rId3"/>
              </a:rPr>
              <a:t>t</a:t>
            </a:r>
            <a:r>
              <a:rPr sz="1200" u="sng" spc="-9" dirty="0">
                <a:solidFill>
                  <a:srgbClr val="0000FF"/>
                </a:solidFill>
                <a:latin typeface="Century Gothic"/>
                <a:cs typeface="Century Gothic"/>
                <a:hlinkClick r:id="rId3"/>
              </a:rPr>
              <a:t>.</a:t>
            </a:r>
            <a:r>
              <a:rPr sz="1200" u="sng" spc="-4" dirty="0">
                <a:solidFill>
                  <a:srgbClr val="0000FF"/>
                </a:solidFill>
                <a:latin typeface="Century Gothic"/>
                <a:cs typeface="Century Gothic"/>
                <a:hlinkClick r:id="rId3"/>
              </a:rPr>
              <a:t>o</a:t>
            </a:r>
            <a:r>
              <a:rPr sz="1200" u="sng" dirty="0">
                <a:solidFill>
                  <a:srgbClr val="0000FF"/>
                </a:solidFill>
                <a:latin typeface="Century Gothic"/>
                <a:cs typeface="Century Gothic"/>
                <a:hlinkClick r:id="rId3"/>
              </a:rPr>
              <a:t>rg</a:t>
            </a:r>
            <a:r>
              <a:rPr sz="1200" dirty="0">
                <a:solidFill>
                  <a:srgbClr val="0000FF"/>
                </a:solidFill>
                <a:latin typeface="Century Gothic"/>
                <a:cs typeface="Century Gothic"/>
                <a:hlinkClick r:id="rId3"/>
              </a:rPr>
              <a:t> </a:t>
            </a:r>
            <a:r>
              <a:rPr sz="1200" spc="-281" dirty="0">
                <a:solidFill>
                  <a:srgbClr val="DDC12B"/>
                </a:solidFill>
                <a:latin typeface="Century Gothic"/>
                <a:cs typeface="Century Gothic"/>
                <a:hlinkClick r:id="rId3"/>
              </a:rPr>
              <a:t> </a:t>
            </a:r>
            <a:r>
              <a:rPr sz="1200" u="sng" dirty="0">
                <a:solidFill>
                  <a:srgbClr val="DDC12B"/>
                </a:solidFill>
                <a:latin typeface="Century Gothic"/>
                <a:cs typeface="Century Gothic"/>
                <a:hlinkClick r:id="rId3"/>
              </a:rPr>
              <a:t>|</a:t>
            </a:r>
            <a:r>
              <a:rPr sz="1200" u="sng" dirty="0">
                <a:solidFill>
                  <a:srgbClr val="DDC12B"/>
                </a:solidFill>
                <a:latin typeface="Century Gothic"/>
                <a:cs typeface="Century Gothic"/>
              </a:rPr>
              <a:t> </a:t>
            </a:r>
            <a:r>
              <a:rPr sz="1200" spc="-316" dirty="0">
                <a:solidFill>
                  <a:srgbClr val="DDC12B"/>
                </a:solidFill>
                <a:latin typeface="Century Gothic"/>
                <a:cs typeface="Century Gothic"/>
              </a:rPr>
              <a:t> </a:t>
            </a:r>
            <a:r>
              <a:rPr sz="1200" spc="-4" dirty="0">
                <a:solidFill>
                  <a:srgbClr val="397D59"/>
                </a:solidFill>
                <a:latin typeface="Century Gothic"/>
                <a:cs typeface="Century Gothic"/>
              </a:rPr>
              <a:t>T</a:t>
            </a:r>
            <a:r>
              <a:rPr sz="1200" spc="9" dirty="0">
                <a:solidFill>
                  <a:srgbClr val="397D59"/>
                </a:solidFill>
                <a:latin typeface="Century Gothic"/>
                <a:cs typeface="Century Gothic"/>
              </a:rPr>
              <a:t>w</a:t>
            </a:r>
            <a:r>
              <a:rPr sz="1200" dirty="0">
                <a:solidFill>
                  <a:srgbClr val="397D59"/>
                </a:solidFill>
                <a:latin typeface="Century Gothic"/>
                <a:cs typeface="Century Gothic"/>
              </a:rPr>
              <a:t>i</a:t>
            </a:r>
            <a:r>
              <a:rPr sz="1200" spc="-25" dirty="0">
                <a:solidFill>
                  <a:srgbClr val="397D59"/>
                </a:solidFill>
                <a:latin typeface="Century Gothic"/>
                <a:cs typeface="Century Gothic"/>
              </a:rPr>
              <a:t>tt</a:t>
            </a:r>
            <a:r>
              <a:rPr sz="1200" dirty="0">
                <a:solidFill>
                  <a:srgbClr val="397D59"/>
                </a:solidFill>
                <a:latin typeface="Century Gothic"/>
                <a:cs typeface="Century Gothic"/>
              </a:rPr>
              <a:t>e</a:t>
            </a:r>
            <a:r>
              <a:rPr sz="1200" spc="9" dirty="0">
                <a:solidFill>
                  <a:srgbClr val="397D59"/>
                </a:solidFill>
                <a:latin typeface="Century Gothic"/>
                <a:cs typeface="Century Gothic"/>
              </a:rPr>
              <a:t>r</a:t>
            </a:r>
            <a:r>
              <a:rPr sz="1200" dirty="0">
                <a:solidFill>
                  <a:srgbClr val="397D59"/>
                </a:solidFill>
                <a:latin typeface="Century Gothic"/>
                <a:cs typeface="Century Gothic"/>
              </a:rPr>
              <a:t>:</a:t>
            </a:r>
            <a:r>
              <a:rPr sz="1200" spc="44" dirty="0">
                <a:solidFill>
                  <a:srgbClr val="397D59"/>
                </a:solidFill>
                <a:latin typeface="Century Gothic"/>
                <a:cs typeface="Century Gothic"/>
              </a:rPr>
              <a:t> </a:t>
            </a:r>
            <a:r>
              <a:rPr sz="1200" spc="4" dirty="0">
                <a:solidFill>
                  <a:srgbClr val="397D59"/>
                </a:solidFill>
                <a:latin typeface="Century Gothic"/>
                <a:cs typeface="Century Gothic"/>
                <a:hlinkClick r:id="rId4"/>
              </a:rPr>
              <a:t>@</a:t>
            </a:r>
            <a:r>
              <a:rPr sz="1200" spc="-4" dirty="0">
                <a:solidFill>
                  <a:srgbClr val="397D59"/>
                </a:solidFill>
                <a:latin typeface="Century Gothic"/>
                <a:cs typeface="Century Gothic"/>
                <a:hlinkClick r:id="rId4"/>
              </a:rPr>
              <a:t>C</a:t>
            </a:r>
            <a:r>
              <a:rPr sz="1200" dirty="0">
                <a:solidFill>
                  <a:srgbClr val="397D59"/>
                </a:solidFill>
                <a:latin typeface="Century Gothic"/>
                <a:cs typeface="Century Gothic"/>
                <a:hlinkClick r:id="rId4"/>
              </a:rPr>
              <a:t>A</a:t>
            </a:r>
            <a:r>
              <a:rPr sz="1200" spc="4" dirty="0">
                <a:solidFill>
                  <a:srgbClr val="397D59"/>
                </a:solidFill>
                <a:latin typeface="Century Gothic"/>
                <a:cs typeface="Century Gothic"/>
                <a:hlinkClick r:id="rId4"/>
              </a:rPr>
              <a:t>E</a:t>
            </a:r>
            <a:r>
              <a:rPr sz="1200" dirty="0">
                <a:solidFill>
                  <a:srgbClr val="397D59"/>
                </a:solidFill>
                <a:latin typeface="Century Gothic"/>
                <a:cs typeface="Century Gothic"/>
                <a:hlinkClick r:id="rId4"/>
              </a:rPr>
              <a:t>Pup</a:t>
            </a:r>
            <a:r>
              <a:rPr sz="1200" spc="4" dirty="0">
                <a:solidFill>
                  <a:srgbClr val="397D59"/>
                </a:solidFill>
                <a:latin typeface="Century Gothic"/>
                <a:cs typeface="Century Gothic"/>
                <a:hlinkClick r:id="rId4"/>
              </a:rPr>
              <a:t>d</a:t>
            </a:r>
            <a:r>
              <a:rPr sz="1200" spc="-4" dirty="0">
                <a:solidFill>
                  <a:srgbClr val="397D59"/>
                </a:solidFill>
                <a:latin typeface="Century Gothic"/>
                <a:cs typeface="Century Gothic"/>
                <a:hlinkClick r:id="rId4"/>
              </a:rPr>
              <a:t>a</a:t>
            </a:r>
            <a:r>
              <a:rPr sz="1200" spc="-25" dirty="0">
                <a:solidFill>
                  <a:srgbClr val="397D59"/>
                </a:solidFill>
                <a:latin typeface="Century Gothic"/>
                <a:cs typeface="Century Gothic"/>
                <a:hlinkClick r:id="rId4"/>
              </a:rPr>
              <a:t>t</a:t>
            </a:r>
            <a:r>
              <a:rPr sz="1200" dirty="0">
                <a:solidFill>
                  <a:srgbClr val="397D59"/>
                </a:solidFill>
                <a:latin typeface="Century Gothic"/>
                <a:cs typeface="Century Gothic"/>
                <a:hlinkClick r:id="rId4"/>
              </a:rPr>
              <a:t>es</a:t>
            </a:r>
            <a:endParaRPr sz="1200">
              <a:solidFill>
                <a:prstClr val="black"/>
              </a:solidFill>
              <a:latin typeface="Century Gothic"/>
              <a:cs typeface="Century Gothic"/>
            </a:endParaRPr>
          </a:p>
        </p:txBody>
      </p:sp>
      <p:pic>
        <p:nvPicPr>
          <p:cNvPr id="16" name="Picture 15" descr="caep-logo.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97279" y="152401"/>
            <a:ext cx="1584122" cy="1090517"/>
          </a:xfrm>
          <a:prstGeom prst="rect">
            <a:avLst/>
          </a:prstGeom>
        </p:spPr>
      </p:pic>
      <p:pic>
        <p:nvPicPr>
          <p:cNvPr id="18" name="Picture 3" descr="CCSSO_full_colo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a:xfrm>
            <a:off x="6712" y="4553473"/>
            <a:ext cx="1830701" cy="1018048"/>
          </a:xfrm>
          <a:prstGeom prst="rect">
            <a:avLst/>
          </a:prstGeom>
          <a:noFill/>
        </p:spPr>
      </p:pic>
      <p:pic>
        <p:nvPicPr>
          <p:cNvPr id="6" name="Picture 5"/>
          <p:cNvPicPr>
            <a:picLocks noChangeAspect="1"/>
          </p:cNvPicPr>
          <p:nvPr/>
        </p:nvPicPr>
        <p:blipFill>
          <a:blip r:embed="rId7"/>
          <a:stretch>
            <a:fillRect/>
          </a:stretch>
        </p:blipFill>
        <p:spPr>
          <a:xfrm>
            <a:off x="7221303" y="4098129"/>
            <a:ext cx="1646612" cy="2058266"/>
          </a:xfrm>
          <a:prstGeom prst="rect">
            <a:avLst/>
          </a:prstGeom>
        </p:spPr>
        <p:style>
          <a:lnRef idx="0">
            <a:schemeClr val="accent4"/>
          </a:lnRef>
          <a:fillRef idx="3">
            <a:schemeClr val="accent4"/>
          </a:fillRef>
          <a:effectRef idx="3">
            <a:schemeClr val="accent4"/>
          </a:effectRef>
          <a:fontRef idx="minor">
            <a:schemeClr val="lt1"/>
          </a:fontRef>
        </p:style>
      </p:pic>
      <p:sp>
        <p:nvSpPr>
          <p:cNvPr id="3" name="TextBox 2"/>
          <p:cNvSpPr txBox="1"/>
          <p:nvPr/>
        </p:nvSpPr>
        <p:spPr>
          <a:xfrm>
            <a:off x="2195438" y="4890610"/>
            <a:ext cx="3642151" cy="646331"/>
          </a:xfrm>
          <a:prstGeom prst="rect">
            <a:avLst/>
          </a:prstGeom>
          <a:noFill/>
        </p:spPr>
        <p:txBody>
          <a:bodyPr wrap="none" rtlCol="0">
            <a:spAutoFit/>
          </a:bodyPr>
          <a:lstStyle/>
          <a:p>
            <a:r>
              <a:rPr lang="en-US" dirty="0"/>
              <a:t>UPRM  September 19, 2014</a:t>
            </a:r>
          </a:p>
          <a:p>
            <a:r>
              <a:rPr lang="en-US" dirty="0"/>
              <a:t>Dra. Canny </a:t>
            </a:r>
            <a:r>
              <a:rPr lang="en-US" dirty="0" err="1"/>
              <a:t>Bellido</a:t>
            </a:r>
            <a:r>
              <a:rPr lang="en-US" dirty="0"/>
              <a:t>, CAEP Coordinator</a:t>
            </a:r>
          </a:p>
        </p:txBody>
      </p:sp>
    </p:spTree>
    <p:extLst>
      <p:ext uri="{BB962C8B-B14F-4D97-AF65-F5344CB8AC3E}">
        <p14:creationId xmlns:p14="http://schemas.microsoft.com/office/powerpoint/2010/main" val="22468150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0850" y="273682"/>
            <a:ext cx="8229600" cy="1143000"/>
          </a:xfrm>
        </p:spPr>
        <p:txBody>
          <a:bodyPr/>
          <a:lstStyle/>
          <a:p>
            <a:r>
              <a:rPr lang="es-PR" dirty="0" err="1"/>
              <a:t>Today’s</a:t>
            </a:r>
            <a:r>
              <a:rPr lang="es-PR" dirty="0"/>
              <a:t> </a:t>
            </a:r>
            <a:r>
              <a:rPr lang="es-PR" dirty="0" err="1"/>
              <a:t>Working</a:t>
            </a:r>
            <a:r>
              <a:rPr lang="es-PR" dirty="0"/>
              <a:t> </a:t>
            </a:r>
            <a:r>
              <a:rPr lang="es-PR" dirty="0" err="1"/>
              <a:t>Objectives</a:t>
            </a:r>
            <a:r>
              <a:rPr lang="es-PR" dirty="0"/>
              <a:t>: </a:t>
            </a:r>
          </a:p>
        </p:txBody>
      </p:sp>
      <p:sp>
        <p:nvSpPr>
          <p:cNvPr id="4" name="Content Placeholder 3"/>
          <p:cNvSpPr>
            <a:spLocks noGrp="1"/>
          </p:cNvSpPr>
          <p:nvPr>
            <p:ph idx="1"/>
          </p:nvPr>
        </p:nvSpPr>
        <p:spPr/>
        <p:txBody>
          <a:bodyPr/>
          <a:lstStyle/>
          <a:p>
            <a:r>
              <a:rPr lang="en-US" dirty="0"/>
              <a:t>Adapt the teaching practice evaluation instrument to align with InTASC standards to meet CAEP accreditation requirements</a:t>
            </a:r>
          </a:p>
          <a:p>
            <a:pPr marL="0" indent="0">
              <a:buNone/>
            </a:pPr>
            <a:endParaRPr lang="en-US" dirty="0"/>
          </a:p>
        </p:txBody>
      </p:sp>
      <p:pic>
        <p:nvPicPr>
          <p:cNvPr id="5" name="Picture 4" descr="600px-comicstrip-rubrics.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5353" y="4099322"/>
            <a:ext cx="6681970" cy="201572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697655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850" y="273682"/>
            <a:ext cx="8229600" cy="732811"/>
          </a:xfrm>
        </p:spPr>
        <p:txBody>
          <a:bodyPr/>
          <a:lstStyle/>
          <a:p>
            <a:r>
              <a:rPr lang="es-PR" dirty="0"/>
              <a:t>Agenda</a:t>
            </a:r>
          </a:p>
        </p:txBody>
      </p:sp>
      <p:sp>
        <p:nvSpPr>
          <p:cNvPr id="3" name="Content Placeholder 2"/>
          <p:cNvSpPr>
            <a:spLocks noGrp="1"/>
          </p:cNvSpPr>
          <p:nvPr>
            <p:ph idx="1"/>
          </p:nvPr>
        </p:nvSpPr>
        <p:spPr>
          <a:xfrm>
            <a:off x="166966" y="1116373"/>
            <a:ext cx="8342033" cy="5450273"/>
          </a:xfrm>
        </p:spPr>
        <p:txBody>
          <a:bodyPr/>
          <a:lstStyle/>
          <a:p>
            <a:pPr>
              <a:buFont typeface="Wingdings" charset="2"/>
              <a:buChar char="ü"/>
            </a:pPr>
            <a:r>
              <a:rPr lang="en-US" sz="2800" dirty="0"/>
              <a:t>1:00 – 1:30 pm  Introduction and </a:t>
            </a:r>
            <a:r>
              <a:rPr lang="en-US" sz="2800" dirty="0" smtClean="0"/>
              <a:t>instructions </a:t>
            </a:r>
            <a:r>
              <a:rPr lang="en-US" sz="2800" dirty="0" smtClean="0"/>
              <a:t>on adapting the teaching practice evaluation instrument to align with </a:t>
            </a:r>
            <a:r>
              <a:rPr lang="en-US" sz="2800" dirty="0" err="1" smtClean="0"/>
              <a:t>InTASC</a:t>
            </a:r>
            <a:r>
              <a:rPr lang="en-US" sz="2800" dirty="0" smtClean="0"/>
              <a:t> as required by CAEP</a:t>
            </a:r>
            <a:endParaRPr lang="en-US" sz="2800" dirty="0"/>
          </a:p>
          <a:p>
            <a:pPr>
              <a:buFont typeface="Wingdings" charset="2"/>
              <a:buChar char="ü"/>
            </a:pPr>
            <a:r>
              <a:rPr lang="en-US" sz="2800" dirty="0"/>
              <a:t>1:30 – 3:00 pm Fill out the Qualtrics sheet (Utah Valley Observation Rubric) and create or modify the items assigned to your group</a:t>
            </a:r>
          </a:p>
          <a:p>
            <a:pPr>
              <a:buFont typeface="Wingdings" charset="2"/>
              <a:buChar char="ü"/>
            </a:pPr>
            <a:r>
              <a:rPr lang="en-US" sz="2800" dirty="0"/>
              <a:t>2:30 pm Coffee break</a:t>
            </a:r>
          </a:p>
          <a:p>
            <a:pPr>
              <a:buFont typeface="Wingdings" charset="2"/>
              <a:buChar char="ü"/>
            </a:pPr>
            <a:r>
              <a:rPr lang="en-US" sz="2800" dirty="0"/>
              <a:t>3:00 – 4:00 pm Present work by </a:t>
            </a:r>
            <a:r>
              <a:rPr lang="en-US" sz="2800" dirty="0" smtClean="0"/>
              <a:t>groups by </a:t>
            </a:r>
            <a:r>
              <a:rPr lang="en-US" sz="2800" dirty="0" err="1" smtClean="0"/>
              <a:t>InTASC</a:t>
            </a:r>
            <a:r>
              <a:rPr lang="en-US" sz="2800" dirty="0" smtClean="0"/>
              <a:t> Standard</a:t>
            </a:r>
            <a:endParaRPr lang="en-US" sz="2800" dirty="0"/>
          </a:p>
          <a:p>
            <a:pPr>
              <a:buFont typeface="Wingdings" charset="2"/>
              <a:buChar char="ü"/>
            </a:pPr>
            <a:r>
              <a:rPr lang="en-US" sz="2800" dirty="0"/>
              <a:t>4:00 pm Plan next steps</a:t>
            </a:r>
          </a:p>
        </p:txBody>
      </p:sp>
    </p:spTree>
    <p:extLst>
      <p:ext uri="{BB962C8B-B14F-4D97-AF65-F5344CB8AC3E}">
        <p14:creationId xmlns:p14="http://schemas.microsoft.com/office/powerpoint/2010/main" val="19345765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6" name="Picture 3" descr="Students at the center.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93725" y="228600"/>
            <a:ext cx="8002588" cy="617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CCSSO_full_colo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7162800" y="5833946"/>
            <a:ext cx="1841500" cy="1024054"/>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09" name="Slide Number Placeholder 2"/>
          <p:cNvSpPr>
            <a:spLocks noGrp="1"/>
          </p:cNvSpPr>
          <p:nvPr>
            <p:ph type="sldNum" sz="quarter" idx="4294967295"/>
          </p:nvPr>
        </p:nvSpPr>
        <p:spPr>
          <a:xfrm>
            <a:off x="6553200" y="6245225"/>
            <a:ext cx="2133600" cy="476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fld id="{DA247BB9-6267-F84D-986F-B1EC646A3335}" type="slidenum">
              <a:rPr lang="en-US" sz="1400">
                <a:solidFill>
                  <a:srgbClr val="000000"/>
                </a:solidFill>
              </a:rPr>
              <a:pPr/>
              <a:t>5</a:t>
            </a:fld>
            <a:endParaRPr lang="en-US" sz="1400">
              <a:solidFill>
                <a:srgbClr val="000000"/>
              </a:solidFill>
            </a:endParaRPr>
          </a:p>
        </p:txBody>
      </p:sp>
      <p:pic>
        <p:nvPicPr>
          <p:cNvPr id="119810" name="Picture 3" descr="StandardStran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93725" y="228600"/>
            <a:ext cx="8002588" cy="617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7" name="Title 1"/>
          <p:cNvSpPr>
            <a:spLocks noGrp="1"/>
          </p:cNvSpPr>
          <p:nvPr>
            <p:ph type="title" idx="4294967295"/>
          </p:nvPr>
        </p:nvSpPr>
        <p:spPr>
          <a:xfrm>
            <a:off x="450850" y="77788"/>
            <a:ext cx="8229600" cy="1143000"/>
          </a:xfrm>
          <a:prstGeom prst="rect">
            <a:avLst/>
          </a:prstGeom>
        </p:spPr>
        <p:txBody>
          <a:bodyPr/>
          <a:lstStyle/>
          <a:p>
            <a:pPr algn="ctr"/>
            <a:r>
              <a:rPr lang="en-US" sz="3200" dirty="0">
                <a:solidFill>
                  <a:srgbClr val="403152"/>
                </a:solidFill>
                <a:latin typeface="Arial Black" charset="0"/>
                <a:ea typeface="ＭＳ Ｐゴシック" charset="0"/>
              </a:rPr>
              <a:t>Key Changes from the 1992 Standards to 2011</a:t>
            </a:r>
          </a:p>
        </p:txBody>
      </p:sp>
      <p:sp>
        <p:nvSpPr>
          <p:cNvPr id="121858" name="Content Placeholder 2"/>
          <p:cNvSpPr>
            <a:spLocks noGrp="1"/>
          </p:cNvSpPr>
          <p:nvPr>
            <p:ph idx="4294967295"/>
          </p:nvPr>
        </p:nvSpPr>
        <p:spPr>
          <a:xfrm>
            <a:off x="425450" y="1408113"/>
            <a:ext cx="8229600" cy="4886325"/>
          </a:xfrm>
          <a:prstGeom prst="rect">
            <a:avLst/>
          </a:prstGeom>
        </p:spPr>
        <p:txBody>
          <a:bodyPr/>
          <a:lstStyle/>
          <a:p>
            <a:r>
              <a:rPr lang="en-US" sz="2400" u="sng" dirty="0">
                <a:latin typeface="Arial" charset="0"/>
                <a:ea typeface="ＭＳ Ｐゴシック" charset="0"/>
              </a:rPr>
              <a:t>Developmental Continuum</a:t>
            </a:r>
            <a:r>
              <a:rPr lang="en-US" sz="2400" dirty="0">
                <a:latin typeface="Arial" charset="0"/>
                <a:ea typeface="ＭＳ Ｐゴシック" charset="0"/>
              </a:rPr>
              <a:t>: Standards no longer just for beginning teachers but ALL teachers. </a:t>
            </a:r>
          </a:p>
          <a:p>
            <a:pPr lvl="1"/>
            <a:r>
              <a:rPr lang="en-US" sz="2000" dirty="0">
                <a:latin typeface="Arial" charset="0"/>
                <a:ea typeface="ＭＳ Ｐゴシック" charset="0"/>
              </a:rPr>
              <a:t>INTASC becomes </a:t>
            </a:r>
            <a:r>
              <a:rPr lang="en-US" sz="2000" dirty="0" err="1">
                <a:latin typeface="Arial" charset="0"/>
                <a:ea typeface="ＭＳ Ｐゴシック" charset="0"/>
              </a:rPr>
              <a:t>InTASC</a:t>
            </a:r>
            <a:r>
              <a:rPr lang="en-US" sz="2000" dirty="0">
                <a:latin typeface="Arial" charset="0"/>
                <a:ea typeface="ＭＳ Ｐゴシック" charset="0"/>
              </a:rPr>
              <a:t> (Interstate Teacher Assessment and Support Consortium)</a:t>
            </a:r>
          </a:p>
          <a:p>
            <a:pPr lvl="1">
              <a:buFont typeface="Wingdings" charset="0"/>
              <a:buNone/>
            </a:pPr>
            <a:endParaRPr lang="en-US" sz="800" dirty="0">
              <a:latin typeface="Arial" charset="0"/>
              <a:ea typeface="ＭＳ Ｐゴシック" charset="0"/>
            </a:endParaRPr>
          </a:p>
          <a:p>
            <a:r>
              <a:rPr lang="en-US" sz="2400" u="sng" dirty="0">
                <a:latin typeface="Arial" charset="0"/>
                <a:ea typeface="ＭＳ Ｐゴシック" charset="0"/>
              </a:rPr>
              <a:t>A Focus on 21st Century Knowledge and Skills</a:t>
            </a:r>
            <a:r>
              <a:rPr lang="en-US" sz="2400" dirty="0">
                <a:latin typeface="Arial" charset="0"/>
                <a:ea typeface="ＭＳ Ｐゴシック" charset="0"/>
              </a:rPr>
              <a:t>: Problem solving, curiosity, creativity, innovation, communication, interpersonal skills, the ability to synthesize across disciplines, global literacy, ethics, and technological expertise. </a:t>
            </a:r>
          </a:p>
          <a:p>
            <a:pPr>
              <a:buFont typeface="Wingdings" charset="0"/>
              <a:buNone/>
            </a:pPr>
            <a:endParaRPr lang="en-US" sz="800" dirty="0">
              <a:latin typeface="Arial" charset="0"/>
              <a:ea typeface="ＭＳ Ｐゴシック" charset="0"/>
            </a:endParaRPr>
          </a:p>
          <a:p>
            <a:r>
              <a:rPr lang="en-US" sz="2400" u="sng" dirty="0">
                <a:latin typeface="Arial" charset="0"/>
                <a:ea typeface="ＭＳ Ｐゴシック" charset="0"/>
              </a:rPr>
              <a:t>Personalized Learning for Diverse Learners</a:t>
            </a:r>
            <a:r>
              <a:rPr lang="en-US" sz="2400" dirty="0">
                <a:latin typeface="Arial" charset="0"/>
                <a:ea typeface="ＭＳ Ｐゴシック" charset="0"/>
              </a:rPr>
              <a:t>: Teachers need knowledge and skills to customize learning for learners with a range of individual differences.</a:t>
            </a:r>
          </a:p>
          <a:p>
            <a:endParaRPr lang="en-US" sz="2400" dirty="0">
              <a:latin typeface="Arial" charset="0"/>
              <a:ea typeface="ＭＳ Ｐゴシック" charset="0"/>
            </a:endParaRPr>
          </a:p>
        </p:txBody>
      </p:sp>
      <p:sp>
        <p:nvSpPr>
          <p:cNvPr id="4" name="object 13"/>
          <p:cNvSpPr/>
          <p:nvPr/>
        </p:nvSpPr>
        <p:spPr>
          <a:xfrm>
            <a:off x="0" y="6400799"/>
            <a:ext cx="9144000" cy="457199"/>
          </a:xfrm>
          <a:prstGeom prst="rect">
            <a:avLst/>
          </a:prstGeom>
          <a:solidFill>
            <a:schemeClr val="accent4">
              <a:lumMod val="40000"/>
              <a:lumOff val="60000"/>
            </a:schemeClr>
          </a:solidFill>
        </p:spPr>
        <p:txBody>
          <a:bodyPr wrap="square" lIns="0" tIns="0" rIns="0" bIns="0" rtlCol="0">
            <a:noAutofit/>
          </a:bodyPr>
          <a:lstStyle/>
          <a:p>
            <a:pPr defTabSz="914400"/>
            <a:endParaRPr>
              <a:solidFill>
                <a:prstClr val="black"/>
              </a:solidFill>
              <a:latin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Content Placeholder 2"/>
          <p:cNvSpPr>
            <a:spLocks noGrp="1"/>
          </p:cNvSpPr>
          <p:nvPr>
            <p:ph idx="4294967295"/>
          </p:nvPr>
        </p:nvSpPr>
        <p:spPr>
          <a:xfrm>
            <a:off x="290513" y="1184275"/>
            <a:ext cx="8534400" cy="5187950"/>
          </a:xfrm>
          <a:prstGeom prst="rect">
            <a:avLst/>
          </a:prstGeom>
        </p:spPr>
        <p:txBody>
          <a:bodyPr/>
          <a:lstStyle/>
          <a:p>
            <a:pPr>
              <a:buFont typeface="Wingdings" charset="0"/>
              <a:buNone/>
            </a:pPr>
            <a:endParaRPr lang="en-US" sz="800" dirty="0">
              <a:latin typeface="Arial" charset="0"/>
              <a:ea typeface="ＭＳ Ｐゴシック" charset="0"/>
            </a:endParaRPr>
          </a:p>
          <a:p>
            <a:r>
              <a:rPr lang="en-US" sz="2400" u="sng" dirty="0">
                <a:latin typeface="Arial" charset="0"/>
                <a:ea typeface="ＭＳ Ｐゴシック" charset="0"/>
              </a:rPr>
              <a:t>Increased Emphasis on</a:t>
            </a:r>
            <a:r>
              <a:rPr lang="en-US" sz="2400" dirty="0">
                <a:latin typeface="Arial" charset="0"/>
                <a:ea typeface="ＭＳ Ｐゴシック" charset="0"/>
              </a:rPr>
              <a:t> </a:t>
            </a:r>
            <a:r>
              <a:rPr lang="en-US" sz="2400" u="sng" dirty="0">
                <a:latin typeface="Arial" charset="0"/>
                <a:ea typeface="ＭＳ Ｐゴシック" charset="0"/>
              </a:rPr>
              <a:t>Assessment Literacy</a:t>
            </a:r>
            <a:r>
              <a:rPr lang="en-US" sz="2400" dirty="0">
                <a:latin typeface="Arial" charset="0"/>
                <a:ea typeface="ＭＳ Ｐゴシック" charset="0"/>
              </a:rPr>
              <a:t>: Teachers need to have greater knowledge and skill around how to develop a range of assessments and how to use assessment data to improve instruction and support learner success. </a:t>
            </a:r>
          </a:p>
          <a:p>
            <a:pPr>
              <a:buFont typeface="Wingdings" charset="0"/>
              <a:buNone/>
            </a:pPr>
            <a:endParaRPr lang="en-US" sz="800" dirty="0">
              <a:latin typeface="Arial" charset="0"/>
              <a:ea typeface="ＭＳ Ｐゴシック" charset="0"/>
            </a:endParaRPr>
          </a:p>
          <a:p>
            <a:r>
              <a:rPr lang="en-US" sz="2400" u="sng" dirty="0">
                <a:latin typeface="Arial" charset="0"/>
                <a:ea typeface="ＭＳ Ｐゴシック" charset="0"/>
              </a:rPr>
              <a:t>A Collaborative Professional Culture</a:t>
            </a:r>
            <a:r>
              <a:rPr lang="en-US" sz="2400" dirty="0">
                <a:latin typeface="Arial" charset="0"/>
                <a:ea typeface="ＭＳ Ｐゴシック" charset="0"/>
              </a:rPr>
              <a:t>:  Teaching is no longer a private act. </a:t>
            </a:r>
          </a:p>
          <a:p>
            <a:pPr>
              <a:buFont typeface="Wingdings" charset="0"/>
              <a:buNone/>
            </a:pPr>
            <a:endParaRPr lang="en-US" sz="1100" dirty="0">
              <a:latin typeface="Arial" charset="0"/>
              <a:ea typeface="ＭＳ Ｐゴシック" charset="0"/>
            </a:endParaRPr>
          </a:p>
          <a:p>
            <a:pPr>
              <a:spcBef>
                <a:spcPct val="0"/>
              </a:spcBef>
            </a:pPr>
            <a:r>
              <a:rPr lang="en-US" sz="2400" u="sng" dirty="0">
                <a:latin typeface="Arial" charset="0"/>
                <a:ea typeface="ＭＳ Ｐゴシック" charset="0"/>
              </a:rPr>
              <a:t>New Leadership Roles for Teachers and Administrators</a:t>
            </a:r>
            <a:r>
              <a:rPr lang="en-US" sz="2400" dirty="0">
                <a:latin typeface="Arial" charset="0"/>
                <a:ea typeface="ＭＳ Ｐゴシック" charset="0"/>
              </a:rPr>
              <a:t>:</a:t>
            </a:r>
          </a:p>
          <a:p>
            <a:pPr>
              <a:spcBef>
                <a:spcPct val="0"/>
              </a:spcBef>
              <a:buFont typeface="Wingdings" charset="0"/>
              <a:buNone/>
            </a:pPr>
            <a:r>
              <a:rPr lang="en-US" sz="2400" dirty="0">
                <a:latin typeface="Arial" charset="0"/>
                <a:ea typeface="ＭＳ Ｐゴシック" charset="0"/>
              </a:rPr>
              <a:t>	A shift in leadership from teachers working autonomously in their classrooms to administrators, teachers, and others sharing leadership roles and responsibilities for student learning. </a:t>
            </a:r>
          </a:p>
        </p:txBody>
      </p:sp>
      <p:sp>
        <p:nvSpPr>
          <p:cNvPr id="4" name="object 13"/>
          <p:cNvSpPr/>
          <p:nvPr/>
        </p:nvSpPr>
        <p:spPr>
          <a:xfrm>
            <a:off x="0" y="6400799"/>
            <a:ext cx="9144000" cy="457199"/>
          </a:xfrm>
          <a:prstGeom prst="rect">
            <a:avLst/>
          </a:prstGeom>
          <a:solidFill>
            <a:schemeClr val="accent4">
              <a:lumMod val="40000"/>
              <a:lumOff val="60000"/>
            </a:schemeClr>
          </a:solidFill>
        </p:spPr>
        <p:txBody>
          <a:bodyPr wrap="square" lIns="0" tIns="0" rIns="0" bIns="0" rtlCol="0">
            <a:noAutofit/>
          </a:bodyPr>
          <a:lstStyle/>
          <a:p>
            <a:pPr defTabSz="914400"/>
            <a:endParaRPr>
              <a:solidFill>
                <a:prstClr val="black"/>
              </a:solidFill>
              <a:latin typeface="Calibri"/>
            </a:endParaRPr>
          </a:p>
        </p:txBody>
      </p:sp>
      <p:sp>
        <p:nvSpPr>
          <p:cNvPr id="5" name="Title 1"/>
          <p:cNvSpPr txBox="1">
            <a:spLocks/>
          </p:cNvSpPr>
          <p:nvPr/>
        </p:nvSpPr>
        <p:spPr>
          <a:xfrm>
            <a:off x="457200" y="152400"/>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dirty="0">
                <a:solidFill>
                  <a:srgbClr val="403152"/>
                </a:solidFill>
                <a:latin typeface="Arial Black" charset="0"/>
                <a:ea typeface="ＭＳ Ｐゴシック" charset="0"/>
              </a:rPr>
              <a:t>Key Changes from the 1992 Standards to 2011</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0"/>
            <a:ext cx="8915400" cy="914400"/>
          </a:xfrm>
        </p:spPr>
        <p:txBody>
          <a:bodyPr/>
          <a:lstStyle/>
          <a:p>
            <a:r>
              <a:rPr lang="es-PR" sz="4000" dirty="0">
                <a:solidFill>
                  <a:srgbClr val="403152"/>
                </a:solidFill>
                <a:latin typeface="Arial Black" charset="0"/>
                <a:ea typeface="ＭＳ Ｐゴシック" charset="0"/>
              </a:rPr>
              <a:t>For</a:t>
            </a:r>
            <a:r>
              <a:rPr lang="es-PR" sz="4000" dirty="0"/>
              <a:t> </a:t>
            </a:r>
            <a:r>
              <a:rPr lang="es-PR" sz="4000" dirty="0">
                <a:solidFill>
                  <a:srgbClr val="403152"/>
                </a:solidFill>
                <a:latin typeface="Arial Black" charset="0"/>
                <a:ea typeface="ＭＳ Ｐゴシック" charset="0"/>
              </a:rPr>
              <a:t>each and every standard</a:t>
            </a:r>
          </a:p>
        </p:txBody>
      </p:sp>
      <p:sp>
        <p:nvSpPr>
          <p:cNvPr id="4" name="object 13"/>
          <p:cNvSpPr/>
          <p:nvPr/>
        </p:nvSpPr>
        <p:spPr>
          <a:xfrm>
            <a:off x="0" y="6400799"/>
            <a:ext cx="9144000" cy="457199"/>
          </a:xfrm>
          <a:prstGeom prst="rect">
            <a:avLst/>
          </a:prstGeom>
          <a:solidFill>
            <a:schemeClr val="accent4">
              <a:lumMod val="40000"/>
              <a:lumOff val="60000"/>
            </a:schemeClr>
          </a:solidFill>
        </p:spPr>
        <p:txBody>
          <a:bodyPr wrap="square" lIns="0" tIns="0" rIns="0" bIns="0" rtlCol="0">
            <a:noAutofit/>
          </a:bodyPr>
          <a:lstStyle/>
          <a:p>
            <a:pPr defTabSz="914400"/>
            <a:endParaRPr>
              <a:solidFill>
                <a:prstClr val="black"/>
              </a:solidFill>
              <a:latin typeface="Calibri"/>
            </a:endParaRPr>
          </a:p>
        </p:txBody>
      </p:sp>
      <p:graphicFrame>
        <p:nvGraphicFramePr>
          <p:cNvPr id="6" name="Diagram 5"/>
          <p:cNvGraphicFramePr/>
          <p:nvPr>
            <p:extLst>
              <p:ext uri="{D42A27DB-BD31-4B8C-83A1-F6EECF244321}">
                <p14:modId xmlns:p14="http://schemas.microsoft.com/office/powerpoint/2010/main" val="1430650876"/>
              </p:ext>
            </p:extLst>
          </p:nvPr>
        </p:nvGraphicFramePr>
        <p:xfrm>
          <a:off x="-533400" y="762000"/>
          <a:ext cx="9906000" cy="5715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721913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5"/>
          <p:cNvGraphicFramePr>
            <a:graphicFrameLocks noChangeAspect="1"/>
          </p:cNvGraphicFramePr>
          <p:nvPr>
            <p:extLst>
              <p:ext uri="{D42A27DB-BD31-4B8C-83A1-F6EECF244321}">
                <p14:modId xmlns:p14="http://schemas.microsoft.com/office/powerpoint/2010/main" val="1034332494"/>
              </p:ext>
            </p:extLst>
          </p:nvPr>
        </p:nvGraphicFramePr>
        <p:xfrm>
          <a:off x="824134" y="1033273"/>
          <a:ext cx="7687411" cy="5321296"/>
        </p:xfrm>
        <a:graphic>
          <a:graphicData uri="http://schemas.openxmlformats.org/presentationml/2006/ole">
            <mc:AlternateContent xmlns:mc="http://schemas.openxmlformats.org/markup-compatibility/2006">
              <mc:Choice xmlns:v="urn:schemas-microsoft-com:vml" Requires="v">
                <p:oleObj spid="_x0000_s23583" name="Document" r:id="rId4" imgW="6324600" imgH="4851400" progId="Word.Document.12">
                  <p:embed/>
                </p:oleObj>
              </mc:Choice>
              <mc:Fallback>
                <p:oleObj name="Document" r:id="rId4" imgW="6324600" imgH="4851400" progId="Word.Document.12">
                  <p:embed/>
                  <p:pic>
                    <p:nvPicPr>
                      <p:cNvPr id="0" name=""/>
                      <p:cNvPicPr/>
                      <p:nvPr/>
                    </p:nvPicPr>
                    <p:blipFill>
                      <a:blip r:embed="rId5"/>
                      <a:stretch>
                        <a:fillRect/>
                      </a:stretch>
                    </p:blipFill>
                    <p:spPr>
                      <a:xfrm>
                        <a:off x="824134" y="1033273"/>
                        <a:ext cx="7687411" cy="5321296"/>
                      </a:xfrm>
                      <a:prstGeom prst="rect">
                        <a:avLst/>
                      </a:prstGeom>
                    </p:spPr>
                  </p:pic>
                </p:oleObj>
              </mc:Fallback>
            </mc:AlternateContent>
          </a:graphicData>
        </a:graphic>
      </p:graphicFrame>
      <p:sp>
        <p:nvSpPr>
          <p:cNvPr id="3" name="Rectangle 2"/>
          <p:cNvSpPr>
            <a:spLocks noGrp="1" noChangeArrowheads="1"/>
          </p:cNvSpPr>
          <p:nvPr>
            <p:ph type="title"/>
          </p:nvPr>
        </p:nvSpPr>
        <p:spPr>
          <a:xfrm>
            <a:off x="450850" y="77788"/>
            <a:ext cx="8229600" cy="1143000"/>
          </a:xfrm>
        </p:spPr>
        <p:txBody>
          <a:bodyPr/>
          <a:lstStyle/>
          <a:p>
            <a:pPr algn="ctr"/>
            <a:r>
              <a:rPr lang="en-US" dirty="0">
                <a:solidFill>
                  <a:srgbClr val="403152"/>
                </a:solidFill>
                <a:latin typeface="Arial Black" charset="0"/>
                <a:ea typeface="ＭＳ Ｐゴシック" charset="0"/>
              </a:rPr>
              <a:t>Groupings of Standards</a:t>
            </a:r>
          </a:p>
        </p:txBody>
      </p:sp>
    </p:spTree>
    <p:extLst>
      <p:ext uri="{BB962C8B-B14F-4D97-AF65-F5344CB8AC3E}">
        <p14:creationId xmlns:p14="http://schemas.microsoft.com/office/powerpoint/2010/main" val="26760521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aptura de pantalla 2014-09-18 a la(s) 9.42.07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7889" y="1126718"/>
            <a:ext cx="8228914" cy="4333936"/>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4530380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s-PR" sz="3600" dirty="0" smtClean="0"/>
              <a:t>Feedback of UVU Rubric on </a:t>
            </a:r>
            <a:r>
              <a:rPr lang="es-PR" sz="3600" dirty="0"/>
              <a:t>Qualtrics</a:t>
            </a:r>
          </a:p>
        </p:txBody>
      </p:sp>
      <p:pic>
        <p:nvPicPr>
          <p:cNvPr id="4" name="Picture 3" descr="Captura de pantalla 2014-09-18 a la(s) 3.41.21 P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0164" y="1693422"/>
            <a:ext cx="5403315" cy="5717091"/>
          </a:xfrm>
          <a:prstGeom prst="rect">
            <a:avLst/>
          </a:prstGeom>
        </p:spPr>
      </p:pic>
    </p:spTree>
    <p:extLst>
      <p:ext uri="{BB962C8B-B14F-4D97-AF65-F5344CB8AC3E}">
        <p14:creationId xmlns:p14="http://schemas.microsoft.com/office/powerpoint/2010/main" val="31911474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aptura de pantalla 2014-09-18 a la(s) 3.13.41 P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3114" y="426212"/>
            <a:ext cx="8057842" cy="558727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481178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CAEP Recommendations for teaching evaluation rubrics</a:t>
            </a:r>
          </a:p>
        </p:txBody>
      </p:sp>
      <p:sp>
        <p:nvSpPr>
          <p:cNvPr id="3" name="Content Placeholder 2"/>
          <p:cNvSpPr>
            <a:spLocks noGrp="1"/>
          </p:cNvSpPr>
          <p:nvPr>
            <p:ph idx="1"/>
          </p:nvPr>
        </p:nvSpPr>
        <p:spPr/>
        <p:txBody>
          <a:bodyPr/>
          <a:lstStyle/>
          <a:p>
            <a:r>
              <a:rPr lang="en-US" sz="2800" dirty="0"/>
              <a:t>Do not exceed 25 to 30 total items in the rubric (the UVU rubric has only 24 in total)</a:t>
            </a:r>
          </a:p>
          <a:p>
            <a:r>
              <a:rPr lang="en-US" sz="2800" dirty="0"/>
              <a:t>Always show clear alignment with INTASC Standard phrasing</a:t>
            </a:r>
          </a:p>
          <a:p>
            <a:r>
              <a:rPr lang="en-US" sz="2800" dirty="0"/>
              <a:t>Use criteria that show </a:t>
            </a:r>
            <a:r>
              <a:rPr lang="en-US" sz="2800" dirty="0" smtClean="0"/>
              <a:t>continuous </a:t>
            </a:r>
            <a:r>
              <a:rPr lang="en-US" sz="2800" dirty="0"/>
              <a:t>growth and explain how to improve. Example:</a:t>
            </a:r>
          </a:p>
          <a:p>
            <a:pPr marL="0" indent="0">
              <a:buNone/>
            </a:pPr>
            <a:r>
              <a:rPr lang="en-US" sz="1800" dirty="0"/>
              <a:t>Emerging / Developing / Proficient / Accomplished</a:t>
            </a:r>
          </a:p>
          <a:p>
            <a:pPr marL="0" indent="0">
              <a:buNone/>
            </a:pPr>
            <a:r>
              <a:rPr lang="en-US" sz="1800" dirty="0"/>
              <a:t>Developing / Competent / Exemplary</a:t>
            </a:r>
          </a:p>
          <a:p>
            <a:pPr marL="0" indent="0">
              <a:buNone/>
            </a:pPr>
            <a:r>
              <a:rPr lang="en-US" sz="1800" dirty="0"/>
              <a:t>Not evident/ Needs substantial improvement/ Needs some improvement/ Meets expectations / Exceeds expectations</a:t>
            </a:r>
          </a:p>
        </p:txBody>
      </p:sp>
    </p:spTree>
    <p:extLst>
      <p:ext uri="{BB962C8B-B14F-4D97-AF65-F5344CB8AC3E}">
        <p14:creationId xmlns:p14="http://schemas.microsoft.com/office/powerpoint/2010/main" val="28238621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850" y="273682"/>
            <a:ext cx="8229600" cy="732811"/>
          </a:xfrm>
        </p:spPr>
        <p:txBody>
          <a:bodyPr/>
          <a:lstStyle/>
          <a:p>
            <a:r>
              <a:rPr lang="es-PR" dirty="0"/>
              <a:t>Agenda</a:t>
            </a:r>
          </a:p>
        </p:txBody>
      </p:sp>
      <p:sp>
        <p:nvSpPr>
          <p:cNvPr id="3" name="Content Placeholder 2"/>
          <p:cNvSpPr>
            <a:spLocks noGrp="1"/>
          </p:cNvSpPr>
          <p:nvPr>
            <p:ph idx="1"/>
          </p:nvPr>
        </p:nvSpPr>
        <p:spPr>
          <a:xfrm>
            <a:off x="450850" y="1006493"/>
            <a:ext cx="8229600" cy="5108557"/>
          </a:xfrm>
        </p:spPr>
        <p:txBody>
          <a:bodyPr/>
          <a:lstStyle/>
          <a:p>
            <a:pPr>
              <a:buFont typeface="Wingdings" charset="2"/>
              <a:buChar char="ü"/>
            </a:pPr>
            <a:r>
              <a:rPr lang="en-US" sz="2800" dirty="0"/>
              <a:t>1:30 – 3:00 pm Fill out the Qualtrics sheet and </a:t>
            </a:r>
            <a:r>
              <a:rPr lang="en-US" sz="2800" dirty="0" err="1"/>
              <a:t>créate</a:t>
            </a:r>
            <a:r>
              <a:rPr lang="en-US" sz="2800" dirty="0"/>
              <a:t> or modify </a:t>
            </a:r>
            <a:r>
              <a:rPr lang="en-US" sz="2800" dirty="0" err="1"/>
              <a:t>ítems</a:t>
            </a:r>
            <a:r>
              <a:rPr lang="en-US" sz="2800" dirty="0"/>
              <a:t> in the part assigned to your group</a:t>
            </a:r>
          </a:p>
          <a:p>
            <a:pPr>
              <a:buFont typeface="Wingdings" charset="2"/>
              <a:buChar char="ü"/>
            </a:pPr>
            <a:r>
              <a:rPr lang="en-US" sz="2800" dirty="0"/>
              <a:t>3:00 – 4:00 pm Present group’s work</a:t>
            </a:r>
          </a:p>
          <a:p>
            <a:pPr>
              <a:buFont typeface="Wingdings" charset="2"/>
              <a:buChar char="ü"/>
            </a:pPr>
            <a:r>
              <a:rPr lang="en-US" sz="2800" dirty="0"/>
              <a:t>4:00 pm Plan next steps</a:t>
            </a:r>
          </a:p>
          <a:p>
            <a:pPr marL="0" indent="0">
              <a:buNone/>
            </a:pPr>
            <a:r>
              <a:rPr lang="en-US" sz="2800" dirty="0"/>
              <a:t>Designate a different person for each of the following tasks:</a:t>
            </a:r>
          </a:p>
          <a:p>
            <a:pPr lvl="1"/>
            <a:r>
              <a:rPr lang="en-US" sz="2400" dirty="0"/>
              <a:t>Enter a summary of group in Qualtrics</a:t>
            </a:r>
          </a:p>
          <a:p>
            <a:pPr lvl="1"/>
            <a:r>
              <a:rPr lang="en-US" sz="2400" dirty="0"/>
              <a:t>Note </a:t>
            </a:r>
            <a:r>
              <a:rPr lang="en-US" sz="2400" dirty="0" err="1"/>
              <a:t>ítem</a:t>
            </a:r>
            <a:r>
              <a:rPr lang="en-US" sz="2400" dirty="0"/>
              <a:t> modifications or new </a:t>
            </a:r>
            <a:r>
              <a:rPr lang="en-US" sz="2400" dirty="0" err="1"/>
              <a:t>ítems</a:t>
            </a:r>
            <a:r>
              <a:rPr lang="en-US" sz="2400" dirty="0"/>
              <a:t> needed</a:t>
            </a:r>
          </a:p>
          <a:p>
            <a:pPr lvl="1"/>
            <a:r>
              <a:rPr lang="en-US" sz="2400" dirty="0"/>
              <a:t>Present results to all the groups</a:t>
            </a:r>
          </a:p>
          <a:p>
            <a:endParaRPr lang="en-US" sz="2800" dirty="0"/>
          </a:p>
        </p:txBody>
      </p:sp>
    </p:spTree>
    <p:extLst>
      <p:ext uri="{BB962C8B-B14F-4D97-AF65-F5344CB8AC3E}">
        <p14:creationId xmlns:p14="http://schemas.microsoft.com/office/powerpoint/2010/main" val="30619378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PR" dirty="0" smtClean="0"/>
              <a:t>Group Work</a:t>
            </a:r>
            <a:r>
              <a:rPr lang="es-PR" dirty="0"/>
              <a:t/>
            </a:r>
            <a:br>
              <a:rPr lang="es-PR" dirty="0"/>
            </a:br>
            <a:endParaRPr lang="es-PR" dirty="0"/>
          </a:p>
        </p:txBody>
      </p:sp>
      <p:sp>
        <p:nvSpPr>
          <p:cNvPr id="7" name="Rectangle 6"/>
          <p:cNvSpPr/>
          <p:nvPr/>
        </p:nvSpPr>
        <p:spPr>
          <a:xfrm>
            <a:off x="3117086" y="4817215"/>
            <a:ext cx="2356334" cy="584776"/>
          </a:xfrm>
          <a:prstGeom prst="rect">
            <a:avLst/>
          </a:prstGeom>
        </p:spPr>
        <p:txBody>
          <a:bodyPr wrap="none">
            <a:spAutoFit/>
          </a:bodyPr>
          <a:lstStyle/>
          <a:p>
            <a:r>
              <a:rPr lang="es-PR" sz="3200" dirty="0" smtClean="0"/>
              <a:t>Until </a:t>
            </a:r>
            <a:r>
              <a:rPr lang="es-PR" sz="3200" dirty="0"/>
              <a:t>3:00pm</a:t>
            </a:r>
          </a:p>
        </p:txBody>
      </p:sp>
      <p:sp>
        <p:nvSpPr>
          <p:cNvPr id="9" name="Rectangle 8"/>
          <p:cNvSpPr/>
          <p:nvPr/>
        </p:nvSpPr>
        <p:spPr>
          <a:xfrm>
            <a:off x="1033579" y="6113169"/>
            <a:ext cx="6357472" cy="369332"/>
          </a:xfrm>
          <a:prstGeom prst="rect">
            <a:avLst/>
          </a:prstGeom>
        </p:spPr>
        <p:txBody>
          <a:bodyPr wrap="square">
            <a:spAutoFit/>
          </a:bodyPr>
          <a:lstStyle/>
          <a:p>
            <a:r>
              <a:rPr lang="es-PR" dirty="0">
                <a:hlinkClick r:id="rId2"/>
              </a:rPr>
              <a:t>http://www.online-stopwatch.com/countdown-clock/full-screen/</a:t>
            </a:r>
            <a:r>
              <a:rPr lang="es-PR" dirty="0"/>
              <a:t> </a:t>
            </a:r>
          </a:p>
        </p:txBody>
      </p:sp>
      <p:pic>
        <p:nvPicPr>
          <p:cNvPr id="11" name="Picture 10"/>
          <p:cNvPicPr>
            <a:picLocks noChangeAspect="1"/>
          </p:cNvPicPr>
          <p:nvPr/>
        </p:nvPicPr>
        <p:blipFill>
          <a:blip r:embed="rId3"/>
          <a:stretch>
            <a:fillRect/>
          </a:stretch>
        </p:blipFill>
        <p:spPr>
          <a:xfrm>
            <a:off x="2482056" y="1021307"/>
            <a:ext cx="3810000" cy="3810000"/>
          </a:xfrm>
          <a:prstGeom prst="rect">
            <a:avLst/>
          </a:prstGeom>
        </p:spPr>
      </p:pic>
    </p:spTree>
    <p:extLst>
      <p:ext uri="{BB962C8B-B14F-4D97-AF65-F5344CB8AC3E}">
        <p14:creationId xmlns:p14="http://schemas.microsoft.com/office/powerpoint/2010/main" val="1530304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5321" y="234670"/>
            <a:ext cx="8229600" cy="1143000"/>
          </a:xfrm>
        </p:spPr>
        <p:txBody>
          <a:bodyPr/>
          <a:lstStyle/>
          <a:p>
            <a:r>
              <a:rPr lang="es-PR" dirty="0" smtClean="0"/>
              <a:t>Presentations of Gropus by InTASC Standard</a:t>
            </a:r>
            <a:endParaRPr lang="es-PR" dirty="0"/>
          </a:p>
        </p:txBody>
      </p:sp>
      <p:sp>
        <p:nvSpPr>
          <p:cNvPr id="3" name="Content Placeholder 2"/>
          <p:cNvSpPr>
            <a:spLocks noGrp="1"/>
          </p:cNvSpPr>
          <p:nvPr>
            <p:ph idx="1"/>
          </p:nvPr>
        </p:nvSpPr>
        <p:spPr/>
        <p:txBody>
          <a:bodyPr/>
          <a:lstStyle/>
          <a:p>
            <a:r>
              <a:rPr lang="es-PR" dirty="0" smtClean="0"/>
              <a:t>Each group has 15 minutes to present</a:t>
            </a:r>
            <a:endParaRPr lang="es-PR" dirty="0"/>
          </a:p>
          <a:p>
            <a:endParaRPr lang="es-PR" dirty="0"/>
          </a:p>
        </p:txBody>
      </p:sp>
      <p:pic>
        <p:nvPicPr>
          <p:cNvPr id="4" name="Picture 3" descr="presentacion.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99378" y="2998514"/>
            <a:ext cx="4840249" cy="3630187"/>
          </a:xfrm>
          <a:prstGeom prst="rect">
            <a:avLst/>
          </a:prstGeom>
        </p:spPr>
      </p:pic>
    </p:spTree>
    <p:extLst>
      <p:ext uri="{BB962C8B-B14F-4D97-AF65-F5344CB8AC3E}">
        <p14:creationId xmlns:p14="http://schemas.microsoft.com/office/powerpoint/2010/main" val="17602706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49" name="Title 1"/>
          <p:cNvSpPr>
            <a:spLocks noGrp="1"/>
          </p:cNvSpPr>
          <p:nvPr>
            <p:ph type="title"/>
          </p:nvPr>
        </p:nvSpPr>
        <p:spPr>
          <a:xfrm>
            <a:off x="81062" y="77787"/>
            <a:ext cx="9062938" cy="1671753"/>
          </a:xfrm>
        </p:spPr>
        <p:txBody>
          <a:bodyPr/>
          <a:lstStyle/>
          <a:p>
            <a:pPr algn="l">
              <a:lnSpc>
                <a:spcPct val="140000"/>
              </a:lnSpc>
            </a:pPr>
            <a:r>
              <a:rPr lang="en-US" b="1" u="sng" dirty="0">
                <a:solidFill>
                  <a:srgbClr val="4BACC6">
                    <a:lumMod val="50000"/>
                  </a:srgbClr>
                </a:solidFill>
              </a:rPr>
              <a:t>The Learner and Learning</a:t>
            </a:r>
            <a:r>
              <a:rPr lang="en-US" dirty="0">
                <a:solidFill>
                  <a:srgbClr val="4BACC6">
                    <a:lumMod val="50000"/>
                  </a:srgbClr>
                </a:solidFill>
              </a:rPr>
              <a:t/>
            </a:r>
            <a:br>
              <a:rPr lang="en-US" dirty="0">
                <a:solidFill>
                  <a:srgbClr val="4BACC6">
                    <a:lumMod val="50000"/>
                  </a:srgbClr>
                </a:solidFill>
              </a:rPr>
            </a:br>
            <a:r>
              <a:rPr lang="en-US" sz="3600" dirty="0">
                <a:solidFill>
                  <a:schemeClr val="accent4">
                    <a:lumMod val="50000"/>
                  </a:schemeClr>
                </a:solidFill>
                <a:latin typeface="Arial Black" charset="0"/>
                <a:ea typeface="ＭＳ Ｐゴシック" charset="0"/>
              </a:rPr>
              <a:t>Standard #1: Learner Development</a:t>
            </a:r>
          </a:p>
        </p:txBody>
      </p:sp>
      <p:sp>
        <p:nvSpPr>
          <p:cNvPr id="130050" name="Content Placeholder 3"/>
          <p:cNvSpPr>
            <a:spLocks noGrp="1"/>
          </p:cNvSpPr>
          <p:nvPr>
            <p:ph idx="1"/>
          </p:nvPr>
        </p:nvSpPr>
        <p:spPr>
          <a:xfrm>
            <a:off x="377825" y="1979211"/>
            <a:ext cx="8485188" cy="4271571"/>
          </a:xfrm>
        </p:spPr>
        <p:txBody>
          <a:bodyPr/>
          <a:lstStyle/>
          <a:p>
            <a:pPr>
              <a:lnSpc>
                <a:spcPct val="150000"/>
              </a:lnSpc>
            </a:pPr>
            <a:r>
              <a:rPr lang="en-US" sz="2800" dirty="0">
                <a:latin typeface="Arial" charset="0"/>
                <a:ea typeface="ＭＳ Ｐゴシック" charset="0"/>
              </a:rPr>
              <a:t>The teacher understands how learners grow and develop, recognizing that patterns of learning and development vary individually within and across the cognitive, linguistic, social, emotional, and physical areas, and designs and implements developmentally appropriate and challenging learning experiences.</a:t>
            </a:r>
          </a:p>
        </p:txBody>
      </p:sp>
      <p:pic>
        <p:nvPicPr>
          <p:cNvPr id="4" name="Picture 3"/>
          <p:cNvPicPr>
            <a:picLocks noChangeAspect="1"/>
          </p:cNvPicPr>
          <p:nvPr/>
        </p:nvPicPr>
        <p:blipFill rotWithShape="1">
          <a:blip r:embed="rId2"/>
          <a:srcRect t="32091" r="28639" b="55890"/>
          <a:stretch/>
        </p:blipFill>
        <p:spPr>
          <a:xfrm>
            <a:off x="7897021" y="6466941"/>
            <a:ext cx="1026789" cy="216159"/>
          </a:xfrm>
          <a:prstGeom prst="rect">
            <a:avLst/>
          </a:prstGeom>
        </p:spPr>
        <p:style>
          <a:lnRef idx="0">
            <a:schemeClr val="accent4"/>
          </a:lnRef>
          <a:fillRef idx="3">
            <a:schemeClr val="accent4"/>
          </a:fillRef>
          <a:effectRef idx="3">
            <a:schemeClr val="accent4"/>
          </a:effectRef>
          <a:fontRef idx="minor">
            <a:schemeClr val="lt1"/>
          </a:fontRef>
        </p:style>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3" name="Title 1"/>
          <p:cNvSpPr>
            <a:spLocks noGrp="1"/>
          </p:cNvSpPr>
          <p:nvPr>
            <p:ph type="title"/>
          </p:nvPr>
        </p:nvSpPr>
        <p:spPr>
          <a:xfrm>
            <a:off x="234689" y="77788"/>
            <a:ext cx="9587369" cy="1143000"/>
          </a:xfrm>
        </p:spPr>
        <p:txBody>
          <a:bodyPr/>
          <a:lstStyle/>
          <a:p>
            <a:pPr algn="l"/>
            <a:r>
              <a:rPr lang="en-US" b="1" u="sng" dirty="0">
                <a:solidFill>
                  <a:srgbClr val="4BACC6">
                    <a:lumMod val="50000"/>
                  </a:srgbClr>
                </a:solidFill>
              </a:rPr>
              <a:t>The Learner and Learning</a:t>
            </a:r>
            <a:r>
              <a:rPr lang="en-US" dirty="0">
                <a:solidFill>
                  <a:srgbClr val="4BACC6">
                    <a:lumMod val="50000"/>
                  </a:srgbClr>
                </a:solidFill>
              </a:rPr>
              <a:t/>
            </a:r>
            <a:br>
              <a:rPr lang="en-US" dirty="0">
                <a:solidFill>
                  <a:srgbClr val="4BACC6">
                    <a:lumMod val="50000"/>
                  </a:srgbClr>
                </a:solidFill>
              </a:rPr>
            </a:br>
            <a:r>
              <a:rPr lang="en-US" sz="3600" dirty="0">
                <a:solidFill>
                  <a:schemeClr val="accent4">
                    <a:lumMod val="50000"/>
                  </a:schemeClr>
                </a:solidFill>
                <a:latin typeface="Arial Black" charset="0"/>
                <a:ea typeface="ＭＳ Ｐゴシック" charset="0"/>
              </a:rPr>
              <a:t>Standard</a:t>
            </a:r>
            <a:r>
              <a:rPr lang="en-US" dirty="0">
                <a:latin typeface="Arial Black" charset="0"/>
                <a:ea typeface="ＭＳ Ｐゴシック" charset="0"/>
              </a:rPr>
              <a:t> </a:t>
            </a:r>
            <a:r>
              <a:rPr lang="en-US" sz="3600" dirty="0">
                <a:solidFill>
                  <a:schemeClr val="accent4">
                    <a:lumMod val="50000"/>
                  </a:schemeClr>
                </a:solidFill>
                <a:latin typeface="Arial Black" charset="0"/>
                <a:ea typeface="ＭＳ Ｐゴシック" charset="0"/>
              </a:rPr>
              <a:t>#2: Learning Differences</a:t>
            </a:r>
          </a:p>
        </p:txBody>
      </p:sp>
      <p:sp>
        <p:nvSpPr>
          <p:cNvPr id="131074" name="Content Placeholder 3"/>
          <p:cNvSpPr>
            <a:spLocks noGrp="1"/>
          </p:cNvSpPr>
          <p:nvPr>
            <p:ph idx="1"/>
          </p:nvPr>
        </p:nvSpPr>
        <p:spPr>
          <a:xfrm>
            <a:off x="450850" y="2102467"/>
            <a:ext cx="8229600" cy="4525962"/>
          </a:xfrm>
        </p:spPr>
        <p:txBody>
          <a:bodyPr/>
          <a:lstStyle/>
          <a:p>
            <a:pPr>
              <a:lnSpc>
                <a:spcPct val="150000"/>
              </a:lnSpc>
            </a:pPr>
            <a:r>
              <a:rPr lang="en-US" sz="2800" dirty="0">
                <a:latin typeface="Arial" charset="0"/>
                <a:ea typeface="ＭＳ Ｐゴシック" charset="0"/>
              </a:rPr>
              <a:t>The teacher uses understanding of individual differences and diverse cultures and communities to ensure inclusive learning environments that enable each learner to meet high standards.</a:t>
            </a:r>
          </a:p>
        </p:txBody>
      </p:sp>
      <p:pic>
        <p:nvPicPr>
          <p:cNvPr id="4" name="Picture 3"/>
          <p:cNvPicPr>
            <a:picLocks noChangeAspect="1"/>
          </p:cNvPicPr>
          <p:nvPr/>
        </p:nvPicPr>
        <p:blipFill rotWithShape="1">
          <a:blip r:embed="rId3"/>
          <a:srcRect t="32091" r="28639" b="55890"/>
          <a:stretch/>
        </p:blipFill>
        <p:spPr>
          <a:xfrm>
            <a:off x="7897021" y="6466941"/>
            <a:ext cx="1026789" cy="216159"/>
          </a:xfrm>
          <a:prstGeom prst="rect">
            <a:avLst/>
          </a:prstGeom>
        </p:spPr>
        <p:style>
          <a:lnRef idx="0">
            <a:schemeClr val="accent4"/>
          </a:lnRef>
          <a:fillRef idx="3">
            <a:schemeClr val="accent4"/>
          </a:fillRef>
          <a:effectRef idx="3">
            <a:schemeClr val="accent4"/>
          </a:effectRef>
          <a:fontRef idx="minor">
            <a:schemeClr val="lt1"/>
          </a:fontRef>
        </p:style>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1" name="Title 1"/>
          <p:cNvSpPr>
            <a:spLocks noGrp="1"/>
          </p:cNvSpPr>
          <p:nvPr>
            <p:ph type="title"/>
          </p:nvPr>
        </p:nvSpPr>
        <p:spPr>
          <a:xfrm>
            <a:off x="67551" y="77788"/>
            <a:ext cx="8795264" cy="1143000"/>
          </a:xfrm>
        </p:spPr>
        <p:txBody>
          <a:bodyPr/>
          <a:lstStyle/>
          <a:p>
            <a:pPr algn="l"/>
            <a:r>
              <a:rPr lang="en-US" sz="4000" b="1" u="sng" dirty="0">
                <a:solidFill>
                  <a:srgbClr val="4BACC6">
                    <a:lumMod val="50000"/>
                  </a:srgbClr>
                </a:solidFill>
              </a:rPr>
              <a:t>The Learner and Learning</a:t>
            </a:r>
            <a:r>
              <a:rPr lang="en-US" sz="4000" dirty="0">
                <a:solidFill>
                  <a:srgbClr val="4BACC6">
                    <a:lumMod val="50000"/>
                  </a:srgbClr>
                </a:solidFill>
              </a:rPr>
              <a:t/>
            </a:r>
            <a:br>
              <a:rPr lang="en-US" sz="4000" dirty="0">
                <a:solidFill>
                  <a:srgbClr val="4BACC6">
                    <a:lumMod val="50000"/>
                  </a:srgbClr>
                </a:solidFill>
              </a:rPr>
            </a:br>
            <a:r>
              <a:rPr lang="en-US" sz="3200" dirty="0">
                <a:solidFill>
                  <a:schemeClr val="accent4">
                    <a:lumMod val="50000"/>
                  </a:schemeClr>
                </a:solidFill>
                <a:latin typeface="Arial Black" charset="0"/>
                <a:ea typeface="ＭＳ Ｐゴシック" charset="0"/>
              </a:rPr>
              <a:t>Standard #3: Learning Environments</a:t>
            </a:r>
          </a:p>
        </p:txBody>
      </p:sp>
      <p:sp>
        <p:nvSpPr>
          <p:cNvPr id="138242" name="Content Placeholder 3"/>
          <p:cNvSpPr>
            <a:spLocks noGrp="1"/>
          </p:cNvSpPr>
          <p:nvPr>
            <p:ph idx="1"/>
          </p:nvPr>
        </p:nvSpPr>
        <p:spPr/>
        <p:txBody>
          <a:bodyPr/>
          <a:lstStyle/>
          <a:p>
            <a:pPr>
              <a:lnSpc>
                <a:spcPct val="150000"/>
              </a:lnSpc>
            </a:pPr>
            <a:r>
              <a:rPr lang="en-US" sz="2800" dirty="0">
                <a:latin typeface="Arial" charset="0"/>
                <a:ea typeface="ＭＳ Ｐゴシック" charset="0"/>
              </a:rPr>
              <a:t>The teacher works with others to create environments that support individual and collaborative learning, and that encourage positive social interaction, active engagement in learning, and self motivation.</a:t>
            </a:r>
          </a:p>
        </p:txBody>
      </p:sp>
      <p:pic>
        <p:nvPicPr>
          <p:cNvPr id="4" name="Picture 3"/>
          <p:cNvPicPr>
            <a:picLocks noChangeAspect="1"/>
          </p:cNvPicPr>
          <p:nvPr/>
        </p:nvPicPr>
        <p:blipFill rotWithShape="1">
          <a:blip r:embed="rId2"/>
          <a:srcRect t="32091" r="28639" b="55890"/>
          <a:stretch/>
        </p:blipFill>
        <p:spPr>
          <a:xfrm>
            <a:off x="7897021" y="6466941"/>
            <a:ext cx="1026789" cy="216159"/>
          </a:xfrm>
          <a:prstGeom prst="rect">
            <a:avLst/>
          </a:prstGeom>
        </p:spPr>
        <p:style>
          <a:lnRef idx="0">
            <a:schemeClr val="accent4"/>
          </a:lnRef>
          <a:fillRef idx="3">
            <a:schemeClr val="accent4"/>
          </a:fillRef>
          <a:effectRef idx="3">
            <a:schemeClr val="accent4"/>
          </a:effectRef>
          <a:fontRef idx="minor">
            <a:schemeClr val="lt1"/>
          </a:fontRef>
        </p:style>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5" name="Title 1"/>
          <p:cNvSpPr>
            <a:spLocks noGrp="1"/>
          </p:cNvSpPr>
          <p:nvPr>
            <p:ph type="title"/>
          </p:nvPr>
        </p:nvSpPr>
        <p:spPr/>
        <p:txBody>
          <a:bodyPr/>
          <a:lstStyle/>
          <a:p>
            <a:pPr algn="l"/>
            <a:r>
              <a:rPr lang="en-US" b="1" u="sng" dirty="0">
                <a:solidFill>
                  <a:srgbClr val="215968"/>
                </a:solidFill>
              </a:rPr>
              <a:t>Content Knowledge</a:t>
            </a:r>
            <a:r>
              <a:rPr lang="en-US" dirty="0">
                <a:solidFill>
                  <a:srgbClr val="215968"/>
                </a:solidFill>
              </a:rPr>
              <a:t/>
            </a:r>
            <a:br>
              <a:rPr lang="en-US" dirty="0">
                <a:solidFill>
                  <a:srgbClr val="215968"/>
                </a:solidFill>
              </a:rPr>
            </a:br>
            <a:r>
              <a:rPr lang="en-US" sz="3200" dirty="0">
                <a:solidFill>
                  <a:schemeClr val="accent4">
                    <a:lumMod val="50000"/>
                  </a:schemeClr>
                </a:solidFill>
                <a:latin typeface="Arial Black" charset="0"/>
                <a:ea typeface="ＭＳ Ｐゴシック" charset="0"/>
              </a:rPr>
              <a:t>Standard #4: Content Knowledge</a:t>
            </a:r>
          </a:p>
        </p:txBody>
      </p:sp>
      <p:sp>
        <p:nvSpPr>
          <p:cNvPr id="139266" name="Content Placeholder 3"/>
          <p:cNvSpPr>
            <a:spLocks noGrp="1"/>
          </p:cNvSpPr>
          <p:nvPr>
            <p:ph idx="1"/>
          </p:nvPr>
        </p:nvSpPr>
        <p:spPr/>
        <p:txBody>
          <a:bodyPr/>
          <a:lstStyle/>
          <a:p>
            <a:pPr>
              <a:lnSpc>
                <a:spcPct val="150000"/>
              </a:lnSpc>
            </a:pPr>
            <a:r>
              <a:rPr lang="en-US" sz="2800">
                <a:latin typeface="Arial" charset="0"/>
                <a:ea typeface="ＭＳ Ｐゴシック" charset="0"/>
              </a:rPr>
              <a:t>The teacher understands the central concepts, tools of inquiry, and structures of the discipline(s) he or she teaches and creates learning experiences that make these aspects of the discipline accessible and meaningful for learners to assure mastery of the content.</a:t>
            </a:r>
          </a:p>
        </p:txBody>
      </p:sp>
      <p:pic>
        <p:nvPicPr>
          <p:cNvPr id="4" name="Picture 3"/>
          <p:cNvPicPr>
            <a:picLocks noChangeAspect="1"/>
          </p:cNvPicPr>
          <p:nvPr/>
        </p:nvPicPr>
        <p:blipFill rotWithShape="1">
          <a:blip r:embed="rId2"/>
          <a:srcRect t="32091" r="28639" b="55890"/>
          <a:stretch/>
        </p:blipFill>
        <p:spPr>
          <a:xfrm>
            <a:off x="7897021" y="6466941"/>
            <a:ext cx="1026789" cy="216159"/>
          </a:xfrm>
          <a:prstGeom prst="rect">
            <a:avLst/>
          </a:prstGeom>
        </p:spPr>
        <p:style>
          <a:lnRef idx="0">
            <a:schemeClr val="accent4"/>
          </a:lnRef>
          <a:fillRef idx="3">
            <a:schemeClr val="accent4"/>
          </a:fillRef>
          <a:effectRef idx="3">
            <a:schemeClr val="accent4"/>
          </a:effectRef>
          <a:fontRef idx="minor">
            <a:schemeClr val="lt1"/>
          </a:fontRef>
        </p:style>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89" name="Content Placeholder 3"/>
          <p:cNvSpPr>
            <a:spLocks noGrp="1"/>
          </p:cNvSpPr>
          <p:nvPr>
            <p:ph idx="1"/>
          </p:nvPr>
        </p:nvSpPr>
        <p:spPr/>
        <p:txBody>
          <a:bodyPr/>
          <a:lstStyle/>
          <a:p>
            <a:pPr>
              <a:lnSpc>
                <a:spcPct val="150000"/>
              </a:lnSpc>
            </a:pPr>
            <a:r>
              <a:rPr lang="en-US" sz="2800" dirty="0">
                <a:latin typeface="Arial" charset="0"/>
                <a:ea typeface="ＭＳ Ｐゴシック" charset="0"/>
              </a:rPr>
              <a:t>The teacher understands how to connect concepts and use differing perspectives to engage learners in critical thinking, creativity, and collaborative problem solving related to authentic local and global issues.</a:t>
            </a:r>
          </a:p>
        </p:txBody>
      </p:sp>
      <p:sp>
        <p:nvSpPr>
          <p:cNvPr id="140290" name="Title 1"/>
          <p:cNvSpPr>
            <a:spLocks noGrp="1"/>
          </p:cNvSpPr>
          <p:nvPr>
            <p:ph type="title"/>
          </p:nvPr>
        </p:nvSpPr>
        <p:spPr>
          <a:xfrm>
            <a:off x="450850" y="77788"/>
            <a:ext cx="8693150" cy="1143000"/>
          </a:xfrm>
        </p:spPr>
        <p:txBody>
          <a:bodyPr/>
          <a:lstStyle/>
          <a:p>
            <a:pPr algn="l"/>
            <a:r>
              <a:rPr lang="en-US" b="1" u="sng" dirty="0">
                <a:solidFill>
                  <a:srgbClr val="215968"/>
                </a:solidFill>
              </a:rPr>
              <a:t>Content Knowledge</a:t>
            </a:r>
            <a:r>
              <a:rPr lang="en-US" dirty="0">
                <a:solidFill>
                  <a:srgbClr val="215968"/>
                </a:solidFill>
              </a:rPr>
              <a:t/>
            </a:r>
            <a:br>
              <a:rPr lang="en-US" dirty="0">
                <a:solidFill>
                  <a:srgbClr val="215968"/>
                </a:solidFill>
              </a:rPr>
            </a:br>
            <a:r>
              <a:rPr lang="en-US" sz="3200" dirty="0">
                <a:solidFill>
                  <a:schemeClr val="accent4">
                    <a:lumMod val="50000"/>
                  </a:schemeClr>
                </a:solidFill>
                <a:latin typeface="Arial Black" charset="0"/>
                <a:ea typeface="ＭＳ Ｐゴシック" charset="0"/>
              </a:rPr>
              <a:t>Standard #5: Application of Content</a:t>
            </a:r>
          </a:p>
        </p:txBody>
      </p:sp>
      <p:pic>
        <p:nvPicPr>
          <p:cNvPr id="4" name="Picture 3"/>
          <p:cNvPicPr>
            <a:picLocks noChangeAspect="1"/>
          </p:cNvPicPr>
          <p:nvPr/>
        </p:nvPicPr>
        <p:blipFill rotWithShape="1">
          <a:blip r:embed="rId2"/>
          <a:srcRect t="32091" r="28639" b="55890"/>
          <a:stretch/>
        </p:blipFill>
        <p:spPr>
          <a:xfrm>
            <a:off x="7897021" y="6466941"/>
            <a:ext cx="1026789" cy="216159"/>
          </a:xfrm>
          <a:prstGeom prst="rect">
            <a:avLst/>
          </a:prstGeom>
        </p:spPr>
        <p:style>
          <a:lnRef idx="0">
            <a:schemeClr val="accent4"/>
          </a:lnRef>
          <a:fillRef idx="3">
            <a:schemeClr val="accent4"/>
          </a:fillRef>
          <a:effectRef idx="3">
            <a:schemeClr val="accent4"/>
          </a:effectRef>
          <a:fontRef idx="minor">
            <a:schemeClr val="lt1"/>
          </a:fontRef>
        </p:style>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7" name="Title 1"/>
          <p:cNvSpPr>
            <a:spLocks noGrp="1"/>
          </p:cNvSpPr>
          <p:nvPr>
            <p:ph type="title"/>
          </p:nvPr>
        </p:nvSpPr>
        <p:spPr/>
        <p:txBody>
          <a:bodyPr/>
          <a:lstStyle/>
          <a:p>
            <a:pPr algn="l"/>
            <a:r>
              <a:rPr lang="en-US" b="1" u="sng" dirty="0">
                <a:solidFill>
                  <a:srgbClr val="215968"/>
                </a:solidFill>
              </a:rPr>
              <a:t>Instructional Practice</a:t>
            </a:r>
            <a:br>
              <a:rPr lang="en-US" b="1" u="sng" dirty="0">
                <a:solidFill>
                  <a:srgbClr val="215968"/>
                </a:solidFill>
              </a:rPr>
            </a:br>
            <a:r>
              <a:rPr lang="en-US" sz="3200" dirty="0">
                <a:solidFill>
                  <a:schemeClr val="accent4">
                    <a:lumMod val="50000"/>
                  </a:schemeClr>
                </a:solidFill>
                <a:latin typeface="Arial Black" charset="0"/>
                <a:ea typeface="ＭＳ Ｐゴシック" charset="0"/>
              </a:rPr>
              <a:t>Standard #6: Assessment</a:t>
            </a:r>
          </a:p>
        </p:txBody>
      </p:sp>
      <p:sp>
        <p:nvSpPr>
          <p:cNvPr id="142338" name="Content Placeholder 3"/>
          <p:cNvSpPr>
            <a:spLocks noGrp="1"/>
          </p:cNvSpPr>
          <p:nvPr>
            <p:ph idx="1"/>
          </p:nvPr>
        </p:nvSpPr>
        <p:spPr/>
        <p:txBody>
          <a:bodyPr/>
          <a:lstStyle/>
          <a:p>
            <a:pPr>
              <a:lnSpc>
                <a:spcPct val="150000"/>
              </a:lnSpc>
            </a:pPr>
            <a:r>
              <a:rPr lang="en-US" sz="2800">
                <a:latin typeface="Arial" charset="0"/>
                <a:ea typeface="ＭＳ Ｐゴシック" charset="0"/>
              </a:rPr>
              <a:t>The teacher understands and uses multiple methods of assessment to engage learners in their own growth, to monitor learner progress, and to guide the teacher</a:t>
            </a:r>
            <a:r>
              <a:rPr lang="ja-JP" altLang="en-US" sz="2800">
                <a:latin typeface="Arial" charset="0"/>
                <a:ea typeface="ＭＳ Ｐゴシック" charset="0"/>
              </a:rPr>
              <a:t>’</a:t>
            </a:r>
            <a:r>
              <a:rPr lang="en-US" altLang="ja-JP" sz="2800">
                <a:latin typeface="Arial" charset="0"/>
                <a:ea typeface="ＭＳ Ｐゴシック" charset="0"/>
              </a:rPr>
              <a:t>s and learner</a:t>
            </a:r>
            <a:r>
              <a:rPr lang="ja-JP" altLang="en-US" sz="2800">
                <a:latin typeface="Arial" charset="0"/>
                <a:ea typeface="ＭＳ Ｐゴシック" charset="0"/>
              </a:rPr>
              <a:t>’</a:t>
            </a:r>
            <a:r>
              <a:rPr lang="en-US" altLang="ja-JP" sz="2800">
                <a:latin typeface="Arial" charset="0"/>
                <a:ea typeface="ＭＳ Ｐゴシック" charset="0"/>
              </a:rPr>
              <a:t>s decision making.</a:t>
            </a:r>
            <a:endParaRPr lang="en-US" sz="2800">
              <a:latin typeface="Arial" charset="0"/>
              <a:ea typeface="ＭＳ Ｐゴシック" charset="0"/>
            </a:endParaRPr>
          </a:p>
        </p:txBody>
      </p:sp>
      <p:pic>
        <p:nvPicPr>
          <p:cNvPr id="4" name="Picture 3"/>
          <p:cNvPicPr>
            <a:picLocks noChangeAspect="1"/>
          </p:cNvPicPr>
          <p:nvPr/>
        </p:nvPicPr>
        <p:blipFill rotWithShape="1">
          <a:blip r:embed="rId2"/>
          <a:srcRect t="32091" r="28639" b="55890"/>
          <a:stretch/>
        </p:blipFill>
        <p:spPr>
          <a:xfrm>
            <a:off x="7897021" y="6466941"/>
            <a:ext cx="1026789" cy="216159"/>
          </a:xfrm>
          <a:prstGeom prst="rect">
            <a:avLst/>
          </a:prstGeom>
        </p:spPr>
        <p:style>
          <a:lnRef idx="0">
            <a:schemeClr val="accent4"/>
          </a:lnRef>
          <a:fillRef idx="3">
            <a:schemeClr val="accent4"/>
          </a:fillRef>
          <a:effectRef idx="3">
            <a:schemeClr val="accent4"/>
          </a:effectRef>
          <a:fontRef idx="minor">
            <a:schemeClr val="lt1"/>
          </a:fontRef>
        </p:style>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1" name="Title 1"/>
          <p:cNvSpPr>
            <a:spLocks noGrp="1"/>
          </p:cNvSpPr>
          <p:nvPr>
            <p:ph type="title"/>
          </p:nvPr>
        </p:nvSpPr>
        <p:spPr>
          <a:xfrm>
            <a:off x="417074" y="77788"/>
            <a:ext cx="8621377" cy="1143000"/>
          </a:xfrm>
        </p:spPr>
        <p:txBody>
          <a:bodyPr/>
          <a:lstStyle/>
          <a:p>
            <a:pPr algn="l"/>
            <a:r>
              <a:rPr lang="en-US" b="1" u="sng" dirty="0">
                <a:solidFill>
                  <a:srgbClr val="215968"/>
                </a:solidFill>
              </a:rPr>
              <a:t>Instructional Practice</a:t>
            </a:r>
            <a:br>
              <a:rPr lang="en-US" b="1" u="sng" dirty="0">
                <a:solidFill>
                  <a:srgbClr val="215968"/>
                </a:solidFill>
              </a:rPr>
            </a:br>
            <a:r>
              <a:rPr lang="en-US" sz="3200" dirty="0">
                <a:solidFill>
                  <a:schemeClr val="accent4">
                    <a:lumMod val="50000"/>
                  </a:schemeClr>
                </a:solidFill>
                <a:latin typeface="Arial Black" charset="0"/>
                <a:ea typeface="ＭＳ Ｐゴシック" charset="0"/>
              </a:rPr>
              <a:t>Standard #7: Planning for Instruction</a:t>
            </a:r>
          </a:p>
        </p:txBody>
      </p:sp>
      <p:sp>
        <p:nvSpPr>
          <p:cNvPr id="143362" name="Content Placeholder 3"/>
          <p:cNvSpPr>
            <a:spLocks noGrp="1"/>
          </p:cNvSpPr>
          <p:nvPr>
            <p:ph idx="1"/>
          </p:nvPr>
        </p:nvSpPr>
        <p:spPr/>
        <p:txBody>
          <a:bodyPr/>
          <a:lstStyle/>
          <a:p>
            <a:pPr>
              <a:lnSpc>
                <a:spcPct val="150000"/>
              </a:lnSpc>
            </a:pPr>
            <a:r>
              <a:rPr lang="en-US" sz="2800" dirty="0">
                <a:latin typeface="Arial" charset="0"/>
                <a:ea typeface="ＭＳ Ｐゴシック" charset="0"/>
              </a:rPr>
              <a:t>The teacher plans instruction that supports every student in meeting rigorous learning goals by drawing upon knowledge of content areas, curriculum, cross-disciplinary skills, and pedagogy, as well as knowledge of learners and the community context. </a:t>
            </a:r>
          </a:p>
        </p:txBody>
      </p:sp>
      <p:pic>
        <p:nvPicPr>
          <p:cNvPr id="4" name="Picture 3"/>
          <p:cNvPicPr>
            <a:picLocks noChangeAspect="1"/>
          </p:cNvPicPr>
          <p:nvPr/>
        </p:nvPicPr>
        <p:blipFill rotWithShape="1">
          <a:blip r:embed="rId2"/>
          <a:srcRect t="32091" r="28639" b="55890"/>
          <a:stretch/>
        </p:blipFill>
        <p:spPr>
          <a:xfrm>
            <a:off x="7897021" y="6466941"/>
            <a:ext cx="1026789" cy="216159"/>
          </a:xfrm>
          <a:prstGeom prst="rect">
            <a:avLst/>
          </a:prstGeom>
        </p:spPr>
        <p:style>
          <a:lnRef idx="0">
            <a:schemeClr val="accent4"/>
          </a:lnRef>
          <a:fillRef idx="3">
            <a:schemeClr val="accent4"/>
          </a:fillRef>
          <a:effectRef idx="3">
            <a:schemeClr val="accent4"/>
          </a:effectRef>
          <a:fontRef idx="minor">
            <a:schemeClr val="lt1"/>
          </a:fontRef>
        </p:style>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5" name="Title 1"/>
          <p:cNvSpPr>
            <a:spLocks noGrp="1"/>
          </p:cNvSpPr>
          <p:nvPr>
            <p:ph type="title"/>
          </p:nvPr>
        </p:nvSpPr>
        <p:spPr>
          <a:xfrm>
            <a:off x="135104" y="77788"/>
            <a:ext cx="8545346" cy="1143000"/>
          </a:xfrm>
        </p:spPr>
        <p:txBody>
          <a:bodyPr/>
          <a:lstStyle/>
          <a:p>
            <a:pPr algn="l"/>
            <a:r>
              <a:rPr lang="en-US" b="1" u="sng" dirty="0">
                <a:solidFill>
                  <a:srgbClr val="215968"/>
                </a:solidFill>
              </a:rPr>
              <a:t>Instructional Practice</a:t>
            </a:r>
            <a:br>
              <a:rPr lang="en-US" b="1" u="sng" dirty="0">
                <a:solidFill>
                  <a:srgbClr val="215968"/>
                </a:solidFill>
              </a:rPr>
            </a:br>
            <a:r>
              <a:rPr lang="en-US" sz="3200" dirty="0">
                <a:solidFill>
                  <a:schemeClr val="accent4">
                    <a:lumMod val="50000"/>
                  </a:schemeClr>
                </a:solidFill>
                <a:latin typeface="Arial Black" charset="0"/>
                <a:ea typeface="ＭＳ Ｐゴシック" charset="0"/>
              </a:rPr>
              <a:t>Standard #8: Instructional Strategies</a:t>
            </a:r>
          </a:p>
        </p:txBody>
      </p:sp>
      <p:sp>
        <p:nvSpPr>
          <p:cNvPr id="144386" name="Content Placeholder 3"/>
          <p:cNvSpPr>
            <a:spLocks noGrp="1"/>
          </p:cNvSpPr>
          <p:nvPr>
            <p:ph idx="1"/>
          </p:nvPr>
        </p:nvSpPr>
        <p:spPr/>
        <p:txBody>
          <a:bodyPr/>
          <a:lstStyle/>
          <a:p>
            <a:pPr>
              <a:lnSpc>
                <a:spcPct val="150000"/>
              </a:lnSpc>
            </a:pPr>
            <a:r>
              <a:rPr lang="en-US" sz="2800" dirty="0">
                <a:latin typeface="Arial" charset="0"/>
                <a:ea typeface="ＭＳ Ｐゴシック" charset="0"/>
              </a:rPr>
              <a:t>The teacher understands and uses a variety of instructional strategies to encourage learners to develop deep understanding of content areas and their connections, and to build skills to apply knowledge in meaningful ways.</a:t>
            </a:r>
          </a:p>
        </p:txBody>
      </p:sp>
      <p:pic>
        <p:nvPicPr>
          <p:cNvPr id="4" name="Picture 3"/>
          <p:cNvPicPr>
            <a:picLocks noChangeAspect="1"/>
          </p:cNvPicPr>
          <p:nvPr/>
        </p:nvPicPr>
        <p:blipFill rotWithShape="1">
          <a:blip r:embed="rId2"/>
          <a:srcRect t="32091" r="28639" b="55890"/>
          <a:stretch/>
        </p:blipFill>
        <p:spPr>
          <a:xfrm>
            <a:off x="7897021" y="6466941"/>
            <a:ext cx="1026789" cy="216159"/>
          </a:xfrm>
          <a:prstGeom prst="rect">
            <a:avLst/>
          </a:prstGeom>
        </p:spPr>
        <p:style>
          <a:lnRef idx="0">
            <a:schemeClr val="accent4"/>
          </a:lnRef>
          <a:fillRef idx="3">
            <a:schemeClr val="accent4"/>
          </a:fillRef>
          <a:effectRef idx="3">
            <a:schemeClr val="accent4"/>
          </a:effectRef>
          <a:fontRef idx="minor">
            <a:schemeClr val="lt1"/>
          </a:fontRef>
        </p:style>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09" name="Content Placeholder 4"/>
          <p:cNvSpPr>
            <a:spLocks noGrp="1"/>
          </p:cNvSpPr>
          <p:nvPr>
            <p:ph idx="1"/>
          </p:nvPr>
        </p:nvSpPr>
        <p:spPr/>
        <p:txBody>
          <a:bodyPr/>
          <a:lstStyle/>
          <a:p>
            <a:pPr>
              <a:lnSpc>
                <a:spcPct val="150000"/>
              </a:lnSpc>
            </a:pPr>
            <a:r>
              <a:rPr lang="en-US" sz="2800" dirty="0">
                <a:latin typeface="Arial" charset="0"/>
                <a:ea typeface="ＭＳ Ｐゴシック" charset="0"/>
              </a:rPr>
              <a:t>The teacher engages in ongoing professional learning and uses evidence to continually evaluate his/her practice, particularly the effects of his/her choices and actions on others (learners, families, other professionals, and the community), and adapts practice to meet the needs of each learner.</a:t>
            </a:r>
          </a:p>
        </p:txBody>
      </p:sp>
      <p:sp>
        <p:nvSpPr>
          <p:cNvPr id="145410" name="Title 1"/>
          <p:cNvSpPr>
            <a:spLocks noGrp="1"/>
          </p:cNvSpPr>
          <p:nvPr>
            <p:ph type="title"/>
          </p:nvPr>
        </p:nvSpPr>
        <p:spPr>
          <a:xfrm>
            <a:off x="450850" y="77788"/>
            <a:ext cx="8693150" cy="1143000"/>
          </a:xfrm>
        </p:spPr>
        <p:txBody>
          <a:bodyPr/>
          <a:lstStyle/>
          <a:p>
            <a:pPr algn="l"/>
            <a:r>
              <a:rPr lang="en-US" sz="3600" b="1" u="sng" dirty="0">
                <a:solidFill>
                  <a:srgbClr val="215968"/>
                </a:solidFill>
              </a:rPr>
              <a:t>Professional Responsibility</a:t>
            </a:r>
            <a:br>
              <a:rPr lang="en-US" sz="3600" b="1" u="sng" dirty="0">
                <a:solidFill>
                  <a:srgbClr val="215968"/>
                </a:solidFill>
              </a:rPr>
            </a:br>
            <a:r>
              <a:rPr lang="en-US" sz="3200" dirty="0">
                <a:solidFill>
                  <a:schemeClr val="accent4">
                    <a:lumMod val="50000"/>
                  </a:schemeClr>
                </a:solidFill>
                <a:latin typeface="Arial Black" charset="0"/>
                <a:ea typeface="ＭＳ Ｐゴシック" charset="0"/>
              </a:rPr>
              <a:t>Standard #9: Professional Learning and Ethical Practice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7" name="Title 1"/>
          <p:cNvSpPr>
            <a:spLocks noGrp="1"/>
          </p:cNvSpPr>
          <p:nvPr>
            <p:ph type="title"/>
          </p:nvPr>
        </p:nvSpPr>
        <p:spPr>
          <a:xfrm>
            <a:off x="163513" y="77788"/>
            <a:ext cx="8908714" cy="1143000"/>
          </a:xfrm>
        </p:spPr>
        <p:txBody>
          <a:bodyPr/>
          <a:lstStyle/>
          <a:p>
            <a:pPr algn="l"/>
            <a:r>
              <a:rPr lang="en-US" b="1" u="sng" dirty="0">
                <a:solidFill>
                  <a:srgbClr val="215968"/>
                </a:solidFill>
              </a:rPr>
              <a:t>Professional Responsibility</a:t>
            </a:r>
            <a:br>
              <a:rPr lang="en-US" b="1" u="sng" dirty="0">
                <a:solidFill>
                  <a:srgbClr val="215968"/>
                </a:solidFill>
              </a:rPr>
            </a:br>
            <a:r>
              <a:rPr lang="en-US" sz="3200" dirty="0">
                <a:solidFill>
                  <a:schemeClr val="accent4">
                    <a:lumMod val="50000"/>
                  </a:schemeClr>
                </a:solidFill>
                <a:latin typeface="Arial Black" charset="0"/>
                <a:ea typeface="ＭＳ Ｐゴシック" charset="0"/>
              </a:rPr>
              <a:t>Standard #10: Leadership and Collaboration</a:t>
            </a:r>
          </a:p>
        </p:txBody>
      </p:sp>
      <p:sp>
        <p:nvSpPr>
          <p:cNvPr id="147458" name="Content Placeholder 3"/>
          <p:cNvSpPr>
            <a:spLocks noGrp="1"/>
          </p:cNvSpPr>
          <p:nvPr>
            <p:ph idx="1"/>
          </p:nvPr>
        </p:nvSpPr>
        <p:spPr>
          <a:xfrm>
            <a:off x="450850" y="1845778"/>
            <a:ext cx="8229600" cy="4525962"/>
          </a:xfrm>
        </p:spPr>
        <p:txBody>
          <a:bodyPr/>
          <a:lstStyle/>
          <a:p>
            <a:pPr>
              <a:lnSpc>
                <a:spcPct val="150000"/>
              </a:lnSpc>
            </a:pPr>
            <a:r>
              <a:rPr lang="en-US" sz="2800" dirty="0">
                <a:latin typeface="Arial" charset="0"/>
                <a:ea typeface="ＭＳ Ｐゴシック" charset="0"/>
              </a:rPr>
              <a:t>The teacher seeks appropriate leadership roles and opportunities to take responsibility for student learning, to collaborate with learners, families, colleagues, other school professionals, and community members to ensure learner growth, and to advance the profession.</a:t>
            </a:r>
          </a:p>
        </p:txBody>
      </p:sp>
      <p:pic>
        <p:nvPicPr>
          <p:cNvPr id="4" name="Picture 3"/>
          <p:cNvPicPr>
            <a:picLocks noChangeAspect="1"/>
          </p:cNvPicPr>
          <p:nvPr/>
        </p:nvPicPr>
        <p:blipFill rotWithShape="1">
          <a:blip r:embed="rId2"/>
          <a:srcRect t="32091" r="28639" b="55890"/>
          <a:stretch/>
        </p:blipFill>
        <p:spPr>
          <a:xfrm>
            <a:off x="7897021" y="6466941"/>
            <a:ext cx="1026789" cy="216159"/>
          </a:xfrm>
          <a:prstGeom prst="rect">
            <a:avLst/>
          </a:prstGeom>
        </p:spPr>
        <p:style>
          <a:lnRef idx="0">
            <a:schemeClr val="accent4"/>
          </a:lnRef>
          <a:fillRef idx="3">
            <a:schemeClr val="accent4"/>
          </a:fillRef>
          <a:effectRef idx="3">
            <a:schemeClr val="accent4"/>
          </a:effectRef>
          <a:fontRef idx="minor">
            <a:schemeClr val="lt1"/>
          </a:fontRef>
        </p:style>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PR" dirty="0"/>
              <a:t>Next </a:t>
            </a:r>
            <a:r>
              <a:rPr lang="es-PR" dirty="0" err="1"/>
              <a:t>Steps</a:t>
            </a:r>
            <a:endParaRPr lang="es-PR" dirty="0"/>
          </a:p>
        </p:txBody>
      </p:sp>
      <p:sp>
        <p:nvSpPr>
          <p:cNvPr id="5" name="Content Placeholder 4"/>
          <p:cNvSpPr>
            <a:spLocks noGrp="1"/>
          </p:cNvSpPr>
          <p:nvPr>
            <p:ph idx="1"/>
          </p:nvPr>
        </p:nvSpPr>
        <p:spPr/>
        <p:txBody>
          <a:bodyPr/>
          <a:lstStyle/>
          <a:p>
            <a:pPr marL="0" indent="0">
              <a:buNone/>
            </a:pPr>
            <a:r>
              <a:rPr lang="en-US" dirty="0"/>
              <a:t>Group recommendations for </a:t>
            </a:r>
            <a:r>
              <a:rPr lang="en-US" dirty="0" smtClean="0"/>
              <a:t>proceeding with the Student Teaching Classroom Observation Instrument.</a:t>
            </a:r>
            <a:endParaRPr lang="en-US" dirty="0"/>
          </a:p>
        </p:txBody>
      </p:sp>
      <p:pic>
        <p:nvPicPr>
          <p:cNvPr id="6" name="Content Placeholder 3" descr="7-steps-to-freedom.jpg"/>
          <p:cNvPicPr>
            <a:picLocks noChangeAspect="1"/>
          </p:cNvPicPr>
          <p:nvPr/>
        </p:nvPicPr>
        <p:blipFill>
          <a:blip r:embed="rId2">
            <a:extLst>
              <a:ext uri="{28A0092B-C50C-407E-A947-70E740481C1C}">
                <a14:useLocalDpi xmlns:a14="http://schemas.microsoft.com/office/drawing/2010/main" val="0"/>
              </a:ext>
            </a:extLst>
          </a:blip>
          <a:srcRect t="8753" b="8753"/>
          <a:stretch>
            <a:fillRect/>
          </a:stretch>
        </p:blipFill>
        <p:spPr>
          <a:xfrm>
            <a:off x="5529960" y="4766090"/>
            <a:ext cx="3476824" cy="1912119"/>
          </a:xfrm>
          <a:prstGeom prst="rect">
            <a:avLst/>
          </a:prstGeom>
        </p:spPr>
      </p:pic>
    </p:spTree>
    <p:extLst>
      <p:ext uri="{BB962C8B-B14F-4D97-AF65-F5344CB8AC3E}">
        <p14:creationId xmlns:p14="http://schemas.microsoft.com/office/powerpoint/2010/main" val="150032073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471</TotalTime>
  <Words>959</Words>
  <Application>Microsoft Macintosh PowerPoint</Application>
  <PresentationFormat>On-screen Show (4:3)</PresentationFormat>
  <Paragraphs>81</Paragraphs>
  <Slides>27</Slides>
  <Notes>3</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27</vt:i4>
      </vt:variant>
    </vt:vector>
  </HeadingPairs>
  <TitlesOfParts>
    <vt:vector size="29" baseType="lpstr">
      <vt:lpstr>1_Office Theme</vt:lpstr>
      <vt:lpstr>Document</vt:lpstr>
      <vt:lpstr>PowerPoint Presentation</vt:lpstr>
      <vt:lpstr>Today’s Working Objectives: </vt:lpstr>
      <vt:lpstr>Agenda</vt:lpstr>
      <vt:lpstr>PowerPoint Presentation</vt:lpstr>
      <vt:lpstr>PowerPoint Presentation</vt:lpstr>
      <vt:lpstr>Key Changes from the 1992 Standards to 2011</vt:lpstr>
      <vt:lpstr>PowerPoint Presentation</vt:lpstr>
      <vt:lpstr>For each and every standard</vt:lpstr>
      <vt:lpstr>Groupings of Standards</vt:lpstr>
      <vt:lpstr>PowerPoint Presentation</vt:lpstr>
      <vt:lpstr>Feedback of UVU Rubric on Qualtrics</vt:lpstr>
      <vt:lpstr>PowerPoint Presentation</vt:lpstr>
      <vt:lpstr>CAEP Recommendations for teaching evaluation rubrics</vt:lpstr>
      <vt:lpstr>Agenda</vt:lpstr>
      <vt:lpstr>Group Work </vt:lpstr>
      <vt:lpstr>Presentations of Gropus by InTASC Standard</vt:lpstr>
      <vt:lpstr>The Learner and Learning Standard #1: Learner Development</vt:lpstr>
      <vt:lpstr>The Learner and Learning Standard #2: Learning Differences</vt:lpstr>
      <vt:lpstr>The Learner and Learning Standard #3: Learning Environments</vt:lpstr>
      <vt:lpstr>Content Knowledge Standard #4: Content Knowledge</vt:lpstr>
      <vt:lpstr>Content Knowledge Standard #5: Application of Content</vt:lpstr>
      <vt:lpstr>Instructional Practice Standard #6: Assessment</vt:lpstr>
      <vt:lpstr>Instructional Practice Standard #7: Planning for Instruction</vt:lpstr>
      <vt:lpstr>Instructional Practice Standard #8: Instructional Strategies</vt:lpstr>
      <vt:lpstr>Professional Responsibility Standard #9: Professional Learning and Ethical Practice</vt:lpstr>
      <vt:lpstr>Professional Responsibility Standard #10: Leadership and Collaboration</vt:lpstr>
      <vt:lpstr>Next Steps</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DECEP</dc:creator>
  <cp:lastModifiedBy>Canny Bellido</cp:lastModifiedBy>
  <cp:revision>35</cp:revision>
  <dcterms:created xsi:type="dcterms:W3CDTF">2014-09-17T19:13:40Z</dcterms:created>
  <dcterms:modified xsi:type="dcterms:W3CDTF">2017-08-14T23:56:14Z</dcterms:modified>
</cp:coreProperties>
</file>