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58" r:id="rId6"/>
    <p:sldId id="262" r:id="rId7"/>
    <p:sldId id="263" r:id="rId8"/>
    <p:sldId id="265" r:id="rId9"/>
    <p:sldId id="266" r:id="rId10"/>
    <p:sldId id="264" r:id="rId11"/>
    <p:sldId id="259" r:id="rId12"/>
  </p:sldIdLst>
  <p:sldSz cx="9144000" cy="6858000" type="screen4x3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a\Downloads\DataCuestionarioEdSubgrad%20-calculate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AyC!$G$179</c:f>
              <c:strCache>
                <c:ptCount val="1"/>
                <c:pt idx="0">
                  <c:v>%Sí/Yes</c:v>
                </c:pt>
              </c:strCache>
            </c:strRef>
          </c:tx>
          <c:cat>
            <c:strRef>
              <c:f>AyC!$B$180:$B$196</c:f>
              <c:strCache>
                <c:ptCount val="17"/>
                <c:pt idx="0">
                  <c:v>Objetivo1a</c:v>
                </c:pt>
                <c:pt idx="1">
                  <c:v>Objetivo1b</c:v>
                </c:pt>
                <c:pt idx="2">
                  <c:v>Objetivo 2</c:v>
                </c:pt>
                <c:pt idx="3">
                  <c:v>Objetivo 3</c:v>
                </c:pt>
                <c:pt idx="4">
                  <c:v>Objetivo 4a</c:v>
                </c:pt>
                <c:pt idx="5">
                  <c:v>Objetivo 4b</c:v>
                </c:pt>
                <c:pt idx="6">
                  <c:v>Objetivo 4c</c:v>
                </c:pt>
                <c:pt idx="7">
                  <c:v>Objetivo 5</c:v>
                </c:pt>
                <c:pt idx="8">
                  <c:v>Objetivo 6</c:v>
                </c:pt>
                <c:pt idx="9">
                  <c:v>Objetivo 7</c:v>
                </c:pt>
                <c:pt idx="10">
                  <c:v>Objetivo 8</c:v>
                </c:pt>
                <c:pt idx="11">
                  <c:v>Objetivo 9</c:v>
                </c:pt>
                <c:pt idx="12">
                  <c:v>Objetivo 10</c:v>
                </c:pt>
                <c:pt idx="13">
                  <c:v>Objetivo 11</c:v>
                </c:pt>
                <c:pt idx="14">
                  <c:v>Objetivo 12</c:v>
                </c:pt>
                <c:pt idx="15">
                  <c:v>Objetivo 13</c:v>
                </c:pt>
                <c:pt idx="16">
                  <c:v>Objetivo 14</c:v>
                </c:pt>
              </c:strCache>
            </c:strRef>
          </c:cat>
          <c:val>
            <c:numRef>
              <c:f>AyC!$G$180:$G$196</c:f>
              <c:numCache>
                <c:formatCode>0%</c:formatCode>
                <c:ptCount val="17"/>
                <c:pt idx="0">
                  <c:v>0.82608695652173914</c:v>
                </c:pt>
                <c:pt idx="1">
                  <c:v>0.82389937106918243</c:v>
                </c:pt>
                <c:pt idx="2">
                  <c:v>0.95061728395061729</c:v>
                </c:pt>
                <c:pt idx="3">
                  <c:v>0.93827160493827155</c:v>
                </c:pt>
                <c:pt idx="4">
                  <c:v>0.51234567901234573</c:v>
                </c:pt>
                <c:pt idx="5">
                  <c:v>0.65217391304347827</c:v>
                </c:pt>
                <c:pt idx="6">
                  <c:v>0.77160493827160492</c:v>
                </c:pt>
                <c:pt idx="7">
                  <c:v>0.72670807453416153</c:v>
                </c:pt>
                <c:pt idx="8">
                  <c:v>0.51234567901234573</c:v>
                </c:pt>
                <c:pt idx="9">
                  <c:v>0.40625</c:v>
                </c:pt>
                <c:pt idx="10">
                  <c:v>0.44444444444444442</c:v>
                </c:pt>
                <c:pt idx="11">
                  <c:v>0.58024691358024694</c:v>
                </c:pt>
                <c:pt idx="12">
                  <c:v>0.66874999999999996</c:v>
                </c:pt>
                <c:pt idx="13">
                  <c:v>0.59259259259259256</c:v>
                </c:pt>
                <c:pt idx="14">
                  <c:v>0.66049382716049387</c:v>
                </c:pt>
                <c:pt idx="15">
                  <c:v>0.7592592592592593</c:v>
                </c:pt>
                <c:pt idx="16">
                  <c:v>0.80864197530864201</c:v>
                </c:pt>
              </c:numCache>
            </c:numRef>
          </c:val>
        </c:ser>
        <c:axId val="61121664"/>
        <c:axId val="61144064"/>
      </c:barChart>
      <c:catAx>
        <c:axId val="6112166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61144064"/>
        <c:crosses val="autoZero"/>
        <c:auto val="1"/>
        <c:lblAlgn val="ctr"/>
        <c:lblOffset val="100"/>
      </c:catAx>
      <c:valAx>
        <c:axId val="6114406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6112166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C3B9A16E-6CE3-49F7-A90C-C804B11DE0A9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Informe</a:t>
            </a:r>
            <a:r>
              <a:rPr lang="en-US" dirty="0" smtClean="0"/>
              <a:t> 5 de </a:t>
            </a:r>
            <a:r>
              <a:rPr lang="en-US" dirty="0" err="1" smtClean="0"/>
              <a:t>marzo</a:t>
            </a:r>
            <a:r>
              <a:rPr lang="en-US" dirty="0" smtClean="0"/>
              <a:t> de 2013</a:t>
            </a:r>
            <a:br>
              <a:rPr lang="en-US" dirty="0" smtClean="0"/>
            </a:br>
            <a:r>
              <a:rPr lang="en-US" sz="3200" dirty="0" smtClean="0"/>
              <a:t>(</a:t>
            </a:r>
            <a:r>
              <a:rPr lang="en-US" sz="3200" dirty="0" err="1" smtClean="0"/>
              <a:t>presentado</a:t>
            </a:r>
            <a:r>
              <a:rPr lang="en-US" sz="3200" dirty="0" smtClean="0"/>
              <a:t> </a:t>
            </a:r>
            <a:r>
              <a:rPr lang="en-US" sz="3200" dirty="0" smtClean="0"/>
              <a:t>10 </a:t>
            </a:r>
            <a:r>
              <a:rPr lang="en-US" sz="3200" dirty="0" smtClean="0"/>
              <a:t>de </a:t>
            </a:r>
            <a:r>
              <a:rPr lang="en-US" sz="3200" dirty="0" err="1" smtClean="0"/>
              <a:t>septiembre</a:t>
            </a:r>
            <a:r>
              <a:rPr lang="en-US" sz="3200" dirty="0" smtClean="0"/>
              <a:t> de </a:t>
            </a:r>
            <a:r>
              <a:rPr lang="en-US" sz="3200" dirty="0" smtClean="0"/>
              <a:t>2013)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Comité</a:t>
            </a:r>
            <a:r>
              <a:rPr lang="en-US" dirty="0" smtClean="0"/>
              <a:t> de </a:t>
            </a:r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Subgraduada</a:t>
            </a:r>
            <a:endParaRPr lang="en-US" dirty="0" smtClean="0"/>
          </a:p>
          <a:p>
            <a:r>
              <a:rPr lang="en-US" dirty="0" err="1" smtClean="0"/>
              <a:t>Facultad</a:t>
            </a:r>
            <a:r>
              <a:rPr lang="en-US" dirty="0" smtClean="0"/>
              <a:t> de </a:t>
            </a:r>
            <a:r>
              <a:rPr lang="en-US" dirty="0" err="1" smtClean="0"/>
              <a:t>Artes</a:t>
            </a:r>
            <a:r>
              <a:rPr lang="en-US" dirty="0" smtClean="0"/>
              <a:t> y </a:t>
            </a:r>
            <a:r>
              <a:rPr lang="en-US" dirty="0" err="1" smtClean="0"/>
              <a:t>Ciencias</a:t>
            </a:r>
            <a:endParaRPr lang="en-US" dirty="0" smtClean="0"/>
          </a:p>
          <a:p>
            <a:r>
              <a:rPr lang="en-US" dirty="0" smtClean="0"/>
              <a:t>UPR- </a:t>
            </a:r>
            <a:r>
              <a:rPr lang="en-US" dirty="0" err="1" smtClean="0"/>
              <a:t>Mayagüez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Trabajos</a:t>
            </a:r>
            <a:r>
              <a:rPr lang="en-US" dirty="0" smtClean="0"/>
              <a:t> en </a:t>
            </a:r>
            <a:r>
              <a:rPr lang="en-US" dirty="0" err="1" smtClean="0"/>
              <a:t>curso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Encuesta</a:t>
            </a:r>
            <a:endParaRPr lang="en-US" dirty="0"/>
          </a:p>
          <a:p>
            <a:pPr lvl="1"/>
            <a:r>
              <a:rPr lang="en-US" dirty="0" err="1" smtClean="0"/>
              <a:t>Avalúo</a:t>
            </a:r>
            <a:r>
              <a:rPr lang="en-US" dirty="0" smtClean="0"/>
              <a:t> de </a:t>
            </a:r>
            <a:r>
              <a:rPr lang="en-US" dirty="0" err="1" smtClean="0"/>
              <a:t>incorporación</a:t>
            </a:r>
            <a:r>
              <a:rPr lang="en-US" dirty="0" smtClean="0"/>
              <a:t> de los </a:t>
            </a:r>
            <a:r>
              <a:rPr lang="en-US" dirty="0" err="1" smtClean="0"/>
              <a:t>Objetivos</a:t>
            </a:r>
            <a:r>
              <a:rPr lang="en-US" dirty="0" smtClean="0"/>
              <a:t> de </a:t>
            </a:r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Subgraduada</a:t>
            </a:r>
            <a:r>
              <a:rPr lang="en-US" dirty="0" smtClean="0"/>
              <a:t> en </a:t>
            </a:r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endParaRPr lang="en-US" dirty="0" smtClean="0"/>
          </a:p>
          <a:p>
            <a:pPr lvl="1"/>
            <a:r>
              <a:rPr lang="en-US" dirty="0" err="1" smtClean="0"/>
              <a:t>Perspectiva</a:t>
            </a:r>
            <a:r>
              <a:rPr lang="en-US" dirty="0" smtClean="0"/>
              <a:t> del </a:t>
            </a:r>
            <a:r>
              <a:rPr lang="en-US" dirty="0" err="1" smtClean="0"/>
              <a:t>profesor</a:t>
            </a:r>
            <a:r>
              <a:rPr lang="en-US" dirty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dicta </a:t>
            </a:r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0625" t="12000" r="29375" b="21000"/>
          <a:stretch>
            <a:fillRect/>
          </a:stretch>
        </p:blipFill>
        <p:spPr bwMode="auto">
          <a:xfrm>
            <a:off x="1600200" y="152400"/>
            <a:ext cx="6096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1875" t="15000" r="33750" b="18000"/>
          <a:stretch>
            <a:fillRect/>
          </a:stretch>
        </p:blipFill>
        <p:spPr bwMode="auto">
          <a:xfrm>
            <a:off x="1981200" y="152400"/>
            <a:ext cx="537949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Trabajo</a:t>
            </a:r>
            <a:r>
              <a:rPr lang="en-US" dirty="0" smtClean="0"/>
              <a:t> de </a:t>
            </a:r>
            <a:r>
              <a:rPr lang="en-US" dirty="0" err="1" smtClean="0"/>
              <a:t>representantes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Identificaron</a:t>
            </a:r>
            <a:r>
              <a:rPr lang="en-US" dirty="0" smtClean="0"/>
              <a:t> (mayo 2012) :</a:t>
            </a:r>
          </a:p>
          <a:p>
            <a:pPr lvl="1"/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uno</a:t>
            </a:r>
            <a:r>
              <a:rPr lang="en-US" dirty="0" smtClean="0"/>
              <a:t> de los </a:t>
            </a:r>
            <a:r>
              <a:rPr lang="en-US" dirty="0" err="1" smtClean="0"/>
              <a:t>programas</a:t>
            </a:r>
            <a:r>
              <a:rPr lang="en-US" dirty="0" smtClean="0"/>
              <a:t> de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profesores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los </a:t>
            </a:r>
            <a:r>
              <a:rPr lang="en-US" dirty="0" err="1" smtClean="0"/>
              <a:t>dictan</a:t>
            </a:r>
            <a:endParaRPr lang="en-US" dirty="0" smtClean="0"/>
          </a:p>
          <a:p>
            <a:r>
              <a:rPr lang="en-US" dirty="0" err="1" smtClean="0"/>
              <a:t>Invitaron</a:t>
            </a:r>
            <a:r>
              <a:rPr lang="en-US" dirty="0" smtClean="0"/>
              <a:t> a los </a:t>
            </a:r>
            <a:r>
              <a:rPr lang="en-US" dirty="0" err="1" smtClean="0"/>
              <a:t>profesores</a:t>
            </a:r>
            <a:r>
              <a:rPr lang="en-US" dirty="0" smtClean="0"/>
              <a:t> </a:t>
            </a:r>
            <a:r>
              <a:rPr lang="en-US" dirty="0" err="1" smtClean="0"/>
              <a:t>identificados</a:t>
            </a:r>
            <a:r>
              <a:rPr lang="en-US" dirty="0" smtClean="0"/>
              <a:t> a </a:t>
            </a:r>
            <a:r>
              <a:rPr lang="en-US" dirty="0" err="1" smtClean="0"/>
              <a:t>participar</a:t>
            </a:r>
            <a:r>
              <a:rPr lang="en-US" dirty="0" smtClean="0"/>
              <a:t> de la </a:t>
            </a:r>
            <a:r>
              <a:rPr lang="en-US" dirty="0" err="1" smtClean="0"/>
              <a:t>encuesta</a:t>
            </a:r>
            <a:r>
              <a:rPr lang="en-US" dirty="0" smtClean="0"/>
              <a:t> (</a:t>
            </a:r>
            <a:r>
              <a:rPr lang="en-US" dirty="0" err="1" smtClean="0"/>
              <a:t>octubre</a:t>
            </a:r>
            <a:r>
              <a:rPr lang="en-US" dirty="0" smtClean="0"/>
              <a:t> 2012)</a:t>
            </a:r>
          </a:p>
          <a:p>
            <a:pPr lvl="1"/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encuesta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curso</a:t>
            </a:r>
            <a:r>
              <a:rPr lang="en-US" dirty="0" smtClean="0"/>
              <a:t> </a:t>
            </a:r>
            <a:r>
              <a:rPr lang="en-US" dirty="0" err="1" smtClean="0"/>
              <a:t>medular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enseña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0999" y="457198"/>
          <a:ext cx="8382002" cy="6180242"/>
        </p:xfrm>
        <a:graphic>
          <a:graphicData uri="http://schemas.openxmlformats.org/drawingml/2006/table">
            <a:tbl>
              <a:tblPr/>
              <a:tblGrid>
                <a:gridCol w="366742"/>
                <a:gridCol w="2736093"/>
                <a:gridCol w="1071274"/>
                <a:gridCol w="926509"/>
                <a:gridCol w="926509"/>
                <a:gridCol w="926509"/>
                <a:gridCol w="1080926"/>
                <a:gridCol w="347440"/>
              </a:tblGrid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Cuestionarios </a:t>
                      </a:r>
                      <a:r>
                        <a:rPr lang="es-E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Distribuídos</a:t>
                      </a:r>
                      <a:r>
                        <a:rPr lang="es-E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y Recibidos por Departamento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Repartidos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Recibidos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Departamento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En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línea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Impresos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Porcentaje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Biología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Biotecnología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Industrial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Ciencias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Matemáticas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**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Ciencias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Sociales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Economía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Educación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Física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Enfermería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Estudios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Hispánicos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Física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Geología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Humanidades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Inglés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Química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Total: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Total: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162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509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** departamento envió lista de cursos y profesores por programa en mayo del 2012, pero no tenemos información del departamento desde entonces.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Próximo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Análisis</a:t>
            </a:r>
            <a:r>
              <a:rPr lang="en-US" dirty="0" smtClean="0"/>
              <a:t> de </a:t>
            </a:r>
            <a:r>
              <a:rPr lang="en-US" dirty="0" err="1" smtClean="0"/>
              <a:t>datos</a:t>
            </a:r>
            <a:endParaRPr lang="en-US" dirty="0" smtClean="0"/>
          </a:p>
          <a:p>
            <a:r>
              <a:rPr lang="en-US" dirty="0" err="1" smtClean="0"/>
              <a:t>Informe</a:t>
            </a:r>
            <a:r>
              <a:rPr lang="en-US" dirty="0" smtClean="0"/>
              <a:t> de los </a:t>
            </a:r>
            <a:r>
              <a:rPr lang="en-US" dirty="0" err="1" smtClean="0"/>
              <a:t>resultados</a:t>
            </a:r>
            <a:r>
              <a:rPr lang="en-US" dirty="0" smtClean="0"/>
              <a:t> y </a:t>
            </a:r>
            <a:r>
              <a:rPr lang="en-US" dirty="0" err="1" smtClean="0"/>
              <a:t>recomendaciones</a:t>
            </a:r>
            <a:r>
              <a:rPr lang="en-US" dirty="0" smtClean="0"/>
              <a:t> </a:t>
            </a:r>
            <a:r>
              <a:rPr lang="en-US" dirty="0" err="1" smtClean="0"/>
              <a:t>basadas</a:t>
            </a:r>
            <a:r>
              <a:rPr lang="en-US" dirty="0" smtClean="0"/>
              <a:t> en </a:t>
            </a:r>
            <a:r>
              <a:rPr lang="en-US" dirty="0" err="1" smtClean="0"/>
              <a:t>estos</a:t>
            </a:r>
            <a:endParaRPr lang="en-US" dirty="0" smtClean="0"/>
          </a:p>
          <a:p>
            <a:r>
              <a:rPr lang="en-US" dirty="0" err="1" smtClean="0"/>
              <a:t>Establecer</a:t>
            </a:r>
            <a:r>
              <a:rPr lang="en-US" dirty="0" smtClean="0"/>
              <a:t> </a:t>
            </a:r>
            <a:r>
              <a:rPr lang="en-US" dirty="0" err="1" smtClean="0"/>
              <a:t>nuevo</a:t>
            </a:r>
            <a:r>
              <a:rPr lang="en-US" dirty="0" smtClean="0"/>
              <a:t> plan de </a:t>
            </a:r>
            <a:r>
              <a:rPr lang="en-US" smtClean="0"/>
              <a:t>trabajo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253218"/>
            <a:ext cx="8763000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¿</a:t>
            </a:r>
            <a:r>
              <a:rPr lang="en-US" sz="3600" dirty="0" err="1" smtClean="0"/>
              <a:t>Aborda</a:t>
            </a:r>
            <a:r>
              <a:rPr lang="en-US" sz="3600" dirty="0" smtClean="0"/>
              <a:t> </a:t>
            </a:r>
            <a:r>
              <a:rPr lang="en-US" sz="3600" dirty="0" err="1" smtClean="0"/>
              <a:t>usted</a:t>
            </a:r>
            <a:r>
              <a:rPr lang="en-US" sz="3600" dirty="0" smtClean="0"/>
              <a:t> </a:t>
            </a:r>
            <a:r>
              <a:rPr lang="en-US" sz="3600" dirty="0" err="1" smtClean="0"/>
              <a:t>este</a:t>
            </a:r>
            <a:r>
              <a:rPr lang="en-US" sz="3600" dirty="0" smtClean="0"/>
              <a:t> </a:t>
            </a:r>
            <a:r>
              <a:rPr lang="en-US" sz="3600" dirty="0" err="1" smtClean="0"/>
              <a:t>objetivo</a:t>
            </a:r>
            <a:r>
              <a:rPr lang="en-US" sz="3600" dirty="0" smtClean="0"/>
              <a:t> en el </a:t>
            </a:r>
            <a:r>
              <a:rPr lang="en-US" sz="3600" dirty="0" err="1" smtClean="0"/>
              <a:t>curso</a:t>
            </a:r>
            <a:r>
              <a:rPr lang="en-US" sz="3600" dirty="0" smtClean="0"/>
              <a:t>? </a:t>
            </a:r>
            <a:endParaRPr lang="en-US" sz="3600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685800" y="1524000"/>
          <a:ext cx="79248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Objetivos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6280"/>
          </a:xfrm>
        </p:spPr>
        <p:txBody>
          <a:bodyPr>
            <a:noAutofit/>
          </a:bodyPr>
          <a:lstStyle/>
          <a:p>
            <a:pPr fontAlgn="ctr">
              <a:buNone/>
            </a:pPr>
            <a:r>
              <a:rPr lang="es-ES" sz="1600" b="1" dirty="0" smtClean="0"/>
              <a:t>1a</a:t>
            </a:r>
            <a:r>
              <a:rPr lang="es-ES" sz="1600" dirty="0" smtClean="0"/>
              <a:t>. Comunicarse efectivamente de forma </a:t>
            </a:r>
            <a:r>
              <a:rPr lang="es-ES" sz="1600" u="sng" dirty="0" smtClean="0"/>
              <a:t>oral</a:t>
            </a:r>
            <a:endParaRPr lang="es-ES" sz="1600" dirty="0" smtClean="0"/>
          </a:p>
          <a:p>
            <a:pPr fontAlgn="ctr">
              <a:buNone/>
            </a:pPr>
            <a:r>
              <a:rPr lang="es-ES" sz="1600" b="1" dirty="0" smtClean="0"/>
              <a:t>1b</a:t>
            </a:r>
            <a:r>
              <a:rPr lang="es-ES" sz="1600" dirty="0" smtClean="0"/>
              <a:t>. Comunicarse efectivamente de forma </a:t>
            </a:r>
            <a:r>
              <a:rPr lang="es-ES" sz="1600" u="sng" dirty="0" smtClean="0"/>
              <a:t>escrita</a:t>
            </a:r>
            <a:endParaRPr lang="es-ES" sz="1600" dirty="0" smtClean="0"/>
          </a:p>
          <a:p>
            <a:pPr fontAlgn="ctr">
              <a:buNone/>
            </a:pPr>
            <a:r>
              <a:rPr lang="es-ES" sz="1600" b="1" dirty="0" smtClean="0"/>
              <a:t>2. </a:t>
            </a:r>
            <a:r>
              <a:rPr lang="es-ES" sz="1600" dirty="0" smtClean="0"/>
              <a:t>Pensar </a:t>
            </a:r>
            <a:r>
              <a:rPr lang="es-ES" sz="1600" dirty="0" smtClean="0"/>
              <a:t>críticamente</a:t>
            </a:r>
          </a:p>
          <a:p>
            <a:pPr fontAlgn="base">
              <a:buNone/>
            </a:pPr>
            <a:r>
              <a:rPr lang="es-ES" sz="1600" b="1" dirty="0" smtClean="0"/>
              <a:t>3.</a:t>
            </a:r>
            <a:r>
              <a:rPr lang="es-ES" sz="1600" dirty="0" smtClean="0"/>
              <a:t> Profundizar en los conocimientos y destrezas de su disciplina y aplicarlos a la identificación y solución de problemas</a:t>
            </a:r>
          </a:p>
          <a:p>
            <a:pPr fontAlgn="ctr">
              <a:buNone/>
            </a:pPr>
            <a:r>
              <a:rPr lang="es-ES" sz="1600" b="1" dirty="0" smtClean="0"/>
              <a:t>4a. </a:t>
            </a:r>
            <a:r>
              <a:rPr lang="es-ES" sz="1600" dirty="0" smtClean="0"/>
              <a:t>Aplicar el razonamiento matemático</a:t>
            </a:r>
          </a:p>
          <a:p>
            <a:pPr fontAlgn="ctr">
              <a:buNone/>
            </a:pPr>
            <a:r>
              <a:rPr lang="es-ES" sz="1600" b="1" dirty="0" smtClean="0"/>
              <a:t>4b</a:t>
            </a:r>
            <a:r>
              <a:rPr lang="es-ES" sz="1600" dirty="0" smtClean="0"/>
              <a:t>. Aplicar el método científico</a:t>
            </a:r>
          </a:p>
          <a:p>
            <a:pPr fontAlgn="ctr">
              <a:buNone/>
            </a:pPr>
            <a:r>
              <a:rPr lang="es-ES" sz="1600" b="1" dirty="0" smtClean="0"/>
              <a:t>4c.</a:t>
            </a:r>
            <a:r>
              <a:rPr lang="es-ES" sz="1600" dirty="0" smtClean="0"/>
              <a:t> Aplicar tecnologías de información</a:t>
            </a:r>
          </a:p>
          <a:p>
            <a:pPr fontAlgn="ctr">
              <a:buNone/>
            </a:pPr>
            <a:r>
              <a:rPr lang="es-ES" sz="1600" b="1" dirty="0" smtClean="0"/>
              <a:t>5. </a:t>
            </a:r>
            <a:r>
              <a:rPr lang="es-ES" sz="1600" dirty="0" smtClean="0"/>
              <a:t>Reconocer las implicaciones éticas de distintas acciones e integrar códigos éticos en la toma de decisiones</a:t>
            </a:r>
          </a:p>
          <a:p>
            <a:pPr fontAlgn="base">
              <a:buNone/>
            </a:pPr>
            <a:r>
              <a:rPr lang="es-ES" sz="1600" b="1" dirty="0" smtClean="0"/>
              <a:t>6</a:t>
            </a:r>
            <a:r>
              <a:rPr lang="es-ES" sz="1600" dirty="0" smtClean="0"/>
              <a:t>. Demostrar respeto por la naturaleza y el medio ambiente de Puerto Rico</a:t>
            </a:r>
          </a:p>
          <a:p>
            <a:pPr fontAlgn="ctr">
              <a:buNone/>
            </a:pPr>
            <a:r>
              <a:rPr lang="es-ES" sz="1600" b="1" dirty="0" smtClean="0"/>
              <a:t>7. </a:t>
            </a:r>
            <a:r>
              <a:rPr lang="es-ES" sz="1600" dirty="0" smtClean="0"/>
              <a:t>Conocer la herencia y cultura puertorriqueña</a:t>
            </a:r>
          </a:p>
          <a:p>
            <a:pPr fontAlgn="ctr">
              <a:buNone/>
            </a:pPr>
            <a:r>
              <a:rPr lang="es-ES" sz="1600" b="1" dirty="0" smtClean="0"/>
              <a:t>8</a:t>
            </a:r>
            <a:r>
              <a:rPr lang="es-ES" sz="1600" dirty="0" smtClean="0"/>
              <a:t>. Apreciar los valores de una sociedad democrática y el rol del individuo en ésta </a:t>
            </a:r>
          </a:p>
          <a:p>
            <a:pPr fontAlgn="ctr">
              <a:buNone/>
            </a:pPr>
            <a:r>
              <a:rPr lang="es-ES" sz="1600" b="1" dirty="0" smtClean="0"/>
              <a:t>9. </a:t>
            </a:r>
            <a:r>
              <a:rPr lang="es-ES" sz="1600" dirty="0" smtClean="0"/>
              <a:t>Entender los asuntos sociales, políticos y económicos contemporáneos en un contexto local y global</a:t>
            </a:r>
          </a:p>
          <a:p>
            <a:pPr fontAlgn="base">
              <a:buNone/>
            </a:pPr>
            <a:r>
              <a:rPr lang="es-ES" sz="1600" b="1" dirty="0" smtClean="0"/>
              <a:t>10</a:t>
            </a:r>
            <a:r>
              <a:rPr lang="es-ES" sz="1600" dirty="0" smtClean="0"/>
              <a:t>. Demostrar respeto a la diversidad humana en todas sus dimensiones</a:t>
            </a:r>
          </a:p>
          <a:p>
            <a:pPr fontAlgn="ctr">
              <a:buNone/>
            </a:pPr>
            <a:r>
              <a:rPr lang="es-ES" sz="1600" b="1" dirty="0" smtClean="0"/>
              <a:t>11. </a:t>
            </a:r>
            <a:r>
              <a:rPr lang="es-ES" sz="1600" dirty="0" smtClean="0"/>
              <a:t>Desarrollar el aprecio de las humanidades, las artes y las ciencias</a:t>
            </a:r>
          </a:p>
          <a:p>
            <a:pPr fontAlgn="ctr">
              <a:buNone/>
            </a:pPr>
            <a:r>
              <a:rPr lang="es-ES" sz="1600" b="1" dirty="0" smtClean="0"/>
              <a:t>12. </a:t>
            </a:r>
            <a:r>
              <a:rPr lang="es-ES" sz="1600" dirty="0" smtClean="0"/>
              <a:t>Comprometerse a mejorar la calidad de vida a nivel personal y de la comunidad</a:t>
            </a:r>
          </a:p>
          <a:p>
            <a:pPr fontAlgn="ctr">
              <a:buNone/>
            </a:pPr>
            <a:r>
              <a:rPr lang="es-ES" sz="1600" b="1" dirty="0" smtClean="0"/>
              <a:t>13</a:t>
            </a:r>
            <a:r>
              <a:rPr lang="es-ES" sz="1600" dirty="0" smtClean="0"/>
              <a:t>. Trabajar en equipo</a:t>
            </a:r>
          </a:p>
          <a:p>
            <a:pPr fontAlgn="ctr">
              <a:buNone/>
            </a:pPr>
            <a:r>
              <a:rPr lang="es-ES" sz="1600" b="1" dirty="0" smtClean="0"/>
              <a:t>14</a:t>
            </a:r>
            <a:r>
              <a:rPr lang="es-ES" sz="1600" dirty="0" smtClean="0"/>
              <a:t>.Involucrarse </a:t>
            </a:r>
            <a:r>
              <a:rPr lang="es-ES" sz="1600" dirty="0" smtClean="0"/>
              <a:t>en un aprendizaje </a:t>
            </a:r>
            <a:r>
              <a:rPr lang="es-ES" sz="1600" dirty="0" err="1" smtClean="0"/>
              <a:t>contínuo</a:t>
            </a:r>
            <a:r>
              <a:rPr lang="es-ES" sz="1600" dirty="0" smtClean="0"/>
              <a:t> y </a:t>
            </a:r>
            <a:r>
              <a:rPr lang="es-ES" sz="1600" dirty="0" err="1" smtClean="0"/>
              <a:t>multi</a:t>
            </a:r>
            <a:r>
              <a:rPr lang="es-ES" sz="1600" dirty="0" smtClean="0"/>
              <a:t>/interdisciplinario 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Lista</a:t>
            </a:r>
            <a:r>
              <a:rPr lang="en-US" dirty="0" smtClean="0"/>
              <a:t> de </a:t>
            </a:r>
            <a:r>
              <a:rPr lang="en-US" dirty="0" err="1" smtClean="0"/>
              <a:t>Representantes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r>
              <a:rPr lang="en-US" smtClean="0"/>
              <a:t> (2012-2013)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Dra. Ada I. Fraticelli Torres</a:t>
            </a:r>
          </a:p>
          <a:p>
            <a:pPr lvl="1"/>
            <a:r>
              <a:rPr lang="en-US" dirty="0" err="1" smtClean="0"/>
              <a:t>Ciencias</a:t>
            </a:r>
            <a:r>
              <a:rPr lang="en-US" dirty="0" smtClean="0"/>
              <a:t> </a:t>
            </a:r>
            <a:r>
              <a:rPr lang="en-US" dirty="0" err="1" smtClean="0"/>
              <a:t>Sociales</a:t>
            </a:r>
            <a:r>
              <a:rPr lang="en-US" dirty="0" smtClean="0"/>
              <a:t>/</a:t>
            </a:r>
            <a:r>
              <a:rPr lang="en-US" dirty="0" err="1" smtClean="0"/>
              <a:t>Presidenta</a:t>
            </a:r>
            <a:endParaRPr lang="en-US" dirty="0" smtClean="0"/>
          </a:p>
          <a:p>
            <a:r>
              <a:rPr lang="en-US" dirty="0" smtClean="0"/>
              <a:t>Dr. Duane </a:t>
            </a:r>
            <a:r>
              <a:rPr lang="en-US" dirty="0" err="1" smtClean="0"/>
              <a:t>Kolterman</a:t>
            </a:r>
            <a:endParaRPr lang="en-US" dirty="0" smtClean="0"/>
          </a:p>
          <a:p>
            <a:pPr lvl="1"/>
            <a:r>
              <a:rPr lang="en-US" dirty="0" err="1" smtClean="0"/>
              <a:t>Biología</a:t>
            </a:r>
            <a:endParaRPr lang="en-US" dirty="0" smtClean="0"/>
          </a:p>
          <a:p>
            <a:r>
              <a:rPr lang="en-US" dirty="0" smtClean="0"/>
              <a:t>Dr. Carlos Ríos</a:t>
            </a:r>
          </a:p>
          <a:p>
            <a:pPr lvl="1"/>
            <a:r>
              <a:rPr lang="en-US" dirty="0" err="1" smtClean="0"/>
              <a:t>Biotecnología</a:t>
            </a:r>
            <a:r>
              <a:rPr lang="en-US" dirty="0" smtClean="0"/>
              <a:t> Industrial</a:t>
            </a:r>
          </a:p>
          <a:p>
            <a:r>
              <a:rPr lang="en-US" dirty="0" smtClean="0"/>
              <a:t>Dr. José I. Alameda</a:t>
            </a:r>
          </a:p>
          <a:p>
            <a:pPr lvl="1"/>
            <a:r>
              <a:rPr lang="en-US" dirty="0" err="1" smtClean="0"/>
              <a:t>Economía</a:t>
            </a:r>
            <a:endParaRPr lang="en-US" dirty="0" smtClean="0"/>
          </a:p>
          <a:p>
            <a:r>
              <a:rPr lang="en-US" dirty="0" smtClean="0"/>
              <a:t>Prof. Francisco </a:t>
            </a:r>
            <a:r>
              <a:rPr lang="en-US" dirty="0" err="1" smtClean="0"/>
              <a:t>Cintrón</a:t>
            </a:r>
            <a:endParaRPr lang="en-US" dirty="0" smtClean="0"/>
          </a:p>
          <a:p>
            <a:pPr lvl="1"/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Física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Madeline Delgado</a:t>
            </a:r>
          </a:p>
          <a:p>
            <a:pPr lvl="1"/>
            <a:r>
              <a:rPr lang="en-US" dirty="0" err="1" smtClean="0"/>
              <a:t>Enfermería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Carmen </a:t>
            </a:r>
            <a:r>
              <a:rPr lang="en-US" dirty="0" smtClean="0"/>
              <a:t>Rivera </a:t>
            </a:r>
            <a:endParaRPr lang="en-US" dirty="0" smtClean="0"/>
          </a:p>
          <a:p>
            <a:pPr lvl="1"/>
            <a:r>
              <a:rPr lang="en-US" dirty="0" err="1" smtClean="0"/>
              <a:t>Estudios</a:t>
            </a:r>
            <a:r>
              <a:rPr lang="en-US" dirty="0" smtClean="0"/>
              <a:t> </a:t>
            </a:r>
            <a:r>
              <a:rPr lang="en-US" dirty="0" err="1" smtClean="0"/>
              <a:t>Hispánicos</a:t>
            </a:r>
            <a:endParaRPr lang="en-US" dirty="0" smtClean="0"/>
          </a:p>
          <a:p>
            <a:r>
              <a:rPr lang="en-US" dirty="0" smtClean="0"/>
              <a:t>Dr. Yong-</a:t>
            </a:r>
            <a:r>
              <a:rPr lang="en-US" dirty="0" err="1" smtClean="0"/>
              <a:t>Jihn</a:t>
            </a:r>
            <a:r>
              <a:rPr lang="en-US" dirty="0" smtClean="0"/>
              <a:t> Kim</a:t>
            </a:r>
          </a:p>
          <a:p>
            <a:pPr lvl="1"/>
            <a:r>
              <a:rPr lang="en-US" dirty="0" err="1" smtClean="0"/>
              <a:t>Física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Dr. Thomas Miller</a:t>
            </a:r>
          </a:p>
          <a:p>
            <a:pPr lvl="1"/>
            <a:r>
              <a:rPr lang="en-US" dirty="0" err="1" smtClean="0"/>
              <a:t>Geología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</a:t>
            </a:r>
            <a:r>
              <a:rPr lang="en-US" dirty="0" err="1" smtClean="0"/>
              <a:t>Noemí</a:t>
            </a:r>
            <a:r>
              <a:rPr lang="en-US" dirty="0" smtClean="0"/>
              <a:t> Maldonado</a:t>
            </a:r>
          </a:p>
          <a:p>
            <a:pPr lvl="1"/>
            <a:r>
              <a:rPr lang="en-US" dirty="0" err="1" smtClean="0"/>
              <a:t>Humanidades</a:t>
            </a:r>
            <a:endParaRPr lang="en-US" dirty="0" smtClean="0"/>
          </a:p>
          <a:p>
            <a:r>
              <a:rPr lang="en-US" dirty="0" smtClean="0"/>
              <a:t>Dr. Roberto </a:t>
            </a:r>
            <a:r>
              <a:rPr lang="en-US" dirty="0" err="1" smtClean="0"/>
              <a:t>López</a:t>
            </a:r>
            <a:endParaRPr lang="en-US" dirty="0" smtClean="0"/>
          </a:p>
          <a:p>
            <a:pPr lvl="1"/>
            <a:r>
              <a:rPr lang="en-US" dirty="0" err="1" smtClean="0"/>
              <a:t>Inglés</a:t>
            </a:r>
            <a:endParaRPr lang="en-US" dirty="0" smtClean="0"/>
          </a:p>
          <a:p>
            <a:r>
              <a:rPr lang="en-US" dirty="0" smtClean="0"/>
              <a:t>Prof. </a:t>
            </a:r>
            <a:r>
              <a:rPr lang="en-US" dirty="0" err="1" smtClean="0"/>
              <a:t>Wilfredo</a:t>
            </a:r>
            <a:r>
              <a:rPr lang="en-US" dirty="0" smtClean="0"/>
              <a:t> </a:t>
            </a:r>
            <a:r>
              <a:rPr lang="en-US" dirty="0" err="1" smtClean="0"/>
              <a:t>Quiñones</a:t>
            </a:r>
            <a:endParaRPr lang="en-US" dirty="0" smtClean="0"/>
          </a:p>
          <a:p>
            <a:pPr lvl="1"/>
            <a:r>
              <a:rPr lang="en-US" dirty="0" err="1" smtClean="0"/>
              <a:t>Ciencias</a:t>
            </a:r>
            <a:r>
              <a:rPr lang="en-US" dirty="0" smtClean="0"/>
              <a:t> </a:t>
            </a:r>
            <a:r>
              <a:rPr lang="en-US" dirty="0" err="1" smtClean="0"/>
              <a:t>Matemáticas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Jessica Torres</a:t>
            </a:r>
          </a:p>
          <a:p>
            <a:pPr lvl="1"/>
            <a:r>
              <a:rPr lang="en-US" dirty="0" err="1" smtClean="0"/>
              <a:t>Química</a:t>
            </a:r>
            <a:endParaRPr lang="en-US" dirty="0" smtClean="0"/>
          </a:p>
          <a:p>
            <a:r>
              <a:rPr lang="en-US" dirty="0" smtClean="0"/>
              <a:t>Prof. </a:t>
            </a:r>
            <a:r>
              <a:rPr lang="en-US" dirty="0" err="1" smtClean="0"/>
              <a:t>Félix</a:t>
            </a:r>
            <a:r>
              <a:rPr lang="en-US" dirty="0" smtClean="0"/>
              <a:t> Zapata</a:t>
            </a:r>
          </a:p>
          <a:p>
            <a:pPr lvl="1"/>
            <a:r>
              <a:rPr lang="es-ES" dirty="0" smtClean="0"/>
              <a:t>Decano Asociado Avalúo y Tecnologías del Aprendizaje</a:t>
            </a:r>
            <a:endParaRPr lang="en-US" dirty="0" smtClean="0"/>
          </a:p>
          <a:p>
            <a:r>
              <a:rPr lang="es-ES" dirty="0" err="1" smtClean="0"/>
              <a:t>Leisha</a:t>
            </a:r>
            <a:r>
              <a:rPr lang="es-ES" dirty="0" smtClean="0"/>
              <a:t> Santiago Bello</a:t>
            </a:r>
          </a:p>
          <a:p>
            <a:pPr lvl="1"/>
            <a:r>
              <a:rPr lang="es-ES" dirty="0" smtClean="0"/>
              <a:t>Representante Estudiantil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CESAC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Comité</a:t>
            </a:r>
            <a:r>
              <a:rPr lang="en-US" dirty="0" smtClean="0"/>
              <a:t> </a:t>
            </a:r>
            <a:r>
              <a:rPr lang="en-US" dirty="0" err="1" smtClean="0"/>
              <a:t>permanente</a:t>
            </a:r>
            <a:r>
              <a:rPr lang="en-US" dirty="0" smtClean="0"/>
              <a:t> de la </a:t>
            </a:r>
            <a:r>
              <a:rPr lang="en-US" dirty="0" err="1" smtClean="0"/>
              <a:t>Facultad</a:t>
            </a:r>
            <a:endParaRPr lang="en-US" dirty="0" smtClean="0"/>
          </a:p>
          <a:p>
            <a:pPr lvl="1"/>
            <a:r>
              <a:rPr lang="en-US" dirty="0" smtClean="0"/>
              <a:t>Un </a:t>
            </a:r>
            <a:r>
              <a:rPr lang="en-US" dirty="0" err="1" smtClean="0"/>
              <a:t>representante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endParaRPr lang="en-US" dirty="0" smtClean="0"/>
          </a:p>
          <a:p>
            <a:r>
              <a:rPr lang="es-ES" u="sng" dirty="0" smtClean="0"/>
              <a:t>Visión</a:t>
            </a:r>
            <a:r>
              <a:rPr lang="es-ES" dirty="0" smtClean="0"/>
              <a:t>:</a:t>
            </a:r>
          </a:p>
          <a:p>
            <a:pPr lvl="1"/>
            <a:r>
              <a:rPr lang="es-ES" dirty="0" smtClean="0"/>
              <a:t>La educación general es fundamental en la formación profesional a nivel </a:t>
            </a:r>
            <a:r>
              <a:rPr lang="es-ES" dirty="0" err="1" smtClean="0"/>
              <a:t>subgraduado</a:t>
            </a:r>
            <a:r>
              <a:rPr lang="es-ES" dirty="0" smtClean="0"/>
              <a:t> la cual debe incorporar valores tales como responsabilidad, respeto, diálogo y excelencia académica. El Comité de Educación </a:t>
            </a:r>
            <a:r>
              <a:rPr lang="es-ES" dirty="0" err="1" smtClean="0"/>
              <a:t>Subgraduada</a:t>
            </a:r>
            <a:r>
              <a:rPr lang="es-ES" dirty="0" smtClean="0"/>
              <a:t> asesorará a la facultad de Artes y Ciencias en el establecimiento y cumplimiento de los estándares del desarrollo académico </a:t>
            </a:r>
            <a:r>
              <a:rPr lang="es-ES" dirty="0" err="1" smtClean="0"/>
              <a:t>subgraduado</a:t>
            </a:r>
            <a:r>
              <a:rPr lang="es-ES" dirty="0" smtClean="0"/>
              <a:t> a nivel de facultad.</a:t>
            </a:r>
            <a:br>
              <a:rPr lang="es-ES" dirty="0" smtClean="0"/>
            </a:br>
            <a:endParaRPr lang="es-ES" dirty="0" smtClean="0"/>
          </a:p>
          <a:p>
            <a:r>
              <a:rPr lang="es-ES" u="sng" dirty="0" smtClean="0"/>
              <a:t>Misión</a:t>
            </a:r>
            <a:r>
              <a:rPr lang="es-ES" dirty="0" smtClean="0"/>
              <a:t>:</a:t>
            </a:r>
          </a:p>
          <a:p>
            <a:pPr lvl="1"/>
            <a:r>
              <a:rPr lang="es-ES" dirty="0" smtClean="0"/>
              <a:t>Revisar, evaluar y valorar de manera comprehensiva los aspectos normativos de la educación </a:t>
            </a:r>
            <a:r>
              <a:rPr lang="es-ES" dirty="0" err="1" smtClean="0"/>
              <a:t>subgraduada</a:t>
            </a:r>
            <a:r>
              <a:rPr lang="es-ES" dirty="0" smtClean="0"/>
              <a:t>, particularmente aquellos referentes a la educación general; formular conclusiones sobre la manera en que responden al perfil del estudiante que se pretende formar; y hacer recomendaciones al respecto.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Informe 5 de marzo de 2013&amp;#x0D;&amp;#x0A;(presentado 12 de marzo de 2013)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Trabajos en curso&amp;quot;&quot;/&gt;&lt;property id=&quot;20307&quot; value=&quot;257&quot;/&gt;&lt;/object&gt;&lt;object type=&quot;3&quot; unique_id=&quot;10006&quot;&gt;&lt;property id=&quot;20148&quot; value=&quot;5&quot;/&gt;&lt;property id=&quot;20300&quot; value=&quot;Slide 3&quot;/&gt;&lt;property id=&quot;20307&quot; value=&quot;260&quot;/&gt;&lt;/object&gt;&lt;object type=&quot;3&quot; unique_id=&quot;10007&quot;&gt;&lt;property id=&quot;20148&quot; value=&quot;5&quot;/&gt;&lt;property id=&quot;20300&quot; value=&quot;Slide 4&quot;/&gt;&lt;property id=&quot;20307&quot; value=&quot;261&quot;/&gt;&lt;/object&gt;&lt;object type=&quot;3&quot; unique_id=&quot;10008&quot;&gt;&lt;property id=&quot;20148&quot; value=&quot;5&quot;/&gt;&lt;property id=&quot;20300&quot; value=&quot;Slide 5 - &amp;quot;Trabajo de representantes&amp;quot;&quot;/&gt;&lt;property id=&quot;20307&quot; value=&quot;258&quot;/&gt;&lt;/object&gt;&lt;object type=&quot;3&quot; unique_id=&quot;10009&quot;&gt;&lt;property id=&quot;20148&quot; value=&quot;5&quot;/&gt;&lt;property id=&quot;20300&quot; value=&quot;Slide 6&quot;/&gt;&lt;property id=&quot;20307&quot; value=&quot;262&quot;/&gt;&lt;/object&gt;&lt;object type=&quot;3&quot; unique_id=&quot;10010&quot;&gt;&lt;property id=&quot;20148&quot; value=&quot;5&quot;/&gt;&lt;property id=&quot;20300&quot; value=&quot;Slide 7 - &amp;quot;Próximo&amp;quot;&quot;/&gt;&lt;property id=&quot;20307&quot; value=&quot;263&quot;/&gt;&lt;/object&gt;&lt;object type=&quot;3&quot; unique_id=&quot;10011&quot;&gt;&lt;property id=&quot;20148&quot; value=&quot;5&quot;/&gt;&lt;property id=&quot;20300&quot; value=&quot;Slide 9 - &amp;quot;CESAC&amp;quot;&quot;/&gt;&lt;property id=&quot;20307&quot; value=&quot;259&quot;/&gt;&lt;/object&gt;&lt;object type=&quot;3&quot; unique_id=&quot;10122&quot;&gt;&lt;property id=&quot;20148&quot; value=&quot;5&quot;/&gt;&lt;property id=&quot;20300&quot; value=&quot;Slide 8 - &amp;quot;Lista de Representantes por Departamento&amp;quot;&quot;/&gt;&lt;property id=&quot;20307&quot; value=&quot;264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121</TotalTime>
  <Words>602</Words>
  <Application>Microsoft Office PowerPoint</Application>
  <PresentationFormat>On-screen Show (4:3)</PresentationFormat>
  <Paragraphs>169</Paragraphs>
  <Slides>11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Foundry</vt:lpstr>
      <vt:lpstr>Informe 5 de marzo de 2013 (presentado 10 de septiembre de 2013)</vt:lpstr>
      <vt:lpstr>Trabajos en curso</vt:lpstr>
      <vt:lpstr>Slide 3</vt:lpstr>
      <vt:lpstr>Slide 4</vt:lpstr>
      <vt:lpstr>Trabajo de representantes</vt:lpstr>
      <vt:lpstr>Slide 6</vt:lpstr>
      <vt:lpstr>Próximo</vt:lpstr>
      <vt:lpstr>¿Aborda usted este objetivo en el curso? </vt:lpstr>
      <vt:lpstr>Objetivos</vt:lpstr>
      <vt:lpstr>Lista de Representantes por Departamento (2012-2013)</vt:lpstr>
      <vt:lpstr>CESAC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 5 de febrero de 2013</dc:title>
  <dc:creator>Ada</dc:creator>
  <cp:lastModifiedBy>Ada</cp:lastModifiedBy>
  <cp:revision>21</cp:revision>
  <dcterms:created xsi:type="dcterms:W3CDTF">2013-02-01T20:59:55Z</dcterms:created>
  <dcterms:modified xsi:type="dcterms:W3CDTF">2013-09-09T20:42:35Z</dcterms:modified>
</cp:coreProperties>
</file>