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8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9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0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11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12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13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14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15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16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84" r:id="rId1"/>
    <p:sldMasterId id="2147483709" r:id="rId2"/>
    <p:sldMasterId id="2147483715" r:id="rId3"/>
    <p:sldMasterId id="2147483721" r:id="rId4"/>
    <p:sldMasterId id="2147483725" r:id="rId5"/>
    <p:sldMasterId id="2147483729" r:id="rId6"/>
    <p:sldMasterId id="2147483737" r:id="rId7"/>
    <p:sldMasterId id="2147483742" r:id="rId8"/>
    <p:sldMasterId id="2147483764" r:id="rId9"/>
    <p:sldMasterId id="2147484607" r:id="rId10"/>
    <p:sldMasterId id="2147484619" r:id="rId11"/>
    <p:sldMasterId id="2147485258" r:id="rId12"/>
    <p:sldMasterId id="2147485342" r:id="rId13"/>
    <p:sldMasterId id="2147485624" r:id="rId14"/>
    <p:sldMasterId id="2147485636" r:id="rId15"/>
    <p:sldMasterId id="2147487149" r:id="rId16"/>
    <p:sldMasterId id="2147487269" r:id="rId17"/>
  </p:sldMasterIdLst>
  <p:notesMasterIdLst>
    <p:notesMasterId r:id="rId28"/>
  </p:notesMasterIdLst>
  <p:handoutMasterIdLst>
    <p:handoutMasterId r:id="rId29"/>
  </p:handoutMasterIdLst>
  <p:sldIdLst>
    <p:sldId id="256" r:id="rId18"/>
    <p:sldId id="311" r:id="rId19"/>
    <p:sldId id="371" r:id="rId20"/>
    <p:sldId id="380" r:id="rId21"/>
    <p:sldId id="330" r:id="rId22"/>
    <p:sldId id="350" r:id="rId23"/>
    <p:sldId id="383" r:id="rId24"/>
    <p:sldId id="384" r:id="rId25"/>
    <p:sldId id="386" r:id="rId26"/>
    <p:sldId id="370" r:id="rId27"/>
  </p:sldIdLst>
  <p:sldSz cx="6858000" cy="51435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ヒラギノ角ゴ ProN W3" charset="-128"/>
        <a:cs typeface="+mn-cs"/>
        <a:sym typeface="Gill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5632"/>
    <a:srgbClr val="EBF1E9"/>
    <a:srgbClr val="D5E3CF"/>
    <a:srgbClr val="BEDBBC"/>
    <a:srgbClr val="F6F2F1"/>
    <a:srgbClr val="D4CEC2"/>
    <a:srgbClr val="A69A83"/>
    <a:srgbClr val="49A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7" autoAdjust="0"/>
    <p:restoredTop sz="90925" autoAdjust="0"/>
  </p:normalViewPr>
  <p:slideViewPr>
    <p:cSldViewPr>
      <p:cViewPr varScale="1">
        <p:scale>
          <a:sx n="77" d="100"/>
          <a:sy n="77" d="100"/>
        </p:scale>
        <p:origin x="1360" y="48"/>
      </p:cViewPr>
      <p:guideLst>
        <p:guide orient="horz" pos="1620"/>
        <p:guide pos="2160"/>
      </p:guideLst>
    </p:cSldViewPr>
  </p:slideViewPr>
  <p:outlineViewPr>
    <p:cViewPr>
      <p:scale>
        <a:sx n="33" d="100"/>
        <a:sy n="33" d="100"/>
      </p:scale>
      <p:origin x="0" y="157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2892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4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3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/>
          <a:lstStyle>
            <a:lvl1pPr algn="l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/>
          <a:lstStyle>
            <a:lvl1pPr algn="r">
              <a:defRPr sz="1000"/>
            </a:lvl1pPr>
          </a:lstStyle>
          <a:p>
            <a:pPr>
              <a:defRPr/>
            </a:pPr>
            <a:fld id="{E5CAB4E9-CB21-42FB-BFD6-C2AC8FC411F2}" type="datetimeFigureOut">
              <a:rPr lang="en-US"/>
              <a:pPr>
                <a:defRPr/>
              </a:pPr>
              <a:t>6/14/2016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680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 anchor="b"/>
          <a:lstStyle>
            <a:lvl1pPr algn="l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6800"/>
            <a:ext cx="2971800" cy="457200"/>
          </a:xfrm>
          <a:prstGeom prst="rect">
            <a:avLst/>
          </a:prstGeom>
        </p:spPr>
        <p:txBody>
          <a:bodyPr vert="horz" wrap="square" lIns="76188" tIns="38094" rIns="76188" bIns="38094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02327C0-17C5-45AB-B80F-9F76360A2E5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/>
          <a:lstStyle>
            <a:lvl1pPr algn="l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/>
          <a:lstStyle>
            <a:lvl1pPr algn="r">
              <a:defRPr sz="1000"/>
            </a:lvl1pPr>
          </a:lstStyle>
          <a:p>
            <a:pPr>
              <a:defRPr/>
            </a:pPr>
            <a:fld id="{2276F719-3BDE-49DB-BDF4-A5699D545982}" type="datetimeFigureOut">
              <a:rPr lang="en-US"/>
              <a:pPr>
                <a:defRPr/>
              </a:pPr>
              <a:t>6/14/2016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7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76188" tIns="38094" rIns="76188" bIns="38094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388" y="4400550"/>
            <a:ext cx="5483225" cy="3600450"/>
          </a:xfrm>
          <a:prstGeom prst="rect">
            <a:avLst/>
          </a:prstGeom>
        </p:spPr>
        <p:txBody>
          <a:bodyPr vert="horz" lIns="76188" tIns="38094" rIns="76188" bIns="38094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</p:spPr>
        <p:txBody>
          <a:bodyPr vert="horz" lIns="76188" tIns="38094" rIns="76188" bIns="38094" rtlCol="0" anchor="b"/>
          <a:lstStyle>
            <a:lvl1pPr algn="l">
              <a:defRPr sz="1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6800"/>
            <a:ext cx="2971800" cy="457200"/>
          </a:xfrm>
          <a:prstGeom prst="rect">
            <a:avLst/>
          </a:prstGeom>
        </p:spPr>
        <p:txBody>
          <a:bodyPr vert="horz" wrap="square" lIns="76188" tIns="38094" rIns="76188" bIns="38094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CD53F6AB-42EF-456C-A706-CFE758E6A45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27075" indent="-2794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2077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568450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1612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4733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305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3877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449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fld id="{40A9C028-42F7-4C10-9ADE-D06C21CB9F81}" type="slidenum">
              <a:rPr lang="en-US" altLang="en-US" sz="1000" smtClean="0"/>
              <a:pPr/>
              <a:t>1</a:t>
            </a:fld>
            <a:endParaRPr lang="en-US" altLang="en-US" sz="10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841500" y="882650"/>
            <a:ext cx="3175000" cy="23828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27075" indent="-2794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2077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568450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1612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4733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305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3877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449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fld id="{030BB9AC-D894-4C88-AA6D-A724B5AEEB10}" type="slidenum">
              <a:rPr lang="en-US" altLang="en-US" sz="1000" smtClean="0"/>
              <a:pPr/>
              <a:t>2</a:t>
            </a:fld>
            <a:endParaRPr lang="en-US" altLang="en-US" sz="10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27075" indent="-2794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2077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568450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1612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4733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305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3877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449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fld id="{6DEA51A1-1FCB-4A8C-9E85-93845A52CB65}" type="slidenum">
              <a:rPr lang="en-US" altLang="en-US" sz="1000" smtClean="0"/>
              <a:pPr/>
              <a:t>5</a:t>
            </a:fld>
            <a:endParaRPr lang="en-US" altLang="en-US" sz="10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27075" indent="-2794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2077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568450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16125" indent="-223838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4733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305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3877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44925" indent="-223838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fld id="{85608A33-97F9-44BF-AE6F-9A3B2D5CA884}" type="slidenum">
              <a:rPr lang="en-US" altLang="en-US" sz="1000" smtClean="0"/>
              <a:pPr/>
              <a:t>6</a:t>
            </a:fld>
            <a:endParaRPr lang="en-US" altLang="en-US" sz="10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11200" indent="-2730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096963" indent="-219075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535113" indent="-219075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1974850" indent="-219075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432050" indent="-219075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889250" indent="-219075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346450" indent="-219075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03650" indent="-219075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fld id="{25FD0EE6-D3B2-4F19-94A8-559F1BC240FA}" type="slidenum">
              <a:rPr lang="en-US" altLang="en-US" sz="1000" smtClean="0"/>
              <a:pPr/>
              <a:t>10</a:t>
            </a:fld>
            <a:endParaRPr lang="en-US" altLang="en-US" sz="10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6800" y="1047750"/>
            <a:ext cx="1905000" cy="994172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151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99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310235A6-606D-40E6-9C57-0B06409DC95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7543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25E8D120-DFF4-46A5-B604-065B5BC0F6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65373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304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C46F9-3B76-409E-A9E1-D02B3844A4C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45472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8F819-3644-4A9A-BA39-94F7BD39C8D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904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56042-06B9-4799-8287-0A5936A9FA4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46059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54729-9E75-41F0-90C6-35E6CBD713C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444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369219"/>
            <a:ext cx="588645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fld id="{488BAAB8-5D91-41CA-905D-7C72B575A5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299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663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731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273844"/>
            <a:ext cx="5915025" cy="9941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369219"/>
            <a:ext cx="588645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4572000" y="4789488"/>
            <a:ext cx="1543050" cy="2730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1CFC4A03-70C2-4F69-89DF-193B43EEFB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4489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47800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605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438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569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676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2913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068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809750"/>
            <a:ext cx="5143500" cy="1478616"/>
          </a:xfrm>
          <a:prstGeom prst="rect">
            <a:avLst/>
          </a:prstGeom>
        </p:spPr>
        <p:txBody>
          <a:bodyPr anchor="b"/>
          <a:lstStyle>
            <a:lvl1pPr algn="ctr">
              <a:defRPr sz="4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268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809750"/>
            <a:ext cx="5143500" cy="1478616"/>
          </a:xfrm>
          <a:prstGeom prst="rect">
            <a:avLst/>
          </a:prstGeom>
        </p:spPr>
        <p:txBody>
          <a:bodyPr anchor="b"/>
          <a:lstStyle>
            <a:lvl1pPr algn="ctr">
              <a:defRPr sz="4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2831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47800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9685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681" y="67866"/>
            <a:ext cx="6172200" cy="5715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6637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5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C9CB5-8653-4BE9-ABC0-FF0A6DB6E2E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571982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6993C-B797-4DC7-9B26-1F73FAC57A9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673903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8497C-1836-4EDC-959D-D6DEC4243AC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420469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096BF-86DC-4C0F-9CCA-B567D4DFE01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934934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8B31A-632C-4945-B317-6A04C4A40EB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73313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2D195-1C8B-4E24-A177-C5AEAA196E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8832945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24762-0926-4FC9-A84E-0CF1AC62D6D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633010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8" y="741363"/>
            <a:ext cx="3471862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7017E-447A-4355-9726-0AF32FDB970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22346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8" y="741363"/>
            <a:ext cx="3471862" cy="3654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B8E16-75E1-4184-B4E6-3BE86BD25B6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179756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53B75-24F3-44F1-B4A5-090D43E2FA8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73162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0" y="274638"/>
            <a:ext cx="1477963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74638"/>
            <a:ext cx="4284662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B9B35-A59C-415B-8E05-C022DA48202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825108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5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41983-F1E0-4645-889C-2D882B4B85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465431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ECBD9-43ED-4B50-9004-50C94AFEB7D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96654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6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D733A-FC5B-4958-8260-0B6AC34A7E6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124189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6AE0-0C4A-432C-93E9-5BB43A65E46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93660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4" y="1282701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4" y="3441701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B1CCB-5C5A-49F2-9E8D-5CBE6EA9B8B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941564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9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1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F3EE6-D279-4C86-9221-466B24E426F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118888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9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6" y="1260475"/>
            <a:ext cx="2900363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6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FF98-AEE0-4D66-9FD5-6BFCA7101FA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93893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00B39-8FF2-4569-8060-787C95977A2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63255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0772E-2266-4CBF-AC52-99682D93A8B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080912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6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9" y="741364"/>
            <a:ext cx="3471862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6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2755C-38F5-4608-AEF9-11573C0E1CF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19083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6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9" y="741364"/>
            <a:ext cx="3471862" cy="3654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6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E5FA1-90A7-4DDF-831F-48230C452F2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978411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886E9-F618-448A-BEFC-12FAF93D736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98072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1" y="274639"/>
            <a:ext cx="1477963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9" y="274639"/>
            <a:ext cx="4284662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0C933-8D75-41E9-AF73-F634C63C193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7017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6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3DA53-1215-49E2-8C0F-19E5196D76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9669516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809DF-50A5-4A7E-BBD6-9D9302AE2E0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2762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4" y="1282701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4" y="3441701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57B14-9050-4684-874B-45E988EBA66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4362601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9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1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D3B87-8A73-4B7E-A622-7D7BA7C9875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7687558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9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6" y="1260475"/>
            <a:ext cx="2900363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6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0722D-DDEA-47EC-95A8-A20BD500186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15533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20DE6-A5B3-405B-884B-F904DA58FBF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460763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EA338-F63F-41D1-AD92-61749838FA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82946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6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9" y="741364"/>
            <a:ext cx="3471862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6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E3448-0607-42B5-A91B-B71B8C7999A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9506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6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9" y="741364"/>
            <a:ext cx="3471862" cy="3654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6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CFFB9-7177-44EC-B388-6E8AF6756AA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096103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E6E72-806B-4361-8C42-93157929345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26219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1" y="274639"/>
            <a:ext cx="1477963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9" y="274639"/>
            <a:ext cx="4284662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A2C57-8D40-4D47-B56C-92485A9B10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3669696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7456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A8DDAE29-CBFA-4C26-B1EF-4268D436A4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143012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fld id="{5533F876-15E6-46D0-9B38-E33B5A522BE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2510914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76383EB0-B9B4-48AC-A635-97B37E5D3357}" type="datetimeFigureOut">
              <a:rPr lang="en-US"/>
              <a:pPr>
                <a:defRPr/>
              </a:pPr>
              <a:t>6/14/2016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E1B8C0DE-5BCD-49BA-9FF8-AAC5FCB916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77928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A01EB-C970-4EA5-9F68-A90D49CA2E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3707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4" y="1282701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4" y="3441701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12C8F9-49CD-48C0-8062-632D3E12A2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3421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9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1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F8533-9B6C-4989-8ABA-A5C5639878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3079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9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6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6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13DB7-E5C5-48E9-87C2-D86B9F476F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38272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369219"/>
            <a:ext cx="588645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prstClr val="black">
                    <a:lumMod val="50000"/>
                    <a:lumOff val="50000"/>
                  </a:prstClr>
                </a:solidFill>
              </a:defRPr>
            </a:lvl1pPr>
          </a:lstStyle>
          <a:p>
            <a:pPr>
              <a:defRPr/>
            </a:pPr>
            <a:fld id="{1021A82B-0169-425E-9E1E-6C7FD96B316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56713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066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4" y="1809751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33713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5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8C239-FB20-49E7-AE0B-6442192AD4E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9405919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0FE94-D9E4-455E-B02A-6BD7A592513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3459371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CFCBA-57A2-4C6A-80E1-8336BFEFD86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7266936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645A1-1254-4CF4-A929-2C5E8E17B82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6963447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DFEA4-EDC8-463C-89B9-7B52CA8F746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015456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2D56-C288-422F-BEBB-0F0BC897447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5043036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FD284-C930-4E48-B622-517235C433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162619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8" y="741363"/>
            <a:ext cx="3471862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256F0-00DA-4054-A5E0-D0A573B026AF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083938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8" y="741363"/>
            <a:ext cx="3471862" cy="3654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4108A-1C44-4056-A8DC-8DFFBF0E311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7312215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41853-7036-4B14-BE06-6FD18BBB074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8497328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0" y="274638"/>
            <a:ext cx="1477963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74638"/>
            <a:ext cx="4284662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DCED8-0D86-4DC0-94D4-1FB5B2D8F06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7452757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E19EC-6F8A-4A06-825E-148D4754BA2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917524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870F8-C25D-4E5F-BC44-622B9992CDA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02590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0E1F1-42EE-4A3C-B3EF-6E2FB11524A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1019532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EB690-786B-459F-AF01-D21F3682162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856821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369219"/>
            <a:ext cx="588645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fld id="{169E8764-89B3-4095-9332-29FF4B0E245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0048683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91516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BE8A0-8DDF-40FF-931F-3DE53E2A588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588299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65408-CD45-4093-9C8E-ABD6A531EF9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249094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8C264-8E29-467B-A664-14BF6C8582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674867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B4BEF-1FAA-4070-B3A9-D93E58B14A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2254516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0" y="1369219"/>
            <a:ext cx="588645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fld id="{B4E04F75-A49A-4D60-9B7C-6C8FDC23AA5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0164295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809750"/>
            <a:ext cx="5915025" cy="1454150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23625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841375"/>
            <a:ext cx="51435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925"/>
            <a:ext cx="51435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DAD4B-1969-4788-8C40-D450CB97151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717927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98CF7-582B-440B-9D42-6EFA9E42541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4339276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282700"/>
            <a:ext cx="5915025" cy="21399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3441700"/>
            <a:ext cx="5915025" cy="11255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CE35E-867D-46D6-A284-36204147F15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175610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70013"/>
            <a:ext cx="2881312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1370013"/>
            <a:ext cx="2881313" cy="3262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4E594-6B32-4BF0-9009-127F5472AF46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7544907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274638"/>
            <a:ext cx="5915025" cy="993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1260475"/>
            <a:ext cx="2900363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1879600"/>
            <a:ext cx="2900363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475"/>
            <a:ext cx="2916237" cy="619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9600"/>
            <a:ext cx="2916237" cy="27622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9C0D-DD2B-4343-9830-83C16E8DF14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7596595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0BA28-A255-4571-8057-162EDAAEE23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8925768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06291-6589-4F72-B591-15A388C0E8F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6785337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8" y="741363"/>
            <a:ext cx="3471862" cy="36544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A37A5-91EB-43EB-ABE0-E5275125AE1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0203923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342900"/>
            <a:ext cx="221138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8" y="741363"/>
            <a:ext cx="3471862" cy="3654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1543050"/>
            <a:ext cx="2211388" cy="28590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6F83F-26FB-471E-8319-9796441F623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8430442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8EA48-DAFF-4D78-93DD-8C0E8129C41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426302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0" y="274638"/>
            <a:ext cx="1477963" cy="435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74638"/>
            <a:ext cx="4284662" cy="435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4D025-F635-4E38-B08C-76DD546FC92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57110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17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7.jpe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9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1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2.jpe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6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theme" Target="../theme/theme13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6.xml"/><Relationship Id="rId9" Type="http://schemas.openxmlformats.org/officeDocument/2006/relationships/image" Target="../media/image3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83.xml"/><Relationship Id="rId7" Type="http://schemas.openxmlformats.org/officeDocument/2006/relationships/theme" Target="../theme/theme15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5.xml"/><Relationship Id="rId4" Type="http://schemas.openxmlformats.org/officeDocument/2006/relationships/slideLayout" Target="../slideLayouts/slideLayout8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89.xml"/><Relationship Id="rId7" Type="http://schemas.openxmlformats.org/officeDocument/2006/relationships/theme" Target="../theme/theme16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0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8136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514350"/>
            <a:ext cx="59150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Box 6"/>
          <p:cNvSpPr txBox="1">
            <a:spLocks noChangeArrowheads="1"/>
          </p:cNvSpPr>
          <p:nvPr userDrawn="1"/>
        </p:nvSpPr>
        <p:spPr bwMode="auto">
          <a:xfrm>
            <a:off x="6248400" y="3562350"/>
            <a:ext cx="609600" cy="1447800"/>
          </a:xfrm>
          <a:prstGeom prst="rect">
            <a:avLst/>
          </a:prstGeom>
          <a:solidFill>
            <a:srgbClr val="F5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DCE5E995-72DA-44B0-8B1F-6A2A3AE49AB9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37" r:id="rId1"/>
    <p:sldLayoutId id="2147488223" r:id="rId2"/>
    <p:sldLayoutId id="2147488224" r:id="rId3"/>
    <p:sldLayoutId id="214748813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7F5DD1F-D7CE-44E6-8A17-5E27A60B2D7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3A68F14D-0423-4B3B-B320-C72D6473F15B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39" r:id="rId1"/>
    <p:sldLayoutId id="2147488140" r:id="rId2"/>
    <p:sldLayoutId id="2147488141" r:id="rId3"/>
    <p:sldLayoutId id="2147488142" r:id="rId4"/>
    <p:sldLayoutId id="2147488225" r:id="rId5"/>
    <p:sldLayoutId id="214748822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8143" r:id="rId1"/>
    <p:sldLayoutId id="2147488227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10EA42F-1844-4A56-A7E7-8C2C94EF64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22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D47FA8CC-6841-4BAE-BB05-F15167706FAA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44" r:id="rId1"/>
    <p:sldLayoutId id="2147488145" r:id="rId2"/>
    <p:sldLayoutId id="2147488146" r:id="rId3"/>
    <p:sldLayoutId id="2147488147" r:id="rId4"/>
    <p:sldLayoutId id="2147488148" r:id="rId5"/>
    <p:sldLayoutId id="2147488149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8150" r:id="rId1"/>
    <p:sldLayoutId id="2147488151" r:id="rId2"/>
    <p:sldLayoutId id="2147488152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FB3D39D-181B-4B1B-8056-AAE642A9610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F86558B1-57B1-4D24-8C02-81316A7E1A0C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53" r:id="rId1"/>
    <p:sldLayoutId id="2147488154" r:id="rId2"/>
    <p:sldLayoutId id="2147488155" r:id="rId3"/>
    <p:sldLayoutId id="2147488156" r:id="rId4"/>
    <p:sldLayoutId id="2147488157" r:id="rId5"/>
    <p:sldLayoutId id="2147488158" r:id="rId6"/>
    <p:sldLayoutId id="2147488159" r:id="rId7"/>
    <p:sldLayoutId id="2147488160" r:id="rId8"/>
    <p:sldLayoutId id="2147488161" r:id="rId9"/>
    <p:sldLayoutId id="2147488162" r:id="rId10"/>
    <p:sldLayoutId id="214748816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59595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D3A76AA-457E-4E8D-986D-52785C32534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6151" name="Picture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8164" r:id="rId1"/>
    <p:sldLayoutId id="2147488165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1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E6312ED-5F46-4907-8E41-9415F70465F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D4316617-4277-4956-B5B1-F0A4B8B0C25E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66" r:id="rId1"/>
    <p:sldLayoutId id="2147488167" r:id="rId2"/>
    <p:sldLayoutId id="2147488168" r:id="rId3"/>
    <p:sldLayoutId id="2147488169" r:id="rId4"/>
    <p:sldLayoutId id="2147488170" r:id="rId5"/>
    <p:sldLayoutId id="2147488171" r:id="rId6"/>
    <p:sldLayoutId id="2147488172" r:id="rId7"/>
    <p:sldLayoutId id="2147488173" r:id="rId8"/>
    <p:sldLayoutId id="2147488174" r:id="rId9"/>
    <p:sldLayoutId id="2147488175" r:id="rId10"/>
    <p:sldLayoutId id="2147488176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59595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6pPr>
      <a:lvl7pPr marL="914378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9pPr>
    </p:titleStyle>
    <p:bodyStyle>
      <a:lvl1pPr marL="227013" indent="-227013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42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819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2B4E077-3004-42D3-9533-A88977D1990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902CBC2A-9E6A-465A-B002-CE5077F38B57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77" r:id="rId1"/>
    <p:sldLayoutId id="2147488178" r:id="rId2"/>
    <p:sldLayoutId id="2147488179" r:id="rId3"/>
    <p:sldLayoutId id="2147488180" r:id="rId4"/>
    <p:sldLayoutId id="2147488181" r:id="rId5"/>
    <p:sldLayoutId id="2147488182" r:id="rId6"/>
    <p:sldLayoutId id="2147488183" r:id="rId7"/>
    <p:sldLayoutId id="2147488184" r:id="rId8"/>
    <p:sldLayoutId id="2147488185" r:id="rId9"/>
    <p:sldLayoutId id="2147488186" r:id="rId10"/>
    <p:sldLayoutId id="2147488187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59595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6pPr>
      <a:lvl7pPr marL="914378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9pPr>
    </p:titleStyle>
    <p:bodyStyle>
      <a:lvl1pPr marL="227013" indent="-227013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42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514350"/>
            <a:ext cx="59150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Box 6"/>
          <p:cNvSpPr txBox="1">
            <a:spLocks noChangeArrowheads="1"/>
          </p:cNvSpPr>
          <p:nvPr userDrawn="1"/>
        </p:nvSpPr>
        <p:spPr bwMode="auto">
          <a:xfrm>
            <a:off x="6248400" y="3562350"/>
            <a:ext cx="609600" cy="1447800"/>
          </a:xfrm>
          <a:prstGeom prst="rect">
            <a:avLst/>
          </a:prstGeom>
          <a:solidFill>
            <a:srgbClr val="F5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922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B4F2D35E-F413-4271-918D-70D93A8989D2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88" r:id="rId1"/>
    <p:sldLayoutId id="2147488229" r:id="rId2"/>
    <p:sldLayoutId id="2147488230" r:id="rId3"/>
    <p:sldLayoutId id="2147488231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82EDC9B5-3459-43E0-A28C-1AF388F31E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89" r:id="rId1"/>
    <p:sldLayoutId id="2147488190" r:id="rId2"/>
    <p:sldLayoutId id="2147488191" r:id="rId3"/>
    <p:sldLayoutId id="2147488192" r:id="rId4"/>
    <p:sldLayoutId id="2147488232" r:id="rId5"/>
    <p:sldLayoutId id="2147488233" r:id="rId6"/>
    <p:sldLayoutId id="2147488234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5pPr>
      <a:lvl6pPr marL="457189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6pPr>
      <a:lvl7pPr marL="914378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7pPr>
      <a:lvl8pPr marL="1371566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8pPr>
      <a:lvl9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227013" indent="-227013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404040"/>
          </a:solidFill>
          <a:latin typeface="+mn-lt"/>
          <a:ea typeface="+mn-ea"/>
          <a:cs typeface="+mn-cs"/>
        </a:defRPr>
      </a:lvl1pPr>
      <a:lvl2pPr marL="6842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14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5986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5813" indent="-227013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126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C2D8A38-B9A7-40CE-BD95-423E58437B2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FA7E0518-6DA0-42BF-AF81-532EAA4B2E82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193" r:id="rId1"/>
    <p:sldLayoutId id="2147488194" r:id="rId2"/>
    <p:sldLayoutId id="2147488195" r:id="rId3"/>
    <p:sldLayoutId id="2147488196" r:id="rId4"/>
    <p:sldLayoutId id="2147488197" r:id="rId5"/>
    <p:sldLayoutId id="2147488198" r:id="rId6"/>
    <p:sldLayoutId id="2147488199" r:id="rId7"/>
    <p:sldLayoutId id="2147488200" r:id="rId8"/>
    <p:sldLayoutId id="2147488201" r:id="rId9"/>
    <p:sldLayoutId id="2147488202" r:id="rId10"/>
    <p:sldLayoutId id="214748820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59595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22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22832E3-0DCD-43B5-86C2-22D18D4088A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973375E0-45F1-46A0-8984-0B45E57C5D07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204" r:id="rId1"/>
    <p:sldLayoutId id="2147488205" r:id="rId2"/>
    <p:sldLayoutId id="2147488206" r:id="rId3"/>
    <p:sldLayoutId id="2147488207" r:id="rId4"/>
    <p:sldLayoutId id="2147488235" r:id="rId5"/>
    <p:sldLayoutId id="214748823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C4235FC-3C8C-4C9C-9E7A-6E9935F163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7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E1BBB76B-D8C4-45D3-9EA6-184BE919DB52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208" r:id="rId1"/>
    <p:sldLayoutId id="2147488209" r:id="rId2"/>
    <p:sldLayoutId id="2147488210" r:id="rId3"/>
    <p:sldLayoutId id="2147488211" r:id="rId4"/>
    <p:sldLayoutId id="2147488237" r:id="rId5"/>
    <p:sldLayoutId id="2147488238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274638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33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71488" y="1370013"/>
            <a:ext cx="5915025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3"/>
            <a:ext cx="154305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3"/>
            <a:ext cx="231457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3"/>
            <a:ext cx="154305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CFA410E-FD85-4E93-A219-902D38CD2CA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8" name="Text Box 12"/>
          <p:cNvSpPr txBox="1">
            <a:spLocks noChangeArrowheads="1"/>
          </p:cNvSpPr>
          <p:nvPr userDrawn="1"/>
        </p:nvSpPr>
        <p:spPr bwMode="auto">
          <a:xfrm>
            <a:off x="5257800" y="4932363"/>
            <a:ext cx="15494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defRPr/>
            </a:pPr>
            <a:fld id="{59E43D8D-D866-43E6-A890-43F26747F49D}" type="slidenum">
              <a:rPr lang="en-US" altLang="en-US" sz="800" b="1" smtClean="0">
                <a:solidFill>
                  <a:srgbClr val="777777"/>
                </a:solidFill>
                <a:latin typeface="Calibri" panose="020F050202020403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800" b="1" smtClean="0">
              <a:solidFill>
                <a:srgbClr val="777777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212" r:id="rId1"/>
    <p:sldLayoutId id="2147488213" r:id="rId2"/>
    <p:sldLayoutId id="2147488214" r:id="rId3"/>
    <p:sldLayoutId id="2147488215" r:id="rId4"/>
    <p:sldLayoutId id="2147488216" r:id="rId5"/>
    <p:sldLayoutId id="2147488217" r:id="rId6"/>
    <p:sldLayoutId id="2147488218" r:id="rId7"/>
    <p:sldLayoutId id="2147488219" r:id="rId8"/>
    <p:sldLayoutId id="2147488220" r:id="rId9"/>
    <p:sldLayoutId id="2147488221" r:id="rId10"/>
    <p:sldLayoutId id="214748822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59595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595959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595959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4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lcantero@guayacan.or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 bwMode="auto">
          <a:xfrm>
            <a:off x="4789488" y="209551"/>
            <a:ext cx="2057400" cy="152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500" dirty="0" err="1" smtClean="0">
                <a:latin typeface="Centaur" panose="02030504050205020304" pitchFamily="18" charset="0"/>
                <a:ea typeface="Batang" panose="02030600000101010101" pitchFamily="18" charset="-127"/>
              </a:rPr>
              <a:t>Grupo</a:t>
            </a:r>
            <a:r>
              <a:rPr lang="en-US" altLang="en-US" sz="3500" dirty="0" smtClean="0">
                <a:latin typeface="Centaur" panose="02030504050205020304" pitchFamily="18" charset="0"/>
                <a:ea typeface="Batang" panose="02030600000101010101" pitchFamily="18" charset="-127"/>
              </a:rPr>
              <a:t> </a:t>
            </a:r>
            <a:r>
              <a:rPr lang="en-US" altLang="en-US" sz="3500" dirty="0" smtClean="0">
                <a:latin typeface="Centaur" panose="02030504050205020304" pitchFamily="18" charset="0"/>
                <a:ea typeface="Batang" panose="02030600000101010101" pitchFamily="18" charset="-127"/>
              </a:rPr>
              <a:t>Guayacán, Inc.</a:t>
            </a:r>
          </a:p>
        </p:txBody>
      </p:sp>
      <p:sp>
        <p:nvSpPr>
          <p:cNvPr id="32771" name="Title 1"/>
          <p:cNvSpPr txBox="1">
            <a:spLocks/>
          </p:cNvSpPr>
          <p:nvPr/>
        </p:nvSpPr>
        <p:spPr bwMode="auto">
          <a:xfrm>
            <a:off x="4865688" y="1959899"/>
            <a:ext cx="1905000" cy="1549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es-PR" altLang="en-US" sz="2000" dirty="0" smtClean="0">
              <a:solidFill>
                <a:schemeClr val="bg1"/>
              </a:solidFill>
              <a:latin typeface="Centaur" panose="02030504050205020304" pitchFamily="18" charset="0"/>
            </a:endParaRPr>
          </a:p>
          <a:p>
            <a:pPr algn="ctr" eaLnBrk="1" hangingPunct="1">
              <a:lnSpc>
                <a:spcPct val="90000"/>
              </a:lnSpc>
            </a:pPr>
            <a:endParaRPr lang="es-PR" altLang="en-US" sz="2000" dirty="0" smtClean="0">
              <a:solidFill>
                <a:schemeClr val="bg1"/>
              </a:solidFill>
              <a:latin typeface="Centaur" panose="02030504050205020304" pitchFamily="18" charset="0"/>
            </a:endParaRPr>
          </a:p>
          <a:p>
            <a:pPr algn="ctr" eaLnBrk="1" hangingPunct="1">
              <a:lnSpc>
                <a:spcPct val="90000"/>
              </a:lnSpc>
            </a:pPr>
            <a:r>
              <a:rPr lang="es-PR" altLang="en-US" sz="2000" dirty="0" smtClean="0">
                <a:solidFill>
                  <a:schemeClr val="bg1"/>
                </a:solidFill>
                <a:latin typeface="Centaur" panose="02030504050205020304" pitchFamily="18" charset="0"/>
              </a:rPr>
              <a:t>Foro Nacional Educación Empresarial</a:t>
            </a:r>
          </a:p>
          <a:p>
            <a:pPr algn="ctr" eaLnBrk="1" hangingPunct="1">
              <a:lnSpc>
                <a:spcPct val="90000"/>
              </a:lnSpc>
            </a:pPr>
            <a:endParaRPr lang="es-PR" altLang="en-US" sz="2000" dirty="0" smtClean="0">
              <a:solidFill>
                <a:schemeClr val="bg1"/>
              </a:solidFill>
              <a:latin typeface="Centaur" panose="02030504050205020304" pitchFamily="18" charset="0"/>
            </a:endParaRPr>
          </a:p>
          <a:p>
            <a:pPr algn="ctr" eaLnBrk="1" hangingPunct="1">
              <a:lnSpc>
                <a:spcPct val="90000"/>
              </a:lnSpc>
            </a:pPr>
            <a:r>
              <a:rPr lang="es-PR" altLang="en-US" sz="2000" dirty="0" smtClean="0">
                <a:solidFill>
                  <a:schemeClr val="bg1"/>
                </a:solidFill>
                <a:latin typeface="Centaur" panose="02030504050205020304" pitchFamily="18" charset="0"/>
              </a:rPr>
              <a:t>June 15</a:t>
            </a:r>
            <a:r>
              <a:rPr lang="es-PR" altLang="en-US" sz="2000" baseline="30000" dirty="0" smtClean="0">
                <a:solidFill>
                  <a:schemeClr val="bg1"/>
                </a:solidFill>
                <a:latin typeface="Centaur" panose="02030504050205020304" pitchFamily="18" charset="0"/>
              </a:rPr>
              <a:t>th</a:t>
            </a:r>
            <a:r>
              <a:rPr lang="es-PR" altLang="en-US" sz="2000" dirty="0" smtClean="0">
                <a:solidFill>
                  <a:schemeClr val="bg1"/>
                </a:solidFill>
                <a:latin typeface="Centaur" panose="02030504050205020304" pitchFamily="18" charset="0"/>
              </a:rPr>
              <a:t>, </a:t>
            </a:r>
            <a:r>
              <a:rPr lang="es-PR" altLang="en-US" sz="2000" dirty="0">
                <a:solidFill>
                  <a:schemeClr val="bg1"/>
                </a:solidFill>
                <a:latin typeface="Centaur" panose="02030504050205020304" pitchFamily="18" charset="0"/>
              </a:rPr>
              <a:t>2016</a:t>
            </a:r>
            <a:endParaRPr lang="en-US" altLang="en-US" sz="2000" dirty="0">
              <a:solidFill>
                <a:schemeClr val="bg1"/>
              </a:solidFill>
              <a:latin typeface="Centaur" panose="02030504050205020304" pitchFamily="18" charset="0"/>
            </a:endParaRPr>
          </a:p>
        </p:txBody>
      </p:sp>
      <p:pic>
        <p:nvPicPr>
          <p:cNvPr id="3277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3" y="373538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smtClean="0"/>
              <a:t>Grupo Guayacán, Inc.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Grupo Guayacán, Inc. (GGI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) was founded in 1996 as a 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                    private-sector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</a:rPr>
              <a:t>driven non-for-profit organization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400" b="1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4825" y="2549525"/>
            <a:ext cx="2771775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“</a:t>
            </a:r>
            <a:r>
              <a:rPr lang="en-US" sz="1800" b="1" i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To lead in building an </a:t>
            </a:r>
            <a:r>
              <a:rPr lang="en-US" sz="1800" b="1" i="1" dirty="0">
                <a:solidFill>
                  <a:srgbClr val="00B050"/>
                </a:solidFill>
                <a:latin typeface="+mn-lt"/>
              </a:rPr>
              <a:t>entrepreneurial ecosystem</a:t>
            </a:r>
            <a:r>
              <a:rPr lang="en-US" sz="1800" b="1" i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 that develops global entrepreneurs and global ventures to be an engine of economic and social value creation in Puerto Rico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.”</a:t>
            </a:r>
          </a:p>
        </p:txBody>
      </p:sp>
      <p:sp>
        <p:nvSpPr>
          <p:cNvPr id="7" name="Rectangle 6"/>
          <p:cNvSpPr/>
          <p:nvPr/>
        </p:nvSpPr>
        <p:spPr>
          <a:xfrm>
            <a:off x="3448050" y="2549525"/>
            <a:ext cx="2800350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“</a:t>
            </a:r>
            <a:r>
              <a:rPr lang="en-US" sz="1800" b="1" i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To foster, promote and develop a </a:t>
            </a:r>
            <a:r>
              <a:rPr lang="en-US" sz="1800" b="1" i="1" dirty="0">
                <a:solidFill>
                  <a:srgbClr val="00B050"/>
                </a:solidFill>
                <a:latin typeface="+mn-lt"/>
              </a:rPr>
              <a:t>vibrant market for private equity in Puerto Rico </a:t>
            </a:r>
            <a:r>
              <a:rPr lang="en-US" sz="1800" b="1" i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together with a rapidly growing community of global entrepreneurs and global ventures.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+mn-lt"/>
              </a:rPr>
              <a:t>”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00125" y="2060575"/>
            <a:ext cx="1957388" cy="350838"/>
          </a:xfrm>
          <a:prstGeom prst="roundRect">
            <a:avLst/>
          </a:prstGeom>
          <a:solidFill>
            <a:srgbClr val="49A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Vision</a:t>
            </a:r>
            <a:endParaRPr lang="es-PR" sz="18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3868738" y="2060575"/>
            <a:ext cx="1958975" cy="350838"/>
          </a:xfrm>
          <a:prstGeom prst="roundRect">
            <a:avLst/>
          </a:prstGeom>
          <a:solidFill>
            <a:srgbClr val="D55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Mission</a:t>
            </a:r>
            <a:endParaRPr lang="es-PR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>
                <a:latin typeface="Centaur" panose="02030504050205020304" pitchFamily="18" charset="0"/>
              </a:rPr>
              <a:t>Our Programs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4"/>
          <p:cNvSpPr>
            <a:spLocks noGrp="1"/>
          </p:cNvSpPr>
          <p:nvPr>
            <p:ph idx="1"/>
          </p:nvPr>
        </p:nvSpPr>
        <p:spPr>
          <a:xfrm>
            <a:off x="368300" y="895350"/>
            <a:ext cx="3922713" cy="4114800"/>
          </a:xfrm>
        </p:spPr>
        <p:txBody>
          <a:bodyPr/>
          <a:lstStyle/>
          <a:p>
            <a:pPr algn="just"/>
            <a:r>
              <a:rPr lang="en-US" altLang="en-US" sz="1600" b="1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I-Corps Puerto Rico</a:t>
            </a:r>
            <a:r>
              <a:rPr lang="en-US" altLang="en-US" sz="1600" dirty="0" smtClean="0"/>
              <a:t> is a </a:t>
            </a:r>
            <a:r>
              <a:rPr lang="en-US" altLang="en-US" sz="1600" b="1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five-week</a:t>
            </a:r>
            <a:r>
              <a:rPr lang="en-US" altLang="en-US" sz="1600" dirty="0" smtClean="0"/>
              <a:t>, hands-on program designed for small teams of entrepreneurs to learn how to launch </a:t>
            </a:r>
            <a:r>
              <a:rPr lang="en-US" altLang="en-US" sz="1600" b="1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innovative ventures</a:t>
            </a:r>
            <a:r>
              <a:rPr lang="en-US" altLang="en-US" sz="1600" b="1" dirty="0" smtClean="0"/>
              <a:t> </a:t>
            </a:r>
            <a:r>
              <a:rPr lang="en-US" altLang="en-US" sz="1600" dirty="0" smtClean="0"/>
              <a:t>through the </a:t>
            </a:r>
            <a:r>
              <a:rPr lang="en-US" altLang="en-US" sz="1600" b="1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Customer Discovery </a:t>
            </a:r>
            <a:r>
              <a:rPr lang="en-US" altLang="en-US" sz="1600" dirty="0" smtClean="0"/>
              <a:t>method and the </a:t>
            </a:r>
            <a:r>
              <a:rPr lang="en-US" altLang="en-US" sz="1600" b="1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Business Model Canvas</a:t>
            </a:r>
            <a:r>
              <a:rPr lang="en-US" altLang="en-US" sz="1600" dirty="0" smtClean="0"/>
              <a:t>.</a:t>
            </a:r>
          </a:p>
          <a:p>
            <a:r>
              <a:rPr lang="en-US" altLang="en-US" sz="1600" b="1" dirty="0" smtClean="0"/>
              <a:t>Impact to date </a:t>
            </a:r>
          </a:p>
          <a:p>
            <a:pPr lvl="1"/>
            <a:r>
              <a:rPr lang="en-US" altLang="en-US" sz="1600" b="1" dirty="0" smtClean="0"/>
              <a:t>52</a:t>
            </a:r>
            <a:r>
              <a:rPr lang="en-US" altLang="en-US" sz="1600" dirty="0" smtClean="0"/>
              <a:t> Participating Teams</a:t>
            </a:r>
          </a:p>
          <a:p>
            <a:pPr lvl="1"/>
            <a:r>
              <a:rPr lang="en-US" altLang="en-US" sz="1600" b="1" dirty="0" smtClean="0"/>
              <a:t>27</a:t>
            </a:r>
            <a:r>
              <a:rPr lang="en-US" altLang="en-US" sz="1600" dirty="0" smtClean="0"/>
              <a:t> Teams Graduated</a:t>
            </a:r>
          </a:p>
          <a:p>
            <a:pPr lvl="1"/>
            <a:r>
              <a:rPr lang="en-US" altLang="en-US" sz="1600" b="1" dirty="0" smtClean="0"/>
              <a:t>7</a:t>
            </a:r>
            <a:r>
              <a:rPr lang="en-US" altLang="en-US" sz="1600" dirty="0" smtClean="0"/>
              <a:t> Universities &amp; Research Centers Represented</a:t>
            </a:r>
          </a:p>
          <a:p>
            <a:pPr lvl="1"/>
            <a:r>
              <a:rPr lang="en-US" altLang="en-US" sz="1600" b="1" dirty="0" smtClean="0"/>
              <a:t>40+</a:t>
            </a:r>
            <a:r>
              <a:rPr lang="en-US" altLang="en-US" sz="1600" dirty="0" smtClean="0"/>
              <a:t> Mentors</a:t>
            </a:r>
          </a:p>
          <a:p>
            <a:pPr lvl="1"/>
            <a:r>
              <a:rPr lang="en-US" altLang="en-US" sz="1600" b="1" dirty="0" smtClean="0"/>
              <a:t>2</a:t>
            </a:r>
            <a:r>
              <a:rPr lang="en-US" altLang="en-US" sz="1600" dirty="0" smtClean="0"/>
              <a:t> </a:t>
            </a:r>
            <a:r>
              <a:rPr lang="en-US" altLang="en-US" sz="1600" dirty="0" smtClean="0"/>
              <a:t>Team accepted into NSF’s I-Corps</a:t>
            </a:r>
          </a:p>
          <a:p>
            <a:pPr lvl="1"/>
            <a:r>
              <a:rPr lang="en-US" altLang="en-US" sz="1600" b="1" dirty="0" smtClean="0"/>
              <a:t>3 Cohorts</a:t>
            </a:r>
            <a:r>
              <a:rPr lang="en-US" altLang="en-US" sz="1600" dirty="0" smtClean="0"/>
              <a:t> - </a:t>
            </a:r>
            <a:r>
              <a:rPr lang="en-US" altLang="en-US" sz="1600" b="1" dirty="0" smtClean="0"/>
              <a:t>Cohort III </a:t>
            </a:r>
            <a:r>
              <a:rPr lang="en-US" altLang="en-US" sz="1600" dirty="0" smtClean="0"/>
              <a:t>@ University of Puerto Rico, </a:t>
            </a:r>
            <a:r>
              <a:rPr lang="en-US" altLang="en-US" sz="1600" dirty="0" err="1" smtClean="0"/>
              <a:t>Mayagüez</a:t>
            </a:r>
            <a:r>
              <a:rPr lang="en-US" altLang="en-US" sz="1600" dirty="0" smtClean="0"/>
              <a:t> Campus</a:t>
            </a:r>
          </a:p>
          <a:p>
            <a:pPr lvl="1"/>
            <a:endParaRPr lang="en-US" altLang="en-US" sz="1600" dirty="0" smtClean="0"/>
          </a:p>
        </p:txBody>
      </p:sp>
      <p:pic>
        <p:nvPicPr>
          <p:cNvPr id="37891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8100"/>
            <a:ext cx="12779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2238375"/>
            <a:ext cx="187325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35"/>
          <a:stretch>
            <a:fillRect/>
          </a:stretch>
        </p:blipFill>
        <p:spPr bwMode="auto">
          <a:xfrm>
            <a:off x="4291013" y="3638550"/>
            <a:ext cx="2168525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763588"/>
            <a:ext cx="1847850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5" name="Title 1"/>
          <p:cNvSpPr>
            <a:spLocks noGrp="1"/>
          </p:cNvSpPr>
          <p:nvPr>
            <p:ph type="title" idx="4294967295"/>
          </p:nvPr>
        </p:nvSpPr>
        <p:spPr>
          <a:xfrm>
            <a:off x="228600" y="-22225"/>
            <a:ext cx="5915025" cy="993775"/>
          </a:xfrm>
        </p:spPr>
        <p:txBody>
          <a:bodyPr/>
          <a:lstStyle/>
          <a:p>
            <a:r>
              <a:rPr lang="en-US" altLang="en-US" sz="3600" b="1" smtClean="0"/>
              <a:t>I-Corps Puerto Rico</a:t>
            </a:r>
            <a:endParaRPr lang="es-PR" altLang="en-US" sz="3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/>
          <p:cNvSpPr>
            <a:spLocks noGrp="1"/>
          </p:cNvSpPr>
          <p:nvPr>
            <p:ph idx="4294967295"/>
          </p:nvPr>
        </p:nvSpPr>
        <p:spPr>
          <a:xfrm>
            <a:off x="304800" y="974725"/>
            <a:ext cx="4876800" cy="3502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en-US" sz="1500" smtClean="0"/>
              <a:t>Leading </a:t>
            </a:r>
            <a:r>
              <a:rPr lang="en-US" altLang="en-US" sz="1500" b="1" smtClean="0"/>
              <a:t>Business Building Competition </a:t>
            </a:r>
            <a:r>
              <a:rPr lang="en-US" altLang="en-US" sz="1500" smtClean="0"/>
              <a:t>in Puerto Rico</a:t>
            </a:r>
          </a:p>
          <a:p>
            <a:pPr lvl="1">
              <a:lnSpc>
                <a:spcPct val="100000"/>
              </a:lnSpc>
            </a:pPr>
            <a:r>
              <a:rPr lang="en-US" altLang="en-US" sz="1500" smtClean="0"/>
              <a:t>Operating uninterruptedly </a:t>
            </a:r>
            <a:r>
              <a:rPr lang="en-US" altLang="en-US" sz="1500" b="1" smtClean="0"/>
              <a:t>since 2005: </a:t>
            </a:r>
            <a:r>
              <a:rPr lang="en-US" altLang="en-US" sz="1500" smtClean="0"/>
              <a:t>Evolved from a Business Idea Competition, to a Business Plan, and currently a Business Building Competition </a:t>
            </a:r>
          </a:p>
          <a:p>
            <a:pPr>
              <a:lnSpc>
                <a:spcPct val="100000"/>
              </a:lnSpc>
            </a:pPr>
            <a:r>
              <a:rPr lang="en-US" altLang="en-US" sz="1500" smtClean="0"/>
              <a:t>Provides: 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Educational Workshops</a:t>
            </a:r>
            <a:r>
              <a:rPr lang="en-US" altLang="en-US" sz="1500" smtClean="0"/>
              <a:t> 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Mentoring and coaching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Equity-Free Seed Capital</a:t>
            </a:r>
            <a:endParaRPr lang="en-US" altLang="en-US" sz="1500" smtClean="0"/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Special Track Prizes </a:t>
            </a:r>
            <a:r>
              <a:rPr lang="en-US" altLang="en-US" sz="1500" smtClean="0"/>
              <a:t>from                                     Corporate Sponsors</a:t>
            </a:r>
            <a:endParaRPr lang="en-US" altLang="en-US" sz="1500" b="1" smtClean="0"/>
          </a:p>
          <a:p>
            <a:pPr>
              <a:lnSpc>
                <a:spcPct val="100000"/>
              </a:lnSpc>
            </a:pPr>
            <a:r>
              <a:rPr lang="en-US" altLang="en-US" sz="1500" smtClean="0"/>
              <a:t>Impact to date: 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1,800+ </a:t>
            </a:r>
            <a:r>
              <a:rPr lang="en-US" altLang="en-US" sz="1500" smtClean="0"/>
              <a:t>participants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$800,000+ </a:t>
            </a:r>
            <a:r>
              <a:rPr lang="en-US" altLang="en-US" sz="1500" smtClean="0"/>
              <a:t>in seed capital awarded</a:t>
            </a:r>
          </a:p>
          <a:p>
            <a:pPr lvl="1">
              <a:lnSpc>
                <a:spcPct val="100000"/>
              </a:lnSpc>
            </a:pPr>
            <a:r>
              <a:rPr lang="en-US" altLang="en-US" sz="1500" b="1" smtClean="0"/>
              <a:t>80%+ </a:t>
            </a:r>
            <a:r>
              <a:rPr lang="en-US" altLang="en-US" sz="1500" smtClean="0"/>
              <a:t>of past winners known to operate currently </a:t>
            </a:r>
          </a:p>
        </p:txBody>
      </p:sp>
      <p:pic>
        <p:nvPicPr>
          <p:cNvPr id="389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7150"/>
            <a:ext cx="13573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Title 1"/>
          <p:cNvSpPr txBox="1">
            <a:spLocks/>
          </p:cNvSpPr>
          <p:nvPr/>
        </p:nvSpPr>
        <p:spPr bwMode="auto">
          <a:xfrm>
            <a:off x="228600" y="53975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1">
                <a:latin typeface="Calibri Light" panose="020F0302020204030204" pitchFamily="34" charset="0"/>
              </a:rPr>
              <a:t>EnterPRize Competition</a:t>
            </a:r>
            <a:endParaRPr lang="es-PR" altLang="en-US" sz="3600" b="1">
              <a:latin typeface="Calibri Light" panose="020F0302020204030204" pitchFamily="34" charset="0"/>
            </a:endParaRPr>
          </a:p>
        </p:txBody>
      </p:sp>
      <p:pic>
        <p:nvPicPr>
          <p:cNvPr id="38917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419350"/>
            <a:ext cx="2817813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149225" y="-98425"/>
            <a:ext cx="5915025" cy="993775"/>
          </a:xfrm>
        </p:spPr>
        <p:txBody>
          <a:bodyPr/>
          <a:lstStyle/>
          <a:p>
            <a:pPr>
              <a:defRPr/>
            </a:pPr>
            <a:r>
              <a:rPr lang="en-US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Guayacán Venture Accelerator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4294967295"/>
          </p:nvPr>
        </p:nvSpPr>
        <p:spPr>
          <a:xfrm>
            <a:off x="150813" y="819150"/>
            <a:ext cx="4175125" cy="3644900"/>
          </a:xfrm>
        </p:spPr>
        <p:txBody>
          <a:bodyPr/>
          <a:lstStyle/>
          <a:p>
            <a:pPr algn="just"/>
            <a:r>
              <a:rPr lang="en-US" altLang="en-US" sz="1600" smtClean="0"/>
              <a:t>The Guayacán Venture Accelerator (GVA) is designed to rapidly propel the business growth of </a:t>
            </a:r>
            <a:r>
              <a:rPr lang="en-US" altLang="en-US" sz="1600" b="1" smtClean="0"/>
              <a:t>existing companies</a:t>
            </a:r>
            <a:r>
              <a:rPr lang="en-US" altLang="en-US" sz="1600" smtClean="0"/>
              <a:t> by combining an </a:t>
            </a:r>
            <a:r>
              <a:rPr lang="en-US" altLang="en-US" sz="1600" b="1" smtClean="0"/>
              <a:t>advanced education curriculum </a:t>
            </a:r>
            <a:r>
              <a:rPr lang="en-US" altLang="en-US" sz="1600" smtClean="0"/>
              <a:t>with feedback and </a:t>
            </a:r>
            <a:r>
              <a:rPr lang="en-US" altLang="en-US" sz="1600" b="1" smtClean="0"/>
              <a:t>mentoring</a:t>
            </a:r>
            <a:r>
              <a:rPr lang="en-US" altLang="en-US" sz="1600" smtClean="0"/>
              <a:t> from top-level professionals, seasoned investors and world-class academics. </a:t>
            </a:r>
          </a:p>
          <a:p>
            <a:pPr algn="just"/>
            <a:r>
              <a:rPr lang="en-US" altLang="en-US" sz="1600" smtClean="0"/>
              <a:t>GVA Impact (as of December 2015):</a:t>
            </a:r>
          </a:p>
          <a:p>
            <a:pPr lvl="1" algn="just"/>
            <a:r>
              <a:rPr lang="en-US" altLang="en-US" sz="1600" b="1" smtClean="0"/>
              <a:t>182 executives </a:t>
            </a:r>
            <a:r>
              <a:rPr lang="en-US" altLang="en-US" sz="1600" smtClean="0"/>
              <a:t>from </a:t>
            </a:r>
            <a:r>
              <a:rPr lang="en-US" altLang="en-US" sz="1600" b="1" smtClean="0"/>
              <a:t>62 companies </a:t>
            </a:r>
          </a:p>
          <a:p>
            <a:pPr lvl="1" algn="just"/>
            <a:r>
              <a:rPr lang="en-US" altLang="en-US" sz="1600" b="1" smtClean="0"/>
              <a:t>100+ </a:t>
            </a:r>
            <a:r>
              <a:rPr lang="en-US" altLang="en-US" sz="1600" smtClean="0"/>
              <a:t>contact hours per cohort</a:t>
            </a:r>
          </a:p>
          <a:p>
            <a:pPr lvl="1" algn="just"/>
            <a:r>
              <a:rPr lang="en-US" altLang="en-US" sz="1600" b="1" smtClean="0"/>
              <a:t>49</a:t>
            </a:r>
            <a:r>
              <a:rPr lang="en-US" altLang="en-US" sz="1600" smtClean="0"/>
              <a:t> workshops and </a:t>
            </a:r>
            <a:r>
              <a:rPr lang="en-US" altLang="en-US" sz="1600" b="1" smtClean="0"/>
              <a:t>7</a:t>
            </a:r>
            <a:r>
              <a:rPr lang="en-US" altLang="en-US" sz="1600" smtClean="0"/>
              <a:t> Demo Days</a:t>
            </a:r>
          </a:p>
          <a:p>
            <a:pPr lvl="1" algn="just"/>
            <a:r>
              <a:rPr lang="en-US" altLang="en-US" sz="1600" b="1" smtClean="0"/>
              <a:t>20</a:t>
            </a:r>
            <a:r>
              <a:rPr lang="en-US" altLang="en-US" sz="1600" smtClean="0"/>
              <a:t> world-class speakers and instructors</a:t>
            </a:r>
          </a:p>
        </p:txBody>
      </p:sp>
      <p:pic>
        <p:nvPicPr>
          <p:cNvPr id="40964" name="Content Placeholder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5" y="157163"/>
            <a:ext cx="1377950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ounded Rectangle 4"/>
          <p:cNvSpPr>
            <a:spLocks noChangeArrowheads="1"/>
          </p:cNvSpPr>
          <p:nvPr/>
        </p:nvSpPr>
        <p:spPr bwMode="auto">
          <a:xfrm>
            <a:off x="4343400" y="1123950"/>
            <a:ext cx="2409825" cy="3475038"/>
          </a:xfrm>
          <a:prstGeom prst="roundRect">
            <a:avLst>
              <a:gd name="adj" fmla="val 16667"/>
            </a:avLst>
          </a:prstGeom>
          <a:solidFill>
            <a:srgbClr val="EBEAE8"/>
          </a:solidFill>
          <a:ln w="9525">
            <a:solidFill>
              <a:srgbClr val="70AD47"/>
            </a:solidFill>
            <a:round/>
            <a:headEnd/>
            <a:tailEnd/>
          </a:ln>
        </p:spPr>
        <p:txBody>
          <a:bodyPr>
            <a:spAutoFit/>
          </a:bodyPr>
          <a:lstStyle>
            <a:lvl1pPr marL="257175" indent="-2571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600075" indent="-25717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</a:pPr>
            <a:r>
              <a:rPr lang="en-US" altLang="en-US" sz="1200">
                <a:solidFill>
                  <a:srgbClr val="000000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100%* agree that the GVA led to increasing revenues, higher chances of obtaining investment, improved business models, and tools to expand operations outside Puerto Rico.</a:t>
            </a:r>
          </a:p>
          <a:p>
            <a:pPr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</a:pPr>
            <a:r>
              <a:rPr lang="en-US" altLang="en-US" sz="1200">
                <a:solidFill>
                  <a:srgbClr val="000000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After the GVA: </a:t>
            </a:r>
          </a:p>
          <a:p>
            <a:pPr lvl="1"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</a:pPr>
            <a:r>
              <a:rPr lang="en-US" altLang="en-US" sz="1200" b="1">
                <a:solidFill>
                  <a:srgbClr val="70AD47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50%</a:t>
            </a:r>
            <a:r>
              <a:rPr lang="en-US" altLang="en-US" sz="1200">
                <a:solidFill>
                  <a:srgbClr val="000000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 experienced an increase in revenues </a:t>
            </a:r>
          </a:p>
          <a:p>
            <a:pPr lvl="1"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</a:pPr>
            <a:r>
              <a:rPr lang="en-US" altLang="en-US" sz="1200" b="1">
                <a:solidFill>
                  <a:srgbClr val="70AD47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63%</a:t>
            </a:r>
            <a:r>
              <a:rPr lang="en-US" altLang="en-US" sz="1200">
                <a:solidFill>
                  <a:srgbClr val="000000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 experienced an increase in sales </a:t>
            </a:r>
          </a:p>
          <a:p>
            <a:pPr lvl="1">
              <a:lnSpc>
                <a:spcPct val="107000"/>
              </a:lnSpc>
              <a:spcBef>
                <a:spcPct val="0"/>
              </a:spcBef>
              <a:buFont typeface="Symbol" panose="05050102010706020507" pitchFamily="18" charset="2"/>
              <a:buChar char=""/>
            </a:pPr>
            <a:r>
              <a:rPr lang="en-US" altLang="en-US" sz="1200" b="1">
                <a:solidFill>
                  <a:srgbClr val="70AD47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75%</a:t>
            </a:r>
            <a:r>
              <a:rPr lang="en-US" altLang="en-US" sz="1200">
                <a:solidFill>
                  <a:srgbClr val="000000"/>
                </a:solidFill>
                <a:latin typeface="Segoe UI Semilight" panose="020B0402040204020203" pitchFamily="34" charset="0"/>
                <a:ea typeface="Calibri" panose="020F0502020204030204" pitchFamily="34" charset="0"/>
                <a:cs typeface="Segoe UI Semilight" panose="020B0402040204020203" pitchFamily="34" charset="0"/>
              </a:rPr>
              <a:t> experienced an increase in human capital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4781550"/>
            <a:ext cx="2957513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>
                <a:solidFill>
                  <a:prstClr val="white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* Survey of 2010-12 participants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238375" y="4013200"/>
            <a:ext cx="1941513" cy="736600"/>
          </a:xfrm>
          <a:prstGeom prst="wedgeRoundRectCallout">
            <a:avLst>
              <a:gd name="adj1" fmla="val 77182"/>
              <a:gd name="adj2" fmla="val -61157"/>
              <a:gd name="adj3" fmla="val 16667"/>
            </a:avLst>
          </a:prstGeom>
          <a:noFill/>
          <a:ln w="28575"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125" b="1" dirty="0">
                <a:solidFill>
                  <a:srgbClr val="E7923F"/>
                </a:solidFill>
              </a:rPr>
              <a:t>GVA graduates &amp; participants (2010-2015) represent 4,980 jobs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angelresourceinstitute.org/~/media/39F30868F23240ACAF5377EC605B779C.ashx?20150922T1429538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76"/>
          <a:stretch>
            <a:fillRect/>
          </a:stretch>
        </p:blipFill>
        <p:spPr bwMode="auto">
          <a:xfrm>
            <a:off x="4764088" y="3846513"/>
            <a:ext cx="1676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4" descr="http://decodedscience.org/wp-content/uploads/2012/07/sba-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4629150"/>
            <a:ext cx="73183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itle 1"/>
          <p:cNvSpPr txBox="1">
            <a:spLocks/>
          </p:cNvSpPr>
          <p:nvPr/>
        </p:nvSpPr>
        <p:spPr bwMode="auto">
          <a:xfrm>
            <a:off x="228600" y="220663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S</a:t>
            </a:r>
            <a:r>
              <a:rPr lang="en-US" altLang="en-US" sz="3200" b="1" dirty="0">
                <a:solidFill>
                  <a:srgbClr val="DE5632"/>
                </a:solidFill>
                <a:latin typeface="+mj-lt"/>
                <a:ea typeface="+mj-ea"/>
                <a:cs typeface="+mj-cs"/>
              </a:rPr>
              <a:t>PR</a:t>
            </a: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INGBOARD</a:t>
            </a:r>
            <a:endParaRPr lang="es-PR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3013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38" y="71438"/>
            <a:ext cx="2181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971550"/>
            <a:ext cx="8230125" cy="4884615"/>
          </a:xfrm>
          <a:prstGeom prst="rect">
            <a:avLst/>
          </a:prstGeom>
        </p:spPr>
        <p:txBody>
          <a:bodyPr numCol="2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prstClr val="black">
                    <a:tint val="75000"/>
                  </a:prstClr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5pPr>
            <a:lvl6pPr marL="22860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6pPr>
            <a:lvl7pPr marL="27432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7pPr>
            <a:lvl8pPr marL="32004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8pPr>
            <a:lvl9pPr marL="36576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9pPr>
          </a:lstStyle>
          <a:p>
            <a:pPr lvl="1">
              <a:buClr>
                <a:srgbClr val="DD6E5B"/>
              </a:buClr>
              <a:defRPr/>
            </a:pPr>
            <a:endParaRPr lang="en-US" sz="1000" dirty="0" smtClean="0"/>
          </a:p>
          <a:p>
            <a:pPr lvl="1">
              <a:buClr>
                <a:srgbClr val="DD6E5B"/>
              </a:buClr>
              <a:defRPr/>
            </a:pPr>
            <a:endParaRPr lang="en-US" sz="1700" dirty="0"/>
          </a:p>
        </p:txBody>
      </p:sp>
      <p:sp>
        <p:nvSpPr>
          <p:cNvPr id="43015" name="Rectangle 1"/>
          <p:cNvSpPr>
            <a:spLocks noChangeArrowheads="1"/>
          </p:cNvSpPr>
          <p:nvPr/>
        </p:nvSpPr>
        <p:spPr bwMode="auto">
          <a:xfrm>
            <a:off x="-147368" y="1581150"/>
            <a:ext cx="499268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 lvl="1" algn="just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800" b="1" dirty="0">
                <a:solidFill>
                  <a:srgbClr val="404040"/>
                </a:solidFill>
              </a:rPr>
              <a:t>PROGRAM OBJECTIVE</a:t>
            </a:r>
          </a:p>
          <a:p>
            <a:pPr lvl="1" algn="just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 dirty="0">
                <a:solidFill>
                  <a:srgbClr val="404040"/>
                </a:solidFill>
              </a:rPr>
              <a:t>Convene </a:t>
            </a:r>
            <a:r>
              <a:rPr lang="en-US" altLang="es-PR" sz="1600" b="1" dirty="0">
                <a:solidFill>
                  <a:srgbClr val="E05632"/>
                </a:solidFill>
              </a:rPr>
              <a:t>top startups </a:t>
            </a:r>
            <a:r>
              <a:rPr lang="en-US" altLang="es-PR" sz="1600" dirty="0">
                <a:solidFill>
                  <a:srgbClr val="404040"/>
                </a:solidFill>
              </a:rPr>
              <a:t>from multiple </a:t>
            </a:r>
            <a:r>
              <a:rPr lang="en-US" altLang="es-PR" sz="1600" b="1" dirty="0">
                <a:solidFill>
                  <a:srgbClr val="E05632"/>
                </a:solidFill>
              </a:rPr>
              <a:t>entrepreneurial development programs</a:t>
            </a:r>
            <a:r>
              <a:rPr lang="en-US" altLang="es-PR" sz="1600" dirty="0">
                <a:solidFill>
                  <a:srgbClr val="E05632"/>
                </a:solidFill>
              </a:rPr>
              <a:t> </a:t>
            </a:r>
            <a:r>
              <a:rPr lang="en-US" altLang="es-PR" sz="1600" dirty="0">
                <a:solidFill>
                  <a:srgbClr val="404040"/>
                </a:solidFill>
              </a:rPr>
              <a:t>within the local ecosystem for an </a:t>
            </a:r>
            <a:r>
              <a:rPr lang="en-US" altLang="es-PR" sz="1600" b="1" dirty="0">
                <a:solidFill>
                  <a:srgbClr val="E05632"/>
                </a:solidFill>
              </a:rPr>
              <a:t>investment-readiness curriculum</a:t>
            </a:r>
            <a:r>
              <a:rPr lang="en-US" altLang="es-PR" sz="1600" dirty="0">
                <a:solidFill>
                  <a:srgbClr val="404040"/>
                </a:solidFill>
              </a:rPr>
              <a:t> focused on preparing entrepreneurs to raise capital</a:t>
            </a:r>
          </a:p>
          <a:p>
            <a:pPr lvl="1">
              <a:lnSpc>
                <a:spcPct val="2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800" b="1" dirty="0">
                <a:solidFill>
                  <a:srgbClr val="404040"/>
                </a:solidFill>
              </a:rPr>
              <a:t>The program is geared at start-ups with</a:t>
            </a:r>
            <a:r>
              <a:rPr lang="en-US" altLang="es-PR" sz="1600" b="1" dirty="0">
                <a:solidFill>
                  <a:srgbClr val="404040"/>
                </a:solidFill>
              </a:rPr>
              <a:t>: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 dirty="0">
                <a:solidFill>
                  <a:srgbClr val="404040"/>
                </a:solidFill>
              </a:rPr>
              <a:t>	</a:t>
            </a:r>
            <a:r>
              <a:rPr lang="en-US" altLang="es-PR" sz="1600" dirty="0">
                <a:solidFill>
                  <a:srgbClr val="E05632"/>
                </a:solidFill>
              </a:rPr>
              <a:t>•</a:t>
            </a:r>
            <a:r>
              <a:rPr lang="en-US" altLang="es-PR" sz="1600" dirty="0">
                <a:solidFill>
                  <a:srgbClr val="404040"/>
                </a:solidFill>
              </a:rPr>
              <a:t> An</a:t>
            </a:r>
            <a:r>
              <a:rPr lang="en-US" altLang="es-PR" sz="1600" dirty="0">
                <a:solidFill>
                  <a:srgbClr val="E05632"/>
                </a:solidFill>
              </a:rPr>
              <a:t> innovative </a:t>
            </a:r>
            <a:r>
              <a:rPr lang="en-US" altLang="es-PR" sz="1600" dirty="0">
                <a:solidFill>
                  <a:srgbClr val="404040"/>
                </a:solidFill>
              </a:rPr>
              <a:t>business concept   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 dirty="0">
                <a:solidFill>
                  <a:srgbClr val="E05632"/>
                </a:solidFill>
              </a:rPr>
              <a:t>	•</a:t>
            </a:r>
            <a:r>
              <a:rPr lang="en-US" altLang="es-PR" sz="1600" dirty="0">
                <a:solidFill>
                  <a:srgbClr val="404040"/>
                </a:solidFill>
              </a:rPr>
              <a:t> A proven, </a:t>
            </a:r>
            <a:r>
              <a:rPr lang="en-US" altLang="es-PR" sz="1600" dirty="0">
                <a:solidFill>
                  <a:srgbClr val="E05632"/>
                </a:solidFill>
              </a:rPr>
              <a:t>scalable business model</a:t>
            </a:r>
            <a:r>
              <a:rPr lang="en-US" altLang="es-PR" sz="1600" dirty="0">
                <a:solidFill>
                  <a:srgbClr val="404040"/>
                </a:solidFill>
              </a:rPr>
              <a:t>    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 dirty="0">
                <a:solidFill>
                  <a:srgbClr val="E05632"/>
                </a:solidFill>
              </a:rPr>
              <a:t>	•</a:t>
            </a:r>
            <a:r>
              <a:rPr lang="en-US" altLang="es-PR" sz="1600" dirty="0">
                <a:solidFill>
                  <a:srgbClr val="404040"/>
                </a:solidFill>
              </a:rPr>
              <a:t> At least </a:t>
            </a:r>
            <a:r>
              <a:rPr lang="en-US" altLang="es-PR" sz="1600" dirty="0">
                <a:solidFill>
                  <a:srgbClr val="E05632"/>
                </a:solidFill>
              </a:rPr>
              <a:t>two</a:t>
            </a:r>
            <a:r>
              <a:rPr lang="en-US" altLang="es-PR" sz="1600" dirty="0">
                <a:solidFill>
                  <a:srgbClr val="404040"/>
                </a:solidFill>
              </a:rPr>
              <a:t> team members    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 dirty="0">
                <a:solidFill>
                  <a:srgbClr val="E05632"/>
                </a:solidFill>
              </a:rPr>
              <a:t>	•</a:t>
            </a:r>
            <a:r>
              <a:rPr lang="en-US" altLang="es-PR" sz="1600" dirty="0">
                <a:solidFill>
                  <a:srgbClr val="404040"/>
                </a:solidFill>
              </a:rPr>
              <a:t> Interest in </a:t>
            </a:r>
            <a:r>
              <a:rPr lang="en-US" altLang="es-PR" sz="1600" dirty="0">
                <a:solidFill>
                  <a:srgbClr val="E05632"/>
                </a:solidFill>
              </a:rPr>
              <a:t>raising capital </a:t>
            </a:r>
            <a:r>
              <a:rPr lang="en-US" altLang="es-PR" sz="1600" dirty="0">
                <a:solidFill>
                  <a:srgbClr val="404040"/>
                </a:solidFill>
              </a:rPr>
              <a:t>to launch or scale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endParaRPr lang="en-US" altLang="es-PR" sz="3200" dirty="0">
              <a:solidFill>
                <a:srgbClr val="404040"/>
              </a:solidFill>
            </a:endParaRPr>
          </a:p>
          <a:p>
            <a:pPr lvl="1" algn="just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endParaRPr lang="en-US" altLang="es-PR" sz="1400" b="1" dirty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angelresourceinstitute.org/~/media/39F30868F23240ACAF5377EC605B779C.ashx?20150922T1429538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76"/>
          <a:stretch>
            <a:fillRect/>
          </a:stretch>
        </p:blipFill>
        <p:spPr bwMode="auto">
          <a:xfrm>
            <a:off x="4764088" y="3846513"/>
            <a:ext cx="1676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4" descr="http://decodedscience.org/wp-content/uploads/2012/07/sba-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4629150"/>
            <a:ext cx="73183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38" y="71438"/>
            <a:ext cx="2181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971550"/>
            <a:ext cx="8230125" cy="4884615"/>
          </a:xfrm>
          <a:prstGeom prst="rect">
            <a:avLst/>
          </a:prstGeom>
        </p:spPr>
        <p:txBody>
          <a:bodyPr numCol="2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prstClr val="black">
                    <a:tint val="75000"/>
                  </a:prstClr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5pPr>
            <a:lvl6pPr marL="22860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6pPr>
            <a:lvl7pPr marL="27432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7pPr>
            <a:lvl8pPr marL="32004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8pPr>
            <a:lvl9pPr marL="36576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9pPr>
          </a:lstStyle>
          <a:p>
            <a:pPr lvl="1">
              <a:buClr>
                <a:srgbClr val="DD6E5B"/>
              </a:buClr>
              <a:defRPr/>
            </a:pPr>
            <a:endParaRPr lang="en-US" sz="1000" dirty="0" smtClean="0"/>
          </a:p>
          <a:p>
            <a:pPr lvl="1">
              <a:buClr>
                <a:srgbClr val="DD6E5B"/>
              </a:buClr>
              <a:defRPr/>
            </a:pPr>
            <a:endParaRPr lang="en-US" sz="1700" dirty="0"/>
          </a:p>
        </p:txBody>
      </p:sp>
      <p:sp>
        <p:nvSpPr>
          <p:cNvPr id="44038" name="Rectangle 1"/>
          <p:cNvSpPr>
            <a:spLocks noChangeArrowheads="1"/>
          </p:cNvSpPr>
          <p:nvPr/>
        </p:nvSpPr>
        <p:spPr bwMode="auto">
          <a:xfrm>
            <a:off x="-33338" y="1363663"/>
            <a:ext cx="5257801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800" b="1">
                <a:solidFill>
                  <a:schemeClr val="tx1"/>
                </a:solidFill>
              </a:rPr>
              <a:t>CURRICULUM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•</a:t>
            </a:r>
            <a:r>
              <a:rPr lang="en-US" altLang="es-PR" sz="1600">
                <a:solidFill>
                  <a:srgbClr val="000000"/>
                </a:solidFill>
              </a:rPr>
              <a:t> </a:t>
            </a:r>
            <a:r>
              <a:rPr lang="en-US" altLang="es-PR" sz="1600">
                <a:solidFill>
                  <a:srgbClr val="E05632"/>
                </a:solidFill>
              </a:rPr>
              <a:t>6 educational workshops </a:t>
            </a:r>
            <a:r>
              <a:rPr lang="en-US" altLang="es-PR" sz="1600">
                <a:solidFill>
                  <a:srgbClr val="404040"/>
                </a:solidFill>
              </a:rPr>
              <a:t>about: 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000000"/>
                </a:solidFill>
              </a:rPr>
              <a:t>	</a:t>
            </a:r>
            <a:r>
              <a:rPr lang="en-US" altLang="es-PR" sz="1600">
                <a:solidFill>
                  <a:srgbClr val="E05632"/>
                </a:solidFill>
              </a:rPr>
              <a:t>• </a:t>
            </a:r>
            <a:r>
              <a:rPr lang="en-US" altLang="es-PR" sz="1600">
                <a:solidFill>
                  <a:srgbClr val="404040"/>
                </a:solidFill>
              </a:rPr>
              <a:t>Pitching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	• </a:t>
            </a:r>
            <a:r>
              <a:rPr lang="en-US" altLang="es-PR" sz="1600">
                <a:solidFill>
                  <a:srgbClr val="404040"/>
                </a:solidFill>
              </a:rPr>
              <a:t>Financials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	• </a:t>
            </a:r>
            <a:r>
              <a:rPr lang="en-US" altLang="es-PR" sz="1600">
                <a:solidFill>
                  <a:srgbClr val="404040"/>
                </a:solidFill>
              </a:rPr>
              <a:t>Governance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	• </a:t>
            </a:r>
            <a:r>
              <a:rPr lang="en-US" altLang="es-PR" sz="1600">
                <a:solidFill>
                  <a:srgbClr val="404040"/>
                </a:solidFill>
              </a:rPr>
              <a:t>Due diligence, term sheets and negotiation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	• </a:t>
            </a:r>
            <a:r>
              <a:rPr lang="en-US" altLang="es-PR" sz="1600">
                <a:solidFill>
                  <a:srgbClr val="404040"/>
                </a:solidFill>
              </a:rPr>
              <a:t>Exit Strategies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•</a:t>
            </a:r>
            <a:r>
              <a:rPr lang="en-US" altLang="es-PR" sz="1600">
                <a:solidFill>
                  <a:srgbClr val="404040"/>
                </a:solidFill>
              </a:rPr>
              <a:t> </a:t>
            </a:r>
            <a:r>
              <a:rPr lang="en-US" altLang="es-PR" sz="1600">
                <a:solidFill>
                  <a:srgbClr val="E05632"/>
                </a:solidFill>
              </a:rPr>
              <a:t>3 interactive </a:t>
            </a:r>
            <a:r>
              <a:rPr lang="en-US" altLang="es-PR" sz="1600">
                <a:solidFill>
                  <a:srgbClr val="404040"/>
                </a:solidFill>
              </a:rPr>
              <a:t>coaching sessions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•</a:t>
            </a:r>
            <a:r>
              <a:rPr lang="en-US" altLang="es-PR" sz="1600">
                <a:solidFill>
                  <a:srgbClr val="000000"/>
                </a:solidFill>
              </a:rPr>
              <a:t> </a:t>
            </a:r>
            <a:r>
              <a:rPr lang="en-US" altLang="es-PR" sz="1600">
                <a:solidFill>
                  <a:srgbClr val="404040"/>
                </a:solidFill>
              </a:rPr>
              <a:t>Video Pitches evaluated by </a:t>
            </a:r>
            <a:r>
              <a:rPr lang="en-US" altLang="es-PR" sz="1600">
                <a:solidFill>
                  <a:srgbClr val="E05632"/>
                </a:solidFill>
              </a:rPr>
              <a:t>top ARI instructors and local mentors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• Demo Day</a:t>
            </a:r>
          </a:p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endParaRPr lang="en-US" altLang="es-PR" sz="3200">
              <a:solidFill>
                <a:srgbClr val="404040"/>
              </a:solidFill>
            </a:endParaRPr>
          </a:p>
          <a:p>
            <a:pPr lvl="1" algn="just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endParaRPr lang="en-US" altLang="es-PR" sz="1400" b="1">
              <a:solidFill>
                <a:srgbClr val="40404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28600" y="220663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S</a:t>
            </a:r>
            <a:r>
              <a:rPr lang="en-US" altLang="en-US" sz="3200" b="1" dirty="0">
                <a:solidFill>
                  <a:srgbClr val="DE5632"/>
                </a:solidFill>
                <a:latin typeface="+mj-lt"/>
                <a:ea typeface="+mj-ea"/>
                <a:cs typeface="+mj-cs"/>
              </a:rPr>
              <a:t>PR</a:t>
            </a: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INGBOARD</a:t>
            </a:r>
            <a:endParaRPr lang="es-PR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angelresourceinstitute.org/~/media/39F30868F23240ACAF5377EC605B779C.ashx?20150922T1429538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76"/>
          <a:stretch>
            <a:fillRect/>
          </a:stretch>
        </p:blipFill>
        <p:spPr bwMode="auto">
          <a:xfrm>
            <a:off x="4764088" y="3846513"/>
            <a:ext cx="1676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" descr="http://decodedscience.org/wp-content/uploads/2012/07/sba-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575" y="4629150"/>
            <a:ext cx="731838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7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238" y="71438"/>
            <a:ext cx="2181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228600" y="971550"/>
            <a:ext cx="8230125" cy="4884615"/>
          </a:xfrm>
          <a:prstGeom prst="rect">
            <a:avLst/>
          </a:prstGeom>
        </p:spPr>
        <p:txBody>
          <a:bodyPr numCol="2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prstClr val="black">
                    <a:tint val="75000"/>
                  </a:prstClr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5pPr>
            <a:lvl6pPr marL="22860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6pPr>
            <a:lvl7pPr marL="27432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7pPr>
            <a:lvl8pPr marL="32004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8pPr>
            <a:lvl9pPr marL="3657600" algn="l" defTabSz="914400" rtl="0" eaLnBrk="1" latinLnBrk="0" hangingPunct="1">
              <a:defRPr sz="4200" kern="1200">
                <a:solidFill>
                  <a:srgbClr val="000000"/>
                </a:solidFill>
                <a:latin typeface="Gill Sans" charset="0"/>
                <a:ea typeface="ヒラギノ角ゴ ProN W3" charset="-128"/>
                <a:cs typeface="+mn-cs"/>
                <a:sym typeface="Gill Sans" charset="0"/>
              </a:defRPr>
            </a:lvl9pPr>
          </a:lstStyle>
          <a:p>
            <a:pPr lvl="1">
              <a:buClr>
                <a:srgbClr val="DD6E5B"/>
              </a:buClr>
              <a:defRPr/>
            </a:pPr>
            <a:endParaRPr lang="en-US" sz="1000" dirty="0" smtClean="0"/>
          </a:p>
          <a:p>
            <a:pPr lvl="1">
              <a:buClr>
                <a:srgbClr val="DD6E5B"/>
              </a:buClr>
              <a:defRPr/>
            </a:pPr>
            <a:endParaRPr lang="en-US" sz="1700" dirty="0"/>
          </a:p>
        </p:txBody>
      </p:sp>
      <p:sp>
        <p:nvSpPr>
          <p:cNvPr id="45062" name="Rectangle 7"/>
          <p:cNvSpPr>
            <a:spLocks noChangeArrowheads="1"/>
          </p:cNvSpPr>
          <p:nvPr/>
        </p:nvSpPr>
        <p:spPr bwMode="auto">
          <a:xfrm>
            <a:off x="1628775" y="2132013"/>
            <a:ext cx="2773363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100">
                <a:solidFill>
                  <a:srgbClr val="404040"/>
                </a:solidFill>
              </a:rPr>
              <a:t>LEAD INSTRUCTOR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TROY KNAUSS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000">
                <a:solidFill>
                  <a:srgbClr val="404040"/>
                </a:solidFill>
              </a:rPr>
              <a:t>VICE CHAIRMAN,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000">
                <a:solidFill>
                  <a:srgbClr val="404040"/>
                </a:solidFill>
              </a:rPr>
              <a:t>ANGEL RESOURCE INSTITUTE</a:t>
            </a:r>
          </a:p>
        </p:txBody>
      </p:sp>
      <p:pic>
        <p:nvPicPr>
          <p:cNvPr id="45063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1504950"/>
            <a:ext cx="1485900" cy="141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4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3251200"/>
            <a:ext cx="14859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5" name="Rectangle 12"/>
          <p:cNvSpPr>
            <a:spLocks noChangeArrowheads="1"/>
          </p:cNvSpPr>
          <p:nvPr/>
        </p:nvSpPr>
        <p:spPr bwMode="auto">
          <a:xfrm>
            <a:off x="1628775" y="3862388"/>
            <a:ext cx="2773363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100">
                <a:solidFill>
                  <a:srgbClr val="404040"/>
                </a:solidFill>
              </a:rPr>
              <a:t>CO- INSTRUCTOR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600">
                <a:solidFill>
                  <a:srgbClr val="E05632"/>
                </a:solidFill>
              </a:rPr>
              <a:t>SUSAN PRESTON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000">
                <a:solidFill>
                  <a:srgbClr val="404040"/>
                </a:solidFill>
              </a:rPr>
              <a:t>TRUSTEE,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s-PR" sz="1000">
                <a:solidFill>
                  <a:srgbClr val="404040"/>
                </a:solidFill>
              </a:rPr>
              <a:t>ANGEL RESOURCE INSTITUTE</a:t>
            </a:r>
          </a:p>
        </p:txBody>
      </p:sp>
      <p:sp>
        <p:nvSpPr>
          <p:cNvPr id="45066" name="Rectangle 2"/>
          <p:cNvSpPr>
            <a:spLocks noChangeArrowheads="1"/>
          </p:cNvSpPr>
          <p:nvPr/>
        </p:nvSpPr>
        <p:spPr bwMode="auto">
          <a:xfrm>
            <a:off x="-331788" y="1030288"/>
            <a:ext cx="1982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 lvl="1">
              <a:lnSpc>
                <a:spcPct val="100000"/>
              </a:lnSpc>
              <a:spcBef>
                <a:spcPct val="0"/>
              </a:spcBef>
              <a:buClr>
                <a:srgbClr val="DD6E5B"/>
              </a:buClr>
              <a:buFontTx/>
              <a:buNone/>
            </a:pPr>
            <a:r>
              <a:rPr lang="en-US" altLang="es-PR" sz="1800" b="1">
                <a:solidFill>
                  <a:schemeClr val="tx1"/>
                </a:solidFill>
              </a:rPr>
              <a:t>INSTRUCTORS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220287" y="186496"/>
            <a:ext cx="59150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rgbClr val="595959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rgbClr val="595959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rgbClr val="595959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rgbClr val="595959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S</a:t>
            </a:r>
            <a:r>
              <a:rPr lang="en-US" altLang="en-US" sz="3200" b="1" dirty="0">
                <a:solidFill>
                  <a:srgbClr val="DE5632"/>
                </a:solidFill>
                <a:latin typeface="+mj-lt"/>
                <a:ea typeface="+mj-ea"/>
                <a:cs typeface="+mj-cs"/>
              </a:rPr>
              <a:t>PR</a:t>
            </a:r>
            <a:r>
              <a:rPr lang="en-US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rPr>
              <a:t>INGBOARD</a:t>
            </a:r>
            <a:endParaRPr lang="es-PR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36" y="4702256"/>
            <a:ext cx="6968332" cy="536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3"/>
          <p:cNvSpPr txBox="1">
            <a:spLocks noChangeArrowheads="1"/>
          </p:cNvSpPr>
          <p:nvPr/>
        </p:nvSpPr>
        <p:spPr bwMode="auto">
          <a:xfrm>
            <a:off x="4800600" y="1657350"/>
            <a:ext cx="19812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 defTabSz="6858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r" eaLnBrk="1" hangingPunct="1">
              <a:lnSpc>
                <a:spcPct val="90000"/>
              </a:lnSpc>
            </a:pPr>
            <a:r>
              <a:rPr lang="en-US" altLang="en-US" sz="3500">
                <a:solidFill>
                  <a:schemeClr val="bg1"/>
                </a:solidFill>
                <a:latin typeface="Centaur" panose="02030504050205020304" pitchFamily="18" charset="0"/>
                <a:ea typeface="Batang" panose="02030600000101010101" pitchFamily="18" charset="-127"/>
              </a:rPr>
              <a:t>Thank </a:t>
            </a:r>
          </a:p>
          <a:p>
            <a:pPr algn="r" eaLnBrk="1" hangingPunct="1">
              <a:lnSpc>
                <a:spcPct val="90000"/>
              </a:lnSpc>
            </a:pPr>
            <a:r>
              <a:rPr lang="en-US" altLang="en-US" sz="3500">
                <a:solidFill>
                  <a:schemeClr val="bg1"/>
                </a:solidFill>
                <a:latin typeface="Centaur" panose="02030504050205020304" pitchFamily="18" charset="0"/>
                <a:ea typeface="Batang" panose="02030600000101010101" pitchFamily="18" charset="-127"/>
              </a:rPr>
              <a:t>You!</a:t>
            </a:r>
          </a:p>
          <a:p>
            <a:pPr algn="ctr" eaLnBrk="1" hangingPunct="1">
              <a:lnSpc>
                <a:spcPct val="90000"/>
              </a:lnSpc>
            </a:pPr>
            <a:endParaRPr lang="en-US" altLang="en-US" sz="3500">
              <a:solidFill>
                <a:schemeClr val="bg1"/>
              </a:solidFill>
              <a:latin typeface="Centaur" panose="02030504050205020304" pitchFamily="18" charset="0"/>
              <a:ea typeface="Batang" panose="02030600000101010101" pitchFamily="18" charset="-127"/>
            </a:endParaRP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4876800" y="4095750"/>
            <a:ext cx="2133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r>
              <a:rPr lang="en-US" altLang="en-US" sz="1200" b="1" dirty="0">
                <a:solidFill>
                  <a:srgbClr val="FFFFFF"/>
                </a:solidFill>
                <a:latin typeface="Calibri" panose="020F0502020204030204" pitchFamily="34" charset="0"/>
              </a:rPr>
              <a:t>For additional information:</a:t>
            </a:r>
            <a:r>
              <a:rPr lang="en-US" altLang="en-US" sz="1200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en-US" altLang="en-US" sz="12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Katerina Sánchez</a:t>
            </a:r>
            <a:endParaRPr lang="en-US" altLang="en-US" sz="1200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en-US" sz="1200" dirty="0">
                <a:solidFill>
                  <a:srgbClr val="FFFFFF"/>
                </a:solidFill>
                <a:latin typeface="Calibri" panose="020F0502020204030204" pitchFamily="34" charset="0"/>
              </a:rPr>
              <a:t>Program </a:t>
            </a:r>
            <a:r>
              <a:rPr lang="en-US" altLang="en-US" sz="12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Associate</a:t>
            </a:r>
            <a:endParaRPr lang="en-US" altLang="en-US" sz="1200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en-US" sz="1200" dirty="0" smtClean="0">
                <a:solidFill>
                  <a:srgbClr val="FFFFFF"/>
                </a:solidFill>
                <a:latin typeface="Calibri" panose="020F0502020204030204" pitchFamily="34" charset="0"/>
                <a:hlinkClick r:id="rId3"/>
              </a:rPr>
              <a:t>ksanchez@guayacan.org</a:t>
            </a:r>
            <a:r>
              <a:rPr lang="en-US" altLang="en-US" sz="1200" dirty="0" smtClean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endParaRPr lang="en-US" altLang="en-US" sz="1200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en-US" altLang="en-US" sz="1200" dirty="0">
                <a:solidFill>
                  <a:srgbClr val="FFFFFF"/>
                </a:solidFill>
                <a:latin typeface="Calibri" panose="020F0502020204030204" pitchFamily="34" charset="0"/>
              </a:rPr>
              <a:t>(787) 641-6028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- Title and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5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1497</TotalTime>
  <Pages>0</Pages>
  <Words>402</Words>
  <Characters>0</Characters>
  <Application>Microsoft Office PowerPoint</Application>
  <PresentationFormat>Custom</PresentationFormat>
  <Lines>0</Lines>
  <Paragraphs>90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10</vt:i4>
      </vt:variant>
    </vt:vector>
  </HeadingPairs>
  <TitlesOfParts>
    <vt:vector size="37" baseType="lpstr">
      <vt:lpstr>Batang</vt:lpstr>
      <vt:lpstr>Arial</vt:lpstr>
      <vt:lpstr>Calibri</vt:lpstr>
      <vt:lpstr>Calibri Light</vt:lpstr>
      <vt:lpstr>Centaur</vt:lpstr>
      <vt:lpstr>Gill Sans</vt:lpstr>
      <vt:lpstr>Segoe UI Semibold</vt:lpstr>
      <vt:lpstr>Segoe UI Semilight</vt:lpstr>
      <vt:lpstr>Symbol</vt:lpstr>
      <vt:lpstr>ヒラギノ角ゴ ProN W3</vt:lpstr>
      <vt:lpstr>Default - Title and Content</vt:lpstr>
      <vt:lpstr>Custom Design</vt:lpstr>
      <vt:lpstr>1_Custom Design</vt:lpstr>
      <vt:lpstr>2_Custom Design</vt:lpstr>
      <vt:lpstr>3_Custom Design</vt:lpstr>
      <vt:lpstr>4_Custom Design</vt:lpstr>
      <vt:lpstr>5_Custom Design</vt:lpstr>
      <vt:lpstr>7_Custom Design</vt:lpstr>
      <vt:lpstr>8_Custom Design</vt:lpstr>
      <vt:lpstr>9_Custom Design</vt:lpstr>
      <vt:lpstr>10_Custom Design</vt:lpstr>
      <vt:lpstr>6_Custom Design</vt:lpstr>
      <vt:lpstr>11_Custom Design</vt:lpstr>
      <vt:lpstr>13_Custom Design</vt:lpstr>
      <vt:lpstr>12_Custom Design</vt:lpstr>
      <vt:lpstr>14_Custom Design</vt:lpstr>
      <vt:lpstr>15_Custom Design</vt:lpstr>
      <vt:lpstr>Grupo Guayacán, Inc.</vt:lpstr>
      <vt:lpstr>Grupo Guayacán, Inc. </vt:lpstr>
      <vt:lpstr>Our Programs</vt:lpstr>
      <vt:lpstr>I-Corps Puerto Rico</vt:lpstr>
      <vt:lpstr>PowerPoint Presentation</vt:lpstr>
      <vt:lpstr>Guayacán Venture Accelerator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About Grupo Guayacán, Inc.</dc:title>
  <dc:creator>adamarielaboy@outlook.com</dc:creator>
  <cp:lastModifiedBy>Katerina Sanchez</cp:lastModifiedBy>
  <cp:revision>13</cp:revision>
  <cp:lastPrinted>2015-12-21T15:18:52Z</cp:lastPrinted>
  <dcterms:created xsi:type="dcterms:W3CDTF">2016-04-21T02:58:34Z</dcterms:created>
  <dcterms:modified xsi:type="dcterms:W3CDTF">2016-06-15T13:01:44Z</dcterms:modified>
</cp:coreProperties>
</file>