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69" r:id="rId4"/>
    <p:sldId id="292" r:id="rId5"/>
    <p:sldId id="301" r:id="rId6"/>
    <p:sldId id="293" r:id="rId7"/>
    <p:sldId id="299" r:id="rId8"/>
    <p:sldId id="300" r:id="rId9"/>
    <p:sldId id="295" r:id="rId10"/>
    <p:sldId id="296" r:id="rId11"/>
    <p:sldId id="297" r:id="rId12"/>
    <p:sldId id="29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08" y="-1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6BCDC-6FB5-4F59-8391-2B6ECC05023A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4EDB7-EE26-4BD8-84EE-DB7154B6D6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996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7444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>
                <a:latin typeface="Arial" panose="020B0604020202020204" pitchFamily="34" charset="0"/>
                <a:ea typeface="Arial Unicode MS" panose="020B0604020202020204" pitchFamily="34" charset="-128"/>
              </a:rPr>
              <a:t>Figure 3.3  Substances Found in Living Tissues</a:t>
            </a:r>
          </a:p>
          <a:p>
            <a:r>
              <a:rPr lang="en-US" altLang="en-US">
                <a:latin typeface="Arial" panose="020B0604020202020204" pitchFamily="34" charset="0"/>
                <a:ea typeface="Arial Unicode MS" panose="020B0604020202020204" pitchFamily="34" charset="-128"/>
              </a:rPr>
              <a:t>The substances shown here make up the nonmineral components of living tissues (bone would be an example of a mineral component).</a:t>
            </a:r>
          </a:p>
          <a:p>
            <a:endParaRPr lang="en-US" altLang="en-US">
              <a:latin typeface="Arial" panose="020B0604020202020204" pitchFamily="34" charset="0"/>
              <a:ea typeface="Arial Unicode MS" panose="020B0604020202020204" pitchFamily="34" charset="-128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defRPr>
            </a:lvl9pPr>
          </a:lstStyle>
          <a:p>
            <a:fld id="{C586FF74-D6FC-4BB0-ADFE-AE78739AAE4C}" type="slidenum">
              <a:rPr lang="en-US" altLang="en-US" sz="1200" smtClean="0">
                <a:solidFill>
                  <a:schemeClr val="tx1"/>
                </a:solidFill>
              </a:rPr>
              <a:pPr/>
              <a:t>3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1446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Figure 8.19  pH Affects Enzyme Activity</a:t>
            </a:r>
          </a:p>
          <a:p>
            <a:r>
              <a:rPr lang="en-US" dirty="0"/>
              <a:t>An enzyme catalyzes its reaction at a maximum rate. The activity curve for each enzyme peaks at its optimal pH. For example, pepsin is active in the acidic environment of the stomach, whereas </a:t>
            </a:r>
            <a:r>
              <a:rPr lang="en-US" dirty="0" err="1"/>
              <a:t>chymotrypsin</a:t>
            </a:r>
            <a:r>
              <a:rPr lang="en-US" dirty="0"/>
              <a:t> is active in the small intestine.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1FA646-5BA4-2540-B87F-8ED0E4574DDD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8407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6972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pPr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3F1437-5676-4321-BF5E-298890A5A8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Lab. 6: </a:t>
            </a:r>
            <a:r>
              <a:rPr lang="en-US" sz="5400" dirty="0" err="1"/>
              <a:t>Enzimas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0EE1365-FBC5-4F33-B908-E123CD87F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Biol</a:t>
            </a:r>
            <a:r>
              <a:rPr lang="en-US" dirty="0"/>
              <a:t> 3051</a:t>
            </a:r>
          </a:p>
        </p:txBody>
      </p:sp>
    </p:spTree>
    <p:extLst>
      <p:ext uri="{BB962C8B-B14F-4D97-AF65-F5344CB8AC3E}">
        <p14:creationId xmlns="" xmlns:p14="http://schemas.microsoft.com/office/powerpoint/2010/main" val="3289874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6849B8-F21D-47EE-A739-8446A8C15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Ejercicio</a:t>
            </a:r>
            <a:r>
              <a:rPr lang="en-US" sz="4000" dirty="0"/>
              <a:t> A.1. </a:t>
            </a:r>
            <a:r>
              <a:rPr lang="en-US" sz="4000" dirty="0" err="1"/>
              <a:t>Funcionamiento</a:t>
            </a:r>
            <a:r>
              <a:rPr lang="en-US" sz="4000" dirty="0"/>
              <a:t> de la </a:t>
            </a:r>
            <a:r>
              <a:rPr lang="en-US" sz="4000" dirty="0" err="1"/>
              <a:t>catalasa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varios</a:t>
            </a:r>
            <a:r>
              <a:rPr lang="en-US" sz="4000" dirty="0"/>
              <a:t> </a:t>
            </a:r>
            <a:r>
              <a:rPr lang="en-US" sz="4000" dirty="0" err="1"/>
              <a:t>organismos</a:t>
            </a:r>
            <a:r>
              <a:rPr lang="en-US" sz="4000" dirty="0"/>
              <a:t> (</a:t>
            </a:r>
            <a:r>
              <a:rPr lang="en-US" sz="4000" dirty="0" err="1"/>
              <a:t>animales</a:t>
            </a:r>
            <a:r>
              <a:rPr lang="en-US" sz="4000" dirty="0"/>
              <a:t> y </a:t>
            </a:r>
            <a:r>
              <a:rPr lang="en-US" sz="4000" dirty="0" err="1"/>
              <a:t>plantas</a:t>
            </a:r>
            <a:r>
              <a:rPr lang="en-US" sz="40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38D9AE8-EDE3-442E-B26C-BB0BD28D9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130" y="2120054"/>
            <a:ext cx="10058400" cy="4023360"/>
          </a:xfrm>
        </p:spPr>
        <p:txBody>
          <a:bodyPr/>
          <a:lstStyle/>
          <a:p>
            <a:r>
              <a:rPr lang="en-US" dirty="0" err="1"/>
              <a:t>Siga</a:t>
            </a:r>
            <a:r>
              <a:rPr lang="en-US" dirty="0"/>
              <a:t> </a:t>
            </a:r>
            <a:r>
              <a:rPr lang="en-US" dirty="0" err="1"/>
              <a:t>instrucciones</a:t>
            </a:r>
            <a:r>
              <a:rPr lang="en-US" dirty="0"/>
              <a:t> del instructor para </a:t>
            </a:r>
            <a:r>
              <a:rPr lang="en-US" dirty="0" err="1"/>
              <a:t>modificaciones</a:t>
            </a:r>
            <a:r>
              <a:rPr lang="en-US" dirty="0"/>
              <a:t>.</a:t>
            </a:r>
          </a:p>
          <a:p>
            <a:r>
              <a:rPr lang="en-US" dirty="0"/>
              <a:t>Se </a:t>
            </a:r>
            <a:r>
              <a:rPr lang="en-US" dirty="0" err="1"/>
              <a:t>usarán</a:t>
            </a:r>
            <a:r>
              <a:rPr lang="en-US" dirty="0"/>
              <a:t> </a:t>
            </a:r>
            <a:r>
              <a:rPr lang="en-US" dirty="0" err="1"/>
              <a:t>platos</a:t>
            </a:r>
            <a:r>
              <a:rPr lang="en-US" dirty="0"/>
              <a:t> de </a:t>
            </a:r>
            <a:r>
              <a:rPr lang="en-US" dirty="0" err="1"/>
              <a:t>porcelana</a:t>
            </a:r>
            <a:r>
              <a:rPr lang="en-US" dirty="0"/>
              <a:t> y </a:t>
            </a:r>
            <a:r>
              <a:rPr lang="en-US" dirty="0" err="1"/>
              <a:t>pedazos</a:t>
            </a:r>
            <a:r>
              <a:rPr lang="en-US" dirty="0"/>
              <a:t> </a:t>
            </a:r>
            <a:r>
              <a:rPr lang="en-US" dirty="0" err="1"/>
              <a:t>pequeños</a:t>
            </a:r>
            <a:r>
              <a:rPr lang="en-US" dirty="0"/>
              <a:t> de </a:t>
            </a:r>
            <a:r>
              <a:rPr lang="en-US" dirty="0" err="1"/>
              <a:t>hígado</a:t>
            </a:r>
            <a:r>
              <a:rPr lang="en-US" dirty="0"/>
              <a:t> y de papa para </a:t>
            </a:r>
            <a:r>
              <a:rPr lang="en-US" dirty="0" err="1"/>
              <a:t>observar</a:t>
            </a:r>
            <a:r>
              <a:rPr lang="en-US" dirty="0"/>
              <a:t> 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reacción</a:t>
            </a:r>
            <a:r>
              <a:rPr lang="en-US" dirty="0"/>
              <a:t> de la </a:t>
            </a:r>
            <a:r>
              <a:rPr lang="en-US" dirty="0" err="1"/>
              <a:t>catalasa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organismos</a:t>
            </a:r>
            <a:r>
              <a:rPr lang="en-US" dirty="0"/>
              <a:t> </a:t>
            </a:r>
            <a:r>
              <a:rPr lang="en-US" dirty="0" err="1"/>
              <a:t>aeróbicos</a:t>
            </a:r>
            <a:r>
              <a:rPr lang="en-US" dirty="0"/>
              <a:t>.</a:t>
            </a:r>
          </a:p>
          <a:p>
            <a:r>
              <a:rPr lang="en-US" dirty="0"/>
              <a:t>Se </a:t>
            </a:r>
            <a:r>
              <a:rPr lang="en-US" dirty="0" err="1"/>
              <a:t>tendrán</a:t>
            </a:r>
            <a:r>
              <a:rPr lang="en-US" dirty="0"/>
              <a:t> 4 </a:t>
            </a:r>
            <a:r>
              <a:rPr lang="en-US" dirty="0" err="1"/>
              <a:t>grupos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329334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678E50-C065-4EA8-A1C3-B515F706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Ejercicio</a:t>
            </a:r>
            <a:r>
              <a:rPr lang="en-US" dirty="0"/>
              <a:t> A.2. </a:t>
            </a:r>
            <a:r>
              <a:rPr lang="en-US" dirty="0" err="1"/>
              <a:t>Efecto</a:t>
            </a:r>
            <a:r>
              <a:rPr lang="en-US" dirty="0"/>
              <a:t> de la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el </a:t>
            </a:r>
            <a:r>
              <a:rPr lang="en-US" dirty="0" err="1"/>
              <a:t>funcionamiento</a:t>
            </a:r>
            <a:r>
              <a:rPr lang="en-US" dirty="0"/>
              <a:t> de la </a:t>
            </a:r>
            <a:r>
              <a:rPr lang="en-US" dirty="0" err="1"/>
              <a:t>catalasa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695777-C467-4D82-AE5D-171E81AD5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Siga</a:t>
            </a:r>
            <a:r>
              <a:rPr lang="en-US" dirty="0"/>
              <a:t> </a:t>
            </a:r>
            <a:r>
              <a:rPr lang="en-US" dirty="0" err="1"/>
              <a:t>instrucciones</a:t>
            </a:r>
            <a:r>
              <a:rPr lang="en-US" dirty="0"/>
              <a:t> del instructor para </a:t>
            </a:r>
            <a:r>
              <a:rPr lang="en-US" dirty="0" err="1"/>
              <a:t>modificaciones</a:t>
            </a:r>
            <a:r>
              <a:rPr lang="en-US" dirty="0"/>
              <a:t>.</a:t>
            </a:r>
          </a:p>
          <a:p>
            <a:r>
              <a:rPr lang="en-US" dirty="0"/>
              <a:t>Se </a:t>
            </a:r>
            <a:r>
              <a:rPr lang="en-US" dirty="0" err="1"/>
              <a:t>usarán</a:t>
            </a:r>
            <a:r>
              <a:rPr lang="en-US" dirty="0"/>
              <a:t> </a:t>
            </a:r>
            <a:r>
              <a:rPr lang="en-US" dirty="0" err="1"/>
              <a:t>pedazos</a:t>
            </a:r>
            <a:r>
              <a:rPr lang="en-US" dirty="0"/>
              <a:t> </a:t>
            </a:r>
            <a:r>
              <a:rPr lang="en-US" dirty="0" err="1"/>
              <a:t>pequeños</a:t>
            </a:r>
            <a:r>
              <a:rPr lang="en-US" dirty="0"/>
              <a:t> de </a:t>
            </a:r>
            <a:r>
              <a:rPr lang="en-US" dirty="0" err="1"/>
              <a:t>hígado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tubos</a:t>
            </a:r>
            <a:r>
              <a:rPr lang="en-US" dirty="0"/>
              <a:t> de </a:t>
            </a:r>
            <a:r>
              <a:rPr lang="en-US" dirty="0" err="1"/>
              <a:t>ensayo</a:t>
            </a:r>
            <a:r>
              <a:rPr lang="en-US" dirty="0"/>
              <a:t> para </a:t>
            </a:r>
            <a:r>
              <a:rPr lang="en-US" dirty="0" err="1"/>
              <a:t>observar</a:t>
            </a:r>
            <a:r>
              <a:rPr lang="en-US" dirty="0"/>
              <a:t> </a:t>
            </a:r>
            <a:r>
              <a:rPr lang="en-US" dirty="0" err="1"/>
              <a:t>cómo</a:t>
            </a:r>
            <a:r>
              <a:rPr lang="en-US" dirty="0"/>
              <a:t> la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afecta</a:t>
            </a:r>
            <a:r>
              <a:rPr lang="en-US" dirty="0"/>
              <a:t> el </a:t>
            </a:r>
            <a:r>
              <a:rPr lang="en-US" dirty="0" err="1"/>
              <a:t>funcionamiento</a:t>
            </a:r>
            <a:r>
              <a:rPr lang="en-US" dirty="0"/>
              <a:t> de la </a:t>
            </a:r>
            <a:r>
              <a:rPr lang="en-US" dirty="0" err="1"/>
              <a:t>catalasa</a:t>
            </a:r>
            <a:r>
              <a:rPr lang="en-US" dirty="0"/>
              <a:t>.</a:t>
            </a:r>
          </a:p>
          <a:p>
            <a:r>
              <a:rPr lang="en-US" dirty="0"/>
              <a:t>Un solo </a:t>
            </a:r>
            <a:r>
              <a:rPr lang="en-US" dirty="0" err="1"/>
              <a:t>experimento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sección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195840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A3EF9A-0FFB-4287-9CE7-FDD143362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Ejercicio</a:t>
            </a:r>
            <a:r>
              <a:rPr lang="en-US" dirty="0"/>
              <a:t> A.3. </a:t>
            </a:r>
            <a:r>
              <a:rPr lang="en-US" dirty="0" err="1"/>
              <a:t>Efecto</a:t>
            </a:r>
            <a:r>
              <a:rPr lang="en-US" dirty="0"/>
              <a:t> del pH </a:t>
            </a:r>
            <a:r>
              <a:rPr lang="en-US" dirty="0" err="1"/>
              <a:t>sobre</a:t>
            </a:r>
            <a:r>
              <a:rPr lang="en-US" dirty="0"/>
              <a:t> el </a:t>
            </a:r>
            <a:r>
              <a:rPr lang="en-US" dirty="0" err="1"/>
              <a:t>funcionamiento</a:t>
            </a:r>
            <a:r>
              <a:rPr lang="en-US" dirty="0"/>
              <a:t> de las </a:t>
            </a:r>
            <a:r>
              <a:rPr lang="en-US" dirty="0" err="1"/>
              <a:t>enzimas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72A54C-1E30-4558-85CD-DB139E796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 instructor lo </a:t>
            </a:r>
            <a:r>
              <a:rPr lang="en-US" dirty="0" err="1"/>
              <a:t>hará</a:t>
            </a:r>
            <a:r>
              <a:rPr lang="en-US" dirty="0"/>
              <a:t> de </a:t>
            </a:r>
            <a:r>
              <a:rPr lang="en-US" dirty="0" err="1"/>
              <a:t>demostración</a:t>
            </a:r>
            <a:r>
              <a:rPr lang="en-US" dirty="0"/>
              <a:t>, </a:t>
            </a:r>
            <a:r>
              <a:rPr lang="en-US" dirty="0" err="1"/>
              <a:t>usando</a:t>
            </a:r>
            <a:r>
              <a:rPr lang="en-US" dirty="0"/>
              <a:t> </a:t>
            </a:r>
            <a:r>
              <a:rPr lang="en-US" dirty="0" err="1"/>
              <a:t>pedazos</a:t>
            </a:r>
            <a:r>
              <a:rPr lang="en-US" dirty="0"/>
              <a:t> </a:t>
            </a:r>
            <a:r>
              <a:rPr lang="en-US" dirty="0" err="1"/>
              <a:t>pequeños</a:t>
            </a:r>
            <a:r>
              <a:rPr lang="en-US" dirty="0"/>
              <a:t> de </a:t>
            </a:r>
            <a:r>
              <a:rPr lang="en-US" dirty="0" err="1" smtClean="0"/>
              <a:t>hígado</a:t>
            </a:r>
            <a:r>
              <a:rPr lang="en-US" dirty="0" smtClean="0"/>
              <a:t> </a:t>
            </a:r>
            <a:r>
              <a:rPr lang="en-US" dirty="0"/>
              <a:t>en </a:t>
            </a:r>
            <a:r>
              <a:rPr lang="en-US" dirty="0" err="1"/>
              <a:t>plato</a:t>
            </a:r>
            <a:r>
              <a:rPr lang="en-US" dirty="0"/>
              <a:t> de </a:t>
            </a:r>
            <a:r>
              <a:rPr lang="en-US" dirty="0" err="1"/>
              <a:t>porcelana</a:t>
            </a:r>
            <a:r>
              <a:rPr lang="en-US" dirty="0"/>
              <a:t> para </a:t>
            </a:r>
            <a:r>
              <a:rPr lang="en-US" dirty="0" err="1"/>
              <a:t>observar</a:t>
            </a:r>
            <a:r>
              <a:rPr lang="en-US" dirty="0"/>
              <a:t> </a:t>
            </a:r>
            <a:r>
              <a:rPr lang="en-US" dirty="0" err="1"/>
              <a:t>cómo</a:t>
            </a:r>
            <a:r>
              <a:rPr lang="en-US" dirty="0"/>
              <a:t> el pH </a:t>
            </a:r>
            <a:r>
              <a:rPr lang="en-US" dirty="0" err="1"/>
              <a:t>altera</a:t>
            </a:r>
            <a:r>
              <a:rPr lang="en-US" dirty="0"/>
              <a:t> el </a:t>
            </a:r>
            <a:r>
              <a:rPr lang="en-US" dirty="0" err="1"/>
              <a:t>funcionamiento</a:t>
            </a:r>
            <a:r>
              <a:rPr lang="en-US" dirty="0"/>
              <a:t> de la </a:t>
            </a:r>
            <a:r>
              <a:rPr lang="en-US" dirty="0" err="1"/>
              <a:t>catalasa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746148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Objetivos</a:t>
            </a:r>
            <a:r>
              <a:rPr lang="en-US" altLang="en-US" dirty="0"/>
              <a:t>: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ES" altLang="en-US" sz="3200" dirty="0"/>
              <a:t>Conocer qué son las enzimas y cómo actúan en reacciones celulares.</a:t>
            </a:r>
          </a:p>
          <a:p>
            <a:pPr lvl="1"/>
            <a:r>
              <a:rPr lang="es-ES" altLang="en-US" sz="3200" dirty="0"/>
              <a:t>Identificar algunos factores que afectan la actividad enzimática. </a:t>
            </a:r>
          </a:p>
          <a:p>
            <a:pPr lvl="1"/>
            <a:endParaRPr lang="es-ES" alt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018520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Enzimas</a:t>
            </a:r>
            <a:r>
              <a:rPr lang="en-US" altLang="en-US" dirty="0"/>
              <a:t>: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FC0733A0-917D-4973-9A5E-AEA7621A8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1" y="1845734"/>
            <a:ext cx="10294289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Catalizadores</a:t>
            </a:r>
            <a:r>
              <a:rPr lang="en-US" dirty="0"/>
              <a:t> </a:t>
            </a:r>
            <a:r>
              <a:rPr lang="en-US" dirty="0" err="1"/>
              <a:t>químicos</a:t>
            </a:r>
            <a:r>
              <a:rPr lang="en-US" dirty="0"/>
              <a:t> que </a:t>
            </a:r>
            <a:r>
              <a:rPr lang="en-US" dirty="0" err="1"/>
              <a:t>agilizan</a:t>
            </a:r>
            <a:r>
              <a:rPr lang="en-US" dirty="0"/>
              <a:t> </a:t>
            </a:r>
            <a:r>
              <a:rPr lang="en-US" dirty="0" err="1"/>
              <a:t>reacciones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Proteínas</a:t>
            </a:r>
            <a:r>
              <a:rPr lang="en-US" dirty="0"/>
              <a:t> o </a:t>
            </a:r>
            <a:r>
              <a:rPr lang="en-US" dirty="0" err="1"/>
              <a:t>riboenzimas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se </a:t>
            </a:r>
            <a:r>
              <a:rPr lang="en-US" dirty="0" err="1"/>
              <a:t>consumen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reacción</a:t>
            </a:r>
            <a:r>
              <a:rPr lang="en-US" dirty="0"/>
              <a:t>, </a:t>
            </a:r>
            <a:r>
              <a:rPr lang="en-US" dirty="0" err="1"/>
              <a:t>tampoco</a:t>
            </a:r>
            <a:r>
              <a:rPr lang="en-US" dirty="0"/>
              <a:t> se </a:t>
            </a:r>
            <a:r>
              <a:rPr lang="en-US" dirty="0" err="1"/>
              <a:t>alteran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Son </a:t>
            </a:r>
            <a:r>
              <a:rPr lang="en-US" dirty="0" err="1"/>
              <a:t>altamente</a:t>
            </a:r>
            <a:r>
              <a:rPr lang="en-US" dirty="0"/>
              <a:t> </a:t>
            </a:r>
            <a:r>
              <a:rPr lang="en-US" dirty="0" err="1"/>
              <a:t>específicas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Algunas</a:t>
            </a:r>
            <a:r>
              <a:rPr lang="en-US" dirty="0"/>
              <a:t> </a:t>
            </a:r>
            <a:r>
              <a:rPr lang="en-US" dirty="0" err="1"/>
              <a:t>enzimas</a:t>
            </a:r>
            <a:r>
              <a:rPr lang="en-US" dirty="0"/>
              <a:t> </a:t>
            </a:r>
            <a:r>
              <a:rPr lang="en-US" dirty="0" err="1"/>
              <a:t>necesitan</a:t>
            </a:r>
            <a:r>
              <a:rPr lang="en-US" dirty="0"/>
              <a:t> </a:t>
            </a:r>
            <a:r>
              <a:rPr lang="en-US" dirty="0" err="1"/>
              <a:t>activadores</a:t>
            </a:r>
            <a:r>
              <a:rPr lang="en-US" dirty="0"/>
              <a:t> </a:t>
            </a:r>
            <a:r>
              <a:rPr lang="en-US" dirty="0" err="1"/>
              <a:t>conocidos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cofactores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Los </a:t>
            </a:r>
            <a:r>
              <a:rPr lang="en-US" dirty="0" err="1"/>
              <a:t>cofactores</a:t>
            </a:r>
            <a:r>
              <a:rPr lang="en-US" dirty="0"/>
              <a:t> </a:t>
            </a:r>
            <a:r>
              <a:rPr lang="en-US" dirty="0" err="1"/>
              <a:t>orgánicos</a:t>
            </a:r>
            <a:r>
              <a:rPr lang="en-US" dirty="0"/>
              <a:t> se </a:t>
            </a:r>
            <a:r>
              <a:rPr lang="en-US" dirty="0" err="1"/>
              <a:t>conocen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coenzimas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590498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94320B-AD1F-404C-9B62-CCDFEC00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funcionan</a:t>
            </a:r>
            <a:r>
              <a:rPr lang="en-US" dirty="0"/>
              <a:t>: </a:t>
            </a:r>
            <a:r>
              <a:rPr lang="en-US" dirty="0" err="1"/>
              <a:t>formando</a:t>
            </a:r>
            <a:r>
              <a:rPr lang="en-US" dirty="0"/>
              <a:t> </a:t>
            </a:r>
            <a:r>
              <a:rPr lang="en-US" dirty="0" err="1"/>
              <a:t>complejo</a:t>
            </a:r>
            <a:r>
              <a:rPr lang="en-US" dirty="0"/>
              <a:t> </a:t>
            </a:r>
            <a:r>
              <a:rPr lang="en-US" dirty="0" err="1"/>
              <a:t>enzima-substrato</a:t>
            </a:r>
            <a:endParaRPr lang="en-US" dirty="0"/>
          </a:p>
        </p:txBody>
      </p:sp>
      <p:pic>
        <p:nvPicPr>
          <p:cNvPr id="5" name="Content Placeholder 4" descr="Life11e-Fig-08-16-1R.jpg">
            <a:extLst>
              <a:ext uri="{FF2B5EF4-FFF2-40B4-BE49-F238E27FC236}">
                <a16:creationId xmlns="" xmlns:a16="http://schemas.microsoft.com/office/drawing/2014/main" id="{EE232911-5500-458B-A389-8D884C07F39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18238" y="2540471"/>
            <a:ext cx="4937125" cy="2634308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3D18EBB-D68B-49A5-95FF-AD0A2DB7A7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Los </a:t>
            </a:r>
            <a:r>
              <a:rPr lang="en-US" dirty="0" err="1"/>
              <a:t>substratos</a:t>
            </a:r>
            <a:r>
              <a:rPr lang="en-US" dirty="0"/>
              <a:t> se </a:t>
            </a:r>
            <a:r>
              <a:rPr lang="en-US" dirty="0" err="1"/>
              <a:t>unen</a:t>
            </a:r>
            <a:r>
              <a:rPr lang="en-US" dirty="0"/>
              <a:t> a la </a:t>
            </a:r>
            <a:r>
              <a:rPr lang="en-US" dirty="0" err="1"/>
              <a:t>enzima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lugar</a:t>
            </a:r>
            <a:r>
              <a:rPr lang="en-US" dirty="0"/>
              <a:t> </a:t>
            </a:r>
            <a:r>
              <a:rPr lang="en-US" dirty="0" err="1"/>
              <a:t>conocido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el sitio </a:t>
            </a:r>
            <a:r>
              <a:rPr lang="en-US" dirty="0" err="1"/>
              <a:t>activo</a:t>
            </a:r>
            <a:r>
              <a:rPr lang="en-US" dirty="0"/>
              <a:t>.</a:t>
            </a:r>
          </a:p>
          <a:p>
            <a:r>
              <a:rPr lang="en-US" altLang="en-US" dirty="0">
                <a:cs typeface="Arial" panose="020B0604020202020204" pitchFamily="34" charset="0"/>
              </a:rPr>
              <a:t>                     </a:t>
            </a:r>
          </a:p>
          <a:p>
            <a:r>
              <a:rPr lang="en-US" altLang="en-US" dirty="0">
                <a:cs typeface="Arial" panose="020B0604020202020204" pitchFamily="34" charset="0"/>
              </a:rPr>
              <a:t>                  E + S</a:t>
            </a:r>
            <a:r>
              <a:rPr lang="en-US" altLang="en-US" dirty="0">
                <a:cs typeface="ＭＳ Ｐゴシック" panose="020B0600070205080204" pitchFamily="34" charset="-128"/>
              </a:rPr>
              <a:t> </a:t>
            </a:r>
            <a:r>
              <a:rPr lang="en-US" altLang="en-US" dirty="0">
                <a:cs typeface="ＭＳ Ｐゴシック" panose="020B0600070205080204" pitchFamily="34" charset="-128"/>
                <a:sym typeface="Symbol" panose="05050102010706020507" pitchFamily="18" charset="2"/>
              </a:rPr>
              <a:t> ES</a:t>
            </a:r>
            <a:r>
              <a:rPr lang="en-US" altLang="en-US" dirty="0">
                <a:cs typeface="ＭＳ Ｐゴシック" panose="020B0600070205080204" pitchFamily="34" charset="-128"/>
              </a:rPr>
              <a:t> </a:t>
            </a:r>
            <a:r>
              <a:rPr lang="en-US" altLang="en-US" dirty="0">
                <a:cs typeface="ＭＳ Ｐゴシック" panose="020B0600070205080204" pitchFamily="34" charset="-128"/>
                <a:sym typeface="Symbol" panose="05050102010706020507" pitchFamily="18" charset="2"/>
              </a:rPr>
              <a:t></a:t>
            </a:r>
            <a:r>
              <a:rPr lang="en-US" altLang="en-US" dirty="0">
                <a:cs typeface="ＭＳ Ｐゴシック" panose="020B0600070205080204" pitchFamily="34" charset="-128"/>
              </a:rPr>
              <a:t> </a:t>
            </a:r>
            <a:r>
              <a:rPr lang="en-US" altLang="en-US" dirty="0">
                <a:cs typeface="ＭＳ Ｐゴシック" panose="020B0600070205080204" pitchFamily="34" charset="-128"/>
                <a:sym typeface="Symbol" panose="05050102010706020507" pitchFamily="18" charset="2"/>
              </a:rPr>
              <a:t>E + P</a:t>
            </a:r>
            <a:endParaRPr lang="en-US" altLang="en-US" dirty="0">
              <a:cs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Este </a:t>
            </a:r>
            <a:r>
              <a:rPr lang="en-US" dirty="0" err="1"/>
              <a:t>complejo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altamente</a:t>
            </a:r>
            <a:r>
              <a:rPr lang="en-US" dirty="0"/>
              <a:t> </a:t>
            </a:r>
            <a:r>
              <a:rPr lang="en-US" dirty="0" err="1"/>
              <a:t>específico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altLang="en-US" dirty="0">
                <a:cs typeface="Arial" panose="020B0604020202020204" pitchFamily="34" charset="0"/>
              </a:rPr>
              <a:t>                  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833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CB2B7F-BBA5-4F1E-A433-E8DFE9DD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5" descr="Life11e-Fig-08-09-0R.jpg">
            <a:extLst>
              <a:ext uri="{FF2B5EF4-FFF2-40B4-BE49-F238E27FC236}">
                <a16:creationId xmlns="" xmlns:a16="http://schemas.microsoft.com/office/drawing/2014/main" id="{3D8B0692-29C2-43B8-A482-272F096878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8963" y="2434209"/>
            <a:ext cx="8534400" cy="28468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235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314E3D-82B0-405A-B3C9-64CC63A94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 </a:t>
            </a:r>
            <a:r>
              <a:rPr lang="en-US" dirty="0" err="1"/>
              <a:t>enzimas</a:t>
            </a:r>
            <a:r>
              <a:rPr lang="en-US" dirty="0"/>
              <a:t> </a:t>
            </a:r>
            <a:r>
              <a:rPr lang="en-US" dirty="0" err="1"/>
              <a:t>reducen</a:t>
            </a:r>
            <a:r>
              <a:rPr lang="en-US" dirty="0"/>
              <a:t> la </a:t>
            </a:r>
            <a:r>
              <a:rPr lang="en-US" dirty="0" err="1"/>
              <a:t>energía</a:t>
            </a:r>
            <a:r>
              <a:rPr lang="en-US" dirty="0"/>
              <a:t> de </a:t>
            </a:r>
            <a:r>
              <a:rPr lang="en-US" dirty="0" err="1"/>
              <a:t>activación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reacción</a:t>
            </a:r>
            <a:r>
              <a:rPr lang="en-US" dirty="0"/>
              <a:t>.</a:t>
            </a:r>
          </a:p>
        </p:txBody>
      </p:sp>
      <p:pic>
        <p:nvPicPr>
          <p:cNvPr id="6" name="Content Placeholder 5" descr="Life11e-Fig-08-10-0R.jpg">
            <a:extLst>
              <a:ext uri="{FF2B5EF4-FFF2-40B4-BE49-F238E27FC236}">
                <a16:creationId xmlns="" xmlns:a16="http://schemas.microsoft.com/office/drawing/2014/main" id="{2F5B637E-00D3-4E43-A91D-530F0E901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8234" y="1846263"/>
            <a:ext cx="4761507" cy="424973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95873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ife11e-Fig-08-19-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478" y="940905"/>
            <a:ext cx="7924800" cy="527565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36104" y="54071"/>
            <a:ext cx="10058400" cy="886834"/>
          </a:xfrm>
        </p:spPr>
        <p:txBody>
          <a:bodyPr>
            <a:normAutofit/>
          </a:bodyPr>
          <a:lstStyle/>
          <a:p>
            <a:r>
              <a:rPr lang="en-US" dirty="0"/>
              <a:t>El pH </a:t>
            </a:r>
            <a:r>
              <a:rPr lang="en-US" dirty="0" err="1"/>
              <a:t>afecta</a:t>
            </a:r>
            <a:r>
              <a:rPr lang="en-US" dirty="0"/>
              <a:t> la </a:t>
            </a:r>
            <a:r>
              <a:rPr lang="en-US" dirty="0" err="1"/>
              <a:t>actividad</a:t>
            </a:r>
            <a:r>
              <a:rPr lang="en-US" dirty="0"/>
              <a:t> </a:t>
            </a:r>
            <a:r>
              <a:rPr lang="en-US" dirty="0" err="1"/>
              <a:t>enzimática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309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cs typeface="ＭＳ Ｐゴシック" panose="020B0600070205080204" pitchFamily="34" charset="-128"/>
              </a:rPr>
              <a:t>La </a:t>
            </a:r>
            <a:r>
              <a:rPr lang="en-US" altLang="en-US" dirty="0" err="1">
                <a:cs typeface="ＭＳ Ｐゴシック" panose="020B0600070205080204" pitchFamily="34" charset="-128"/>
              </a:rPr>
              <a:t>actividad</a:t>
            </a:r>
            <a:r>
              <a:rPr lang="en-US" altLang="en-US" dirty="0">
                <a:cs typeface="ＭＳ Ｐゴシック" panose="020B0600070205080204" pitchFamily="34" charset="-128"/>
              </a:rPr>
              <a:t> </a:t>
            </a:r>
            <a:r>
              <a:rPr lang="en-US" altLang="en-US" dirty="0" err="1">
                <a:cs typeface="ＭＳ Ｐゴシック" panose="020B0600070205080204" pitchFamily="34" charset="-128"/>
              </a:rPr>
              <a:t>enzimática</a:t>
            </a:r>
            <a:r>
              <a:rPr lang="en-US" altLang="en-US" dirty="0">
                <a:cs typeface="ＭＳ Ｐゴシック" panose="020B0600070205080204" pitchFamily="34" charset="-128"/>
              </a:rPr>
              <a:t> </a:t>
            </a:r>
            <a:r>
              <a:rPr lang="en-US" altLang="en-US" dirty="0" err="1">
                <a:cs typeface="ＭＳ Ｐゴシック" panose="020B0600070205080204" pitchFamily="34" charset="-128"/>
              </a:rPr>
              <a:t>también</a:t>
            </a:r>
            <a:r>
              <a:rPr lang="en-US" altLang="en-US" dirty="0">
                <a:cs typeface="ＭＳ Ｐゴシック" panose="020B0600070205080204" pitchFamily="34" charset="-128"/>
              </a:rPr>
              <a:t> se </a:t>
            </a:r>
            <a:r>
              <a:rPr lang="en-US" altLang="en-US" dirty="0" err="1">
                <a:cs typeface="ＭＳ Ｐゴシック" panose="020B0600070205080204" pitchFamily="34" charset="-128"/>
              </a:rPr>
              <a:t>ve</a:t>
            </a:r>
            <a:r>
              <a:rPr lang="en-US" altLang="en-US" dirty="0">
                <a:cs typeface="ＭＳ Ｐゴシック" panose="020B0600070205080204" pitchFamily="34" charset="-128"/>
              </a:rPr>
              <a:t> </a:t>
            </a:r>
            <a:r>
              <a:rPr lang="en-US" altLang="en-US" dirty="0" err="1">
                <a:cs typeface="ＭＳ Ｐゴシック" panose="020B0600070205080204" pitchFamily="34" charset="-128"/>
              </a:rPr>
              <a:t>afectada</a:t>
            </a:r>
            <a:r>
              <a:rPr lang="en-US" altLang="en-US" dirty="0">
                <a:cs typeface="ＭＳ Ｐゴシック" panose="020B0600070205080204" pitchFamily="34" charset="-128"/>
              </a:rPr>
              <a:t> </a:t>
            </a:r>
            <a:r>
              <a:rPr lang="en-US" altLang="en-US" dirty="0" err="1">
                <a:cs typeface="ＭＳ Ｐゴシック" panose="020B0600070205080204" pitchFamily="34" charset="-128"/>
              </a:rPr>
              <a:t>por</a:t>
            </a:r>
            <a:r>
              <a:rPr lang="en-US" altLang="en-US" dirty="0">
                <a:cs typeface="ＭＳ Ｐゴシック" panose="020B0600070205080204" pitchFamily="34" charset="-128"/>
              </a:rPr>
              <a:t> la </a:t>
            </a:r>
            <a:r>
              <a:rPr lang="en-US" altLang="en-US" dirty="0" err="1">
                <a:cs typeface="ＭＳ Ｐゴシック" panose="020B0600070205080204" pitchFamily="34" charset="-128"/>
              </a:rPr>
              <a:t>temperatura</a:t>
            </a:r>
            <a:endParaRPr lang="en-US" altLang="en-US" dirty="0">
              <a:cs typeface="ＭＳ Ｐゴシック" panose="020B0600070205080204" pitchFamily="34" charset="-128"/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dirty="0" err="1">
                <a:cs typeface="Arial" panose="020B0604020202020204" pitchFamily="34" charset="0"/>
              </a:rPr>
              <a:t>Cada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err="1">
                <a:cs typeface="Arial" panose="020B0604020202020204" pitchFamily="34" charset="0"/>
              </a:rPr>
              <a:t>enzima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err="1">
                <a:cs typeface="Arial" panose="020B0604020202020204" pitchFamily="34" charset="0"/>
              </a:rPr>
              <a:t>tiene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err="1">
                <a:cs typeface="Arial" panose="020B0604020202020204" pitchFamily="34" charset="0"/>
              </a:rPr>
              <a:t>una</a:t>
            </a:r>
            <a:r>
              <a:rPr lang="en-US" altLang="en-US" dirty="0">
                <a:cs typeface="Arial" panose="020B0604020202020204" pitchFamily="34" charset="0"/>
              </a:rPr>
              <a:t> temperature </a:t>
            </a:r>
            <a:r>
              <a:rPr lang="en-US" altLang="en-US" dirty="0" err="1">
                <a:cs typeface="Arial" panose="020B0604020202020204" pitchFamily="34" charset="0"/>
              </a:rPr>
              <a:t>óptima</a:t>
            </a:r>
            <a:r>
              <a:rPr lang="en-US" altLang="en-US" dirty="0"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altLang="en-US" dirty="0">
                <a:cs typeface="Arial" panose="020B0604020202020204" pitchFamily="34" charset="0"/>
              </a:rPr>
              <a:t>A </a:t>
            </a:r>
            <a:r>
              <a:rPr lang="en-US" altLang="en-US" dirty="0" err="1">
                <a:cs typeface="Arial" panose="020B0604020202020204" pitchFamily="34" charset="0"/>
              </a:rPr>
              <a:t>temperaturas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err="1">
                <a:cs typeface="Arial" panose="020B0604020202020204" pitchFamily="34" charset="0"/>
              </a:rPr>
              <a:t>altas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err="1">
                <a:cs typeface="Arial" panose="020B0604020202020204" pitchFamily="34" charset="0"/>
              </a:rPr>
              <a:t>algunas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err="1">
                <a:cs typeface="Arial" panose="020B0604020202020204" pitchFamily="34" charset="0"/>
              </a:rPr>
              <a:t>enzimas</a:t>
            </a:r>
            <a:r>
              <a:rPr lang="en-US" altLang="en-US" dirty="0">
                <a:cs typeface="Arial" panose="020B0604020202020204" pitchFamily="34" charset="0"/>
              </a:rPr>
              <a:t> se </a:t>
            </a:r>
            <a:r>
              <a:rPr lang="en-US" altLang="en-US" dirty="0" err="1">
                <a:cs typeface="Arial" panose="020B0604020202020204" pitchFamily="34" charset="0"/>
              </a:rPr>
              <a:t>denaturalizan</a:t>
            </a:r>
            <a:r>
              <a:rPr lang="en-US" altLang="en-US" dirty="0">
                <a:cs typeface="Arial" panose="020B0604020202020204" pitchFamily="34" charset="0"/>
              </a:rPr>
              <a:t> al </a:t>
            </a:r>
            <a:r>
              <a:rPr lang="en-US" altLang="en-US" dirty="0" err="1">
                <a:cs typeface="Arial" panose="020B0604020202020204" pitchFamily="34" charset="0"/>
              </a:rPr>
              <a:t>perder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err="1">
                <a:cs typeface="Arial" panose="020B0604020202020204" pitchFamily="34" charset="0"/>
              </a:rPr>
              <a:t>su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err="1">
                <a:cs typeface="Arial" panose="020B0604020202020204" pitchFamily="34" charset="0"/>
              </a:rPr>
              <a:t>estructura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err="1">
                <a:cs typeface="Arial" panose="020B0604020202020204" pitchFamily="34" charset="0"/>
              </a:rPr>
              <a:t>terciaria</a:t>
            </a:r>
            <a:r>
              <a:rPr lang="en-US" altLang="en-US" dirty="0"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Content Placeholder 4" descr="Life11e-Fig-08-20-0.jpg">
            <a:extLst>
              <a:ext uri="{FF2B5EF4-FFF2-40B4-BE49-F238E27FC236}">
                <a16:creationId xmlns="" xmlns:a16="http://schemas.microsoft.com/office/drawing/2014/main" id="{1A61DCBC-BB78-4F58-888C-54C7BA6CB3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46786" y="1846263"/>
            <a:ext cx="4480028" cy="40227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7189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B36BD6-0EFE-407A-9415-9CEE36BA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Funcionamiento</a:t>
            </a:r>
            <a:r>
              <a:rPr lang="en-US" dirty="0"/>
              <a:t> de la </a:t>
            </a:r>
            <a:r>
              <a:rPr lang="en-US" dirty="0" err="1"/>
              <a:t>catalasa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varios</a:t>
            </a:r>
            <a:r>
              <a:rPr lang="en-US" dirty="0"/>
              <a:t> </a:t>
            </a:r>
            <a:r>
              <a:rPr lang="en-US" dirty="0" err="1"/>
              <a:t>organismos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3CCBC1-A9E8-4433-ADED-E4E27FE0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La </a:t>
            </a:r>
            <a:r>
              <a:rPr lang="en-US" dirty="0" err="1"/>
              <a:t>catalasa</a:t>
            </a:r>
            <a:r>
              <a:rPr lang="en-US" dirty="0"/>
              <a:t> se </a:t>
            </a:r>
            <a:r>
              <a:rPr lang="en-US" dirty="0" err="1"/>
              <a:t>encuentra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casi</a:t>
            </a:r>
            <a:r>
              <a:rPr lang="en-US" dirty="0"/>
              <a:t> </a:t>
            </a:r>
            <a:r>
              <a:rPr lang="en-US" dirty="0" err="1"/>
              <a:t>todas</a:t>
            </a:r>
            <a:r>
              <a:rPr lang="en-US" dirty="0"/>
              <a:t> las </a:t>
            </a:r>
            <a:r>
              <a:rPr lang="en-US" dirty="0" err="1"/>
              <a:t>células</a:t>
            </a:r>
            <a:r>
              <a:rPr lang="en-US" dirty="0"/>
              <a:t> </a:t>
            </a:r>
            <a:r>
              <a:rPr lang="en-US" dirty="0" err="1"/>
              <a:t>aeróbicas</a:t>
            </a:r>
            <a:r>
              <a:rPr lang="en-US" dirty="0"/>
              <a:t>,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acelera</a:t>
            </a:r>
            <a:r>
              <a:rPr lang="en-US" dirty="0"/>
              <a:t> el </a:t>
            </a:r>
            <a:r>
              <a:rPr lang="en-US" dirty="0" err="1"/>
              <a:t>rompimiento</a:t>
            </a:r>
            <a:r>
              <a:rPr lang="en-US" dirty="0"/>
              <a:t> de </a:t>
            </a:r>
            <a:r>
              <a:rPr lang="en-US" dirty="0" err="1"/>
              <a:t>peróxido</a:t>
            </a:r>
            <a:r>
              <a:rPr lang="en-US" dirty="0"/>
              <a:t> de </a:t>
            </a:r>
            <a:r>
              <a:rPr lang="en-US" dirty="0" err="1"/>
              <a:t>hidrógeno</a:t>
            </a:r>
            <a:r>
              <a:rPr lang="en-US" dirty="0"/>
              <a:t> que se produce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reacción</a:t>
            </a:r>
            <a:r>
              <a:rPr lang="en-US" dirty="0"/>
              <a:t> de </a:t>
            </a:r>
            <a:r>
              <a:rPr lang="en-US" dirty="0" err="1"/>
              <a:t>respiración</a:t>
            </a:r>
            <a:r>
              <a:rPr lang="en-US" dirty="0"/>
              <a:t> </a:t>
            </a:r>
            <a:r>
              <a:rPr lang="en-US" dirty="0" err="1"/>
              <a:t>aeróbica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La </a:t>
            </a:r>
            <a:r>
              <a:rPr lang="en-US" dirty="0" err="1"/>
              <a:t>catalasa</a:t>
            </a:r>
            <a:r>
              <a:rPr lang="en-US" dirty="0"/>
              <a:t> </a:t>
            </a:r>
            <a:r>
              <a:rPr lang="en-US" dirty="0" err="1"/>
              <a:t>rompe</a:t>
            </a:r>
            <a:r>
              <a:rPr lang="en-US" dirty="0"/>
              <a:t> el </a:t>
            </a:r>
            <a:r>
              <a:rPr lang="en-US" dirty="0" err="1"/>
              <a:t>peróxido</a:t>
            </a:r>
            <a:r>
              <a:rPr lang="en-US" dirty="0"/>
              <a:t> de </a:t>
            </a:r>
            <a:r>
              <a:rPr lang="en-US" dirty="0" err="1"/>
              <a:t>hidrógeno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agua</a:t>
            </a:r>
            <a:r>
              <a:rPr lang="en-US" dirty="0"/>
              <a:t> y </a:t>
            </a:r>
            <a:r>
              <a:rPr lang="en-US" dirty="0" err="1"/>
              <a:t>oxígeno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2224309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1460</TotalTime>
  <Words>432</Words>
  <Application>Microsoft Office PowerPoint</Application>
  <PresentationFormat>Custom</PresentationFormat>
  <Paragraphs>47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Retrospect</vt:lpstr>
      <vt:lpstr>Lab. 6: Enzimas</vt:lpstr>
      <vt:lpstr>Objetivos:</vt:lpstr>
      <vt:lpstr>Enzimas:</vt:lpstr>
      <vt:lpstr>Cómo funcionan: formando complejo enzima-substrato</vt:lpstr>
      <vt:lpstr>Slide 5</vt:lpstr>
      <vt:lpstr>Las enzimas reducen la energía de activación de una reacción.</vt:lpstr>
      <vt:lpstr>El pH afecta la actividad enzimática</vt:lpstr>
      <vt:lpstr>La actividad enzimática también se ve afectada por la temperatura</vt:lpstr>
      <vt:lpstr>Funcionamiento de la catalasa en varios organismos</vt:lpstr>
      <vt:lpstr>Ejercicio A.1. Funcionamiento de la catalasa en varios organismos (animales y plantas)</vt:lpstr>
      <vt:lpstr>Ejercicio A.2. Efecto de la temperatura sobre el funcionamiento de la catalasa</vt:lpstr>
      <vt:lpstr>Ejercicio A.3. Efecto del pH sobre el funcionamiento de las enzimas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Lab. 4: Identificación de moléculas de importancia biológica</dc:title>
  <dc:creator>JVG</dc:creator>
  <cp:lastModifiedBy>jeanine.velez</cp:lastModifiedBy>
  <cp:revision>84</cp:revision>
  <dcterms:created xsi:type="dcterms:W3CDTF">2017-08-19T15:18:00Z</dcterms:created>
  <dcterms:modified xsi:type="dcterms:W3CDTF">2018-08-20T16:36:46Z</dcterms:modified>
</cp:coreProperties>
</file>