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0" r:id="rId1"/>
    <p:sldMasterId id="2147483729" r:id="rId2"/>
  </p:sldMasterIdLst>
  <p:notesMasterIdLst>
    <p:notesMasterId r:id="rId43"/>
  </p:notesMasterIdLst>
  <p:sldIdLst>
    <p:sldId id="256" r:id="rId3"/>
    <p:sldId id="257" r:id="rId4"/>
    <p:sldId id="275" r:id="rId5"/>
    <p:sldId id="258" r:id="rId6"/>
    <p:sldId id="280" r:id="rId7"/>
    <p:sldId id="354" r:id="rId8"/>
    <p:sldId id="349" r:id="rId9"/>
    <p:sldId id="281" r:id="rId10"/>
    <p:sldId id="284" r:id="rId11"/>
    <p:sldId id="286" r:id="rId12"/>
    <p:sldId id="269" r:id="rId13"/>
    <p:sldId id="287" r:id="rId14"/>
    <p:sldId id="288" r:id="rId15"/>
    <p:sldId id="290" r:id="rId16"/>
    <p:sldId id="260" r:id="rId17"/>
    <p:sldId id="261" r:id="rId18"/>
    <p:sldId id="262" r:id="rId19"/>
    <p:sldId id="351" r:id="rId20"/>
    <p:sldId id="350" r:id="rId21"/>
    <p:sldId id="352" r:id="rId22"/>
    <p:sldId id="353" r:id="rId23"/>
    <p:sldId id="266" r:id="rId24"/>
    <p:sldId id="267" r:id="rId25"/>
    <p:sldId id="270" r:id="rId26"/>
    <p:sldId id="271" r:id="rId27"/>
    <p:sldId id="272" r:id="rId28"/>
    <p:sldId id="273" r:id="rId29"/>
    <p:sldId id="292" r:id="rId30"/>
    <p:sldId id="299" r:id="rId31"/>
    <p:sldId id="293" r:id="rId32"/>
    <p:sldId id="294" r:id="rId33"/>
    <p:sldId id="295" r:id="rId34"/>
    <p:sldId id="296" r:id="rId35"/>
    <p:sldId id="298" r:id="rId36"/>
    <p:sldId id="301" r:id="rId37"/>
    <p:sldId id="302" r:id="rId38"/>
    <p:sldId id="303" r:id="rId39"/>
    <p:sldId id="347" r:id="rId40"/>
    <p:sldId id="304" r:id="rId41"/>
    <p:sldId id="30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6" d="100"/>
          <a:sy n="76"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2A8522-C4C4-43AB-A078-E54287DAE31C}"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PR"/>
        </a:p>
      </dgm:t>
    </dgm:pt>
    <dgm:pt modelId="{FF03BAB4-5B70-40CC-934F-AF2C635343B6}">
      <dgm:prSet/>
      <dgm:spPr/>
      <dgm:t>
        <a:bodyPr/>
        <a:lstStyle/>
        <a:p>
          <a:r>
            <a:rPr lang="en-US"/>
            <a:t>Usando el microscopio</a:t>
          </a:r>
          <a:endParaRPr lang="en-PR"/>
        </a:p>
      </dgm:t>
    </dgm:pt>
    <dgm:pt modelId="{06C2AC9A-F8CC-4C7C-B717-42A3CA854892}" type="parTrans" cxnId="{D1C1F293-C993-4BB9-A2C7-E25F72BA449F}">
      <dgm:prSet/>
      <dgm:spPr/>
      <dgm:t>
        <a:bodyPr/>
        <a:lstStyle/>
        <a:p>
          <a:endParaRPr lang="en-PR"/>
        </a:p>
      </dgm:t>
    </dgm:pt>
    <dgm:pt modelId="{1EB3E138-BC77-4553-BDFE-3EB62BAA07FC}" type="sibTrans" cxnId="{D1C1F293-C993-4BB9-A2C7-E25F72BA449F}">
      <dgm:prSet/>
      <dgm:spPr/>
      <dgm:t>
        <a:bodyPr/>
        <a:lstStyle/>
        <a:p>
          <a:endParaRPr lang="en-PR"/>
        </a:p>
      </dgm:t>
    </dgm:pt>
    <dgm:pt modelId="{17528C52-F42F-44E1-8BEE-3B21B7A280CF}" type="pres">
      <dgm:prSet presAssocID="{982A8522-C4C4-43AB-A078-E54287DAE31C}" presName="linear" presStyleCnt="0">
        <dgm:presLayoutVars>
          <dgm:animLvl val="lvl"/>
          <dgm:resizeHandles val="exact"/>
        </dgm:presLayoutVars>
      </dgm:prSet>
      <dgm:spPr/>
    </dgm:pt>
    <dgm:pt modelId="{E66A8272-78E6-4091-9876-1427ABDD3B8A}" type="pres">
      <dgm:prSet presAssocID="{FF03BAB4-5B70-40CC-934F-AF2C635343B6}" presName="parentText" presStyleLbl="node1" presStyleIdx="0" presStyleCnt="1">
        <dgm:presLayoutVars>
          <dgm:chMax val="0"/>
          <dgm:bulletEnabled val="1"/>
        </dgm:presLayoutVars>
      </dgm:prSet>
      <dgm:spPr/>
    </dgm:pt>
  </dgm:ptLst>
  <dgm:cxnLst>
    <dgm:cxn modelId="{EAD71A58-2703-4361-91D3-C695BCC41EB3}" type="presOf" srcId="{FF03BAB4-5B70-40CC-934F-AF2C635343B6}" destId="{E66A8272-78E6-4091-9876-1427ABDD3B8A}" srcOrd="0" destOrd="0" presId="urn:microsoft.com/office/officeart/2005/8/layout/vList2"/>
    <dgm:cxn modelId="{D1C1F293-C993-4BB9-A2C7-E25F72BA449F}" srcId="{982A8522-C4C4-43AB-A078-E54287DAE31C}" destId="{FF03BAB4-5B70-40CC-934F-AF2C635343B6}" srcOrd="0" destOrd="0" parTransId="{06C2AC9A-F8CC-4C7C-B717-42A3CA854892}" sibTransId="{1EB3E138-BC77-4553-BDFE-3EB62BAA07FC}"/>
    <dgm:cxn modelId="{6DF7ECA6-EF27-421A-B729-6FE644C4EE4F}" type="presOf" srcId="{982A8522-C4C4-43AB-A078-E54287DAE31C}" destId="{17528C52-F42F-44E1-8BEE-3B21B7A280CF}" srcOrd="0" destOrd="0" presId="urn:microsoft.com/office/officeart/2005/8/layout/vList2"/>
    <dgm:cxn modelId="{7355768F-5087-4668-9648-87D41BD3F4AE}" type="presParOf" srcId="{17528C52-F42F-44E1-8BEE-3B21B7A280CF}" destId="{E66A8272-78E6-4091-9876-1427ABDD3B8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A8272-78E6-4091-9876-1427ABDD3B8A}">
      <dsp:nvSpPr>
        <dsp:cNvPr id="0" name=""/>
        <dsp:cNvSpPr/>
      </dsp:nvSpPr>
      <dsp:spPr>
        <a:xfrm>
          <a:off x="0" y="646855"/>
          <a:ext cx="10515600" cy="155902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Usando el microscopio</a:t>
          </a:r>
          <a:endParaRPr lang="en-PR" sz="6500" kern="1200"/>
        </a:p>
      </dsp:txBody>
      <dsp:txXfrm>
        <a:off x="76105" y="722960"/>
        <a:ext cx="10363390" cy="14068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800-7C77-4F3B-B2D4-73DEE51A59C7}" type="datetimeFigureOut">
              <a:rPr lang="en-US" smtClean="0"/>
              <a:t>9/10/2020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B163E-1B96-4E46-9D04-56BA0DF12BD8}" type="slidenum">
              <a:rPr lang="en-US" smtClean="0"/>
              <a:t>‹#›</a:t>
            </a:fld>
            <a:endParaRPr lang="en-US"/>
          </a:p>
        </p:txBody>
      </p:sp>
    </p:spTree>
    <p:extLst>
      <p:ext uri="{BB962C8B-B14F-4D97-AF65-F5344CB8AC3E}">
        <p14:creationId xmlns:p14="http://schemas.microsoft.com/office/powerpoint/2010/main" val="318281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5.1  The Scale of Life</a:t>
            </a:r>
          </a:p>
          <a:p>
            <a:r>
              <a:rPr lang="en-US" altLang="en-US">
                <a:latin typeface="Arial" panose="020B0604020202020204" pitchFamily="34" charset="0"/>
              </a:rPr>
              <a:t>This logarithmic scale shows the relative sizes of molecules, cells, and multicellular organisms.</a:t>
            </a:r>
          </a:p>
          <a:p>
            <a:endParaRPr lang="en-US" altLang="en-US">
              <a:latin typeface="Arial" panose="020B0604020202020204" pitchFamily="34" charset="0"/>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fld id="{EF5D4932-FDE8-4065-9BBA-2D0C6AEF2244}" type="slidenum">
              <a:rPr lang="en-US" altLang="en-US" sz="1200" smtClean="0">
                <a:solidFill>
                  <a:schemeClr val="tx1"/>
                </a:solidFill>
              </a:rPr>
              <a:pPr/>
              <a:t>3</a:t>
            </a:fld>
            <a:endParaRPr lang="en-US" altLang="en-US" sz="1200">
              <a:solidFill>
                <a:schemeClr val="tx1"/>
              </a:solidFill>
            </a:endParaRPr>
          </a:p>
        </p:txBody>
      </p:sp>
    </p:spTree>
    <p:extLst>
      <p:ext uri="{BB962C8B-B14F-4D97-AF65-F5344CB8AC3E}">
        <p14:creationId xmlns:p14="http://schemas.microsoft.com/office/powerpoint/2010/main" val="1850873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5.7  Eukaryotic Cells</a:t>
            </a:r>
          </a:p>
          <a:p>
            <a:r>
              <a:rPr lang="en-US" altLang="en-US">
                <a:latin typeface="Arial" panose="020B0604020202020204" pitchFamily="34" charset="0"/>
              </a:rPr>
              <a:t>In electron micrographs, many plant cell organelles are nearly identical in form to those observed in animal cells. Cellular structures found in plant but not animal cells include the cell wall and the chloroplasts. Note that the images are two-dimensional “slices,” whereas cells are three-dimensional structures.</a:t>
            </a:r>
          </a:p>
          <a:p>
            <a:endParaRPr lang="en-US" altLang="en-US">
              <a:latin typeface="Arial" panose="020B0604020202020204" pitchFamily="34" charset="0"/>
            </a:endParaRPr>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6B966B-1640-43DB-B100-71CC1A8B5F1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029571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5.7  Eukaryotic Cells</a:t>
            </a:r>
          </a:p>
          <a:p>
            <a:r>
              <a:rPr lang="en-US" altLang="en-US">
                <a:latin typeface="Arial" panose="020B0604020202020204" pitchFamily="34" charset="0"/>
              </a:rPr>
              <a:t>In electron micrographs, many plant cell organelles are nearly identical in form to those observed in animal cells. Cellular structures found in plant but not animal cells include the cell wall and the chloroplasts. Note that the images are two-dimensional “slices,” whereas cells are three-dimensional structures.</a:t>
            </a:r>
          </a:p>
          <a:p>
            <a:endParaRPr lang="en-US" altLang="en-US">
              <a:latin typeface="Arial" panose="020B0604020202020204" pitchFamily="34" charset="0"/>
            </a:endParaRPr>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ACB52-4995-4C1B-ABA6-245BECBFFB4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08688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5.7  Eukaryotic Cells</a:t>
            </a:r>
          </a:p>
          <a:p>
            <a:r>
              <a:rPr lang="en-US" altLang="en-US">
                <a:latin typeface="Arial" panose="020B0604020202020204" pitchFamily="34" charset="0"/>
              </a:rPr>
              <a:t>In electron micrographs, many plant cell organelles are nearly identical in form to those observed in animal cells. Cellular structures found in plant but not animal cells include the cell wall and the chloroplasts. Note that the images are two-dimensional “slices,” whereas cells are three-dimensional structures.</a:t>
            </a:r>
          </a:p>
          <a:p>
            <a:endParaRPr lang="en-US" altLang="en-US">
              <a:latin typeface="Arial" panose="020B0604020202020204" pitchFamily="34" charset="0"/>
            </a:endParaRPr>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F8EAB2-3F17-4BFB-BF7E-1FD159EC66F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841732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5.7  Eukaryotic Cells</a:t>
            </a:r>
          </a:p>
          <a:p>
            <a:r>
              <a:rPr lang="en-US" altLang="en-US">
                <a:latin typeface="Arial" panose="020B0604020202020204" pitchFamily="34" charset="0"/>
              </a:rPr>
              <a:t>In electron micrographs, many plant cell organelles are nearly identical in form to those observed in animal cells. Cellular structures found in plant but not animal cells include the cell wall and the chloroplasts. Note that the images are two-dimensional “slices,” whereas cells are three-dimensional structures.</a:t>
            </a:r>
          </a:p>
          <a:p>
            <a:endParaRPr lang="en-US" altLang="en-US">
              <a:latin typeface="Arial" panose="020B0604020202020204" pitchFamily="34" charset="0"/>
            </a:endParaRP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C5917C-F926-4304-B18A-775997690E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162593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5.7  Eukaryotic Cells</a:t>
            </a:r>
          </a:p>
          <a:p>
            <a:r>
              <a:rPr lang="en-US" altLang="en-US">
                <a:latin typeface="Arial" panose="020B0604020202020204" pitchFamily="34" charset="0"/>
              </a:rPr>
              <a:t>In electron micrographs, many plant cell organelles are nearly identical in form to those observed in animal cells. Cellular structures found in plant but not animal cells include the cell wall and the chloroplasts. Note that the images are two-dimensional “slices,” whereas cells are three-dimensional structures.</a:t>
            </a:r>
          </a:p>
          <a:p>
            <a:endParaRPr lang="en-US" altLang="en-US">
              <a:latin typeface="Arial" panose="020B0604020202020204" pitchFamily="34" charset="0"/>
            </a:endParaRP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1CBFBA-D7B8-4198-AE69-B15B58D5CA7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39831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5.7  Eukaryotic Cells</a:t>
            </a:r>
          </a:p>
          <a:p>
            <a:r>
              <a:rPr lang="en-US" altLang="en-US">
                <a:latin typeface="Arial" panose="020B0604020202020204" pitchFamily="34" charset="0"/>
              </a:rPr>
              <a:t>In electron micrographs, many plant cell organelles are nearly identical in form to those observed in animal cells. Cellular structures found in plant but not animal cells include the cell wall and the chloroplasts. Note that the images are two-dimensional “slices,” whereas cells are three-dimensional structures.</a:t>
            </a:r>
          </a:p>
          <a:p>
            <a:endParaRPr lang="en-US" altLang="en-US">
              <a:latin typeface="Arial" panose="020B0604020202020204" pitchFamily="34" charset="0"/>
            </a:endParaRPr>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4E6DE8-8087-4480-A368-E2ABE384FEE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212573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5.7  Eukaryotic Cells</a:t>
            </a:r>
          </a:p>
          <a:p>
            <a:r>
              <a:rPr lang="en-US" altLang="en-US">
                <a:latin typeface="Arial" panose="020B0604020202020204" pitchFamily="34" charset="0"/>
              </a:rPr>
              <a:t>In electron micrographs, many plant cell organelles are nearly identical in form to those observed in animal cells. Cellular structures found in plant but not animal cells include the cell wall and the chloroplasts. Note that the images are two-dimensional “slices,” whereas cells are three-dimensional structures.</a:t>
            </a:r>
          </a:p>
          <a:p>
            <a:endParaRPr lang="en-US" altLang="en-US">
              <a:latin typeface="Arial" panose="020B0604020202020204" pitchFamily="34" charset="0"/>
            </a:endParaRPr>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29F9E3-3696-40AE-B2CD-3AF6E187FF5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017441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5.7  Eukaryotic Cells</a:t>
            </a:r>
          </a:p>
          <a:p>
            <a:r>
              <a:rPr lang="en-US" altLang="en-US">
                <a:latin typeface="Arial" panose="020B0604020202020204" pitchFamily="34" charset="0"/>
              </a:rPr>
              <a:t>In electron micrographs, many plant cell organelles are nearly identical in form to those observed in animal cells. Cellular structures found in plant but not animal cells include the cell wall and the chloroplasts. Note that the images are two-dimensional “slices,” whereas cells are three-dimensional structures.</a:t>
            </a:r>
          </a:p>
          <a:p>
            <a:endParaRPr lang="en-US" altLang="en-US">
              <a:latin typeface="Arial" panose="020B0604020202020204" pitchFamily="34" charset="0"/>
            </a:endParaRP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82C4B3-EBD7-4E8E-A0BE-C6AC73E8F52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194192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5.13  Vacuoles in Plant Cells Are Usually Large</a:t>
            </a:r>
          </a:p>
          <a:p>
            <a:r>
              <a:rPr lang="en-US" altLang="en-US">
                <a:latin typeface="Arial" panose="020B0604020202020204" pitchFamily="34" charset="0"/>
              </a:rPr>
              <a:t>The large central vacuole in this cell is typical of mature plant cells.</a:t>
            </a:r>
          </a:p>
          <a:p>
            <a:endParaRPr lang="en-US" altLang="en-US">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E62FC-F00E-4F33-B0F3-07078DB7FAFC}" type="slidenum">
              <a:rPr kumimoji="0" lang="en-US" sz="1800" b="0" i="0" u="none" strike="noStrike" kern="0" cap="none" spc="0" normalizeH="0" baseline="0" noProof="0" smtClean="0">
                <a:ln>
                  <a:noFill/>
                </a:ln>
                <a:solidFill>
                  <a:sysClr val="windowText" lastClr="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25374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5.7  Eukaryotic Cells</a:t>
            </a:r>
          </a:p>
          <a:p>
            <a:r>
              <a:rPr lang="en-US" altLang="en-US">
                <a:latin typeface="Arial" panose="020B0604020202020204" pitchFamily="34" charset="0"/>
              </a:rPr>
              <a:t>In electron micrographs, many plant cell organelles are nearly identical in form to those observed in animal cells. Cellular structures found in plant but not animal cells include the cell wall and the chloroplasts. Note that the images are two-dimensional “slices,” whereas cells are three-dimensional structures.</a:t>
            </a:r>
          </a:p>
          <a:p>
            <a:endParaRPr lang="en-US" altLang="en-US">
              <a:latin typeface="Arial" panose="020B0604020202020204" pitchFamily="34" charset="0"/>
            </a:endParaRPr>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427820-C7FC-4A3A-BEAF-88FC125C7DF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343183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5.3  Looking at Cells</a:t>
            </a:r>
          </a:p>
          <a:p>
            <a:r>
              <a:rPr lang="en-US" altLang="en-US">
                <a:latin typeface="Arial" panose="020B0604020202020204" pitchFamily="34" charset="0"/>
              </a:rPr>
              <a:t>The six images on this page show some techniques used in light microscopy. The three images on the following page were created using electron microscopes. All of these images are of a particular type of cultured cell known as HeLa cells. Note that the images in most cases are flat, two-dimensional views. As you look at images of cells, keep in mind that they are three-dimensional structures.</a:t>
            </a:r>
          </a:p>
          <a:p>
            <a:endParaRPr lang="en-US" altLang="en-US">
              <a:latin typeface="Arial" panose="020B0604020202020204" pitchFamily="34"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fld id="{84234157-B456-4DCE-B9BF-306CDCFE2B57}" type="slidenum">
              <a:rPr lang="en-US" altLang="en-US" sz="1200" smtClean="0">
                <a:solidFill>
                  <a:schemeClr val="tx1"/>
                </a:solidFill>
              </a:rPr>
              <a:pPr/>
              <a:t>5</a:t>
            </a:fld>
            <a:endParaRPr lang="en-US" altLang="en-US" sz="1200">
              <a:solidFill>
                <a:schemeClr val="tx1"/>
              </a:solidFill>
            </a:endParaRPr>
          </a:p>
        </p:txBody>
      </p:sp>
    </p:spTree>
    <p:extLst>
      <p:ext uri="{BB962C8B-B14F-4D97-AF65-F5344CB8AC3E}">
        <p14:creationId xmlns:p14="http://schemas.microsoft.com/office/powerpoint/2010/main" val="3130971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5.7  Eukaryotic Cells</a:t>
            </a:r>
          </a:p>
          <a:p>
            <a:r>
              <a:rPr lang="en-US" altLang="en-US">
                <a:latin typeface="Arial" panose="020B0604020202020204" pitchFamily="34" charset="0"/>
              </a:rPr>
              <a:t>In electron micrographs, many plant cell organelles are nearly identical in form to those observed in animal cells. Cellular structures found in plant but not animal cells include the cell wall and the chloroplasts. Note that the images are two-dimensional “slices,” whereas cells are three-dimensional structures.</a:t>
            </a:r>
          </a:p>
          <a:p>
            <a:endParaRPr lang="en-US" altLang="en-US">
              <a:latin typeface="Arial" panose="020B0604020202020204" pitchFamily="34" charset="0"/>
            </a:endParaRPr>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42E1EC-2614-4192-BEC1-0BE946E0DC8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21470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5.3  Looking at Cells</a:t>
            </a:r>
          </a:p>
          <a:p>
            <a:r>
              <a:rPr lang="en-US" altLang="en-US">
                <a:latin typeface="Arial" panose="020B0604020202020204" pitchFamily="34" charset="0"/>
              </a:rPr>
              <a:t>The six images on this page show some techniques used in light microscopy. The three images on the following page were created using electron microscopes. All of these images are of a particular type of cultured cell known as HeLa cells. Note that the images in most cases are flat, two-dimensional views. As you look at images of cells, keep in mind that they are three-dimensional structures.</a:t>
            </a:r>
          </a:p>
          <a:p>
            <a:endParaRPr lang="en-US" altLang="en-US">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fld id="{5322E2BE-EBD6-436B-BB4B-E7A2A409B161}" type="slidenum">
              <a:rPr lang="en-US" altLang="en-US" sz="1200" smtClean="0">
                <a:solidFill>
                  <a:schemeClr val="tx1"/>
                </a:solidFill>
              </a:rPr>
              <a:pPr/>
              <a:t>8</a:t>
            </a:fld>
            <a:endParaRPr lang="en-US" altLang="en-US" sz="1200">
              <a:solidFill>
                <a:schemeClr val="tx1"/>
              </a:solidFill>
            </a:endParaRPr>
          </a:p>
        </p:txBody>
      </p:sp>
    </p:spTree>
    <p:extLst>
      <p:ext uri="{BB962C8B-B14F-4D97-AF65-F5344CB8AC3E}">
        <p14:creationId xmlns:p14="http://schemas.microsoft.com/office/powerpoint/2010/main" val="752061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5.3  Looking at Cells</a:t>
            </a:r>
          </a:p>
          <a:p>
            <a:r>
              <a:rPr lang="en-US" altLang="en-US">
                <a:latin typeface="Arial" panose="020B0604020202020204" pitchFamily="34" charset="0"/>
              </a:rPr>
              <a:t>The six images on this page show some techniques used in light microscopy. The three images on the following page were created using electron microscopes. All of these images are of a particular type of cultured cell known as HeLa cells. Note that the images in most cases are flat, two-dimensional views. As you look at images of cells, keep in mind that they are three-dimensional structures.</a:t>
            </a:r>
          </a:p>
          <a:p>
            <a:endParaRPr lang="en-US" altLang="en-US">
              <a:latin typeface="Arial" panose="020B0604020202020204" pitchFamily="34" charset="0"/>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fld id="{F6707B2B-FB1F-4A2A-BAD4-2677095B88E8}" type="slidenum">
              <a:rPr lang="en-US" altLang="en-US" sz="1200" smtClean="0">
                <a:solidFill>
                  <a:schemeClr val="tx1"/>
                </a:solidFill>
              </a:rPr>
              <a:pPr/>
              <a:t>9</a:t>
            </a:fld>
            <a:endParaRPr lang="en-US" altLang="en-US" sz="1200">
              <a:solidFill>
                <a:schemeClr val="tx1"/>
              </a:solidFill>
            </a:endParaRPr>
          </a:p>
        </p:txBody>
      </p:sp>
    </p:spTree>
    <p:extLst>
      <p:ext uri="{BB962C8B-B14F-4D97-AF65-F5344CB8AC3E}">
        <p14:creationId xmlns:p14="http://schemas.microsoft.com/office/powerpoint/2010/main" val="3778911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5.3  Looking at Cells</a:t>
            </a:r>
          </a:p>
          <a:p>
            <a:r>
              <a:rPr lang="en-US" altLang="en-US">
                <a:latin typeface="Arial" panose="020B0604020202020204" pitchFamily="34" charset="0"/>
              </a:rPr>
              <a:t>The six images on this page show some techniques used in light microscopy. The three images on the following page were created using electron microscopes. All of these images are of a particular type of cultured cell known as HeLa cells. Note that the images in most cases are flat, two-dimensional views. As you look at images of cells, keep in mind that they are three-dimensional structures.</a:t>
            </a:r>
          </a:p>
          <a:p>
            <a:endParaRPr lang="en-US" altLang="en-US">
              <a:latin typeface="Arial" panose="020B0604020202020204" pitchFamily="34" charset="0"/>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fld id="{E3261735-35DE-4E5D-A8C7-6D1166AD7A87}" type="slidenum">
              <a:rPr lang="en-US" altLang="en-US" sz="1200" smtClean="0">
                <a:solidFill>
                  <a:schemeClr val="tx1"/>
                </a:solidFill>
              </a:rPr>
              <a:pPr/>
              <a:t>10</a:t>
            </a:fld>
            <a:endParaRPr lang="en-US" altLang="en-US" sz="1200">
              <a:solidFill>
                <a:schemeClr val="tx1"/>
              </a:solidFill>
            </a:endParaRPr>
          </a:p>
        </p:txBody>
      </p:sp>
    </p:spTree>
    <p:extLst>
      <p:ext uri="{BB962C8B-B14F-4D97-AF65-F5344CB8AC3E}">
        <p14:creationId xmlns:p14="http://schemas.microsoft.com/office/powerpoint/2010/main" val="2385161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5.3  Looking at Cells</a:t>
            </a:r>
          </a:p>
          <a:p>
            <a:r>
              <a:rPr lang="en-US" altLang="en-US">
                <a:latin typeface="Arial" panose="020B0604020202020204" pitchFamily="34" charset="0"/>
              </a:rPr>
              <a:t>The six images on this page show some techniques used in light microscopy. The three images on the following page were created using electron microscopes. All of these images are of a particular type of cultured cell known as HeLa cells. Note that the images in most cases are flat, two-dimensional views. As you look at images of cells, keep in mind that they are three-dimensional structures.</a:t>
            </a:r>
          </a:p>
          <a:p>
            <a:endParaRPr lang="en-US" altLang="en-US">
              <a:latin typeface="Arial" panose="020B0604020202020204" pitchFamily="34" charset="0"/>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fld id="{8C7D8B68-84EB-43EE-911C-D3322322B52E}" type="slidenum">
              <a:rPr lang="en-US" altLang="en-US" sz="1200" smtClean="0">
                <a:solidFill>
                  <a:schemeClr val="tx1"/>
                </a:solidFill>
              </a:rPr>
              <a:pPr/>
              <a:t>12</a:t>
            </a:fld>
            <a:endParaRPr lang="en-US" altLang="en-US" sz="1200">
              <a:solidFill>
                <a:schemeClr val="tx1"/>
              </a:solidFill>
            </a:endParaRPr>
          </a:p>
        </p:txBody>
      </p:sp>
    </p:spTree>
    <p:extLst>
      <p:ext uri="{BB962C8B-B14F-4D97-AF65-F5344CB8AC3E}">
        <p14:creationId xmlns:p14="http://schemas.microsoft.com/office/powerpoint/2010/main" val="96388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5.3  Looking at Cells</a:t>
            </a:r>
          </a:p>
          <a:p>
            <a:r>
              <a:rPr lang="en-US" altLang="en-US">
                <a:latin typeface="Arial" panose="020B0604020202020204" pitchFamily="34" charset="0"/>
              </a:rPr>
              <a:t>The six images on this page show some techniques used in light microscopy. The three images on the following page were created using electron microscopes. All of these images are of a particular type of cultured cell known as HeLa cells. Note that the images in most cases are flat, two-dimensional views. As you look at images of cells, keep in mind that they are three-dimensional structures.</a:t>
            </a:r>
          </a:p>
          <a:p>
            <a:endParaRPr lang="en-US" altLang="en-US">
              <a:latin typeface="Arial" panose="020B0604020202020204" pitchFamily="34" charset="0"/>
            </a:endParaRP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fld id="{7BA37D56-EB8D-4B2F-8B23-B7D984AE0CFB}" type="slidenum">
              <a:rPr lang="en-US" altLang="en-US" sz="1200" smtClean="0">
                <a:solidFill>
                  <a:schemeClr val="tx1"/>
                </a:solidFill>
              </a:rPr>
              <a:pPr/>
              <a:t>13</a:t>
            </a:fld>
            <a:endParaRPr lang="en-US" altLang="en-US" sz="1200">
              <a:solidFill>
                <a:schemeClr val="tx1"/>
              </a:solidFill>
            </a:endParaRPr>
          </a:p>
        </p:txBody>
      </p:sp>
    </p:spTree>
    <p:extLst>
      <p:ext uri="{BB962C8B-B14F-4D97-AF65-F5344CB8AC3E}">
        <p14:creationId xmlns:p14="http://schemas.microsoft.com/office/powerpoint/2010/main" val="1805824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5.7  Eukaryotic Cells</a:t>
            </a:r>
          </a:p>
          <a:p>
            <a:r>
              <a:rPr lang="en-US" altLang="en-US">
                <a:latin typeface="Arial" panose="020B0604020202020204" pitchFamily="34" charset="0"/>
              </a:rPr>
              <a:t>In electron micrographs, many plant cell organelles are nearly identical in form to those observed in animal cells. Cellular structures found in plant but not animal cells include the cell wall and the chloroplasts. Note that the images are two-dimensional “slices,” whereas cells are three-dimensional structures.</a:t>
            </a:r>
          </a:p>
          <a:p>
            <a:endParaRPr lang="en-US" altLang="en-US">
              <a:latin typeface="Arial" panose="020B0604020202020204" pitchFamily="34" charset="0"/>
            </a:endParaRPr>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420A1C-7B32-4733-BF5A-2FAA820365A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239832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5.7  Eukaryotic Cells</a:t>
            </a:r>
          </a:p>
          <a:p>
            <a:r>
              <a:rPr lang="en-US" altLang="en-US">
                <a:latin typeface="Arial" panose="020B0604020202020204" pitchFamily="34" charset="0"/>
              </a:rPr>
              <a:t>In electron micrographs, many plant cell organelles are nearly identical in form to those observed in animal cells. Cellular structures found in plant but not animal cells include the cell wall and the chloroplasts. Note that the images are two-dimensional “slices,” whereas cells are three-dimensional structures.</a:t>
            </a:r>
          </a:p>
          <a:p>
            <a:endParaRPr lang="en-US" altLang="en-US">
              <a:latin typeface="Arial" panose="020B0604020202020204" pitchFamily="34" charset="0"/>
            </a:endParaRPr>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Times New Roman" panose="02020603050405020304" pitchFamily="18" charset="0"/>
                <a:ea typeface="ＭＳ Ｐゴシック" panose="020B0600070205080204" pitchFamily="34" charset="-128"/>
              </a:defRPr>
            </a:lvl1pPr>
            <a:lvl2pPr marL="742950" indent="-285750">
              <a:defRPr sz="2400">
                <a:solidFill>
                  <a:srgbClr val="FF0000"/>
                </a:solidFill>
                <a:latin typeface="Times New Roman" panose="02020603050405020304" pitchFamily="18" charset="0"/>
                <a:ea typeface="ＭＳ Ｐゴシック" panose="020B0600070205080204" pitchFamily="34" charset="-128"/>
              </a:defRPr>
            </a:lvl2pPr>
            <a:lvl3pPr marL="1143000" indent="-228600">
              <a:defRPr sz="2400">
                <a:solidFill>
                  <a:srgbClr val="FF0000"/>
                </a:solidFill>
                <a:latin typeface="Times New Roman" panose="02020603050405020304" pitchFamily="18" charset="0"/>
                <a:ea typeface="ＭＳ Ｐゴシック" panose="020B0600070205080204" pitchFamily="34" charset="-128"/>
              </a:defRPr>
            </a:lvl3pPr>
            <a:lvl4pPr marL="1600200" indent="-228600">
              <a:defRPr sz="2400">
                <a:solidFill>
                  <a:srgbClr val="FF0000"/>
                </a:solidFill>
                <a:latin typeface="Times New Roman" panose="02020603050405020304" pitchFamily="18" charset="0"/>
                <a:ea typeface="ＭＳ Ｐゴシック" panose="020B0600070205080204" pitchFamily="34" charset="-128"/>
              </a:defRPr>
            </a:lvl4pPr>
            <a:lvl5pPr marL="2057400" indent="-228600">
              <a:defRPr sz="2400">
                <a:solidFill>
                  <a:srgbClr val="FF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88EBFA-1AFF-4418-B862-79FA9804BCE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591524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B54425"/>
        </a:solidFill>
        <a:effectLst/>
      </p:bgPr>
    </p:bg>
    <p:spTree>
      <p:nvGrpSpPr>
        <p:cNvPr id="1" name=""/>
        <p:cNvGrpSpPr/>
        <p:nvPr/>
      </p:nvGrpSpPr>
      <p:grpSpPr>
        <a:xfrm>
          <a:off x="0" y="0"/>
          <a:ext cx="0" cy="0"/>
          <a:chOff x="0" y="0"/>
          <a:chExt cx="0" cy="0"/>
        </a:xfrm>
      </p:grpSpPr>
      <p:sp>
        <p:nvSpPr>
          <p:cNvPr id="3" name="Text Box 39"/>
          <p:cNvSpPr txBox="1">
            <a:spLocks noChangeArrowheads="1"/>
          </p:cNvSpPr>
          <p:nvPr/>
        </p:nvSpPr>
        <p:spPr bwMode="auto">
          <a:xfrm>
            <a:off x="203200" y="-549274"/>
            <a:ext cx="2438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0000"/>
                </a:solidFill>
                <a:latin typeface="Times New Roman" pitchFamily="18" charset="0"/>
                <a:ea typeface="MS PGothic" pitchFamily="34" charset="-128"/>
              </a:defRPr>
            </a:lvl1pPr>
            <a:lvl2pPr marL="742950" indent="-285750" eaLnBrk="0" hangingPunct="0">
              <a:defRPr sz="2400">
                <a:solidFill>
                  <a:srgbClr val="FF0000"/>
                </a:solidFill>
                <a:latin typeface="Times New Roman" pitchFamily="18" charset="0"/>
                <a:ea typeface="MS PGothic" pitchFamily="34" charset="-128"/>
              </a:defRPr>
            </a:lvl2pPr>
            <a:lvl3pPr marL="1143000" indent="-228600" eaLnBrk="0" hangingPunct="0">
              <a:defRPr sz="2400">
                <a:solidFill>
                  <a:srgbClr val="FF0000"/>
                </a:solidFill>
                <a:latin typeface="Times New Roman" pitchFamily="18" charset="0"/>
                <a:ea typeface="MS PGothic" pitchFamily="34" charset="-128"/>
              </a:defRPr>
            </a:lvl3pPr>
            <a:lvl4pPr marL="1600200" indent="-228600" eaLnBrk="0" hangingPunct="0">
              <a:defRPr sz="2400">
                <a:solidFill>
                  <a:srgbClr val="FF0000"/>
                </a:solidFill>
                <a:latin typeface="Times New Roman" pitchFamily="18" charset="0"/>
                <a:ea typeface="MS PGothic" pitchFamily="34" charset="-128"/>
              </a:defRPr>
            </a:lvl4pPr>
            <a:lvl5pPr marL="2057400" indent="-228600" eaLnBrk="0" hangingPunct="0">
              <a:defRPr sz="2400">
                <a:solidFill>
                  <a:srgbClr val="FF0000"/>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rgbClr val="FF0000"/>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rgbClr val="FF0000"/>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rgbClr val="FF0000"/>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rgbClr val="FF0000"/>
                </a:solidFill>
                <a:latin typeface="Times New Roman" pitchFamily="18" charset="0"/>
                <a:ea typeface="MS PGothic" pitchFamily="34" charset="-128"/>
              </a:defRPr>
            </a:lvl9pPr>
          </a:lstStyle>
          <a:p>
            <a:pPr eaLnBrk="1" hangingPunct="1">
              <a:spcBef>
                <a:spcPct val="50000"/>
              </a:spcBef>
              <a:defRPr/>
            </a:pPr>
            <a:r>
              <a:rPr lang="en-US" sz="20000">
                <a:solidFill>
                  <a:schemeClr val="bg1"/>
                </a:solidFill>
              </a:rPr>
              <a:t>5</a:t>
            </a:r>
          </a:p>
        </p:txBody>
      </p:sp>
      <p:sp>
        <p:nvSpPr>
          <p:cNvPr id="3106" name="Rectangle 34"/>
          <p:cNvSpPr>
            <a:spLocks noGrp="1" noChangeArrowheads="1"/>
          </p:cNvSpPr>
          <p:nvPr>
            <p:ph type="ctrTitle" sz="quarter"/>
          </p:nvPr>
        </p:nvSpPr>
        <p:spPr>
          <a:xfrm>
            <a:off x="508000" y="2133600"/>
            <a:ext cx="11277600" cy="2057400"/>
          </a:xfrm>
        </p:spPr>
        <p:txBody>
          <a:bodyPr anchor="ctr"/>
          <a:lstStyle>
            <a:lvl1pPr algn="ctr">
              <a:defRPr sz="5400" i="1">
                <a:latin typeface="Times New Roman" pitchFamily="18" charset="0"/>
              </a:defRPr>
            </a:lvl1pPr>
          </a:lstStyle>
          <a:p>
            <a:r>
              <a:rPr lang="en-US"/>
              <a:t>Click to edit Master title style</a:t>
            </a:r>
          </a:p>
        </p:txBody>
      </p:sp>
    </p:spTree>
    <p:extLst>
      <p:ext uri="{BB962C8B-B14F-4D97-AF65-F5344CB8AC3E}">
        <p14:creationId xmlns:p14="http://schemas.microsoft.com/office/powerpoint/2010/main" val="2356488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60C11B-83C1-4A20-A036-4F71C65F47E6}"/>
              </a:ext>
            </a:extLst>
          </p:cNvPr>
          <p:cNvSpPr>
            <a:spLocks noGrp="1"/>
          </p:cNvSpPr>
          <p:nvPr>
            <p:ph type="dt" sz="half" idx="10"/>
          </p:nvPr>
        </p:nvSpPr>
        <p:spPr/>
        <p:txBody>
          <a:bodyPr/>
          <a:lstStyle/>
          <a:p>
            <a:fld id="{CCA177BD-0231-44DD-A648-B67A4D370BEB}" type="datetimeFigureOut">
              <a:rPr lang="en-US" smtClean="0"/>
              <a:t>9/10/2020</a:t>
            </a:fld>
            <a:endParaRPr lang="en-US"/>
          </a:p>
        </p:txBody>
      </p:sp>
      <p:sp>
        <p:nvSpPr>
          <p:cNvPr id="3" name="Footer Placeholder 2">
            <a:extLst>
              <a:ext uri="{FF2B5EF4-FFF2-40B4-BE49-F238E27FC236}">
                <a16:creationId xmlns:a16="http://schemas.microsoft.com/office/drawing/2014/main" id="{65AE1835-7805-46F1-87EC-585A6D789E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29897A-D479-4F03-B7E1-8411EF004C0F}"/>
              </a:ext>
            </a:extLst>
          </p:cNvPr>
          <p:cNvSpPr>
            <a:spLocks noGrp="1"/>
          </p:cNvSpPr>
          <p:nvPr>
            <p:ph type="sldNum" sz="quarter" idx="12"/>
          </p:nvPr>
        </p:nvSpPr>
        <p:spPr/>
        <p:txBody>
          <a:bodyPr/>
          <a:lstStyle/>
          <a:p>
            <a:fld id="{7DD6D5A0-43EC-4207-88A8-6728B3CFEE04}" type="slidenum">
              <a:rPr lang="en-US" smtClean="0"/>
              <a:t>‹#›</a:t>
            </a:fld>
            <a:endParaRPr lang="en-US"/>
          </a:p>
        </p:txBody>
      </p:sp>
    </p:spTree>
    <p:extLst>
      <p:ext uri="{BB962C8B-B14F-4D97-AF65-F5344CB8AC3E}">
        <p14:creationId xmlns:p14="http://schemas.microsoft.com/office/powerpoint/2010/main" val="16307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DD3DA-589C-4A4E-8D44-82BB17803A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DBFC93-0E10-4A59-AA5B-BF2551BF42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5B8C5-5EB6-444B-AB04-BB293169A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11A1F4-9FBB-443B-81DE-14A3172961FD}"/>
              </a:ext>
            </a:extLst>
          </p:cNvPr>
          <p:cNvSpPr>
            <a:spLocks noGrp="1"/>
          </p:cNvSpPr>
          <p:nvPr>
            <p:ph type="dt" sz="half" idx="10"/>
          </p:nvPr>
        </p:nvSpPr>
        <p:spPr/>
        <p:txBody>
          <a:bodyPr/>
          <a:lstStyle/>
          <a:p>
            <a:fld id="{CCA177BD-0231-44DD-A648-B67A4D370BEB}" type="datetimeFigureOut">
              <a:rPr lang="en-US" smtClean="0"/>
              <a:t>9/10/2020</a:t>
            </a:fld>
            <a:endParaRPr lang="en-US"/>
          </a:p>
        </p:txBody>
      </p:sp>
      <p:sp>
        <p:nvSpPr>
          <p:cNvPr id="6" name="Footer Placeholder 5">
            <a:extLst>
              <a:ext uri="{FF2B5EF4-FFF2-40B4-BE49-F238E27FC236}">
                <a16:creationId xmlns:a16="http://schemas.microsoft.com/office/drawing/2014/main" id="{F2C368E6-2D89-4AC1-8976-B5D013AA1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6037E-6121-45BF-A509-C6C92D0F2860}"/>
              </a:ext>
            </a:extLst>
          </p:cNvPr>
          <p:cNvSpPr>
            <a:spLocks noGrp="1"/>
          </p:cNvSpPr>
          <p:nvPr>
            <p:ph type="sldNum" sz="quarter" idx="12"/>
          </p:nvPr>
        </p:nvSpPr>
        <p:spPr/>
        <p:txBody>
          <a:bodyPr/>
          <a:lstStyle/>
          <a:p>
            <a:fld id="{7DD6D5A0-43EC-4207-88A8-6728B3CFEE04}" type="slidenum">
              <a:rPr lang="en-US" smtClean="0"/>
              <a:t>‹#›</a:t>
            </a:fld>
            <a:endParaRPr lang="en-US"/>
          </a:p>
        </p:txBody>
      </p:sp>
    </p:spTree>
    <p:extLst>
      <p:ext uri="{BB962C8B-B14F-4D97-AF65-F5344CB8AC3E}">
        <p14:creationId xmlns:p14="http://schemas.microsoft.com/office/powerpoint/2010/main" val="25052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16FD-41CF-4E35-B058-E9357E4FB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F8848-64BC-452C-B3C9-3B9FCB7A74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9C33AE-29BC-4CA5-B6C6-A7D968E58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71BF23-DB22-4279-90AA-47C90AB547C5}"/>
              </a:ext>
            </a:extLst>
          </p:cNvPr>
          <p:cNvSpPr>
            <a:spLocks noGrp="1"/>
          </p:cNvSpPr>
          <p:nvPr>
            <p:ph type="dt" sz="half" idx="10"/>
          </p:nvPr>
        </p:nvSpPr>
        <p:spPr/>
        <p:txBody>
          <a:bodyPr/>
          <a:lstStyle/>
          <a:p>
            <a:fld id="{CCA177BD-0231-44DD-A648-B67A4D370BEB}" type="datetimeFigureOut">
              <a:rPr lang="en-US" smtClean="0"/>
              <a:t>9/10/2020</a:t>
            </a:fld>
            <a:endParaRPr lang="en-US"/>
          </a:p>
        </p:txBody>
      </p:sp>
      <p:sp>
        <p:nvSpPr>
          <p:cNvPr id="6" name="Footer Placeholder 5">
            <a:extLst>
              <a:ext uri="{FF2B5EF4-FFF2-40B4-BE49-F238E27FC236}">
                <a16:creationId xmlns:a16="http://schemas.microsoft.com/office/drawing/2014/main" id="{CE57934B-730B-4A6C-9468-640687593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6FB28-3A5C-4F3C-A170-72E5EB5E5AC7}"/>
              </a:ext>
            </a:extLst>
          </p:cNvPr>
          <p:cNvSpPr>
            <a:spLocks noGrp="1"/>
          </p:cNvSpPr>
          <p:nvPr>
            <p:ph type="sldNum" sz="quarter" idx="12"/>
          </p:nvPr>
        </p:nvSpPr>
        <p:spPr/>
        <p:txBody>
          <a:bodyPr/>
          <a:lstStyle/>
          <a:p>
            <a:fld id="{7DD6D5A0-43EC-4207-88A8-6728B3CFEE04}" type="slidenum">
              <a:rPr lang="en-US" smtClean="0"/>
              <a:t>‹#›</a:t>
            </a:fld>
            <a:endParaRPr lang="en-US"/>
          </a:p>
        </p:txBody>
      </p:sp>
    </p:spTree>
    <p:extLst>
      <p:ext uri="{BB962C8B-B14F-4D97-AF65-F5344CB8AC3E}">
        <p14:creationId xmlns:p14="http://schemas.microsoft.com/office/powerpoint/2010/main" val="3054677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12BC-7C0B-4931-8F99-A735648130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4235F8-C805-4193-B72E-8F0664F997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2169B-0FA0-4F26-8592-C1B557A65097}"/>
              </a:ext>
            </a:extLst>
          </p:cNvPr>
          <p:cNvSpPr>
            <a:spLocks noGrp="1"/>
          </p:cNvSpPr>
          <p:nvPr>
            <p:ph type="dt" sz="half" idx="10"/>
          </p:nvPr>
        </p:nvSpPr>
        <p:spPr/>
        <p:txBody>
          <a:bodyPr/>
          <a:lstStyle/>
          <a:p>
            <a:fld id="{CCA177BD-0231-44DD-A648-B67A4D370BEB}" type="datetimeFigureOut">
              <a:rPr lang="en-US" smtClean="0"/>
              <a:t>9/10/2020</a:t>
            </a:fld>
            <a:endParaRPr lang="en-US"/>
          </a:p>
        </p:txBody>
      </p:sp>
      <p:sp>
        <p:nvSpPr>
          <p:cNvPr id="5" name="Footer Placeholder 4">
            <a:extLst>
              <a:ext uri="{FF2B5EF4-FFF2-40B4-BE49-F238E27FC236}">
                <a16:creationId xmlns:a16="http://schemas.microsoft.com/office/drawing/2014/main" id="{D06578DA-60A8-4D48-83DA-35874C1D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CD66D-CBF7-4217-B083-A4DB6C667CA1}"/>
              </a:ext>
            </a:extLst>
          </p:cNvPr>
          <p:cNvSpPr>
            <a:spLocks noGrp="1"/>
          </p:cNvSpPr>
          <p:nvPr>
            <p:ph type="sldNum" sz="quarter" idx="12"/>
          </p:nvPr>
        </p:nvSpPr>
        <p:spPr/>
        <p:txBody>
          <a:bodyPr/>
          <a:lstStyle/>
          <a:p>
            <a:fld id="{7DD6D5A0-43EC-4207-88A8-6728B3CFEE04}" type="slidenum">
              <a:rPr lang="en-US" smtClean="0"/>
              <a:t>‹#›</a:t>
            </a:fld>
            <a:endParaRPr lang="en-US"/>
          </a:p>
        </p:txBody>
      </p:sp>
    </p:spTree>
    <p:extLst>
      <p:ext uri="{BB962C8B-B14F-4D97-AF65-F5344CB8AC3E}">
        <p14:creationId xmlns:p14="http://schemas.microsoft.com/office/powerpoint/2010/main" val="1704504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4C977-6164-400A-9875-8A52F576DB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518F24-97D8-4DE3-A66D-4B9D43D424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B0355A-73D1-4606-939E-0930A84E2DB3}"/>
              </a:ext>
            </a:extLst>
          </p:cNvPr>
          <p:cNvSpPr>
            <a:spLocks noGrp="1"/>
          </p:cNvSpPr>
          <p:nvPr>
            <p:ph type="dt" sz="half" idx="10"/>
          </p:nvPr>
        </p:nvSpPr>
        <p:spPr/>
        <p:txBody>
          <a:bodyPr/>
          <a:lstStyle/>
          <a:p>
            <a:fld id="{CCA177BD-0231-44DD-A648-B67A4D370BEB}" type="datetimeFigureOut">
              <a:rPr lang="en-US" smtClean="0"/>
              <a:t>9/10/2020</a:t>
            </a:fld>
            <a:endParaRPr lang="en-US"/>
          </a:p>
        </p:txBody>
      </p:sp>
      <p:sp>
        <p:nvSpPr>
          <p:cNvPr id="5" name="Footer Placeholder 4">
            <a:extLst>
              <a:ext uri="{FF2B5EF4-FFF2-40B4-BE49-F238E27FC236}">
                <a16:creationId xmlns:a16="http://schemas.microsoft.com/office/drawing/2014/main" id="{587B0BE7-32AF-4904-9C21-35FFC2327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A8802-C676-475E-8184-372A94A9E59F}"/>
              </a:ext>
            </a:extLst>
          </p:cNvPr>
          <p:cNvSpPr>
            <a:spLocks noGrp="1"/>
          </p:cNvSpPr>
          <p:nvPr>
            <p:ph type="sldNum" sz="quarter" idx="12"/>
          </p:nvPr>
        </p:nvSpPr>
        <p:spPr/>
        <p:txBody>
          <a:bodyPr/>
          <a:lstStyle/>
          <a:p>
            <a:fld id="{7DD6D5A0-43EC-4207-88A8-6728B3CFEE04}" type="slidenum">
              <a:rPr lang="en-US" smtClean="0"/>
              <a:t>‹#›</a:t>
            </a:fld>
            <a:endParaRPr lang="en-US"/>
          </a:p>
        </p:txBody>
      </p:sp>
    </p:spTree>
    <p:extLst>
      <p:ext uri="{BB962C8B-B14F-4D97-AF65-F5344CB8AC3E}">
        <p14:creationId xmlns:p14="http://schemas.microsoft.com/office/powerpoint/2010/main" val="2125587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09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126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BC57C-F32F-4447-BFD8-234D0ED91C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DF7FA7-44E2-4A61-850F-3F384BE9F1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3A699F-09E3-4143-94DC-2C2506562945}"/>
              </a:ext>
            </a:extLst>
          </p:cNvPr>
          <p:cNvSpPr>
            <a:spLocks noGrp="1"/>
          </p:cNvSpPr>
          <p:nvPr>
            <p:ph type="dt" sz="half" idx="10"/>
          </p:nvPr>
        </p:nvSpPr>
        <p:spPr/>
        <p:txBody>
          <a:bodyPr/>
          <a:lstStyle/>
          <a:p>
            <a:fld id="{1160EA64-D806-43AC-9DF2-F8C432F32B4C}" type="datetimeFigureOut">
              <a:rPr lang="en-US" smtClean="0"/>
              <a:t>9/10/2020</a:t>
            </a:fld>
            <a:endParaRPr lang="en-US" dirty="0"/>
          </a:p>
        </p:txBody>
      </p:sp>
      <p:sp>
        <p:nvSpPr>
          <p:cNvPr id="5" name="Footer Placeholder 4">
            <a:extLst>
              <a:ext uri="{FF2B5EF4-FFF2-40B4-BE49-F238E27FC236}">
                <a16:creationId xmlns:a16="http://schemas.microsoft.com/office/drawing/2014/main" id="{017A6B5B-EF71-4F05-B58B-A53F79E785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09F925-0DC5-4A61-90CC-BADCF963C798}"/>
              </a:ext>
            </a:extLst>
          </p:cNvPr>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6432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7276F-F0D4-4613-A0B1-BF6FD9ED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B321B8-E68A-4DA8-AE73-FB96C8704F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05914-6EFF-4614-A3C8-109B09252725}"/>
              </a:ext>
            </a:extLst>
          </p:cNvPr>
          <p:cNvSpPr>
            <a:spLocks noGrp="1"/>
          </p:cNvSpPr>
          <p:nvPr>
            <p:ph type="dt" sz="half" idx="10"/>
          </p:nvPr>
        </p:nvSpPr>
        <p:spPr/>
        <p:txBody>
          <a:bodyPr/>
          <a:lstStyle/>
          <a:p>
            <a:fld id="{F070A7B3-6521-4DCA-87E5-044747A908C1}" type="datetimeFigureOut">
              <a:rPr lang="en-US" smtClean="0"/>
              <a:t>9/10/2020</a:t>
            </a:fld>
            <a:endParaRPr lang="en-US" dirty="0"/>
          </a:p>
        </p:txBody>
      </p:sp>
      <p:sp>
        <p:nvSpPr>
          <p:cNvPr id="5" name="Footer Placeholder 4">
            <a:extLst>
              <a:ext uri="{FF2B5EF4-FFF2-40B4-BE49-F238E27FC236}">
                <a16:creationId xmlns:a16="http://schemas.microsoft.com/office/drawing/2014/main" id="{11EDA9DD-8C33-40FD-9DE7-220BF9CC03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E63748-A6B9-4FAE-BAAD-57C26C70FB28}"/>
              </a:ext>
            </a:extLst>
          </p:cNvPr>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558065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496D6-569C-4B89-A1E8-6567C1E1CF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7E9CC-C35F-43BD-8524-46EBCE73E4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6FF2BC-608D-435A-A9D7-B032680B9EA7}"/>
              </a:ext>
            </a:extLst>
          </p:cNvPr>
          <p:cNvSpPr>
            <a:spLocks noGrp="1"/>
          </p:cNvSpPr>
          <p:nvPr>
            <p:ph type="dt" sz="half" idx="10"/>
          </p:nvPr>
        </p:nvSpPr>
        <p:spPr/>
        <p:txBody>
          <a:bodyPr/>
          <a:lstStyle/>
          <a:p>
            <a:fld id="{1160EA64-D806-43AC-9DF2-F8C432F32B4C}" type="datetimeFigureOut">
              <a:rPr lang="en-US" smtClean="0"/>
              <a:t>9/10/2020</a:t>
            </a:fld>
            <a:endParaRPr lang="en-US" dirty="0"/>
          </a:p>
        </p:txBody>
      </p:sp>
      <p:sp>
        <p:nvSpPr>
          <p:cNvPr id="5" name="Footer Placeholder 4">
            <a:extLst>
              <a:ext uri="{FF2B5EF4-FFF2-40B4-BE49-F238E27FC236}">
                <a16:creationId xmlns:a16="http://schemas.microsoft.com/office/drawing/2014/main" id="{91EC4DC8-DC7E-4FB3-8B57-5FA6F329D0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6823CD-D4D6-4FEF-9278-7037156949C4}"/>
              </a:ext>
            </a:extLst>
          </p:cNvPr>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797432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75E4-BFB3-4F84-A59E-2B7D558C32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5DDFA7-E6CE-4B4D-8BFC-2DD206FEA3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660CDD-2853-4FFF-BF11-B1445DF792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22DD73-DA3D-4E98-B1B1-A02806E2B847}"/>
              </a:ext>
            </a:extLst>
          </p:cNvPr>
          <p:cNvSpPr>
            <a:spLocks noGrp="1"/>
          </p:cNvSpPr>
          <p:nvPr>
            <p:ph type="dt" sz="half" idx="10"/>
          </p:nvPr>
        </p:nvSpPr>
        <p:spPr/>
        <p:txBody>
          <a:bodyPr/>
          <a:lstStyle/>
          <a:p>
            <a:fld id="{CCA177BD-0231-44DD-A648-B67A4D370BEB}" type="datetimeFigureOut">
              <a:rPr lang="en-US" smtClean="0"/>
              <a:t>9/10/2020</a:t>
            </a:fld>
            <a:endParaRPr lang="en-US"/>
          </a:p>
        </p:txBody>
      </p:sp>
      <p:sp>
        <p:nvSpPr>
          <p:cNvPr id="6" name="Footer Placeholder 5">
            <a:extLst>
              <a:ext uri="{FF2B5EF4-FFF2-40B4-BE49-F238E27FC236}">
                <a16:creationId xmlns:a16="http://schemas.microsoft.com/office/drawing/2014/main" id="{368B41D5-E1E1-4EE8-A1EF-0C6E50911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CA30CD-87ED-4FA5-BBD4-CE8AF12B7D42}"/>
              </a:ext>
            </a:extLst>
          </p:cNvPr>
          <p:cNvSpPr>
            <a:spLocks noGrp="1"/>
          </p:cNvSpPr>
          <p:nvPr>
            <p:ph type="sldNum" sz="quarter" idx="12"/>
          </p:nvPr>
        </p:nvSpPr>
        <p:spPr/>
        <p:txBody>
          <a:bodyPr/>
          <a:lstStyle/>
          <a:p>
            <a:fld id="{7DD6D5A0-43EC-4207-88A8-6728B3CFEE04}" type="slidenum">
              <a:rPr lang="en-US" smtClean="0"/>
              <a:t>‹#›</a:t>
            </a:fld>
            <a:endParaRPr lang="en-US"/>
          </a:p>
        </p:txBody>
      </p:sp>
    </p:spTree>
    <p:extLst>
      <p:ext uri="{BB962C8B-B14F-4D97-AF65-F5344CB8AC3E}">
        <p14:creationId xmlns:p14="http://schemas.microsoft.com/office/powerpoint/2010/main" val="1392528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76B4-0A13-43C8-86EF-272F10AE1E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0B4229-A6DC-4A2C-BDC4-4D6FD4AAA8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892595-4015-470F-BD66-2A694F5352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9E2827-F6F5-418B-AE14-2F35303D51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F3EB9E-BDDC-4F42-AAC4-DF4320C1D0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D18D27-8644-46D2-B4CF-EA003A729D04}"/>
              </a:ext>
            </a:extLst>
          </p:cNvPr>
          <p:cNvSpPr>
            <a:spLocks noGrp="1"/>
          </p:cNvSpPr>
          <p:nvPr>
            <p:ph type="dt" sz="half" idx="10"/>
          </p:nvPr>
        </p:nvSpPr>
        <p:spPr/>
        <p:txBody>
          <a:bodyPr/>
          <a:lstStyle/>
          <a:p>
            <a:fld id="{CCA177BD-0231-44DD-A648-B67A4D370BEB}" type="datetimeFigureOut">
              <a:rPr lang="en-US" smtClean="0"/>
              <a:t>9/10/2020</a:t>
            </a:fld>
            <a:endParaRPr lang="en-US"/>
          </a:p>
        </p:txBody>
      </p:sp>
      <p:sp>
        <p:nvSpPr>
          <p:cNvPr id="8" name="Footer Placeholder 7">
            <a:extLst>
              <a:ext uri="{FF2B5EF4-FFF2-40B4-BE49-F238E27FC236}">
                <a16:creationId xmlns:a16="http://schemas.microsoft.com/office/drawing/2014/main" id="{EAABF0B1-33E0-4C17-9254-03CB103E22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9AE5B0-C6E9-492B-927C-B7F29B0B1692}"/>
              </a:ext>
            </a:extLst>
          </p:cNvPr>
          <p:cNvSpPr>
            <a:spLocks noGrp="1"/>
          </p:cNvSpPr>
          <p:nvPr>
            <p:ph type="sldNum" sz="quarter" idx="12"/>
          </p:nvPr>
        </p:nvSpPr>
        <p:spPr/>
        <p:txBody>
          <a:bodyPr/>
          <a:lstStyle/>
          <a:p>
            <a:fld id="{7DD6D5A0-43EC-4207-88A8-6728B3CFEE04}" type="slidenum">
              <a:rPr lang="en-US" smtClean="0"/>
              <a:t>‹#›</a:t>
            </a:fld>
            <a:endParaRPr lang="en-US"/>
          </a:p>
        </p:txBody>
      </p:sp>
    </p:spTree>
    <p:extLst>
      <p:ext uri="{BB962C8B-B14F-4D97-AF65-F5344CB8AC3E}">
        <p14:creationId xmlns:p14="http://schemas.microsoft.com/office/powerpoint/2010/main" val="201305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51F7-9CEF-4F82-9663-B72E9BDEF7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4356CB-5930-4D53-BC34-256B7FF4F652}"/>
              </a:ext>
            </a:extLst>
          </p:cNvPr>
          <p:cNvSpPr>
            <a:spLocks noGrp="1"/>
          </p:cNvSpPr>
          <p:nvPr>
            <p:ph type="dt" sz="half" idx="10"/>
          </p:nvPr>
        </p:nvSpPr>
        <p:spPr/>
        <p:txBody>
          <a:bodyPr/>
          <a:lstStyle/>
          <a:p>
            <a:fld id="{CCA177BD-0231-44DD-A648-B67A4D370BEB}" type="datetimeFigureOut">
              <a:rPr lang="en-US" smtClean="0"/>
              <a:t>9/10/2020</a:t>
            </a:fld>
            <a:endParaRPr lang="en-US"/>
          </a:p>
        </p:txBody>
      </p:sp>
      <p:sp>
        <p:nvSpPr>
          <p:cNvPr id="4" name="Footer Placeholder 3">
            <a:extLst>
              <a:ext uri="{FF2B5EF4-FFF2-40B4-BE49-F238E27FC236}">
                <a16:creationId xmlns:a16="http://schemas.microsoft.com/office/drawing/2014/main" id="{182D8F32-1AE6-4748-951F-BBA0646402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D75809-75A2-484A-B956-8EC87BE57213}"/>
              </a:ext>
            </a:extLst>
          </p:cNvPr>
          <p:cNvSpPr>
            <a:spLocks noGrp="1"/>
          </p:cNvSpPr>
          <p:nvPr>
            <p:ph type="sldNum" sz="quarter" idx="12"/>
          </p:nvPr>
        </p:nvSpPr>
        <p:spPr/>
        <p:txBody>
          <a:bodyPr/>
          <a:lstStyle/>
          <a:p>
            <a:fld id="{7DD6D5A0-43EC-4207-88A8-6728B3CFEE04}" type="slidenum">
              <a:rPr lang="en-US" smtClean="0"/>
              <a:t>‹#›</a:t>
            </a:fld>
            <a:endParaRPr lang="en-US"/>
          </a:p>
        </p:txBody>
      </p:sp>
    </p:spTree>
    <p:extLst>
      <p:ext uri="{BB962C8B-B14F-4D97-AF65-F5344CB8AC3E}">
        <p14:creationId xmlns:p14="http://schemas.microsoft.com/office/powerpoint/2010/main" val="15251153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4"/>
          <p:cNvSpPr>
            <a:spLocks noGrp="1" noChangeArrowheads="1"/>
          </p:cNvSpPr>
          <p:nvPr>
            <p:ph type="title"/>
          </p:nvPr>
        </p:nvSpPr>
        <p:spPr bwMode="auto">
          <a:xfrm>
            <a:off x="0" y="0"/>
            <a:ext cx="12192000" cy="762000"/>
          </a:xfrm>
          <a:prstGeom prst="rect">
            <a:avLst/>
          </a:prstGeom>
          <a:solidFill>
            <a:srgbClr val="B544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027" name="Rectangle 39"/>
          <p:cNvSpPr>
            <a:spLocks noGrp="1" noChangeArrowheads="1"/>
          </p:cNvSpPr>
          <p:nvPr>
            <p:ph type="body" idx="1"/>
          </p:nvPr>
        </p:nvSpPr>
        <p:spPr bwMode="auto">
          <a:xfrm>
            <a:off x="1219200" y="1524000"/>
            <a:ext cx="9753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7487050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xStyles>
    <p:titleStyle>
      <a:lvl1pPr marL="228600" indent="-228600" algn="l" rtl="0" eaLnBrk="0" fontAlgn="base" hangingPunct="0">
        <a:spcBef>
          <a:spcPct val="0"/>
        </a:spcBef>
        <a:spcAft>
          <a:spcPct val="0"/>
        </a:spcAft>
        <a:defRPr sz="2400">
          <a:solidFill>
            <a:schemeClr val="bg1"/>
          </a:solidFill>
          <a:latin typeface="+mj-lt"/>
          <a:ea typeface="ＭＳ Ｐゴシック" pitchFamily="34" charset="-128"/>
          <a:cs typeface="ＭＳ Ｐゴシック" charset="-128"/>
        </a:defRPr>
      </a:lvl1pPr>
      <a:lvl2pPr marL="228600" indent="-228600" algn="l" rtl="0" eaLnBrk="0" fontAlgn="base" hangingPunct="0">
        <a:spcBef>
          <a:spcPct val="0"/>
        </a:spcBef>
        <a:spcAft>
          <a:spcPct val="0"/>
        </a:spcAft>
        <a:defRPr sz="2400">
          <a:solidFill>
            <a:schemeClr val="bg1"/>
          </a:solidFill>
          <a:latin typeface="Arial" charset="0"/>
          <a:ea typeface="ＭＳ Ｐゴシック" pitchFamily="34" charset="-128"/>
          <a:cs typeface="ＭＳ Ｐゴシック" charset="-128"/>
        </a:defRPr>
      </a:lvl2pPr>
      <a:lvl3pPr marL="228600" indent="-228600" algn="l" rtl="0" eaLnBrk="0" fontAlgn="base" hangingPunct="0">
        <a:spcBef>
          <a:spcPct val="0"/>
        </a:spcBef>
        <a:spcAft>
          <a:spcPct val="0"/>
        </a:spcAft>
        <a:defRPr sz="2400">
          <a:solidFill>
            <a:schemeClr val="bg1"/>
          </a:solidFill>
          <a:latin typeface="Arial" charset="0"/>
          <a:ea typeface="ＭＳ Ｐゴシック" pitchFamily="34" charset="-128"/>
          <a:cs typeface="ＭＳ Ｐゴシック" charset="-128"/>
        </a:defRPr>
      </a:lvl3pPr>
      <a:lvl4pPr marL="228600" indent="-228600" algn="l" rtl="0" eaLnBrk="0" fontAlgn="base" hangingPunct="0">
        <a:spcBef>
          <a:spcPct val="0"/>
        </a:spcBef>
        <a:spcAft>
          <a:spcPct val="0"/>
        </a:spcAft>
        <a:defRPr sz="2400">
          <a:solidFill>
            <a:schemeClr val="bg1"/>
          </a:solidFill>
          <a:latin typeface="Arial" charset="0"/>
          <a:ea typeface="ＭＳ Ｐゴシック" pitchFamily="34" charset="-128"/>
          <a:cs typeface="ＭＳ Ｐゴシック" charset="-128"/>
        </a:defRPr>
      </a:lvl4pPr>
      <a:lvl5pPr marL="228600" indent="-228600" algn="l" rtl="0" eaLnBrk="0" fontAlgn="base" hangingPunct="0">
        <a:spcBef>
          <a:spcPct val="0"/>
        </a:spcBef>
        <a:spcAft>
          <a:spcPct val="0"/>
        </a:spcAft>
        <a:defRPr sz="2400">
          <a:solidFill>
            <a:schemeClr val="bg1"/>
          </a:solidFill>
          <a:latin typeface="Arial" charset="0"/>
          <a:ea typeface="ＭＳ Ｐゴシック" pitchFamily="34" charset="-128"/>
          <a:cs typeface="ＭＳ Ｐゴシック" charset="-128"/>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p:titleStyle>
    <p:bodyStyle>
      <a:lvl1pPr marL="227013" indent="-227013" algn="l" rtl="0" eaLnBrk="0" fontAlgn="base" hangingPunct="0">
        <a:spcBef>
          <a:spcPts val="2000"/>
        </a:spcBef>
        <a:spcAft>
          <a:spcPct val="0"/>
        </a:spcAft>
        <a:buClr>
          <a:schemeClr val="bg2"/>
        </a:buClr>
        <a:defRPr sz="3200">
          <a:solidFill>
            <a:schemeClr val="bg2"/>
          </a:solidFill>
          <a:latin typeface="+mn-lt"/>
          <a:ea typeface="ＭＳ Ｐゴシック" pitchFamily="34" charset="-128"/>
          <a:cs typeface="ＭＳ Ｐゴシック" charset="-128"/>
        </a:defRPr>
      </a:lvl1pPr>
      <a:lvl2pPr marL="455613" indent="-227013" algn="l" rtl="0" eaLnBrk="0" fontAlgn="base" hangingPunct="0">
        <a:spcBef>
          <a:spcPct val="20000"/>
        </a:spcBef>
        <a:spcAft>
          <a:spcPct val="0"/>
        </a:spcAft>
        <a:buClr>
          <a:schemeClr val="bg2"/>
        </a:buClr>
        <a:buFont typeface="Arial" panose="020B0604020202020204" pitchFamily="34" charset="0"/>
        <a:buChar char="•"/>
        <a:defRPr sz="3200">
          <a:solidFill>
            <a:schemeClr val="bg2"/>
          </a:solidFill>
          <a:latin typeface="+mn-lt"/>
          <a:ea typeface="ＭＳ Ｐゴシック" pitchFamily="34" charset="-128"/>
        </a:defRPr>
      </a:lvl2pPr>
      <a:lvl3pPr marL="684213" indent="-228600" algn="l" rtl="0" eaLnBrk="0" fontAlgn="base" hangingPunct="0">
        <a:spcBef>
          <a:spcPct val="20000"/>
        </a:spcBef>
        <a:spcAft>
          <a:spcPct val="0"/>
        </a:spcAft>
        <a:buClr>
          <a:schemeClr val="bg2"/>
        </a:buClr>
        <a:buSzPct val="75000"/>
        <a:buFont typeface="Wingdings" panose="05000000000000000000" pitchFamily="2" charset="2"/>
        <a:buChar char="§"/>
        <a:defRPr sz="3200">
          <a:solidFill>
            <a:schemeClr val="bg2"/>
          </a:solidFill>
          <a:latin typeface="+mn-lt"/>
          <a:ea typeface="ＭＳ Ｐゴシック" pitchFamily="34" charset="-128"/>
        </a:defRPr>
      </a:lvl3pPr>
      <a:lvl4pPr marL="908050" indent="-228600" algn="l" rtl="0" eaLnBrk="0" fontAlgn="base" hangingPunct="0">
        <a:spcBef>
          <a:spcPct val="20000"/>
        </a:spcBef>
        <a:spcAft>
          <a:spcPct val="0"/>
        </a:spcAft>
        <a:buClr>
          <a:schemeClr val="bg2"/>
        </a:buClr>
        <a:buSzPct val="60000"/>
        <a:buFont typeface="Courier New" panose="02070309020205020404" pitchFamily="49" charset="0"/>
        <a:buChar char="o"/>
        <a:defRPr sz="3200">
          <a:solidFill>
            <a:schemeClr val="bg2"/>
          </a:solidFill>
          <a:latin typeface="+mn-lt"/>
          <a:ea typeface="ＭＳ Ｐゴシック" pitchFamily="34" charset="-128"/>
        </a:defRPr>
      </a:lvl4pPr>
      <a:lvl5pPr marL="1146175" indent="-228600" algn="l" rtl="0" eaLnBrk="0" fontAlgn="base" hangingPunct="0">
        <a:spcBef>
          <a:spcPct val="20000"/>
        </a:spcBef>
        <a:spcAft>
          <a:spcPct val="0"/>
        </a:spcAft>
        <a:buClr>
          <a:schemeClr val="bg2"/>
        </a:buClr>
        <a:buSzPct val="60000"/>
        <a:buFont typeface="Wingdings" panose="05000000000000000000" pitchFamily="2" charset="2"/>
        <a:buChar char="Ø"/>
        <a:defRPr sz="3200">
          <a:solidFill>
            <a:schemeClr val="bg2"/>
          </a:solidFill>
          <a:latin typeface="+mn-lt"/>
          <a:ea typeface="ＭＳ Ｐゴシック" pitchFamily="34" charset="-128"/>
        </a:defRPr>
      </a:lvl5pPr>
      <a:lvl6pPr marL="2514600" indent="-228600" algn="l" rtl="0" fontAlgn="base">
        <a:spcBef>
          <a:spcPct val="20000"/>
        </a:spcBef>
        <a:spcAft>
          <a:spcPct val="0"/>
        </a:spcAft>
        <a:buClr>
          <a:schemeClr val="bg2"/>
        </a:buClr>
        <a:buSzPct val="60000"/>
        <a:buFont typeface="Wingdings" pitchFamily="2" charset="2"/>
        <a:buChar char="v"/>
        <a:defRPr sz="2400">
          <a:solidFill>
            <a:schemeClr val="bg2"/>
          </a:solidFill>
          <a:latin typeface="+mn-lt"/>
        </a:defRPr>
      </a:lvl6pPr>
      <a:lvl7pPr marL="2971800" indent="-228600" algn="l" rtl="0" fontAlgn="base">
        <a:spcBef>
          <a:spcPct val="20000"/>
        </a:spcBef>
        <a:spcAft>
          <a:spcPct val="0"/>
        </a:spcAft>
        <a:buClr>
          <a:schemeClr val="bg2"/>
        </a:buClr>
        <a:buSzPct val="60000"/>
        <a:buFont typeface="Wingdings" pitchFamily="2" charset="2"/>
        <a:buChar char="v"/>
        <a:defRPr sz="2400">
          <a:solidFill>
            <a:schemeClr val="bg2"/>
          </a:solidFill>
          <a:latin typeface="+mn-lt"/>
        </a:defRPr>
      </a:lvl7pPr>
      <a:lvl8pPr marL="3429000" indent="-228600" algn="l" rtl="0" fontAlgn="base">
        <a:spcBef>
          <a:spcPct val="20000"/>
        </a:spcBef>
        <a:spcAft>
          <a:spcPct val="0"/>
        </a:spcAft>
        <a:buClr>
          <a:schemeClr val="bg2"/>
        </a:buClr>
        <a:buSzPct val="60000"/>
        <a:buFont typeface="Wingdings" pitchFamily="2" charset="2"/>
        <a:buChar char="v"/>
        <a:defRPr sz="2400">
          <a:solidFill>
            <a:schemeClr val="bg2"/>
          </a:solidFill>
          <a:latin typeface="+mn-lt"/>
        </a:defRPr>
      </a:lvl8pPr>
      <a:lvl9pPr marL="3886200" indent="-228600" algn="l" rtl="0" fontAlgn="base">
        <a:spcBef>
          <a:spcPct val="20000"/>
        </a:spcBef>
        <a:spcAft>
          <a:spcPct val="0"/>
        </a:spcAft>
        <a:buClr>
          <a:schemeClr val="bg2"/>
        </a:buClr>
        <a:buSzPct val="60000"/>
        <a:buFont typeface="Wingdings" pitchFamily="2" charset="2"/>
        <a:buChar char="v"/>
        <a:defRPr sz="24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B336E3-2D17-4BAC-8B23-133EA2F77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475485-CF2A-4E86-8D7E-B22CA6EC3C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5EA3D6-6160-4C2B-B40C-51C8B1CD7C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A177BD-0231-44DD-A648-B67A4D370BEB}" type="datetimeFigureOut">
              <a:rPr lang="en-US" smtClean="0"/>
              <a:t>9/10/2020</a:t>
            </a:fld>
            <a:endParaRPr lang="en-US"/>
          </a:p>
        </p:txBody>
      </p:sp>
      <p:sp>
        <p:nvSpPr>
          <p:cNvPr id="5" name="Footer Placeholder 4">
            <a:extLst>
              <a:ext uri="{FF2B5EF4-FFF2-40B4-BE49-F238E27FC236}">
                <a16:creationId xmlns:a16="http://schemas.microsoft.com/office/drawing/2014/main" id="{79BC81B1-F706-4364-AA69-AB9BA848F5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3EE1C6-7829-4B36-BFCA-F904A586F7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D6D5A0-43EC-4207-88A8-6728B3CFEE04}" type="slidenum">
              <a:rPr lang="en-US" smtClean="0"/>
              <a:t>‹#›</a:t>
            </a:fld>
            <a:endParaRPr lang="en-US"/>
          </a:p>
        </p:txBody>
      </p:sp>
    </p:spTree>
    <p:extLst>
      <p:ext uri="{BB962C8B-B14F-4D97-AF65-F5344CB8AC3E}">
        <p14:creationId xmlns:p14="http://schemas.microsoft.com/office/powerpoint/2010/main" val="296340341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mcff.mtu.edu/acmal/electronmicroscopy/FE_Form_Function.ht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geo.libretexts.org/Bookshelves/Geology/Book%3A_Introduction_to_Petrology_(John_and_Liu)/02%3A_Module_2%3A_Using_the_Petrographic_Microscope/02.4%3A_Parts_of_the_Petrographic_Microscope" TargetMode="External"/><Relationship Id="rId2" Type="http://schemas.openxmlformats.org/officeDocument/2006/relationships/image" Target="../media/image18.jpg"/><Relationship Id="rId1" Type="http://schemas.openxmlformats.org/officeDocument/2006/relationships/slideLayout" Target="../slideLayouts/slideLayout5.xml"/><Relationship Id="rId4" Type="http://schemas.openxmlformats.org/officeDocument/2006/relationships/hyperlink" Target="https://creativecommons.org/licenses/by-nc-sa/3.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xhere.com/en/photo/1192482" TargetMode="External"/><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viva.pressbooks.pub/petrology/chapter/2-4-parts-of-the-petrographic-microscope/" TargetMode="External"/><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Stain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hyperlink" Target="https://creativecommons.org/licenses/by-nc-sa/3.0/" TargetMode="External"/><Relationship Id="rId5" Type="http://schemas.openxmlformats.org/officeDocument/2006/relationships/hyperlink" Target="https://www.youtube.com/watch?v=zzamomqlwxU" TargetMode="External"/><Relationship Id="rId4" Type="http://schemas.openxmlformats.org/officeDocument/2006/relationships/hyperlink" Target="https://bio.libretexts.org/Ancillary_Materials/Laboratory_Experiments/Microbiology_Labs/Book:_General_Microbiology_Lab_Manual_(Pakpour_and_Horgan)/Lab_01:_The_Microscopic_World"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VeqoSMa8-_E"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kJZh9wY37UM"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String_(structure)" TargetMode="Externa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8" Type="http://schemas.openxmlformats.org/officeDocument/2006/relationships/hyperlink" Target="https://bio.libretexts.org/Ancillary_Materials/Experiments/Book:_Laboratory_Exercises_in_Microbiology_(McLaughlin_and_Petersen)/1:_Introduction_to_Microscopy_and_Diversity_of_Cell_Types/1.2:_Procedures" TargetMode="External"/><Relationship Id="rId3" Type="http://schemas.openxmlformats.org/officeDocument/2006/relationships/hyperlink" Target="https://www.youtube.com/watch?v=PrX3h-AflZI" TargetMode="External"/><Relationship Id="rId7" Type="http://schemas.openxmlformats.org/officeDocument/2006/relationships/image" Target="../media/image26.png"/><Relationship Id="rId2" Type="http://schemas.openxmlformats.org/officeDocument/2006/relationships/hyperlink" Target="https://www.youtube.com/watch?v=i2x3MKSJez4" TargetMode="External"/><Relationship Id="rId1" Type="http://schemas.openxmlformats.org/officeDocument/2006/relationships/slideLayout" Target="../slideLayouts/slideLayout7.xml"/><Relationship Id="rId6" Type="http://schemas.openxmlformats.org/officeDocument/2006/relationships/hyperlink" Target="http://www.biologycorner.com/worksheets/microscope-advanced.html" TargetMode="External"/><Relationship Id="rId5" Type="http://schemas.openxmlformats.org/officeDocument/2006/relationships/image" Target="../media/image25.jpg"/><Relationship Id="rId10" Type="http://schemas.openxmlformats.org/officeDocument/2006/relationships/hyperlink" Target="https://creativecommons.org/licenses/by-nc-sa/3.0/" TargetMode="External"/><Relationship Id="rId4" Type="http://schemas.openxmlformats.org/officeDocument/2006/relationships/hyperlink" Target="https://www.youtube.com/watch?v=b6_SuhG_VPM" TargetMode="External"/><Relationship Id="rId9" Type="http://schemas.openxmlformats.org/officeDocument/2006/relationships/hyperlink" Target="https://creativecommons.org/licenses/by-nc/3.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Signet_ring_cel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ourses.lumenlearning.com/wm-biology2/chapter/comparing-prokaryotic-and-eukaryotic-cells/" TargetMode="External"/><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mployees.csbsju.edu/hjakubowski/classes/ch250/ROBI_CellTutorial.html" TargetMode="External"/><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hyperlink" Target="https://creativecommons.org/licenses/by-nc/3.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hyperlink" Target="https://www.youtube.com/watch?v=Ue-86MDmjns&amp;frags=pl%2Cw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cientificmicroscope.wikidot.com/" TargetMode="External"/><Relationship Id="rId7" Type="http://schemas.openxmlformats.org/officeDocument/2006/relationships/hyperlink" Target="https://creativecommons.org/licenses/by-nc/3.0/" TargetMode="Externa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hyperlink" Target="https://creativecommons.org/licenses/by-sa/3.0/" TargetMode="External"/><Relationship Id="rId5" Type="http://schemas.openxmlformats.org/officeDocument/2006/relationships/hyperlink" Target="http://pngimg.com/download/25874" TargetMode="Externa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Stereo_microscope" TargetMode="External"/><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pxhere.com/ko/photo/1192476" TargetMode="External"/><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55" name="Group 11">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3" name="Freeform: Shape 12">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2A6A7562-DAB0-4C59-9E96-76570F01EC8B}"/>
              </a:ext>
            </a:extLst>
          </p:cNvPr>
          <p:cNvSpPr>
            <a:spLocks noGrp="1"/>
          </p:cNvSpPr>
          <p:nvPr>
            <p:ph type="ctrTitle"/>
          </p:nvPr>
        </p:nvSpPr>
        <p:spPr>
          <a:xfrm>
            <a:off x="3045368" y="2043663"/>
            <a:ext cx="6105194" cy="2031055"/>
          </a:xfrm>
        </p:spPr>
        <p:txBody>
          <a:bodyPr>
            <a:normAutofit/>
          </a:bodyPr>
          <a:lstStyle/>
          <a:p>
            <a:r>
              <a:rPr lang="en-US" sz="5200">
                <a:solidFill>
                  <a:schemeClr val="tx2"/>
                </a:solidFill>
              </a:rPr>
              <a:t>Guía de uso de Microscopio y Células</a:t>
            </a:r>
          </a:p>
        </p:txBody>
      </p:sp>
      <p:sp>
        <p:nvSpPr>
          <p:cNvPr id="3" name="Subtitle 2">
            <a:extLst>
              <a:ext uri="{FF2B5EF4-FFF2-40B4-BE49-F238E27FC236}">
                <a16:creationId xmlns:a16="http://schemas.microsoft.com/office/drawing/2014/main" id="{FFDB6F4B-6296-4720-8DFF-BE8D2CCE9C9F}"/>
              </a:ext>
            </a:extLst>
          </p:cNvPr>
          <p:cNvSpPr>
            <a:spLocks noGrp="1"/>
          </p:cNvSpPr>
          <p:nvPr>
            <p:ph type="subTitle" idx="1"/>
          </p:nvPr>
        </p:nvSpPr>
        <p:spPr>
          <a:xfrm>
            <a:off x="3045368" y="4160126"/>
            <a:ext cx="6105194" cy="682079"/>
          </a:xfrm>
        </p:spPr>
        <p:txBody>
          <a:bodyPr>
            <a:normAutofit/>
          </a:bodyPr>
          <a:lstStyle/>
          <a:p>
            <a:r>
              <a:rPr lang="en-US" dirty="0">
                <a:solidFill>
                  <a:schemeClr val="tx2"/>
                </a:solidFill>
              </a:rPr>
              <a:t>BIOL 3051l</a:t>
            </a:r>
          </a:p>
        </p:txBody>
      </p:sp>
    </p:spTree>
    <p:extLst>
      <p:ext uri="{BB962C8B-B14F-4D97-AF65-F5344CB8AC3E}">
        <p14:creationId xmlns:p14="http://schemas.microsoft.com/office/powerpoint/2010/main" val="319369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6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354" name="Picture 1" descr="Life11e-Fig-05-03-7R.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874537" y="643467"/>
            <a:ext cx="4442925"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392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1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6" name="Content Placeholder 5" descr="A microscope on a table&#10;&#10;Description automatically generated">
            <a:extLst>
              <a:ext uri="{FF2B5EF4-FFF2-40B4-BE49-F238E27FC236}">
                <a16:creationId xmlns:a16="http://schemas.microsoft.com/office/drawing/2014/main" id="{C6AAC158-FEC1-4A60-9DA1-B50F74CC282B}"/>
              </a:ext>
            </a:extLst>
          </p:cNvPr>
          <p:cNvPicPr>
            <a:picLocks noGrp="1" noChangeAspect="1"/>
          </p:cNvPicPr>
          <p:nvPr>
            <p:ph sz="half" idx="2"/>
          </p:nvPr>
        </p:nvPicPr>
        <p:blipFill rotWithShape="1">
          <a:blip r:embed="rId3">
            <a:alphaModFix/>
            <a:extLst>
              <a:ext uri="{837473B0-CC2E-450A-ABE3-18F120FF3D39}">
                <a1611:picAttrSrcUrl xmlns:a1611="http://schemas.microsoft.com/office/drawing/2016/11/main" r:id="rId4"/>
              </a:ext>
            </a:extLst>
          </a:blip>
          <a:srcRect l="5881" r="24192"/>
          <a:stretch/>
        </p:blipFill>
        <p:spPr>
          <a:xfrm>
            <a:off x="5797543" y="10"/>
            <a:ext cx="6394152" cy="6857990"/>
          </a:xfrm>
          <a:prstGeom prst="rect">
            <a:avLst/>
          </a:prstGeom>
        </p:spPr>
      </p:pic>
      <p:sp>
        <p:nvSpPr>
          <p:cNvPr id="2" name="Title 1">
            <a:extLst>
              <a:ext uri="{FF2B5EF4-FFF2-40B4-BE49-F238E27FC236}">
                <a16:creationId xmlns:a16="http://schemas.microsoft.com/office/drawing/2014/main" id="{C1DA8F50-75EC-4425-BD0A-0CDD251B5005}"/>
              </a:ext>
            </a:extLst>
          </p:cNvPr>
          <p:cNvSpPr>
            <a:spLocks noGrp="1"/>
          </p:cNvSpPr>
          <p:nvPr>
            <p:ph type="title"/>
          </p:nvPr>
        </p:nvSpPr>
        <p:spPr>
          <a:xfrm>
            <a:off x="708164" y="303145"/>
            <a:ext cx="4803636" cy="1311664"/>
          </a:xfrm>
        </p:spPr>
        <p:txBody>
          <a:bodyPr vert="horz" lIns="91440" tIns="45720" rIns="91440" bIns="45720" rtlCol="0" anchor="ctr">
            <a:normAutofit/>
          </a:bodyPr>
          <a:lstStyle/>
          <a:p>
            <a:r>
              <a:rPr lang="en-US" dirty="0" err="1">
                <a:solidFill>
                  <a:srgbClr val="000000"/>
                </a:solidFill>
              </a:rPr>
              <a:t>Microscopios</a:t>
            </a:r>
            <a:r>
              <a:rPr lang="en-US" dirty="0">
                <a:solidFill>
                  <a:srgbClr val="000000"/>
                </a:solidFill>
              </a:rPr>
              <a:t> </a:t>
            </a:r>
            <a:r>
              <a:rPr lang="en-US" dirty="0" err="1">
                <a:solidFill>
                  <a:srgbClr val="000000"/>
                </a:solidFill>
              </a:rPr>
              <a:t>electrónicos</a:t>
            </a:r>
            <a:endParaRPr lang="en-US" dirty="0">
              <a:solidFill>
                <a:srgbClr val="000000"/>
              </a:solidFill>
            </a:endParaRPr>
          </a:p>
        </p:txBody>
      </p:sp>
      <p:sp>
        <p:nvSpPr>
          <p:cNvPr id="3" name="Content Placeholder 2">
            <a:extLst>
              <a:ext uri="{FF2B5EF4-FFF2-40B4-BE49-F238E27FC236}">
                <a16:creationId xmlns:a16="http://schemas.microsoft.com/office/drawing/2014/main" id="{C8AB2287-F703-4238-856B-345EB4FBB365}"/>
              </a:ext>
            </a:extLst>
          </p:cNvPr>
          <p:cNvSpPr>
            <a:spLocks noGrp="1"/>
          </p:cNvSpPr>
          <p:nvPr>
            <p:ph sz="half" idx="1"/>
          </p:nvPr>
        </p:nvSpPr>
        <p:spPr>
          <a:xfrm>
            <a:off x="444501" y="1614809"/>
            <a:ext cx="5067300" cy="5043136"/>
          </a:xfrm>
        </p:spPr>
        <p:txBody>
          <a:bodyPr vert="horz" lIns="91440" tIns="45720" rIns="91440" bIns="45720" rtlCol="0" anchor="ctr">
            <a:normAutofit/>
          </a:bodyPr>
          <a:lstStyle/>
          <a:p>
            <a:r>
              <a:rPr lang="en-US" sz="1800" dirty="0" err="1">
                <a:solidFill>
                  <a:srgbClr val="000000"/>
                </a:solidFill>
              </a:rPr>
              <a:t>Usan</a:t>
            </a:r>
            <a:r>
              <a:rPr lang="en-US" sz="1800" dirty="0">
                <a:solidFill>
                  <a:srgbClr val="000000"/>
                </a:solidFill>
              </a:rPr>
              <a:t> </a:t>
            </a:r>
            <a:r>
              <a:rPr lang="en-US" sz="1800" dirty="0" err="1">
                <a:solidFill>
                  <a:srgbClr val="000000"/>
                </a:solidFill>
              </a:rPr>
              <a:t>haz</a:t>
            </a:r>
            <a:r>
              <a:rPr lang="en-US" sz="1800" dirty="0">
                <a:solidFill>
                  <a:srgbClr val="000000"/>
                </a:solidFill>
              </a:rPr>
              <a:t> de </a:t>
            </a:r>
            <a:r>
              <a:rPr lang="en-US" sz="1800" dirty="0" err="1">
                <a:solidFill>
                  <a:srgbClr val="000000"/>
                </a:solidFill>
              </a:rPr>
              <a:t>electrones</a:t>
            </a:r>
            <a:r>
              <a:rPr lang="en-US" sz="1800" dirty="0">
                <a:solidFill>
                  <a:srgbClr val="000000"/>
                </a:solidFill>
              </a:rPr>
              <a:t>, </a:t>
            </a:r>
            <a:r>
              <a:rPr lang="en-US" sz="1800" dirty="0" err="1">
                <a:solidFill>
                  <a:srgbClr val="000000"/>
                </a:solidFill>
              </a:rPr>
              <a:t>en</a:t>
            </a:r>
            <a:r>
              <a:rPr lang="en-US" sz="1800" dirty="0">
                <a:solidFill>
                  <a:srgbClr val="000000"/>
                </a:solidFill>
              </a:rPr>
              <a:t> </a:t>
            </a:r>
            <a:r>
              <a:rPr lang="en-US" sz="1800" dirty="0" err="1">
                <a:solidFill>
                  <a:srgbClr val="000000"/>
                </a:solidFill>
              </a:rPr>
              <a:t>vez</a:t>
            </a:r>
            <a:r>
              <a:rPr lang="en-US" sz="1800" dirty="0">
                <a:solidFill>
                  <a:srgbClr val="000000"/>
                </a:solidFill>
              </a:rPr>
              <a:t> de luz, y sus </a:t>
            </a:r>
            <a:r>
              <a:rPr lang="en-US" sz="1800" dirty="0" err="1">
                <a:solidFill>
                  <a:srgbClr val="000000"/>
                </a:solidFill>
              </a:rPr>
              <a:t>lentes</a:t>
            </a:r>
            <a:r>
              <a:rPr lang="en-US" sz="1800" dirty="0">
                <a:solidFill>
                  <a:srgbClr val="000000"/>
                </a:solidFill>
              </a:rPr>
              <a:t> son </a:t>
            </a:r>
            <a:r>
              <a:rPr lang="en-US" sz="1800" dirty="0" err="1">
                <a:solidFill>
                  <a:srgbClr val="000000"/>
                </a:solidFill>
              </a:rPr>
              <a:t>imanes</a:t>
            </a:r>
            <a:r>
              <a:rPr lang="en-US" sz="1800" dirty="0">
                <a:solidFill>
                  <a:srgbClr val="000000"/>
                </a:solidFill>
              </a:rPr>
              <a:t> </a:t>
            </a:r>
            <a:r>
              <a:rPr lang="en-US" sz="1800" dirty="0" err="1">
                <a:solidFill>
                  <a:srgbClr val="000000"/>
                </a:solidFill>
              </a:rPr>
              <a:t>en</a:t>
            </a:r>
            <a:r>
              <a:rPr lang="en-US" sz="1800" dirty="0">
                <a:solidFill>
                  <a:srgbClr val="000000"/>
                </a:solidFill>
              </a:rPr>
              <a:t> </a:t>
            </a:r>
            <a:r>
              <a:rPr lang="en-US" sz="1800" dirty="0" err="1">
                <a:solidFill>
                  <a:srgbClr val="000000"/>
                </a:solidFill>
              </a:rPr>
              <a:t>vez</a:t>
            </a:r>
            <a:r>
              <a:rPr lang="en-US" sz="1800" dirty="0">
                <a:solidFill>
                  <a:srgbClr val="000000"/>
                </a:solidFill>
              </a:rPr>
              <a:t> de </a:t>
            </a:r>
            <a:r>
              <a:rPr lang="en-US" sz="1800" dirty="0" err="1">
                <a:solidFill>
                  <a:srgbClr val="000000"/>
                </a:solidFill>
              </a:rPr>
              <a:t>lentes</a:t>
            </a:r>
            <a:r>
              <a:rPr lang="en-US" sz="1800" dirty="0">
                <a:solidFill>
                  <a:srgbClr val="000000"/>
                </a:solidFill>
              </a:rPr>
              <a:t> de </a:t>
            </a:r>
            <a:r>
              <a:rPr lang="en-US" sz="1800" dirty="0" err="1">
                <a:solidFill>
                  <a:srgbClr val="000000"/>
                </a:solidFill>
              </a:rPr>
              <a:t>cristal</a:t>
            </a:r>
            <a:r>
              <a:rPr lang="en-US" sz="1800" dirty="0">
                <a:solidFill>
                  <a:srgbClr val="000000"/>
                </a:solidFill>
              </a:rPr>
              <a:t>. </a:t>
            </a:r>
          </a:p>
          <a:p>
            <a:r>
              <a:rPr lang="en-US" sz="1800" dirty="0" err="1">
                <a:solidFill>
                  <a:srgbClr val="000000"/>
                </a:solidFill>
              </a:rPr>
              <a:t>Proveen</a:t>
            </a:r>
            <a:r>
              <a:rPr lang="en-US" sz="1800" dirty="0">
                <a:solidFill>
                  <a:srgbClr val="000000"/>
                </a:solidFill>
              </a:rPr>
              <a:t> un </a:t>
            </a:r>
            <a:r>
              <a:rPr lang="en-US" sz="1800" dirty="0" err="1">
                <a:solidFill>
                  <a:srgbClr val="000000"/>
                </a:solidFill>
              </a:rPr>
              <a:t>aumento</a:t>
            </a:r>
            <a:r>
              <a:rPr lang="en-US" sz="1800" dirty="0">
                <a:solidFill>
                  <a:srgbClr val="000000"/>
                </a:solidFill>
              </a:rPr>
              <a:t> de hasta 200,000 </a:t>
            </a:r>
            <a:r>
              <a:rPr lang="en-US" sz="1800" dirty="0" err="1">
                <a:solidFill>
                  <a:srgbClr val="000000"/>
                </a:solidFill>
              </a:rPr>
              <a:t>veces</a:t>
            </a:r>
            <a:r>
              <a:rPr lang="en-US" sz="1800" dirty="0">
                <a:solidFill>
                  <a:srgbClr val="000000"/>
                </a:solidFill>
              </a:rPr>
              <a:t> el </a:t>
            </a:r>
            <a:r>
              <a:rPr lang="en-US" sz="1800" dirty="0" err="1">
                <a:solidFill>
                  <a:srgbClr val="000000"/>
                </a:solidFill>
              </a:rPr>
              <a:t>tamaño</a:t>
            </a:r>
            <a:r>
              <a:rPr lang="en-US" sz="1800" dirty="0">
                <a:solidFill>
                  <a:srgbClr val="000000"/>
                </a:solidFill>
              </a:rPr>
              <a:t> del </a:t>
            </a:r>
            <a:r>
              <a:rPr lang="en-US" sz="1800" dirty="0" err="1">
                <a:solidFill>
                  <a:srgbClr val="000000"/>
                </a:solidFill>
              </a:rPr>
              <a:t>organismo</a:t>
            </a:r>
            <a:r>
              <a:rPr lang="en-US" sz="1800" dirty="0">
                <a:solidFill>
                  <a:srgbClr val="000000"/>
                </a:solidFill>
              </a:rPr>
              <a:t> (200,000x); </a:t>
            </a:r>
            <a:r>
              <a:rPr lang="en-US" altLang="en-US" sz="1800" dirty="0" err="1">
                <a:solidFill>
                  <a:srgbClr val="000000"/>
                </a:solidFill>
              </a:rPr>
              <a:t>resolución</a:t>
            </a:r>
            <a:r>
              <a:rPr lang="en-US" altLang="en-US" sz="1800" dirty="0">
                <a:solidFill>
                  <a:srgbClr val="000000"/>
                </a:solidFill>
              </a:rPr>
              <a:t> = 0.2 nm.</a:t>
            </a:r>
            <a:endParaRPr lang="en-US" sz="1800" dirty="0">
              <a:solidFill>
                <a:srgbClr val="000000"/>
              </a:solidFill>
            </a:endParaRPr>
          </a:p>
          <a:p>
            <a:r>
              <a:rPr lang="en-US" sz="1800" dirty="0">
                <a:solidFill>
                  <a:srgbClr val="000000"/>
                </a:solidFill>
              </a:rPr>
              <a:t>Para </a:t>
            </a:r>
            <a:r>
              <a:rPr lang="en-US" sz="1800" dirty="0" err="1">
                <a:solidFill>
                  <a:srgbClr val="000000"/>
                </a:solidFill>
              </a:rPr>
              <a:t>poder</a:t>
            </a:r>
            <a:r>
              <a:rPr lang="en-US" sz="1800" dirty="0">
                <a:solidFill>
                  <a:srgbClr val="000000"/>
                </a:solidFill>
              </a:rPr>
              <a:t> </a:t>
            </a:r>
            <a:r>
              <a:rPr lang="en-US" sz="1800" dirty="0" err="1">
                <a:solidFill>
                  <a:srgbClr val="000000"/>
                </a:solidFill>
              </a:rPr>
              <a:t>observar</a:t>
            </a:r>
            <a:r>
              <a:rPr lang="en-US" sz="1800" dirty="0">
                <a:solidFill>
                  <a:srgbClr val="000000"/>
                </a:solidFill>
              </a:rPr>
              <a:t> </a:t>
            </a:r>
            <a:r>
              <a:rPr lang="en-US" sz="1800" dirty="0" err="1">
                <a:solidFill>
                  <a:srgbClr val="000000"/>
                </a:solidFill>
              </a:rPr>
              <a:t>organismos</a:t>
            </a:r>
            <a:r>
              <a:rPr lang="en-US" sz="1800" dirty="0">
                <a:solidFill>
                  <a:srgbClr val="000000"/>
                </a:solidFill>
              </a:rPr>
              <a:t> o </a:t>
            </a:r>
            <a:r>
              <a:rPr lang="en-US" sz="1800" dirty="0" err="1">
                <a:solidFill>
                  <a:srgbClr val="000000"/>
                </a:solidFill>
              </a:rPr>
              <a:t>partículas</a:t>
            </a:r>
            <a:r>
              <a:rPr lang="en-US" sz="1800" dirty="0">
                <a:solidFill>
                  <a:srgbClr val="000000"/>
                </a:solidFill>
              </a:rPr>
              <a:t> </a:t>
            </a:r>
            <a:r>
              <a:rPr lang="en-US" sz="1800" dirty="0" err="1">
                <a:solidFill>
                  <a:srgbClr val="000000"/>
                </a:solidFill>
              </a:rPr>
              <a:t>sumamente</a:t>
            </a:r>
            <a:r>
              <a:rPr lang="en-US" sz="1800" dirty="0">
                <a:solidFill>
                  <a:srgbClr val="000000"/>
                </a:solidFill>
              </a:rPr>
              <a:t> </a:t>
            </a:r>
            <a:r>
              <a:rPr lang="en-US" sz="1800" dirty="0" err="1">
                <a:solidFill>
                  <a:srgbClr val="000000"/>
                </a:solidFill>
              </a:rPr>
              <a:t>pequeñas</a:t>
            </a:r>
            <a:r>
              <a:rPr lang="en-US" sz="1800" dirty="0">
                <a:solidFill>
                  <a:srgbClr val="000000"/>
                </a:solidFill>
              </a:rPr>
              <a:t>, </a:t>
            </a:r>
            <a:r>
              <a:rPr lang="en-US" sz="1800" dirty="0" err="1">
                <a:solidFill>
                  <a:srgbClr val="000000"/>
                </a:solidFill>
              </a:rPr>
              <a:t>como</a:t>
            </a:r>
            <a:r>
              <a:rPr lang="en-US" sz="1800" dirty="0">
                <a:solidFill>
                  <a:srgbClr val="000000"/>
                </a:solidFill>
              </a:rPr>
              <a:t> los virus, o </a:t>
            </a:r>
            <a:r>
              <a:rPr lang="en-US" sz="1800" dirty="0" err="1">
                <a:solidFill>
                  <a:srgbClr val="000000"/>
                </a:solidFill>
              </a:rPr>
              <a:t>detalles</a:t>
            </a:r>
            <a:r>
              <a:rPr lang="en-US" sz="1800" dirty="0">
                <a:solidFill>
                  <a:srgbClr val="000000"/>
                </a:solidFill>
              </a:rPr>
              <a:t> </a:t>
            </a:r>
            <a:r>
              <a:rPr lang="en-US" sz="1800" dirty="0" err="1">
                <a:solidFill>
                  <a:srgbClr val="000000"/>
                </a:solidFill>
              </a:rPr>
              <a:t>celulares</a:t>
            </a:r>
            <a:r>
              <a:rPr lang="en-US" sz="1800" dirty="0">
                <a:solidFill>
                  <a:srgbClr val="000000"/>
                </a:solidFill>
              </a:rPr>
              <a:t>. </a:t>
            </a:r>
          </a:p>
          <a:p>
            <a:r>
              <a:rPr lang="en-US" sz="1800" dirty="0">
                <a:solidFill>
                  <a:srgbClr val="000000"/>
                </a:solidFill>
              </a:rPr>
              <a:t>Dos </a:t>
            </a:r>
            <a:r>
              <a:rPr lang="en-US" sz="1800" dirty="0" err="1">
                <a:solidFill>
                  <a:srgbClr val="000000"/>
                </a:solidFill>
              </a:rPr>
              <a:t>tipos</a:t>
            </a:r>
            <a:r>
              <a:rPr lang="en-US" sz="1800" dirty="0">
                <a:solidFill>
                  <a:srgbClr val="000000"/>
                </a:solidFill>
              </a:rPr>
              <a:t>: </a:t>
            </a:r>
            <a:r>
              <a:rPr lang="en-US" sz="1800" dirty="0" err="1">
                <a:solidFill>
                  <a:srgbClr val="000000"/>
                </a:solidFill>
              </a:rPr>
              <a:t>microscopio</a:t>
            </a:r>
            <a:r>
              <a:rPr lang="en-US" sz="1800" dirty="0">
                <a:solidFill>
                  <a:srgbClr val="000000"/>
                </a:solidFill>
              </a:rPr>
              <a:t> </a:t>
            </a:r>
            <a:r>
              <a:rPr lang="en-US" sz="1800" dirty="0" err="1">
                <a:solidFill>
                  <a:srgbClr val="000000"/>
                </a:solidFill>
              </a:rPr>
              <a:t>electrónico</a:t>
            </a:r>
            <a:r>
              <a:rPr lang="en-US" sz="1800" dirty="0">
                <a:solidFill>
                  <a:srgbClr val="000000"/>
                </a:solidFill>
              </a:rPr>
              <a:t> de </a:t>
            </a:r>
            <a:r>
              <a:rPr lang="en-US" sz="1800" dirty="0" err="1">
                <a:solidFill>
                  <a:srgbClr val="000000"/>
                </a:solidFill>
              </a:rPr>
              <a:t>transmisión</a:t>
            </a:r>
            <a:r>
              <a:rPr lang="en-US" sz="1800" dirty="0">
                <a:solidFill>
                  <a:srgbClr val="000000"/>
                </a:solidFill>
              </a:rPr>
              <a:t> (TEM) y </a:t>
            </a:r>
            <a:r>
              <a:rPr lang="en-US" sz="1800" dirty="0" err="1">
                <a:solidFill>
                  <a:srgbClr val="000000"/>
                </a:solidFill>
              </a:rPr>
              <a:t>microscopio</a:t>
            </a:r>
            <a:r>
              <a:rPr lang="en-US" sz="1800" dirty="0">
                <a:solidFill>
                  <a:srgbClr val="000000"/>
                </a:solidFill>
              </a:rPr>
              <a:t> </a:t>
            </a:r>
            <a:r>
              <a:rPr lang="en-US" sz="1800" dirty="0" err="1">
                <a:solidFill>
                  <a:srgbClr val="000000"/>
                </a:solidFill>
              </a:rPr>
              <a:t>electrónico</a:t>
            </a:r>
            <a:r>
              <a:rPr lang="en-US" sz="1800" dirty="0">
                <a:solidFill>
                  <a:srgbClr val="000000"/>
                </a:solidFill>
              </a:rPr>
              <a:t> de </a:t>
            </a:r>
            <a:r>
              <a:rPr lang="en-US" sz="1800" dirty="0" err="1">
                <a:solidFill>
                  <a:srgbClr val="000000"/>
                </a:solidFill>
              </a:rPr>
              <a:t>rastreo</a:t>
            </a:r>
            <a:r>
              <a:rPr lang="en-US" sz="1800" dirty="0">
                <a:solidFill>
                  <a:srgbClr val="000000"/>
                </a:solidFill>
              </a:rPr>
              <a:t> (SEM).  </a:t>
            </a:r>
          </a:p>
          <a:p>
            <a:r>
              <a:rPr lang="en-US" sz="1800" dirty="0">
                <a:solidFill>
                  <a:srgbClr val="000000"/>
                </a:solidFill>
              </a:rPr>
              <a:t>Con el TEM se </a:t>
            </a:r>
            <a:r>
              <a:rPr lang="en-US" sz="1800" dirty="0" err="1">
                <a:solidFill>
                  <a:srgbClr val="000000"/>
                </a:solidFill>
              </a:rPr>
              <a:t>observan</a:t>
            </a:r>
            <a:r>
              <a:rPr lang="en-US" sz="1800" dirty="0">
                <a:solidFill>
                  <a:srgbClr val="000000"/>
                </a:solidFill>
              </a:rPr>
              <a:t> </a:t>
            </a:r>
            <a:r>
              <a:rPr lang="en-US" sz="1800" dirty="0" err="1">
                <a:solidFill>
                  <a:srgbClr val="000000"/>
                </a:solidFill>
              </a:rPr>
              <a:t>imágenes</a:t>
            </a:r>
            <a:r>
              <a:rPr lang="en-US" sz="1800" dirty="0">
                <a:solidFill>
                  <a:srgbClr val="000000"/>
                </a:solidFill>
              </a:rPr>
              <a:t> </a:t>
            </a:r>
            <a:r>
              <a:rPr lang="en-US" sz="1800" dirty="0" err="1">
                <a:solidFill>
                  <a:srgbClr val="000000"/>
                </a:solidFill>
              </a:rPr>
              <a:t>planas</a:t>
            </a:r>
            <a:r>
              <a:rPr lang="en-US" sz="1800" dirty="0">
                <a:solidFill>
                  <a:srgbClr val="000000"/>
                </a:solidFill>
              </a:rPr>
              <a:t> de </a:t>
            </a:r>
            <a:r>
              <a:rPr lang="en-US" sz="1800" dirty="0" err="1">
                <a:solidFill>
                  <a:srgbClr val="000000"/>
                </a:solidFill>
              </a:rPr>
              <a:t>organelos</a:t>
            </a:r>
            <a:r>
              <a:rPr lang="en-US" sz="1800" dirty="0">
                <a:solidFill>
                  <a:srgbClr val="000000"/>
                </a:solidFill>
              </a:rPr>
              <a:t> y de </a:t>
            </a:r>
            <a:r>
              <a:rPr lang="en-US" sz="1800" dirty="0" err="1">
                <a:solidFill>
                  <a:srgbClr val="000000"/>
                </a:solidFill>
              </a:rPr>
              <a:t>otros</a:t>
            </a:r>
            <a:r>
              <a:rPr lang="en-US" sz="1800" dirty="0">
                <a:solidFill>
                  <a:srgbClr val="000000"/>
                </a:solidFill>
              </a:rPr>
              <a:t> </a:t>
            </a:r>
            <a:r>
              <a:rPr lang="en-US" sz="1800" dirty="0" err="1">
                <a:solidFill>
                  <a:srgbClr val="000000"/>
                </a:solidFill>
              </a:rPr>
              <a:t>detalles</a:t>
            </a:r>
            <a:r>
              <a:rPr lang="en-US" sz="1800" dirty="0">
                <a:solidFill>
                  <a:srgbClr val="000000"/>
                </a:solidFill>
              </a:rPr>
              <a:t> </a:t>
            </a:r>
            <a:r>
              <a:rPr lang="en-US" sz="1800" dirty="0" err="1">
                <a:solidFill>
                  <a:srgbClr val="000000"/>
                </a:solidFill>
              </a:rPr>
              <a:t>intracelulares</a:t>
            </a:r>
            <a:r>
              <a:rPr lang="en-US" sz="1800" dirty="0">
                <a:solidFill>
                  <a:srgbClr val="000000"/>
                </a:solidFill>
              </a:rPr>
              <a:t>; con el SEM se </a:t>
            </a:r>
            <a:r>
              <a:rPr lang="en-US" sz="1800" dirty="0" err="1">
                <a:solidFill>
                  <a:srgbClr val="000000"/>
                </a:solidFill>
              </a:rPr>
              <a:t>observan</a:t>
            </a:r>
            <a:r>
              <a:rPr lang="en-US" sz="1800" dirty="0">
                <a:solidFill>
                  <a:srgbClr val="000000"/>
                </a:solidFill>
              </a:rPr>
              <a:t> </a:t>
            </a:r>
            <a:r>
              <a:rPr lang="en-US" sz="1800" dirty="0" err="1">
                <a:solidFill>
                  <a:srgbClr val="000000"/>
                </a:solidFill>
              </a:rPr>
              <a:t>imágenes</a:t>
            </a:r>
            <a:r>
              <a:rPr lang="en-US" sz="1800" dirty="0">
                <a:solidFill>
                  <a:srgbClr val="000000"/>
                </a:solidFill>
              </a:rPr>
              <a:t> </a:t>
            </a:r>
            <a:r>
              <a:rPr lang="en-US" sz="1800" dirty="0" err="1">
                <a:solidFill>
                  <a:srgbClr val="000000"/>
                </a:solidFill>
              </a:rPr>
              <a:t>tridimensionales</a:t>
            </a:r>
            <a:r>
              <a:rPr lang="en-US" sz="1800" dirty="0">
                <a:solidFill>
                  <a:srgbClr val="000000"/>
                </a:solidFill>
              </a:rPr>
              <a:t> de las superficies de las </a:t>
            </a:r>
            <a:r>
              <a:rPr lang="en-US" sz="1800" dirty="0" err="1">
                <a:solidFill>
                  <a:srgbClr val="000000"/>
                </a:solidFill>
              </a:rPr>
              <a:t>estructuras</a:t>
            </a:r>
            <a:r>
              <a:rPr lang="en-US" sz="1800" dirty="0">
                <a:solidFill>
                  <a:srgbClr val="000000"/>
                </a:solidFill>
              </a:rPr>
              <a:t>. </a:t>
            </a:r>
          </a:p>
        </p:txBody>
      </p:sp>
      <p:sp>
        <p:nvSpPr>
          <p:cNvPr id="7" name="TextBox 6">
            <a:extLst>
              <a:ext uri="{FF2B5EF4-FFF2-40B4-BE49-F238E27FC236}">
                <a16:creationId xmlns:a16="http://schemas.microsoft.com/office/drawing/2014/main" id="{8B1D92C5-A417-4E1B-9C1D-8C61529534D0}"/>
              </a:ext>
            </a:extLst>
          </p:cNvPr>
          <p:cNvSpPr txBox="1"/>
          <p:nvPr/>
        </p:nvSpPr>
        <p:spPr>
          <a:xfrm>
            <a:off x="9751604"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mcff.mtu.edu/acmal/electronmicroscopy/FE_Form_Function.ht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022168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4"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94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05"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02" name="Picture 1" descr="Life11e-Fig-05-03-8R.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43467" y="1316143"/>
            <a:ext cx="10905066" cy="4225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578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83F9AB-BF2C-445F-ACC3-ADCEBE8B972D}"/>
              </a:ext>
            </a:extLst>
          </p:cNvPr>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US" dirty="0" err="1"/>
              <a:t>Comparando</a:t>
            </a:r>
            <a:r>
              <a:rPr lang="en-US" dirty="0"/>
              <a:t> TEM y SEM</a:t>
            </a:r>
          </a:p>
        </p:txBody>
      </p:sp>
      <p:pic>
        <p:nvPicPr>
          <p:cNvPr id="6" name="Picture 1" descr="Life11e-Fig-05-03-9R.jpg">
            <a:extLst>
              <a:ext uri="{FF2B5EF4-FFF2-40B4-BE49-F238E27FC236}">
                <a16:creationId xmlns:a16="http://schemas.microsoft.com/office/drawing/2014/main" id="{F951CF81-AD60-4883-B032-1B17500A61F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875849" y="1825625"/>
            <a:ext cx="3106301"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Life11e-Fig-05-03-10R.jpg">
            <a:extLst>
              <a:ext uri="{FF2B5EF4-FFF2-40B4-BE49-F238E27FC236}">
                <a16:creationId xmlns:a16="http://schemas.microsoft.com/office/drawing/2014/main" id="{83AA1427-FB36-437C-A273-442E8E8EEC8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7050551" y="1825625"/>
            <a:ext cx="342489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572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EB128F0-5376-47C0-AE7F-056D1F73F18C}"/>
              </a:ext>
            </a:extLst>
          </p:cNvPr>
          <p:cNvGraphicFramePr/>
          <p:nvPr>
            <p:extLst>
              <p:ext uri="{D42A27DB-BD31-4B8C-83A1-F6EECF244321}">
                <p14:modId xmlns:p14="http://schemas.microsoft.com/office/powerpoint/2010/main" val="2029789726"/>
              </p:ext>
            </p:extLst>
          </p:nvPr>
        </p:nvGraphicFramePr>
        <p:xfrm>
          <a:off x="831850" y="1709738"/>
          <a:ext cx="10515600" cy="2852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7669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E9CE4-21F8-4635-A642-FA83BE0CF5CE}"/>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3400" kern="1200" dirty="0" err="1">
                <a:solidFill>
                  <a:schemeClr val="tx1"/>
                </a:solidFill>
                <a:latin typeface="+mj-lt"/>
                <a:ea typeface="+mj-ea"/>
                <a:cs typeface="+mj-cs"/>
              </a:rPr>
              <a:t>Partes</a:t>
            </a:r>
            <a:r>
              <a:rPr lang="en-US" sz="3400" kern="1200" dirty="0">
                <a:solidFill>
                  <a:schemeClr val="tx1"/>
                </a:solidFill>
                <a:latin typeface="+mj-lt"/>
                <a:ea typeface="+mj-ea"/>
                <a:cs typeface="+mj-cs"/>
              </a:rPr>
              <a:t> del </a:t>
            </a:r>
            <a:r>
              <a:rPr lang="en-US" sz="3400" kern="1200" dirty="0" err="1">
                <a:solidFill>
                  <a:schemeClr val="tx1"/>
                </a:solidFill>
                <a:latin typeface="+mj-lt"/>
                <a:ea typeface="+mj-ea"/>
                <a:cs typeface="+mj-cs"/>
              </a:rPr>
              <a:t>microscopio</a:t>
            </a:r>
            <a:r>
              <a:rPr lang="en-US" sz="3400" kern="1200" dirty="0">
                <a:solidFill>
                  <a:schemeClr val="tx1"/>
                </a:solidFill>
                <a:latin typeface="+mj-lt"/>
                <a:ea typeface="+mj-ea"/>
                <a:cs typeface="+mj-cs"/>
              </a:rPr>
              <a:t> y sus </a:t>
            </a:r>
            <a:r>
              <a:rPr lang="en-US" sz="3400" kern="1200" dirty="0" err="1">
                <a:solidFill>
                  <a:schemeClr val="tx1"/>
                </a:solidFill>
                <a:latin typeface="+mj-lt"/>
                <a:ea typeface="+mj-ea"/>
                <a:cs typeface="+mj-cs"/>
              </a:rPr>
              <a:t>funciones</a:t>
            </a:r>
            <a:endParaRPr lang="en-US" sz="34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28253B78-42B4-489A-93D7-70834B96A1B1}"/>
              </a:ext>
            </a:extLst>
          </p:cNvPr>
          <p:cNvSpPr>
            <a:spLocks noGrp="1"/>
          </p:cNvSpPr>
          <p:nvPr>
            <p:ph sz="half" idx="1"/>
          </p:nvPr>
        </p:nvSpPr>
        <p:spPr>
          <a:xfrm>
            <a:off x="381000" y="2438400"/>
            <a:ext cx="3886199" cy="4114800"/>
          </a:xfrm>
        </p:spPr>
        <p:txBody>
          <a:bodyPr vert="horz" lIns="91440" tIns="45720" rIns="91440" bIns="45720" rtlCol="0">
            <a:normAutofit/>
          </a:bodyPr>
          <a:lstStyle/>
          <a:p>
            <a:r>
              <a:rPr lang="en-US" sz="2000" dirty="0"/>
              <a:t>Se </a:t>
            </a:r>
            <a:r>
              <a:rPr lang="en-US" sz="2000" dirty="0" err="1"/>
              <a:t>discutirán</a:t>
            </a:r>
            <a:r>
              <a:rPr lang="en-US" sz="2000" dirty="0"/>
              <a:t> las </a:t>
            </a:r>
            <a:r>
              <a:rPr lang="en-US" sz="2000" dirty="0" err="1"/>
              <a:t>partes</a:t>
            </a:r>
            <a:r>
              <a:rPr lang="en-US" sz="2000" dirty="0"/>
              <a:t> del </a:t>
            </a:r>
            <a:r>
              <a:rPr lang="en-US" sz="2000" dirty="0" err="1"/>
              <a:t>microscopio</a:t>
            </a:r>
            <a:r>
              <a:rPr lang="en-US" sz="2000" dirty="0"/>
              <a:t> para que se </a:t>
            </a:r>
            <a:r>
              <a:rPr lang="en-US" sz="2000" dirty="0" err="1"/>
              <a:t>familiarice</a:t>
            </a:r>
            <a:r>
              <a:rPr lang="en-US" sz="2000" dirty="0"/>
              <a:t> con el </a:t>
            </a:r>
            <a:r>
              <a:rPr lang="en-US" sz="2000" dirty="0" err="1"/>
              <a:t>mismo</a:t>
            </a:r>
            <a:r>
              <a:rPr lang="en-US" sz="2000" dirty="0"/>
              <a:t>.  </a:t>
            </a:r>
            <a:r>
              <a:rPr lang="en-US" sz="2000" dirty="0" err="1"/>
              <a:t>Tenga</a:t>
            </a:r>
            <a:r>
              <a:rPr lang="en-US" sz="2000" dirty="0"/>
              <a:t> </a:t>
            </a:r>
            <a:r>
              <a:rPr lang="en-US" sz="2000" dirty="0" err="1"/>
              <a:t>en</a:t>
            </a:r>
            <a:r>
              <a:rPr lang="en-US" sz="2000" dirty="0"/>
              <a:t> </a:t>
            </a:r>
            <a:r>
              <a:rPr lang="en-US" sz="2000" dirty="0" err="1"/>
              <a:t>cuenta</a:t>
            </a:r>
            <a:r>
              <a:rPr lang="en-US" sz="2000" dirty="0"/>
              <a:t> que </a:t>
            </a:r>
            <a:r>
              <a:rPr lang="en-US" sz="2000" dirty="0" err="1"/>
              <a:t>cada</a:t>
            </a:r>
            <a:r>
              <a:rPr lang="en-US" sz="2000" dirty="0"/>
              <a:t> </a:t>
            </a:r>
            <a:r>
              <a:rPr lang="en-US" sz="2000" dirty="0" err="1"/>
              <a:t>modelo</a:t>
            </a:r>
            <a:r>
              <a:rPr lang="en-US" sz="2000" dirty="0"/>
              <a:t> </a:t>
            </a:r>
            <a:r>
              <a:rPr lang="en-US" sz="2000" dirty="0" err="1"/>
              <a:t>puede</a:t>
            </a:r>
            <a:r>
              <a:rPr lang="en-US" sz="2000" dirty="0"/>
              <a:t> </a:t>
            </a:r>
            <a:r>
              <a:rPr lang="en-US" sz="2000" dirty="0" err="1"/>
              <a:t>variar</a:t>
            </a:r>
            <a:r>
              <a:rPr lang="en-US" sz="2000" dirty="0"/>
              <a:t> </a:t>
            </a:r>
            <a:r>
              <a:rPr lang="en-US" sz="2000" dirty="0" err="1"/>
              <a:t>en</a:t>
            </a:r>
            <a:r>
              <a:rPr lang="en-US" sz="2000" dirty="0"/>
              <a:t> la forma y </a:t>
            </a:r>
            <a:r>
              <a:rPr lang="en-US" sz="2000" dirty="0" err="1"/>
              <a:t>localización</a:t>
            </a:r>
            <a:r>
              <a:rPr lang="en-US" sz="2000" dirty="0"/>
              <a:t> de sus </a:t>
            </a:r>
            <a:r>
              <a:rPr lang="en-US" sz="2000" dirty="0" err="1"/>
              <a:t>partes</a:t>
            </a:r>
            <a:r>
              <a:rPr lang="en-US" sz="2000" dirty="0"/>
              <a:t>.</a:t>
            </a:r>
          </a:p>
          <a:p>
            <a:r>
              <a:rPr lang="en-US" sz="2000" dirty="0"/>
              <a:t>Use el </a:t>
            </a:r>
            <a:r>
              <a:rPr lang="en-US" sz="2000" dirty="0" err="1"/>
              <a:t>diagrama</a:t>
            </a:r>
            <a:r>
              <a:rPr lang="en-US" sz="2000" dirty="0"/>
              <a:t> </a:t>
            </a:r>
            <a:r>
              <a:rPr lang="en-US" sz="2000" dirty="0" err="1"/>
              <a:t>en</a:t>
            </a:r>
            <a:r>
              <a:rPr lang="en-US" sz="2000" dirty="0"/>
              <a:t> </a:t>
            </a:r>
            <a:r>
              <a:rPr lang="en-US" sz="2000" dirty="0" err="1"/>
              <a:t>blanco</a:t>
            </a:r>
            <a:r>
              <a:rPr lang="en-US" sz="2000" dirty="0"/>
              <a:t> que </a:t>
            </a:r>
            <a:r>
              <a:rPr lang="en-US" sz="2000" dirty="0" err="1"/>
              <a:t>está</a:t>
            </a:r>
            <a:r>
              <a:rPr lang="en-US" sz="2000" dirty="0"/>
              <a:t> </a:t>
            </a:r>
            <a:r>
              <a:rPr lang="en-US" sz="2000" dirty="0" err="1"/>
              <a:t>en</a:t>
            </a:r>
            <a:r>
              <a:rPr lang="en-US" sz="2000" dirty="0"/>
              <a:t> </a:t>
            </a:r>
            <a:r>
              <a:rPr lang="en-US" sz="2000" dirty="0" err="1"/>
              <a:t>su</a:t>
            </a:r>
            <a:r>
              <a:rPr lang="en-US" sz="2000" dirty="0"/>
              <a:t> </a:t>
            </a:r>
            <a:r>
              <a:rPr lang="en-US" sz="2000" dirty="0" err="1"/>
              <a:t>separata</a:t>
            </a:r>
            <a:r>
              <a:rPr lang="en-US" sz="2000" dirty="0"/>
              <a:t> para </a:t>
            </a:r>
            <a:r>
              <a:rPr lang="en-US" sz="2000" dirty="0" err="1"/>
              <a:t>rotular</a:t>
            </a:r>
            <a:r>
              <a:rPr lang="en-US" sz="2000" dirty="0"/>
              <a:t> las </a:t>
            </a:r>
            <a:r>
              <a:rPr lang="en-US" sz="2000" dirty="0" err="1"/>
              <a:t>partes</a:t>
            </a:r>
            <a:r>
              <a:rPr lang="en-US" sz="2000" dirty="0"/>
              <a:t> del </a:t>
            </a:r>
            <a:r>
              <a:rPr lang="en-US" sz="2000" dirty="0" err="1"/>
              <a:t>microscopio</a:t>
            </a:r>
            <a:r>
              <a:rPr lang="en-US" sz="2000" dirty="0"/>
              <a:t> </a:t>
            </a:r>
            <a:r>
              <a:rPr lang="en-US" sz="2000" dirty="0" err="1"/>
              <a:t>compuesto</a:t>
            </a:r>
            <a:r>
              <a:rPr lang="en-US" sz="2000" dirty="0"/>
              <a:t>.</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A403BC6E-DCF8-405C-B9E5-51600298768F}"/>
              </a:ext>
            </a:extLst>
          </p:cNvPr>
          <p:cNvPicPr>
            <a:picLocks noGrp="1" noChangeAspect="1"/>
          </p:cNvPicPr>
          <p:nvPr>
            <p:ph sz="half" idx="2"/>
          </p:nvPr>
        </p:nvPicPr>
        <p:blipFill>
          <a:blip r:embed="rId2"/>
          <a:stretch>
            <a:fillRect/>
          </a:stretch>
        </p:blipFill>
        <p:spPr>
          <a:xfrm>
            <a:off x="5081565" y="942975"/>
            <a:ext cx="6583103" cy="5143500"/>
          </a:xfrm>
          <a:prstGeom prst="rect">
            <a:avLst/>
          </a:prstGeom>
        </p:spPr>
      </p:pic>
    </p:spTree>
    <p:extLst>
      <p:ext uri="{BB962C8B-B14F-4D97-AF65-F5344CB8AC3E}">
        <p14:creationId xmlns:p14="http://schemas.microsoft.com/office/powerpoint/2010/main" val="1184837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14C3B-CB66-499C-AF8F-4B796B93C051}"/>
              </a:ext>
            </a:extLst>
          </p:cNvPr>
          <p:cNvSpPr>
            <a:spLocks noGrp="1"/>
          </p:cNvSpPr>
          <p:nvPr>
            <p:ph type="title"/>
          </p:nvPr>
        </p:nvSpPr>
        <p:spPr>
          <a:xfrm>
            <a:off x="762001" y="803325"/>
            <a:ext cx="5314536" cy="1325563"/>
          </a:xfrm>
        </p:spPr>
        <p:txBody>
          <a:bodyPr>
            <a:normAutofit/>
          </a:bodyPr>
          <a:lstStyle/>
          <a:p>
            <a:r>
              <a:rPr lang="en-US" err="1"/>
              <a:t>Lentes</a:t>
            </a:r>
            <a:r>
              <a:rPr lang="en-US"/>
              <a:t> </a:t>
            </a:r>
            <a:r>
              <a:rPr lang="en-US" err="1"/>
              <a:t>oculares</a:t>
            </a:r>
            <a:endParaRPr lang="en-US"/>
          </a:p>
        </p:txBody>
      </p:sp>
      <p:sp>
        <p:nvSpPr>
          <p:cNvPr id="3" name="Content Placeholder 2">
            <a:extLst>
              <a:ext uri="{FF2B5EF4-FFF2-40B4-BE49-F238E27FC236}">
                <a16:creationId xmlns:a16="http://schemas.microsoft.com/office/drawing/2014/main" id="{2A6EA4D4-3976-4FED-8469-3728267BB910}"/>
              </a:ext>
            </a:extLst>
          </p:cNvPr>
          <p:cNvSpPr>
            <a:spLocks noGrp="1"/>
          </p:cNvSpPr>
          <p:nvPr>
            <p:ph idx="1"/>
          </p:nvPr>
        </p:nvSpPr>
        <p:spPr>
          <a:xfrm>
            <a:off x="762000" y="2279018"/>
            <a:ext cx="5314543" cy="3375920"/>
          </a:xfrm>
        </p:spPr>
        <p:txBody>
          <a:bodyPr anchor="t">
            <a:normAutofit/>
          </a:bodyPr>
          <a:lstStyle/>
          <a:p>
            <a:r>
              <a:rPr lang="en-US" sz="1800" dirty="0"/>
              <a:t>Observe que los </a:t>
            </a:r>
            <a:r>
              <a:rPr lang="en-US" sz="1800" dirty="0" err="1"/>
              <a:t>lentes</a:t>
            </a:r>
            <a:r>
              <a:rPr lang="en-US" sz="1800" dirty="0"/>
              <a:t> son </a:t>
            </a:r>
            <a:r>
              <a:rPr lang="en-US" sz="1800" dirty="0" err="1"/>
              <a:t>distintos</a:t>
            </a:r>
            <a:r>
              <a:rPr lang="en-US" sz="1800" dirty="0"/>
              <a:t>. Uno </a:t>
            </a:r>
            <a:r>
              <a:rPr lang="en-US" sz="1800" dirty="0" err="1"/>
              <a:t>tiene</a:t>
            </a:r>
            <a:r>
              <a:rPr lang="en-US" sz="1800" dirty="0"/>
              <a:t> un </a:t>
            </a:r>
            <a:r>
              <a:rPr lang="en-US" sz="1800" dirty="0" err="1"/>
              <a:t>anillo</a:t>
            </a:r>
            <a:r>
              <a:rPr lang="en-US" sz="1800" dirty="0"/>
              <a:t> para </a:t>
            </a:r>
            <a:r>
              <a:rPr lang="en-US" sz="1800" dirty="0" err="1"/>
              <a:t>poder</a:t>
            </a:r>
            <a:r>
              <a:rPr lang="en-US" sz="1800" dirty="0"/>
              <a:t> </a:t>
            </a:r>
            <a:r>
              <a:rPr lang="en-US" sz="1800" dirty="0" err="1"/>
              <a:t>enfocar</a:t>
            </a:r>
            <a:r>
              <a:rPr lang="en-US" sz="1800" dirty="0"/>
              <a:t> a sus </a:t>
            </a:r>
            <a:r>
              <a:rPr lang="en-US" sz="1800" dirty="0" err="1"/>
              <a:t>ojos</a:t>
            </a:r>
            <a:r>
              <a:rPr lang="en-US" sz="1800" dirty="0"/>
              <a:t>.</a:t>
            </a:r>
          </a:p>
          <a:p>
            <a:r>
              <a:rPr lang="en-US" sz="1800" dirty="0"/>
              <a:t>Sus </a:t>
            </a:r>
            <a:r>
              <a:rPr lang="en-US" sz="1800" dirty="0" err="1"/>
              <a:t>lentes</a:t>
            </a:r>
            <a:r>
              <a:rPr lang="en-US" sz="1800" dirty="0"/>
              <a:t> </a:t>
            </a:r>
            <a:r>
              <a:rPr lang="en-US" sz="1800" dirty="0" err="1"/>
              <a:t>oculares</a:t>
            </a:r>
            <a:r>
              <a:rPr lang="en-US" sz="1800" dirty="0"/>
              <a:t> </a:t>
            </a:r>
            <a:r>
              <a:rPr lang="en-US" sz="1800" dirty="0" err="1"/>
              <a:t>tienen</a:t>
            </a:r>
            <a:r>
              <a:rPr lang="en-US" sz="1800" dirty="0"/>
              <a:t> una </a:t>
            </a:r>
            <a:r>
              <a:rPr lang="en-US" sz="1800" dirty="0" err="1"/>
              <a:t>magnificación</a:t>
            </a:r>
            <a:r>
              <a:rPr lang="en-US" sz="1800" dirty="0"/>
              <a:t> </a:t>
            </a:r>
            <a:r>
              <a:rPr lang="en-US" sz="1800" dirty="0" err="1"/>
              <a:t>determinada</a:t>
            </a:r>
            <a:r>
              <a:rPr lang="en-US" sz="1800" dirty="0"/>
              <a:t>; </a:t>
            </a:r>
            <a:r>
              <a:rPr lang="en-US" sz="1800" dirty="0" err="1"/>
              <a:t>en</a:t>
            </a:r>
            <a:r>
              <a:rPr lang="en-US" sz="1800" dirty="0"/>
              <a:t> la </a:t>
            </a:r>
            <a:r>
              <a:rPr lang="en-US" sz="1800" dirty="0" err="1"/>
              <a:t>foto</a:t>
            </a:r>
            <a:r>
              <a:rPr lang="en-US" sz="1800" dirty="0"/>
              <a:t> </a:t>
            </a:r>
            <a:r>
              <a:rPr lang="en-US" sz="1800" dirty="0" err="1"/>
              <a:t>puede</a:t>
            </a:r>
            <a:r>
              <a:rPr lang="en-US" sz="1800" dirty="0"/>
              <a:t> </a:t>
            </a:r>
            <a:r>
              <a:rPr lang="en-US" sz="1800" dirty="0" err="1"/>
              <a:t>ver</a:t>
            </a:r>
            <a:r>
              <a:rPr lang="en-US" sz="1800" dirty="0"/>
              <a:t> que </a:t>
            </a:r>
            <a:r>
              <a:rPr lang="en-US" sz="1800" dirty="0" err="1"/>
              <a:t>estos</a:t>
            </a:r>
            <a:r>
              <a:rPr lang="en-US" sz="1800" dirty="0"/>
              <a:t> </a:t>
            </a:r>
            <a:r>
              <a:rPr lang="en-US" sz="1800" dirty="0" err="1"/>
              <a:t>lentes</a:t>
            </a:r>
            <a:r>
              <a:rPr lang="en-US" sz="1800" dirty="0"/>
              <a:t> </a:t>
            </a:r>
            <a:r>
              <a:rPr lang="en-US" sz="1800" dirty="0" err="1"/>
              <a:t>magnifican</a:t>
            </a:r>
            <a:r>
              <a:rPr lang="en-US" sz="1800" dirty="0"/>
              <a:t> la imagen 10X.</a:t>
            </a:r>
          </a:p>
          <a:p>
            <a:r>
              <a:rPr lang="en-US" sz="1800" dirty="0" err="1"/>
              <a:t>Su</a:t>
            </a:r>
            <a:r>
              <a:rPr lang="en-US" sz="1800" dirty="0"/>
              <a:t> </a:t>
            </a:r>
            <a:r>
              <a:rPr lang="en-US" sz="1800" dirty="0" err="1"/>
              <a:t>microscopio</a:t>
            </a:r>
            <a:r>
              <a:rPr lang="en-US" sz="1800" dirty="0"/>
              <a:t> y </a:t>
            </a:r>
            <a:r>
              <a:rPr lang="en-US" sz="1800" dirty="0" err="1"/>
              <a:t>lentes</a:t>
            </a:r>
            <a:r>
              <a:rPr lang="en-US" sz="1800" dirty="0"/>
              <a:t> </a:t>
            </a:r>
            <a:r>
              <a:rPr lang="en-US" sz="1800" dirty="0" err="1"/>
              <a:t>deben</a:t>
            </a:r>
            <a:r>
              <a:rPr lang="en-US" sz="1800" dirty="0"/>
              <a:t> </a:t>
            </a:r>
            <a:r>
              <a:rPr lang="en-US" sz="1800" dirty="0" err="1"/>
              <a:t>estar</a:t>
            </a:r>
            <a:r>
              <a:rPr lang="en-US" sz="1800" dirty="0"/>
              <a:t> </a:t>
            </a:r>
            <a:r>
              <a:rPr lang="en-US" sz="1800" dirty="0" err="1"/>
              <a:t>limpios</a:t>
            </a:r>
            <a:r>
              <a:rPr lang="en-US" sz="1800" dirty="0"/>
              <a:t>. Si </a:t>
            </a:r>
            <a:r>
              <a:rPr lang="en-US" sz="1800" dirty="0" err="1"/>
              <a:t>fuese</a:t>
            </a:r>
            <a:r>
              <a:rPr lang="en-US" sz="1800" dirty="0"/>
              <a:t> </a:t>
            </a:r>
            <a:r>
              <a:rPr lang="en-US" sz="1800" dirty="0" err="1"/>
              <a:t>necesario</a:t>
            </a:r>
            <a:r>
              <a:rPr lang="en-US" sz="1800" dirty="0"/>
              <a:t> solo </a:t>
            </a:r>
            <a:r>
              <a:rPr lang="en-US" sz="1800" dirty="0" err="1"/>
              <a:t>usará</a:t>
            </a:r>
            <a:r>
              <a:rPr lang="en-US" sz="1800" dirty="0"/>
              <a:t> </a:t>
            </a:r>
            <a:r>
              <a:rPr lang="en-US" sz="1800" dirty="0" err="1"/>
              <a:t>papel</a:t>
            </a:r>
            <a:r>
              <a:rPr lang="en-US" sz="1800" dirty="0"/>
              <a:t> de </a:t>
            </a:r>
            <a:r>
              <a:rPr lang="en-US" sz="1800" dirty="0" err="1"/>
              <a:t>lente</a:t>
            </a:r>
            <a:r>
              <a:rPr lang="en-US" sz="1800" dirty="0"/>
              <a:t> para </a:t>
            </a:r>
            <a:r>
              <a:rPr lang="en-US" sz="1800" dirty="0" err="1"/>
              <a:t>limpiar</a:t>
            </a:r>
            <a:r>
              <a:rPr lang="en-US" sz="1800" dirty="0"/>
              <a:t> los </a:t>
            </a:r>
            <a:r>
              <a:rPr lang="en-US" sz="1800" dirty="0" err="1"/>
              <a:t>lentes</a:t>
            </a:r>
            <a:r>
              <a:rPr lang="en-US" sz="1800" dirty="0"/>
              <a:t>. La </a:t>
            </a:r>
            <a:r>
              <a:rPr lang="en-US" sz="1800" dirty="0" err="1"/>
              <a:t>demás</a:t>
            </a:r>
            <a:r>
              <a:rPr lang="en-US" sz="1800" dirty="0"/>
              <a:t> </a:t>
            </a:r>
            <a:r>
              <a:rPr lang="en-US" sz="1800" dirty="0" err="1"/>
              <a:t>partes</a:t>
            </a:r>
            <a:r>
              <a:rPr lang="en-US" sz="1800" dirty="0"/>
              <a:t> del </a:t>
            </a:r>
            <a:r>
              <a:rPr lang="en-US" sz="1800" dirty="0" err="1"/>
              <a:t>microscopio</a:t>
            </a:r>
            <a:r>
              <a:rPr lang="en-US" sz="1800" dirty="0"/>
              <a:t> </a:t>
            </a:r>
            <a:r>
              <a:rPr lang="en-US" sz="1800" dirty="0" err="1"/>
              <a:t>puede</a:t>
            </a:r>
            <a:r>
              <a:rPr lang="en-US" sz="1800" dirty="0"/>
              <a:t> </a:t>
            </a:r>
            <a:r>
              <a:rPr lang="en-US" sz="1800" dirty="0" err="1"/>
              <a:t>limpiarlas</a:t>
            </a:r>
            <a:r>
              <a:rPr lang="en-US" sz="1800" dirty="0"/>
              <a:t> con </a:t>
            </a:r>
            <a:r>
              <a:rPr lang="en-US" sz="1800" dirty="0" err="1"/>
              <a:t>papel</a:t>
            </a:r>
            <a:r>
              <a:rPr lang="en-US" sz="1800" dirty="0"/>
              <a:t> </a:t>
            </a:r>
            <a:r>
              <a:rPr lang="en-US" sz="1800" dirty="0" err="1"/>
              <a:t>toalla</a:t>
            </a:r>
            <a:r>
              <a:rPr lang="en-US" sz="1800" dirty="0"/>
              <a:t>. </a:t>
            </a:r>
          </a:p>
          <a:p>
            <a:r>
              <a:rPr lang="en-US" sz="1800" dirty="0"/>
              <a:t>NO TOCAR LOS LENTES CON LAS MANOS.</a:t>
            </a:r>
          </a:p>
        </p:txBody>
      </p:sp>
      <p:sp>
        <p:nvSpPr>
          <p:cNvPr id="20" name="Freeform: Shape 1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indoor, sitting, table, brown&#10;&#10;Description automatically generated">
            <a:extLst>
              <a:ext uri="{FF2B5EF4-FFF2-40B4-BE49-F238E27FC236}">
                <a16:creationId xmlns:a16="http://schemas.microsoft.com/office/drawing/2014/main" id="{E8C0BD89-3968-4513-91D7-E1F01A8A4F6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541" r="12766"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TextBox 5">
            <a:extLst>
              <a:ext uri="{FF2B5EF4-FFF2-40B4-BE49-F238E27FC236}">
                <a16:creationId xmlns:a16="http://schemas.microsoft.com/office/drawing/2014/main" id="{D0829214-D94C-4DC1-BF5E-5BA00928A780}"/>
              </a:ext>
            </a:extLst>
          </p:cNvPr>
          <p:cNvSpPr txBox="1"/>
          <p:nvPr/>
        </p:nvSpPr>
        <p:spPr>
          <a:xfrm>
            <a:off x="9751908" y="6657945"/>
            <a:ext cx="244009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geo.libretexts.org/Bookshelves/Geology/Book%3A_Introduction_to_Petrology_(John_and_Liu)/02%3A_Module_2%3A_Using_the_Petrographic_Microscope/02.4%3A_Parts_of_the_Petrographic_Microscop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25050993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3F05-78EE-4029-942E-C28F406B67F2}"/>
              </a:ext>
            </a:extLst>
          </p:cNvPr>
          <p:cNvSpPr>
            <a:spLocks noGrp="1"/>
          </p:cNvSpPr>
          <p:nvPr>
            <p:ph type="title"/>
          </p:nvPr>
        </p:nvSpPr>
        <p:spPr>
          <a:xfrm>
            <a:off x="6234330" y="803325"/>
            <a:ext cx="5314536" cy="1325563"/>
          </a:xfrm>
        </p:spPr>
        <p:txBody>
          <a:bodyPr>
            <a:normAutofit/>
          </a:bodyPr>
          <a:lstStyle/>
          <a:p>
            <a:r>
              <a:rPr lang="en-US" dirty="0" err="1"/>
              <a:t>Lentes</a:t>
            </a:r>
            <a:r>
              <a:rPr lang="en-US" dirty="0"/>
              <a:t> </a:t>
            </a:r>
            <a:r>
              <a:rPr lang="en-US" dirty="0" err="1"/>
              <a:t>objetivos</a:t>
            </a:r>
            <a:endParaRPr lang="en-US" dirty="0"/>
          </a:p>
        </p:txBody>
      </p:sp>
      <p:sp>
        <p:nvSpPr>
          <p:cNvPr id="18" name="Freeform: Shape 1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object, microscope, table, person&#10;&#10;Description automatically generated">
            <a:extLst>
              <a:ext uri="{FF2B5EF4-FFF2-40B4-BE49-F238E27FC236}">
                <a16:creationId xmlns:a16="http://schemas.microsoft.com/office/drawing/2014/main" id="{790DAC6B-67D0-4B83-A311-31878C5B980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734" r="33033"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EAEE1D87-AF39-4923-9EAA-47FA3B0F79FB}"/>
              </a:ext>
            </a:extLst>
          </p:cNvPr>
          <p:cNvSpPr>
            <a:spLocks noGrp="1"/>
          </p:cNvSpPr>
          <p:nvPr>
            <p:ph idx="1"/>
          </p:nvPr>
        </p:nvSpPr>
        <p:spPr>
          <a:xfrm>
            <a:off x="6234329" y="2279018"/>
            <a:ext cx="5314543" cy="3375920"/>
          </a:xfrm>
        </p:spPr>
        <p:txBody>
          <a:bodyPr anchor="t">
            <a:normAutofit/>
          </a:bodyPr>
          <a:lstStyle/>
          <a:p>
            <a:r>
              <a:rPr lang="en-US" sz="1800" dirty="0"/>
              <a:t>Un </a:t>
            </a:r>
            <a:r>
              <a:rPr lang="en-US" sz="1800" dirty="0" err="1"/>
              <a:t>microscopio</a:t>
            </a:r>
            <a:r>
              <a:rPr lang="en-US" sz="1800" dirty="0"/>
              <a:t> </a:t>
            </a:r>
            <a:r>
              <a:rPr lang="en-US" sz="1800" dirty="0" err="1"/>
              <a:t>compuesto</a:t>
            </a:r>
            <a:r>
              <a:rPr lang="en-US" sz="1800" dirty="0"/>
              <a:t> </a:t>
            </a:r>
            <a:r>
              <a:rPr lang="en-US" sz="1800" dirty="0" err="1"/>
              <a:t>usualmente</a:t>
            </a:r>
            <a:r>
              <a:rPr lang="en-US" sz="1800" dirty="0"/>
              <a:t> </a:t>
            </a:r>
            <a:r>
              <a:rPr lang="en-US" sz="1800" dirty="0" err="1"/>
              <a:t>tiene</a:t>
            </a:r>
            <a:r>
              <a:rPr lang="en-US" sz="1800" dirty="0"/>
              <a:t> de 3-4 </a:t>
            </a:r>
            <a:r>
              <a:rPr lang="en-US" sz="1800" dirty="0" err="1"/>
              <a:t>lentes</a:t>
            </a:r>
            <a:r>
              <a:rPr lang="en-US" sz="1800" dirty="0"/>
              <a:t> </a:t>
            </a:r>
            <a:r>
              <a:rPr lang="en-US" sz="1800" dirty="0" err="1"/>
              <a:t>objetivos</a:t>
            </a:r>
            <a:r>
              <a:rPr lang="en-US" sz="1800" dirty="0"/>
              <a:t> </a:t>
            </a:r>
            <a:r>
              <a:rPr lang="en-US" sz="1800" dirty="0" err="1"/>
              <a:t>en</a:t>
            </a:r>
            <a:r>
              <a:rPr lang="en-US" sz="1800" dirty="0"/>
              <a:t> una </a:t>
            </a:r>
            <a:r>
              <a:rPr lang="en-US" sz="1800" dirty="0" err="1"/>
              <a:t>pieza</a:t>
            </a:r>
            <a:r>
              <a:rPr lang="en-US" sz="1800" dirty="0"/>
              <a:t> </a:t>
            </a:r>
            <a:r>
              <a:rPr lang="en-US" sz="1800" dirty="0" err="1"/>
              <a:t>giratoria</a:t>
            </a:r>
            <a:r>
              <a:rPr lang="en-US" sz="1800" dirty="0"/>
              <a:t> </a:t>
            </a:r>
            <a:r>
              <a:rPr lang="en-US" sz="1800" dirty="0" err="1"/>
              <a:t>llamada</a:t>
            </a:r>
            <a:r>
              <a:rPr lang="en-US" sz="1800" dirty="0"/>
              <a:t> el revolver.</a:t>
            </a:r>
          </a:p>
          <a:p>
            <a:r>
              <a:rPr lang="en-US" sz="1800" dirty="0" err="1"/>
              <a:t>Normalmente</a:t>
            </a:r>
            <a:r>
              <a:rPr lang="en-US" sz="1800" dirty="0"/>
              <a:t> </a:t>
            </a:r>
            <a:r>
              <a:rPr lang="en-US" sz="1800" dirty="0" err="1"/>
              <a:t>en</a:t>
            </a:r>
            <a:r>
              <a:rPr lang="en-US" sz="1800" dirty="0"/>
              <a:t> los </a:t>
            </a:r>
            <a:r>
              <a:rPr lang="en-US" sz="1800" dirty="0" err="1"/>
              <a:t>laboratorios</a:t>
            </a:r>
            <a:r>
              <a:rPr lang="en-US" sz="1800" dirty="0"/>
              <a:t> </a:t>
            </a:r>
            <a:r>
              <a:rPr lang="en-US" sz="1800" dirty="0" err="1"/>
              <a:t>tenemos</a:t>
            </a:r>
            <a:r>
              <a:rPr lang="en-US" sz="1800" dirty="0"/>
              <a:t> :</a:t>
            </a:r>
          </a:p>
          <a:p>
            <a:pPr lvl="1"/>
            <a:r>
              <a:rPr lang="en-US" sz="1800" dirty="0"/>
              <a:t>Lente de </a:t>
            </a:r>
            <a:r>
              <a:rPr lang="en-US" sz="1800" dirty="0" err="1"/>
              <a:t>rastreo</a:t>
            </a:r>
            <a:r>
              <a:rPr lang="en-US" sz="1800" dirty="0"/>
              <a:t> (4x): para </a:t>
            </a:r>
            <a:r>
              <a:rPr lang="en-US" sz="1800" dirty="0" err="1"/>
              <a:t>localizar</a:t>
            </a:r>
            <a:r>
              <a:rPr lang="en-US" sz="1800" dirty="0"/>
              <a:t> lo que se </a:t>
            </a:r>
            <a:r>
              <a:rPr lang="en-US" sz="1800" dirty="0" err="1"/>
              <a:t>desea</a:t>
            </a:r>
            <a:r>
              <a:rPr lang="en-US" sz="1800" dirty="0"/>
              <a:t> </a:t>
            </a:r>
            <a:r>
              <a:rPr lang="en-US" sz="1800" dirty="0" err="1"/>
              <a:t>observar</a:t>
            </a:r>
            <a:r>
              <a:rPr lang="en-US" sz="1800" dirty="0"/>
              <a:t>.</a:t>
            </a:r>
          </a:p>
          <a:p>
            <a:pPr lvl="1"/>
            <a:r>
              <a:rPr lang="en-US" sz="1800" dirty="0"/>
              <a:t>Lente de </a:t>
            </a:r>
            <a:r>
              <a:rPr lang="en-US" sz="1800" dirty="0" err="1"/>
              <a:t>baja</a:t>
            </a:r>
            <a:r>
              <a:rPr lang="en-US" sz="1800" dirty="0"/>
              <a:t> </a:t>
            </a:r>
            <a:r>
              <a:rPr lang="en-US" sz="1800" dirty="0" err="1"/>
              <a:t>potencia</a:t>
            </a:r>
            <a:r>
              <a:rPr lang="en-US" sz="1800" dirty="0"/>
              <a:t> (10x)</a:t>
            </a:r>
          </a:p>
          <a:p>
            <a:pPr lvl="1"/>
            <a:r>
              <a:rPr lang="en-US" sz="1800" dirty="0"/>
              <a:t>Lente de  </a:t>
            </a:r>
            <a:r>
              <a:rPr lang="en-US" sz="1800" dirty="0" err="1"/>
              <a:t>alta</a:t>
            </a:r>
            <a:r>
              <a:rPr lang="en-US" sz="1800" dirty="0"/>
              <a:t> </a:t>
            </a:r>
            <a:r>
              <a:rPr lang="en-US" sz="1800" dirty="0" err="1"/>
              <a:t>potencia</a:t>
            </a:r>
            <a:r>
              <a:rPr lang="en-US" sz="1800" dirty="0"/>
              <a:t> (40x)</a:t>
            </a:r>
          </a:p>
          <a:p>
            <a:pPr lvl="1"/>
            <a:r>
              <a:rPr lang="en-US" sz="1800" dirty="0"/>
              <a:t>Lente de </a:t>
            </a:r>
            <a:r>
              <a:rPr lang="en-US" sz="1800" dirty="0" err="1"/>
              <a:t>inmersión</a:t>
            </a:r>
            <a:r>
              <a:rPr lang="en-US" sz="1800" dirty="0"/>
              <a:t> de </a:t>
            </a:r>
            <a:r>
              <a:rPr lang="en-US" sz="1800" dirty="0" err="1"/>
              <a:t>aceite</a:t>
            </a:r>
            <a:r>
              <a:rPr lang="en-US" sz="1800" dirty="0"/>
              <a:t> (100x)</a:t>
            </a:r>
          </a:p>
          <a:p>
            <a:pPr marL="0" indent="0">
              <a:buNone/>
            </a:pPr>
            <a:endParaRPr lang="en-US" sz="1800" dirty="0"/>
          </a:p>
        </p:txBody>
      </p:sp>
    </p:spTree>
    <p:extLst>
      <p:ext uri="{BB962C8B-B14F-4D97-AF65-F5344CB8AC3E}">
        <p14:creationId xmlns:p14="http://schemas.microsoft.com/office/powerpoint/2010/main" val="37811653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297875-7446-4C2E-A79E-10A1DAA95B8F}"/>
              </a:ext>
            </a:extLst>
          </p:cNvPr>
          <p:cNvSpPr>
            <a:spLocks noGrp="1"/>
          </p:cNvSpPr>
          <p:nvPr>
            <p:ph type="title"/>
          </p:nvPr>
        </p:nvSpPr>
        <p:spPr>
          <a:xfrm>
            <a:off x="510202" y="131909"/>
            <a:ext cx="3505495" cy="1622321"/>
          </a:xfrm>
        </p:spPr>
        <p:txBody>
          <a:bodyPr vert="horz" lIns="91440" tIns="45720" rIns="91440" bIns="45720" rtlCol="0" anchor="ctr">
            <a:normAutofit/>
          </a:bodyPr>
          <a:lstStyle/>
          <a:p>
            <a:r>
              <a:rPr lang="en-US" kern="1200" dirty="0" err="1">
                <a:solidFill>
                  <a:schemeClr val="tx1"/>
                </a:solidFill>
                <a:latin typeface="+mj-lt"/>
                <a:ea typeface="+mj-ea"/>
                <a:cs typeface="+mj-cs"/>
              </a:rPr>
              <a:t>Lentes</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objetivos</a:t>
            </a:r>
            <a:endParaRPr lang="en-US" kern="1200" dirty="0">
              <a:solidFill>
                <a:schemeClr val="tx1"/>
              </a:solidFill>
              <a:latin typeface="+mj-lt"/>
              <a:ea typeface="+mj-ea"/>
              <a:cs typeface="+mj-cs"/>
            </a:endParaRPr>
          </a:p>
        </p:txBody>
      </p:sp>
      <p:sp>
        <p:nvSpPr>
          <p:cNvPr id="8" name="Content Placeholder 7">
            <a:extLst>
              <a:ext uri="{FF2B5EF4-FFF2-40B4-BE49-F238E27FC236}">
                <a16:creationId xmlns:a16="http://schemas.microsoft.com/office/drawing/2014/main" id="{CAEBF550-78BB-4565-B265-DFE51E232396}"/>
              </a:ext>
            </a:extLst>
          </p:cNvPr>
          <p:cNvSpPr>
            <a:spLocks noGrp="1"/>
          </p:cNvSpPr>
          <p:nvPr>
            <p:ph sz="half" idx="2"/>
          </p:nvPr>
        </p:nvSpPr>
        <p:spPr>
          <a:xfrm>
            <a:off x="371475" y="1885950"/>
            <a:ext cx="3782950" cy="4337869"/>
          </a:xfrm>
        </p:spPr>
        <p:txBody>
          <a:bodyPr vert="horz" lIns="91440" tIns="45720" rIns="91440" bIns="45720" rtlCol="0">
            <a:normAutofit/>
          </a:bodyPr>
          <a:lstStyle/>
          <a:p>
            <a:r>
              <a:rPr lang="en-US" sz="2000" dirty="0"/>
              <a:t>Al </a:t>
            </a:r>
            <a:r>
              <a:rPr lang="en-US" sz="2000" dirty="0" err="1"/>
              <a:t>igual</a:t>
            </a:r>
            <a:r>
              <a:rPr lang="en-US" sz="2000" dirty="0"/>
              <a:t> que los </a:t>
            </a:r>
            <a:r>
              <a:rPr lang="en-US" sz="2000" dirty="0" err="1"/>
              <a:t>lentes</a:t>
            </a:r>
            <a:r>
              <a:rPr lang="en-US" sz="2000" dirty="0"/>
              <a:t> </a:t>
            </a:r>
            <a:r>
              <a:rPr lang="en-US" sz="2000" dirty="0" err="1"/>
              <a:t>oculares</a:t>
            </a:r>
            <a:r>
              <a:rPr lang="en-US" sz="2000" dirty="0"/>
              <a:t>, los </a:t>
            </a:r>
            <a:r>
              <a:rPr lang="en-US" sz="2000" dirty="0" err="1"/>
              <a:t>lentes</a:t>
            </a:r>
            <a:r>
              <a:rPr lang="en-US" sz="2000" dirty="0"/>
              <a:t> </a:t>
            </a:r>
            <a:r>
              <a:rPr lang="en-US" sz="2000" dirty="0" err="1"/>
              <a:t>objetivos</a:t>
            </a:r>
            <a:r>
              <a:rPr lang="en-US" sz="2000" dirty="0"/>
              <a:t> </a:t>
            </a:r>
            <a:r>
              <a:rPr lang="en-US" sz="2000" dirty="0" err="1"/>
              <a:t>tambien</a:t>
            </a:r>
            <a:r>
              <a:rPr lang="en-US" sz="2000" dirty="0"/>
              <a:t> </a:t>
            </a:r>
            <a:r>
              <a:rPr lang="en-US" sz="2000" dirty="0" err="1"/>
              <a:t>estan</a:t>
            </a:r>
            <a:r>
              <a:rPr lang="en-US" sz="2000" dirty="0"/>
              <a:t> </a:t>
            </a:r>
            <a:r>
              <a:rPr lang="en-US" sz="2000" dirty="0" err="1"/>
              <a:t>identificados</a:t>
            </a:r>
            <a:r>
              <a:rPr lang="en-US" sz="2000" dirty="0"/>
              <a:t> con la </a:t>
            </a:r>
            <a:r>
              <a:rPr lang="en-US" sz="2000" dirty="0" err="1"/>
              <a:t>magnificacion</a:t>
            </a:r>
            <a:r>
              <a:rPr lang="en-US" sz="2000" dirty="0"/>
              <a:t> del </a:t>
            </a:r>
            <a:r>
              <a:rPr lang="en-US" sz="2000" dirty="0" err="1"/>
              <a:t>lente</a:t>
            </a:r>
            <a:r>
              <a:rPr lang="en-US" sz="2000" dirty="0"/>
              <a:t> y </a:t>
            </a:r>
            <a:r>
              <a:rPr lang="en-US" sz="2000" dirty="0" err="1"/>
              <a:t>ademas</a:t>
            </a:r>
            <a:r>
              <a:rPr lang="en-US" sz="2000" dirty="0"/>
              <a:t> </a:t>
            </a:r>
            <a:r>
              <a:rPr lang="en-US" sz="2000" dirty="0" err="1"/>
              <a:t>bandas</a:t>
            </a:r>
            <a:r>
              <a:rPr lang="en-US" sz="2000" dirty="0"/>
              <a:t> de </a:t>
            </a:r>
            <a:r>
              <a:rPr lang="en-US" sz="2000" dirty="0" err="1"/>
              <a:t>colores</a:t>
            </a:r>
            <a:r>
              <a:rPr lang="en-US" sz="2000" dirty="0"/>
              <a:t> que </a:t>
            </a:r>
            <a:r>
              <a:rPr lang="en-US" sz="2000" dirty="0" err="1"/>
              <a:t>indican</a:t>
            </a:r>
            <a:r>
              <a:rPr lang="en-US" sz="2000" dirty="0"/>
              <a:t> la </a:t>
            </a:r>
            <a:r>
              <a:rPr lang="en-US" sz="2000" dirty="0" err="1"/>
              <a:t>magnificacion</a:t>
            </a:r>
            <a:r>
              <a:rPr lang="en-US" sz="2000" dirty="0"/>
              <a:t> del </a:t>
            </a:r>
            <a:r>
              <a:rPr lang="en-US" sz="2000" dirty="0" err="1"/>
              <a:t>lente</a:t>
            </a:r>
            <a:r>
              <a:rPr lang="en-US" sz="2000" dirty="0"/>
              <a:t>. </a:t>
            </a:r>
          </a:p>
          <a:p>
            <a:r>
              <a:rPr lang="en-US" sz="2000" dirty="0" err="1"/>
              <a:t>En</a:t>
            </a:r>
            <a:r>
              <a:rPr lang="en-US" sz="2000" dirty="0"/>
              <a:t> la </a:t>
            </a:r>
            <a:r>
              <a:rPr lang="en-US" sz="2000" dirty="0" err="1"/>
              <a:t>foto</a:t>
            </a:r>
            <a:r>
              <a:rPr lang="en-US" sz="2000" dirty="0"/>
              <a:t> </a:t>
            </a:r>
            <a:r>
              <a:rPr lang="en-US" sz="2000" dirty="0" err="1"/>
              <a:t>vemos</a:t>
            </a:r>
            <a:r>
              <a:rPr lang="en-US" sz="2000" dirty="0"/>
              <a:t> un </a:t>
            </a:r>
            <a:r>
              <a:rPr lang="en-US" sz="2000" dirty="0" err="1"/>
              <a:t>lente</a:t>
            </a:r>
            <a:r>
              <a:rPr lang="en-US" sz="2000" dirty="0"/>
              <a:t> 10x, </a:t>
            </a:r>
            <a:r>
              <a:rPr lang="en-US" sz="2000" dirty="0" err="1"/>
              <a:t>identificado</a:t>
            </a:r>
            <a:r>
              <a:rPr lang="en-US" sz="2000" dirty="0"/>
              <a:t> con </a:t>
            </a:r>
            <a:r>
              <a:rPr lang="en-US" sz="2000" dirty="0" err="1"/>
              <a:t>banda</a:t>
            </a:r>
            <a:r>
              <a:rPr lang="en-US" sz="2000" dirty="0"/>
              <a:t> amarilla.</a:t>
            </a:r>
          </a:p>
          <a:p>
            <a:r>
              <a:rPr lang="en-US" sz="2000" dirty="0"/>
              <a:t>La </a:t>
            </a:r>
            <a:r>
              <a:rPr lang="en-US" sz="2000" dirty="0" err="1"/>
              <a:t>magnificacion</a:t>
            </a:r>
            <a:r>
              <a:rPr lang="en-US" sz="2000" dirty="0"/>
              <a:t> total de la imagen que </a:t>
            </a:r>
            <a:r>
              <a:rPr lang="en-US" sz="2000" dirty="0" err="1"/>
              <a:t>observemos</a:t>
            </a:r>
            <a:r>
              <a:rPr lang="en-US" sz="2000" dirty="0"/>
              <a:t> sera la </a:t>
            </a:r>
            <a:r>
              <a:rPr lang="en-US" sz="2000" dirty="0" err="1"/>
              <a:t>multiplicacion</a:t>
            </a:r>
            <a:r>
              <a:rPr lang="en-US" sz="2000" dirty="0"/>
              <a:t> de la del </a:t>
            </a:r>
            <a:r>
              <a:rPr lang="en-US" sz="2000" dirty="0" err="1"/>
              <a:t>lente</a:t>
            </a:r>
            <a:r>
              <a:rPr lang="en-US" sz="2000" dirty="0"/>
              <a:t> ocular (10x) x la del </a:t>
            </a:r>
            <a:r>
              <a:rPr lang="en-US" sz="2000" dirty="0" err="1"/>
              <a:t>lente</a:t>
            </a:r>
            <a:r>
              <a:rPr lang="en-US" sz="2000" dirty="0"/>
              <a:t> que </a:t>
            </a:r>
            <a:r>
              <a:rPr lang="en-US" sz="2000" dirty="0" err="1"/>
              <a:t>estemos</a:t>
            </a:r>
            <a:r>
              <a:rPr lang="en-US" sz="2000" dirty="0"/>
              <a:t> </a:t>
            </a:r>
            <a:r>
              <a:rPr lang="en-US" sz="2000" dirty="0" err="1"/>
              <a:t>usando</a:t>
            </a:r>
            <a:r>
              <a:rPr lang="en-US" sz="2000" dirty="0"/>
              <a:t>.  </a:t>
            </a:r>
          </a:p>
          <a:p>
            <a:endParaRPr lang="en-US" sz="1800" dirty="0"/>
          </a:p>
          <a:p>
            <a:endParaRPr lang="en-US" sz="1700" dirty="0"/>
          </a:p>
        </p:txBody>
      </p:sp>
      <p:sp>
        <p:nvSpPr>
          <p:cNvPr id="24" name="Rectangle 2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indoor, cup, coffee, table&#10;&#10;Description automatically generated">
            <a:extLst>
              <a:ext uri="{FF2B5EF4-FFF2-40B4-BE49-F238E27FC236}">
                <a16:creationId xmlns:a16="http://schemas.microsoft.com/office/drawing/2014/main" id="{F37647EF-D8F6-4419-9E9D-A9E65D38C4C9}"/>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3890"/>
          <a:stretch/>
        </p:blipFill>
        <p:spPr>
          <a:xfrm>
            <a:off x="5405862" y="943070"/>
            <a:ext cx="6019331" cy="4968613"/>
          </a:xfrm>
          <a:prstGeom prst="rect">
            <a:avLst/>
          </a:prstGeom>
          <a:effectLst/>
        </p:spPr>
      </p:pic>
      <p:sp>
        <p:nvSpPr>
          <p:cNvPr id="6" name="TextBox 5">
            <a:extLst>
              <a:ext uri="{FF2B5EF4-FFF2-40B4-BE49-F238E27FC236}">
                <a16:creationId xmlns:a16="http://schemas.microsoft.com/office/drawing/2014/main" id="{F9D9F53A-F354-41ED-B0B9-5A26BDDFEC72}"/>
              </a:ext>
            </a:extLst>
          </p:cNvPr>
          <p:cNvSpPr txBox="1"/>
          <p:nvPr/>
        </p:nvSpPr>
        <p:spPr>
          <a:xfrm>
            <a:off x="9238377" y="5711628"/>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viva.pressbooks.pub/petrology/chapter/2-4-parts-of-the-petrographic-microscop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776620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20" name="Content Placeholder 19">
            <a:extLst>
              <a:ext uri="{FF2B5EF4-FFF2-40B4-BE49-F238E27FC236}">
                <a16:creationId xmlns:a16="http://schemas.microsoft.com/office/drawing/2014/main" id="{87676027-E83D-4118-8CE3-1FB709A7F7A1}"/>
              </a:ext>
            </a:extLst>
          </p:cNvPr>
          <p:cNvPicPr>
            <a:picLocks noGrp="1" noChangeAspect="1"/>
          </p:cNvPicPr>
          <p:nvPr>
            <p:ph sz="half" idx="2"/>
          </p:nvPr>
        </p:nvPicPr>
        <p:blipFill rotWithShape="1">
          <a:blip r:embed="rId3">
            <a:alphaModFix/>
          </a:blip>
          <a:srcRect l="15055" r="25740"/>
          <a:stretch/>
        </p:blipFill>
        <p:spPr>
          <a:xfrm>
            <a:off x="5797543" y="10"/>
            <a:ext cx="6394152" cy="6857990"/>
          </a:xfrm>
          <a:prstGeom prst="rect">
            <a:avLst/>
          </a:prstGeom>
        </p:spPr>
      </p:pic>
      <p:sp>
        <p:nvSpPr>
          <p:cNvPr id="4" name="Title 3">
            <a:extLst>
              <a:ext uri="{FF2B5EF4-FFF2-40B4-BE49-F238E27FC236}">
                <a16:creationId xmlns:a16="http://schemas.microsoft.com/office/drawing/2014/main" id="{E1208938-CFA5-4BAA-B285-FC0324D64DAC}"/>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dirty="0">
                <a:solidFill>
                  <a:srgbClr val="000000"/>
                </a:solidFill>
              </a:rPr>
              <a:t>Platina y </a:t>
            </a:r>
            <a:r>
              <a:rPr lang="en-US" dirty="0" err="1">
                <a:solidFill>
                  <a:srgbClr val="000000"/>
                </a:solidFill>
              </a:rPr>
              <a:t>colocación</a:t>
            </a:r>
            <a:r>
              <a:rPr lang="en-US" dirty="0">
                <a:solidFill>
                  <a:srgbClr val="000000"/>
                </a:solidFill>
              </a:rPr>
              <a:t> de la </a:t>
            </a:r>
            <a:r>
              <a:rPr lang="en-US" dirty="0" err="1">
                <a:solidFill>
                  <a:srgbClr val="000000"/>
                </a:solidFill>
              </a:rPr>
              <a:t>laminilla</a:t>
            </a:r>
            <a:r>
              <a:rPr lang="en-US" dirty="0">
                <a:solidFill>
                  <a:srgbClr val="000000"/>
                </a:solidFill>
              </a:rPr>
              <a:t>.</a:t>
            </a:r>
          </a:p>
        </p:txBody>
      </p:sp>
      <p:sp>
        <p:nvSpPr>
          <p:cNvPr id="3" name="Content Placeholder 2">
            <a:extLst>
              <a:ext uri="{FF2B5EF4-FFF2-40B4-BE49-F238E27FC236}">
                <a16:creationId xmlns:a16="http://schemas.microsoft.com/office/drawing/2014/main" id="{3CD9A3C7-EDE2-4163-A521-32905305968C}"/>
              </a:ext>
            </a:extLst>
          </p:cNvPr>
          <p:cNvSpPr>
            <a:spLocks noGrp="1"/>
          </p:cNvSpPr>
          <p:nvPr>
            <p:ph sz="half" idx="1"/>
          </p:nvPr>
        </p:nvSpPr>
        <p:spPr>
          <a:xfrm>
            <a:off x="804997" y="2272143"/>
            <a:ext cx="4706803" cy="3788830"/>
          </a:xfrm>
        </p:spPr>
        <p:txBody>
          <a:bodyPr vert="horz" lIns="91440" tIns="45720" rIns="91440" bIns="45720" rtlCol="0" anchor="ctr">
            <a:normAutofit/>
          </a:bodyPr>
          <a:lstStyle/>
          <a:p>
            <a:pPr marL="228600" lvl="1" indent="0">
              <a:buNone/>
            </a:pPr>
            <a:endParaRPr lang="en-US" sz="2000" dirty="0">
              <a:solidFill>
                <a:srgbClr val="000000"/>
              </a:solidFill>
            </a:endParaRPr>
          </a:p>
          <a:p>
            <a:r>
              <a:rPr lang="en-US" sz="2000" dirty="0">
                <a:solidFill>
                  <a:srgbClr val="000000"/>
                </a:solidFill>
              </a:rPr>
              <a:t>El </a:t>
            </a:r>
            <a:r>
              <a:rPr lang="en-US" sz="2000" dirty="0" err="1">
                <a:solidFill>
                  <a:srgbClr val="000000"/>
                </a:solidFill>
              </a:rPr>
              <a:t>diafragma</a:t>
            </a:r>
            <a:r>
              <a:rPr lang="en-US" sz="2000" dirty="0">
                <a:solidFill>
                  <a:srgbClr val="000000"/>
                </a:solidFill>
              </a:rPr>
              <a:t> debe </a:t>
            </a:r>
            <a:r>
              <a:rPr lang="en-US" sz="2000" dirty="0" err="1">
                <a:solidFill>
                  <a:srgbClr val="000000"/>
                </a:solidFill>
              </a:rPr>
              <a:t>estar</a:t>
            </a:r>
            <a:r>
              <a:rPr lang="en-US" sz="2000" dirty="0">
                <a:solidFill>
                  <a:srgbClr val="000000"/>
                </a:solidFill>
              </a:rPr>
              <a:t> </a:t>
            </a:r>
            <a:r>
              <a:rPr lang="en-US" sz="2000" dirty="0" err="1">
                <a:solidFill>
                  <a:srgbClr val="000000"/>
                </a:solidFill>
              </a:rPr>
              <a:t>en</a:t>
            </a:r>
            <a:r>
              <a:rPr lang="en-US" sz="2000" dirty="0">
                <a:solidFill>
                  <a:srgbClr val="000000"/>
                </a:solidFill>
              </a:rPr>
              <a:t> la </a:t>
            </a:r>
            <a:r>
              <a:rPr lang="en-US" sz="2000" dirty="0" err="1">
                <a:solidFill>
                  <a:srgbClr val="000000"/>
                </a:solidFill>
              </a:rPr>
              <a:t>posición</a:t>
            </a:r>
            <a:r>
              <a:rPr lang="en-US" sz="2000" dirty="0">
                <a:solidFill>
                  <a:srgbClr val="000000"/>
                </a:solidFill>
              </a:rPr>
              <a:t> </a:t>
            </a:r>
            <a:r>
              <a:rPr lang="en-US" sz="2000" dirty="0" err="1">
                <a:solidFill>
                  <a:srgbClr val="000000"/>
                </a:solidFill>
              </a:rPr>
              <a:t>más</a:t>
            </a:r>
            <a:r>
              <a:rPr lang="en-US" sz="2000" dirty="0">
                <a:solidFill>
                  <a:srgbClr val="000000"/>
                </a:solidFill>
              </a:rPr>
              <a:t> </a:t>
            </a:r>
            <a:r>
              <a:rPr lang="en-US" sz="2000" dirty="0" err="1">
                <a:solidFill>
                  <a:srgbClr val="000000"/>
                </a:solidFill>
              </a:rPr>
              <a:t>cerrada</a:t>
            </a:r>
            <a:r>
              <a:rPr lang="en-US" sz="2000" dirty="0">
                <a:solidFill>
                  <a:srgbClr val="000000"/>
                </a:solidFill>
              </a:rPr>
              <a:t>.</a:t>
            </a:r>
          </a:p>
          <a:p>
            <a:r>
              <a:rPr lang="en-US" sz="2000" dirty="0">
                <a:solidFill>
                  <a:srgbClr val="000000"/>
                </a:solidFill>
              </a:rPr>
              <a:t>La platina es </a:t>
            </a:r>
            <a:r>
              <a:rPr lang="en-US" sz="2000" dirty="0" err="1">
                <a:solidFill>
                  <a:srgbClr val="000000"/>
                </a:solidFill>
              </a:rPr>
              <a:t>donde</a:t>
            </a:r>
            <a:r>
              <a:rPr lang="en-US" sz="2000" dirty="0">
                <a:solidFill>
                  <a:srgbClr val="000000"/>
                </a:solidFill>
              </a:rPr>
              <a:t> se </a:t>
            </a:r>
            <a:r>
              <a:rPr lang="en-US" sz="2000" dirty="0" err="1">
                <a:solidFill>
                  <a:srgbClr val="000000"/>
                </a:solidFill>
              </a:rPr>
              <a:t>coloca</a:t>
            </a:r>
            <a:r>
              <a:rPr lang="en-US" sz="2000" dirty="0">
                <a:solidFill>
                  <a:srgbClr val="000000"/>
                </a:solidFill>
              </a:rPr>
              <a:t> la </a:t>
            </a:r>
            <a:r>
              <a:rPr lang="en-US" sz="2000" dirty="0" err="1">
                <a:solidFill>
                  <a:srgbClr val="000000"/>
                </a:solidFill>
              </a:rPr>
              <a:t>laminilla</a:t>
            </a:r>
            <a:r>
              <a:rPr lang="en-US" sz="2000" dirty="0">
                <a:solidFill>
                  <a:srgbClr val="000000"/>
                </a:solidFill>
              </a:rPr>
              <a:t>.</a:t>
            </a:r>
          </a:p>
          <a:p>
            <a:r>
              <a:rPr lang="en-US" sz="2000" dirty="0">
                <a:solidFill>
                  <a:srgbClr val="000000"/>
                </a:solidFill>
              </a:rPr>
              <a:t>La platina debe </a:t>
            </a:r>
            <a:r>
              <a:rPr lang="en-US" sz="2000" dirty="0" err="1">
                <a:solidFill>
                  <a:srgbClr val="000000"/>
                </a:solidFill>
              </a:rPr>
              <a:t>estar</a:t>
            </a:r>
            <a:r>
              <a:rPr lang="en-US" sz="2000" dirty="0">
                <a:solidFill>
                  <a:srgbClr val="000000"/>
                </a:solidFill>
              </a:rPr>
              <a:t> </a:t>
            </a:r>
            <a:r>
              <a:rPr lang="en-US" sz="2000" dirty="0" err="1">
                <a:solidFill>
                  <a:srgbClr val="000000"/>
                </a:solidFill>
              </a:rPr>
              <a:t>centralizada</a:t>
            </a:r>
            <a:r>
              <a:rPr lang="en-US" sz="2000" dirty="0">
                <a:solidFill>
                  <a:srgbClr val="000000"/>
                </a:solidFill>
              </a:rPr>
              <a:t>.</a:t>
            </a:r>
          </a:p>
          <a:p>
            <a:r>
              <a:rPr lang="en-US" sz="2000" dirty="0">
                <a:solidFill>
                  <a:srgbClr val="000000"/>
                </a:solidFill>
              </a:rPr>
              <a:t>El </a:t>
            </a:r>
            <a:r>
              <a:rPr lang="en-US" sz="2000" dirty="0" err="1">
                <a:solidFill>
                  <a:srgbClr val="000000"/>
                </a:solidFill>
              </a:rPr>
              <a:t>condensador</a:t>
            </a:r>
            <a:r>
              <a:rPr lang="en-US" sz="2000" dirty="0">
                <a:solidFill>
                  <a:srgbClr val="000000"/>
                </a:solidFill>
              </a:rPr>
              <a:t> debe </a:t>
            </a:r>
            <a:r>
              <a:rPr lang="en-US" sz="2000" dirty="0" err="1">
                <a:solidFill>
                  <a:srgbClr val="000000"/>
                </a:solidFill>
              </a:rPr>
              <a:t>estar</a:t>
            </a:r>
            <a:r>
              <a:rPr lang="en-US" sz="2000" dirty="0">
                <a:solidFill>
                  <a:srgbClr val="000000"/>
                </a:solidFill>
              </a:rPr>
              <a:t> </a:t>
            </a:r>
            <a:r>
              <a:rPr lang="en-US" sz="2000" dirty="0" err="1">
                <a:solidFill>
                  <a:srgbClr val="000000"/>
                </a:solidFill>
              </a:rPr>
              <a:t>cercano</a:t>
            </a:r>
            <a:r>
              <a:rPr lang="en-US" sz="2000" dirty="0">
                <a:solidFill>
                  <a:srgbClr val="000000"/>
                </a:solidFill>
              </a:rPr>
              <a:t> a la </a:t>
            </a:r>
            <a:r>
              <a:rPr lang="en-US" sz="2000" dirty="0" err="1">
                <a:solidFill>
                  <a:srgbClr val="000000"/>
                </a:solidFill>
              </a:rPr>
              <a:t>posición</a:t>
            </a:r>
            <a:r>
              <a:rPr lang="en-US" sz="2000" dirty="0">
                <a:solidFill>
                  <a:srgbClr val="000000"/>
                </a:solidFill>
              </a:rPr>
              <a:t> superior</a:t>
            </a:r>
          </a:p>
          <a:p>
            <a:endParaRPr lang="en-US" sz="2000" dirty="0">
              <a:solidFill>
                <a:srgbClr val="000000"/>
              </a:solidFill>
            </a:endParaRPr>
          </a:p>
        </p:txBody>
      </p:sp>
      <p:sp>
        <p:nvSpPr>
          <p:cNvPr id="17" name="TextBox 16">
            <a:extLst>
              <a:ext uri="{FF2B5EF4-FFF2-40B4-BE49-F238E27FC236}">
                <a16:creationId xmlns:a16="http://schemas.microsoft.com/office/drawing/2014/main" id="{02657A1E-D679-4D10-9237-ECDC8AAADE02}"/>
              </a:ext>
            </a:extLst>
          </p:cNvPr>
          <p:cNvSpPr txBox="1"/>
          <p:nvPr/>
        </p:nvSpPr>
        <p:spPr>
          <a:xfrm>
            <a:off x="9884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Staini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087593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C825F-621C-41A0-9C01-CB41D2D27DA3}"/>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Objetivos</a:t>
            </a:r>
          </a:p>
        </p:txBody>
      </p:sp>
      <p:sp>
        <p:nvSpPr>
          <p:cNvPr id="3" name="Content Placeholder 2">
            <a:extLst>
              <a:ext uri="{FF2B5EF4-FFF2-40B4-BE49-F238E27FC236}">
                <a16:creationId xmlns:a16="http://schemas.microsoft.com/office/drawing/2014/main" id="{D8071289-C603-4F97-A018-9786F09C8B9A}"/>
              </a:ext>
            </a:extLst>
          </p:cNvPr>
          <p:cNvSpPr>
            <a:spLocks noGrp="1"/>
          </p:cNvSpPr>
          <p:nvPr>
            <p:ph idx="1"/>
          </p:nvPr>
        </p:nvSpPr>
        <p:spPr>
          <a:xfrm>
            <a:off x="5194300" y="533399"/>
            <a:ext cx="6470650" cy="5681663"/>
          </a:xfrm>
        </p:spPr>
        <p:txBody>
          <a:bodyPr wrap="square" anchor="t">
            <a:normAutofit/>
          </a:bodyPr>
          <a:lstStyle/>
          <a:p>
            <a:r>
              <a:rPr lang="es-ES" sz="2400" dirty="0"/>
              <a:t>Conocer la importancia del uso del microscopio en las ciencias.</a:t>
            </a:r>
          </a:p>
          <a:p>
            <a:r>
              <a:rPr lang="es-ES" sz="2400" dirty="0"/>
              <a:t>Identificar las partes principales del microscopio compuesto y sus funciones. </a:t>
            </a:r>
          </a:p>
          <a:p>
            <a:r>
              <a:rPr lang="es-ES" sz="2400" dirty="0"/>
              <a:t>Conocer las diferencias entre el microscopio compuesto, el estereoscopio y el electrónico</a:t>
            </a:r>
          </a:p>
          <a:p>
            <a:r>
              <a:rPr lang="es-ES" sz="2400" dirty="0"/>
              <a:t>Conocer varios tipos de microscopios compuestos que existen y sus usos.</a:t>
            </a:r>
          </a:p>
          <a:p>
            <a:r>
              <a:rPr lang="es-ES" sz="2400" dirty="0"/>
              <a:t>Conocer cómo se preparan laminillas simples. </a:t>
            </a:r>
          </a:p>
          <a:p>
            <a:r>
              <a:rPr lang="es-ES" sz="2400" dirty="0"/>
              <a:t>Conocer el funcionamiento básico de un microscopio compuesto. </a:t>
            </a:r>
          </a:p>
          <a:p>
            <a:r>
              <a:rPr lang="es-ES" sz="2400" dirty="0"/>
              <a:t>Describir las características de varios tipos de células e identificar algunos organelos y sus funciones. </a:t>
            </a:r>
            <a:endParaRPr lang="en-US" sz="2400" dirty="0"/>
          </a:p>
        </p:txBody>
      </p:sp>
    </p:spTree>
    <p:extLst>
      <p:ext uri="{BB962C8B-B14F-4D97-AF65-F5344CB8AC3E}">
        <p14:creationId xmlns:p14="http://schemas.microsoft.com/office/powerpoint/2010/main" val="2019682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9645920-0668-47C5-9CEE-F3149EFD5442}"/>
              </a:ext>
            </a:extLst>
          </p:cNvPr>
          <p:cNvSpPr>
            <a:spLocks noGrp="1"/>
          </p:cNvSpPr>
          <p:nvPr>
            <p:ph type="title"/>
          </p:nvPr>
        </p:nvSpPr>
        <p:spPr>
          <a:xfrm>
            <a:off x="6090574" y="170602"/>
            <a:ext cx="4977976" cy="1454051"/>
          </a:xfrm>
        </p:spPr>
        <p:txBody>
          <a:bodyPr vert="horz" lIns="91440" tIns="45720" rIns="91440" bIns="45720" rtlCol="0" anchor="ctr">
            <a:normAutofit/>
          </a:bodyPr>
          <a:lstStyle/>
          <a:p>
            <a:r>
              <a:rPr lang="en-US" dirty="0" err="1">
                <a:solidFill>
                  <a:srgbClr val="000000"/>
                </a:solidFill>
              </a:rPr>
              <a:t>Enfocando</a:t>
            </a:r>
            <a:r>
              <a:rPr lang="en-US" dirty="0">
                <a:solidFill>
                  <a:srgbClr val="000000"/>
                </a:solidFill>
              </a:rPr>
              <a:t> la imagen</a:t>
            </a:r>
          </a:p>
        </p:txBody>
      </p:sp>
      <p:sp>
        <p:nvSpPr>
          <p:cNvPr id="1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close up of a microscope&#10;&#10;Description automatically generated">
            <a:extLst>
              <a:ext uri="{FF2B5EF4-FFF2-40B4-BE49-F238E27FC236}">
                <a16:creationId xmlns:a16="http://schemas.microsoft.com/office/drawing/2014/main" id="{100D074C-301F-4802-9F63-F30C94FBDBE4}"/>
              </a:ext>
            </a:extLst>
          </p:cNvPr>
          <p:cNvPicPr>
            <a:picLocks noGrp="1" noChangeAspect="1"/>
          </p:cNvPicPr>
          <p:nvPr>
            <p:ph sz="half" idx="2"/>
          </p:nvPr>
        </p:nvPicPr>
        <p:blipFill rotWithShape="1">
          <a:blip r:embed="rId3">
            <a:alphaModFix/>
            <a:extLst>
              <a:ext uri="{837473B0-CC2E-450A-ABE3-18F120FF3D39}">
                <a1611:picAttrSrcUrl xmlns:a1611="http://schemas.microsoft.com/office/drawing/2016/11/main" r:id="rId4"/>
              </a:ext>
            </a:extLst>
          </a:blip>
          <a:srcRect r="5411"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420F5A80-AFCA-41B9-AEBB-4049211CEEF8}"/>
              </a:ext>
            </a:extLst>
          </p:cNvPr>
          <p:cNvSpPr>
            <a:spLocks noGrp="1"/>
          </p:cNvSpPr>
          <p:nvPr>
            <p:ph sz="half" idx="1"/>
          </p:nvPr>
        </p:nvSpPr>
        <p:spPr>
          <a:xfrm>
            <a:off x="5729288" y="1171575"/>
            <a:ext cx="5614874" cy="5143499"/>
          </a:xfrm>
        </p:spPr>
        <p:txBody>
          <a:bodyPr vert="horz" lIns="91440" tIns="45720" rIns="91440" bIns="45720" rtlCol="0" anchor="ctr">
            <a:normAutofit/>
          </a:bodyPr>
          <a:lstStyle/>
          <a:p>
            <a:r>
              <a:rPr lang="en-US" sz="2000" dirty="0">
                <a:solidFill>
                  <a:srgbClr val="000000"/>
                </a:solidFill>
              </a:rPr>
              <a:t>Use el tornillo </a:t>
            </a:r>
            <a:r>
              <a:rPr lang="en-US" sz="2000" dirty="0" err="1">
                <a:solidFill>
                  <a:srgbClr val="000000"/>
                </a:solidFill>
              </a:rPr>
              <a:t>macrométrico</a:t>
            </a:r>
            <a:r>
              <a:rPr lang="en-US" sz="2000" dirty="0">
                <a:solidFill>
                  <a:srgbClr val="000000"/>
                </a:solidFill>
              </a:rPr>
              <a:t> para </a:t>
            </a:r>
            <a:r>
              <a:rPr lang="en-US" sz="2000" dirty="0" err="1">
                <a:solidFill>
                  <a:srgbClr val="000000"/>
                </a:solidFill>
              </a:rPr>
              <a:t>subir</a:t>
            </a:r>
            <a:r>
              <a:rPr lang="en-US" sz="2000" dirty="0">
                <a:solidFill>
                  <a:srgbClr val="000000"/>
                </a:solidFill>
              </a:rPr>
              <a:t> la platina hasta la </a:t>
            </a:r>
            <a:r>
              <a:rPr lang="en-US" sz="2000" dirty="0" err="1">
                <a:solidFill>
                  <a:srgbClr val="000000"/>
                </a:solidFill>
              </a:rPr>
              <a:t>posición</a:t>
            </a:r>
            <a:r>
              <a:rPr lang="en-US" sz="2000" dirty="0">
                <a:solidFill>
                  <a:srgbClr val="000000"/>
                </a:solidFill>
              </a:rPr>
              <a:t> </a:t>
            </a:r>
            <a:r>
              <a:rPr lang="en-US" sz="2000" dirty="0" err="1">
                <a:solidFill>
                  <a:srgbClr val="000000"/>
                </a:solidFill>
              </a:rPr>
              <a:t>más</a:t>
            </a:r>
            <a:r>
              <a:rPr lang="en-US" sz="2000" dirty="0">
                <a:solidFill>
                  <a:srgbClr val="000000"/>
                </a:solidFill>
              </a:rPr>
              <a:t> </a:t>
            </a:r>
            <a:r>
              <a:rPr lang="en-US" sz="2000" dirty="0" err="1">
                <a:solidFill>
                  <a:srgbClr val="000000"/>
                </a:solidFill>
              </a:rPr>
              <a:t>alta.</a:t>
            </a:r>
            <a:r>
              <a:rPr lang="en-US" sz="2000" dirty="0">
                <a:solidFill>
                  <a:srgbClr val="000000"/>
                </a:solidFill>
              </a:rPr>
              <a:t> </a:t>
            </a:r>
            <a:r>
              <a:rPr lang="en-US" sz="2000" dirty="0" err="1">
                <a:solidFill>
                  <a:srgbClr val="000000"/>
                </a:solidFill>
              </a:rPr>
              <a:t>Mirando</a:t>
            </a:r>
            <a:r>
              <a:rPr lang="en-US" sz="2000" dirty="0">
                <a:solidFill>
                  <a:srgbClr val="000000"/>
                </a:solidFill>
              </a:rPr>
              <a:t> por los </a:t>
            </a:r>
            <a:r>
              <a:rPr lang="en-US" sz="2000" dirty="0" err="1">
                <a:solidFill>
                  <a:srgbClr val="000000"/>
                </a:solidFill>
              </a:rPr>
              <a:t>lentes</a:t>
            </a:r>
            <a:r>
              <a:rPr lang="en-US" sz="2000" dirty="0">
                <a:solidFill>
                  <a:srgbClr val="000000"/>
                </a:solidFill>
              </a:rPr>
              <a:t> </a:t>
            </a:r>
            <a:r>
              <a:rPr lang="en-US" sz="2000" dirty="0" err="1">
                <a:solidFill>
                  <a:srgbClr val="000000"/>
                </a:solidFill>
              </a:rPr>
              <a:t>oculares</a:t>
            </a:r>
            <a:r>
              <a:rPr lang="en-US" sz="2000" dirty="0">
                <a:solidFill>
                  <a:srgbClr val="000000"/>
                </a:solidFill>
              </a:rPr>
              <a:t>, use el tornillo </a:t>
            </a:r>
            <a:r>
              <a:rPr lang="en-US" sz="2000" dirty="0" err="1">
                <a:solidFill>
                  <a:srgbClr val="000000"/>
                </a:solidFill>
              </a:rPr>
              <a:t>macrométrico</a:t>
            </a:r>
            <a:r>
              <a:rPr lang="en-US" sz="2000" dirty="0">
                <a:solidFill>
                  <a:srgbClr val="000000"/>
                </a:solidFill>
              </a:rPr>
              <a:t> para </a:t>
            </a:r>
            <a:r>
              <a:rPr lang="en-US" sz="2000" dirty="0" err="1">
                <a:solidFill>
                  <a:srgbClr val="000000"/>
                </a:solidFill>
              </a:rPr>
              <a:t>bajar</a:t>
            </a:r>
            <a:r>
              <a:rPr lang="en-US" sz="2000" dirty="0">
                <a:solidFill>
                  <a:srgbClr val="000000"/>
                </a:solidFill>
              </a:rPr>
              <a:t> la platina hasta que el </a:t>
            </a:r>
            <a:r>
              <a:rPr lang="en-US" sz="2000" dirty="0" err="1">
                <a:solidFill>
                  <a:srgbClr val="000000"/>
                </a:solidFill>
              </a:rPr>
              <a:t>objeto</a:t>
            </a:r>
            <a:r>
              <a:rPr lang="en-US" sz="2000" dirty="0">
                <a:solidFill>
                  <a:srgbClr val="000000"/>
                </a:solidFill>
              </a:rPr>
              <a:t> </a:t>
            </a:r>
            <a:r>
              <a:rPr lang="en-US" sz="2000" dirty="0" err="1">
                <a:solidFill>
                  <a:srgbClr val="000000"/>
                </a:solidFill>
              </a:rPr>
              <a:t>quede</a:t>
            </a:r>
            <a:r>
              <a:rPr lang="en-US" sz="2000" dirty="0">
                <a:solidFill>
                  <a:srgbClr val="000000"/>
                </a:solidFill>
              </a:rPr>
              <a:t> </a:t>
            </a:r>
            <a:r>
              <a:rPr lang="en-US" sz="2000" dirty="0" err="1">
                <a:solidFill>
                  <a:srgbClr val="000000"/>
                </a:solidFill>
              </a:rPr>
              <a:t>en</a:t>
            </a:r>
            <a:r>
              <a:rPr lang="en-US" sz="2000" dirty="0">
                <a:solidFill>
                  <a:srgbClr val="000000"/>
                </a:solidFill>
              </a:rPr>
              <a:t> </a:t>
            </a:r>
            <a:r>
              <a:rPr lang="en-US" sz="2000" dirty="0" err="1">
                <a:solidFill>
                  <a:srgbClr val="000000"/>
                </a:solidFill>
              </a:rPr>
              <a:t>foco</a:t>
            </a:r>
            <a:r>
              <a:rPr lang="en-US" sz="2000" dirty="0">
                <a:solidFill>
                  <a:srgbClr val="000000"/>
                </a:solidFill>
              </a:rPr>
              <a:t>. </a:t>
            </a:r>
          </a:p>
          <a:p>
            <a:r>
              <a:rPr lang="en-US" sz="2000" dirty="0">
                <a:solidFill>
                  <a:srgbClr val="000000"/>
                </a:solidFill>
              </a:rPr>
              <a:t>Para </a:t>
            </a:r>
            <a:r>
              <a:rPr lang="en-US" sz="2000" dirty="0" err="1">
                <a:solidFill>
                  <a:srgbClr val="000000"/>
                </a:solidFill>
              </a:rPr>
              <a:t>ver</a:t>
            </a:r>
            <a:r>
              <a:rPr lang="en-US" sz="2000" dirty="0">
                <a:solidFill>
                  <a:srgbClr val="000000"/>
                </a:solidFill>
              </a:rPr>
              <a:t> </a:t>
            </a:r>
            <a:r>
              <a:rPr lang="en-US" sz="2000" dirty="0" err="1">
                <a:solidFill>
                  <a:srgbClr val="000000"/>
                </a:solidFill>
              </a:rPr>
              <a:t>más</a:t>
            </a:r>
            <a:r>
              <a:rPr lang="en-US" sz="2000" dirty="0">
                <a:solidFill>
                  <a:srgbClr val="000000"/>
                </a:solidFill>
              </a:rPr>
              <a:t> </a:t>
            </a:r>
            <a:r>
              <a:rPr lang="en-US" sz="2000" dirty="0" err="1">
                <a:solidFill>
                  <a:srgbClr val="000000"/>
                </a:solidFill>
              </a:rPr>
              <a:t>detalles</a:t>
            </a:r>
            <a:r>
              <a:rPr lang="en-US" sz="2000" dirty="0">
                <a:solidFill>
                  <a:srgbClr val="000000"/>
                </a:solidFill>
              </a:rPr>
              <a:t>, </a:t>
            </a:r>
            <a:r>
              <a:rPr lang="en-US" sz="2000" dirty="0" err="1">
                <a:solidFill>
                  <a:srgbClr val="000000"/>
                </a:solidFill>
              </a:rPr>
              <a:t>cambie</a:t>
            </a:r>
            <a:r>
              <a:rPr lang="en-US" sz="2000" dirty="0">
                <a:solidFill>
                  <a:srgbClr val="000000"/>
                </a:solidFill>
              </a:rPr>
              <a:t> al </a:t>
            </a:r>
            <a:r>
              <a:rPr lang="en-US" sz="2000" dirty="0" err="1">
                <a:solidFill>
                  <a:srgbClr val="000000"/>
                </a:solidFill>
              </a:rPr>
              <a:t>lente</a:t>
            </a:r>
            <a:r>
              <a:rPr lang="en-US" sz="2000" dirty="0">
                <a:solidFill>
                  <a:srgbClr val="000000"/>
                </a:solidFill>
              </a:rPr>
              <a:t> </a:t>
            </a:r>
            <a:r>
              <a:rPr lang="en-US" sz="2000" dirty="0" err="1">
                <a:solidFill>
                  <a:srgbClr val="000000"/>
                </a:solidFill>
              </a:rPr>
              <a:t>objetivo</a:t>
            </a:r>
            <a:r>
              <a:rPr lang="en-US" sz="2000" dirty="0">
                <a:solidFill>
                  <a:srgbClr val="000000"/>
                </a:solidFill>
              </a:rPr>
              <a:t> de 10x y </a:t>
            </a:r>
            <a:r>
              <a:rPr lang="en-US" sz="2000" dirty="0" err="1">
                <a:solidFill>
                  <a:srgbClr val="000000"/>
                </a:solidFill>
              </a:rPr>
              <a:t>luego</a:t>
            </a:r>
            <a:r>
              <a:rPr lang="en-US" sz="2000" dirty="0">
                <a:solidFill>
                  <a:srgbClr val="000000"/>
                </a:solidFill>
              </a:rPr>
              <a:t> al de 40x, </a:t>
            </a:r>
            <a:r>
              <a:rPr lang="en-US" sz="2000" dirty="0" err="1">
                <a:solidFill>
                  <a:srgbClr val="000000"/>
                </a:solidFill>
              </a:rPr>
              <a:t>ajustando</a:t>
            </a:r>
            <a:r>
              <a:rPr lang="en-US" sz="2000" dirty="0">
                <a:solidFill>
                  <a:srgbClr val="000000"/>
                </a:solidFill>
              </a:rPr>
              <a:t> el </a:t>
            </a:r>
            <a:r>
              <a:rPr lang="en-US" sz="2000" dirty="0" err="1">
                <a:solidFill>
                  <a:srgbClr val="000000"/>
                </a:solidFill>
              </a:rPr>
              <a:t>foco</a:t>
            </a:r>
            <a:r>
              <a:rPr lang="en-US" sz="2000" dirty="0">
                <a:solidFill>
                  <a:srgbClr val="000000"/>
                </a:solidFill>
              </a:rPr>
              <a:t> </a:t>
            </a:r>
            <a:r>
              <a:rPr lang="en-US" sz="2000" dirty="0" err="1">
                <a:solidFill>
                  <a:srgbClr val="000000"/>
                </a:solidFill>
              </a:rPr>
              <a:t>solamente</a:t>
            </a:r>
            <a:r>
              <a:rPr lang="en-US" sz="2000" dirty="0">
                <a:solidFill>
                  <a:srgbClr val="000000"/>
                </a:solidFill>
              </a:rPr>
              <a:t> con el tornillo </a:t>
            </a:r>
            <a:r>
              <a:rPr lang="en-US" sz="2000" dirty="0" err="1">
                <a:solidFill>
                  <a:srgbClr val="000000"/>
                </a:solidFill>
              </a:rPr>
              <a:t>micrométrico</a:t>
            </a:r>
            <a:r>
              <a:rPr lang="en-US" sz="2000" dirty="0">
                <a:solidFill>
                  <a:srgbClr val="000000"/>
                </a:solidFill>
              </a:rPr>
              <a:t> (</a:t>
            </a:r>
            <a:r>
              <a:rPr lang="en-US" sz="2000" dirty="0" err="1">
                <a:solidFill>
                  <a:srgbClr val="000000"/>
                </a:solidFill>
              </a:rPr>
              <a:t>si</a:t>
            </a:r>
            <a:r>
              <a:rPr lang="en-US" sz="2000" dirty="0">
                <a:solidFill>
                  <a:srgbClr val="000000"/>
                </a:solidFill>
              </a:rPr>
              <a:t> el </a:t>
            </a:r>
            <a:r>
              <a:rPr lang="en-US" sz="2000" dirty="0" err="1">
                <a:solidFill>
                  <a:srgbClr val="000000"/>
                </a:solidFill>
              </a:rPr>
              <a:t>micrsocopio</a:t>
            </a:r>
            <a:r>
              <a:rPr lang="en-US" sz="2000" dirty="0">
                <a:solidFill>
                  <a:srgbClr val="000000"/>
                </a:solidFill>
              </a:rPr>
              <a:t> es </a:t>
            </a:r>
            <a:r>
              <a:rPr lang="en-US" sz="2000" dirty="0" err="1">
                <a:solidFill>
                  <a:srgbClr val="000000"/>
                </a:solidFill>
              </a:rPr>
              <a:t>parafocal</a:t>
            </a:r>
            <a:r>
              <a:rPr lang="en-US" sz="2000" dirty="0">
                <a:solidFill>
                  <a:srgbClr val="000000"/>
                </a:solidFill>
              </a:rPr>
              <a:t>).  Al </a:t>
            </a:r>
            <a:r>
              <a:rPr lang="en-US" sz="2000" dirty="0" err="1">
                <a:solidFill>
                  <a:srgbClr val="000000"/>
                </a:solidFill>
              </a:rPr>
              <a:t>cambiar</a:t>
            </a:r>
            <a:r>
              <a:rPr lang="en-US" sz="2000" dirty="0">
                <a:solidFill>
                  <a:srgbClr val="000000"/>
                </a:solidFill>
              </a:rPr>
              <a:t> de </a:t>
            </a:r>
            <a:r>
              <a:rPr lang="en-US" sz="2000" dirty="0" err="1">
                <a:solidFill>
                  <a:srgbClr val="000000"/>
                </a:solidFill>
              </a:rPr>
              <a:t>lentes</a:t>
            </a:r>
            <a:r>
              <a:rPr lang="en-US" sz="2000" dirty="0">
                <a:solidFill>
                  <a:srgbClr val="000000"/>
                </a:solidFill>
              </a:rPr>
              <a:t> </a:t>
            </a:r>
            <a:r>
              <a:rPr lang="en-US" sz="2000" dirty="0" err="1">
                <a:solidFill>
                  <a:srgbClr val="000000"/>
                </a:solidFill>
              </a:rPr>
              <a:t>puede</a:t>
            </a:r>
            <a:r>
              <a:rPr lang="en-US" sz="2000" dirty="0">
                <a:solidFill>
                  <a:srgbClr val="000000"/>
                </a:solidFill>
              </a:rPr>
              <a:t> ser </a:t>
            </a:r>
            <a:r>
              <a:rPr lang="en-US" sz="2000" dirty="0" err="1">
                <a:solidFill>
                  <a:srgbClr val="000000"/>
                </a:solidFill>
              </a:rPr>
              <a:t>necesario</a:t>
            </a:r>
            <a:r>
              <a:rPr lang="en-US" sz="2000" dirty="0">
                <a:solidFill>
                  <a:srgbClr val="000000"/>
                </a:solidFill>
              </a:rPr>
              <a:t> </a:t>
            </a:r>
            <a:r>
              <a:rPr lang="en-US" sz="2000" dirty="0" err="1">
                <a:solidFill>
                  <a:srgbClr val="000000"/>
                </a:solidFill>
              </a:rPr>
              <a:t>aumentar</a:t>
            </a:r>
            <a:r>
              <a:rPr lang="en-US" sz="2000" dirty="0">
                <a:solidFill>
                  <a:srgbClr val="000000"/>
                </a:solidFill>
              </a:rPr>
              <a:t> </a:t>
            </a:r>
            <a:r>
              <a:rPr lang="en-US" sz="2000" dirty="0" err="1">
                <a:solidFill>
                  <a:srgbClr val="000000"/>
                </a:solidFill>
              </a:rPr>
              <a:t>ligeramente</a:t>
            </a:r>
            <a:r>
              <a:rPr lang="en-US" sz="2000" dirty="0">
                <a:solidFill>
                  <a:srgbClr val="000000"/>
                </a:solidFill>
              </a:rPr>
              <a:t> la </a:t>
            </a:r>
            <a:r>
              <a:rPr lang="en-US" sz="2000" dirty="0" err="1">
                <a:solidFill>
                  <a:srgbClr val="000000"/>
                </a:solidFill>
              </a:rPr>
              <a:t>apertura</a:t>
            </a:r>
            <a:r>
              <a:rPr lang="en-US" sz="2000" dirty="0">
                <a:solidFill>
                  <a:srgbClr val="000000"/>
                </a:solidFill>
              </a:rPr>
              <a:t> del </a:t>
            </a:r>
            <a:r>
              <a:rPr lang="en-US" sz="2000" dirty="0" err="1">
                <a:solidFill>
                  <a:srgbClr val="000000"/>
                </a:solidFill>
              </a:rPr>
              <a:t>diafragma</a:t>
            </a:r>
            <a:r>
              <a:rPr lang="en-US" sz="2000" dirty="0">
                <a:solidFill>
                  <a:srgbClr val="000000"/>
                </a:solidFill>
              </a:rPr>
              <a:t> y la </a:t>
            </a:r>
            <a:r>
              <a:rPr lang="en-US" sz="2000" dirty="0" err="1">
                <a:solidFill>
                  <a:srgbClr val="000000"/>
                </a:solidFill>
              </a:rPr>
              <a:t>intensidad</a:t>
            </a:r>
            <a:r>
              <a:rPr lang="en-US" sz="2000" dirty="0">
                <a:solidFill>
                  <a:srgbClr val="000000"/>
                </a:solidFill>
              </a:rPr>
              <a:t> del </a:t>
            </a:r>
            <a:r>
              <a:rPr lang="en-US" sz="2000" dirty="0" err="1">
                <a:solidFill>
                  <a:srgbClr val="000000"/>
                </a:solidFill>
              </a:rPr>
              <a:t>iluminador</a:t>
            </a:r>
            <a:r>
              <a:rPr lang="en-US" sz="2000" dirty="0">
                <a:solidFill>
                  <a:srgbClr val="000000"/>
                </a:solidFill>
              </a:rPr>
              <a:t>. </a:t>
            </a:r>
          </a:p>
          <a:p>
            <a:r>
              <a:rPr lang="es-ES" sz="2000" dirty="0"/>
              <a:t>¿</a:t>
            </a:r>
            <a:r>
              <a:rPr lang="en-US" sz="2000" dirty="0" err="1"/>
              <a:t>Qué</a:t>
            </a:r>
            <a:r>
              <a:rPr lang="en-US" sz="2000" dirty="0"/>
              <a:t> </a:t>
            </a:r>
            <a:r>
              <a:rPr lang="en-US" sz="2000" dirty="0" err="1"/>
              <a:t>significa</a:t>
            </a:r>
            <a:r>
              <a:rPr lang="en-US" sz="2000" dirty="0"/>
              <a:t> que </a:t>
            </a:r>
            <a:r>
              <a:rPr lang="en-US" sz="2000" dirty="0" err="1"/>
              <a:t>su</a:t>
            </a:r>
            <a:r>
              <a:rPr lang="en-US" sz="2000" dirty="0"/>
              <a:t> </a:t>
            </a:r>
            <a:r>
              <a:rPr lang="en-US" sz="2000" dirty="0" err="1"/>
              <a:t>microscopio</a:t>
            </a:r>
            <a:r>
              <a:rPr lang="en-US" sz="2000" dirty="0"/>
              <a:t> es </a:t>
            </a:r>
            <a:r>
              <a:rPr lang="en-US" sz="2000" dirty="0" err="1"/>
              <a:t>parafocal</a:t>
            </a:r>
            <a:r>
              <a:rPr lang="en-US" sz="2000" dirty="0"/>
              <a:t>?</a:t>
            </a:r>
            <a:endParaRPr lang="en-US" sz="2000" dirty="0">
              <a:solidFill>
                <a:srgbClr val="000000"/>
              </a:solidFill>
            </a:endParaRPr>
          </a:p>
          <a:p>
            <a:r>
              <a:rPr lang="en-US" sz="2000" dirty="0">
                <a:solidFill>
                  <a:srgbClr val="000000"/>
                </a:solidFill>
                <a:hlinkClick r:id="rId5"/>
              </a:rPr>
              <a:t>https://www.youtube.com/watch?v=zzamomqlwxU</a:t>
            </a:r>
            <a:endParaRPr lang="en-US" sz="2000" dirty="0">
              <a:solidFill>
                <a:srgbClr val="000000"/>
              </a:solidFill>
            </a:endParaRPr>
          </a:p>
          <a:p>
            <a:endParaRPr lang="en-US" sz="2000" dirty="0">
              <a:solidFill>
                <a:srgbClr val="000000"/>
              </a:solidFill>
            </a:endParaRPr>
          </a:p>
        </p:txBody>
      </p:sp>
      <p:sp>
        <p:nvSpPr>
          <p:cNvPr id="7" name="TextBox 6">
            <a:extLst>
              <a:ext uri="{FF2B5EF4-FFF2-40B4-BE49-F238E27FC236}">
                <a16:creationId xmlns:a16="http://schemas.microsoft.com/office/drawing/2014/main" id="{EAFBD7E8-ABEF-4CF8-8F56-31A5065D68C7}"/>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bio.libretexts.org/Ancillary_Materials/Laboratory_Experiments/Microbiology_Labs/Book:_General_Microbiology_Lab_Manual_(Pakpour_and_Horgan)/Lab_01:_The_Microscopic_Worl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904353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9BD99F1-82BF-4E1D-910A-A56281D7C318}"/>
              </a:ext>
            </a:extLst>
          </p:cNvPr>
          <p:cNvSpPr>
            <a:spLocks noGrp="1"/>
          </p:cNvSpPr>
          <p:nvPr>
            <p:ph type="title"/>
          </p:nvPr>
        </p:nvSpPr>
        <p:spPr>
          <a:xfrm>
            <a:off x="640080" y="1243013"/>
            <a:ext cx="3855720" cy="4371974"/>
          </a:xfrm>
        </p:spPr>
        <p:txBody>
          <a:bodyPr>
            <a:normAutofit/>
          </a:bodyPr>
          <a:lstStyle/>
          <a:p>
            <a:r>
              <a:rPr lang="en-US" sz="3600">
                <a:solidFill>
                  <a:schemeClr val="tx2"/>
                </a:solidFill>
              </a:rPr>
              <a:t>Observando la letra “e” bajo el microscopio</a:t>
            </a:r>
          </a:p>
        </p:txBody>
      </p:sp>
      <p:sp>
        <p:nvSpPr>
          <p:cNvPr id="3" name="Content Placeholder 2">
            <a:extLst>
              <a:ext uri="{FF2B5EF4-FFF2-40B4-BE49-F238E27FC236}">
                <a16:creationId xmlns:a16="http://schemas.microsoft.com/office/drawing/2014/main" id="{FB10C8B8-A2C3-4D04-B466-059FC2FAD9C1}"/>
              </a:ext>
            </a:extLst>
          </p:cNvPr>
          <p:cNvSpPr>
            <a:spLocks noGrp="1"/>
          </p:cNvSpPr>
          <p:nvPr>
            <p:ph idx="1"/>
          </p:nvPr>
        </p:nvSpPr>
        <p:spPr>
          <a:xfrm>
            <a:off x="6172200" y="804672"/>
            <a:ext cx="5221224" cy="5230368"/>
          </a:xfrm>
        </p:spPr>
        <p:txBody>
          <a:bodyPr anchor="ctr">
            <a:normAutofit lnSpcReduction="10000"/>
          </a:bodyPr>
          <a:lstStyle/>
          <a:p>
            <a:r>
              <a:rPr lang="en-US" dirty="0">
                <a:solidFill>
                  <a:schemeClr val="tx2"/>
                </a:solidFill>
                <a:hlinkClick r:id="rId2"/>
              </a:rPr>
              <a:t>https://www.youtube.com/watch?v=VeqoSMa8-_E</a:t>
            </a:r>
            <a:endParaRPr lang="en-US" dirty="0">
              <a:solidFill>
                <a:schemeClr val="tx2"/>
              </a:solidFill>
            </a:endParaRPr>
          </a:p>
          <a:p>
            <a:r>
              <a:rPr lang="es-ES" dirty="0">
                <a:solidFill>
                  <a:schemeClr val="tx2"/>
                </a:solidFill>
              </a:rPr>
              <a:t>¿</a:t>
            </a:r>
            <a:r>
              <a:rPr lang="en-US" dirty="0" err="1">
                <a:solidFill>
                  <a:schemeClr val="tx2"/>
                </a:solidFill>
              </a:rPr>
              <a:t>Cuál</a:t>
            </a:r>
            <a:r>
              <a:rPr lang="en-US" dirty="0">
                <a:solidFill>
                  <a:schemeClr val="tx2"/>
                </a:solidFill>
              </a:rPr>
              <a:t> </a:t>
            </a:r>
            <a:r>
              <a:rPr lang="en-US" dirty="0" err="1">
                <a:solidFill>
                  <a:schemeClr val="tx2"/>
                </a:solidFill>
              </a:rPr>
              <a:t>sería</a:t>
            </a:r>
            <a:r>
              <a:rPr lang="en-US" dirty="0">
                <a:solidFill>
                  <a:schemeClr val="tx2"/>
                </a:solidFill>
              </a:rPr>
              <a:t> la </a:t>
            </a:r>
            <a:r>
              <a:rPr lang="en-US" dirty="0" err="1">
                <a:solidFill>
                  <a:schemeClr val="tx2"/>
                </a:solidFill>
              </a:rPr>
              <a:t>magnificación</a:t>
            </a:r>
            <a:r>
              <a:rPr lang="en-US" dirty="0">
                <a:solidFill>
                  <a:schemeClr val="tx2"/>
                </a:solidFill>
              </a:rPr>
              <a:t> total con </a:t>
            </a:r>
            <a:r>
              <a:rPr lang="en-US" dirty="0" err="1">
                <a:solidFill>
                  <a:schemeClr val="tx2"/>
                </a:solidFill>
              </a:rPr>
              <a:t>cada</a:t>
            </a:r>
            <a:r>
              <a:rPr lang="en-US" dirty="0">
                <a:solidFill>
                  <a:schemeClr val="tx2"/>
                </a:solidFill>
              </a:rPr>
              <a:t> </a:t>
            </a:r>
            <a:r>
              <a:rPr lang="en-US" dirty="0" err="1">
                <a:solidFill>
                  <a:schemeClr val="tx2"/>
                </a:solidFill>
              </a:rPr>
              <a:t>lente</a:t>
            </a:r>
            <a:r>
              <a:rPr lang="en-US" dirty="0">
                <a:solidFill>
                  <a:schemeClr val="tx2"/>
                </a:solidFill>
              </a:rPr>
              <a:t>?</a:t>
            </a:r>
          </a:p>
          <a:p>
            <a:r>
              <a:rPr lang="es-ES" dirty="0">
                <a:solidFill>
                  <a:schemeClr val="tx2"/>
                </a:solidFill>
              </a:rPr>
              <a:t>¿</a:t>
            </a:r>
            <a:r>
              <a:rPr lang="en-US" dirty="0" err="1">
                <a:solidFill>
                  <a:schemeClr val="tx2"/>
                </a:solidFill>
              </a:rPr>
              <a:t>Hacia</a:t>
            </a:r>
            <a:r>
              <a:rPr lang="en-US" dirty="0">
                <a:solidFill>
                  <a:schemeClr val="tx2"/>
                </a:solidFill>
              </a:rPr>
              <a:t> </a:t>
            </a:r>
            <a:r>
              <a:rPr lang="en-US" dirty="0" err="1">
                <a:solidFill>
                  <a:schemeClr val="tx2"/>
                </a:solidFill>
              </a:rPr>
              <a:t>dónde</a:t>
            </a:r>
            <a:r>
              <a:rPr lang="en-US" dirty="0">
                <a:solidFill>
                  <a:schemeClr val="tx2"/>
                </a:solidFill>
              </a:rPr>
              <a:t> se </a:t>
            </a:r>
            <a:r>
              <a:rPr lang="en-US" dirty="0" err="1">
                <a:solidFill>
                  <a:schemeClr val="tx2"/>
                </a:solidFill>
              </a:rPr>
              <a:t>mueve</a:t>
            </a:r>
            <a:r>
              <a:rPr lang="en-US" dirty="0">
                <a:solidFill>
                  <a:schemeClr val="tx2"/>
                </a:solidFill>
              </a:rPr>
              <a:t> la </a:t>
            </a:r>
            <a:r>
              <a:rPr lang="en-US" dirty="0" err="1">
                <a:solidFill>
                  <a:schemeClr val="tx2"/>
                </a:solidFill>
              </a:rPr>
              <a:t>letra</a:t>
            </a:r>
            <a:r>
              <a:rPr lang="en-US" dirty="0">
                <a:solidFill>
                  <a:schemeClr val="tx2"/>
                </a:solidFill>
              </a:rPr>
              <a:t> al mover la platina?</a:t>
            </a:r>
          </a:p>
          <a:p>
            <a:r>
              <a:rPr lang="es-ES" dirty="0">
                <a:solidFill>
                  <a:schemeClr val="tx2"/>
                </a:solidFill>
              </a:rPr>
              <a:t>¿</a:t>
            </a:r>
            <a:r>
              <a:rPr lang="en-US" dirty="0">
                <a:solidFill>
                  <a:schemeClr val="tx2"/>
                </a:solidFill>
              </a:rPr>
              <a:t>De </a:t>
            </a:r>
            <a:r>
              <a:rPr lang="en-US" dirty="0" err="1">
                <a:solidFill>
                  <a:schemeClr val="tx2"/>
                </a:solidFill>
              </a:rPr>
              <a:t>qué</a:t>
            </a:r>
            <a:r>
              <a:rPr lang="en-US" dirty="0">
                <a:solidFill>
                  <a:schemeClr val="tx2"/>
                </a:solidFill>
              </a:rPr>
              <a:t> </a:t>
            </a:r>
            <a:r>
              <a:rPr lang="en-US" dirty="0" err="1">
                <a:solidFill>
                  <a:schemeClr val="tx2"/>
                </a:solidFill>
              </a:rPr>
              <a:t>lado</a:t>
            </a:r>
            <a:r>
              <a:rPr lang="en-US" dirty="0">
                <a:solidFill>
                  <a:schemeClr val="tx2"/>
                </a:solidFill>
              </a:rPr>
              <a:t> se </a:t>
            </a:r>
            <a:r>
              <a:rPr lang="en-US" dirty="0" err="1">
                <a:solidFill>
                  <a:schemeClr val="tx2"/>
                </a:solidFill>
              </a:rPr>
              <a:t>ve</a:t>
            </a:r>
            <a:r>
              <a:rPr lang="en-US" dirty="0">
                <a:solidFill>
                  <a:schemeClr val="tx2"/>
                </a:solidFill>
              </a:rPr>
              <a:t> la </a:t>
            </a:r>
            <a:r>
              <a:rPr lang="en-US" dirty="0" err="1">
                <a:solidFill>
                  <a:schemeClr val="tx2"/>
                </a:solidFill>
              </a:rPr>
              <a:t>letra</a:t>
            </a:r>
            <a:r>
              <a:rPr lang="en-US" dirty="0">
                <a:solidFill>
                  <a:schemeClr val="tx2"/>
                </a:solidFill>
              </a:rPr>
              <a:t> o </a:t>
            </a:r>
            <a:r>
              <a:rPr lang="en-US" dirty="0" err="1">
                <a:solidFill>
                  <a:schemeClr val="tx2"/>
                </a:solidFill>
              </a:rPr>
              <a:t>su</a:t>
            </a:r>
            <a:r>
              <a:rPr lang="en-US" dirty="0">
                <a:solidFill>
                  <a:schemeClr val="tx2"/>
                </a:solidFill>
              </a:rPr>
              <a:t> imagen?</a:t>
            </a:r>
          </a:p>
          <a:p>
            <a:r>
              <a:rPr lang="es-ES" dirty="0">
                <a:solidFill>
                  <a:schemeClr val="tx2"/>
                </a:solidFill>
              </a:rPr>
              <a:t>¿</a:t>
            </a:r>
            <a:r>
              <a:rPr lang="en-US" dirty="0" err="1">
                <a:solidFill>
                  <a:schemeClr val="tx2"/>
                </a:solidFill>
              </a:rPr>
              <a:t>Qué</a:t>
            </a:r>
            <a:r>
              <a:rPr lang="en-US" dirty="0">
                <a:solidFill>
                  <a:schemeClr val="tx2"/>
                </a:solidFill>
              </a:rPr>
              <a:t> </a:t>
            </a:r>
            <a:r>
              <a:rPr lang="en-US" dirty="0" err="1">
                <a:solidFill>
                  <a:schemeClr val="tx2"/>
                </a:solidFill>
              </a:rPr>
              <a:t>pasa</a:t>
            </a:r>
            <a:r>
              <a:rPr lang="en-US" dirty="0">
                <a:solidFill>
                  <a:schemeClr val="tx2"/>
                </a:solidFill>
              </a:rPr>
              <a:t> con la imagen al </a:t>
            </a:r>
            <a:r>
              <a:rPr lang="en-US" dirty="0" err="1">
                <a:solidFill>
                  <a:schemeClr val="tx2"/>
                </a:solidFill>
              </a:rPr>
              <a:t>aumentar</a:t>
            </a:r>
            <a:r>
              <a:rPr lang="en-US" dirty="0">
                <a:solidFill>
                  <a:schemeClr val="tx2"/>
                </a:solidFill>
              </a:rPr>
              <a:t> la </a:t>
            </a:r>
            <a:r>
              <a:rPr lang="en-US" dirty="0" err="1">
                <a:solidFill>
                  <a:schemeClr val="tx2"/>
                </a:solidFill>
              </a:rPr>
              <a:t>magnificación</a:t>
            </a:r>
            <a:r>
              <a:rPr lang="en-US" dirty="0">
                <a:solidFill>
                  <a:schemeClr val="tx2"/>
                </a:solidFill>
              </a:rPr>
              <a:t>?</a:t>
            </a:r>
          </a:p>
          <a:p>
            <a:r>
              <a:rPr lang="es-ES" dirty="0">
                <a:solidFill>
                  <a:schemeClr val="tx2"/>
                </a:solidFill>
              </a:rPr>
              <a:t>¿Qué le pasa al campo de visión al aumentar la magnificación?</a:t>
            </a:r>
            <a:endParaRPr lang="en-US" dirty="0">
              <a:solidFill>
                <a:schemeClr val="tx2"/>
              </a:solidFill>
            </a:endParaRPr>
          </a:p>
          <a:p>
            <a:endParaRPr lang="en-US" sz="1800" dirty="0">
              <a:solidFill>
                <a:schemeClr val="tx2"/>
              </a:solidFill>
            </a:endParaRPr>
          </a:p>
          <a:p>
            <a:pPr marL="0" indent="0">
              <a:buNone/>
            </a:pPr>
            <a:endParaRPr lang="en-US" sz="1800" dirty="0">
              <a:solidFill>
                <a:schemeClr val="tx2"/>
              </a:solidFill>
            </a:endParaRPr>
          </a:p>
        </p:txBody>
      </p:sp>
    </p:spTree>
    <p:extLst>
      <p:ext uri="{BB962C8B-B14F-4D97-AF65-F5344CB8AC3E}">
        <p14:creationId xmlns:p14="http://schemas.microsoft.com/office/powerpoint/2010/main" val="2407094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FE83D3A4-A1E3-4ACB-8169-929D1216CA66}"/>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sz="3100">
                <a:solidFill>
                  <a:srgbClr val="000000"/>
                </a:solidFill>
              </a:rPr>
              <a:t>Laminilla de hilos coloridos </a:t>
            </a:r>
            <a:br>
              <a:rPr lang="en-US" sz="3100">
                <a:solidFill>
                  <a:srgbClr val="000000"/>
                </a:solidFill>
              </a:rPr>
            </a:br>
            <a:endParaRPr lang="en-US" sz="3100">
              <a:solidFill>
                <a:srgbClr val="000000"/>
              </a:solidFill>
            </a:endParaRPr>
          </a:p>
        </p:txBody>
      </p:sp>
      <p:sp>
        <p:nvSpPr>
          <p:cNvPr id="3" name="Content Placeholder 2">
            <a:extLst>
              <a:ext uri="{FF2B5EF4-FFF2-40B4-BE49-F238E27FC236}">
                <a16:creationId xmlns:a16="http://schemas.microsoft.com/office/drawing/2014/main" id="{43B4F60A-53AD-4F6B-B13D-EA78FB8EE13F}"/>
              </a:ext>
            </a:extLst>
          </p:cNvPr>
          <p:cNvSpPr>
            <a:spLocks noGrp="1"/>
          </p:cNvSpPr>
          <p:nvPr>
            <p:ph sz="half" idx="1"/>
          </p:nvPr>
        </p:nvSpPr>
        <p:spPr>
          <a:xfrm>
            <a:off x="804997" y="2272143"/>
            <a:ext cx="4706803" cy="3788830"/>
          </a:xfrm>
        </p:spPr>
        <p:txBody>
          <a:bodyPr vert="horz" lIns="91440" tIns="45720" rIns="91440" bIns="45720" rtlCol="0" anchor="ctr">
            <a:normAutofit/>
          </a:bodyPr>
          <a:lstStyle/>
          <a:p>
            <a:r>
              <a:rPr lang="en-US" sz="2000" dirty="0" err="1">
                <a:solidFill>
                  <a:srgbClr val="000000"/>
                </a:solidFill>
              </a:rPr>
              <a:t>Según</a:t>
            </a:r>
            <a:r>
              <a:rPr lang="en-US" sz="2000" dirty="0">
                <a:solidFill>
                  <a:srgbClr val="000000"/>
                </a:solidFill>
              </a:rPr>
              <a:t> video, </a:t>
            </a:r>
            <a:r>
              <a:rPr lang="en-US" sz="2000" dirty="0" err="1">
                <a:solidFill>
                  <a:srgbClr val="000000"/>
                </a:solidFill>
              </a:rPr>
              <a:t>conteste</a:t>
            </a:r>
            <a:r>
              <a:rPr lang="en-US" sz="2000" dirty="0">
                <a:solidFill>
                  <a:srgbClr val="000000"/>
                </a:solidFill>
              </a:rPr>
              <a:t> las </a:t>
            </a:r>
            <a:r>
              <a:rPr lang="en-US" sz="2000" dirty="0" err="1">
                <a:solidFill>
                  <a:srgbClr val="000000"/>
                </a:solidFill>
              </a:rPr>
              <a:t>preguntas</a:t>
            </a:r>
            <a:r>
              <a:rPr lang="en-US" sz="2000" dirty="0">
                <a:solidFill>
                  <a:srgbClr val="000000"/>
                </a:solidFill>
              </a:rPr>
              <a:t>: </a:t>
            </a:r>
            <a:r>
              <a:rPr lang="en-US" sz="2000" dirty="0">
                <a:solidFill>
                  <a:srgbClr val="000000"/>
                </a:solidFill>
                <a:hlinkClick r:id="rId3"/>
              </a:rPr>
              <a:t>https://www.youtube.com/watch?v=kJZh9wY37UM</a:t>
            </a:r>
            <a:r>
              <a:rPr lang="en-US" sz="2000" dirty="0">
                <a:solidFill>
                  <a:srgbClr val="000000"/>
                </a:solidFill>
              </a:rPr>
              <a:t> </a:t>
            </a:r>
          </a:p>
          <a:p>
            <a:r>
              <a:rPr lang="en-US" sz="2000" dirty="0">
                <a:solidFill>
                  <a:srgbClr val="000000"/>
                </a:solidFill>
              </a:rPr>
              <a:t>¿</a:t>
            </a:r>
            <a:r>
              <a:rPr lang="en-US" sz="2000" dirty="0" err="1">
                <a:solidFill>
                  <a:srgbClr val="000000"/>
                </a:solidFill>
              </a:rPr>
              <a:t>Cuántos</a:t>
            </a:r>
            <a:r>
              <a:rPr lang="en-US" sz="2000" dirty="0">
                <a:solidFill>
                  <a:srgbClr val="000000"/>
                </a:solidFill>
              </a:rPr>
              <a:t> </a:t>
            </a:r>
            <a:r>
              <a:rPr lang="en-US" sz="2000" dirty="0" err="1">
                <a:solidFill>
                  <a:srgbClr val="000000"/>
                </a:solidFill>
              </a:rPr>
              <a:t>hilos</a:t>
            </a:r>
            <a:r>
              <a:rPr lang="en-US" sz="2000" dirty="0">
                <a:solidFill>
                  <a:srgbClr val="000000"/>
                </a:solidFill>
              </a:rPr>
              <a:t> </a:t>
            </a:r>
            <a:r>
              <a:rPr lang="en-US" sz="2000" dirty="0" err="1">
                <a:solidFill>
                  <a:srgbClr val="000000"/>
                </a:solidFill>
              </a:rPr>
              <a:t>coloridos</a:t>
            </a:r>
            <a:r>
              <a:rPr lang="en-US" sz="2000" dirty="0">
                <a:solidFill>
                  <a:srgbClr val="000000"/>
                </a:solidFill>
              </a:rPr>
              <a:t> </a:t>
            </a:r>
            <a:r>
              <a:rPr lang="en-US" sz="2000" dirty="0" err="1">
                <a:solidFill>
                  <a:srgbClr val="000000"/>
                </a:solidFill>
              </a:rPr>
              <a:t>puede</a:t>
            </a:r>
            <a:r>
              <a:rPr lang="en-US" sz="2000" dirty="0">
                <a:solidFill>
                  <a:srgbClr val="000000"/>
                </a:solidFill>
              </a:rPr>
              <a:t> </a:t>
            </a:r>
            <a:r>
              <a:rPr lang="en-US" sz="2000" dirty="0" err="1">
                <a:solidFill>
                  <a:srgbClr val="000000"/>
                </a:solidFill>
              </a:rPr>
              <a:t>distinguir</a:t>
            </a:r>
            <a:r>
              <a:rPr lang="en-US" sz="2000" dirty="0">
                <a:solidFill>
                  <a:srgbClr val="000000"/>
                </a:solidFill>
              </a:rPr>
              <a:t> </a:t>
            </a:r>
            <a:r>
              <a:rPr lang="en-US" sz="2000" dirty="0" err="1">
                <a:solidFill>
                  <a:srgbClr val="000000"/>
                </a:solidFill>
              </a:rPr>
              <a:t>en</a:t>
            </a:r>
            <a:r>
              <a:rPr lang="en-US" sz="2000" dirty="0">
                <a:solidFill>
                  <a:srgbClr val="000000"/>
                </a:solidFill>
              </a:rPr>
              <a:t> </a:t>
            </a:r>
            <a:r>
              <a:rPr lang="en-US" sz="2000" dirty="0" err="1">
                <a:solidFill>
                  <a:srgbClr val="000000"/>
                </a:solidFill>
              </a:rPr>
              <a:t>cada</a:t>
            </a:r>
            <a:r>
              <a:rPr lang="en-US" sz="2000" dirty="0">
                <a:solidFill>
                  <a:srgbClr val="000000"/>
                </a:solidFill>
              </a:rPr>
              <a:t> </a:t>
            </a:r>
            <a:r>
              <a:rPr lang="en-US" sz="2000" dirty="0" err="1">
                <a:solidFill>
                  <a:srgbClr val="000000"/>
                </a:solidFill>
              </a:rPr>
              <a:t>magnificación</a:t>
            </a:r>
            <a:r>
              <a:rPr lang="en-US" sz="2000" dirty="0">
                <a:solidFill>
                  <a:srgbClr val="000000"/>
                </a:solidFill>
              </a:rPr>
              <a:t>?</a:t>
            </a:r>
          </a:p>
          <a:p>
            <a:r>
              <a:rPr lang="en-US" sz="2000" dirty="0">
                <a:solidFill>
                  <a:srgbClr val="000000"/>
                </a:solidFill>
              </a:rPr>
              <a:t>¿</a:t>
            </a:r>
            <a:r>
              <a:rPr lang="en-US" sz="2000" dirty="0" err="1">
                <a:solidFill>
                  <a:srgbClr val="000000"/>
                </a:solidFill>
              </a:rPr>
              <a:t>Qué</a:t>
            </a:r>
            <a:r>
              <a:rPr lang="en-US" sz="2000" dirty="0">
                <a:solidFill>
                  <a:srgbClr val="000000"/>
                </a:solidFill>
              </a:rPr>
              <a:t> es la </a:t>
            </a:r>
            <a:r>
              <a:rPr lang="en-US" sz="2000" dirty="0" err="1">
                <a:solidFill>
                  <a:srgbClr val="000000"/>
                </a:solidFill>
              </a:rPr>
              <a:t>profundidad</a:t>
            </a:r>
            <a:r>
              <a:rPr lang="en-US" sz="2000" dirty="0">
                <a:solidFill>
                  <a:srgbClr val="000000"/>
                </a:solidFill>
              </a:rPr>
              <a:t> de </a:t>
            </a:r>
            <a:r>
              <a:rPr lang="en-US" sz="2000" dirty="0" err="1">
                <a:solidFill>
                  <a:srgbClr val="000000"/>
                </a:solidFill>
              </a:rPr>
              <a:t>foco</a:t>
            </a:r>
            <a:r>
              <a:rPr lang="en-US" sz="2000" dirty="0">
                <a:solidFill>
                  <a:srgbClr val="000000"/>
                </a:solidFill>
              </a:rPr>
              <a:t>?</a:t>
            </a:r>
          </a:p>
          <a:p>
            <a:r>
              <a:rPr lang="en-US" sz="2000" dirty="0" err="1">
                <a:solidFill>
                  <a:srgbClr val="000000"/>
                </a:solidFill>
              </a:rPr>
              <a:t>Defina</a:t>
            </a:r>
            <a:r>
              <a:rPr lang="en-US" sz="2000" dirty="0">
                <a:solidFill>
                  <a:srgbClr val="000000"/>
                </a:solidFill>
              </a:rPr>
              <a:t> </a:t>
            </a:r>
            <a:r>
              <a:rPr lang="en-US" sz="2000" dirty="0" err="1">
                <a:solidFill>
                  <a:srgbClr val="000000"/>
                </a:solidFill>
              </a:rPr>
              <a:t>qué</a:t>
            </a:r>
            <a:r>
              <a:rPr lang="en-US" sz="2000" dirty="0">
                <a:solidFill>
                  <a:srgbClr val="000000"/>
                </a:solidFill>
              </a:rPr>
              <a:t> es </a:t>
            </a:r>
            <a:r>
              <a:rPr lang="en-US" sz="2000" dirty="0" err="1">
                <a:solidFill>
                  <a:srgbClr val="000000"/>
                </a:solidFill>
              </a:rPr>
              <a:t>resolución</a:t>
            </a:r>
            <a:r>
              <a:rPr lang="en-US" sz="2000" dirty="0">
                <a:solidFill>
                  <a:srgbClr val="000000"/>
                </a:solidFill>
              </a:rPr>
              <a:t>.</a:t>
            </a:r>
          </a:p>
          <a:p>
            <a:r>
              <a:rPr lang="en-US" sz="2000" dirty="0">
                <a:solidFill>
                  <a:srgbClr val="000000"/>
                </a:solidFill>
              </a:rPr>
              <a:t>¿La </a:t>
            </a:r>
            <a:r>
              <a:rPr lang="en-US" sz="2000" dirty="0" err="1">
                <a:solidFill>
                  <a:srgbClr val="000000"/>
                </a:solidFill>
              </a:rPr>
              <a:t>resolución</a:t>
            </a:r>
            <a:r>
              <a:rPr lang="en-US" sz="2000" dirty="0">
                <a:solidFill>
                  <a:srgbClr val="000000"/>
                </a:solidFill>
              </a:rPr>
              <a:t> </a:t>
            </a:r>
            <a:r>
              <a:rPr lang="en-US" sz="2000" dirty="0" err="1">
                <a:solidFill>
                  <a:srgbClr val="000000"/>
                </a:solidFill>
              </a:rPr>
              <a:t>aumenta</a:t>
            </a:r>
            <a:r>
              <a:rPr lang="en-US" sz="2000" dirty="0">
                <a:solidFill>
                  <a:srgbClr val="000000"/>
                </a:solidFill>
              </a:rPr>
              <a:t> o </a:t>
            </a:r>
            <a:r>
              <a:rPr lang="en-US" sz="2000" dirty="0" err="1">
                <a:solidFill>
                  <a:srgbClr val="000000"/>
                </a:solidFill>
              </a:rPr>
              <a:t>disminuye</a:t>
            </a:r>
            <a:r>
              <a:rPr lang="en-US" sz="2000" dirty="0">
                <a:solidFill>
                  <a:srgbClr val="000000"/>
                </a:solidFill>
              </a:rPr>
              <a:t> con el </a:t>
            </a:r>
            <a:r>
              <a:rPr lang="en-US" sz="2000" dirty="0" err="1">
                <a:solidFill>
                  <a:srgbClr val="000000"/>
                </a:solidFill>
              </a:rPr>
              <a:t>aumento</a:t>
            </a:r>
            <a:r>
              <a:rPr lang="en-US" sz="2000" dirty="0">
                <a:solidFill>
                  <a:srgbClr val="000000"/>
                </a:solidFill>
              </a:rPr>
              <a:t> </a:t>
            </a:r>
            <a:r>
              <a:rPr lang="en-US" sz="2000" dirty="0" err="1">
                <a:solidFill>
                  <a:srgbClr val="000000"/>
                </a:solidFill>
              </a:rPr>
              <a:t>en</a:t>
            </a:r>
            <a:r>
              <a:rPr lang="en-US" sz="2000" dirty="0">
                <a:solidFill>
                  <a:srgbClr val="000000"/>
                </a:solidFill>
              </a:rPr>
              <a:t> </a:t>
            </a:r>
            <a:r>
              <a:rPr lang="en-US" sz="2000" dirty="0" err="1">
                <a:solidFill>
                  <a:srgbClr val="000000"/>
                </a:solidFill>
              </a:rPr>
              <a:t>magnificación</a:t>
            </a:r>
            <a:r>
              <a:rPr lang="en-US" sz="2000" dirty="0">
                <a:solidFill>
                  <a:srgbClr val="000000"/>
                </a:solidFill>
              </a:rPr>
              <a:t>?</a:t>
            </a:r>
          </a:p>
          <a:p>
            <a:endParaRPr lang="en-US" sz="2000" dirty="0">
              <a:solidFill>
                <a:srgbClr val="000000"/>
              </a:solidFill>
            </a:endParaRPr>
          </a:p>
        </p:txBody>
      </p:sp>
      <p:sp>
        <p:nvSpPr>
          <p:cNvPr id="16"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picture containing plate, sitting, table, food&#10;&#10;Description automatically generated">
            <a:extLst>
              <a:ext uri="{FF2B5EF4-FFF2-40B4-BE49-F238E27FC236}">
                <a16:creationId xmlns:a16="http://schemas.microsoft.com/office/drawing/2014/main" id="{6228537D-AB53-4045-BEAB-EF67385153B8}"/>
              </a:ext>
            </a:extLst>
          </p:cNvPr>
          <p:cNvPicPr>
            <a:picLocks noGrp="1" noChangeAspect="1"/>
          </p:cNvPicPr>
          <p:nvPr>
            <p:ph sz="half" idx="2"/>
          </p:nvPr>
        </p:nvPicPr>
        <p:blipFill rotWithShape="1">
          <a:blip r:embed="rId4">
            <a:extLst>
              <a:ext uri="{837473B0-CC2E-450A-ABE3-18F120FF3D39}">
                <a1611:picAttrSrcUrl xmlns:a1611="http://schemas.microsoft.com/office/drawing/2016/11/main" r:id="rId5"/>
              </a:ext>
            </a:extLst>
          </a:blip>
          <a:srcRect r="117" b="3"/>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7" name="TextBox 6">
            <a:extLst>
              <a:ext uri="{FF2B5EF4-FFF2-40B4-BE49-F238E27FC236}">
                <a16:creationId xmlns:a16="http://schemas.microsoft.com/office/drawing/2014/main" id="{04F745D1-3394-4A84-AA8D-1E9B197F5BEC}"/>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en.wikipedia.org/wiki/String_(structur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222402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Freeform: Shape 25">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B76DEE-EF5E-454C-B15E-AD0F8E366A00}"/>
              </a:ext>
            </a:extLst>
          </p:cNvPr>
          <p:cNvSpPr>
            <a:spLocks noGrp="1"/>
          </p:cNvSpPr>
          <p:nvPr>
            <p:ph type="title"/>
          </p:nvPr>
        </p:nvSpPr>
        <p:spPr>
          <a:xfrm>
            <a:off x="438913" y="859536"/>
            <a:ext cx="4832802" cy="1243584"/>
          </a:xfrm>
        </p:spPr>
        <p:txBody>
          <a:bodyPr vert="horz" lIns="91440" tIns="45720" rIns="91440" bIns="45720" rtlCol="0" anchor="ctr">
            <a:normAutofit/>
          </a:bodyPr>
          <a:lstStyle/>
          <a:p>
            <a:r>
              <a:rPr lang="en-US" sz="3400"/>
              <a:t>Montando una laminilla</a:t>
            </a:r>
          </a:p>
        </p:txBody>
      </p:sp>
      <p:sp>
        <p:nvSpPr>
          <p:cNvPr id="30" name="Rectangle 2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649B215-D389-4D3E-BD0E-512AD9B51DBB}"/>
              </a:ext>
            </a:extLst>
          </p:cNvPr>
          <p:cNvSpPr>
            <a:spLocks noGrp="1"/>
          </p:cNvSpPr>
          <p:nvPr>
            <p:ph sz="half" idx="1"/>
          </p:nvPr>
        </p:nvSpPr>
        <p:spPr>
          <a:xfrm>
            <a:off x="438912" y="2512611"/>
            <a:ext cx="4832803" cy="3664351"/>
          </a:xfrm>
        </p:spPr>
        <p:txBody>
          <a:bodyPr vert="horz" lIns="91440" tIns="45720" rIns="91440" bIns="45720" rtlCol="0">
            <a:normAutofit fontScale="92500"/>
          </a:bodyPr>
          <a:lstStyle/>
          <a:p>
            <a:r>
              <a:rPr lang="en-US" sz="1800" dirty="0">
                <a:hlinkClick r:id="rId2"/>
              </a:rPr>
              <a:t>https://www.youtube.com/watch?v=i2x3MKSJez4</a:t>
            </a:r>
            <a:endParaRPr lang="en-US" sz="1800" dirty="0"/>
          </a:p>
          <a:p>
            <a:r>
              <a:rPr lang="en-US" sz="1800" dirty="0">
                <a:hlinkClick r:id="rId3"/>
              </a:rPr>
              <a:t>https://www.youtube.com/watch?v=PrX3h-AflZI</a:t>
            </a:r>
            <a:endParaRPr lang="en-US" sz="1800" dirty="0"/>
          </a:p>
          <a:p>
            <a:r>
              <a:rPr lang="en-US" sz="1800" dirty="0">
                <a:hlinkClick r:id="rId4"/>
              </a:rPr>
              <a:t>https://www.youtube.com/watch?v=b6_SuhG_VPM</a:t>
            </a:r>
            <a:endParaRPr lang="en-US" sz="1800" dirty="0"/>
          </a:p>
          <a:p>
            <a:r>
              <a:rPr lang="en-US" sz="1800" dirty="0" err="1"/>
              <a:t>Colocar</a:t>
            </a:r>
            <a:r>
              <a:rPr lang="en-US" sz="1800" dirty="0"/>
              <a:t> lentamente el </a:t>
            </a:r>
            <a:r>
              <a:rPr lang="en-US" sz="1800" dirty="0" err="1"/>
              <a:t>cubreobjeto</a:t>
            </a:r>
            <a:r>
              <a:rPr lang="en-US" sz="1800" dirty="0"/>
              <a:t>:  </a:t>
            </a:r>
            <a:r>
              <a:rPr lang="en-US" sz="1800" dirty="0" err="1"/>
              <a:t>sujetándolo</a:t>
            </a:r>
            <a:r>
              <a:rPr lang="en-US" sz="1800" dirty="0"/>
              <a:t> con el </a:t>
            </a:r>
            <a:r>
              <a:rPr lang="en-US" sz="1800" dirty="0" err="1"/>
              <a:t>pulgar</a:t>
            </a:r>
            <a:r>
              <a:rPr lang="en-US" sz="1800" dirty="0"/>
              <a:t> y el </a:t>
            </a:r>
            <a:r>
              <a:rPr lang="en-US" sz="1800" dirty="0" err="1"/>
              <a:t>índice</a:t>
            </a:r>
            <a:r>
              <a:rPr lang="en-US" sz="1800" dirty="0"/>
              <a:t> </a:t>
            </a:r>
            <a:r>
              <a:rPr lang="en-US" sz="1800" dirty="0" err="1"/>
              <a:t>colocar</a:t>
            </a:r>
            <a:r>
              <a:rPr lang="en-US" sz="1800" dirty="0"/>
              <a:t> perpendicular </a:t>
            </a:r>
            <a:r>
              <a:rPr lang="en-US" sz="1800" dirty="0" err="1"/>
              <a:t>en</a:t>
            </a:r>
            <a:r>
              <a:rPr lang="en-US" sz="1800" dirty="0"/>
              <a:t> la </a:t>
            </a:r>
            <a:r>
              <a:rPr lang="en-US" sz="1800" dirty="0" err="1"/>
              <a:t>laminilla</a:t>
            </a:r>
            <a:r>
              <a:rPr lang="en-US" sz="1800" dirty="0"/>
              <a:t> </a:t>
            </a:r>
            <a:r>
              <a:rPr lang="en-US" sz="1800" dirty="0" err="1"/>
              <a:t>cerca</a:t>
            </a:r>
            <a:r>
              <a:rPr lang="en-US" sz="1800" dirty="0"/>
              <a:t> de la </a:t>
            </a:r>
            <a:r>
              <a:rPr lang="en-US" sz="1800" dirty="0" err="1"/>
              <a:t>gota</a:t>
            </a:r>
            <a:r>
              <a:rPr lang="en-US" sz="1800" dirty="0"/>
              <a:t> de </a:t>
            </a:r>
            <a:r>
              <a:rPr lang="en-US" sz="1800" dirty="0" err="1"/>
              <a:t>agua</a:t>
            </a:r>
            <a:r>
              <a:rPr lang="en-US" sz="1800" dirty="0"/>
              <a:t> y </a:t>
            </a:r>
            <a:r>
              <a:rPr lang="en-US" sz="1800" dirty="0" err="1"/>
              <a:t>dejar</a:t>
            </a:r>
            <a:r>
              <a:rPr lang="en-US" sz="1800" dirty="0"/>
              <a:t> </a:t>
            </a:r>
            <a:r>
              <a:rPr lang="en-US" sz="1800" dirty="0" err="1"/>
              <a:t>caer</a:t>
            </a:r>
            <a:r>
              <a:rPr lang="en-US" sz="1800" dirty="0"/>
              <a:t> </a:t>
            </a:r>
            <a:r>
              <a:rPr lang="en-US" sz="1800" dirty="0" err="1"/>
              <a:t>suavemente</a:t>
            </a:r>
            <a:r>
              <a:rPr lang="en-US" sz="1800" dirty="0"/>
              <a:t> </a:t>
            </a:r>
            <a:r>
              <a:rPr lang="en-US" sz="1800" dirty="0" err="1"/>
              <a:t>sobre</a:t>
            </a:r>
            <a:r>
              <a:rPr lang="en-US" sz="1800" dirty="0"/>
              <a:t> </a:t>
            </a:r>
            <a:r>
              <a:rPr lang="en-US" sz="1800" dirty="0" err="1"/>
              <a:t>esta</a:t>
            </a:r>
            <a:r>
              <a:rPr lang="en-US" sz="1800" dirty="0"/>
              <a:t>. </a:t>
            </a:r>
          </a:p>
          <a:p>
            <a:r>
              <a:rPr lang="en-US" sz="1800" dirty="0"/>
              <a:t>Se </a:t>
            </a:r>
            <a:r>
              <a:rPr lang="en-US" sz="1800" dirty="0" err="1"/>
              <a:t>puede</a:t>
            </a:r>
            <a:r>
              <a:rPr lang="en-US" sz="1800" dirty="0"/>
              <a:t> </a:t>
            </a:r>
            <a:r>
              <a:rPr lang="en-US" sz="1800" dirty="0" err="1"/>
              <a:t>usar</a:t>
            </a:r>
            <a:r>
              <a:rPr lang="en-US" sz="1800" dirty="0"/>
              <a:t> </a:t>
            </a:r>
            <a:r>
              <a:rPr lang="en-US" sz="1800" dirty="0" err="1"/>
              <a:t>aguja</a:t>
            </a:r>
            <a:r>
              <a:rPr lang="en-US" sz="1800" dirty="0"/>
              <a:t> de </a:t>
            </a:r>
            <a:r>
              <a:rPr lang="en-US" sz="1800" dirty="0" err="1"/>
              <a:t>disección</a:t>
            </a:r>
            <a:r>
              <a:rPr lang="en-US" sz="1800" dirty="0"/>
              <a:t> para </a:t>
            </a:r>
            <a:r>
              <a:rPr lang="en-US" sz="1800" dirty="0" err="1"/>
              <a:t>colocar</a:t>
            </a:r>
            <a:r>
              <a:rPr lang="en-US" sz="1800" dirty="0"/>
              <a:t> </a:t>
            </a:r>
            <a:r>
              <a:rPr lang="en-US" sz="1800" dirty="0" err="1"/>
              <a:t>cubreobjeto</a:t>
            </a:r>
            <a:r>
              <a:rPr lang="en-US" sz="1800" dirty="0"/>
              <a:t>.</a:t>
            </a:r>
          </a:p>
          <a:p>
            <a:r>
              <a:rPr lang="en-US" sz="1800" dirty="0"/>
              <a:t>La imagen de </a:t>
            </a:r>
            <a:r>
              <a:rPr lang="en-US" sz="1800" dirty="0" err="1"/>
              <a:t>abajo</a:t>
            </a:r>
            <a:r>
              <a:rPr lang="en-US" sz="1800" dirty="0"/>
              <a:t> </a:t>
            </a:r>
            <a:r>
              <a:rPr lang="en-US" sz="1800" dirty="0" err="1"/>
              <a:t>muestra</a:t>
            </a:r>
            <a:r>
              <a:rPr lang="en-US" sz="1800" dirty="0"/>
              <a:t> </a:t>
            </a:r>
            <a:r>
              <a:rPr lang="en-US" sz="1800" dirty="0" err="1"/>
              <a:t>cómo</a:t>
            </a:r>
            <a:r>
              <a:rPr lang="en-US" sz="1800" dirty="0"/>
              <a:t> </a:t>
            </a:r>
            <a:r>
              <a:rPr lang="en-US" sz="1800" dirty="0" err="1"/>
              <a:t>añadir</a:t>
            </a:r>
            <a:r>
              <a:rPr lang="en-US" sz="1800" dirty="0"/>
              <a:t> </a:t>
            </a:r>
            <a:r>
              <a:rPr lang="en-US" sz="1800" dirty="0" err="1"/>
              <a:t>tinte</a:t>
            </a:r>
            <a:r>
              <a:rPr lang="en-US" sz="1800" dirty="0"/>
              <a:t> a una </a:t>
            </a:r>
            <a:r>
              <a:rPr lang="en-US" sz="1800" dirty="0" err="1"/>
              <a:t>laminilla</a:t>
            </a:r>
            <a:r>
              <a:rPr lang="en-US" sz="1800" dirty="0"/>
              <a:t> </a:t>
            </a:r>
            <a:r>
              <a:rPr lang="en-US" sz="1800" dirty="0" err="1"/>
              <a:t>preparada</a:t>
            </a:r>
            <a:r>
              <a:rPr lang="en-US" sz="1800" dirty="0"/>
              <a:t>.</a:t>
            </a:r>
          </a:p>
        </p:txBody>
      </p:sp>
      <p:pic>
        <p:nvPicPr>
          <p:cNvPr id="6" name="Content Placeholder 5" descr="A picture containing drawing&#10;&#10;Description automatically generated">
            <a:extLst>
              <a:ext uri="{FF2B5EF4-FFF2-40B4-BE49-F238E27FC236}">
                <a16:creationId xmlns:a16="http://schemas.microsoft.com/office/drawing/2014/main" id="{427A2634-D948-4FE2-AE51-BB2272B1AE3F}"/>
              </a:ext>
            </a:extLst>
          </p:cNvPr>
          <p:cNvPicPr>
            <a:picLocks noGrp="1" noChangeAspect="1"/>
          </p:cNvPicPr>
          <p:nvPr>
            <p:ph sz="half" idx="2"/>
          </p:nvPr>
        </p:nvPicPr>
        <p:blipFill>
          <a:blip r:embed="rId5">
            <a:extLst>
              <a:ext uri="{837473B0-CC2E-450A-ABE3-18F120FF3D39}">
                <a1611:picAttrSrcUrl xmlns:a1611="http://schemas.microsoft.com/office/drawing/2016/11/main" r:id="rId6"/>
              </a:ext>
            </a:extLst>
          </a:blip>
          <a:stretch>
            <a:fillRect/>
          </a:stretch>
        </p:blipFill>
        <p:spPr>
          <a:xfrm>
            <a:off x="6420060" y="3545549"/>
            <a:ext cx="5135719" cy="2503663"/>
          </a:xfrm>
          <a:prstGeom prst="rect">
            <a:avLst/>
          </a:prstGeom>
        </p:spPr>
      </p:pic>
      <p:pic>
        <p:nvPicPr>
          <p:cNvPr id="9" name="Picture 8" descr="A close up of a device&#10;&#10;Description automatically generated">
            <a:extLst>
              <a:ext uri="{FF2B5EF4-FFF2-40B4-BE49-F238E27FC236}">
                <a16:creationId xmlns:a16="http://schemas.microsoft.com/office/drawing/2014/main" id="{8D1FA233-2FD6-40B5-83E2-C8EE26F956B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420060" y="618278"/>
            <a:ext cx="5135719" cy="2118483"/>
          </a:xfrm>
          <a:prstGeom prst="rect">
            <a:avLst/>
          </a:prstGeom>
        </p:spPr>
      </p:pic>
      <p:sp>
        <p:nvSpPr>
          <p:cNvPr id="7" name="TextBox 6">
            <a:extLst>
              <a:ext uri="{FF2B5EF4-FFF2-40B4-BE49-F238E27FC236}">
                <a16:creationId xmlns:a16="http://schemas.microsoft.com/office/drawing/2014/main" id="{21D1A87C-1942-4727-A277-B6AEEF1961C2}"/>
              </a:ext>
            </a:extLst>
          </p:cNvPr>
          <p:cNvSpPr txBox="1"/>
          <p:nvPr/>
        </p:nvSpPr>
        <p:spPr>
          <a:xfrm>
            <a:off x="8278486" y="6531851"/>
            <a:ext cx="231986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www.biologycorner.com/worksheets/microscope-advanced.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9"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sp>
        <p:nvSpPr>
          <p:cNvPr id="10" name="TextBox 9">
            <a:extLst>
              <a:ext uri="{FF2B5EF4-FFF2-40B4-BE49-F238E27FC236}">
                <a16:creationId xmlns:a16="http://schemas.microsoft.com/office/drawing/2014/main" id="{EB1B1F49-7054-4570-BCB0-B30A5E4E9F47}"/>
              </a:ext>
            </a:extLst>
          </p:cNvPr>
          <p:cNvSpPr txBox="1"/>
          <p:nvPr/>
        </p:nvSpPr>
        <p:spPr>
          <a:xfrm>
            <a:off x="8158261" y="2653255"/>
            <a:ext cx="244009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8" tooltip="https://bio.libretexts.org/Ancillary_Materials/Experiments/Book:_Laboratory_Exercises_in_Microbiology_(McLaughlin_and_Petersen)/1:_Introduction_to_Microscopy_and_Diversity_of_Cell_Types/1.2:_Procedures">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0"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152152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 name="Freeform: Shape 34">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38" name="Freeform: Shape 37">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Freeform: Shape 39">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41">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42">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Freeform: Shape 43">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4" name="Title 3">
            <a:extLst>
              <a:ext uri="{FF2B5EF4-FFF2-40B4-BE49-F238E27FC236}">
                <a16:creationId xmlns:a16="http://schemas.microsoft.com/office/drawing/2014/main" id="{3E52638F-501E-4C16-9AFB-63AD79287879}"/>
              </a:ext>
            </a:extLst>
          </p:cNvPr>
          <p:cNvSpPr>
            <a:spLocks noGrp="1"/>
          </p:cNvSpPr>
          <p:nvPr>
            <p:ph type="title"/>
          </p:nvPr>
        </p:nvSpPr>
        <p:spPr>
          <a:xfrm>
            <a:off x="3502731" y="1542402"/>
            <a:ext cx="5186842" cy="2387918"/>
          </a:xfrm>
        </p:spPr>
        <p:txBody>
          <a:bodyPr vert="horz" lIns="91440" tIns="45720" rIns="91440" bIns="45720" rtlCol="0" anchor="b">
            <a:normAutofit/>
          </a:bodyPr>
          <a:lstStyle/>
          <a:p>
            <a:pPr algn="ctr"/>
            <a:r>
              <a:rPr lang="en-US" sz="5200" kern="1200">
                <a:solidFill>
                  <a:schemeClr val="tx2"/>
                </a:solidFill>
                <a:latin typeface="+mj-lt"/>
                <a:ea typeface="+mj-ea"/>
                <a:cs typeface="+mj-cs"/>
              </a:rPr>
              <a:t>Células</a:t>
            </a:r>
            <a:endParaRPr lang="en-US" sz="5200" kern="1200" dirty="0">
              <a:solidFill>
                <a:schemeClr val="tx2"/>
              </a:solidFill>
              <a:latin typeface="+mj-lt"/>
              <a:ea typeface="+mj-ea"/>
              <a:cs typeface="+mj-cs"/>
            </a:endParaRPr>
          </a:p>
        </p:txBody>
      </p:sp>
      <p:sp>
        <p:nvSpPr>
          <p:cNvPr id="5" name="Text Placeholder 4">
            <a:extLst>
              <a:ext uri="{FF2B5EF4-FFF2-40B4-BE49-F238E27FC236}">
                <a16:creationId xmlns:a16="http://schemas.microsoft.com/office/drawing/2014/main" id="{CAC87523-B5F9-40B0-A777-3342684DDD93}"/>
              </a:ext>
            </a:extLst>
          </p:cNvPr>
          <p:cNvSpPr>
            <a:spLocks noGrp="1"/>
          </p:cNvSpPr>
          <p:nvPr>
            <p:ph type="body" idx="1"/>
          </p:nvPr>
        </p:nvSpPr>
        <p:spPr>
          <a:xfrm>
            <a:off x="3502135" y="4001587"/>
            <a:ext cx="5188034" cy="682079"/>
          </a:xfrm>
        </p:spPr>
        <p:txBody>
          <a:bodyPr vert="horz" lIns="91440" tIns="45720" rIns="91440" bIns="45720" rtlCol="0">
            <a:normAutofit/>
          </a:bodyPr>
          <a:lstStyle/>
          <a:p>
            <a:pPr algn="ctr"/>
            <a:endParaRPr lang="en-US" sz="2400" kern="1200">
              <a:solidFill>
                <a:schemeClr val="tx2"/>
              </a:solidFill>
              <a:latin typeface="+mn-lt"/>
              <a:ea typeface="+mn-ea"/>
              <a:cs typeface="+mn-cs"/>
            </a:endParaRPr>
          </a:p>
        </p:txBody>
      </p:sp>
      <p:grpSp>
        <p:nvGrpSpPr>
          <p:cNvPr id="46" name="Group 45">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47" name="Freeform: Shape 46">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50" name="Freeform: Shape 49">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51">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53" name="Freeform: Shape 52">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56" name="Freeform: Shape 55">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43552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 name="Title 3">
            <a:extLst>
              <a:ext uri="{FF2B5EF4-FFF2-40B4-BE49-F238E27FC236}">
                <a16:creationId xmlns:a16="http://schemas.microsoft.com/office/drawing/2014/main" id="{D08449C5-29AC-47F1-AC74-BD1D56AC881B}"/>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a:solidFill>
                  <a:srgbClr val="000000"/>
                </a:solidFill>
              </a:rPr>
              <a:t>Células</a:t>
            </a:r>
          </a:p>
        </p:txBody>
      </p:sp>
      <p:sp>
        <p:nvSpPr>
          <p:cNvPr id="5" name="Content Placeholder 4">
            <a:extLst>
              <a:ext uri="{FF2B5EF4-FFF2-40B4-BE49-F238E27FC236}">
                <a16:creationId xmlns:a16="http://schemas.microsoft.com/office/drawing/2014/main" id="{4C652519-1C65-402E-A27D-80FDC93141F1}"/>
              </a:ext>
            </a:extLst>
          </p:cNvPr>
          <p:cNvSpPr>
            <a:spLocks noGrp="1"/>
          </p:cNvSpPr>
          <p:nvPr>
            <p:ph sz="half" idx="1"/>
          </p:nvPr>
        </p:nvSpPr>
        <p:spPr>
          <a:xfrm>
            <a:off x="804997" y="2272143"/>
            <a:ext cx="4706803" cy="3788830"/>
          </a:xfrm>
        </p:spPr>
        <p:txBody>
          <a:bodyPr vert="horz" lIns="91440" tIns="45720" rIns="91440" bIns="45720" rtlCol="0" anchor="ctr">
            <a:normAutofit/>
          </a:bodyPr>
          <a:lstStyle/>
          <a:p>
            <a:r>
              <a:rPr lang="en-US" sz="2000">
                <a:solidFill>
                  <a:srgbClr val="000000"/>
                </a:solidFill>
              </a:rPr>
              <a:t>La célula es la unidad básica de la cual se componen los organismos unicelulares y multicelulares.  </a:t>
            </a:r>
          </a:p>
          <a:p>
            <a:r>
              <a:rPr lang="en-US" sz="2000">
                <a:solidFill>
                  <a:srgbClr val="000000"/>
                </a:solidFill>
              </a:rPr>
              <a:t>Esta es la unidad más pequeña que puede llevar a cabo todas las funciones que sostienen la vida de un organismo.  </a:t>
            </a:r>
          </a:p>
          <a:p>
            <a:r>
              <a:rPr lang="en-US" sz="2000">
                <a:solidFill>
                  <a:srgbClr val="000000"/>
                </a:solidFill>
              </a:rPr>
              <a:t>Podemos dividir las células en procariotas y eucariotas, que se distinguen por su organización y por su nivel de complejidad.</a:t>
            </a:r>
          </a:p>
        </p:txBody>
      </p:sp>
      <p:sp>
        <p:nvSpPr>
          <p:cNvPr id="23"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picture containing fabric, honeycomb, coral, flower&#10;&#10;Description automatically generated">
            <a:extLst>
              <a:ext uri="{FF2B5EF4-FFF2-40B4-BE49-F238E27FC236}">
                <a16:creationId xmlns:a16="http://schemas.microsoft.com/office/drawing/2014/main" id="{50582CEA-67DA-4AD4-8901-7506F1F391EF}"/>
              </a:ext>
            </a:extLst>
          </p:cNvPr>
          <p:cNvPicPr>
            <a:picLocks noGrp="1" noChangeAspect="1"/>
          </p:cNvPicPr>
          <p:nvPr>
            <p:ph sz="half" idx="2"/>
          </p:nvPr>
        </p:nvPicPr>
        <p:blipFill rotWithShape="1">
          <a:blip r:embed="rId3">
            <a:extLst>
              <a:ext uri="{837473B0-CC2E-450A-ABE3-18F120FF3D39}">
                <a1611:picAttrSrcUrl xmlns:a1611="http://schemas.microsoft.com/office/drawing/2016/11/main" r:id="rId4"/>
              </a:ext>
            </a:extLst>
          </a:blip>
          <a:srcRect l="14172" r="20653"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7" name="TextBox 6">
            <a:extLst>
              <a:ext uri="{FF2B5EF4-FFF2-40B4-BE49-F238E27FC236}">
                <a16:creationId xmlns:a16="http://schemas.microsoft.com/office/drawing/2014/main" id="{612700F8-64B9-4439-8C37-6277AB8D6C20}"/>
              </a:ext>
            </a:extLst>
          </p:cNvPr>
          <p:cNvSpPr txBox="1"/>
          <p:nvPr/>
        </p:nvSpPr>
        <p:spPr>
          <a:xfrm>
            <a:off x="9884957"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Signet_ring_cel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683683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1">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2317BB-1891-4C6E-B29D-CEC7F05BC987}"/>
              </a:ext>
            </a:extLst>
          </p:cNvPr>
          <p:cNvSpPr>
            <a:spLocks noGrp="1"/>
          </p:cNvSpPr>
          <p:nvPr>
            <p:ph type="title"/>
          </p:nvPr>
        </p:nvSpPr>
        <p:spPr>
          <a:xfrm>
            <a:off x="795528" y="386930"/>
            <a:ext cx="10141799" cy="1300554"/>
          </a:xfrm>
        </p:spPr>
        <p:txBody>
          <a:bodyPr vert="horz" lIns="91440" tIns="45720" rIns="91440" bIns="45720" rtlCol="0" anchor="b">
            <a:normAutofit/>
          </a:bodyPr>
          <a:lstStyle/>
          <a:p>
            <a:r>
              <a:rPr lang="en-US" sz="4800"/>
              <a:t>Celulas procariotas</a:t>
            </a:r>
          </a:p>
        </p:txBody>
      </p:sp>
      <p:sp>
        <p:nvSpPr>
          <p:cNvPr id="14" name="Rectangle 13">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drawing of a face&#10;&#10;Description automatically generated">
            <a:extLst>
              <a:ext uri="{FF2B5EF4-FFF2-40B4-BE49-F238E27FC236}">
                <a16:creationId xmlns:a16="http://schemas.microsoft.com/office/drawing/2014/main" id="{E6321C80-38EF-4D7E-9E1C-0BCEBA7248E0}"/>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r="2935" b="-1"/>
          <a:stretch/>
        </p:blipFill>
        <p:spPr>
          <a:xfrm>
            <a:off x="635295" y="2524715"/>
            <a:ext cx="5150277" cy="3714244"/>
          </a:xfrm>
          <a:prstGeom prst="rect">
            <a:avLst/>
          </a:prstGeom>
        </p:spPr>
      </p:pic>
      <p:sp>
        <p:nvSpPr>
          <p:cNvPr id="3" name="Content Placeholder 2">
            <a:extLst>
              <a:ext uri="{FF2B5EF4-FFF2-40B4-BE49-F238E27FC236}">
                <a16:creationId xmlns:a16="http://schemas.microsoft.com/office/drawing/2014/main" id="{9D53FE88-0AE1-433D-BDC6-95DACFAA3F1A}"/>
              </a:ext>
            </a:extLst>
          </p:cNvPr>
          <p:cNvSpPr>
            <a:spLocks noGrp="1"/>
          </p:cNvSpPr>
          <p:nvPr>
            <p:ph sz="half" idx="1"/>
          </p:nvPr>
        </p:nvSpPr>
        <p:spPr>
          <a:xfrm>
            <a:off x="6406429" y="2599509"/>
            <a:ext cx="4530898" cy="3639450"/>
          </a:xfrm>
        </p:spPr>
        <p:txBody>
          <a:bodyPr vert="horz" lIns="91440" tIns="45720" rIns="91440" bIns="45720" rtlCol="0" anchor="ctr">
            <a:noAutofit/>
          </a:bodyPr>
          <a:lstStyle/>
          <a:p>
            <a:r>
              <a:rPr lang="en-US" sz="1600" dirty="0"/>
              <a:t>Son las </a:t>
            </a:r>
            <a:r>
              <a:rPr lang="en-US" sz="1600" dirty="0" err="1"/>
              <a:t>células</a:t>
            </a:r>
            <a:r>
              <a:rPr lang="en-US" sz="1600" dirty="0"/>
              <a:t> </a:t>
            </a:r>
            <a:r>
              <a:rPr lang="en-US" sz="1600" dirty="0" err="1"/>
              <a:t>más</a:t>
            </a:r>
            <a:r>
              <a:rPr lang="en-US" sz="1600" dirty="0"/>
              <a:t> simples. </a:t>
            </a:r>
          </a:p>
          <a:p>
            <a:r>
              <a:rPr lang="en-US" sz="1600" dirty="0" err="1"/>
              <a:t>Estas</a:t>
            </a:r>
            <a:r>
              <a:rPr lang="en-US" sz="1600" dirty="0"/>
              <a:t> </a:t>
            </a:r>
            <a:r>
              <a:rPr lang="en-US" sz="1600" dirty="0" err="1"/>
              <a:t>células</a:t>
            </a:r>
            <a:r>
              <a:rPr lang="en-US" sz="1600" dirty="0"/>
              <a:t> no </a:t>
            </a:r>
            <a:r>
              <a:rPr lang="en-US" sz="1600" dirty="0" err="1"/>
              <a:t>poseen</a:t>
            </a:r>
            <a:r>
              <a:rPr lang="en-US" sz="1600" dirty="0"/>
              <a:t> </a:t>
            </a:r>
            <a:r>
              <a:rPr lang="en-US" sz="1600" dirty="0" err="1"/>
              <a:t>organelos</a:t>
            </a:r>
            <a:r>
              <a:rPr lang="en-US" sz="1600" dirty="0"/>
              <a:t> </a:t>
            </a:r>
            <a:r>
              <a:rPr lang="en-US" sz="1600" dirty="0" err="1"/>
              <a:t>rodeados</a:t>
            </a:r>
            <a:r>
              <a:rPr lang="en-US" sz="1600" dirty="0"/>
              <a:t> por </a:t>
            </a:r>
            <a:r>
              <a:rPr lang="en-US" sz="1600" dirty="0" err="1"/>
              <a:t>membranas</a:t>
            </a:r>
            <a:r>
              <a:rPr lang="en-US" sz="1600" dirty="0"/>
              <a:t> y </a:t>
            </a:r>
            <a:r>
              <a:rPr lang="en-US" sz="1600" dirty="0" err="1"/>
              <a:t>su</a:t>
            </a:r>
            <a:r>
              <a:rPr lang="en-US" sz="1600" dirty="0"/>
              <a:t> </a:t>
            </a:r>
            <a:r>
              <a:rPr lang="en-US" sz="1600" dirty="0" err="1"/>
              <a:t>cromosoma</a:t>
            </a:r>
            <a:r>
              <a:rPr lang="en-US" sz="1600" dirty="0"/>
              <a:t> circular se </a:t>
            </a:r>
            <a:r>
              <a:rPr lang="en-US" sz="1600" dirty="0" err="1"/>
              <a:t>encuentra</a:t>
            </a:r>
            <a:r>
              <a:rPr lang="en-US" sz="1600" dirty="0"/>
              <a:t> </a:t>
            </a:r>
            <a:r>
              <a:rPr lang="en-US" sz="1600" dirty="0" err="1"/>
              <a:t>en</a:t>
            </a:r>
            <a:r>
              <a:rPr lang="en-US" sz="1600" dirty="0"/>
              <a:t> una </a:t>
            </a:r>
            <a:r>
              <a:rPr lang="en-US" sz="1600" dirty="0" err="1"/>
              <a:t>región</a:t>
            </a:r>
            <a:r>
              <a:rPr lang="en-US" sz="1600" dirty="0"/>
              <a:t> </a:t>
            </a:r>
            <a:r>
              <a:rPr lang="en-US" sz="1600" dirty="0" err="1"/>
              <a:t>conocida</a:t>
            </a:r>
            <a:r>
              <a:rPr lang="en-US" sz="1600" dirty="0"/>
              <a:t> </a:t>
            </a:r>
            <a:r>
              <a:rPr lang="en-US" sz="1600" dirty="0" err="1"/>
              <a:t>como</a:t>
            </a:r>
            <a:r>
              <a:rPr lang="en-US" sz="1600" dirty="0"/>
              <a:t> la </a:t>
            </a:r>
            <a:r>
              <a:rPr lang="en-US" sz="1600" dirty="0" err="1"/>
              <a:t>región</a:t>
            </a:r>
            <a:r>
              <a:rPr lang="en-US" sz="1600" dirty="0"/>
              <a:t> nuclear. </a:t>
            </a:r>
          </a:p>
          <a:p>
            <a:r>
              <a:rPr lang="en-US" sz="1600" dirty="0" err="1"/>
              <a:t>Pueden</a:t>
            </a:r>
            <a:r>
              <a:rPr lang="en-US" sz="1600" dirty="0"/>
              <a:t> </a:t>
            </a:r>
            <a:r>
              <a:rPr lang="en-US" sz="1600" dirty="0" err="1"/>
              <a:t>tener</a:t>
            </a:r>
            <a:r>
              <a:rPr lang="en-US" sz="1600" dirty="0"/>
              <a:t> </a:t>
            </a:r>
            <a:r>
              <a:rPr lang="en-US" sz="1600" dirty="0" err="1"/>
              <a:t>además</a:t>
            </a:r>
            <a:r>
              <a:rPr lang="en-US" sz="1600" dirty="0"/>
              <a:t>, </a:t>
            </a:r>
            <a:r>
              <a:rPr lang="en-US" sz="1600" dirty="0" err="1"/>
              <a:t>otros</a:t>
            </a:r>
            <a:r>
              <a:rPr lang="en-US" sz="1600" dirty="0"/>
              <a:t> </a:t>
            </a:r>
            <a:r>
              <a:rPr lang="en-US" sz="1600" dirty="0" err="1"/>
              <a:t>cromosomas</a:t>
            </a:r>
            <a:r>
              <a:rPr lang="en-US" sz="1600" dirty="0"/>
              <a:t> </a:t>
            </a:r>
            <a:r>
              <a:rPr lang="en-US" sz="1600" dirty="0" err="1"/>
              <a:t>pequeños</a:t>
            </a:r>
            <a:r>
              <a:rPr lang="en-US" sz="1600" dirty="0"/>
              <a:t>, </a:t>
            </a:r>
            <a:r>
              <a:rPr lang="en-US" sz="1600" dirty="0" err="1"/>
              <a:t>llamados</a:t>
            </a:r>
            <a:r>
              <a:rPr lang="en-US" sz="1600" dirty="0"/>
              <a:t> </a:t>
            </a:r>
            <a:r>
              <a:rPr lang="en-US" sz="1600" dirty="0" err="1"/>
              <a:t>plásmidos</a:t>
            </a:r>
            <a:r>
              <a:rPr lang="en-US" sz="1600" dirty="0"/>
              <a:t>, que </a:t>
            </a:r>
            <a:r>
              <a:rPr lang="en-US" sz="1600" dirty="0" err="1"/>
              <a:t>contienen</a:t>
            </a:r>
            <a:r>
              <a:rPr lang="en-US" sz="1600" dirty="0"/>
              <a:t> </a:t>
            </a:r>
            <a:r>
              <a:rPr lang="en-US" sz="1600" dirty="0" err="1"/>
              <a:t>información</a:t>
            </a:r>
            <a:r>
              <a:rPr lang="en-US" sz="1600" dirty="0"/>
              <a:t> que </a:t>
            </a:r>
            <a:r>
              <a:rPr lang="en-US" sz="1600" dirty="0" err="1"/>
              <a:t>provee</a:t>
            </a:r>
            <a:r>
              <a:rPr lang="en-US" sz="1600" dirty="0"/>
              <a:t> </a:t>
            </a:r>
            <a:r>
              <a:rPr lang="en-US" sz="1600" dirty="0" err="1"/>
              <a:t>resistencia</a:t>
            </a:r>
            <a:r>
              <a:rPr lang="en-US" sz="1600" dirty="0"/>
              <a:t> a </a:t>
            </a:r>
            <a:r>
              <a:rPr lang="en-US" sz="1600" dirty="0" err="1"/>
              <a:t>antibióticos</a:t>
            </a:r>
            <a:r>
              <a:rPr lang="en-US" sz="1600" dirty="0"/>
              <a:t>. </a:t>
            </a:r>
          </a:p>
          <a:p>
            <a:r>
              <a:rPr lang="en-US" sz="1600" dirty="0" err="1"/>
              <a:t>Estas</a:t>
            </a:r>
            <a:r>
              <a:rPr lang="en-US" sz="1600" dirty="0"/>
              <a:t> </a:t>
            </a:r>
            <a:r>
              <a:rPr lang="en-US" sz="1600" dirty="0" err="1"/>
              <a:t>células</a:t>
            </a:r>
            <a:r>
              <a:rPr lang="en-US" sz="1600" dirty="0"/>
              <a:t> </a:t>
            </a:r>
            <a:r>
              <a:rPr lang="en-US" sz="1600" dirty="0" err="1"/>
              <a:t>tienen</a:t>
            </a:r>
            <a:r>
              <a:rPr lang="en-US" sz="1600" dirty="0"/>
              <a:t> </a:t>
            </a:r>
            <a:r>
              <a:rPr lang="en-US" sz="1600" dirty="0" err="1"/>
              <a:t>vacuolas</a:t>
            </a:r>
            <a:r>
              <a:rPr lang="en-US" sz="1600" dirty="0"/>
              <a:t> y </a:t>
            </a:r>
            <a:r>
              <a:rPr lang="en-US" sz="1600" dirty="0" err="1"/>
              <a:t>ribosomas</a:t>
            </a:r>
            <a:r>
              <a:rPr lang="en-US" sz="1600" dirty="0"/>
              <a:t>.</a:t>
            </a:r>
          </a:p>
          <a:p>
            <a:r>
              <a:rPr lang="en-US" sz="1600" dirty="0" err="1"/>
              <a:t>Algunas</a:t>
            </a:r>
            <a:r>
              <a:rPr lang="en-US" sz="1600" dirty="0"/>
              <a:t> </a:t>
            </a:r>
            <a:r>
              <a:rPr lang="en-US" sz="1600" dirty="0" err="1"/>
              <a:t>tienen</a:t>
            </a:r>
            <a:r>
              <a:rPr lang="en-US" sz="1600" dirty="0"/>
              <a:t> </a:t>
            </a:r>
            <a:r>
              <a:rPr lang="en-US" sz="1600" dirty="0" err="1"/>
              <a:t>estructuras</a:t>
            </a:r>
            <a:r>
              <a:rPr lang="en-US" sz="1600" dirty="0"/>
              <a:t> </a:t>
            </a:r>
            <a:r>
              <a:rPr lang="en-US" sz="1600" dirty="0" err="1"/>
              <a:t>adicionales</a:t>
            </a:r>
            <a:r>
              <a:rPr lang="en-US" sz="1600" dirty="0"/>
              <a:t> </a:t>
            </a:r>
            <a:r>
              <a:rPr lang="en-US" sz="1600" dirty="0" err="1"/>
              <a:t>como</a:t>
            </a:r>
            <a:r>
              <a:rPr lang="en-US" sz="1600" dirty="0"/>
              <a:t> </a:t>
            </a:r>
            <a:r>
              <a:rPr lang="en-US" sz="1600" dirty="0" err="1"/>
              <a:t>cápsulas</a:t>
            </a:r>
            <a:r>
              <a:rPr lang="en-US" sz="1600" dirty="0"/>
              <a:t>, </a:t>
            </a:r>
            <a:r>
              <a:rPr lang="en-US" sz="1600" dirty="0" err="1"/>
              <a:t>paredes</a:t>
            </a:r>
            <a:r>
              <a:rPr lang="en-US" sz="1600" dirty="0"/>
              <a:t> </a:t>
            </a:r>
            <a:r>
              <a:rPr lang="en-US" sz="1600" dirty="0" err="1"/>
              <a:t>celulares</a:t>
            </a:r>
            <a:r>
              <a:rPr lang="en-US" sz="1600" dirty="0"/>
              <a:t>, y </a:t>
            </a:r>
            <a:r>
              <a:rPr lang="en-US" sz="1600" dirty="0" err="1"/>
              <a:t>además</a:t>
            </a:r>
            <a:r>
              <a:rPr lang="en-US" sz="1600" dirty="0"/>
              <a:t> de </a:t>
            </a:r>
            <a:r>
              <a:rPr lang="en-US" sz="1600" dirty="0" err="1"/>
              <a:t>flagelos</a:t>
            </a:r>
            <a:r>
              <a:rPr lang="en-US" sz="1600" dirty="0"/>
              <a:t> o pili que les </a:t>
            </a:r>
            <a:r>
              <a:rPr lang="en-US" sz="1600" dirty="0" err="1"/>
              <a:t>ayudan</a:t>
            </a:r>
            <a:r>
              <a:rPr lang="en-US" sz="1600" dirty="0"/>
              <a:t> </a:t>
            </a:r>
            <a:r>
              <a:rPr lang="en-US" sz="1600" dirty="0" err="1"/>
              <a:t>en</a:t>
            </a:r>
            <a:r>
              <a:rPr lang="en-US" sz="1600" dirty="0"/>
              <a:t> el </a:t>
            </a:r>
            <a:r>
              <a:rPr lang="en-US" sz="1600" dirty="0" err="1"/>
              <a:t>movimiento</a:t>
            </a:r>
            <a:r>
              <a:rPr lang="en-US" sz="1600" dirty="0"/>
              <a:t>, </a:t>
            </a:r>
            <a:r>
              <a:rPr lang="en-US" sz="1600" dirty="0" err="1"/>
              <a:t>reconocimiento</a:t>
            </a:r>
            <a:r>
              <a:rPr lang="en-US" sz="1600" dirty="0"/>
              <a:t> de </a:t>
            </a:r>
            <a:r>
              <a:rPr lang="en-US" sz="1600" dirty="0" err="1"/>
              <a:t>otras</a:t>
            </a:r>
            <a:r>
              <a:rPr lang="en-US" sz="1600" dirty="0"/>
              <a:t> </a:t>
            </a:r>
            <a:r>
              <a:rPr lang="en-US" sz="1600" dirty="0" err="1"/>
              <a:t>células</a:t>
            </a:r>
            <a:r>
              <a:rPr lang="en-US" sz="1600" dirty="0"/>
              <a:t> y </a:t>
            </a:r>
            <a:r>
              <a:rPr lang="en-US" sz="1600" dirty="0" err="1"/>
              <a:t>en</a:t>
            </a:r>
            <a:r>
              <a:rPr lang="en-US" sz="1600" dirty="0"/>
              <a:t> la </a:t>
            </a:r>
            <a:r>
              <a:rPr lang="en-US" sz="1600" dirty="0" err="1"/>
              <a:t>reproducción</a:t>
            </a:r>
            <a:r>
              <a:rPr lang="en-US" sz="1600" dirty="0"/>
              <a:t>.</a:t>
            </a:r>
          </a:p>
        </p:txBody>
      </p:sp>
      <p:sp>
        <p:nvSpPr>
          <p:cNvPr id="18" name="Rectangle 17">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AA2F9CE-52AE-419B-9A5D-6BE171FC7DF0}"/>
              </a:ext>
            </a:extLst>
          </p:cNvPr>
          <p:cNvSpPr txBox="1"/>
          <p:nvPr/>
        </p:nvSpPr>
        <p:spPr>
          <a:xfrm>
            <a:off x="3598755" y="6038904"/>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urses.lumenlearning.com/wm-biology2/chapter/comparing-prokaryotic-and-eukaryotic-cell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350739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9D3ED5-AEAB-477A-9A42-372AEB377AC7}"/>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a:t>Células eucariotas</a:t>
            </a:r>
          </a:p>
        </p:txBody>
      </p:sp>
      <p:grpSp>
        <p:nvGrpSpPr>
          <p:cNvPr id="33" name="Group 3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4" name="Rectangle 3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F34C5F1F-71B9-46E1-986E-503AB88474F3}"/>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r>
              <a:rPr lang="en-US" sz="1700"/>
              <a:t>Poseen un núcleo discreto y organelos definidos por una membrana. </a:t>
            </a:r>
          </a:p>
          <a:p>
            <a:r>
              <a:rPr lang="en-US" sz="1700"/>
              <a:t>Mayor complejidad y organización. </a:t>
            </a:r>
          </a:p>
          <a:p>
            <a:r>
              <a:rPr lang="en-US" sz="1700"/>
              <a:t>Sus organelos permiten compartamentalizar funciones, aumentar la eficiencia de uso de materiales y recursos, y aumentar en tamaño en comparación con las células procariotas. </a:t>
            </a:r>
          </a:p>
          <a:p>
            <a:r>
              <a:rPr lang="en-US" sz="1700"/>
              <a:t>El material genético se encuentran dentro de un núcleo desde donde se controla toda la actividad celular.</a:t>
            </a:r>
          </a:p>
          <a:p>
            <a:r>
              <a:rPr lang="en-US" sz="1700"/>
              <a:t>Su separata muestra en la Tabla 6.1 las partes de las células vegetales y animales.  En la Tabla 6.2 se compraran las células procariotas y eucariotas.</a:t>
            </a:r>
          </a:p>
        </p:txBody>
      </p:sp>
      <p:sp>
        <p:nvSpPr>
          <p:cNvPr id="39" name="Rectangle 3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Content Placeholder 43" descr="A close up of text on a white background&#10;&#10;Description automatically generated">
            <a:extLst>
              <a:ext uri="{FF2B5EF4-FFF2-40B4-BE49-F238E27FC236}">
                <a16:creationId xmlns:a16="http://schemas.microsoft.com/office/drawing/2014/main" id="{441B7C21-934B-4E3E-994B-057217E282D8}"/>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172200" y="1956724"/>
            <a:ext cx="5181600" cy="4089139"/>
          </a:xfrm>
        </p:spPr>
      </p:pic>
      <p:sp>
        <p:nvSpPr>
          <p:cNvPr id="45" name="TextBox 44">
            <a:extLst>
              <a:ext uri="{FF2B5EF4-FFF2-40B4-BE49-F238E27FC236}">
                <a16:creationId xmlns:a16="http://schemas.microsoft.com/office/drawing/2014/main" id="{F0E94AF3-4DF1-4225-8839-C1030FC5EC51}"/>
              </a:ext>
            </a:extLst>
          </p:cNvPr>
          <p:cNvSpPr txBox="1"/>
          <p:nvPr/>
        </p:nvSpPr>
        <p:spPr>
          <a:xfrm>
            <a:off x="6172200" y="6045863"/>
            <a:ext cx="5181600" cy="230832"/>
          </a:xfrm>
          <a:prstGeom prst="rect">
            <a:avLst/>
          </a:prstGeom>
          <a:noFill/>
        </p:spPr>
        <p:txBody>
          <a:bodyPr wrap="square" rtlCol="0">
            <a:spAutoFit/>
          </a:bodyPr>
          <a:lstStyle/>
          <a:p>
            <a:r>
              <a:rPr lang="en-US" sz="900">
                <a:hlinkClick r:id="rId3" tooltip="https://employees.csbsju.edu/hjakubowski/classes/ch250/ROBI_CellTutorial.html"/>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3522230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10" name="Title 1"/>
          <p:cNvSpPr>
            <a:spLocks noGrp="1"/>
          </p:cNvSpPr>
          <p:nvPr>
            <p:ph type="title"/>
          </p:nvPr>
        </p:nvSpPr>
        <p:spPr>
          <a:xfrm>
            <a:off x="742950" y="742951"/>
            <a:ext cx="3476625" cy="4962524"/>
          </a:xfrm>
        </p:spPr>
        <p:txBody>
          <a:bodyPr>
            <a:normAutofit/>
          </a:bodyPr>
          <a:lstStyle/>
          <a:p>
            <a:pPr algn="ctr"/>
            <a:r>
              <a:rPr lang="en-US" altLang="en-US" sz="4800">
                <a:solidFill>
                  <a:srgbClr val="FFFFFF"/>
                </a:solidFill>
              </a:rPr>
              <a:t>Célula animal</a:t>
            </a:r>
          </a:p>
        </p:txBody>
      </p:sp>
      <p:pic>
        <p:nvPicPr>
          <p:cNvPr id="145411" name="Picture 2" descr="Life11e-Fig-05-07-1R.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53822" y="1163806"/>
            <a:ext cx="6553545" cy="45383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3406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47" name="Title 2"/>
          <p:cNvSpPr>
            <a:spLocks noGrp="1"/>
          </p:cNvSpPr>
          <p:nvPr>
            <p:ph type="title"/>
          </p:nvPr>
        </p:nvSpPr>
        <p:spPr>
          <a:xfrm>
            <a:off x="742950" y="742951"/>
            <a:ext cx="3476625" cy="4962524"/>
          </a:xfrm>
        </p:spPr>
        <p:txBody>
          <a:bodyPr>
            <a:normAutofit/>
          </a:bodyPr>
          <a:lstStyle/>
          <a:p>
            <a:pPr algn="ctr"/>
            <a:r>
              <a:rPr lang="en-US" altLang="en-US" sz="4800">
                <a:solidFill>
                  <a:srgbClr val="FFFFFF"/>
                </a:solidFill>
              </a:rPr>
              <a:t>Célula vegetal</a:t>
            </a:r>
          </a:p>
        </p:txBody>
      </p:sp>
      <p:pic>
        <p:nvPicPr>
          <p:cNvPr id="159746" name="Picture 1" descr="Life11e-Fig-05-07-8R.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53822" y="885280"/>
            <a:ext cx="6553545" cy="50953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016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F445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5659BC-CEE7-4B0B-84C0-F8B7270B0DD4}"/>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400">
                <a:solidFill>
                  <a:srgbClr val="FFFFFF"/>
                </a:solidFill>
              </a:rPr>
              <a:t>Usos de los microscopios</a:t>
            </a:r>
          </a:p>
        </p:txBody>
      </p:sp>
      <p:pic>
        <p:nvPicPr>
          <p:cNvPr id="6" name="Picture 1" descr="Life11e-Fig-05-01-0R.jpg">
            <a:extLst>
              <a:ext uri="{FF2B5EF4-FFF2-40B4-BE49-F238E27FC236}">
                <a16:creationId xmlns:a16="http://schemas.microsoft.com/office/drawing/2014/main" id="{FCDBDF04-2432-4E37-9EE9-9715A38FD56C}"/>
              </a:ext>
            </a:extLst>
          </p:cNvPr>
          <p:cNvPicPr>
            <a:picLocks noChangeAspect="1"/>
          </p:cNvPicPr>
          <p:nvPr/>
        </p:nvPicPr>
        <p:blipFill rotWithShape="1">
          <a:blip r:embed="rId3">
            <a:extLst>
              <a:ext uri="{28A0092B-C50C-407E-A947-70E740481C1C}">
                <a14:useLocalDpi xmlns:a14="http://schemas.microsoft.com/office/drawing/2010/main" val="0"/>
              </a:ext>
            </a:extLst>
          </a:blip>
          <a:srcRect l="3670" r="4825"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ontent Placeholder 16">
            <a:extLst>
              <a:ext uri="{FF2B5EF4-FFF2-40B4-BE49-F238E27FC236}">
                <a16:creationId xmlns:a16="http://schemas.microsoft.com/office/drawing/2014/main" id="{5058E876-BC03-41AC-9F17-4805DC056404}"/>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en-US" sz="2000">
                <a:solidFill>
                  <a:srgbClr val="FFFFFF"/>
                </a:solidFill>
              </a:rPr>
              <a:t>Los microscopios magnifican la imagen y aumentan nuestra capacidad para ver detalles que de otro modo no podríamos percibir. </a:t>
            </a:r>
          </a:p>
          <a:p>
            <a:r>
              <a:rPr lang="en-US" sz="2000">
                <a:solidFill>
                  <a:srgbClr val="FFFFFF"/>
                </a:solidFill>
              </a:rPr>
              <a:t> Vea cómo fue su origen:  </a:t>
            </a:r>
            <a:r>
              <a:rPr lang="en-US" sz="2000">
                <a:solidFill>
                  <a:srgbClr val="FFFFFF"/>
                </a:solidFill>
                <a:hlinkClick r:id="rId4"/>
              </a:rPr>
              <a:t>https://www.youtube.com/watch?v=Ue-86MDmjns&amp;frags=pl%2Cwn</a:t>
            </a:r>
            <a:endParaRPr lang="en-US" sz="2000">
              <a:solidFill>
                <a:srgbClr val="FFFFFF"/>
              </a:solidFill>
            </a:endParaRPr>
          </a:p>
          <a:p>
            <a:pPr marL="0"/>
            <a:endParaRPr lang="en-US" sz="2000">
              <a:solidFill>
                <a:srgbClr val="FFFFFF"/>
              </a:solidFill>
            </a:endParaRPr>
          </a:p>
        </p:txBody>
      </p:sp>
    </p:spTree>
    <p:extLst>
      <p:ext uri="{BB962C8B-B14F-4D97-AF65-F5344CB8AC3E}">
        <p14:creationId xmlns:p14="http://schemas.microsoft.com/office/powerpoint/2010/main" val="2436701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73CE25A-DAB2-4FF9-88DB-145B8312C8A2}"/>
              </a:ext>
            </a:extLst>
          </p:cNvPr>
          <p:cNvSpPr>
            <a:spLocks noGrp="1"/>
          </p:cNvSpPr>
          <p:nvPr>
            <p:ph type="title"/>
          </p:nvPr>
        </p:nvSpPr>
        <p:spPr>
          <a:xfrm>
            <a:off x="7041856" y="3113415"/>
            <a:ext cx="4036334" cy="2387600"/>
          </a:xfrm>
        </p:spPr>
        <p:txBody>
          <a:bodyPr vert="horz" lIns="91440" tIns="45720" rIns="91440" bIns="45720" rtlCol="0" anchor="t">
            <a:normAutofit/>
          </a:bodyPr>
          <a:lstStyle/>
          <a:p>
            <a:r>
              <a:rPr lang="en-US" sz="5400"/>
              <a:t>Mitocondria</a:t>
            </a:r>
          </a:p>
        </p:txBody>
      </p:sp>
      <p:sp>
        <p:nvSpPr>
          <p:cNvPr id="137" name="Rectangle 13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458" name="Picture 1" descr="Life11e-Fig-05-07-2R.jpg"/>
          <p:cNvPicPr>
            <a:picLocks noChangeAspect="1"/>
          </p:cNvPicPr>
          <p:nvPr/>
        </p:nvPicPr>
        <p:blipFill rotWithShape="1">
          <a:blip r:embed="rId3">
            <a:extLst>
              <a:ext uri="{28A0092B-C50C-407E-A947-70E740481C1C}">
                <a14:useLocalDpi xmlns:a14="http://schemas.microsoft.com/office/drawing/2010/main" val="0"/>
              </a:ext>
            </a:extLst>
          </a:blip>
          <a:srcRect l="7831" r="1" b="1"/>
          <a:stretch/>
        </p:blipFill>
        <p:spPr bwMode="auto">
          <a:xfrm>
            <a:off x="733507" y="666728"/>
            <a:ext cx="5536001" cy="54657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1" name="Group 14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142" name="Rectangle 14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6495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07" name="Title 2"/>
          <p:cNvSpPr>
            <a:spLocks noGrp="1"/>
          </p:cNvSpPr>
          <p:nvPr>
            <p:ph type="title"/>
          </p:nvPr>
        </p:nvSpPr>
        <p:spPr>
          <a:xfrm>
            <a:off x="742950" y="742951"/>
            <a:ext cx="3476625" cy="4962524"/>
          </a:xfrm>
        </p:spPr>
        <p:txBody>
          <a:bodyPr>
            <a:normAutofit/>
          </a:bodyPr>
          <a:lstStyle/>
          <a:p>
            <a:pPr algn="ctr"/>
            <a:r>
              <a:rPr lang="en-US" altLang="en-US" sz="4800">
                <a:solidFill>
                  <a:srgbClr val="FFFFFF"/>
                </a:solidFill>
              </a:rPr>
              <a:t>Núcleo</a:t>
            </a:r>
          </a:p>
        </p:txBody>
      </p:sp>
      <p:pic>
        <p:nvPicPr>
          <p:cNvPr id="149506" name="Picture 1" descr="Life11e-Fig-05-07-3R.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53822" y="1352220"/>
            <a:ext cx="6553545" cy="41615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7805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31EA4A4-5D79-4817-B146-24029A2F3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59AF453-73E8-4321-856A-CC6B9DCC9BDC}"/>
              </a:ext>
            </a:extLst>
          </p:cNvPr>
          <p:cNvSpPr>
            <a:spLocks noGrp="1"/>
          </p:cNvSpPr>
          <p:nvPr>
            <p:ph type="title"/>
          </p:nvPr>
        </p:nvSpPr>
        <p:spPr>
          <a:xfrm>
            <a:off x="7848600" y="1122363"/>
            <a:ext cx="3977640" cy="3204134"/>
          </a:xfrm>
        </p:spPr>
        <p:txBody>
          <a:bodyPr vert="horz" lIns="91440" tIns="45720" rIns="91440" bIns="45720" rtlCol="0" anchor="b">
            <a:normAutofit/>
          </a:bodyPr>
          <a:lstStyle/>
          <a:p>
            <a:r>
              <a:rPr lang="en-US" sz="4800"/>
              <a:t>Citoesqueleto</a:t>
            </a:r>
          </a:p>
        </p:txBody>
      </p:sp>
      <p:pic>
        <p:nvPicPr>
          <p:cNvPr id="151554" name="Picture 1" descr="Life11e-Fig-05-07-4R.jpg"/>
          <p:cNvPicPr>
            <a:picLocks noChangeAspect="1"/>
          </p:cNvPicPr>
          <p:nvPr/>
        </p:nvPicPr>
        <p:blipFill rotWithShape="1">
          <a:blip r:embed="rId3">
            <a:extLst>
              <a:ext uri="{28A0092B-C50C-407E-A947-70E740481C1C}">
                <a14:useLocalDpi xmlns:a14="http://schemas.microsoft.com/office/drawing/2010/main" val="0"/>
              </a:ext>
            </a:extLst>
          </a:blip>
          <a:srcRect l="2320"/>
          <a:stretch/>
        </p:blipFill>
        <p:spPr bwMode="auto">
          <a:xfrm>
            <a:off x="20" y="10"/>
            <a:ext cx="7443196"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Rectangle 1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9" name="Rectangle 1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796718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03" name="Title 2"/>
          <p:cNvSpPr>
            <a:spLocks noGrp="1"/>
          </p:cNvSpPr>
          <p:nvPr>
            <p:ph type="title"/>
          </p:nvPr>
        </p:nvSpPr>
        <p:spPr>
          <a:xfrm>
            <a:off x="742950" y="742951"/>
            <a:ext cx="3476625" cy="4962524"/>
          </a:xfrm>
        </p:spPr>
        <p:txBody>
          <a:bodyPr>
            <a:normAutofit/>
          </a:bodyPr>
          <a:lstStyle/>
          <a:p>
            <a:pPr algn="ctr"/>
            <a:r>
              <a:rPr lang="en-US" altLang="en-US">
                <a:solidFill>
                  <a:srgbClr val="FFFFFF"/>
                </a:solidFill>
              </a:rPr>
              <a:t>Retículo endoplásmico rugoso</a:t>
            </a:r>
          </a:p>
        </p:txBody>
      </p:sp>
      <p:pic>
        <p:nvPicPr>
          <p:cNvPr id="153602" name="Picture 1" descr="Life11e-Fig-05-07-5R.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53822" y="1016351"/>
            <a:ext cx="6553545" cy="48332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581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701" name="Rectangle 7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699" name="Title 2"/>
          <p:cNvSpPr>
            <a:spLocks noGrp="1"/>
          </p:cNvSpPr>
          <p:nvPr>
            <p:ph type="title"/>
          </p:nvPr>
        </p:nvSpPr>
        <p:spPr>
          <a:xfrm>
            <a:off x="742950" y="742951"/>
            <a:ext cx="3476625" cy="4962524"/>
          </a:xfrm>
        </p:spPr>
        <p:txBody>
          <a:bodyPr>
            <a:normAutofit/>
          </a:bodyPr>
          <a:lstStyle/>
          <a:p>
            <a:pPr algn="ctr"/>
            <a:r>
              <a:rPr lang="en-US" altLang="en-US" sz="4800">
                <a:solidFill>
                  <a:srgbClr val="FFFFFF"/>
                </a:solidFill>
              </a:rPr>
              <a:t>Centriolos</a:t>
            </a:r>
          </a:p>
        </p:txBody>
      </p:sp>
      <p:pic>
        <p:nvPicPr>
          <p:cNvPr id="157698" name="Picture 1" descr="Life11e-Fig-05-07-7R.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43562" y="492573"/>
            <a:ext cx="6174064" cy="58807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98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43" name="Title 2"/>
          <p:cNvSpPr>
            <a:spLocks noGrp="1"/>
          </p:cNvSpPr>
          <p:nvPr>
            <p:ph type="title"/>
          </p:nvPr>
        </p:nvSpPr>
        <p:spPr>
          <a:xfrm>
            <a:off x="599609" y="679731"/>
            <a:ext cx="4171994" cy="3736540"/>
          </a:xfrm>
        </p:spPr>
        <p:txBody>
          <a:bodyPr vert="horz" lIns="91440" tIns="45720" rIns="91440" bIns="45720" rtlCol="0" anchor="b">
            <a:normAutofit/>
          </a:bodyPr>
          <a:lstStyle/>
          <a:p>
            <a:r>
              <a:rPr lang="en-US" altLang="en-US" sz="5600"/>
              <a:t>Retículo endoplásmico liso</a:t>
            </a:r>
          </a:p>
        </p:txBody>
      </p:sp>
      <p:grpSp>
        <p:nvGrpSpPr>
          <p:cNvPr id="138" name="Group 137">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39" name="Straight Connector 138">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Rectangle 14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42" name="Picture 1" descr="Life11e-Fig-05-07-10R.jpg"/>
          <p:cNvPicPr>
            <a:picLocks noChangeAspect="1"/>
          </p:cNvPicPr>
          <p:nvPr/>
        </p:nvPicPr>
        <p:blipFill rotWithShape="1">
          <a:blip r:embed="rId3">
            <a:extLst>
              <a:ext uri="{28A0092B-C50C-407E-A947-70E740481C1C}">
                <a14:useLocalDpi xmlns:a14="http://schemas.microsoft.com/office/drawing/2010/main" val="0"/>
              </a:ext>
            </a:extLst>
          </a:blip>
          <a:srcRect r="3" b="5352"/>
          <a:stretch/>
        </p:blipFill>
        <p:spPr bwMode="auto">
          <a:xfrm>
            <a:off x="5640572" y="557360"/>
            <a:ext cx="5608830" cy="56327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9800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891" name="Title 2"/>
          <p:cNvSpPr>
            <a:spLocks noGrp="1"/>
          </p:cNvSpPr>
          <p:nvPr>
            <p:ph type="title"/>
          </p:nvPr>
        </p:nvSpPr>
        <p:spPr>
          <a:xfrm>
            <a:off x="742950" y="742951"/>
            <a:ext cx="3476625" cy="4962524"/>
          </a:xfrm>
        </p:spPr>
        <p:txBody>
          <a:bodyPr>
            <a:normAutofit/>
          </a:bodyPr>
          <a:lstStyle/>
          <a:p>
            <a:pPr algn="ctr"/>
            <a:r>
              <a:rPr lang="en-US" altLang="en-US" sz="4800" dirty="0" err="1">
                <a:solidFill>
                  <a:srgbClr val="FFFFFF"/>
                </a:solidFill>
              </a:rPr>
              <a:t>Ribosomas</a:t>
            </a:r>
            <a:endParaRPr lang="en-US" altLang="en-US" sz="4800" dirty="0">
              <a:solidFill>
                <a:srgbClr val="FFFFFF"/>
              </a:solidFill>
            </a:endParaRPr>
          </a:p>
        </p:txBody>
      </p:sp>
      <p:pic>
        <p:nvPicPr>
          <p:cNvPr id="165890" name="Picture 1" descr="Life11e-Fig-05-07-11R.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53822" y="1262109"/>
            <a:ext cx="6553545" cy="43417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234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939" name="Title 2"/>
          <p:cNvSpPr>
            <a:spLocks noGrp="1"/>
          </p:cNvSpPr>
          <p:nvPr>
            <p:ph type="title"/>
          </p:nvPr>
        </p:nvSpPr>
        <p:spPr>
          <a:xfrm>
            <a:off x="742950" y="742951"/>
            <a:ext cx="3476625" cy="4962524"/>
          </a:xfrm>
        </p:spPr>
        <p:txBody>
          <a:bodyPr>
            <a:normAutofit/>
          </a:bodyPr>
          <a:lstStyle/>
          <a:p>
            <a:pPr algn="ctr"/>
            <a:r>
              <a:rPr lang="en-US" altLang="en-US" sz="4800">
                <a:solidFill>
                  <a:srgbClr val="FFFFFF"/>
                </a:solidFill>
              </a:rPr>
              <a:t>Aparato de Golgi</a:t>
            </a:r>
          </a:p>
        </p:txBody>
      </p:sp>
      <p:pic>
        <p:nvPicPr>
          <p:cNvPr id="167938" name="Picture 1" descr="Life11e-Fig-05-07-12R.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91423" y="492573"/>
            <a:ext cx="6078342" cy="58807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890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01F88AC-09A8-4268-B68B-235A4E83122F}"/>
              </a:ext>
            </a:extLst>
          </p:cNvPr>
          <p:cNvSpPr>
            <a:spLocks noGrp="1"/>
          </p:cNvSpPr>
          <p:nvPr>
            <p:ph type="title"/>
          </p:nvPr>
        </p:nvSpPr>
        <p:spPr>
          <a:xfrm>
            <a:off x="7041856" y="3113415"/>
            <a:ext cx="4036334" cy="2387600"/>
          </a:xfrm>
        </p:spPr>
        <p:txBody>
          <a:bodyPr vert="horz" lIns="91440" tIns="45720" rIns="91440" bIns="45720" rtlCol="0" anchor="t">
            <a:normAutofit/>
          </a:bodyPr>
          <a:lstStyle/>
          <a:p>
            <a:r>
              <a:rPr lang="en-US" sz="5400" dirty="0" err="1"/>
              <a:t>Vacuola</a:t>
            </a:r>
            <a:endParaRPr lang="en-US" sz="5400" dirty="0"/>
          </a:p>
        </p:txBody>
      </p:sp>
      <p:sp>
        <p:nvSpPr>
          <p:cNvPr id="73" name="Rectangle 7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8050" name="Picture 1" descr="Life11e-Fig-05-13-2R.jpg"/>
          <p:cNvPicPr>
            <a:picLocks noGrp="1" noChangeAspect="1"/>
          </p:cNvPicPr>
          <p:nvPr>
            <p:ph idx="1"/>
          </p:nvPr>
        </p:nvPicPr>
        <p:blipFill rotWithShape="1">
          <a:blip r:embed="rId3">
            <a:extLst>
              <a:ext uri="{28A0092B-C50C-407E-A947-70E740481C1C}">
                <a14:useLocalDpi xmlns:a14="http://schemas.microsoft.com/office/drawing/2010/main" val="0"/>
              </a:ext>
            </a:extLst>
          </a:blip>
          <a:srcRect r="1249" b="1"/>
          <a:stretch/>
        </p:blipFill>
        <p:spPr bwMode="auto">
          <a:xfrm>
            <a:off x="733507" y="666728"/>
            <a:ext cx="5536001" cy="54657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 name="Group 7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78" name="Rectangle 7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214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987" name="Title 2"/>
          <p:cNvSpPr>
            <a:spLocks noGrp="1"/>
          </p:cNvSpPr>
          <p:nvPr>
            <p:ph type="title"/>
          </p:nvPr>
        </p:nvSpPr>
        <p:spPr>
          <a:xfrm>
            <a:off x="7041856" y="3113415"/>
            <a:ext cx="4036334" cy="2387600"/>
          </a:xfrm>
        </p:spPr>
        <p:txBody>
          <a:bodyPr vert="horz" lIns="91440" tIns="45720" rIns="91440" bIns="45720" rtlCol="0" anchor="t">
            <a:normAutofit/>
          </a:bodyPr>
          <a:lstStyle/>
          <a:p>
            <a:r>
              <a:rPr lang="en-US" altLang="en-US" sz="5400"/>
              <a:t>Cloroplastos</a:t>
            </a:r>
          </a:p>
        </p:txBody>
      </p:sp>
      <p:sp>
        <p:nvSpPr>
          <p:cNvPr id="74" name="Rectangle 7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9986" name="Picture 1" descr="Life11e-Fig-05-07-13R.jpg"/>
          <p:cNvPicPr>
            <a:picLocks noChangeAspect="1"/>
          </p:cNvPicPr>
          <p:nvPr/>
        </p:nvPicPr>
        <p:blipFill rotWithShape="1">
          <a:blip r:embed="rId3">
            <a:extLst>
              <a:ext uri="{28A0092B-C50C-407E-A947-70E740481C1C}">
                <a14:useLocalDpi xmlns:a14="http://schemas.microsoft.com/office/drawing/2010/main" val="0"/>
              </a:ext>
            </a:extLst>
          </a:blip>
          <a:srcRect t="1474" b="2755"/>
          <a:stretch/>
        </p:blipFill>
        <p:spPr bwMode="auto">
          <a:xfrm>
            <a:off x="733507" y="666728"/>
            <a:ext cx="5536001" cy="54657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 name="Group 7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79" name="Rectangle 7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89111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4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BD1C6F-D886-49E2-8A39-424AB9995670}"/>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kern="1200" dirty="0" err="1">
                <a:solidFill>
                  <a:srgbClr val="FFFFFF"/>
                </a:solidFill>
                <a:latin typeface="+mj-lt"/>
                <a:ea typeface="+mj-ea"/>
                <a:cs typeface="+mj-cs"/>
              </a:rPr>
              <a:t>Tipos</a:t>
            </a:r>
            <a:r>
              <a:rPr lang="en-US" kern="1200" dirty="0">
                <a:solidFill>
                  <a:srgbClr val="FFFFFF"/>
                </a:solidFill>
                <a:latin typeface="+mj-lt"/>
                <a:ea typeface="+mj-ea"/>
                <a:cs typeface="+mj-cs"/>
              </a:rPr>
              <a:t> de </a:t>
            </a:r>
            <a:r>
              <a:rPr lang="en-US" kern="1200" dirty="0" err="1">
                <a:solidFill>
                  <a:srgbClr val="FFFFFF"/>
                </a:solidFill>
                <a:latin typeface="+mj-lt"/>
                <a:ea typeface="+mj-ea"/>
                <a:cs typeface="+mj-cs"/>
              </a:rPr>
              <a:t>microscopio</a:t>
            </a:r>
            <a:endParaRPr lang="en-US" kern="1200" dirty="0">
              <a:solidFill>
                <a:srgbClr val="FFFFFF"/>
              </a:solidFill>
              <a:latin typeface="+mj-lt"/>
              <a:ea typeface="+mj-ea"/>
              <a:cs typeface="+mj-cs"/>
            </a:endParaRPr>
          </a:p>
        </p:txBody>
      </p:sp>
      <p:pic>
        <p:nvPicPr>
          <p:cNvPr id="6" name="Content Placeholder 5" descr="A microscope on a table&#10;&#10;Description automatically generated">
            <a:extLst>
              <a:ext uri="{FF2B5EF4-FFF2-40B4-BE49-F238E27FC236}">
                <a16:creationId xmlns:a16="http://schemas.microsoft.com/office/drawing/2014/main" id="{1FDF8214-8193-4630-8248-A4E3A76AB728}"/>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r="7535" b="4"/>
          <a:stretch/>
        </p:blipFill>
        <p:spPr>
          <a:xfrm>
            <a:off x="327546" y="2454903"/>
            <a:ext cx="3442801" cy="4080254"/>
          </a:xfrm>
          <a:prstGeom prst="rect">
            <a:avLst/>
          </a:prstGeom>
        </p:spPr>
      </p:pic>
      <p:pic>
        <p:nvPicPr>
          <p:cNvPr id="9" name="Picture 8" descr="A picture containing indoor, object, table, dark&#10;&#10;Description automatically generated">
            <a:extLst>
              <a:ext uri="{FF2B5EF4-FFF2-40B4-BE49-F238E27FC236}">
                <a16:creationId xmlns:a16="http://schemas.microsoft.com/office/drawing/2014/main" id="{B3640F9C-7FB7-4ED3-8172-9D030F9BDC5F}"/>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1243" r="4382" b="4"/>
          <a:stretch/>
        </p:blipFill>
        <p:spPr>
          <a:xfrm>
            <a:off x="3942260" y="2454901"/>
            <a:ext cx="3442803" cy="4080255"/>
          </a:xfrm>
          <a:prstGeom prst="rect">
            <a:avLst/>
          </a:prstGeom>
        </p:spPr>
      </p:pic>
      <p:sp>
        <p:nvSpPr>
          <p:cNvPr id="26"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6FA025-B193-4764-86B6-B1E4B906EF94}"/>
              </a:ext>
            </a:extLst>
          </p:cNvPr>
          <p:cNvSpPr>
            <a:spLocks noGrp="1"/>
          </p:cNvSpPr>
          <p:nvPr>
            <p:ph sz="half" idx="1"/>
          </p:nvPr>
        </p:nvSpPr>
        <p:spPr>
          <a:xfrm>
            <a:off x="7800976" y="739662"/>
            <a:ext cx="3866768" cy="5843841"/>
          </a:xfrm>
        </p:spPr>
        <p:txBody>
          <a:bodyPr vert="horz" lIns="91440" tIns="45720" rIns="91440" bIns="45720" rtlCol="0" anchor="ctr">
            <a:normAutofit/>
          </a:bodyPr>
          <a:lstStyle/>
          <a:p>
            <a:r>
              <a:rPr lang="en-US" sz="2400" dirty="0" err="1">
                <a:solidFill>
                  <a:srgbClr val="FFFFFF"/>
                </a:solidFill>
              </a:rPr>
              <a:t>Existen</a:t>
            </a:r>
            <a:r>
              <a:rPr lang="en-US" sz="2400" dirty="0">
                <a:solidFill>
                  <a:srgbClr val="FFFFFF"/>
                </a:solidFill>
              </a:rPr>
              <a:t> dos </a:t>
            </a:r>
            <a:r>
              <a:rPr lang="en-US" sz="2400" dirty="0" err="1">
                <a:solidFill>
                  <a:srgbClr val="FFFFFF"/>
                </a:solidFill>
              </a:rPr>
              <a:t>tipos</a:t>
            </a:r>
            <a:r>
              <a:rPr lang="en-US" sz="2400" dirty="0">
                <a:solidFill>
                  <a:srgbClr val="FFFFFF"/>
                </a:solidFill>
              </a:rPr>
              <a:t> </a:t>
            </a:r>
            <a:r>
              <a:rPr lang="en-US" sz="2400" dirty="0" err="1">
                <a:solidFill>
                  <a:srgbClr val="FFFFFF"/>
                </a:solidFill>
              </a:rPr>
              <a:t>principales</a:t>
            </a:r>
            <a:r>
              <a:rPr lang="en-US" sz="2400" dirty="0">
                <a:solidFill>
                  <a:srgbClr val="FFFFFF"/>
                </a:solidFill>
              </a:rPr>
              <a:t> de </a:t>
            </a:r>
            <a:r>
              <a:rPr lang="en-US" sz="2400" dirty="0" err="1">
                <a:solidFill>
                  <a:srgbClr val="FFFFFF"/>
                </a:solidFill>
              </a:rPr>
              <a:t>microscopio</a:t>
            </a:r>
            <a:r>
              <a:rPr lang="en-US" sz="2400" dirty="0">
                <a:solidFill>
                  <a:srgbClr val="FFFFFF"/>
                </a:solidFill>
              </a:rPr>
              <a:t>: el </a:t>
            </a:r>
            <a:r>
              <a:rPr lang="en-US" sz="2400" b="1" dirty="0" err="1">
                <a:solidFill>
                  <a:srgbClr val="FFFFFF"/>
                </a:solidFill>
              </a:rPr>
              <a:t>microscopio</a:t>
            </a:r>
            <a:r>
              <a:rPr lang="en-US" sz="2400" b="1" dirty="0">
                <a:solidFill>
                  <a:srgbClr val="FFFFFF"/>
                </a:solidFill>
              </a:rPr>
              <a:t> de luz y el </a:t>
            </a:r>
            <a:r>
              <a:rPr lang="en-US" sz="2400" b="1" dirty="0" err="1">
                <a:solidFill>
                  <a:srgbClr val="FFFFFF"/>
                </a:solidFill>
              </a:rPr>
              <a:t>microscopio</a:t>
            </a:r>
            <a:r>
              <a:rPr lang="en-US" sz="2400" b="1" dirty="0">
                <a:solidFill>
                  <a:srgbClr val="FFFFFF"/>
                </a:solidFill>
              </a:rPr>
              <a:t> de </a:t>
            </a:r>
            <a:r>
              <a:rPr lang="en-US" sz="2400" b="1" dirty="0" err="1">
                <a:solidFill>
                  <a:srgbClr val="FFFFFF"/>
                </a:solidFill>
              </a:rPr>
              <a:t>electrones</a:t>
            </a:r>
            <a:r>
              <a:rPr lang="en-US" sz="2400" b="1" dirty="0">
                <a:solidFill>
                  <a:srgbClr val="FFFFFF"/>
                </a:solidFill>
              </a:rPr>
              <a:t>.   </a:t>
            </a:r>
          </a:p>
          <a:p>
            <a:r>
              <a:rPr lang="en-US" sz="2400" b="1" dirty="0">
                <a:solidFill>
                  <a:srgbClr val="FFFFFF"/>
                </a:solidFill>
              </a:rPr>
              <a:t>El </a:t>
            </a:r>
            <a:r>
              <a:rPr lang="en-US" sz="2400" b="1" dirty="0" err="1">
                <a:solidFill>
                  <a:srgbClr val="FFFFFF"/>
                </a:solidFill>
              </a:rPr>
              <a:t>microscopio</a:t>
            </a:r>
            <a:r>
              <a:rPr lang="en-US" sz="2400" b="1" dirty="0">
                <a:solidFill>
                  <a:srgbClr val="FFFFFF"/>
                </a:solidFill>
              </a:rPr>
              <a:t> de luz </a:t>
            </a:r>
            <a:r>
              <a:rPr lang="en-US" sz="2400" b="1" dirty="0" err="1">
                <a:solidFill>
                  <a:srgbClr val="FFFFFF"/>
                </a:solidFill>
              </a:rPr>
              <a:t>u</a:t>
            </a:r>
            <a:r>
              <a:rPr lang="en-US" sz="2400" dirty="0" err="1">
                <a:solidFill>
                  <a:srgbClr val="FFFFFF"/>
                </a:solidFill>
              </a:rPr>
              <a:t>sa</a:t>
            </a:r>
            <a:r>
              <a:rPr lang="en-US" sz="2400" dirty="0">
                <a:solidFill>
                  <a:srgbClr val="FFFFFF"/>
                </a:solidFill>
              </a:rPr>
              <a:t> un </a:t>
            </a:r>
            <a:r>
              <a:rPr lang="en-US" sz="2400" dirty="0" err="1">
                <a:solidFill>
                  <a:srgbClr val="FFFFFF"/>
                </a:solidFill>
              </a:rPr>
              <a:t>rayo</a:t>
            </a:r>
            <a:r>
              <a:rPr lang="en-US" sz="2400" dirty="0">
                <a:solidFill>
                  <a:srgbClr val="FFFFFF"/>
                </a:solidFill>
              </a:rPr>
              <a:t> de luz para </a:t>
            </a:r>
            <a:r>
              <a:rPr lang="en-US" sz="2400" dirty="0" err="1">
                <a:solidFill>
                  <a:srgbClr val="FFFFFF"/>
                </a:solidFill>
              </a:rPr>
              <a:t>iluminar</a:t>
            </a:r>
            <a:r>
              <a:rPr lang="en-US" sz="2400" dirty="0">
                <a:solidFill>
                  <a:srgbClr val="FFFFFF"/>
                </a:solidFill>
              </a:rPr>
              <a:t> los </a:t>
            </a:r>
            <a:r>
              <a:rPr lang="en-US" sz="2400" dirty="0" err="1">
                <a:solidFill>
                  <a:srgbClr val="FFFFFF"/>
                </a:solidFill>
              </a:rPr>
              <a:t>objetos</a:t>
            </a:r>
            <a:r>
              <a:rPr lang="en-US" sz="2400" dirty="0">
                <a:solidFill>
                  <a:srgbClr val="FFFFFF"/>
                </a:solidFill>
              </a:rPr>
              <a:t> </a:t>
            </a:r>
            <a:r>
              <a:rPr lang="en-US" sz="2400" dirty="0" err="1">
                <a:solidFill>
                  <a:srgbClr val="FFFFFF"/>
                </a:solidFill>
              </a:rPr>
              <a:t>magnificados</a:t>
            </a:r>
            <a:r>
              <a:rPr lang="en-US" sz="2400" dirty="0">
                <a:solidFill>
                  <a:srgbClr val="FFFFFF"/>
                </a:solidFill>
              </a:rPr>
              <a:t> y </a:t>
            </a:r>
            <a:r>
              <a:rPr lang="en-US" sz="2400" dirty="0" err="1">
                <a:solidFill>
                  <a:srgbClr val="FFFFFF"/>
                </a:solidFill>
              </a:rPr>
              <a:t>enfocados</a:t>
            </a:r>
            <a:r>
              <a:rPr lang="en-US" sz="2400" dirty="0">
                <a:solidFill>
                  <a:srgbClr val="FFFFFF"/>
                </a:solidFill>
              </a:rPr>
              <a:t> por </a:t>
            </a:r>
            <a:r>
              <a:rPr lang="en-US" sz="2400" dirty="0" err="1">
                <a:solidFill>
                  <a:srgbClr val="FFFFFF"/>
                </a:solidFill>
              </a:rPr>
              <a:t>lentes</a:t>
            </a:r>
            <a:r>
              <a:rPr lang="en-US" sz="2400" dirty="0">
                <a:solidFill>
                  <a:srgbClr val="FFFFFF"/>
                </a:solidFill>
              </a:rPr>
              <a:t> de </a:t>
            </a:r>
            <a:r>
              <a:rPr lang="en-US" sz="2400" dirty="0" err="1">
                <a:solidFill>
                  <a:srgbClr val="FFFFFF"/>
                </a:solidFill>
              </a:rPr>
              <a:t>cristal</a:t>
            </a:r>
            <a:r>
              <a:rPr lang="en-US" sz="2400" dirty="0">
                <a:solidFill>
                  <a:srgbClr val="FFFFFF"/>
                </a:solidFill>
              </a:rPr>
              <a:t>. </a:t>
            </a:r>
          </a:p>
          <a:p>
            <a:r>
              <a:rPr lang="en-US" sz="2400" dirty="0">
                <a:solidFill>
                  <a:srgbClr val="FFFFFF"/>
                </a:solidFill>
              </a:rPr>
              <a:t>Los </a:t>
            </a:r>
            <a:r>
              <a:rPr lang="en-US" sz="2400" dirty="0" err="1">
                <a:solidFill>
                  <a:srgbClr val="FFFFFF"/>
                </a:solidFill>
              </a:rPr>
              <a:t>microscopios</a:t>
            </a:r>
            <a:r>
              <a:rPr lang="en-US" sz="2400" dirty="0">
                <a:solidFill>
                  <a:srgbClr val="FFFFFF"/>
                </a:solidFill>
              </a:rPr>
              <a:t> de luz </a:t>
            </a:r>
            <a:r>
              <a:rPr lang="en-US" sz="2400" dirty="0" err="1">
                <a:solidFill>
                  <a:srgbClr val="FFFFFF"/>
                </a:solidFill>
              </a:rPr>
              <a:t>más</a:t>
            </a:r>
            <a:r>
              <a:rPr lang="en-US" sz="2400" dirty="0">
                <a:solidFill>
                  <a:srgbClr val="FFFFFF"/>
                </a:solidFill>
              </a:rPr>
              <a:t> </a:t>
            </a:r>
            <a:r>
              <a:rPr lang="en-US" sz="2400" dirty="0" err="1">
                <a:solidFill>
                  <a:srgbClr val="FFFFFF"/>
                </a:solidFill>
              </a:rPr>
              <a:t>comunes</a:t>
            </a:r>
            <a:r>
              <a:rPr lang="en-US" sz="2400" dirty="0">
                <a:solidFill>
                  <a:srgbClr val="FFFFFF"/>
                </a:solidFill>
              </a:rPr>
              <a:t> son el </a:t>
            </a:r>
            <a:r>
              <a:rPr lang="en-US" sz="2400" dirty="0" err="1">
                <a:solidFill>
                  <a:srgbClr val="FFFFFF"/>
                </a:solidFill>
              </a:rPr>
              <a:t>estereoscopio</a:t>
            </a:r>
            <a:r>
              <a:rPr lang="en-US" sz="2400" dirty="0">
                <a:solidFill>
                  <a:srgbClr val="FFFFFF"/>
                </a:solidFill>
              </a:rPr>
              <a:t> (</a:t>
            </a:r>
            <a:r>
              <a:rPr lang="en-US" sz="2400" dirty="0" err="1">
                <a:solidFill>
                  <a:srgbClr val="FFFFFF"/>
                </a:solidFill>
              </a:rPr>
              <a:t>microscopio</a:t>
            </a:r>
            <a:r>
              <a:rPr lang="en-US" sz="2400" dirty="0">
                <a:solidFill>
                  <a:srgbClr val="FFFFFF"/>
                </a:solidFill>
              </a:rPr>
              <a:t> de </a:t>
            </a:r>
            <a:r>
              <a:rPr lang="en-US" sz="2400" dirty="0" err="1">
                <a:solidFill>
                  <a:srgbClr val="FFFFFF"/>
                </a:solidFill>
              </a:rPr>
              <a:t>disección</a:t>
            </a:r>
            <a:r>
              <a:rPr lang="en-US" sz="2400" dirty="0">
                <a:solidFill>
                  <a:srgbClr val="FFFFFF"/>
                </a:solidFill>
              </a:rPr>
              <a:t>) y el </a:t>
            </a:r>
            <a:r>
              <a:rPr lang="en-US" sz="2400" dirty="0" err="1">
                <a:solidFill>
                  <a:srgbClr val="FFFFFF"/>
                </a:solidFill>
              </a:rPr>
              <a:t>microscopio</a:t>
            </a:r>
            <a:r>
              <a:rPr lang="en-US" sz="2400" dirty="0">
                <a:solidFill>
                  <a:srgbClr val="FFFFFF"/>
                </a:solidFill>
              </a:rPr>
              <a:t> </a:t>
            </a:r>
            <a:r>
              <a:rPr lang="en-US" sz="2400" dirty="0" err="1">
                <a:solidFill>
                  <a:srgbClr val="FFFFFF"/>
                </a:solidFill>
              </a:rPr>
              <a:t>compuesto</a:t>
            </a:r>
            <a:r>
              <a:rPr lang="en-US" sz="2400" dirty="0">
                <a:solidFill>
                  <a:srgbClr val="FFFFFF"/>
                </a:solidFill>
              </a:rPr>
              <a:t>. </a:t>
            </a:r>
          </a:p>
          <a:p>
            <a:r>
              <a:rPr lang="en-US" sz="2400" dirty="0">
                <a:solidFill>
                  <a:srgbClr val="FFFFFF"/>
                </a:solidFill>
              </a:rPr>
              <a:t>La </a:t>
            </a:r>
            <a:r>
              <a:rPr lang="en-US" sz="2400" dirty="0" err="1">
                <a:solidFill>
                  <a:srgbClr val="FFFFFF"/>
                </a:solidFill>
              </a:rPr>
              <a:t>resolución</a:t>
            </a:r>
            <a:r>
              <a:rPr lang="en-US" sz="2400" dirty="0">
                <a:solidFill>
                  <a:srgbClr val="FFFFFF"/>
                </a:solidFill>
              </a:rPr>
              <a:t> es de </a:t>
            </a:r>
            <a:r>
              <a:rPr lang="en-US" altLang="en-US" sz="2400" dirty="0">
                <a:solidFill>
                  <a:srgbClr val="FFFFFF"/>
                </a:solidFill>
              </a:rPr>
              <a:t>0.2 </a:t>
            </a:r>
            <a:r>
              <a:rPr lang="en-US" altLang="en-US" sz="2400" dirty="0" err="1">
                <a:solidFill>
                  <a:srgbClr val="FFFFFF"/>
                </a:solidFill>
              </a:rPr>
              <a:t>μm</a:t>
            </a:r>
            <a:r>
              <a:rPr lang="en-US" altLang="en-US" sz="2400" dirty="0">
                <a:solidFill>
                  <a:srgbClr val="FFFFFF"/>
                </a:solidFill>
              </a:rPr>
              <a:t>.</a:t>
            </a:r>
          </a:p>
          <a:p>
            <a:endParaRPr lang="en-US" sz="1700" dirty="0">
              <a:solidFill>
                <a:srgbClr val="FFFFFF"/>
              </a:solidFill>
            </a:endParaRPr>
          </a:p>
          <a:p>
            <a:endParaRPr lang="en-US" sz="1700" dirty="0">
              <a:solidFill>
                <a:srgbClr val="FFFFFF"/>
              </a:solidFill>
            </a:endParaRPr>
          </a:p>
        </p:txBody>
      </p:sp>
      <p:sp>
        <p:nvSpPr>
          <p:cNvPr id="7" name="TextBox 6">
            <a:extLst>
              <a:ext uri="{FF2B5EF4-FFF2-40B4-BE49-F238E27FC236}">
                <a16:creationId xmlns:a16="http://schemas.microsoft.com/office/drawing/2014/main" id="{47D4C1D3-8489-41D3-A7FD-2A3110454FC9}"/>
              </a:ext>
            </a:extLst>
          </p:cNvPr>
          <p:cNvSpPr txBox="1"/>
          <p:nvPr/>
        </p:nvSpPr>
        <p:spPr>
          <a:xfrm>
            <a:off x="1463305" y="6335102"/>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ientificmicroscope.wikidot.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0" name="TextBox 9">
            <a:extLst>
              <a:ext uri="{FF2B5EF4-FFF2-40B4-BE49-F238E27FC236}">
                <a16:creationId xmlns:a16="http://schemas.microsoft.com/office/drawing/2014/main" id="{A51D7417-D941-49C9-8A00-85604E7698D5}"/>
              </a:ext>
            </a:extLst>
          </p:cNvPr>
          <p:cNvSpPr txBox="1"/>
          <p:nvPr/>
        </p:nvSpPr>
        <p:spPr>
          <a:xfrm>
            <a:off x="5065197" y="6335101"/>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pngimg.com/download/2587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762271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795" name="Title 2"/>
          <p:cNvSpPr>
            <a:spLocks noGrp="1"/>
          </p:cNvSpPr>
          <p:nvPr>
            <p:ph type="title"/>
          </p:nvPr>
        </p:nvSpPr>
        <p:spPr>
          <a:xfrm>
            <a:off x="7041856" y="3113415"/>
            <a:ext cx="4036334" cy="2387600"/>
          </a:xfrm>
        </p:spPr>
        <p:txBody>
          <a:bodyPr vert="horz" lIns="91440" tIns="45720" rIns="91440" bIns="45720" rtlCol="0" anchor="t">
            <a:normAutofit/>
          </a:bodyPr>
          <a:lstStyle/>
          <a:p>
            <a:r>
              <a:rPr lang="en-US" altLang="en-US" sz="5400" dirty="0"/>
              <a:t>Pared </a:t>
            </a:r>
            <a:r>
              <a:rPr lang="en-US" altLang="en-US" sz="5400" dirty="0" err="1"/>
              <a:t>celular</a:t>
            </a:r>
            <a:endParaRPr lang="en-US" altLang="en-US" sz="5400" dirty="0"/>
          </a:p>
        </p:txBody>
      </p:sp>
      <p:sp>
        <p:nvSpPr>
          <p:cNvPr id="74" name="Rectangle 7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794" name="Picture 1" descr="Life11e-Fig-05-07-9R.jpg"/>
          <p:cNvPicPr>
            <a:picLocks noChangeAspect="1"/>
          </p:cNvPicPr>
          <p:nvPr/>
        </p:nvPicPr>
        <p:blipFill rotWithShape="1">
          <a:blip r:embed="rId3">
            <a:extLst>
              <a:ext uri="{28A0092B-C50C-407E-A947-70E740481C1C}">
                <a14:useLocalDpi xmlns:a14="http://schemas.microsoft.com/office/drawing/2010/main" val="0"/>
              </a:ext>
            </a:extLst>
          </a:blip>
          <a:srcRect l="9097"/>
          <a:stretch/>
        </p:blipFill>
        <p:spPr bwMode="auto">
          <a:xfrm>
            <a:off x="733507" y="666728"/>
            <a:ext cx="5536001" cy="54657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 name="Group 7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79" name="Rectangle 7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546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067" name="Title 2"/>
          <p:cNvSpPr>
            <a:spLocks noGrp="1"/>
          </p:cNvSpPr>
          <p:nvPr>
            <p:ph type="title"/>
          </p:nvPr>
        </p:nvSpPr>
        <p:spPr>
          <a:xfrm>
            <a:off x="838200" y="5358141"/>
            <a:ext cx="10515600" cy="942664"/>
          </a:xfrm>
        </p:spPr>
        <p:txBody>
          <a:bodyPr>
            <a:normAutofit/>
          </a:bodyPr>
          <a:lstStyle/>
          <a:p>
            <a:pPr algn="ctr"/>
            <a:r>
              <a:rPr lang="en-US" altLang="en-US" sz="3600"/>
              <a:t>Construcción interna de un Microscopio compuesto</a:t>
            </a:r>
          </a:p>
        </p:txBody>
      </p:sp>
      <p:pic>
        <p:nvPicPr>
          <p:cNvPr id="88066" name="Picture 1" descr="Life11e-Fig-05-03-1R.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43467" y="568112"/>
            <a:ext cx="10905066" cy="46073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133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6CE67-38AB-4809-8BC8-8A74AB8240F2}"/>
              </a:ext>
            </a:extLst>
          </p:cNvPr>
          <p:cNvSpPr>
            <a:spLocks noGrp="1"/>
          </p:cNvSpPr>
          <p:nvPr>
            <p:ph type="title"/>
          </p:nvPr>
        </p:nvSpPr>
        <p:spPr/>
        <p:txBody>
          <a:bodyPr/>
          <a:lstStyle/>
          <a:p>
            <a:r>
              <a:rPr lang="en-US" dirty="0" err="1"/>
              <a:t>Estereoscopio</a:t>
            </a:r>
            <a:endParaRPr lang="en-PR" dirty="0"/>
          </a:p>
        </p:txBody>
      </p:sp>
      <p:sp>
        <p:nvSpPr>
          <p:cNvPr id="3" name="Content Placeholder 2">
            <a:extLst>
              <a:ext uri="{FF2B5EF4-FFF2-40B4-BE49-F238E27FC236}">
                <a16:creationId xmlns:a16="http://schemas.microsoft.com/office/drawing/2014/main" id="{625399E7-571F-452F-A2E0-54025A509C3D}"/>
              </a:ext>
            </a:extLst>
          </p:cNvPr>
          <p:cNvSpPr>
            <a:spLocks noGrp="1"/>
          </p:cNvSpPr>
          <p:nvPr>
            <p:ph sz="half" idx="1"/>
          </p:nvPr>
        </p:nvSpPr>
        <p:spPr/>
        <p:txBody>
          <a:bodyPr>
            <a:normAutofit fontScale="77500" lnSpcReduction="20000"/>
          </a:bodyPr>
          <a:lstStyle/>
          <a:p>
            <a:r>
              <a:rPr lang="en-US" dirty="0"/>
              <a:t>Me </a:t>
            </a:r>
            <a:r>
              <a:rPr lang="en-US" dirty="0" err="1"/>
              <a:t>permite</a:t>
            </a:r>
            <a:r>
              <a:rPr lang="en-US" dirty="0"/>
              <a:t> </a:t>
            </a:r>
            <a:r>
              <a:rPr lang="en-US" dirty="0" err="1"/>
              <a:t>ver</a:t>
            </a:r>
            <a:r>
              <a:rPr lang="en-US" dirty="0"/>
              <a:t> </a:t>
            </a:r>
            <a:r>
              <a:rPr lang="en-US" dirty="0" err="1"/>
              <a:t>imágenes</a:t>
            </a:r>
            <a:r>
              <a:rPr lang="en-US" dirty="0"/>
              <a:t> </a:t>
            </a:r>
            <a:r>
              <a:rPr lang="en-US" dirty="0" err="1"/>
              <a:t>tridimensionales</a:t>
            </a:r>
            <a:r>
              <a:rPr lang="en-US" dirty="0"/>
              <a:t> con una </a:t>
            </a:r>
            <a:r>
              <a:rPr lang="en-US" dirty="0" err="1"/>
              <a:t>magnificación</a:t>
            </a:r>
            <a:r>
              <a:rPr lang="en-US" dirty="0"/>
              <a:t> total </a:t>
            </a:r>
            <a:r>
              <a:rPr lang="en-US" dirty="0" err="1"/>
              <a:t>usualmente</a:t>
            </a:r>
            <a:r>
              <a:rPr lang="en-US" dirty="0"/>
              <a:t> de hasta 80x.</a:t>
            </a:r>
          </a:p>
          <a:p>
            <a:r>
              <a:rPr lang="es-ES" dirty="0"/>
              <a:t>El poder de resolución y de aumento del estereoscopio son mucho menores que las del microscopio compuesto y por esta razón el estereoscopio se usa para estudiar objetos y especímenes relativamente grandes, de aproximadamente 0.05 a 20 milímetros.  </a:t>
            </a:r>
          </a:p>
          <a:p>
            <a:r>
              <a:rPr lang="en-US" dirty="0"/>
              <a:t>Podemos </a:t>
            </a:r>
            <a:r>
              <a:rPr lang="en-US" dirty="0" err="1"/>
              <a:t>tener</a:t>
            </a:r>
            <a:r>
              <a:rPr lang="en-US" dirty="0"/>
              <a:t> dos </a:t>
            </a:r>
            <a:r>
              <a:rPr lang="en-US" dirty="0" err="1"/>
              <a:t>funtes</a:t>
            </a:r>
            <a:r>
              <a:rPr lang="en-US" dirty="0"/>
              <a:t> de </a:t>
            </a:r>
            <a:r>
              <a:rPr lang="en-US" dirty="0" err="1"/>
              <a:t>iluminación</a:t>
            </a:r>
            <a:r>
              <a:rPr lang="en-US" dirty="0"/>
              <a:t>, </a:t>
            </a:r>
            <a:r>
              <a:rPr lang="en-US" dirty="0" err="1"/>
              <a:t>aunque</a:t>
            </a:r>
            <a:r>
              <a:rPr lang="en-US" dirty="0"/>
              <a:t> </a:t>
            </a:r>
            <a:r>
              <a:rPr lang="en-US" dirty="0" err="1"/>
              <a:t>usualmente</a:t>
            </a:r>
            <a:r>
              <a:rPr lang="en-US" dirty="0"/>
              <a:t> se </a:t>
            </a:r>
            <a:r>
              <a:rPr lang="en-US" dirty="0" err="1"/>
              <a:t>usa</a:t>
            </a:r>
            <a:r>
              <a:rPr lang="en-US" dirty="0"/>
              <a:t> una </a:t>
            </a:r>
            <a:r>
              <a:rPr lang="en-US" dirty="0" err="1"/>
              <a:t>iluminación</a:t>
            </a:r>
            <a:r>
              <a:rPr lang="en-US" dirty="0"/>
              <a:t> superior para </a:t>
            </a:r>
            <a:r>
              <a:rPr lang="en-US" dirty="0" err="1"/>
              <a:t>ver</a:t>
            </a:r>
            <a:r>
              <a:rPr lang="en-US" dirty="0"/>
              <a:t> la </a:t>
            </a:r>
            <a:r>
              <a:rPr lang="en-US" dirty="0" err="1"/>
              <a:t>muestra</a:t>
            </a:r>
            <a:r>
              <a:rPr lang="en-US" dirty="0"/>
              <a:t>.</a:t>
            </a:r>
            <a:endParaRPr lang="en-PR" dirty="0"/>
          </a:p>
        </p:txBody>
      </p:sp>
      <p:pic>
        <p:nvPicPr>
          <p:cNvPr id="6" name="Content Placeholder 5">
            <a:extLst>
              <a:ext uri="{FF2B5EF4-FFF2-40B4-BE49-F238E27FC236}">
                <a16:creationId xmlns:a16="http://schemas.microsoft.com/office/drawing/2014/main" id="{BDC738F4-51AC-4F5D-8FA4-ED3B6F9C99BE}"/>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7317372" y="828452"/>
            <a:ext cx="3553827" cy="5348511"/>
          </a:xfrm>
        </p:spPr>
      </p:pic>
      <p:sp>
        <p:nvSpPr>
          <p:cNvPr id="7" name="TextBox 6">
            <a:extLst>
              <a:ext uri="{FF2B5EF4-FFF2-40B4-BE49-F238E27FC236}">
                <a16:creationId xmlns:a16="http://schemas.microsoft.com/office/drawing/2014/main" id="{57E0C49D-A0E0-4FCD-BE3B-754EEA57312B}"/>
              </a:ext>
            </a:extLst>
          </p:cNvPr>
          <p:cNvSpPr txBox="1"/>
          <p:nvPr/>
        </p:nvSpPr>
        <p:spPr>
          <a:xfrm>
            <a:off x="7317372" y="6152878"/>
            <a:ext cx="3553827" cy="230832"/>
          </a:xfrm>
          <a:prstGeom prst="rect">
            <a:avLst/>
          </a:prstGeom>
          <a:noFill/>
        </p:spPr>
        <p:txBody>
          <a:bodyPr wrap="square" rtlCol="0">
            <a:spAutoFit/>
          </a:bodyPr>
          <a:lstStyle/>
          <a:p>
            <a:r>
              <a:rPr lang="en-PR" sz="900">
                <a:hlinkClick r:id="rId3" tooltip="https://en.wikipedia.org/wiki/Stereo_microscope"/>
              </a:rPr>
              <a:t>This Photo</a:t>
            </a:r>
            <a:r>
              <a:rPr lang="en-PR" sz="900"/>
              <a:t> by Unknown Author is licensed under </a:t>
            </a:r>
            <a:r>
              <a:rPr lang="en-PR" sz="900">
                <a:hlinkClick r:id="rId4" tooltip="https://creativecommons.org/licenses/by-sa/3.0/"/>
              </a:rPr>
              <a:t>CC BY-SA</a:t>
            </a:r>
            <a:endParaRPr lang="en-PR" sz="900"/>
          </a:p>
        </p:txBody>
      </p:sp>
    </p:spTree>
    <p:extLst>
      <p:ext uri="{BB962C8B-B14F-4D97-AF65-F5344CB8AC3E}">
        <p14:creationId xmlns:p14="http://schemas.microsoft.com/office/powerpoint/2010/main" val="3985564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able, blue, motorcycle, person&#10;&#10;Description automatically generated">
            <a:extLst>
              <a:ext uri="{FF2B5EF4-FFF2-40B4-BE49-F238E27FC236}">
                <a16:creationId xmlns:a16="http://schemas.microsoft.com/office/drawing/2014/main" id="{60E8BD4B-49D7-41AB-B4F6-47016F5CE3D3}"/>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14118" b="1613"/>
          <a:stretch/>
        </p:blipFill>
        <p:spPr>
          <a:xfrm>
            <a:off x="20" y="10"/>
            <a:ext cx="12191980" cy="6857990"/>
          </a:xfrm>
          <a:prstGeom prst="rect">
            <a:avLst/>
          </a:prstGeom>
        </p:spPr>
      </p:pic>
      <p:sp>
        <p:nvSpPr>
          <p:cNvPr id="4" name="Title 3">
            <a:extLst>
              <a:ext uri="{FF2B5EF4-FFF2-40B4-BE49-F238E27FC236}">
                <a16:creationId xmlns:a16="http://schemas.microsoft.com/office/drawing/2014/main" id="{1DB52F47-D0A3-41AB-9F95-7E2707C99CC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Son varias las tecnicas y tipos de microscopios compuestos disponibles:</a:t>
            </a:r>
          </a:p>
        </p:txBody>
      </p:sp>
    </p:spTree>
    <p:extLst>
      <p:ext uri="{BB962C8B-B14F-4D97-AF65-F5344CB8AC3E}">
        <p14:creationId xmlns:p14="http://schemas.microsoft.com/office/powerpoint/2010/main" val="237721176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descr="Life11e-Fig-05-03-3R.jpg">
            <a:extLst>
              <a:ext uri="{FF2B5EF4-FFF2-40B4-BE49-F238E27FC236}">
                <a16:creationId xmlns:a16="http://schemas.microsoft.com/office/drawing/2014/main" id="{85D41773-0236-430F-A99E-CE3E5F7EB58B}"/>
              </a:ext>
            </a:extLst>
          </p:cNvPr>
          <p:cNvPicPr>
            <a:picLocks noChangeAspect="1"/>
          </p:cNvPicPr>
          <p:nvPr/>
        </p:nvPicPr>
        <p:blipFill rotWithShape="1">
          <a:blip r:embed="rId3">
            <a:extLst>
              <a:ext uri="{28A0092B-C50C-407E-A947-70E740481C1C}">
                <a14:useLocalDpi xmlns:a14="http://schemas.microsoft.com/office/drawing/2010/main" val="0"/>
              </a:ext>
            </a:extLst>
          </a:blip>
          <a:srcRect t="9860" r="-1" b="-1"/>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ectangle 74">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114" name="Picture 1" descr="Life11e-Fig-05-03-2R.jpg"/>
          <p:cNvPicPr>
            <a:picLocks noChangeAspect="1"/>
          </p:cNvPicPr>
          <p:nvPr/>
        </p:nvPicPr>
        <p:blipFill rotWithShape="1">
          <a:blip r:embed="rId4">
            <a:extLst>
              <a:ext uri="{28A0092B-C50C-407E-A947-70E740481C1C}">
                <a14:useLocalDpi xmlns:a14="http://schemas.microsoft.com/office/drawing/2010/main" val="0"/>
              </a:ext>
            </a:extLst>
          </a:blip>
          <a:srcRect t="3887" r="1" b="1"/>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322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60" name="Rectangle 134">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5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61" name="Rectangle 136">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descr="Life11e-Fig-05-03-6R.jpg">
            <a:extLst>
              <a:ext uri="{FF2B5EF4-FFF2-40B4-BE49-F238E27FC236}">
                <a16:creationId xmlns:a16="http://schemas.microsoft.com/office/drawing/2014/main" id="{DB6F14C6-7049-4905-BE51-1D381BE14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13211" y="643467"/>
            <a:ext cx="4345431"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Rectangle 138">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258" name="Picture 1" descr="Life11e-Fig-05-03-5R.jpg"/>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908007" y="643467"/>
            <a:ext cx="4596129"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101824"/>
      </p:ext>
    </p:extLst>
  </p:cSld>
  <p:clrMapOvr>
    <a:masterClrMapping/>
  </p:clrMapOvr>
</p:sld>
</file>

<file path=ppt/theme/theme1.xml><?xml version="1.0" encoding="utf-8"?>
<a:theme xmlns:a="http://schemas.openxmlformats.org/drawingml/2006/main" name="Azure">
  <a:themeElements>
    <a:clrScheme name="Azure 4">
      <a:dk1>
        <a:srgbClr val="000000"/>
      </a:dk1>
      <a:lt1>
        <a:srgbClr val="FFFFFF"/>
      </a:lt1>
      <a:dk2>
        <a:srgbClr val="FFFFFF"/>
      </a:dk2>
      <a:lt2>
        <a:srgbClr val="000000"/>
      </a:lt2>
      <a:accent1>
        <a:srgbClr val="FFFFFF"/>
      </a:accent1>
      <a:accent2>
        <a:srgbClr val="6666FF"/>
      </a:accent2>
      <a:accent3>
        <a:srgbClr val="FFFFFF"/>
      </a:accent3>
      <a:accent4>
        <a:srgbClr val="000000"/>
      </a:accent4>
      <a:accent5>
        <a:srgbClr val="FFFFFF"/>
      </a:accent5>
      <a:accent6>
        <a:srgbClr val="5C5CE7"/>
      </a:accent6>
      <a:hlink>
        <a:srgbClr val="3333CC"/>
      </a:hlink>
      <a:folHlink>
        <a:srgbClr val="3333CC"/>
      </a:folHlink>
    </a:clrScheme>
    <a:fontScheme name="Azu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zure 4">
        <a:dk1>
          <a:srgbClr val="000000"/>
        </a:dk1>
        <a:lt1>
          <a:srgbClr val="FFFFFF"/>
        </a:lt1>
        <a:dk2>
          <a:srgbClr val="FFFFFF"/>
        </a:dk2>
        <a:lt2>
          <a:srgbClr val="000000"/>
        </a:lt2>
        <a:accent1>
          <a:srgbClr val="FFFFFF"/>
        </a:accent1>
        <a:accent2>
          <a:srgbClr val="6666FF"/>
        </a:accent2>
        <a:accent3>
          <a:srgbClr val="FFFFFF"/>
        </a:accent3>
        <a:accent4>
          <a:srgbClr val="000000"/>
        </a:accent4>
        <a:accent5>
          <a:srgbClr val="FFFFFF"/>
        </a:accent5>
        <a:accent6>
          <a:srgbClr val="5C5CE7"/>
        </a:accent6>
        <a:hlink>
          <a:srgbClr val="3333CC"/>
        </a:hlink>
        <a:folHlink>
          <a:srgbClr val="3333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877</TotalTime>
  <Words>2691</Words>
  <Application>Microsoft Office PowerPoint</Application>
  <PresentationFormat>Widescreen</PresentationFormat>
  <Paragraphs>186</Paragraphs>
  <Slides>40</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ＭＳ Ｐゴシック</vt:lpstr>
      <vt:lpstr>ＭＳ Ｐゴシック</vt:lpstr>
      <vt:lpstr>Arial</vt:lpstr>
      <vt:lpstr>Calibri</vt:lpstr>
      <vt:lpstr>Calibri Light</vt:lpstr>
      <vt:lpstr>Courier New</vt:lpstr>
      <vt:lpstr>Times New Roman</vt:lpstr>
      <vt:lpstr>Wingdings</vt:lpstr>
      <vt:lpstr>Azure</vt:lpstr>
      <vt:lpstr>Office Theme</vt:lpstr>
      <vt:lpstr>Guía de uso de Microscopio y Células</vt:lpstr>
      <vt:lpstr>Objetivos</vt:lpstr>
      <vt:lpstr>Usos de los microscopios</vt:lpstr>
      <vt:lpstr>Tipos de microscopio</vt:lpstr>
      <vt:lpstr>Construcción interna de un Microscopio compuesto</vt:lpstr>
      <vt:lpstr>Estereoscopio</vt:lpstr>
      <vt:lpstr>Son varias las tecnicas y tipos de microscopios compuestos disponibles:</vt:lpstr>
      <vt:lpstr>PowerPoint Presentation</vt:lpstr>
      <vt:lpstr>PowerPoint Presentation</vt:lpstr>
      <vt:lpstr>PowerPoint Presentation</vt:lpstr>
      <vt:lpstr>Microscopios electrónicos</vt:lpstr>
      <vt:lpstr>PowerPoint Presentation</vt:lpstr>
      <vt:lpstr>Comparando TEM y SEM</vt:lpstr>
      <vt:lpstr>PowerPoint Presentation</vt:lpstr>
      <vt:lpstr>Partes del microscopio y sus funciones</vt:lpstr>
      <vt:lpstr>Lentes oculares</vt:lpstr>
      <vt:lpstr>Lentes objetivos</vt:lpstr>
      <vt:lpstr>Lentes objetivos</vt:lpstr>
      <vt:lpstr>Platina y colocación de la laminilla.</vt:lpstr>
      <vt:lpstr>Enfocando la imagen</vt:lpstr>
      <vt:lpstr>Observando la letra “e” bajo el microscopio</vt:lpstr>
      <vt:lpstr>Laminilla de hilos coloridos  </vt:lpstr>
      <vt:lpstr>Montando una laminilla</vt:lpstr>
      <vt:lpstr>Células</vt:lpstr>
      <vt:lpstr>Células</vt:lpstr>
      <vt:lpstr>Celulas procariotas</vt:lpstr>
      <vt:lpstr>Células eucariotas</vt:lpstr>
      <vt:lpstr>Célula animal</vt:lpstr>
      <vt:lpstr>Célula vegetal</vt:lpstr>
      <vt:lpstr>Mitocondria</vt:lpstr>
      <vt:lpstr>Núcleo</vt:lpstr>
      <vt:lpstr>Citoesqueleto</vt:lpstr>
      <vt:lpstr>Retículo endoplásmico rugoso</vt:lpstr>
      <vt:lpstr>Centriolos</vt:lpstr>
      <vt:lpstr>Retículo endoplásmico liso</vt:lpstr>
      <vt:lpstr>Ribosomas</vt:lpstr>
      <vt:lpstr>Aparato de Golgi</vt:lpstr>
      <vt:lpstr>Vacuola</vt:lpstr>
      <vt:lpstr>Cloroplastos</vt:lpstr>
      <vt:lpstr>Pared celular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Guía de uso de Microscopio y Células</dc:title>
  <dc:creator>JVG</dc:creator>
  <cp:lastModifiedBy>jvelezg</cp:lastModifiedBy>
  <cp:revision>5</cp:revision>
  <dcterms:created xsi:type="dcterms:W3CDTF">2020-09-10T20:41:33Z</dcterms:created>
  <dcterms:modified xsi:type="dcterms:W3CDTF">2020-09-11T12:35:41Z</dcterms:modified>
</cp:coreProperties>
</file>