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9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1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7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3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7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6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6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5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423E-DDF1-4720-8BCA-9462D138E32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6E141-3C19-4C67-985F-A999FF1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8138-8664-42FE-A7B3-7C6A0B28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173228"/>
            <a:ext cx="14499771" cy="5825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Identification of Novel Cas Proteins In Metagenomic Datasets of Microbiomes in Puerto Rican Ecosystems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42CC7-B3C6-4432-983C-6B48F5F17179}"/>
              </a:ext>
            </a:extLst>
          </p:cNvPr>
          <p:cNvSpPr txBox="1"/>
          <p:nvPr/>
        </p:nvSpPr>
        <p:spPr>
          <a:xfrm>
            <a:off x="1009135" y="1900572"/>
            <a:ext cx="15945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0" dirty="0">
                <a:latin typeface="Arial" panose="020B0604020202020204" pitchFamily="34" charset="0"/>
                <a:cs typeface="Arial" panose="020B0604020202020204" pitchFamily="34" charset="0"/>
              </a:rPr>
              <a:t>1. Significance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1A4C1-FD88-421F-B96F-81D33D54C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07" y="2360609"/>
            <a:ext cx="2400492" cy="208722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A83261-E80A-4CA1-877B-E423DEE0FE67}"/>
              </a:ext>
            </a:extLst>
          </p:cNvPr>
          <p:cNvSpPr/>
          <p:nvPr/>
        </p:nvSpPr>
        <p:spPr>
          <a:xfrm>
            <a:off x="887514" y="4646192"/>
            <a:ext cx="1814932" cy="7347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Transcriptional activation and repression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4E117E-615D-4A16-B038-3224F6BC4E87}"/>
              </a:ext>
            </a:extLst>
          </p:cNvPr>
          <p:cNvSpPr/>
          <p:nvPr/>
        </p:nvSpPr>
        <p:spPr>
          <a:xfrm>
            <a:off x="887512" y="5474833"/>
            <a:ext cx="1814932" cy="4996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Epigenetic modifications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B49F1B-BCB6-491B-B43E-E5204BAC7AE7}"/>
              </a:ext>
            </a:extLst>
          </p:cNvPr>
          <p:cNvSpPr/>
          <p:nvPr/>
        </p:nvSpPr>
        <p:spPr>
          <a:xfrm>
            <a:off x="887512" y="6068343"/>
            <a:ext cx="1814932" cy="7347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neurological disorders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7D724C-B62E-49C2-9A8E-B15750E37E29}"/>
              </a:ext>
            </a:extLst>
          </p:cNvPr>
          <p:cNvSpPr/>
          <p:nvPr/>
        </p:nvSpPr>
        <p:spPr>
          <a:xfrm>
            <a:off x="887512" y="6873199"/>
            <a:ext cx="1814932" cy="3104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Modify crops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E18831-C865-418B-9C82-604012535064}"/>
              </a:ext>
            </a:extLst>
          </p:cNvPr>
          <p:cNvSpPr/>
          <p:nvPr/>
        </p:nvSpPr>
        <p:spPr>
          <a:xfrm>
            <a:off x="887512" y="7262964"/>
            <a:ext cx="1814932" cy="4996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species and cell types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9339C-3D1A-4434-8C65-C236EEE7E85D}"/>
              </a:ext>
            </a:extLst>
          </p:cNvPr>
          <p:cNvSpPr txBox="1"/>
          <p:nvPr/>
        </p:nvSpPr>
        <p:spPr>
          <a:xfrm>
            <a:off x="3942326" y="1916269"/>
            <a:ext cx="15136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0" dirty="0">
                <a:latin typeface="Arial" panose="020B0604020202020204" pitchFamily="34" charset="0"/>
                <a:cs typeface="Arial" panose="020B0604020202020204" pitchFamily="34" charset="0"/>
              </a:rPr>
              <a:t>2. Innovation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C21C52-C0BC-433C-BD41-274DCDBD1EBE}"/>
              </a:ext>
            </a:extLst>
          </p:cNvPr>
          <p:cNvSpPr/>
          <p:nvPr/>
        </p:nvSpPr>
        <p:spPr>
          <a:xfrm>
            <a:off x="3805026" y="2342429"/>
            <a:ext cx="1926373" cy="387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procedure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4F3F58-9EFF-4616-B09D-8B7CB68F40A7}"/>
              </a:ext>
            </a:extLst>
          </p:cNvPr>
          <p:cNvSpPr/>
          <p:nvPr/>
        </p:nvSpPr>
        <p:spPr>
          <a:xfrm>
            <a:off x="3813674" y="3755142"/>
            <a:ext cx="1926373" cy="10731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Cas proteins isolated from Puerto Rican environments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03C402-9566-4131-9B22-1E41FE8445C3}"/>
              </a:ext>
            </a:extLst>
          </p:cNvPr>
          <p:cNvSpPr txBox="1"/>
          <p:nvPr/>
        </p:nvSpPr>
        <p:spPr>
          <a:xfrm>
            <a:off x="4000941" y="5079536"/>
            <a:ext cx="15136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0" dirty="0">
                <a:latin typeface="Arial" panose="020B0604020202020204" pitchFamily="34" charset="0"/>
                <a:cs typeface="Arial" panose="020B0604020202020204" pitchFamily="34" charset="0"/>
              </a:rPr>
              <a:t>3. Approach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780241-3F53-4CD2-A0D6-05EC47219D05}"/>
              </a:ext>
            </a:extLst>
          </p:cNvPr>
          <p:cNvSpPr/>
          <p:nvPr/>
        </p:nvSpPr>
        <p:spPr>
          <a:xfrm>
            <a:off x="3486501" y="5470411"/>
            <a:ext cx="2542558" cy="25804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Hypothesis: If only 1% of microbes can be cultivated in lab conditions, then many new CRISPR-Cas systems can be found using methods independent of cultivation.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B4C1AE-5E3F-4003-8345-A7A49B38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409" y="1839895"/>
            <a:ext cx="2783298" cy="63358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8974AA-66B4-4D7A-886F-A5C8B7B55588}"/>
              </a:ext>
            </a:extLst>
          </p:cNvPr>
          <p:cNvSpPr txBox="1"/>
          <p:nvPr/>
        </p:nvSpPr>
        <p:spPr>
          <a:xfrm>
            <a:off x="11132350" y="1073684"/>
            <a:ext cx="15136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0" dirty="0">
                <a:latin typeface="Arial" panose="020B0604020202020204" pitchFamily="34" charset="0"/>
                <a:cs typeface="Arial" panose="020B0604020202020204" pitchFamily="34" charset="0"/>
              </a:rPr>
              <a:t>4. Results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30D91E5-9548-4488-93A2-58807B79E616}"/>
              </a:ext>
            </a:extLst>
          </p:cNvPr>
          <p:cNvSpPr/>
          <p:nvPr/>
        </p:nvSpPr>
        <p:spPr>
          <a:xfrm>
            <a:off x="10989386" y="1405438"/>
            <a:ext cx="1926373" cy="264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01618F-EFBE-46D6-AEAF-644AFF03DDAA}"/>
              </a:ext>
            </a:extLst>
          </p:cNvPr>
          <p:cNvSpPr/>
          <p:nvPr/>
        </p:nvSpPr>
        <p:spPr>
          <a:xfrm>
            <a:off x="10989386" y="1706030"/>
            <a:ext cx="1926373" cy="2677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design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7013719-6F51-42CE-A9E1-DDBC1EF8BE3B}"/>
              </a:ext>
            </a:extLst>
          </p:cNvPr>
          <p:cNvSpPr/>
          <p:nvPr/>
        </p:nvSpPr>
        <p:spPr>
          <a:xfrm>
            <a:off x="10989386" y="2019888"/>
            <a:ext cx="1926373" cy="2861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ED2BD-C8C4-4732-9EB6-9514E7C0EA54}"/>
              </a:ext>
            </a:extLst>
          </p:cNvPr>
          <p:cNvSpPr txBox="1"/>
          <p:nvPr/>
        </p:nvSpPr>
        <p:spPr>
          <a:xfrm>
            <a:off x="11048313" y="4514471"/>
            <a:ext cx="16404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0" dirty="0">
                <a:latin typeface="Arial" panose="020B0604020202020204" pitchFamily="34" charset="0"/>
                <a:cs typeface="Arial" panose="020B0604020202020204" pitchFamily="34" charset="0"/>
              </a:rPr>
              <a:t>5. Conclusions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700BBD-C42E-4315-A24F-38635298E505}"/>
              </a:ext>
            </a:extLst>
          </p:cNvPr>
          <p:cNvSpPr/>
          <p:nvPr/>
        </p:nvSpPr>
        <p:spPr>
          <a:xfrm>
            <a:off x="10749536" y="4830862"/>
            <a:ext cx="2237999" cy="3293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procedure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905FF65-D456-416B-B98D-A5E357837077}"/>
              </a:ext>
            </a:extLst>
          </p:cNvPr>
          <p:cNvSpPr/>
          <p:nvPr/>
        </p:nvSpPr>
        <p:spPr>
          <a:xfrm>
            <a:off x="10310966" y="5211683"/>
            <a:ext cx="3115135" cy="5174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Amplifications could be new CRISPR-Cas systems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AE9D7B-FF9E-42B0-BA0A-61F204BBE675}"/>
              </a:ext>
            </a:extLst>
          </p:cNvPr>
          <p:cNvSpPr txBox="1"/>
          <p:nvPr/>
        </p:nvSpPr>
        <p:spPr>
          <a:xfrm>
            <a:off x="10990887" y="5868749"/>
            <a:ext cx="15136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0" dirty="0">
                <a:latin typeface="Arial" panose="020B0604020202020204" pitchFamily="34" charset="0"/>
                <a:cs typeface="Arial" panose="020B0604020202020204" pitchFamily="34" charset="0"/>
              </a:rPr>
              <a:t>6. Future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E9BBADF-C086-4AF7-9C2E-9DD89C895F09}"/>
              </a:ext>
            </a:extLst>
          </p:cNvPr>
          <p:cNvSpPr/>
          <p:nvPr/>
        </p:nvSpPr>
        <p:spPr>
          <a:xfrm>
            <a:off x="10479043" y="2360609"/>
            <a:ext cx="2947058" cy="3272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Cloning and Sequencing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C74AD82-16CF-4F57-998A-7F86A4C002A3}"/>
              </a:ext>
            </a:extLst>
          </p:cNvPr>
          <p:cNvSpPr/>
          <p:nvPr/>
        </p:nvSpPr>
        <p:spPr>
          <a:xfrm>
            <a:off x="10384994" y="6186973"/>
            <a:ext cx="2947058" cy="3272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Gene Assembly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245AEA8-AB25-48F0-B066-D106BCE9E669}"/>
              </a:ext>
            </a:extLst>
          </p:cNvPr>
          <p:cNvSpPr/>
          <p:nvPr/>
        </p:nvSpPr>
        <p:spPr>
          <a:xfrm>
            <a:off x="10383132" y="6566686"/>
            <a:ext cx="2947058" cy="5174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expression and purification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0A494E3-8CDE-4112-A0AE-2175B5436591}"/>
              </a:ext>
            </a:extLst>
          </p:cNvPr>
          <p:cNvSpPr txBox="1">
            <a:spLocks/>
          </p:cNvSpPr>
          <p:nvPr/>
        </p:nvSpPr>
        <p:spPr>
          <a:xfrm>
            <a:off x="1914713" y="1039692"/>
            <a:ext cx="10855233" cy="582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RISE student: Gabriel Jiménez Pagán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RISE mentor: Dr. Carlos Ríos Velázquez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Puerto Rico – Mayagüez Campus</a:t>
            </a:r>
            <a:endParaRPr lang="en-US" sz="16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3026B1-6A10-4864-A3F2-C7113C7CE3C9}"/>
              </a:ext>
            </a:extLst>
          </p:cNvPr>
          <p:cNvSpPr/>
          <p:nvPr/>
        </p:nvSpPr>
        <p:spPr>
          <a:xfrm>
            <a:off x="3814837" y="2833488"/>
            <a:ext cx="1926373" cy="7699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metagenomic libraries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895DC-8CD4-55FF-1514-D1461D74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098" y="2751244"/>
            <a:ext cx="1731828" cy="1748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47331-2948-BBFE-176D-8E87C90F8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2045" y="2761478"/>
            <a:ext cx="2882859" cy="17486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D76B14C-F23D-8078-F5FE-C4D459B4371F}"/>
              </a:ext>
            </a:extLst>
          </p:cNvPr>
          <p:cNvSpPr txBox="1"/>
          <p:nvPr/>
        </p:nvSpPr>
        <p:spPr>
          <a:xfrm>
            <a:off x="10465012" y="7136611"/>
            <a:ext cx="27832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0" dirty="0">
                <a:latin typeface="Arial" panose="020B0604020202020204" pitchFamily="34" charset="0"/>
                <a:cs typeface="Arial" panose="020B0604020202020204" pitchFamily="34" charset="0"/>
              </a:rPr>
              <a:t>7. Acknowledgements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B37681E-7836-EBE3-2F1A-EC89B4329BC5}"/>
              </a:ext>
            </a:extLst>
          </p:cNvPr>
          <p:cNvSpPr/>
          <p:nvPr/>
        </p:nvSpPr>
        <p:spPr>
          <a:xfrm>
            <a:off x="9904717" y="7441586"/>
            <a:ext cx="4298519" cy="3416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lang="en-US" sz="162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Ángel</a:t>
            </a:r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Rubio Marrero and MBBL team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23C27EC-4890-372D-42E0-04C1CE6C064B}"/>
              </a:ext>
            </a:extLst>
          </p:cNvPr>
          <p:cNvSpPr/>
          <p:nvPr/>
        </p:nvSpPr>
        <p:spPr>
          <a:xfrm>
            <a:off x="9904716" y="7835687"/>
            <a:ext cx="4298519" cy="3307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RISE-E-BASE Grant #: 5R25GM127191-04</a:t>
            </a:r>
          </a:p>
        </p:txBody>
      </p:sp>
    </p:spTree>
    <p:extLst>
      <p:ext uri="{BB962C8B-B14F-4D97-AF65-F5344CB8AC3E}">
        <p14:creationId xmlns:p14="http://schemas.microsoft.com/office/powerpoint/2010/main" val="288297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151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Identification of Novel Cas Proteins In Metagenomic Datasets of Microbiomes in Puerto Rican Ecosystems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Novel Cas Proteins In Metagenomic Datasets of Microbiomes in Puerto Rican Ecosystems</dc:title>
  <dc:creator>Gabriel Jimenez</dc:creator>
  <cp:lastModifiedBy>Gabriel Jimenez</cp:lastModifiedBy>
  <cp:revision>8</cp:revision>
  <dcterms:created xsi:type="dcterms:W3CDTF">2021-12-15T14:39:31Z</dcterms:created>
  <dcterms:modified xsi:type="dcterms:W3CDTF">2022-08-25T22:49:27Z</dcterms:modified>
</cp:coreProperties>
</file>