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9" r:id="rId5"/>
  </p:sldIdLst>
  <p:sldSz cx="32918400" cy="21945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03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1E3A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07" autoAdjust="0"/>
    <p:restoredTop sz="94660"/>
  </p:normalViewPr>
  <p:slideViewPr>
    <p:cSldViewPr snapToGrid="0" showGuides="1">
      <p:cViewPr>
        <p:scale>
          <a:sx n="32" d="100"/>
          <a:sy n="32" d="100"/>
        </p:scale>
        <p:origin x="69" y="231"/>
      </p:cViewPr>
      <p:guideLst>
        <p:guide pos="10392"/>
        <p:guide orient="horz"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istemaupr-my.sharepoint.com/personal/xavier_bonilla2_upr_edu/Documents/microwave_fibril_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400" b="0" i="0" baseline="0" dirty="0" err="1">
                <a:effectLst/>
              </a:rPr>
              <a:t>Tht</a:t>
            </a:r>
            <a:r>
              <a:rPr lang="en-US" sz="2400" b="0" i="0" baseline="0" dirty="0">
                <a:effectLst/>
              </a:rPr>
              <a:t> max fluorescence</a:t>
            </a:r>
            <a:endParaRPr lang="en-US" sz="2400" dirty="0">
              <a:effectLst/>
            </a:endParaRPr>
          </a:p>
        </c:rich>
      </c:tx>
      <c:layout>
        <c:manualLayout>
          <c:xMode val="edge"/>
          <c:yMode val="edge"/>
          <c:x val="0.25386504242763791"/>
          <c:y val="5.85411527717584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925822242564842"/>
          <c:y val="0.28121229468393577"/>
          <c:w val="0.86074177757435166"/>
          <c:h val="0.578945058980621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Sheet1!$B$6:$B$9</c:f>
              <c:strCache>
                <c:ptCount val="4"/>
                <c:pt idx="0">
                  <c:v>N=0</c:v>
                </c:pt>
                <c:pt idx="1">
                  <c:v>N=5</c:v>
                </c:pt>
                <c:pt idx="2">
                  <c:v>N=10</c:v>
                </c:pt>
                <c:pt idx="3">
                  <c:v>N=15</c:v>
                </c:pt>
              </c:strCache>
            </c:strRef>
          </c:cat>
          <c:val>
            <c:numRef>
              <c:f>Sheet1!$C$13:$C$16</c:f>
              <c:numCache>
                <c:formatCode>General</c:formatCode>
                <c:ptCount val="4"/>
                <c:pt idx="0">
                  <c:v>1</c:v>
                </c:pt>
                <c:pt idx="1">
                  <c:v>0.98478549962827611</c:v>
                </c:pt>
                <c:pt idx="2">
                  <c:v>1.0125548423576716</c:v>
                </c:pt>
                <c:pt idx="3">
                  <c:v>1.007560130260416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27-472A-A98E-7DE03E1D2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9657040"/>
        <c:axId val="1279658704"/>
      </c:barChart>
      <c:catAx>
        <c:axId val="127965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9658704"/>
        <c:crosses val="autoZero"/>
        <c:auto val="1"/>
        <c:lblAlgn val="ctr"/>
        <c:lblOffset val="100"/>
        <c:noMultiLvlLbl val="0"/>
      </c:catAx>
      <c:valAx>
        <c:axId val="127965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965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3591562"/>
            <a:ext cx="2798064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1526522"/>
            <a:ext cx="246888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C7CA-CC1A-4DB5-A3F3-F7B64F14AA1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D50B-D9B6-46D7-AA50-9FCE934F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C7CA-CC1A-4DB5-A3F3-F7B64F14AA1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D50B-D9B6-46D7-AA50-9FCE934F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5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168400"/>
            <a:ext cx="7098030" cy="18597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168400"/>
            <a:ext cx="20882610" cy="18597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C7CA-CC1A-4DB5-A3F3-F7B64F14AA1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D50B-D9B6-46D7-AA50-9FCE934F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4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C7CA-CC1A-4DB5-A3F3-F7B64F14AA1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D50B-D9B6-46D7-AA50-9FCE934F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5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5471167"/>
            <a:ext cx="2839212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14686287"/>
            <a:ext cx="2839212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C7CA-CC1A-4DB5-A3F3-F7B64F14AA1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D50B-D9B6-46D7-AA50-9FCE934F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3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842000"/>
            <a:ext cx="13990320" cy="139242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C7CA-CC1A-4DB5-A3F3-F7B64F14AA1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D50B-D9B6-46D7-AA50-9FCE934F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93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168405"/>
            <a:ext cx="28392120" cy="42418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5379722"/>
            <a:ext cx="13926024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8016240"/>
            <a:ext cx="13926024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5379722"/>
            <a:ext cx="13994608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8016240"/>
            <a:ext cx="13994608" cy="11790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C7CA-CC1A-4DB5-A3F3-F7B64F14AA1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D50B-D9B6-46D7-AA50-9FCE934F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42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C7CA-CC1A-4DB5-A3F3-F7B64F14AA1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D50B-D9B6-46D7-AA50-9FCE934F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7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C7CA-CC1A-4DB5-A3F3-F7B64F14AA1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D50B-D9B6-46D7-AA50-9FCE934F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6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3159765"/>
            <a:ext cx="1666494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C7CA-CC1A-4DB5-A3F3-F7B64F14AA1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D50B-D9B6-46D7-AA50-9FCE934F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6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463040"/>
            <a:ext cx="10617041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3159765"/>
            <a:ext cx="1666494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6583680"/>
            <a:ext cx="10617041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AC7CA-CC1A-4DB5-A3F3-F7B64F14AA1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ED50B-D9B6-46D7-AA50-9FCE934F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168405"/>
            <a:ext cx="2839212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842000"/>
            <a:ext cx="2839212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AC7CA-CC1A-4DB5-A3F3-F7B64F14AA18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20340325"/>
            <a:ext cx="1110996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20340325"/>
            <a:ext cx="740664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ED50B-D9B6-46D7-AA50-9FCE934F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5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245FAF-8BEC-A894-DB03-C201E6B80373}"/>
              </a:ext>
            </a:extLst>
          </p:cNvPr>
          <p:cNvSpPr txBox="1"/>
          <p:nvPr/>
        </p:nvSpPr>
        <p:spPr>
          <a:xfrm>
            <a:off x="-1" y="-47116"/>
            <a:ext cx="32918400" cy="2554545"/>
          </a:xfrm>
          <a:prstGeom prst="rect">
            <a:avLst/>
          </a:prstGeom>
          <a:solidFill>
            <a:srgbClr val="C41E3A"/>
          </a:solidFill>
        </p:spPr>
        <p:txBody>
          <a:bodyPr wrap="square" rtlCol="0">
            <a:spAutoFit/>
          </a:bodyPr>
          <a:lstStyle/>
          <a:p>
            <a:pPr algn="ctr"/>
            <a:endParaRPr lang="en-US" sz="3000" dirty="0">
              <a:solidFill>
                <a:schemeClr val="bg1"/>
              </a:solidFill>
              <a:latin typeface="SansSerif" panose="00000400000000000000"/>
              <a:ea typeface="Verdana" panose="020B0604030504040204" pitchFamily="34" charset="0"/>
            </a:endParaRPr>
          </a:p>
          <a:p>
            <a:pPr algn="ctr"/>
            <a:r>
              <a:rPr lang="en-US" sz="6500" dirty="0">
                <a:solidFill>
                  <a:schemeClr val="bg1"/>
                </a:solidFill>
                <a:latin typeface="SansSerif" panose="00000400000000000000"/>
                <a:ea typeface="Verdana" panose="020B0604030504040204" pitchFamily="34" charset="0"/>
              </a:rPr>
              <a:t>Synthesis of Microwave-Based Fibrils</a:t>
            </a:r>
          </a:p>
          <a:p>
            <a:pPr algn="ctr"/>
            <a:endParaRPr lang="en-US" sz="6500" dirty="0">
              <a:latin typeface="SansSerif" panose="0000040000000000000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EC8527-C5D4-9510-CDBF-AF61FE4261E3}"/>
              </a:ext>
            </a:extLst>
          </p:cNvPr>
          <p:cNvSpPr txBox="1"/>
          <p:nvPr/>
        </p:nvSpPr>
        <p:spPr>
          <a:xfrm>
            <a:off x="10939463" y="1419629"/>
            <a:ext cx="111156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R" sz="2400" b="1" u="sng" dirty="0">
                <a:solidFill>
                  <a:schemeClr val="bg1"/>
                </a:solidFill>
                <a:latin typeface="SansSerif" panose="00000400000000000000" pitchFamily="2" charset="2"/>
              </a:rPr>
              <a:t>Xavier A. Bonilla-Garcia</a:t>
            </a:r>
            <a:r>
              <a:rPr lang="es-PR" sz="2400" b="1" u="sng" baseline="30000" dirty="0">
                <a:solidFill>
                  <a:schemeClr val="bg1"/>
                </a:solidFill>
                <a:latin typeface="SansSerif" panose="00000400000000000000" pitchFamily="2" charset="2"/>
              </a:rPr>
              <a:t>1</a:t>
            </a:r>
            <a:r>
              <a:rPr lang="es-PR" sz="2400" b="1" dirty="0">
                <a:solidFill>
                  <a:schemeClr val="bg1"/>
                </a:solidFill>
                <a:latin typeface="SansSerif" panose="00000400000000000000" pitchFamily="2" charset="2"/>
              </a:rPr>
              <a:t>, </a:t>
            </a:r>
            <a:r>
              <a:rPr lang="es-PR" sz="2400" dirty="0">
                <a:solidFill>
                  <a:schemeClr val="bg1"/>
                </a:solidFill>
                <a:latin typeface="SansSerif" panose="00000400000000000000" pitchFamily="2" charset="2"/>
              </a:rPr>
              <a:t>Dr. Juan </a:t>
            </a:r>
            <a:r>
              <a:rPr lang="es-PR" sz="2400" dirty="0" err="1">
                <a:solidFill>
                  <a:schemeClr val="bg1"/>
                </a:solidFill>
                <a:latin typeface="SansSerif" panose="00000400000000000000" pitchFamily="2" charset="2"/>
              </a:rPr>
              <a:t>Lopez</a:t>
            </a:r>
            <a:r>
              <a:rPr lang="es-PR" sz="2400" dirty="0">
                <a:solidFill>
                  <a:schemeClr val="bg1"/>
                </a:solidFill>
                <a:latin typeface="SansSerif" panose="00000400000000000000" pitchFamily="2" charset="2"/>
              </a:rPr>
              <a:t> Garriga</a:t>
            </a:r>
            <a:r>
              <a:rPr lang="es-PR" sz="2400" baseline="30000" dirty="0">
                <a:solidFill>
                  <a:schemeClr val="bg1"/>
                </a:solidFill>
                <a:latin typeface="SansSerif" panose="00000400000000000000" pitchFamily="2" charset="2"/>
              </a:rPr>
              <a:t>1</a:t>
            </a:r>
            <a:endParaRPr lang="es-PR" sz="2400" dirty="0">
              <a:solidFill>
                <a:schemeClr val="bg1"/>
              </a:solidFill>
              <a:latin typeface="SansSerif" panose="00000400000000000000" pitchFamily="2" charset="2"/>
            </a:endParaRPr>
          </a:p>
          <a:p>
            <a:pPr algn="ctr"/>
            <a:r>
              <a:rPr lang="es-PR" sz="2400" baseline="30000" dirty="0">
                <a:solidFill>
                  <a:schemeClr val="bg1"/>
                </a:solidFill>
                <a:latin typeface="SansSerif" panose="00000400000000000000" pitchFamily="2" charset="2"/>
              </a:rPr>
              <a:t>1</a:t>
            </a:r>
            <a:r>
              <a:rPr lang="es-PR" sz="2400" dirty="0">
                <a:solidFill>
                  <a:schemeClr val="bg1"/>
                </a:solidFill>
                <a:latin typeface="SansSerif" panose="00000400000000000000" pitchFamily="2" charset="2"/>
              </a:rPr>
              <a:t>Department </a:t>
            </a:r>
            <a:r>
              <a:rPr lang="es-PR" sz="2400" dirty="0" err="1">
                <a:solidFill>
                  <a:schemeClr val="bg1"/>
                </a:solidFill>
                <a:latin typeface="SansSerif" panose="00000400000000000000" pitchFamily="2" charset="2"/>
              </a:rPr>
              <a:t>of</a:t>
            </a:r>
            <a:r>
              <a:rPr lang="es-PR" sz="2400" dirty="0">
                <a:solidFill>
                  <a:schemeClr val="bg1"/>
                </a:solidFill>
                <a:latin typeface="SansSerif" panose="00000400000000000000" pitchFamily="2" charset="2"/>
              </a:rPr>
              <a:t> </a:t>
            </a:r>
            <a:r>
              <a:rPr lang="es-PR" sz="2400" dirty="0" err="1">
                <a:solidFill>
                  <a:schemeClr val="bg1"/>
                </a:solidFill>
                <a:latin typeface="SansSerif" panose="00000400000000000000" pitchFamily="2" charset="2"/>
              </a:rPr>
              <a:t>Chemistry</a:t>
            </a:r>
            <a:r>
              <a:rPr lang="es-PR" sz="2400" dirty="0">
                <a:solidFill>
                  <a:schemeClr val="bg1"/>
                </a:solidFill>
                <a:latin typeface="SansSerif" panose="00000400000000000000" pitchFamily="2" charset="2"/>
              </a:rPr>
              <a:t>, </a:t>
            </a:r>
            <a:r>
              <a:rPr lang="es-PR" sz="2400" dirty="0" err="1">
                <a:solidFill>
                  <a:schemeClr val="bg1"/>
                </a:solidFill>
                <a:latin typeface="SansSerif" panose="00000400000000000000" pitchFamily="2" charset="2"/>
              </a:rPr>
              <a:t>University</a:t>
            </a:r>
            <a:r>
              <a:rPr lang="es-PR" sz="2400" dirty="0">
                <a:solidFill>
                  <a:schemeClr val="bg1"/>
                </a:solidFill>
                <a:latin typeface="SansSerif" panose="00000400000000000000" pitchFamily="2" charset="2"/>
              </a:rPr>
              <a:t> </a:t>
            </a:r>
            <a:r>
              <a:rPr lang="es-PR" sz="2400" dirty="0" err="1">
                <a:solidFill>
                  <a:schemeClr val="bg1"/>
                </a:solidFill>
                <a:latin typeface="SansSerif" panose="00000400000000000000" pitchFamily="2" charset="2"/>
              </a:rPr>
              <a:t>of</a:t>
            </a:r>
            <a:r>
              <a:rPr lang="es-PR" sz="2400" dirty="0">
                <a:solidFill>
                  <a:schemeClr val="bg1"/>
                </a:solidFill>
                <a:latin typeface="SansSerif" panose="00000400000000000000" pitchFamily="2" charset="2"/>
              </a:rPr>
              <a:t> Puerto Rico Mayagüez</a:t>
            </a:r>
          </a:p>
          <a:p>
            <a:r>
              <a:rPr lang="es-PR" sz="2400" b="1" baseline="30000" dirty="0">
                <a:solidFill>
                  <a:schemeClr val="bg1"/>
                </a:solidFill>
                <a:latin typeface="SansSerif" panose="00000400000000000000" pitchFamily="2" charset="2"/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DBAB4D-7AE5-34CF-C947-A7E5BF8FA893}"/>
              </a:ext>
            </a:extLst>
          </p:cNvPr>
          <p:cNvSpPr txBox="1"/>
          <p:nvPr/>
        </p:nvSpPr>
        <p:spPr>
          <a:xfrm>
            <a:off x="1256015" y="2732487"/>
            <a:ext cx="8891478" cy="883960"/>
          </a:xfrm>
          <a:prstGeom prst="rect">
            <a:avLst/>
          </a:prstGeom>
          <a:solidFill>
            <a:srgbClr val="C41E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144" dirty="0">
                <a:solidFill>
                  <a:schemeClr val="bg1"/>
                </a:solidFill>
                <a:latin typeface="SansSerif" panose="00000400000000000000" pitchFamily="2" charset="2"/>
              </a:rPr>
              <a:t>Introduction</a:t>
            </a:r>
            <a:endParaRPr lang="es-PR" sz="5144" dirty="0">
              <a:solidFill>
                <a:schemeClr val="bg1"/>
              </a:solidFill>
              <a:latin typeface="SansSerif" panose="00000400000000000000" pitchFamily="2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12BBFE-1662-472D-6D04-B051A0A6A70B}"/>
              </a:ext>
            </a:extLst>
          </p:cNvPr>
          <p:cNvSpPr txBox="1"/>
          <p:nvPr/>
        </p:nvSpPr>
        <p:spPr>
          <a:xfrm>
            <a:off x="1256015" y="15167223"/>
            <a:ext cx="8891478" cy="883960"/>
          </a:xfrm>
          <a:prstGeom prst="rect">
            <a:avLst/>
          </a:prstGeom>
          <a:solidFill>
            <a:srgbClr val="C41E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144" dirty="0">
                <a:solidFill>
                  <a:schemeClr val="bg1"/>
                </a:solidFill>
                <a:latin typeface="SansSerif" panose="00000400000000000000" pitchFamily="2" charset="2"/>
              </a:rPr>
              <a:t>Experiment</a:t>
            </a:r>
            <a:endParaRPr lang="es-PR" sz="5144" dirty="0">
              <a:solidFill>
                <a:schemeClr val="bg1"/>
              </a:solidFill>
              <a:latin typeface="SansSerif" panose="00000400000000000000" pitchFamily="2" charset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7DF9EC-5309-CB79-AF5D-C6665A88E59D}"/>
              </a:ext>
            </a:extLst>
          </p:cNvPr>
          <p:cNvSpPr txBox="1"/>
          <p:nvPr/>
        </p:nvSpPr>
        <p:spPr>
          <a:xfrm>
            <a:off x="1256015" y="4468629"/>
            <a:ext cx="8861499" cy="10207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858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sz="2858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sz="2858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sz="2858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sz="2858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sz="2858" dirty="0">
                <a:latin typeface="Helvetica" panose="020B0604020202020204" pitchFamily="34" charset="0"/>
                <a:cs typeface="Helvetica" panose="020B0604020202020204" pitchFamily="34" charset="0"/>
              </a:rPr>
              <a:t>Currently the most widely reported method of synthesizing fibril in vitro is through the use of an oven. </a:t>
            </a:r>
          </a:p>
          <a:p>
            <a:pPr algn="just"/>
            <a:endParaRPr lang="en-US" sz="2858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sz="2858" dirty="0">
                <a:latin typeface="Helvetica" panose="020B0604020202020204" pitchFamily="34" charset="0"/>
                <a:cs typeface="Helvetica" panose="020B0604020202020204" pitchFamily="34" charset="0"/>
              </a:rPr>
              <a:t>Disadvantages of an oven: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58" dirty="0">
                <a:latin typeface="Helvetica" panose="020B0604020202020204" pitchFamily="34" charset="0"/>
                <a:cs typeface="Helvetica" panose="020B0604020202020204" pitchFamily="34" charset="0"/>
              </a:rPr>
              <a:t>Heats unevenly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58" dirty="0">
                <a:latin typeface="Helvetica" panose="020B0604020202020204" pitchFamily="34" charset="0"/>
                <a:cs typeface="Helvetica" panose="020B0604020202020204" pitchFamily="34" charset="0"/>
              </a:rPr>
              <a:t>Generates fibrils of different conformation and length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58" dirty="0">
                <a:latin typeface="Helvetica" panose="020B0604020202020204" pitchFamily="34" charset="0"/>
                <a:cs typeface="Helvetica" panose="020B0604020202020204" pitchFamily="34" charset="0"/>
              </a:rPr>
              <a:t>Takes 48 hours-1month to fully transform into fibrils.</a:t>
            </a:r>
          </a:p>
          <a:p>
            <a:pPr algn="just"/>
            <a:endParaRPr lang="en-US" sz="2858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sz="2858" dirty="0">
                <a:latin typeface="Helvetica" panose="020B0604020202020204" pitchFamily="34" charset="0"/>
                <a:cs typeface="Helvetica" panose="020B0604020202020204" pitchFamily="34" charset="0"/>
              </a:rPr>
              <a:t>Previous research, have reported that beta-lactoglobulin fibrils could be made in a microwave with less conformational heterogeneity and produce long, well-defined fibrils in a manner of hours.</a:t>
            </a:r>
          </a:p>
          <a:p>
            <a:pPr algn="just"/>
            <a:endParaRPr lang="en-US" sz="2858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sz="2858" dirty="0">
                <a:latin typeface="Helvetica" panose="020B0604020202020204" pitchFamily="34" charset="0"/>
                <a:cs typeface="Helvetica" panose="020B0604020202020204" pitchFamily="34" charset="0"/>
              </a:rPr>
              <a:t>The goal of this research was to apply and optimize this microwave technique to make Lysozyme fibril.</a:t>
            </a:r>
            <a:endParaRPr lang="en-US" sz="3428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052D96-1352-8FB6-AEA6-C75C74087FE0}"/>
              </a:ext>
            </a:extLst>
          </p:cNvPr>
          <p:cNvSpPr txBox="1"/>
          <p:nvPr/>
        </p:nvSpPr>
        <p:spPr>
          <a:xfrm>
            <a:off x="12013461" y="2696683"/>
            <a:ext cx="8891478" cy="883960"/>
          </a:xfrm>
          <a:prstGeom prst="rect">
            <a:avLst/>
          </a:prstGeom>
          <a:solidFill>
            <a:srgbClr val="C41E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144" dirty="0">
                <a:solidFill>
                  <a:schemeClr val="bg1"/>
                </a:solidFill>
                <a:latin typeface="SansSerif" panose="00000400000000000000" pitchFamily="2" charset="2"/>
              </a:rPr>
              <a:t>Optimizations</a:t>
            </a:r>
            <a:endParaRPr lang="es-PR" sz="5144" dirty="0">
              <a:solidFill>
                <a:schemeClr val="bg1"/>
              </a:solidFill>
              <a:latin typeface="SansSerif" panose="00000400000000000000" pitchFamily="2" charset="2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EA8CF921-A2F0-0662-E36C-67B608AF8BCD}"/>
              </a:ext>
            </a:extLst>
          </p:cNvPr>
          <p:cNvGraphicFramePr>
            <a:graphicFrameLocks noGrp="1"/>
          </p:cNvGraphicFramePr>
          <p:nvPr/>
        </p:nvGraphicFramePr>
        <p:xfrm>
          <a:off x="12225850" y="4608395"/>
          <a:ext cx="8618250" cy="6163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9125">
                  <a:extLst>
                    <a:ext uri="{9D8B030D-6E8A-4147-A177-3AD203B41FA5}">
                      <a16:colId xmlns:a16="http://schemas.microsoft.com/office/drawing/2014/main" val="3733209791"/>
                    </a:ext>
                  </a:extLst>
                </a:gridCol>
                <a:gridCol w="4309125">
                  <a:extLst>
                    <a:ext uri="{9D8B030D-6E8A-4147-A177-3AD203B41FA5}">
                      <a16:colId xmlns:a16="http://schemas.microsoft.com/office/drawing/2014/main" val="138847850"/>
                    </a:ext>
                  </a:extLst>
                </a:gridCol>
              </a:tblGrid>
              <a:tr h="5728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Problems</a:t>
                      </a:r>
                      <a:endParaRPr lang="en-US" sz="28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Solution</a:t>
                      </a:r>
                      <a:endParaRPr lang="en-US" sz="280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9323114"/>
                  </a:ext>
                </a:extLst>
              </a:tr>
              <a:tr h="143339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Cap from plastic microtube blew off due to high pressure</a:t>
                      </a:r>
                      <a:endParaRPr lang="en-US" sz="2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Change to glass vial with screw on cap.</a:t>
                      </a:r>
                      <a:endParaRPr lang="en-US" sz="2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2559305"/>
                  </a:ext>
                </a:extLst>
              </a:tr>
              <a:tr h="90089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Glass vial jumps around when heated</a:t>
                      </a:r>
                      <a:endParaRPr lang="en-US" sz="2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Attach to a </a:t>
                      </a:r>
                      <a:r>
                        <a:rPr lang="en-US" sz="2800" dirty="0" err="1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pyrex</a:t>
                      </a:r>
                      <a:r>
                        <a:rPr lang="en-US" sz="2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beaker with masking tape.</a:t>
                      </a:r>
                      <a:endParaRPr lang="en-US" sz="2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2677976"/>
                  </a:ext>
                </a:extLst>
              </a:tr>
              <a:tr h="986897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Solution was evaporating </a:t>
                      </a:r>
                      <a:endParaRPr lang="en-US" sz="2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Retighten cap after each heating interval</a:t>
                      </a:r>
                      <a:endParaRPr lang="en-US" sz="2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3674636"/>
                  </a:ext>
                </a:extLst>
              </a:tr>
              <a:tr h="1368341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Uneven heating of several vials  </a:t>
                      </a:r>
                      <a:endParaRPr lang="en-US" sz="2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Heat just one vial and take small aliquots at set intervals.</a:t>
                      </a:r>
                      <a:endParaRPr lang="en-US" sz="2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7967405"/>
                  </a:ext>
                </a:extLst>
              </a:tr>
              <a:tr h="90089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Uneven heating of vial in time</a:t>
                      </a:r>
                      <a:endParaRPr lang="en-US" sz="2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Place the vial in the same place in the microwave.</a:t>
                      </a:r>
                      <a:endParaRPr lang="en-US" sz="2800" dirty="0">
                        <a:effectLst/>
                        <a:latin typeface="Helvetica" panose="020B0604020202020204" pitchFamily="34" charset="0"/>
                        <a:ea typeface="Calibri" panose="020F0502020204030204" pitchFamily="34" charset="0"/>
                        <a:cs typeface="Helvetica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4756779"/>
                  </a:ext>
                </a:extLst>
              </a:tr>
            </a:tbl>
          </a:graphicData>
        </a:graphic>
      </p:graphicFrame>
      <p:pic>
        <p:nvPicPr>
          <p:cNvPr id="1027" name="Picture 2">
            <a:extLst>
              <a:ext uri="{FF2B5EF4-FFF2-40B4-BE49-F238E27FC236}">
                <a16:creationId xmlns:a16="http://schemas.microsoft.com/office/drawing/2014/main" id="{2C120FD3-A3BD-A5AB-305E-28DD49917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3" b="7004"/>
          <a:stretch/>
        </p:blipFill>
        <p:spPr bwMode="auto">
          <a:xfrm>
            <a:off x="13213101" y="11173919"/>
            <a:ext cx="2454538" cy="279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2" descr="A group of bottles with liquid in them&#10;&#10;Description automatically generated with low confidence">
            <a:extLst>
              <a:ext uri="{FF2B5EF4-FFF2-40B4-BE49-F238E27FC236}">
                <a16:creationId xmlns:a16="http://schemas.microsoft.com/office/drawing/2014/main" id="{76AE1325-F587-8CC8-5238-B1F576F27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8" r="7161" b="13095"/>
          <a:stretch>
            <a:fillRect/>
          </a:stretch>
        </p:blipFill>
        <p:spPr bwMode="auto">
          <a:xfrm>
            <a:off x="15742314" y="11180997"/>
            <a:ext cx="4424595" cy="278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">
            <a:extLst>
              <a:ext uri="{FF2B5EF4-FFF2-40B4-BE49-F238E27FC236}">
                <a16:creationId xmlns:a16="http://schemas.microsoft.com/office/drawing/2014/main" id="{16854412-995E-F04B-1166-CECC9D664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2555" y="1579831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E96CBBA0-5350-889A-0FBC-BC33536CB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51852" y="9900562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D769BF-0A44-9BCC-AE97-B8E12F05EA40}"/>
              </a:ext>
            </a:extLst>
          </p:cNvPr>
          <p:cNvSpPr txBox="1"/>
          <p:nvPr/>
        </p:nvSpPr>
        <p:spPr>
          <a:xfrm>
            <a:off x="12013460" y="15158545"/>
            <a:ext cx="8891478" cy="883960"/>
          </a:xfrm>
          <a:prstGeom prst="rect">
            <a:avLst/>
          </a:prstGeom>
          <a:solidFill>
            <a:srgbClr val="C41E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144" dirty="0">
                <a:solidFill>
                  <a:schemeClr val="bg1"/>
                </a:solidFill>
                <a:latin typeface="SansSerif" panose="00000400000000000000" pitchFamily="2" charset="2"/>
              </a:rPr>
              <a:t>Data</a:t>
            </a:r>
            <a:endParaRPr lang="es-PR" sz="5144" dirty="0">
              <a:solidFill>
                <a:schemeClr val="bg1"/>
              </a:solidFill>
              <a:latin typeface="SansSerif" panose="00000400000000000000" pitchFamily="2" charset="2"/>
            </a:endParaRP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6CA31E61-7908-88D1-C44C-8B63002B71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1914498"/>
              </p:ext>
            </p:extLst>
          </p:nvPr>
        </p:nvGraphicFramePr>
        <p:xfrm>
          <a:off x="23056261" y="3867010"/>
          <a:ext cx="6285627" cy="4253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3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C6DE9AE3-D0A4-CFA8-00D3-CB08BC7A7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944" y="16480432"/>
            <a:ext cx="6167905" cy="43457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9">
            <a:extLst>
              <a:ext uri="{FF2B5EF4-FFF2-40B4-BE49-F238E27FC236}">
                <a16:creationId xmlns:a16="http://schemas.microsoft.com/office/drawing/2014/main" id="{26E15200-600F-B57F-A408-01332D210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91307" y="3789722"/>
            <a:ext cx="2271077" cy="433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6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Figure 2. </a:t>
            </a:r>
            <a:r>
              <a:rPr kumimoji="0" lang="en-US" altLang="en-US" sz="286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Tht</a:t>
            </a:r>
            <a:r>
              <a:rPr kumimoji="0" lang="en-US" altLang="en-US" sz="286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max fluorescence at different number of irradiation (N). Y-axis normalized with N=0.</a:t>
            </a:r>
            <a:endParaRPr kumimoji="0" lang="en-US" altLang="en-US" sz="286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12162557-70ED-4F8D-7E66-CA25AE619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75595" y="16098543"/>
            <a:ext cx="2529343" cy="361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6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6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Figure 2. Fluorescence spectra of N=0. Peak at 480nm represents </a:t>
            </a:r>
            <a:r>
              <a:rPr kumimoji="0" lang="en-US" altLang="en-US" sz="286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Tht</a:t>
            </a:r>
            <a:r>
              <a:rPr kumimoji="0" lang="en-US" altLang="en-US" sz="286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and fibril.</a:t>
            </a:r>
            <a:endParaRPr kumimoji="0" lang="en-US" altLang="en-US" sz="286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324C93-2337-346E-88E8-DA7615D0F739}"/>
              </a:ext>
            </a:extLst>
          </p:cNvPr>
          <p:cNvSpPr txBox="1"/>
          <p:nvPr/>
        </p:nvSpPr>
        <p:spPr>
          <a:xfrm>
            <a:off x="22837756" y="18653286"/>
            <a:ext cx="8724095" cy="1470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6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 thank my mentor Dr. Juan Lopez Garriga and RISE-E-BASE, grant #R25GM127191-04, for funding the research. </a:t>
            </a:r>
          </a:p>
        </p:txBody>
      </p:sp>
      <p:pic>
        <p:nvPicPr>
          <p:cNvPr id="1036" name="Picture 12" descr="Amyloid Protein | Griffin Group">
            <a:extLst>
              <a:ext uri="{FF2B5EF4-FFF2-40B4-BE49-F238E27FC236}">
                <a16:creationId xmlns:a16="http://schemas.microsoft.com/office/drawing/2014/main" id="{8379D2E0-FDAC-326B-E950-CE16390CAE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75"/>
          <a:stretch/>
        </p:blipFill>
        <p:spPr bwMode="auto">
          <a:xfrm>
            <a:off x="1423407" y="4006170"/>
            <a:ext cx="2906617" cy="233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5D1636-E843-2E40-FA1E-911920D66787}"/>
              </a:ext>
            </a:extLst>
          </p:cNvPr>
          <p:cNvSpPr txBox="1"/>
          <p:nvPr/>
        </p:nvSpPr>
        <p:spPr>
          <a:xfrm>
            <a:off x="4937635" y="4031618"/>
            <a:ext cx="5143008" cy="212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60" dirty="0">
                <a:latin typeface="Helvetica" panose="020B0604020202020204" pitchFamily="34" charset="0"/>
                <a:cs typeface="Helvetica" panose="020B0604020202020204" pitchFamily="34" charset="0"/>
              </a:rPr>
              <a:t>Amyloid fibrils are toxic protein conformations that are associated with neurodegenerative diseases.</a:t>
            </a:r>
          </a:p>
          <a:p>
            <a:endParaRPr lang="en-US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FF87D57-0C79-915A-1481-C02F70467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3718" y="3959683"/>
            <a:ext cx="8670963" cy="80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6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Table 1. Optimizations done to microwave technique</a:t>
            </a:r>
            <a:endParaRPr kumimoji="0" lang="en-US" altLang="en-US" sz="286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83ACCF-90B7-CA50-9281-46CC3DEC0282}"/>
              </a:ext>
            </a:extLst>
          </p:cNvPr>
          <p:cNvSpPr txBox="1"/>
          <p:nvPr/>
        </p:nvSpPr>
        <p:spPr>
          <a:xfrm>
            <a:off x="22770907" y="2696683"/>
            <a:ext cx="8891478" cy="883960"/>
          </a:xfrm>
          <a:prstGeom prst="rect">
            <a:avLst/>
          </a:prstGeom>
          <a:solidFill>
            <a:srgbClr val="C41E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144" dirty="0">
                <a:solidFill>
                  <a:schemeClr val="bg1"/>
                </a:solidFill>
                <a:latin typeface="SansSerif" panose="00000400000000000000" pitchFamily="2" charset="2"/>
              </a:rPr>
              <a:t>Data</a:t>
            </a:r>
            <a:endParaRPr lang="es-PR" sz="5144" dirty="0">
              <a:solidFill>
                <a:schemeClr val="bg1"/>
              </a:solidFill>
              <a:latin typeface="SansSerif" panose="00000400000000000000" pitchFamily="2" charset="2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011E7603-1B65-45D0-5166-4FB2F0110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6688" y="14265144"/>
            <a:ext cx="8618250" cy="80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6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Figure 1. Amber vials before heating in microwave</a:t>
            </a:r>
            <a:endParaRPr kumimoji="0" lang="en-US" altLang="en-US" sz="286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3E2888-EB9B-ED6B-2AC0-333A82086F47}"/>
              </a:ext>
            </a:extLst>
          </p:cNvPr>
          <p:cNvSpPr txBox="1"/>
          <p:nvPr/>
        </p:nvSpPr>
        <p:spPr>
          <a:xfrm>
            <a:off x="22770907" y="8614726"/>
            <a:ext cx="8891478" cy="883960"/>
          </a:xfrm>
          <a:prstGeom prst="rect">
            <a:avLst/>
          </a:prstGeom>
          <a:solidFill>
            <a:srgbClr val="C41E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144" dirty="0">
                <a:solidFill>
                  <a:schemeClr val="bg1"/>
                </a:solidFill>
                <a:latin typeface="SansSerif" panose="00000400000000000000" pitchFamily="2" charset="2"/>
              </a:rPr>
              <a:t>Discussion</a:t>
            </a:r>
            <a:endParaRPr lang="es-PR" sz="5144" dirty="0">
              <a:solidFill>
                <a:schemeClr val="bg1"/>
              </a:solidFill>
              <a:latin typeface="SansSerif" panose="00000400000000000000" pitchFamily="2" charset="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C885CD-2FE9-F272-562F-D793D4918BA8}"/>
              </a:ext>
            </a:extLst>
          </p:cNvPr>
          <p:cNvSpPr txBox="1"/>
          <p:nvPr/>
        </p:nvSpPr>
        <p:spPr>
          <a:xfrm>
            <a:off x="22837756" y="17357513"/>
            <a:ext cx="8891478" cy="883960"/>
          </a:xfrm>
          <a:prstGeom prst="rect">
            <a:avLst/>
          </a:prstGeom>
          <a:solidFill>
            <a:srgbClr val="C41E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144" dirty="0">
                <a:solidFill>
                  <a:schemeClr val="bg1"/>
                </a:solidFill>
                <a:latin typeface="SansSerif" panose="00000400000000000000" pitchFamily="2" charset="2"/>
              </a:rPr>
              <a:t>Acknowledgements</a:t>
            </a:r>
            <a:endParaRPr lang="es-PR" sz="5144" dirty="0">
              <a:solidFill>
                <a:schemeClr val="bg1"/>
              </a:solidFill>
              <a:latin typeface="SansSerif" panose="00000400000000000000" pitchFamily="2" charset="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223371-AD10-535B-58E0-FEFAA90B28CD}"/>
              </a:ext>
            </a:extLst>
          </p:cNvPr>
          <p:cNvSpPr txBox="1"/>
          <p:nvPr/>
        </p:nvSpPr>
        <p:spPr>
          <a:xfrm>
            <a:off x="22906720" y="9832681"/>
            <a:ext cx="8755665" cy="3212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6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Difference in fluorescence was minimum.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6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</a:t>
            </a:r>
            <a:r>
              <a:rPr lang="en-US" sz="286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id not show clear trend of increasing fluorescence with increasing number </a:t>
            </a:r>
            <a:r>
              <a:rPr lang="en-US" sz="286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of irradiation. </a:t>
            </a: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0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86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So</a:t>
            </a:r>
            <a:r>
              <a:rPr lang="en-US" sz="286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me possible reasons for this include proteins already being denatured and cannot form fibrils.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6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0D0192-021C-2F24-7A11-1A9A8DDB8D1D}"/>
              </a:ext>
            </a:extLst>
          </p:cNvPr>
          <p:cNvSpPr txBox="1"/>
          <p:nvPr/>
        </p:nvSpPr>
        <p:spPr>
          <a:xfrm>
            <a:off x="1344087" y="6332265"/>
            <a:ext cx="447209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https://griffingroup.mit.edu/amyloid-protein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EC423B-6A8F-8566-97D6-8732D90C9A93}"/>
              </a:ext>
            </a:extLst>
          </p:cNvPr>
          <p:cNvSpPr txBox="1"/>
          <p:nvPr/>
        </p:nvSpPr>
        <p:spPr>
          <a:xfrm>
            <a:off x="22770907" y="12937499"/>
            <a:ext cx="8891478" cy="883960"/>
          </a:xfrm>
          <a:prstGeom prst="rect">
            <a:avLst/>
          </a:prstGeom>
          <a:solidFill>
            <a:srgbClr val="C41E3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144" dirty="0">
                <a:solidFill>
                  <a:schemeClr val="bg1"/>
                </a:solidFill>
                <a:latin typeface="SansSerif" panose="00000400000000000000" pitchFamily="2" charset="2"/>
              </a:rPr>
              <a:t>Future Directions</a:t>
            </a:r>
            <a:endParaRPr lang="es-PR" sz="5144" dirty="0">
              <a:solidFill>
                <a:schemeClr val="bg1"/>
              </a:solidFill>
              <a:latin typeface="SansSerif" panose="00000400000000000000" pitchFamily="2" charset="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74D11E-33EA-9AA1-933C-81CE852DB164}"/>
              </a:ext>
            </a:extLst>
          </p:cNvPr>
          <p:cNvSpPr txBox="1"/>
          <p:nvPr/>
        </p:nvSpPr>
        <p:spPr>
          <a:xfrm>
            <a:off x="22906719" y="14047469"/>
            <a:ext cx="8755665" cy="2681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60" dirty="0"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Make fibrils in the oven to learn how the Fluorimeter responds. 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0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6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Use fresh reagents.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0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60" dirty="0"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Use a different protein.</a:t>
            </a:r>
            <a:endParaRPr lang="en-US" sz="286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551A620-98DD-932E-34E8-1239DBCC80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9334" y="16433432"/>
            <a:ext cx="6337040" cy="518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98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24F746B290CE4EB3E86B5934D8759B" ma:contentTypeVersion="7" ma:contentTypeDescription="Create a new document." ma:contentTypeScope="" ma:versionID="b6d4672d5cb81d23293b6aadf6d2323e">
  <xsd:schema xmlns:xsd="http://www.w3.org/2001/XMLSchema" xmlns:xs="http://www.w3.org/2001/XMLSchema" xmlns:p="http://schemas.microsoft.com/office/2006/metadata/properties" xmlns:ns3="85f2f5ae-634b-4e4a-91d8-33e1b1d70745" xmlns:ns4="4bef0ff0-a491-4e7f-8b03-e830eb67b120" targetNamespace="http://schemas.microsoft.com/office/2006/metadata/properties" ma:root="true" ma:fieldsID="acb7b665d91ab9ae290a2920b60a1daf" ns3:_="" ns4:_="">
    <xsd:import namespace="85f2f5ae-634b-4e4a-91d8-33e1b1d70745"/>
    <xsd:import namespace="4bef0ff0-a491-4e7f-8b03-e830eb67b12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f2f5ae-634b-4e4a-91d8-33e1b1d707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ef0ff0-a491-4e7f-8b03-e830eb67b1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F02186-3093-432C-9F11-FEA0900E17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f2f5ae-634b-4e4a-91d8-33e1b1d70745"/>
    <ds:schemaRef ds:uri="4bef0ff0-a491-4e7f-8b03-e830eb67b1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94292DB-45E2-46EB-9657-A58987A388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019A46-3ED1-4F9D-8A47-8E7070A7D39E}">
  <ds:schemaRefs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4bef0ff0-a491-4e7f-8b03-e830eb67b120"/>
    <ds:schemaRef ds:uri="http://schemas.openxmlformats.org/package/2006/metadata/core-properties"/>
    <ds:schemaRef ds:uri="85f2f5ae-634b-4e4a-91d8-33e1b1d7074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1654</TotalTime>
  <Words>361</Words>
  <Application>Microsoft Office PowerPoint</Application>
  <PresentationFormat>Custom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SansSerif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XAVIER A BONILLA GARCIA</dc:creator>
  <cp:lastModifiedBy>XAVIER A BONILLA GARCIA</cp:lastModifiedBy>
  <cp:revision>4</cp:revision>
  <dcterms:created xsi:type="dcterms:W3CDTF">2022-08-24T22:18:04Z</dcterms:created>
  <dcterms:modified xsi:type="dcterms:W3CDTF">2022-08-26T01:52:48Z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0x010100FF24F746B290CE4EB3E86B5934D8759B</vt:lpwstr>
  </property>
</Properties>
</file>