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53" r:id="rId3"/>
    <p:sldId id="457" r:id="rId4"/>
    <p:sldId id="364" r:id="rId5"/>
    <p:sldId id="467" r:id="rId6"/>
    <p:sldId id="289" r:id="rId7"/>
    <p:sldId id="463" r:id="rId8"/>
    <p:sldId id="458" r:id="rId9"/>
    <p:sldId id="373" r:id="rId10"/>
    <p:sldId id="464" r:id="rId11"/>
    <p:sldId id="460" r:id="rId12"/>
    <p:sldId id="461" r:id="rId13"/>
    <p:sldId id="462" r:id="rId14"/>
    <p:sldId id="459" r:id="rId15"/>
    <p:sldId id="286" r:id="rId16"/>
    <p:sldId id="468" r:id="rId17"/>
    <p:sldId id="410" r:id="rId18"/>
    <p:sldId id="465" r:id="rId19"/>
    <p:sldId id="466"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FF7C80"/>
    <a:srgbClr val="CC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67E3B-A38B-448D-AC74-8584F70C303F}" v="17" dt="2019-01-14T16:16:52.622"/>
    <p1510:client id="{F85F3064-8004-4903-ADC6-67978B137E1D}" v="229" dt="2019-01-14T17:11:26.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na Corbett" userId="1c54556e-f23d-4e09-8968-42a2a119ee0a" providerId="ADAL" clId="{81E67E3B-A38B-448D-AC74-8584F70C303F}"/>
    <pc:docChg chg="custSel addSld modSld sldOrd">
      <pc:chgData name="Idna Corbett" userId="1c54556e-f23d-4e09-8968-42a2a119ee0a" providerId="ADAL" clId="{81E67E3B-A38B-448D-AC74-8584F70C303F}" dt="2019-01-14T16:16:56.063" v="1190" actId="1076"/>
      <pc:docMkLst>
        <pc:docMk/>
      </pc:docMkLst>
      <pc:sldChg chg="modSp">
        <pc:chgData name="Idna Corbett" userId="1c54556e-f23d-4e09-8968-42a2a119ee0a" providerId="ADAL" clId="{81E67E3B-A38B-448D-AC74-8584F70C303F}" dt="2019-01-14T16:01:39.461" v="13"/>
        <pc:sldMkLst>
          <pc:docMk/>
          <pc:sldMk cId="4211269932" sldId="364"/>
        </pc:sldMkLst>
        <pc:graphicFrameChg chg="mod">
          <ac:chgData name="Idna Corbett" userId="1c54556e-f23d-4e09-8968-42a2a119ee0a" providerId="ADAL" clId="{81E67E3B-A38B-448D-AC74-8584F70C303F}" dt="2019-01-14T16:01:39.461" v="13"/>
          <ac:graphicFrameMkLst>
            <pc:docMk/>
            <pc:sldMk cId="4211269932" sldId="364"/>
            <ac:graphicFrameMk id="27" creationId="{AAE85A3D-EA13-4C2F-8261-F88703141F11}"/>
          </ac:graphicFrameMkLst>
        </pc:graphicFrameChg>
      </pc:sldChg>
      <pc:sldChg chg="ord">
        <pc:chgData name="Idna Corbett" userId="1c54556e-f23d-4e09-8968-42a2a119ee0a" providerId="ADAL" clId="{81E67E3B-A38B-448D-AC74-8584F70C303F}" dt="2019-01-14T16:12:24.280" v="792"/>
        <pc:sldMkLst>
          <pc:docMk/>
          <pc:sldMk cId="129667448" sldId="373"/>
        </pc:sldMkLst>
      </pc:sldChg>
      <pc:sldChg chg="modSp">
        <pc:chgData name="Idna Corbett" userId="1c54556e-f23d-4e09-8968-42a2a119ee0a" providerId="ADAL" clId="{81E67E3B-A38B-448D-AC74-8584F70C303F}" dt="2019-01-14T16:10:27.042" v="709" actId="14100"/>
        <pc:sldMkLst>
          <pc:docMk/>
          <pc:sldMk cId="138650245" sldId="458"/>
        </pc:sldMkLst>
        <pc:spChg chg="mod">
          <ac:chgData name="Idna Corbett" userId="1c54556e-f23d-4e09-8968-42a2a119ee0a" providerId="ADAL" clId="{81E67E3B-A38B-448D-AC74-8584F70C303F}" dt="2019-01-14T16:10:27.042" v="709" actId="14100"/>
          <ac:spMkLst>
            <pc:docMk/>
            <pc:sldMk cId="138650245" sldId="458"/>
            <ac:spMk id="2" creationId="{E3F4AB2F-4F90-482F-9215-E92383DDCF89}"/>
          </ac:spMkLst>
        </pc:spChg>
      </pc:sldChg>
      <pc:sldChg chg="modSp">
        <pc:chgData name="Idna Corbett" userId="1c54556e-f23d-4e09-8968-42a2a119ee0a" providerId="ADAL" clId="{81E67E3B-A38B-448D-AC74-8584F70C303F}" dt="2019-01-14T16:12:53.906" v="800" actId="20577"/>
        <pc:sldMkLst>
          <pc:docMk/>
          <pc:sldMk cId="3923720511" sldId="459"/>
        </pc:sldMkLst>
        <pc:spChg chg="mod">
          <ac:chgData name="Idna Corbett" userId="1c54556e-f23d-4e09-8968-42a2a119ee0a" providerId="ADAL" clId="{81E67E3B-A38B-448D-AC74-8584F70C303F}" dt="2019-01-14T16:12:53.906" v="800" actId="20577"/>
          <ac:spMkLst>
            <pc:docMk/>
            <pc:sldMk cId="3923720511" sldId="459"/>
            <ac:spMk id="3" creationId="{2E910104-5872-4CDD-B3C0-BEBA46F84BCB}"/>
          </ac:spMkLst>
        </pc:spChg>
      </pc:sldChg>
      <pc:sldChg chg="modSp">
        <pc:chgData name="Idna Corbett" userId="1c54556e-f23d-4e09-8968-42a2a119ee0a" providerId="ADAL" clId="{81E67E3B-A38B-448D-AC74-8584F70C303F}" dt="2019-01-14T16:11:40.804" v="791" actId="20577"/>
        <pc:sldMkLst>
          <pc:docMk/>
          <pc:sldMk cId="1721506943" sldId="464"/>
        </pc:sldMkLst>
        <pc:spChg chg="mod">
          <ac:chgData name="Idna Corbett" userId="1c54556e-f23d-4e09-8968-42a2a119ee0a" providerId="ADAL" clId="{81E67E3B-A38B-448D-AC74-8584F70C303F}" dt="2019-01-14T16:11:40.804" v="791" actId="20577"/>
          <ac:spMkLst>
            <pc:docMk/>
            <pc:sldMk cId="1721506943" sldId="464"/>
            <ac:spMk id="4" creationId="{53A8720F-58F2-409A-9E9D-40143513F260}"/>
          </ac:spMkLst>
        </pc:spChg>
      </pc:sldChg>
      <pc:sldChg chg="modSp">
        <pc:chgData name="Idna Corbett" userId="1c54556e-f23d-4e09-8968-42a2a119ee0a" providerId="ADAL" clId="{81E67E3B-A38B-448D-AC74-8584F70C303F}" dt="2019-01-14T15:59:06.699" v="2" actId="1076"/>
        <pc:sldMkLst>
          <pc:docMk/>
          <pc:sldMk cId="2580655243" sldId="466"/>
        </pc:sldMkLst>
        <pc:spChg chg="mod">
          <ac:chgData name="Idna Corbett" userId="1c54556e-f23d-4e09-8968-42a2a119ee0a" providerId="ADAL" clId="{81E67E3B-A38B-448D-AC74-8584F70C303F}" dt="2019-01-14T15:59:01.852" v="1" actId="27636"/>
          <ac:spMkLst>
            <pc:docMk/>
            <pc:sldMk cId="2580655243" sldId="466"/>
            <ac:spMk id="2" creationId="{50746733-AAC4-4FDB-B5B0-7B2B001F1B98}"/>
          </ac:spMkLst>
        </pc:spChg>
        <pc:spChg chg="mod">
          <ac:chgData name="Idna Corbett" userId="1c54556e-f23d-4e09-8968-42a2a119ee0a" providerId="ADAL" clId="{81E67E3B-A38B-448D-AC74-8584F70C303F}" dt="2019-01-14T15:59:06.699" v="2" actId="1076"/>
          <ac:spMkLst>
            <pc:docMk/>
            <pc:sldMk cId="2580655243" sldId="466"/>
            <ac:spMk id="3" creationId="{DC2C04EB-9700-475E-9821-DEE7FA9F748E}"/>
          </ac:spMkLst>
        </pc:spChg>
      </pc:sldChg>
      <pc:sldChg chg="addSp modSp add">
        <pc:chgData name="Idna Corbett" userId="1c54556e-f23d-4e09-8968-42a2a119ee0a" providerId="ADAL" clId="{81E67E3B-A38B-448D-AC74-8584F70C303F}" dt="2019-01-14T16:09:16.770" v="703" actId="20577"/>
        <pc:sldMkLst>
          <pc:docMk/>
          <pc:sldMk cId="2533212162" sldId="467"/>
        </pc:sldMkLst>
        <pc:spChg chg="mod">
          <ac:chgData name="Idna Corbett" userId="1c54556e-f23d-4e09-8968-42a2a119ee0a" providerId="ADAL" clId="{81E67E3B-A38B-448D-AC74-8584F70C303F}" dt="2019-01-14T16:02:21.339" v="47" actId="113"/>
          <ac:spMkLst>
            <pc:docMk/>
            <pc:sldMk cId="2533212162" sldId="467"/>
            <ac:spMk id="2" creationId="{890F4336-74AD-42DD-A8C3-91AC89EA13BF}"/>
          </ac:spMkLst>
        </pc:spChg>
        <pc:spChg chg="mod">
          <ac:chgData name="Idna Corbett" userId="1c54556e-f23d-4e09-8968-42a2a119ee0a" providerId="ADAL" clId="{81E67E3B-A38B-448D-AC74-8584F70C303F}" dt="2019-01-14T16:09:16.770" v="703" actId="20577"/>
          <ac:spMkLst>
            <pc:docMk/>
            <pc:sldMk cId="2533212162" sldId="467"/>
            <ac:spMk id="3" creationId="{8D4E33E4-F1A0-45D2-90D8-488449F1DCFD}"/>
          </ac:spMkLst>
        </pc:spChg>
        <pc:cxnChg chg="add">
          <ac:chgData name="Idna Corbett" userId="1c54556e-f23d-4e09-8968-42a2a119ee0a" providerId="ADAL" clId="{81E67E3B-A38B-448D-AC74-8584F70C303F}" dt="2019-01-14T16:02:16.522" v="46"/>
          <ac:cxnSpMkLst>
            <pc:docMk/>
            <pc:sldMk cId="2533212162" sldId="467"/>
            <ac:cxnSpMk id="4" creationId="{B3E1CE34-CC7C-46CE-A21A-439CEF674471}"/>
          </ac:cxnSpMkLst>
        </pc:cxnChg>
      </pc:sldChg>
      <pc:sldChg chg="addSp modSp add">
        <pc:chgData name="Idna Corbett" userId="1c54556e-f23d-4e09-8968-42a2a119ee0a" providerId="ADAL" clId="{81E67E3B-A38B-448D-AC74-8584F70C303F}" dt="2019-01-14T16:16:56.063" v="1190" actId="1076"/>
        <pc:sldMkLst>
          <pc:docMk/>
          <pc:sldMk cId="2632554628" sldId="468"/>
        </pc:sldMkLst>
        <pc:spChg chg="mod">
          <ac:chgData name="Idna Corbett" userId="1c54556e-f23d-4e09-8968-42a2a119ee0a" providerId="ADAL" clId="{81E67E3B-A38B-448D-AC74-8584F70C303F}" dt="2019-01-14T16:16:44.954" v="1188" actId="113"/>
          <ac:spMkLst>
            <pc:docMk/>
            <pc:sldMk cId="2632554628" sldId="468"/>
            <ac:spMk id="2" creationId="{73016185-3457-41E0-B0CE-C958A0A40E23}"/>
          </ac:spMkLst>
        </pc:spChg>
        <pc:spChg chg="mod">
          <ac:chgData name="Idna Corbett" userId="1c54556e-f23d-4e09-8968-42a2a119ee0a" providerId="ADAL" clId="{81E67E3B-A38B-448D-AC74-8584F70C303F}" dt="2019-01-14T16:16:40.022" v="1187" actId="20577"/>
          <ac:spMkLst>
            <pc:docMk/>
            <pc:sldMk cId="2632554628" sldId="468"/>
            <ac:spMk id="3" creationId="{A3421FE4-4445-441B-8243-A082CA87D75E}"/>
          </ac:spMkLst>
        </pc:spChg>
        <pc:cxnChg chg="add mod">
          <ac:chgData name="Idna Corbett" userId="1c54556e-f23d-4e09-8968-42a2a119ee0a" providerId="ADAL" clId="{81E67E3B-A38B-448D-AC74-8584F70C303F}" dt="2019-01-14T16:16:56.063" v="1190" actId="1076"/>
          <ac:cxnSpMkLst>
            <pc:docMk/>
            <pc:sldMk cId="2632554628" sldId="468"/>
            <ac:cxnSpMk id="4" creationId="{0643F98B-67D2-4F9A-BA5E-12BCE0508743}"/>
          </ac:cxnSpMkLst>
        </pc:cxnChg>
      </pc:sldChg>
    </pc:docChg>
  </pc:docChgLst>
  <pc:docChgLst>
    <pc:chgData name="Idna Corbett" userId="1c54556e-f23d-4e09-8968-42a2a119ee0a" providerId="ADAL" clId="{F85F3064-8004-4903-ADC6-67978B137E1D}"/>
    <pc:docChg chg="custSel modSld">
      <pc:chgData name="Idna Corbett" userId="1c54556e-f23d-4e09-8968-42a2a119ee0a" providerId="ADAL" clId="{F85F3064-8004-4903-ADC6-67978B137E1D}" dt="2019-01-14T17:11:26.604" v="228" actId="27636"/>
      <pc:docMkLst>
        <pc:docMk/>
      </pc:docMkLst>
      <pc:sldChg chg="modSp">
        <pc:chgData name="Idna Corbett" userId="1c54556e-f23d-4e09-8968-42a2a119ee0a" providerId="ADAL" clId="{F85F3064-8004-4903-ADC6-67978B137E1D}" dt="2019-01-14T17:11:26.604" v="228" actId="27636"/>
        <pc:sldMkLst>
          <pc:docMk/>
          <pc:sldMk cId="129667448" sldId="373"/>
        </pc:sldMkLst>
        <pc:spChg chg="mod">
          <ac:chgData name="Idna Corbett" userId="1c54556e-f23d-4e09-8968-42a2a119ee0a" providerId="ADAL" clId="{F85F3064-8004-4903-ADC6-67978B137E1D}" dt="2019-01-14T17:11:26.604" v="228" actId="27636"/>
          <ac:spMkLst>
            <pc:docMk/>
            <pc:sldMk cId="129667448" sldId="373"/>
            <ac:spMk id="3" creationId="{00000000-0000-0000-0000-000000000000}"/>
          </ac:spMkLst>
        </pc:spChg>
      </pc:sldChg>
      <pc:sldChg chg="modSp">
        <pc:chgData name="Idna Corbett" userId="1c54556e-f23d-4e09-8968-42a2a119ee0a" providerId="ADAL" clId="{F85F3064-8004-4903-ADC6-67978B137E1D}" dt="2019-01-14T17:10:12.368" v="171" actId="20577"/>
        <pc:sldMkLst>
          <pc:docMk/>
          <pc:sldMk cId="3049735207" sldId="463"/>
        </pc:sldMkLst>
        <pc:spChg chg="mod">
          <ac:chgData name="Idna Corbett" userId="1c54556e-f23d-4e09-8968-42a2a119ee0a" providerId="ADAL" clId="{F85F3064-8004-4903-ADC6-67978B137E1D}" dt="2019-01-14T17:10:12.368" v="171" actId="20577"/>
          <ac:spMkLst>
            <pc:docMk/>
            <pc:sldMk cId="3049735207" sldId="463"/>
            <ac:spMk id="4" creationId="{53A8720F-58F2-409A-9E9D-40143513F260}"/>
          </ac:spMkLst>
        </pc:spChg>
      </pc:sldChg>
      <pc:sldChg chg="modSp">
        <pc:chgData name="Idna Corbett" userId="1c54556e-f23d-4e09-8968-42a2a119ee0a" providerId="ADAL" clId="{F85F3064-8004-4903-ADC6-67978B137E1D}" dt="2019-01-14T17:08:52.460" v="117" actId="6549"/>
        <pc:sldMkLst>
          <pc:docMk/>
          <pc:sldMk cId="2533212162" sldId="467"/>
        </pc:sldMkLst>
        <pc:spChg chg="mod">
          <ac:chgData name="Idna Corbett" userId="1c54556e-f23d-4e09-8968-42a2a119ee0a" providerId="ADAL" clId="{F85F3064-8004-4903-ADC6-67978B137E1D}" dt="2019-01-14T17:08:52.460" v="117" actId="6549"/>
          <ac:spMkLst>
            <pc:docMk/>
            <pc:sldMk cId="2533212162" sldId="467"/>
            <ac:spMk id="3" creationId="{8D4E33E4-F1A0-45D2-90D8-488449F1DCF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A90F7-4714-43AA-B856-64B473A454A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451F53F-C0DA-44DD-A899-37DFBEFF805E}">
      <dgm:prSet custT="1"/>
      <dgm:spPr/>
      <dgm:t>
        <a:bodyPr/>
        <a:lstStyle/>
        <a:p>
          <a:r>
            <a:rPr lang="en-US" sz="2000"/>
            <a:t>Highlight the various details of the Commission’s Show Cause action, including the show cause report</a:t>
          </a:r>
        </a:p>
      </dgm:t>
    </dgm:pt>
    <dgm:pt modelId="{2ECB88F0-60C8-4BB3-8F31-821155FAC85B}" type="parTrans" cxnId="{34F7CF55-6E50-42F4-A52A-C58045E42998}">
      <dgm:prSet/>
      <dgm:spPr/>
      <dgm:t>
        <a:bodyPr/>
        <a:lstStyle/>
        <a:p>
          <a:endParaRPr lang="en-US"/>
        </a:p>
      </dgm:t>
    </dgm:pt>
    <dgm:pt modelId="{C5D89997-B845-493D-8BE2-89C78F3BAB03}" type="sibTrans" cxnId="{34F7CF55-6E50-42F4-A52A-C58045E42998}">
      <dgm:prSet/>
      <dgm:spPr/>
      <dgm:t>
        <a:bodyPr/>
        <a:lstStyle/>
        <a:p>
          <a:endParaRPr lang="en-US"/>
        </a:p>
      </dgm:t>
    </dgm:pt>
    <dgm:pt modelId="{3008BC2D-0615-422D-AE64-F6E1D9ED7FBF}">
      <dgm:prSet custT="1"/>
      <dgm:spPr/>
      <dgm:t>
        <a:bodyPr/>
        <a:lstStyle/>
        <a:p>
          <a:r>
            <a:rPr lang="en-US" sz="2000"/>
            <a:t>Discuss Show Cause team visit in February</a:t>
          </a:r>
        </a:p>
      </dgm:t>
    </dgm:pt>
    <dgm:pt modelId="{400D414D-D44F-4C79-8A7C-1E4409B9479E}" type="parTrans" cxnId="{274F08C9-8838-4629-8515-85E190813123}">
      <dgm:prSet/>
      <dgm:spPr/>
      <dgm:t>
        <a:bodyPr/>
        <a:lstStyle/>
        <a:p>
          <a:endParaRPr lang="en-US"/>
        </a:p>
      </dgm:t>
    </dgm:pt>
    <dgm:pt modelId="{7AB8EC5D-6DE8-4C98-8077-53EB89FF49F6}" type="sibTrans" cxnId="{274F08C9-8838-4629-8515-85E190813123}">
      <dgm:prSet/>
      <dgm:spPr/>
      <dgm:t>
        <a:bodyPr/>
        <a:lstStyle/>
        <a:p>
          <a:endParaRPr lang="en-US"/>
        </a:p>
      </dgm:t>
    </dgm:pt>
    <dgm:pt modelId="{6DDE09FB-AD69-4440-B7B9-10AEE0A28C6D}">
      <dgm:prSet custT="1"/>
      <dgm:spPr/>
      <dgm:t>
        <a:bodyPr/>
        <a:lstStyle/>
        <a:p>
          <a:r>
            <a:rPr lang="en-US" sz="2000"/>
            <a:t>Identify Middle States policies, procedures, and forms as they apply to Show Cause</a:t>
          </a:r>
        </a:p>
      </dgm:t>
    </dgm:pt>
    <dgm:pt modelId="{70AC1E31-9742-4860-B40B-75D6217762B0}" type="parTrans" cxnId="{A83CA071-E60F-43F5-B653-47CAD22B66E0}">
      <dgm:prSet/>
      <dgm:spPr/>
      <dgm:t>
        <a:bodyPr/>
        <a:lstStyle/>
        <a:p>
          <a:endParaRPr lang="en-US"/>
        </a:p>
      </dgm:t>
    </dgm:pt>
    <dgm:pt modelId="{0127FF86-A508-4365-90A8-6A85956182B6}" type="sibTrans" cxnId="{A83CA071-E60F-43F5-B653-47CAD22B66E0}">
      <dgm:prSet/>
      <dgm:spPr/>
      <dgm:t>
        <a:bodyPr/>
        <a:lstStyle/>
        <a:p>
          <a:endParaRPr lang="en-US"/>
        </a:p>
      </dgm:t>
    </dgm:pt>
    <dgm:pt modelId="{6FEBDA57-5A2E-4D0F-849A-FD024D7855EA}">
      <dgm:prSet custT="1"/>
      <dgm:spPr/>
      <dgm:t>
        <a:bodyPr/>
        <a:lstStyle/>
        <a:p>
          <a:r>
            <a:rPr lang="en-US" sz="2000"/>
            <a:t>Preliminary discussion on Show Cause appearance in March</a:t>
          </a:r>
        </a:p>
      </dgm:t>
    </dgm:pt>
    <dgm:pt modelId="{26F1AF6F-6968-4032-9D6F-AB2F06BD98F3}" type="parTrans" cxnId="{69F2C740-EE5D-4480-B4F7-BF112FB2BFF8}">
      <dgm:prSet/>
      <dgm:spPr/>
      <dgm:t>
        <a:bodyPr/>
        <a:lstStyle/>
        <a:p>
          <a:endParaRPr lang="en-US"/>
        </a:p>
      </dgm:t>
    </dgm:pt>
    <dgm:pt modelId="{3716E552-4C62-4D8B-90B0-193A5F54F7AA}" type="sibTrans" cxnId="{69F2C740-EE5D-4480-B4F7-BF112FB2BFF8}">
      <dgm:prSet/>
      <dgm:spPr/>
      <dgm:t>
        <a:bodyPr/>
        <a:lstStyle/>
        <a:p>
          <a:endParaRPr lang="en-US"/>
        </a:p>
      </dgm:t>
    </dgm:pt>
    <dgm:pt modelId="{ECF95817-36FD-4261-977B-D706BA7027DE}" type="pres">
      <dgm:prSet presAssocID="{96BA90F7-4714-43AA-B856-64B473A454A0}" presName="root" presStyleCnt="0">
        <dgm:presLayoutVars>
          <dgm:dir/>
          <dgm:resizeHandles val="exact"/>
        </dgm:presLayoutVars>
      </dgm:prSet>
      <dgm:spPr/>
      <dgm:t>
        <a:bodyPr/>
        <a:lstStyle/>
        <a:p>
          <a:endParaRPr lang="en-US"/>
        </a:p>
      </dgm:t>
    </dgm:pt>
    <dgm:pt modelId="{A5D53051-1E0A-4600-94CB-F43045462A1B}" type="pres">
      <dgm:prSet presAssocID="{96BA90F7-4714-43AA-B856-64B473A454A0}" presName="container" presStyleCnt="0">
        <dgm:presLayoutVars>
          <dgm:dir/>
          <dgm:resizeHandles val="exact"/>
        </dgm:presLayoutVars>
      </dgm:prSet>
      <dgm:spPr/>
    </dgm:pt>
    <dgm:pt modelId="{D5DCAC6E-00AE-4BA0-9B7A-03050A6B9DEB}" type="pres">
      <dgm:prSet presAssocID="{2451F53F-C0DA-44DD-A899-37DFBEFF805E}" presName="compNode" presStyleCnt="0"/>
      <dgm:spPr/>
    </dgm:pt>
    <dgm:pt modelId="{C352F479-A0DC-4E1D-819E-53F42E2EC511}" type="pres">
      <dgm:prSet presAssocID="{2451F53F-C0DA-44DD-A899-37DFBEFF805E}" presName="iconBgRect" presStyleLbl="bgShp" presStyleIdx="0" presStyleCnt="4"/>
      <dgm:spPr/>
    </dgm:pt>
    <dgm:pt modelId="{493081EF-FDB6-4A79-B4D6-7A64FA84AF27}" type="pres">
      <dgm:prSet presAssocID="{2451F53F-C0DA-44DD-A899-37DFBEFF805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E89125FF-4ADB-4586-BF3E-D201CF6D6E2B}" type="pres">
      <dgm:prSet presAssocID="{2451F53F-C0DA-44DD-A899-37DFBEFF805E}" presName="spaceRect" presStyleCnt="0"/>
      <dgm:spPr/>
    </dgm:pt>
    <dgm:pt modelId="{5191173F-7CF0-405F-980B-37D376EC8BAE}" type="pres">
      <dgm:prSet presAssocID="{2451F53F-C0DA-44DD-A899-37DFBEFF805E}" presName="textRect" presStyleLbl="revTx" presStyleIdx="0" presStyleCnt="4" custScaleY="246845">
        <dgm:presLayoutVars>
          <dgm:chMax val="1"/>
          <dgm:chPref val="1"/>
        </dgm:presLayoutVars>
      </dgm:prSet>
      <dgm:spPr/>
      <dgm:t>
        <a:bodyPr/>
        <a:lstStyle/>
        <a:p>
          <a:endParaRPr lang="en-US"/>
        </a:p>
      </dgm:t>
    </dgm:pt>
    <dgm:pt modelId="{B5B24FF9-9FB5-4BCD-B6AC-B6A11C68B58E}" type="pres">
      <dgm:prSet presAssocID="{C5D89997-B845-493D-8BE2-89C78F3BAB03}" presName="sibTrans" presStyleLbl="sibTrans2D1" presStyleIdx="0" presStyleCnt="0"/>
      <dgm:spPr/>
      <dgm:t>
        <a:bodyPr/>
        <a:lstStyle/>
        <a:p>
          <a:endParaRPr lang="en-US"/>
        </a:p>
      </dgm:t>
    </dgm:pt>
    <dgm:pt modelId="{FEB3C388-6472-4438-AA40-966447BCBD6D}" type="pres">
      <dgm:prSet presAssocID="{3008BC2D-0615-422D-AE64-F6E1D9ED7FBF}" presName="compNode" presStyleCnt="0"/>
      <dgm:spPr/>
    </dgm:pt>
    <dgm:pt modelId="{E7C289C4-5C1D-4EAF-B82E-3678A092E8FA}" type="pres">
      <dgm:prSet presAssocID="{3008BC2D-0615-422D-AE64-F6E1D9ED7FBF}" presName="iconBgRect" presStyleLbl="bgShp" presStyleIdx="1" presStyleCnt="4" custLinFactX="-196541" custLinFactY="100000" custLinFactNeighborX="-200000" custLinFactNeighborY="153962"/>
      <dgm:spPr/>
    </dgm:pt>
    <dgm:pt modelId="{1493B6DF-E797-4F41-AE4B-F0337DF32390}" type="pres">
      <dgm:prSet presAssocID="{3008BC2D-0615-422D-AE64-F6E1D9ED7FBF}" presName="iconRect" presStyleLbl="node1" presStyleIdx="1" presStyleCnt="4" custLinFactX="-300000" custLinFactY="200000" custLinFactNeighborX="-383691" custLinFactNeighborY="23786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sers"/>
        </a:ext>
      </dgm:extLst>
    </dgm:pt>
    <dgm:pt modelId="{AC4CC393-DE43-4936-A78C-0E7FCA71AECB}" type="pres">
      <dgm:prSet presAssocID="{3008BC2D-0615-422D-AE64-F6E1D9ED7FBF}" presName="spaceRect" presStyleCnt="0"/>
      <dgm:spPr/>
    </dgm:pt>
    <dgm:pt modelId="{2118BEFC-FCEB-431B-B55A-96BDE6A115ED}" type="pres">
      <dgm:prSet presAssocID="{3008BC2D-0615-422D-AE64-F6E1D9ED7FBF}" presName="textRect" presStyleLbl="revTx" presStyleIdx="1" presStyleCnt="4" custScaleY="135959" custLinFactX="-68229" custLinFactY="100000" custLinFactNeighborX="-100000" custLinFactNeighborY="153962">
        <dgm:presLayoutVars>
          <dgm:chMax val="1"/>
          <dgm:chPref val="1"/>
        </dgm:presLayoutVars>
      </dgm:prSet>
      <dgm:spPr/>
      <dgm:t>
        <a:bodyPr/>
        <a:lstStyle/>
        <a:p>
          <a:endParaRPr lang="en-US"/>
        </a:p>
      </dgm:t>
    </dgm:pt>
    <dgm:pt modelId="{BB71C4FA-DB0F-49D3-B926-D61730E38CEB}" type="pres">
      <dgm:prSet presAssocID="{7AB8EC5D-6DE8-4C98-8077-53EB89FF49F6}" presName="sibTrans" presStyleLbl="sibTrans2D1" presStyleIdx="0" presStyleCnt="0"/>
      <dgm:spPr/>
      <dgm:t>
        <a:bodyPr/>
        <a:lstStyle/>
        <a:p>
          <a:endParaRPr lang="en-US"/>
        </a:p>
      </dgm:t>
    </dgm:pt>
    <dgm:pt modelId="{E0EE4139-B965-45E6-9BFE-655E839ACC6E}" type="pres">
      <dgm:prSet presAssocID="{6DDE09FB-AD69-4440-B7B9-10AEE0A28C6D}" presName="compNode" presStyleCnt="0"/>
      <dgm:spPr/>
    </dgm:pt>
    <dgm:pt modelId="{DC51FE97-31AD-451E-A1F1-1C96205C770E}" type="pres">
      <dgm:prSet presAssocID="{6DDE09FB-AD69-4440-B7B9-10AEE0A28C6D}" presName="iconBgRect" presStyleLbl="bgShp" presStyleIdx="2" presStyleCnt="4" custLinFactX="186860" custLinFactY="-100000" custLinFactNeighborX="200000" custLinFactNeighborY="-195835"/>
      <dgm:spPr/>
    </dgm:pt>
    <dgm:pt modelId="{257FAA83-BA60-4E70-918E-4F2D457B9578}" type="pres">
      <dgm:prSet presAssocID="{6DDE09FB-AD69-4440-B7B9-10AEE0A28C6D}" presName="iconRect" presStyleLbl="node1" presStyleIdx="2" presStyleCnt="4" custLinFactX="300000" custLinFactY="-210059" custLinFactNeighborX="367001" custLinFactNeighborY="-300000"/>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list"/>
        </a:ext>
      </dgm:extLst>
    </dgm:pt>
    <dgm:pt modelId="{E500A7AD-F39A-4BD3-B14B-B135D8E94B7C}" type="pres">
      <dgm:prSet presAssocID="{6DDE09FB-AD69-4440-B7B9-10AEE0A28C6D}" presName="spaceRect" presStyleCnt="0"/>
      <dgm:spPr/>
    </dgm:pt>
    <dgm:pt modelId="{ACB03862-2CB1-47D7-B5AE-54D7BC19AD3C}" type="pres">
      <dgm:prSet presAssocID="{6DDE09FB-AD69-4440-B7B9-10AEE0A28C6D}" presName="textRect" presStyleLbl="revTx" presStyleIdx="2" presStyleCnt="4" custLinFactX="64123" custLinFactY="-100000" custLinFactNeighborX="100000" custLinFactNeighborY="-195835">
        <dgm:presLayoutVars>
          <dgm:chMax val="1"/>
          <dgm:chPref val="1"/>
        </dgm:presLayoutVars>
      </dgm:prSet>
      <dgm:spPr/>
      <dgm:t>
        <a:bodyPr/>
        <a:lstStyle/>
        <a:p>
          <a:endParaRPr lang="en-US"/>
        </a:p>
      </dgm:t>
    </dgm:pt>
    <dgm:pt modelId="{81B4167A-6932-465E-BA36-8313FA9CBC7C}" type="pres">
      <dgm:prSet presAssocID="{0127FF86-A508-4365-90A8-6A85956182B6}" presName="sibTrans" presStyleLbl="sibTrans2D1" presStyleIdx="0" presStyleCnt="0"/>
      <dgm:spPr/>
      <dgm:t>
        <a:bodyPr/>
        <a:lstStyle/>
        <a:p>
          <a:endParaRPr lang="en-US"/>
        </a:p>
      </dgm:t>
    </dgm:pt>
    <dgm:pt modelId="{81EAF5AA-6194-4C8E-993B-0AB614B4EE98}" type="pres">
      <dgm:prSet presAssocID="{6FEBDA57-5A2E-4D0F-849A-FD024D7855EA}" presName="compNode" presStyleCnt="0"/>
      <dgm:spPr/>
    </dgm:pt>
    <dgm:pt modelId="{2DDB0411-635C-4ABE-B3E0-C5A14201C933}" type="pres">
      <dgm:prSet presAssocID="{6FEBDA57-5A2E-4D0F-849A-FD024D7855EA}" presName="iconBgRect" presStyleLbl="bgShp" presStyleIdx="3" presStyleCnt="4" custLinFactNeighborX="-3641" custLinFactNeighborY="-37423"/>
      <dgm:spPr/>
    </dgm:pt>
    <dgm:pt modelId="{85FE440B-62B8-475A-A3A0-07126F73BDC8}" type="pres">
      <dgm:prSet presAssocID="{6FEBDA57-5A2E-4D0F-849A-FD024D7855EA}" presName="iconRect" presStyleLbl="node1" presStyleIdx="3" presStyleCnt="4" custLinFactNeighborX="-6278" custLinFactNeighborY="-64520"/>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oup"/>
        </a:ext>
      </dgm:extLst>
    </dgm:pt>
    <dgm:pt modelId="{8EC5140E-B988-4459-8592-852BF317BE74}" type="pres">
      <dgm:prSet presAssocID="{6FEBDA57-5A2E-4D0F-849A-FD024D7855EA}" presName="spaceRect" presStyleCnt="0"/>
      <dgm:spPr/>
    </dgm:pt>
    <dgm:pt modelId="{172307E1-0320-4509-848C-318E381AD2BB}" type="pres">
      <dgm:prSet presAssocID="{6FEBDA57-5A2E-4D0F-849A-FD024D7855EA}" presName="textRect" presStyleLbl="revTx" presStyleIdx="3" presStyleCnt="4" custLinFactNeighborX="-1545" custLinFactNeighborY="-37423">
        <dgm:presLayoutVars>
          <dgm:chMax val="1"/>
          <dgm:chPref val="1"/>
        </dgm:presLayoutVars>
      </dgm:prSet>
      <dgm:spPr/>
      <dgm:t>
        <a:bodyPr/>
        <a:lstStyle/>
        <a:p>
          <a:endParaRPr lang="en-US"/>
        </a:p>
      </dgm:t>
    </dgm:pt>
  </dgm:ptLst>
  <dgm:cxnLst>
    <dgm:cxn modelId="{7F9E0A11-CB4B-4AD7-9569-B72017E5A3A0}" type="presOf" srcId="{7AB8EC5D-6DE8-4C98-8077-53EB89FF49F6}" destId="{BB71C4FA-DB0F-49D3-B926-D61730E38CEB}" srcOrd="0" destOrd="0" presId="urn:microsoft.com/office/officeart/2018/2/layout/IconCircleList"/>
    <dgm:cxn modelId="{233FDE57-A5AD-479C-82BB-3CA44076834C}" type="presOf" srcId="{C5D89997-B845-493D-8BE2-89C78F3BAB03}" destId="{B5B24FF9-9FB5-4BCD-B6AC-B6A11C68B58E}" srcOrd="0" destOrd="0" presId="urn:microsoft.com/office/officeart/2018/2/layout/IconCircleList"/>
    <dgm:cxn modelId="{69F2C740-EE5D-4480-B4F7-BF112FB2BFF8}" srcId="{96BA90F7-4714-43AA-B856-64B473A454A0}" destId="{6FEBDA57-5A2E-4D0F-849A-FD024D7855EA}" srcOrd="3" destOrd="0" parTransId="{26F1AF6F-6968-4032-9D6F-AB2F06BD98F3}" sibTransId="{3716E552-4C62-4D8B-90B0-193A5F54F7AA}"/>
    <dgm:cxn modelId="{CB8F09B1-E279-4D76-9D89-D1611ECF5010}" type="presOf" srcId="{3008BC2D-0615-422D-AE64-F6E1D9ED7FBF}" destId="{2118BEFC-FCEB-431B-B55A-96BDE6A115ED}" srcOrd="0" destOrd="0" presId="urn:microsoft.com/office/officeart/2018/2/layout/IconCircleList"/>
    <dgm:cxn modelId="{AE084C43-1AFB-4539-88A1-B3A3F7DB465D}" type="presOf" srcId="{6DDE09FB-AD69-4440-B7B9-10AEE0A28C6D}" destId="{ACB03862-2CB1-47D7-B5AE-54D7BC19AD3C}" srcOrd="0" destOrd="0" presId="urn:microsoft.com/office/officeart/2018/2/layout/IconCircleList"/>
    <dgm:cxn modelId="{274F08C9-8838-4629-8515-85E190813123}" srcId="{96BA90F7-4714-43AA-B856-64B473A454A0}" destId="{3008BC2D-0615-422D-AE64-F6E1D9ED7FBF}" srcOrd="1" destOrd="0" parTransId="{400D414D-D44F-4C79-8A7C-1E4409B9479E}" sibTransId="{7AB8EC5D-6DE8-4C98-8077-53EB89FF49F6}"/>
    <dgm:cxn modelId="{147AF3DB-0AE6-4523-9E97-8A3AE7751BFC}" type="presOf" srcId="{0127FF86-A508-4365-90A8-6A85956182B6}" destId="{81B4167A-6932-465E-BA36-8313FA9CBC7C}" srcOrd="0" destOrd="0" presId="urn:microsoft.com/office/officeart/2018/2/layout/IconCircleList"/>
    <dgm:cxn modelId="{A3EBCF6D-D0AA-4924-8AAA-7273F5E685BE}" type="presOf" srcId="{2451F53F-C0DA-44DD-A899-37DFBEFF805E}" destId="{5191173F-7CF0-405F-980B-37D376EC8BAE}" srcOrd="0" destOrd="0" presId="urn:microsoft.com/office/officeart/2018/2/layout/IconCircleList"/>
    <dgm:cxn modelId="{09E95137-4DD1-48A9-9806-EA412F0F43FD}" type="presOf" srcId="{6FEBDA57-5A2E-4D0F-849A-FD024D7855EA}" destId="{172307E1-0320-4509-848C-318E381AD2BB}" srcOrd="0" destOrd="0" presId="urn:microsoft.com/office/officeart/2018/2/layout/IconCircleList"/>
    <dgm:cxn modelId="{A83CA071-E60F-43F5-B653-47CAD22B66E0}" srcId="{96BA90F7-4714-43AA-B856-64B473A454A0}" destId="{6DDE09FB-AD69-4440-B7B9-10AEE0A28C6D}" srcOrd="2" destOrd="0" parTransId="{70AC1E31-9742-4860-B40B-75D6217762B0}" sibTransId="{0127FF86-A508-4365-90A8-6A85956182B6}"/>
    <dgm:cxn modelId="{4D22F630-81C2-44AC-AFA4-001C5C9B11E9}" type="presOf" srcId="{96BA90F7-4714-43AA-B856-64B473A454A0}" destId="{ECF95817-36FD-4261-977B-D706BA7027DE}" srcOrd="0" destOrd="0" presId="urn:microsoft.com/office/officeart/2018/2/layout/IconCircleList"/>
    <dgm:cxn modelId="{34F7CF55-6E50-42F4-A52A-C58045E42998}" srcId="{96BA90F7-4714-43AA-B856-64B473A454A0}" destId="{2451F53F-C0DA-44DD-A899-37DFBEFF805E}" srcOrd="0" destOrd="0" parTransId="{2ECB88F0-60C8-4BB3-8F31-821155FAC85B}" sibTransId="{C5D89997-B845-493D-8BE2-89C78F3BAB03}"/>
    <dgm:cxn modelId="{69E242CB-1A42-4F09-8568-82734D4AA4F7}" type="presParOf" srcId="{ECF95817-36FD-4261-977B-D706BA7027DE}" destId="{A5D53051-1E0A-4600-94CB-F43045462A1B}" srcOrd="0" destOrd="0" presId="urn:microsoft.com/office/officeart/2018/2/layout/IconCircleList"/>
    <dgm:cxn modelId="{A605327D-2326-4064-BBDF-E12F2DCE40CD}" type="presParOf" srcId="{A5D53051-1E0A-4600-94CB-F43045462A1B}" destId="{D5DCAC6E-00AE-4BA0-9B7A-03050A6B9DEB}" srcOrd="0" destOrd="0" presId="urn:microsoft.com/office/officeart/2018/2/layout/IconCircleList"/>
    <dgm:cxn modelId="{6D55F996-D6E5-48F1-AFB3-28D7BC5F2C93}" type="presParOf" srcId="{D5DCAC6E-00AE-4BA0-9B7A-03050A6B9DEB}" destId="{C352F479-A0DC-4E1D-819E-53F42E2EC511}" srcOrd="0" destOrd="0" presId="urn:microsoft.com/office/officeart/2018/2/layout/IconCircleList"/>
    <dgm:cxn modelId="{96EA3954-7265-4004-B869-D6B50E9615A9}" type="presParOf" srcId="{D5DCAC6E-00AE-4BA0-9B7A-03050A6B9DEB}" destId="{493081EF-FDB6-4A79-B4D6-7A64FA84AF27}" srcOrd="1" destOrd="0" presId="urn:microsoft.com/office/officeart/2018/2/layout/IconCircleList"/>
    <dgm:cxn modelId="{B9C2E861-76C0-4FCC-B833-9BF2AFACA034}" type="presParOf" srcId="{D5DCAC6E-00AE-4BA0-9B7A-03050A6B9DEB}" destId="{E89125FF-4ADB-4586-BF3E-D201CF6D6E2B}" srcOrd="2" destOrd="0" presId="urn:microsoft.com/office/officeart/2018/2/layout/IconCircleList"/>
    <dgm:cxn modelId="{A2B00BC6-E8F2-4D05-B056-B6FC64E3E3A9}" type="presParOf" srcId="{D5DCAC6E-00AE-4BA0-9B7A-03050A6B9DEB}" destId="{5191173F-7CF0-405F-980B-37D376EC8BAE}" srcOrd="3" destOrd="0" presId="urn:microsoft.com/office/officeart/2018/2/layout/IconCircleList"/>
    <dgm:cxn modelId="{15321265-3828-4911-A505-5EF00B3ADBB7}" type="presParOf" srcId="{A5D53051-1E0A-4600-94CB-F43045462A1B}" destId="{B5B24FF9-9FB5-4BCD-B6AC-B6A11C68B58E}" srcOrd="1" destOrd="0" presId="urn:microsoft.com/office/officeart/2018/2/layout/IconCircleList"/>
    <dgm:cxn modelId="{202863E6-7774-4285-A331-8991A7F95947}" type="presParOf" srcId="{A5D53051-1E0A-4600-94CB-F43045462A1B}" destId="{FEB3C388-6472-4438-AA40-966447BCBD6D}" srcOrd="2" destOrd="0" presId="urn:microsoft.com/office/officeart/2018/2/layout/IconCircleList"/>
    <dgm:cxn modelId="{405A63B0-3BA7-40D4-B8AD-C66455E44A3F}" type="presParOf" srcId="{FEB3C388-6472-4438-AA40-966447BCBD6D}" destId="{E7C289C4-5C1D-4EAF-B82E-3678A092E8FA}" srcOrd="0" destOrd="0" presId="urn:microsoft.com/office/officeart/2018/2/layout/IconCircleList"/>
    <dgm:cxn modelId="{71604C00-DE4B-4E93-83C2-6C802727F92B}" type="presParOf" srcId="{FEB3C388-6472-4438-AA40-966447BCBD6D}" destId="{1493B6DF-E797-4F41-AE4B-F0337DF32390}" srcOrd="1" destOrd="0" presId="urn:microsoft.com/office/officeart/2018/2/layout/IconCircleList"/>
    <dgm:cxn modelId="{11C8160C-AE73-4D30-B290-8AC1041589E5}" type="presParOf" srcId="{FEB3C388-6472-4438-AA40-966447BCBD6D}" destId="{AC4CC393-DE43-4936-A78C-0E7FCA71AECB}" srcOrd="2" destOrd="0" presId="urn:microsoft.com/office/officeart/2018/2/layout/IconCircleList"/>
    <dgm:cxn modelId="{1D1C423E-0E43-4DB3-AD29-532C8191DFDA}" type="presParOf" srcId="{FEB3C388-6472-4438-AA40-966447BCBD6D}" destId="{2118BEFC-FCEB-431B-B55A-96BDE6A115ED}" srcOrd="3" destOrd="0" presId="urn:microsoft.com/office/officeart/2018/2/layout/IconCircleList"/>
    <dgm:cxn modelId="{94603A46-0F13-49E9-99AE-437945179322}" type="presParOf" srcId="{A5D53051-1E0A-4600-94CB-F43045462A1B}" destId="{BB71C4FA-DB0F-49D3-B926-D61730E38CEB}" srcOrd="3" destOrd="0" presId="urn:microsoft.com/office/officeart/2018/2/layout/IconCircleList"/>
    <dgm:cxn modelId="{92352F88-4AB4-4DD2-B50E-4274954E6FB1}" type="presParOf" srcId="{A5D53051-1E0A-4600-94CB-F43045462A1B}" destId="{E0EE4139-B965-45E6-9BFE-655E839ACC6E}" srcOrd="4" destOrd="0" presId="urn:microsoft.com/office/officeart/2018/2/layout/IconCircleList"/>
    <dgm:cxn modelId="{27226250-F55E-4E50-AE84-0DC512B310DB}" type="presParOf" srcId="{E0EE4139-B965-45E6-9BFE-655E839ACC6E}" destId="{DC51FE97-31AD-451E-A1F1-1C96205C770E}" srcOrd="0" destOrd="0" presId="urn:microsoft.com/office/officeart/2018/2/layout/IconCircleList"/>
    <dgm:cxn modelId="{D2B88E51-7072-40D1-B36E-E8AE610A8B73}" type="presParOf" srcId="{E0EE4139-B965-45E6-9BFE-655E839ACC6E}" destId="{257FAA83-BA60-4E70-918E-4F2D457B9578}" srcOrd="1" destOrd="0" presId="urn:microsoft.com/office/officeart/2018/2/layout/IconCircleList"/>
    <dgm:cxn modelId="{71909D5E-3D16-42D4-9162-97357C8BD562}" type="presParOf" srcId="{E0EE4139-B965-45E6-9BFE-655E839ACC6E}" destId="{E500A7AD-F39A-4BD3-B14B-B135D8E94B7C}" srcOrd="2" destOrd="0" presId="urn:microsoft.com/office/officeart/2018/2/layout/IconCircleList"/>
    <dgm:cxn modelId="{9DB1645A-C8D9-4900-806B-E08C9C7B8E37}" type="presParOf" srcId="{E0EE4139-B965-45E6-9BFE-655E839ACC6E}" destId="{ACB03862-2CB1-47D7-B5AE-54D7BC19AD3C}" srcOrd="3" destOrd="0" presId="urn:microsoft.com/office/officeart/2018/2/layout/IconCircleList"/>
    <dgm:cxn modelId="{AA03D77C-A513-41C6-BBFE-FC9303B21574}" type="presParOf" srcId="{A5D53051-1E0A-4600-94CB-F43045462A1B}" destId="{81B4167A-6932-465E-BA36-8313FA9CBC7C}" srcOrd="5" destOrd="0" presId="urn:microsoft.com/office/officeart/2018/2/layout/IconCircleList"/>
    <dgm:cxn modelId="{EE2BB535-8748-4AFB-A5B0-5F3AA50A192B}" type="presParOf" srcId="{A5D53051-1E0A-4600-94CB-F43045462A1B}" destId="{81EAF5AA-6194-4C8E-993B-0AB614B4EE98}" srcOrd="6" destOrd="0" presId="urn:microsoft.com/office/officeart/2018/2/layout/IconCircleList"/>
    <dgm:cxn modelId="{4C1C9631-20F9-4D10-B999-D8CCFD686A0A}" type="presParOf" srcId="{81EAF5AA-6194-4C8E-993B-0AB614B4EE98}" destId="{2DDB0411-635C-4ABE-B3E0-C5A14201C933}" srcOrd="0" destOrd="0" presId="urn:microsoft.com/office/officeart/2018/2/layout/IconCircleList"/>
    <dgm:cxn modelId="{1CF21298-6B85-49D2-BD4D-70F109CD952A}" type="presParOf" srcId="{81EAF5AA-6194-4C8E-993B-0AB614B4EE98}" destId="{85FE440B-62B8-475A-A3A0-07126F73BDC8}" srcOrd="1" destOrd="0" presId="urn:microsoft.com/office/officeart/2018/2/layout/IconCircleList"/>
    <dgm:cxn modelId="{C2A9F1F5-7C05-43CA-8C97-DFF418B5A5A0}" type="presParOf" srcId="{81EAF5AA-6194-4C8E-993B-0AB614B4EE98}" destId="{8EC5140E-B988-4459-8592-852BF317BE74}" srcOrd="2" destOrd="0" presId="urn:microsoft.com/office/officeart/2018/2/layout/IconCircleList"/>
    <dgm:cxn modelId="{7F7F4ED7-224D-4146-8F21-3564F89DF023}" type="presParOf" srcId="{81EAF5AA-6194-4C8E-993B-0AB614B4EE98}" destId="{172307E1-0320-4509-848C-318E381AD2B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31558-A2DC-4D68-81E1-5234696565B5}" type="doc">
      <dgm:prSet loTypeId="urn:microsoft.com/office/officeart/2005/8/layout/bProcess4" loCatId="process" qsTypeId="urn:microsoft.com/office/officeart/2005/8/quickstyle/simple5" qsCatId="simple" csTypeId="urn:microsoft.com/office/officeart/2005/8/colors/accent0_3" csCatId="mainScheme" phldr="1"/>
      <dgm:spPr/>
      <dgm:t>
        <a:bodyPr/>
        <a:lstStyle/>
        <a:p>
          <a:endParaRPr lang="en-US"/>
        </a:p>
      </dgm:t>
    </dgm:pt>
    <dgm:pt modelId="{27265BDA-F10F-49F5-A057-4D6662BDAF47}">
      <dgm:prSet/>
      <dgm:spPr/>
      <dgm:t>
        <a:bodyPr/>
        <a:lstStyle/>
        <a:p>
          <a:r>
            <a:rPr lang="en-US"/>
            <a:t>Selection of Team Chair and Team Members</a:t>
          </a:r>
        </a:p>
      </dgm:t>
    </dgm:pt>
    <dgm:pt modelId="{94085F28-B7FA-4D2D-8B01-25E09F086D26}" type="parTrans" cxnId="{5CB0DFB2-B5AD-43D0-9F45-E051364A1C88}">
      <dgm:prSet/>
      <dgm:spPr/>
      <dgm:t>
        <a:bodyPr/>
        <a:lstStyle/>
        <a:p>
          <a:endParaRPr lang="en-US"/>
        </a:p>
      </dgm:t>
    </dgm:pt>
    <dgm:pt modelId="{FE3250BA-4F23-40AC-8B6E-2A36FCCEFA52}" type="sibTrans" cxnId="{5CB0DFB2-B5AD-43D0-9F45-E051364A1C88}">
      <dgm:prSet/>
      <dgm:spPr/>
      <dgm:t>
        <a:bodyPr/>
        <a:lstStyle/>
        <a:p>
          <a:endParaRPr lang="en-US"/>
        </a:p>
      </dgm:t>
    </dgm:pt>
    <dgm:pt modelId="{09E68A74-45B1-4C00-8BBA-EB640C3AE084}">
      <dgm:prSet/>
      <dgm:spPr/>
      <dgm:t>
        <a:bodyPr/>
        <a:lstStyle/>
        <a:p>
          <a:r>
            <a:rPr lang="en-US"/>
            <a:t>Preparation for the Visit</a:t>
          </a:r>
        </a:p>
      </dgm:t>
    </dgm:pt>
    <dgm:pt modelId="{1FD1C60C-C93E-4630-A28B-53AA2C02618D}" type="parTrans" cxnId="{32735062-081A-49E2-8330-7B74D2DEF454}">
      <dgm:prSet/>
      <dgm:spPr/>
      <dgm:t>
        <a:bodyPr/>
        <a:lstStyle/>
        <a:p>
          <a:endParaRPr lang="en-US"/>
        </a:p>
      </dgm:t>
    </dgm:pt>
    <dgm:pt modelId="{E3F59049-2FE8-4461-B90A-7D503449C26E}" type="sibTrans" cxnId="{32735062-081A-49E2-8330-7B74D2DEF454}">
      <dgm:prSet/>
      <dgm:spPr/>
      <dgm:t>
        <a:bodyPr/>
        <a:lstStyle/>
        <a:p>
          <a:endParaRPr lang="en-US"/>
        </a:p>
      </dgm:t>
    </dgm:pt>
    <dgm:pt modelId="{D1C77095-FA54-4216-9A8C-FFA08F1A5EA1}">
      <dgm:prSet/>
      <dgm:spPr/>
      <dgm:t>
        <a:bodyPr/>
        <a:lstStyle/>
        <a:p>
          <a:r>
            <a:rPr lang="en-US"/>
            <a:t>The Visit</a:t>
          </a:r>
        </a:p>
      </dgm:t>
    </dgm:pt>
    <dgm:pt modelId="{21F6BDAD-1593-4AD7-BA23-6309367FD156}" type="parTrans" cxnId="{F75E0E12-68F4-4358-AB28-FA69CC686E4E}">
      <dgm:prSet/>
      <dgm:spPr/>
      <dgm:t>
        <a:bodyPr/>
        <a:lstStyle/>
        <a:p>
          <a:endParaRPr lang="en-US"/>
        </a:p>
      </dgm:t>
    </dgm:pt>
    <dgm:pt modelId="{657A50FA-F025-4187-AD21-6239AD94683B}" type="sibTrans" cxnId="{F75E0E12-68F4-4358-AB28-FA69CC686E4E}">
      <dgm:prSet/>
      <dgm:spPr/>
      <dgm:t>
        <a:bodyPr/>
        <a:lstStyle/>
        <a:p>
          <a:endParaRPr lang="en-US"/>
        </a:p>
      </dgm:t>
    </dgm:pt>
    <dgm:pt modelId="{AB207E9A-5A55-4C89-AAD2-269FDE6A7421}">
      <dgm:prSet/>
      <dgm:spPr/>
      <dgm:t>
        <a:bodyPr/>
        <a:lstStyle/>
        <a:p>
          <a:r>
            <a:rPr lang="en-US"/>
            <a:t>Team Report</a:t>
          </a:r>
        </a:p>
      </dgm:t>
    </dgm:pt>
    <dgm:pt modelId="{B984E12A-6C22-42C1-8DB6-523A4861EC0D}" type="parTrans" cxnId="{B8F9A90C-B83B-43A9-936B-2393DF4D900E}">
      <dgm:prSet/>
      <dgm:spPr/>
      <dgm:t>
        <a:bodyPr/>
        <a:lstStyle/>
        <a:p>
          <a:endParaRPr lang="en-US"/>
        </a:p>
      </dgm:t>
    </dgm:pt>
    <dgm:pt modelId="{81E19940-7D9F-438F-A378-108AB547F716}" type="sibTrans" cxnId="{B8F9A90C-B83B-43A9-936B-2393DF4D900E}">
      <dgm:prSet/>
      <dgm:spPr/>
      <dgm:t>
        <a:bodyPr/>
        <a:lstStyle/>
        <a:p>
          <a:endParaRPr lang="en-US"/>
        </a:p>
      </dgm:t>
    </dgm:pt>
    <dgm:pt modelId="{CDE9945A-A1F2-4A01-AE97-874E9946D10C}">
      <dgm:prSet/>
      <dgm:spPr/>
      <dgm:t>
        <a:bodyPr/>
        <a:lstStyle/>
        <a:p>
          <a:r>
            <a:rPr lang="en-US"/>
            <a:t>Oral Exit Report</a:t>
          </a:r>
        </a:p>
      </dgm:t>
    </dgm:pt>
    <dgm:pt modelId="{39F3184F-65F5-4206-BEDF-32324E052503}" type="parTrans" cxnId="{E62D4742-D1D0-4DA7-96F4-EF80CFF97172}">
      <dgm:prSet/>
      <dgm:spPr/>
      <dgm:t>
        <a:bodyPr/>
        <a:lstStyle/>
        <a:p>
          <a:endParaRPr lang="en-US"/>
        </a:p>
      </dgm:t>
    </dgm:pt>
    <dgm:pt modelId="{83B6D1E3-31BF-4481-8DBA-C9485C9F65DC}" type="sibTrans" cxnId="{E62D4742-D1D0-4DA7-96F4-EF80CFF97172}">
      <dgm:prSet/>
      <dgm:spPr/>
      <dgm:t>
        <a:bodyPr/>
        <a:lstStyle/>
        <a:p>
          <a:endParaRPr lang="en-US"/>
        </a:p>
      </dgm:t>
    </dgm:pt>
    <dgm:pt modelId="{910A2118-949D-4268-9B01-E4C90EF36B79}">
      <dgm:prSet/>
      <dgm:spPr/>
      <dgm:t>
        <a:bodyPr/>
        <a:lstStyle/>
        <a:p>
          <a:r>
            <a:rPr lang="en-US"/>
            <a:t>Institutional Response</a:t>
          </a:r>
        </a:p>
      </dgm:t>
    </dgm:pt>
    <dgm:pt modelId="{C0407F83-5DB6-497A-A2AA-B5AED2EA59DA}" type="parTrans" cxnId="{E0F97655-1C74-4537-BE68-8786900D4729}">
      <dgm:prSet/>
      <dgm:spPr/>
      <dgm:t>
        <a:bodyPr/>
        <a:lstStyle/>
        <a:p>
          <a:endParaRPr lang="en-US"/>
        </a:p>
      </dgm:t>
    </dgm:pt>
    <dgm:pt modelId="{890C55E1-FF93-4D61-89D5-A2D5BB2C67B3}" type="sibTrans" cxnId="{E0F97655-1C74-4537-BE68-8786900D4729}">
      <dgm:prSet/>
      <dgm:spPr/>
      <dgm:t>
        <a:bodyPr/>
        <a:lstStyle/>
        <a:p>
          <a:endParaRPr lang="en-US"/>
        </a:p>
      </dgm:t>
    </dgm:pt>
    <dgm:pt modelId="{993C8726-6062-499D-A365-BE762DA03107}">
      <dgm:prSet custT="1"/>
      <dgm:spPr/>
      <dgm:t>
        <a:bodyPr/>
        <a:lstStyle/>
        <a:p>
          <a:r>
            <a:rPr lang="en-US" sz="2400"/>
            <a:t>Committee on Follow-Up</a:t>
          </a:r>
        </a:p>
      </dgm:t>
    </dgm:pt>
    <dgm:pt modelId="{E3F8C6BA-E464-43D1-A9E1-46D1BDE1B2E8}" type="parTrans" cxnId="{B90E7335-AA65-4F7D-86FC-E501101EDAA9}">
      <dgm:prSet/>
      <dgm:spPr/>
      <dgm:t>
        <a:bodyPr/>
        <a:lstStyle/>
        <a:p>
          <a:endParaRPr lang="en-US"/>
        </a:p>
      </dgm:t>
    </dgm:pt>
    <dgm:pt modelId="{5899212C-88AC-4908-995A-40C767BE9560}" type="sibTrans" cxnId="{B90E7335-AA65-4F7D-86FC-E501101EDAA9}">
      <dgm:prSet/>
      <dgm:spPr/>
      <dgm:t>
        <a:bodyPr/>
        <a:lstStyle/>
        <a:p>
          <a:endParaRPr lang="en-US"/>
        </a:p>
      </dgm:t>
    </dgm:pt>
    <dgm:pt modelId="{10683FDD-1637-4A8A-A0BD-AE44E7FFA921}">
      <dgm:prSet/>
      <dgm:spPr/>
      <dgm:t>
        <a:bodyPr/>
        <a:lstStyle/>
        <a:p>
          <a:r>
            <a:rPr lang="en-US"/>
            <a:t>Commission Meeting</a:t>
          </a:r>
        </a:p>
      </dgm:t>
    </dgm:pt>
    <dgm:pt modelId="{4FD0EDF3-306A-4C67-88A3-125A6E7B0A70}" type="parTrans" cxnId="{FF725750-2912-4B5B-BC42-006CF563226E}">
      <dgm:prSet/>
      <dgm:spPr/>
      <dgm:t>
        <a:bodyPr/>
        <a:lstStyle/>
        <a:p>
          <a:endParaRPr lang="en-US"/>
        </a:p>
      </dgm:t>
    </dgm:pt>
    <dgm:pt modelId="{A1B7CBF8-9C08-49D6-B287-E65EBB2E9654}" type="sibTrans" cxnId="{FF725750-2912-4B5B-BC42-006CF563226E}">
      <dgm:prSet/>
      <dgm:spPr/>
      <dgm:t>
        <a:bodyPr/>
        <a:lstStyle/>
        <a:p>
          <a:endParaRPr lang="en-US"/>
        </a:p>
      </dgm:t>
    </dgm:pt>
    <dgm:pt modelId="{4BA1F0FC-791F-4F01-96FB-62C64BD22D99}" type="pres">
      <dgm:prSet presAssocID="{CA731558-A2DC-4D68-81E1-5234696565B5}" presName="Name0" presStyleCnt="0">
        <dgm:presLayoutVars>
          <dgm:dir/>
          <dgm:resizeHandles/>
        </dgm:presLayoutVars>
      </dgm:prSet>
      <dgm:spPr/>
      <dgm:t>
        <a:bodyPr/>
        <a:lstStyle/>
        <a:p>
          <a:endParaRPr lang="en-US"/>
        </a:p>
      </dgm:t>
    </dgm:pt>
    <dgm:pt modelId="{67108C5C-FD2D-404A-B218-1B1EA3A86E89}" type="pres">
      <dgm:prSet presAssocID="{27265BDA-F10F-49F5-A057-4D6662BDAF47}" presName="compNode" presStyleCnt="0"/>
      <dgm:spPr/>
    </dgm:pt>
    <dgm:pt modelId="{675980B0-E388-4BAD-BD7F-C225D2587201}" type="pres">
      <dgm:prSet presAssocID="{27265BDA-F10F-49F5-A057-4D6662BDAF47}" presName="dummyConnPt" presStyleCnt="0"/>
      <dgm:spPr/>
    </dgm:pt>
    <dgm:pt modelId="{866AB89E-2653-4A59-944D-1019AE5658C2}" type="pres">
      <dgm:prSet presAssocID="{27265BDA-F10F-49F5-A057-4D6662BDAF47}" presName="node" presStyleLbl="node1" presStyleIdx="0" presStyleCnt="8">
        <dgm:presLayoutVars>
          <dgm:bulletEnabled val="1"/>
        </dgm:presLayoutVars>
      </dgm:prSet>
      <dgm:spPr/>
      <dgm:t>
        <a:bodyPr/>
        <a:lstStyle/>
        <a:p>
          <a:endParaRPr lang="en-US"/>
        </a:p>
      </dgm:t>
    </dgm:pt>
    <dgm:pt modelId="{E63D8C81-39D2-47B4-BD05-D3588FA8A62B}" type="pres">
      <dgm:prSet presAssocID="{FE3250BA-4F23-40AC-8B6E-2A36FCCEFA52}" presName="sibTrans" presStyleLbl="bgSibTrans2D1" presStyleIdx="0" presStyleCnt="7"/>
      <dgm:spPr/>
      <dgm:t>
        <a:bodyPr/>
        <a:lstStyle/>
        <a:p>
          <a:endParaRPr lang="en-US"/>
        </a:p>
      </dgm:t>
    </dgm:pt>
    <dgm:pt modelId="{B76088A4-1D32-4344-999F-72325A985B38}" type="pres">
      <dgm:prSet presAssocID="{09E68A74-45B1-4C00-8BBA-EB640C3AE084}" presName="compNode" presStyleCnt="0"/>
      <dgm:spPr/>
    </dgm:pt>
    <dgm:pt modelId="{05A9AC2D-A900-48BB-8655-302DB36FD4F3}" type="pres">
      <dgm:prSet presAssocID="{09E68A74-45B1-4C00-8BBA-EB640C3AE084}" presName="dummyConnPt" presStyleCnt="0"/>
      <dgm:spPr/>
    </dgm:pt>
    <dgm:pt modelId="{011C31D6-34F7-47E8-A822-06B39073F5FF}" type="pres">
      <dgm:prSet presAssocID="{09E68A74-45B1-4C00-8BBA-EB640C3AE084}" presName="node" presStyleLbl="node1" presStyleIdx="1" presStyleCnt="8">
        <dgm:presLayoutVars>
          <dgm:bulletEnabled val="1"/>
        </dgm:presLayoutVars>
      </dgm:prSet>
      <dgm:spPr/>
      <dgm:t>
        <a:bodyPr/>
        <a:lstStyle/>
        <a:p>
          <a:endParaRPr lang="en-US"/>
        </a:p>
      </dgm:t>
    </dgm:pt>
    <dgm:pt modelId="{C9D24A97-B139-42A0-99BC-993DB39C7B87}" type="pres">
      <dgm:prSet presAssocID="{E3F59049-2FE8-4461-B90A-7D503449C26E}" presName="sibTrans" presStyleLbl="bgSibTrans2D1" presStyleIdx="1" presStyleCnt="7"/>
      <dgm:spPr/>
      <dgm:t>
        <a:bodyPr/>
        <a:lstStyle/>
        <a:p>
          <a:endParaRPr lang="en-US"/>
        </a:p>
      </dgm:t>
    </dgm:pt>
    <dgm:pt modelId="{07EB6B7D-4126-4B00-937C-590F2161F792}" type="pres">
      <dgm:prSet presAssocID="{D1C77095-FA54-4216-9A8C-FFA08F1A5EA1}" presName="compNode" presStyleCnt="0"/>
      <dgm:spPr/>
    </dgm:pt>
    <dgm:pt modelId="{C72B9C63-027D-4BF4-9491-1125C0017CF9}" type="pres">
      <dgm:prSet presAssocID="{D1C77095-FA54-4216-9A8C-FFA08F1A5EA1}" presName="dummyConnPt" presStyleCnt="0"/>
      <dgm:spPr/>
    </dgm:pt>
    <dgm:pt modelId="{338771A4-3F9A-4446-92E0-7C8F234B3C1F}" type="pres">
      <dgm:prSet presAssocID="{D1C77095-FA54-4216-9A8C-FFA08F1A5EA1}" presName="node" presStyleLbl="node1" presStyleIdx="2" presStyleCnt="8">
        <dgm:presLayoutVars>
          <dgm:bulletEnabled val="1"/>
        </dgm:presLayoutVars>
      </dgm:prSet>
      <dgm:spPr/>
      <dgm:t>
        <a:bodyPr/>
        <a:lstStyle/>
        <a:p>
          <a:endParaRPr lang="en-US"/>
        </a:p>
      </dgm:t>
    </dgm:pt>
    <dgm:pt modelId="{7EFDBD7E-6FFB-4CE5-A0D1-C3A790707E97}" type="pres">
      <dgm:prSet presAssocID="{657A50FA-F025-4187-AD21-6239AD94683B}" presName="sibTrans" presStyleLbl="bgSibTrans2D1" presStyleIdx="2" presStyleCnt="7"/>
      <dgm:spPr/>
      <dgm:t>
        <a:bodyPr/>
        <a:lstStyle/>
        <a:p>
          <a:endParaRPr lang="en-US"/>
        </a:p>
      </dgm:t>
    </dgm:pt>
    <dgm:pt modelId="{1CF455D7-0C07-417A-9E77-7510D0066EFF}" type="pres">
      <dgm:prSet presAssocID="{AB207E9A-5A55-4C89-AAD2-269FDE6A7421}" presName="compNode" presStyleCnt="0"/>
      <dgm:spPr/>
    </dgm:pt>
    <dgm:pt modelId="{48271064-9748-4041-8F9E-6C07E6921B9D}" type="pres">
      <dgm:prSet presAssocID="{AB207E9A-5A55-4C89-AAD2-269FDE6A7421}" presName="dummyConnPt" presStyleCnt="0"/>
      <dgm:spPr/>
    </dgm:pt>
    <dgm:pt modelId="{032E06CF-E71F-48E1-B6BF-21F2CDE7A489}" type="pres">
      <dgm:prSet presAssocID="{AB207E9A-5A55-4C89-AAD2-269FDE6A7421}" presName="node" presStyleLbl="node1" presStyleIdx="3" presStyleCnt="8">
        <dgm:presLayoutVars>
          <dgm:bulletEnabled val="1"/>
        </dgm:presLayoutVars>
      </dgm:prSet>
      <dgm:spPr/>
      <dgm:t>
        <a:bodyPr/>
        <a:lstStyle/>
        <a:p>
          <a:endParaRPr lang="en-US"/>
        </a:p>
      </dgm:t>
    </dgm:pt>
    <dgm:pt modelId="{77EEAB36-BB79-49D0-ABAA-376544CB9688}" type="pres">
      <dgm:prSet presAssocID="{81E19940-7D9F-438F-A378-108AB547F716}" presName="sibTrans" presStyleLbl="bgSibTrans2D1" presStyleIdx="3" presStyleCnt="7"/>
      <dgm:spPr/>
      <dgm:t>
        <a:bodyPr/>
        <a:lstStyle/>
        <a:p>
          <a:endParaRPr lang="en-US"/>
        </a:p>
      </dgm:t>
    </dgm:pt>
    <dgm:pt modelId="{4857C986-196A-4901-B820-95CAC3479AA2}" type="pres">
      <dgm:prSet presAssocID="{CDE9945A-A1F2-4A01-AE97-874E9946D10C}" presName="compNode" presStyleCnt="0"/>
      <dgm:spPr/>
    </dgm:pt>
    <dgm:pt modelId="{FB3AE488-39BD-415F-9EF8-464DB9A3561C}" type="pres">
      <dgm:prSet presAssocID="{CDE9945A-A1F2-4A01-AE97-874E9946D10C}" presName="dummyConnPt" presStyleCnt="0"/>
      <dgm:spPr/>
    </dgm:pt>
    <dgm:pt modelId="{8AF369BC-57B4-4676-AA7B-7E78742032C6}" type="pres">
      <dgm:prSet presAssocID="{CDE9945A-A1F2-4A01-AE97-874E9946D10C}" presName="node" presStyleLbl="node1" presStyleIdx="4" presStyleCnt="8">
        <dgm:presLayoutVars>
          <dgm:bulletEnabled val="1"/>
        </dgm:presLayoutVars>
      </dgm:prSet>
      <dgm:spPr/>
      <dgm:t>
        <a:bodyPr/>
        <a:lstStyle/>
        <a:p>
          <a:endParaRPr lang="en-US"/>
        </a:p>
      </dgm:t>
    </dgm:pt>
    <dgm:pt modelId="{0316CC15-67B7-47C0-8FEC-6F867781E597}" type="pres">
      <dgm:prSet presAssocID="{83B6D1E3-31BF-4481-8DBA-C9485C9F65DC}" presName="sibTrans" presStyleLbl="bgSibTrans2D1" presStyleIdx="4" presStyleCnt="7"/>
      <dgm:spPr/>
      <dgm:t>
        <a:bodyPr/>
        <a:lstStyle/>
        <a:p>
          <a:endParaRPr lang="en-US"/>
        </a:p>
      </dgm:t>
    </dgm:pt>
    <dgm:pt modelId="{6DB66ED0-68C7-4619-979C-A0EDDB14B7E3}" type="pres">
      <dgm:prSet presAssocID="{910A2118-949D-4268-9B01-E4C90EF36B79}" presName="compNode" presStyleCnt="0"/>
      <dgm:spPr/>
    </dgm:pt>
    <dgm:pt modelId="{12FFD072-9D21-4965-A5E9-49AEB3A9F725}" type="pres">
      <dgm:prSet presAssocID="{910A2118-949D-4268-9B01-E4C90EF36B79}" presName="dummyConnPt" presStyleCnt="0"/>
      <dgm:spPr/>
    </dgm:pt>
    <dgm:pt modelId="{21690EAA-9835-4E64-8257-71A503C347AA}" type="pres">
      <dgm:prSet presAssocID="{910A2118-949D-4268-9B01-E4C90EF36B79}" presName="node" presStyleLbl="node1" presStyleIdx="5" presStyleCnt="8">
        <dgm:presLayoutVars>
          <dgm:bulletEnabled val="1"/>
        </dgm:presLayoutVars>
      </dgm:prSet>
      <dgm:spPr/>
      <dgm:t>
        <a:bodyPr/>
        <a:lstStyle/>
        <a:p>
          <a:endParaRPr lang="en-US"/>
        </a:p>
      </dgm:t>
    </dgm:pt>
    <dgm:pt modelId="{D0AD62A1-A79C-408C-9D93-64F0837BA9AA}" type="pres">
      <dgm:prSet presAssocID="{890C55E1-FF93-4D61-89D5-A2D5BB2C67B3}" presName="sibTrans" presStyleLbl="bgSibTrans2D1" presStyleIdx="5" presStyleCnt="7"/>
      <dgm:spPr/>
      <dgm:t>
        <a:bodyPr/>
        <a:lstStyle/>
        <a:p>
          <a:endParaRPr lang="en-US"/>
        </a:p>
      </dgm:t>
    </dgm:pt>
    <dgm:pt modelId="{66FF1718-1B93-4080-91A7-B1545BFE0A80}" type="pres">
      <dgm:prSet presAssocID="{993C8726-6062-499D-A365-BE762DA03107}" presName="compNode" presStyleCnt="0"/>
      <dgm:spPr/>
    </dgm:pt>
    <dgm:pt modelId="{B2325D58-2F50-4E8C-90A1-86A3E3CBD889}" type="pres">
      <dgm:prSet presAssocID="{993C8726-6062-499D-A365-BE762DA03107}" presName="dummyConnPt" presStyleCnt="0"/>
      <dgm:spPr/>
    </dgm:pt>
    <dgm:pt modelId="{1497BA18-DAA4-47D8-A6EF-9B6C6A6BA316}" type="pres">
      <dgm:prSet presAssocID="{993C8726-6062-499D-A365-BE762DA03107}" presName="node" presStyleLbl="node1" presStyleIdx="6" presStyleCnt="8">
        <dgm:presLayoutVars>
          <dgm:bulletEnabled val="1"/>
        </dgm:presLayoutVars>
      </dgm:prSet>
      <dgm:spPr/>
      <dgm:t>
        <a:bodyPr/>
        <a:lstStyle/>
        <a:p>
          <a:endParaRPr lang="en-US"/>
        </a:p>
      </dgm:t>
    </dgm:pt>
    <dgm:pt modelId="{C9B89750-463F-4E8F-8AC4-5682BC32B097}" type="pres">
      <dgm:prSet presAssocID="{5899212C-88AC-4908-995A-40C767BE9560}" presName="sibTrans" presStyleLbl="bgSibTrans2D1" presStyleIdx="6" presStyleCnt="7"/>
      <dgm:spPr/>
      <dgm:t>
        <a:bodyPr/>
        <a:lstStyle/>
        <a:p>
          <a:endParaRPr lang="en-US"/>
        </a:p>
      </dgm:t>
    </dgm:pt>
    <dgm:pt modelId="{10C2C48B-921C-46D8-BE44-684432B35EE0}" type="pres">
      <dgm:prSet presAssocID="{10683FDD-1637-4A8A-A0BD-AE44E7FFA921}" presName="compNode" presStyleCnt="0"/>
      <dgm:spPr/>
    </dgm:pt>
    <dgm:pt modelId="{C0885951-679C-4035-A54B-EFE9660E4499}" type="pres">
      <dgm:prSet presAssocID="{10683FDD-1637-4A8A-A0BD-AE44E7FFA921}" presName="dummyConnPt" presStyleCnt="0"/>
      <dgm:spPr/>
    </dgm:pt>
    <dgm:pt modelId="{EEE1EC41-26AD-4920-92EC-C5D0C60B304C}" type="pres">
      <dgm:prSet presAssocID="{10683FDD-1637-4A8A-A0BD-AE44E7FFA921}" presName="node" presStyleLbl="node1" presStyleIdx="7" presStyleCnt="8">
        <dgm:presLayoutVars>
          <dgm:bulletEnabled val="1"/>
        </dgm:presLayoutVars>
      </dgm:prSet>
      <dgm:spPr/>
      <dgm:t>
        <a:bodyPr/>
        <a:lstStyle/>
        <a:p>
          <a:endParaRPr lang="en-US"/>
        </a:p>
      </dgm:t>
    </dgm:pt>
  </dgm:ptLst>
  <dgm:cxnLst>
    <dgm:cxn modelId="{78B7FBE6-C038-4ACF-AA3B-9DE8084D79A9}" type="presOf" srcId="{890C55E1-FF93-4D61-89D5-A2D5BB2C67B3}" destId="{D0AD62A1-A79C-408C-9D93-64F0837BA9AA}" srcOrd="0" destOrd="0" presId="urn:microsoft.com/office/officeart/2005/8/layout/bProcess4"/>
    <dgm:cxn modelId="{5C71FEE9-5F7F-44E5-AE2F-C42025B86470}" type="presOf" srcId="{910A2118-949D-4268-9B01-E4C90EF36B79}" destId="{21690EAA-9835-4E64-8257-71A503C347AA}" srcOrd="0" destOrd="0" presId="urn:microsoft.com/office/officeart/2005/8/layout/bProcess4"/>
    <dgm:cxn modelId="{D25885A0-8B5F-47BE-8F29-13E0163B2625}" type="presOf" srcId="{657A50FA-F025-4187-AD21-6239AD94683B}" destId="{7EFDBD7E-6FFB-4CE5-A0D1-C3A790707E97}" srcOrd="0" destOrd="0" presId="urn:microsoft.com/office/officeart/2005/8/layout/bProcess4"/>
    <dgm:cxn modelId="{B90E7335-AA65-4F7D-86FC-E501101EDAA9}" srcId="{CA731558-A2DC-4D68-81E1-5234696565B5}" destId="{993C8726-6062-499D-A365-BE762DA03107}" srcOrd="6" destOrd="0" parTransId="{E3F8C6BA-E464-43D1-A9E1-46D1BDE1B2E8}" sibTransId="{5899212C-88AC-4908-995A-40C767BE9560}"/>
    <dgm:cxn modelId="{5CB0DFB2-B5AD-43D0-9F45-E051364A1C88}" srcId="{CA731558-A2DC-4D68-81E1-5234696565B5}" destId="{27265BDA-F10F-49F5-A057-4D6662BDAF47}" srcOrd="0" destOrd="0" parTransId="{94085F28-B7FA-4D2D-8B01-25E09F086D26}" sibTransId="{FE3250BA-4F23-40AC-8B6E-2A36FCCEFA52}"/>
    <dgm:cxn modelId="{E0F97655-1C74-4537-BE68-8786900D4729}" srcId="{CA731558-A2DC-4D68-81E1-5234696565B5}" destId="{910A2118-949D-4268-9B01-E4C90EF36B79}" srcOrd="5" destOrd="0" parTransId="{C0407F83-5DB6-497A-A2AA-B5AED2EA59DA}" sibTransId="{890C55E1-FF93-4D61-89D5-A2D5BB2C67B3}"/>
    <dgm:cxn modelId="{AB1EB7F8-BACE-4286-9D16-F5DD9A78C55F}" type="presOf" srcId="{FE3250BA-4F23-40AC-8B6E-2A36FCCEFA52}" destId="{E63D8C81-39D2-47B4-BD05-D3588FA8A62B}" srcOrd="0" destOrd="0" presId="urn:microsoft.com/office/officeart/2005/8/layout/bProcess4"/>
    <dgm:cxn modelId="{B8F9A90C-B83B-43A9-936B-2393DF4D900E}" srcId="{CA731558-A2DC-4D68-81E1-5234696565B5}" destId="{AB207E9A-5A55-4C89-AAD2-269FDE6A7421}" srcOrd="3" destOrd="0" parTransId="{B984E12A-6C22-42C1-8DB6-523A4861EC0D}" sibTransId="{81E19940-7D9F-438F-A378-108AB547F716}"/>
    <dgm:cxn modelId="{78DFB9CD-AD6A-4A20-BAA4-1D41DB7621DC}" type="presOf" srcId="{E3F59049-2FE8-4461-B90A-7D503449C26E}" destId="{C9D24A97-B139-42A0-99BC-993DB39C7B87}" srcOrd="0" destOrd="0" presId="urn:microsoft.com/office/officeart/2005/8/layout/bProcess4"/>
    <dgm:cxn modelId="{90482E3D-2105-4DD1-8B9B-09CE8EE7BB62}" type="presOf" srcId="{AB207E9A-5A55-4C89-AAD2-269FDE6A7421}" destId="{032E06CF-E71F-48E1-B6BF-21F2CDE7A489}" srcOrd="0" destOrd="0" presId="urn:microsoft.com/office/officeart/2005/8/layout/bProcess4"/>
    <dgm:cxn modelId="{23549E29-BCB8-48B0-B27C-8CD52248AC7E}" type="presOf" srcId="{09E68A74-45B1-4C00-8BBA-EB640C3AE084}" destId="{011C31D6-34F7-47E8-A822-06B39073F5FF}" srcOrd="0" destOrd="0" presId="urn:microsoft.com/office/officeart/2005/8/layout/bProcess4"/>
    <dgm:cxn modelId="{8ED97FEF-8EE4-4641-A6F6-5983EB539A8C}" type="presOf" srcId="{5899212C-88AC-4908-995A-40C767BE9560}" destId="{C9B89750-463F-4E8F-8AC4-5682BC32B097}" srcOrd="0" destOrd="0" presId="urn:microsoft.com/office/officeart/2005/8/layout/bProcess4"/>
    <dgm:cxn modelId="{F75E0E12-68F4-4358-AB28-FA69CC686E4E}" srcId="{CA731558-A2DC-4D68-81E1-5234696565B5}" destId="{D1C77095-FA54-4216-9A8C-FFA08F1A5EA1}" srcOrd="2" destOrd="0" parTransId="{21F6BDAD-1593-4AD7-BA23-6309367FD156}" sibTransId="{657A50FA-F025-4187-AD21-6239AD94683B}"/>
    <dgm:cxn modelId="{BAAE8883-DEBE-491E-8C2E-1A3EFA7BB70F}" type="presOf" srcId="{27265BDA-F10F-49F5-A057-4D6662BDAF47}" destId="{866AB89E-2653-4A59-944D-1019AE5658C2}" srcOrd="0" destOrd="0" presId="urn:microsoft.com/office/officeart/2005/8/layout/bProcess4"/>
    <dgm:cxn modelId="{32735062-081A-49E2-8330-7B74D2DEF454}" srcId="{CA731558-A2DC-4D68-81E1-5234696565B5}" destId="{09E68A74-45B1-4C00-8BBA-EB640C3AE084}" srcOrd="1" destOrd="0" parTransId="{1FD1C60C-C93E-4630-A28B-53AA2C02618D}" sibTransId="{E3F59049-2FE8-4461-B90A-7D503449C26E}"/>
    <dgm:cxn modelId="{4BAC15F2-0712-424B-ABA4-EABA53B6A2E2}" type="presOf" srcId="{10683FDD-1637-4A8A-A0BD-AE44E7FFA921}" destId="{EEE1EC41-26AD-4920-92EC-C5D0C60B304C}" srcOrd="0" destOrd="0" presId="urn:microsoft.com/office/officeart/2005/8/layout/bProcess4"/>
    <dgm:cxn modelId="{A2AC4D68-8D7B-434E-9A68-0D5DBEA675AB}" type="presOf" srcId="{81E19940-7D9F-438F-A378-108AB547F716}" destId="{77EEAB36-BB79-49D0-ABAA-376544CB9688}" srcOrd="0" destOrd="0" presId="urn:microsoft.com/office/officeart/2005/8/layout/bProcess4"/>
    <dgm:cxn modelId="{16EDCF61-DDB1-4606-BA6E-C5D4BA31EA7A}" type="presOf" srcId="{83B6D1E3-31BF-4481-8DBA-C9485C9F65DC}" destId="{0316CC15-67B7-47C0-8FEC-6F867781E597}" srcOrd="0" destOrd="0" presId="urn:microsoft.com/office/officeart/2005/8/layout/bProcess4"/>
    <dgm:cxn modelId="{5C17ADC8-1DA0-4235-A5CB-D9BF8E994F8C}" type="presOf" srcId="{993C8726-6062-499D-A365-BE762DA03107}" destId="{1497BA18-DAA4-47D8-A6EF-9B6C6A6BA316}" srcOrd="0" destOrd="0" presId="urn:microsoft.com/office/officeart/2005/8/layout/bProcess4"/>
    <dgm:cxn modelId="{E62D4742-D1D0-4DA7-96F4-EF80CFF97172}" srcId="{CA731558-A2DC-4D68-81E1-5234696565B5}" destId="{CDE9945A-A1F2-4A01-AE97-874E9946D10C}" srcOrd="4" destOrd="0" parTransId="{39F3184F-65F5-4206-BEDF-32324E052503}" sibTransId="{83B6D1E3-31BF-4481-8DBA-C9485C9F65DC}"/>
    <dgm:cxn modelId="{F477A492-F473-4351-BE08-57A66821D30B}" type="presOf" srcId="{D1C77095-FA54-4216-9A8C-FFA08F1A5EA1}" destId="{338771A4-3F9A-4446-92E0-7C8F234B3C1F}" srcOrd="0" destOrd="0" presId="urn:microsoft.com/office/officeart/2005/8/layout/bProcess4"/>
    <dgm:cxn modelId="{17B99C35-53F0-4E38-A8E4-42B881CDA4D3}" type="presOf" srcId="{CDE9945A-A1F2-4A01-AE97-874E9946D10C}" destId="{8AF369BC-57B4-4676-AA7B-7E78742032C6}" srcOrd="0" destOrd="0" presId="urn:microsoft.com/office/officeart/2005/8/layout/bProcess4"/>
    <dgm:cxn modelId="{A2AF2E14-0532-42C0-8A8A-1225F8C67E2B}" type="presOf" srcId="{CA731558-A2DC-4D68-81E1-5234696565B5}" destId="{4BA1F0FC-791F-4F01-96FB-62C64BD22D99}" srcOrd="0" destOrd="0" presId="urn:microsoft.com/office/officeart/2005/8/layout/bProcess4"/>
    <dgm:cxn modelId="{FF725750-2912-4B5B-BC42-006CF563226E}" srcId="{CA731558-A2DC-4D68-81E1-5234696565B5}" destId="{10683FDD-1637-4A8A-A0BD-AE44E7FFA921}" srcOrd="7" destOrd="0" parTransId="{4FD0EDF3-306A-4C67-88A3-125A6E7B0A70}" sibTransId="{A1B7CBF8-9C08-49D6-B287-E65EBB2E9654}"/>
    <dgm:cxn modelId="{D97CEEE5-C2EF-4313-AFB4-2EF7972C339A}" type="presParOf" srcId="{4BA1F0FC-791F-4F01-96FB-62C64BD22D99}" destId="{67108C5C-FD2D-404A-B218-1B1EA3A86E89}" srcOrd="0" destOrd="0" presId="urn:microsoft.com/office/officeart/2005/8/layout/bProcess4"/>
    <dgm:cxn modelId="{67C1917E-E5AF-4549-8F86-B82EC2D83A8F}" type="presParOf" srcId="{67108C5C-FD2D-404A-B218-1B1EA3A86E89}" destId="{675980B0-E388-4BAD-BD7F-C225D2587201}" srcOrd="0" destOrd="0" presId="urn:microsoft.com/office/officeart/2005/8/layout/bProcess4"/>
    <dgm:cxn modelId="{A277173A-7E7B-4895-A4C6-0C98C8387C29}" type="presParOf" srcId="{67108C5C-FD2D-404A-B218-1B1EA3A86E89}" destId="{866AB89E-2653-4A59-944D-1019AE5658C2}" srcOrd="1" destOrd="0" presId="urn:microsoft.com/office/officeart/2005/8/layout/bProcess4"/>
    <dgm:cxn modelId="{3380ADCD-D7AE-4274-802E-8ED334739321}" type="presParOf" srcId="{4BA1F0FC-791F-4F01-96FB-62C64BD22D99}" destId="{E63D8C81-39D2-47B4-BD05-D3588FA8A62B}" srcOrd="1" destOrd="0" presId="urn:microsoft.com/office/officeart/2005/8/layout/bProcess4"/>
    <dgm:cxn modelId="{031FFE78-A328-4B9D-81AA-FD2CCB862FE7}" type="presParOf" srcId="{4BA1F0FC-791F-4F01-96FB-62C64BD22D99}" destId="{B76088A4-1D32-4344-999F-72325A985B38}" srcOrd="2" destOrd="0" presId="urn:microsoft.com/office/officeart/2005/8/layout/bProcess4"/>
    <dgm:cxn modelId="{66D76E5C-8EA6-44AE-A1B7-8DFCC7984DC6}" type="presParOf" srcId="{B76088A4-1D32-4344-999F-72325A985B38}" destId="{05A9AC2D-A900-48BB-8655-302DB36FD4F3}" srcOrd="0" destOrd="0" presId="urn:microsoft.com/office/officeart/2005/8/layout/bProcess4"/>
    <dgm:cxn modelId="{AB2DACFD-3051-465B-942D-AB72A3171339}" type="presParOf" srcId="{B76088A4-1D32-4344-999F-72325A985B38}" destId="{011C31D6-34F7-47E8-A822-06B39073F5FF}" srcOrd="1" destOrd="0" presId="urn:microsoft.com/office/officeart/2005/8/layout/bProcess4"/>
    <dgm:cxn modelId="{16BBE727-35DA-4845-ADEF-42AFF85CB2AD}" type="presParOf" srcId="{4BA1F0FC-791F-4F01-96FB-62C64BD22D99}" destId="{C9D24A97-B139-42A0-99BC-993DB39C7B87}" srcOrd="3" destOrd="0" presId="urn:microsoft.com/office/officeart/2005/8/layout/bProcess4"/>
    <dgm:cxn modelId="{4761999A-84A9-47C9-80A4-0964E510DDC6}" type="presParOf" srcId="{4BA1F0FC-791F-4F01-96FB-62C64BD22D99}" destId="{07EB6B7D-4126-4B00-937C-590F2161F792}" srcOrd="4" destOrd="0" presId="urn:microsoft.com/office/officeart/2005/8/layout/bProcess4"/>
    <dgm:cxn modelId="{9A5F3EE0-8F78-4346-ACB7-9C6130422B30}" type="presParOf" srcId="{07EB6B7D-4126-4B00-937C-590F2161F792}" destId="{C72B9C63-027D-4BF4-9491-1125C0017CF9}" srcOrd="0" destOrd="0" presId="urn:microsoft.com/office/officeart/2005/8/layout/bProcess4"/>
    <dgm:cxn modelId="{8BA599DA-C908-42D5-AEFD-DDA3DB2EC7D2}" type="presParOf" srcId="{07EB6B7D-4126-4B00-937C-590F2161F792}" destId="{338771A4-3F9A-4446-92E0-7C8F234B3C1F}" srcOrd="1" destOrd="0" presId="urn:microsoft.com/office/officeart/2005/8/layout/bProcess4"/>
    <dgm:cxn modelId="{D8F837D3-062B-468E-9152-1A21EF2AD862}" type="presParOf" srcId="{4BA1F0FC-791F-4F01-96FB-62C64BD22D99}" destId="{7EFDBD7E-6FFB-4CE5-A0D1-C3A790707E97}" srcOrd="5" destOrd="0" presId="urn:microsoft.com/office/officeart/2005/8/layout/bProcess4"/>
    <dgm:cxn modelId="{F4A97C8D-3AD8-48BC-A4E8-BE4B9EB23AF2}" type="presParOf" srcId="{4BA1F0FC-791F-4F01-96FB-62C64BD22D99}" destId="{1CF455D7-0C07-417A-9E77-7510D0066EFF}" srcOrd="6" destOrd="0" presId="urn:microsoft.com/office/officeart/2005/8/layout/bProcess4"/>
    <dgm:cxn modelId="{283922F1-3D65-41C4-8526-692BCC5539AD}" type="presParOf" srcId="{1CF455D7-0C07-417A-9E77-7510D0066EFF}" destId="{48271064-9748-4041-8F9E-6C07E6921B9D}" srcOrd="0" destOrd="0" presId="urn:microsoft.com/office/officeart/2005/8/layout/bProcess4"/>
    <dgm:cxn modelId="{E44E9791-F29C-42DD-A273-4D13B2683A48}" type="presParOf" srcId="{1CF455D7-0C07-417A-9E77-7510D0066EFF}" destId="{032E06CF-E71F-48E1-B6BF-21F2CDE7A489}" srcOrd="1" destOrd="0" presId="urn:microsoft.com/office/officeart/2005/8/layout/bProcess4"/>
    <dgm:cxn modelId="{B9F97D09-6F15-4A3B-A66A-148BDB5178AC}" type="presParOf" srcId="{4BA1F0FC-791F-4F01-96FB-62C64BD22D99}" destId="{77EEAB36-BB79-49D0-ABAA-376544CB9688}" srcOrd="7" destOrd="0" presId="urn:microsoft.com/office/officeart/2005/8/layout/bProcess4"/>
    <dgm:cxn modelId="{75D4F510-5740-439D-A53F-411DC54AF228}" type="presParOf" srcId="{4BA1F0FC-791F-4F01-96FB-62C64BD22D99}" destId="{4857C986-196A-4901-B820-95CAC3479AA2}" srcOrd="8" destOrd="0" presId="urn:microsoft.com/office/officeart/2005/8/layout/bProcess4"/>
    <dgm:cxn modelId="{AB1C80A1-DC3D-4E4A-AB26-242AB19C7AC8}" type="presParOf" srcId="{4857C986-196A-4901-B820-95CAC3479AA2}" destId="{FB3AE488-39BD-415F-9EF8-464DB9A3561C}" srcOrd="0" destOrd="0" presId="urn:microsoft.com/office/officeart/2005/8/layout/bProcess4"/>
    <dgm:cxn modelId="{F013B039-39DF-442F-AED0-E6FBB19B8270}" type="presParOf" srcId="{4857C986-196A-4901-B820-95CAC3479AA2}" destId="{8AF369BC-57B4-4676-AA7B-7E78742032C6}" srcOrd="1" destOrd="0" presId="urn:microsoft.com/office/officeart/2005/8/layout/bProcess4"/>
    <dgm:cxn modelId="{5A965B12-4B7D-4166-9A03-E7E6B373EC60}" type="presParOf" srcId="{4BA1F0FC-791F-4F01-96FB-62C64BD22D99}" destId="{0316CC15-67B7-47C0-8FEC-6F867781E597}" srcOrd="9" destOrd="0" presId="urn:microsoft.com/office/officeart/2005/8/layout/bProcess4"/>
    <dgm:cxn modelId="{2A864C78-CBBF-4C46-99D9-D7D5DF1EC323}" type="presParOf" srcId="{4BA1F0FC-791F-4F01-96FB-62C64BD22D99}" destId="{6DB66ED0-68C7-4619-979C-A0EDDB14B7E3}" srcOrd="10" destOrd="0" presId="urn:microsoft.com/office/officeart/2005/8/layout/bProcess4"/>
    <dgm:cxn modelId="{EED1DB6F-6ED1-4169-8C07-F25FD481A133}" type="presParOf" srcId="{6DB66ED0-68C7-4619-979C-A0EDDB14B7E3}" destId="{12FFD072-9D21-4965-A5E9-49AEB3A9F725}" srcOrd="0" destOrd="0" presId="urn:microsoft.com/office/officeart/2005/8/layout/bProcess4"/>
    <dgm:cxn modelId="{AE19E594-19FB-45ED-8C65-3B3C709138AB}" type="presParOf" srcId="{6DB66ED0-68C7-4619-979C-A0EDDB14B7E3}" destId="{21690EAA-9835-4E64-8257-71A503C347AA}" srcOrd="1" destOrd="0" presId="urn:microsoft.com/office/officeart/2005/8/layout/bProcess4"/>
    <dgm:cxn modelId="{3457EECB-BAAD-4644-A733-F768D7DC28EB}" type="presParOf" srcId="{4BA1F0FC-791F-4F01-96FB-62C64BD22D99}" destId="{D0AD62A1-A79C-408C-9D93-64F0837BA9AA}" srcOrd="11" destOrd="0" presId="urn:microsoft.com/office/officeart/2005/8/layout/bProcess4"/>
    <dgm:cxn modelId="{698E34A6-6587-4AC4-9D9D-2AFA2D6D13DE}" type="presParOf" srcId="{4BA1F0FC-791F-4F01-96FB-62C64BD22D99}" destId="{66FF1718-1B93-4080-91A7-B1545BFE0A80}" srcOrd="12" destOrd="0" presId="urn:microsoft.com/office/officeart/2005/8/layout/bProcess4"/>
    <dgm:cxn modelId="{A0037D0C-425E-4F48-B47B-9CAB372A2E29}" type="presParOf" srcId="{66FF1718-1B93-4080-91A7-B1545BFE0A80}" destId="{B2325D58-2F50-4E8C-90A1-86A3E3CBD889}" srcOrd="0" destOrd="0" presId="urn:microsoft.com/office/officeart/2005/8/layout/bProcess4"/>
    <dgm:cxn modelId="{F4CE059D-7E27-4687-91B9-089CED2FE3DF}" type="presParOf" srcId="{66FF1718-1B93-4080-91A7-B1545BFE0A80}" destId="{1497BA18-DAA4-47D8-A6EF-9B6C6A6BA316}" srcOrd="1" destOrd="0" presId="urn:microsoft.com/office/officeart/2005/8/layout/bProcess4"/>
    <dgm:cxn modelId="{9F35AB01-A530-43D4-A5C0-39EB83590B4C}" type="presParOf" srcId="{4BA1F0FC-791F-4F01-96FB-62C64BD22D99}" destId="{C9B89750-463F-4E8F-8AC4-5682BC32B097}" srcOrd="13" destOrd="0" presId="urn:microsoft.com/office/officeart/2005/8/layout/bProcess4"/>
    <dgm:cxn modelId="{2B68CFBF-6F9F-4DD4-B2F1-71A15365D59C}" type="presParOf" srcId="{4BA1F0FC-791F-4F01-96FB-62C64BD22D99}" destId="{10C2C48B-921C-46D8-BE44-684432B35EE0}" srcOrd="14" destOrd="0" presId="urn:microsoft.com/office/officeart/2005/8/layout/bProcess4"/>
    <dgm:cxn modelId="{0783043F-CD0F-45C9-BA8D-F40018C1E855}" type="presParOf" srcId="{10C2C48B-921C-46D8-BE44-684432B35EE0}" destId="{C0885951-679C-4035-A54B-EFE9660E4499}" srcOrd="0" destOrd="0" presId="urn:microsoft.com/office/officeart/2005/8/layout/bProcess4"/>
    <dgm:cxn modelId="{BD21CAAA-4784-4722-B965-A8E8A06FC15B}" type="presParOf" srcId="{10C2C48B-921C-46D8-BE44-684432B35EE0}" destId="{EEE1EC41-26AD-4920-92EC-C5D0C60B304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F479-A0DC-4E1D-819E-53F42E2EC511}">
      <dsp:nvSpPr>
        <dsp:cNvPr id="0" name=""/>
        <dsp:cNvSpPr/>
      </dsp:nvSpPr>
      <dsp:spPr>
        <a:xfrm>
          <a:off x="42897" y="1826425"/>
          <a:ext cx="975290" cy="97529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081EF-FDB6-4A79-B4D6-7A64FA84AF27}">
      <dsp:nvSpPr>
        <dsp:cNvPr id="0" name=""/>
        <dsp:cNvSpPr/>
      </dsp:nvSpPr>
      <dsp:spPr>
        <a:xfrm>
          <a:off x="247708" y="2031236"/>
          <a:ext cx="565668" cy="5656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91173F-7CF0-405F-980B-37D376EC8BAE}">
      <dsp:nvSpPr>
        <dsp:cNvPr id="0" name=""/>
        <dsp:cNvSpPr/>
      </dsp:nvSpPr>
      <dsp:spPr>
        <a:xfrm>
          <a:off x="1227178" y="1110342"/>
          <a:ext cx="2298898" cy="240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Highlight the various details of the Commission’s Show Cause action, including the show cause report</a:t>
          </a:r>
        </a:p>
      </dsp:txBody>
      <dsp:txXfrm>
        <a:off x="1227178" y="1110342"/>
        <a:ext cx="2298898" cy="2407455"/>
      </dsp:txXfrm>
    </dsp:sp>
    <dsp:sp modelId="{E7C289C4-5C1D-4EAF-B82E-3678A092E8FA}">
      <dsp:nvSpPr>
        <dsp:cNvPr id="0" name=""/>
        <dsp:cNvSpPr/>
      </dsp:nvSpPr>
      <dsp:spPr>
        <a:xfrm>
          <a:off x="59216" y="4303292"/>
          <a:ext cx="975290" cy="97529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3B6DF-E797-4F41-AE4B-F0337DF32390}">
      <dsp:nvSpPr>
        <dsp:cNvPr id="0" name=""/>
        <dsp:cNvSpPr/>
      </dsp:nvSpPr>
      <dsp:spPr>
        <a:xfrm>
          <a:off x="264029" y="4508105"/>
          <a:ext cx="565668" cy="5656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18BEFC-FCEB-431B-B55A-96BDE6A115ED}">
      <dsp:nvSpPr>
        <dsp:cNvPr id="0" name=""/>
        <dsp:cNvSpPr/>
      </dsp:nvSpPr>
      <dsp:spPr>
        <a:xfrm>
          <a:off x="1243509" y="4127939"/>
          <a:ext cx="2298898" cy="132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Discuss Show Cause team visit in February</a:t>
          </a:r>
        </a:p>
      </dsp:txBody>
      <dsp:txXfrm>
        <a:off x="1243509" y="4127939"/>
        <a:ext cx="2298898" cy="1325995"/>
      </dsp:txXfrm>
    </dsp:sp>
    <dsp:sp modelId="{DC51FE97-31AD-451E-A1F1-1C96205C770E}">
      <dsp:nvSpPr>
        <dsp:cNvPr id="0" name=""/>
        <dsp:cNvSpPr/>
      </dsp:nvSpPr>
      <dsp:spPr>
        <a:xfrm>
          <a:off x="3815905" y="1780238"/>
          <a:ext cx="975290" cy="97529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FAA83-BA60-4E70-918E-4F2D457B9578}">
      <dsp:nvSpPr>
        <dsp:cNvPr id="0" name=""/>
        <dsp:cNvSpPr/>
      </dsp:nvSpPr>
      <dsp:spPr>
        <a:xfrm>
          <a:off x="4020722" y="1985057"/>
          <a:ext cx="565668" cy="5656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03862-2CB1-47D7-B5AE-54D7BC19AD3C}">
      <dsp:nvSpPr>
        <dsp:cNvPr id="0" name=""/>
        <dsp:cNvSpPr/>
      </dsp:nvSpPr>
      <dsp:spPr>
        <a:xfrm>
          <a:off x="5000200" y="1780238"/>
          <a:ext cx="2298898" cy="9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Identify Middle States policies, procedures, and forms as they apply to Show Cause</a:t>
          </a:r>
        </a:p>
      </dsp:txBody>
      <dsp:txXfrm>
        <a:off x="5000200" y="1780238"/>
        <a:ext cx="2298898" cy="975290"/>
      </dsp:txXfrm>
    </dsp:sp>
    <dsp:sp modelId="{2DDB0411-635C-4ABE-B3E0-C5A14201C933}">
      <dsp:nvSpPr>
        <dsp:cNvPr id="0" name=""/>
        <dsp:cNvSpPr/>
      </dsp:nvSpPr>
      <dsp:spPr>
        <a:xfrm>
          <a:off x="3891132" y="4300506"/>
          <a:ext cx="975290" cy="97529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E440B-62B8-475A-A3A0-07126F73BDC8}">
      <dsp:nvSpPr>
        <dsp:cNvPr id="0" name=""/>
        <dsp:cNvSpPr/>
      </dsp:nvSpPr>
      <dsp:spPr>
        <a:xfrm>
          <a:off x="4095941" y="4505330"/>
          <a:ext cx="565668" cy="56566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2307E1-0320-4509-848C-318E381AD2BB}">
      <dsp:nvSpPr>
        <dsp:cNvPr id="0" name=""/>
        <dsp:cNvSpPr/>
      </dsp:nvSpPr>
      <dsp:spPr>
        <a:xfrm>
          <a:off x="5075406" y="4300506"/>
          <a:ext cx="2298898" cy="9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Preliminary discussion on Show Cause appearance in March</a:t>
          </a:r>
        </a:p>
      </dsp:txBody>
      <dsp:txXfrm>
        <a:off x="5075406" y="4300506"/>
        <a:ext cx="2298898" cy="97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8C81-39D2-47B4-BD05-D3588FA8A62B}">
      <dsp:nvSpPr>
        <dsp:cNvPr id="0" name=""/>
        <dsp:cNvSpPr/>
      </dsp:nvSpPr>
      <dsp:spPr>
        <a:xfrm rot="5400000">
          <a:off x="-335913" y="1119176"/>
          <a:ext cx="1487682"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6AB89E-2653-4A59-944D-1019AE5658C2}">
      <dsp:nvSpPr>
        <dsp:cNvPr id="0" name=""/>
        <dsp:cNvSpPr/>
      </dsp:nvSpPr>
      <dsp:spPr>
        <a:xfrm>
          <a:off x="3679" y="165840"/>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Selection of Team Chair and Team Members</a:t>
          </a:r>
        </a:p>
      </dsp:txBody>
      <dsp:txXfrm>
        <a:off x="38767" y="200928"/>
        <a:ext cx="1926502" cy="1127830"/>
      </dsp:txXfrm>
    </dsp:sp>
    <dsp:sp modelId="{C9D24A97-B139-42A0-99BC-993DB39C7B87}">
      <dsp:nvSpPr>
        <dsp:cNvPr id="0" name=""/>
        <dsp:cNvSpPr/>
      </dsp:nvSpPr>
      <dsp:spPr>
        <a:xfrm rot="5400000">
          <a:off x="-335913" y="2616684"/>
          <a:ext cx="1487682"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1C31D6-34F7-47E8-A822-06B39073F5FF}">
      <dsp:nvSpPr>
        <dsp:cNvPr id="0" name=""/>
        <dsp:cNvSpPr/>
      </dsp:nvSpPr>
      <dsp:spPr>
        <a:xfrm>
          <a:off x="3679" y="1663349"/>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Preparation for the Visit</a:t>
          </a:r>
        </a:p>
      </dsp:txBody>
      <dsp:txXfrm>
        <a:off x="38767" y="1698437"/>
        <a:ext cx="1926502" cy="1127830"/>
      </dsp:txXfrm>
    </dsp:sp>
    <dsp:sp modelId="{7EFDBD7E-6FFB-4CE5-A0D1-C3A790707E97}">
      <dsp:nvSpPr>
        <dsp:cNvPr id="0" name=""/>
        <dsp:cNvSpPr/>
      </dsp:nvSpPr>
      <dsp:spPr>
        <a:xfrm>
          <a:off x="412840" y="3365439"/>
          <a:ext cx="2645755"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38771A4-3F9A-4446-92E0-7C8F234B3C1F}">
      <dsp:nvSpPr>
        <dsp:cNvPr id="0" name=""/>
        <dsp:cNvSpPr/>
      </dsp:nvSpPr>
      <dsp:spPr>
        <a:xfrm>
          <a:off x="3679" y="3160858"/>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The Visit</a:t>
          </a:r>
        </a:p>
      </dsp:txBody>
      <dsp:txXfrm>
        <a:off x="38767" y="3195946"/>
        <a:ext cx="1926502" cy="1127830"/>
      </dsp:txXfrm>
    </dsp:sp>
    <dsp:sp modelId="{77EEAB36-BB79-49D0-ABAA-376544CB9688}">
      <dsp:nvSpPr>
        <dsp:cNvPr id="0" name=""/>
        <dsp:cNvSpPr/>
      </dsp:nvSpPr>
      <dsp:spPr>
        <a:xfrm rot="16200000">
          <a:off x="2319668" y="2616684"/>
          <a:ext cx="1487682"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2E06CF-E71F-48E1-B6BF-21F2CDE7A489}">
      <dsp:nvSpPr>
        <dsp:cNvPr id="0" name=""/>
        <dsp:cNvSpPr/>
      </dsp:nvSpPr>
      <dsp:spPr>
        <a:xfrm>
          <a:off x="2659260" y="3160858"/>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Team Report</a:t>
          </a:r>
        </a:p>
      </dsp:txBody>
      <dsp:txXfrm>
        <a:off x="2694348" y="3195946"/>
        <a:ext cx="1926502" cy="1127830"/>
      </dsp:txXfrm>
    </dsp:sp>
    <dsp:sp modelId="{0316CC15-67B7-47C0-8FEC-6F867781E597}">
      <dsp:nvSpPr>
        <dsp:cNvPr id="0" name=""/>
        <dsp:cNvSpPr/>
      </dsp:nvSpPr>
      <dsp:spPr>
        <a:xfrm rot="16200000">
          <a:off x="2319668" y="1119176"/>
          <a:ext cx="1487682"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F369BC-57B4-4676-AA7B-7E78742032C6}">
      <dsp:nvSpPr>
        <dsp:cNvPr id="0" name=""/>
        <dsp:cNvSpPr/>
      </dsp:nvSpPr>
      <dsp:spPr>
        <a:xfrm>
          <a:off x="2659260" y="1663349"/>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Oral Exit Report</a:t>
          </a:r>
        </a:p>
      </dsp:txBody>
      <dsp:txXfrm>
        <a:off x="2694348" y="1698437"/>
        <a:ext cx="1926502" cy="1127830"/>
      </dsp:txXfrm>
    </dsp:sp>
    <dsp:sp modelId="{D0AD62A1-A79C-408C-9D93-64F0837BA9AA}">
      <dsp:nvSpPr>
        <dsp:cNvPr id="0" name=""/>
        <dsp:cNvSpPr/>
      </dsp:nvSpPr>
      <dsp:spPr>
        <a:xfrm>
          <a:off x="3068422" y="370421"/>
          <a:ext cx="2645755"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690EAA-9835-4E64-8257-71A503C347AA}">
      <dsp:nvSpPr>
        <dsp:cNvPr id="0" name=""/>
        <dsp:cNvSpPr/>
      </dsp:nvSpPr>
      <dsp:spPr>
        <a:xfrm>
          <a:off x="2659260" y="165840"/>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Institutional Response</a:t>
          </a:r>
        </a:p>
      </dsp:txBody>
      <dsp:txXfrm>
        <a:off x="2694348" y="200928"/>
        <a:ext cx="1926502" cy="1127830"/>
      </dsp:txXfrm>
    </dsp:sp>
    <dsp:sp modelId="{C9B89750-463F-4E8F-8AC4-5682BC32B097}">
      <dsp:nvSpPr>
        <dsp:cNvPr id="0" name=""/>
        <dsp:cNvSpPr/>
      </dsp:nvSpPr>
      <dsp:spPr>
        <a:xfrm rot="5400000">
          <a:off x="4975250" y="1119176"/>
          <a:ext cx="1487682" cy="17970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497BA18-DAA4-47D8-A6EF-9B6C6A6BA316}">
      <dsp:nvSpPr>
        <dsp:cNvPr id="0" name=""/>
        <dsp:cNvSpPr/>
      </dsp:nvSpPr>
      <dsp:spPr>
        <a:xfrm>
          <a:off x="5314842" y="165840"/>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Committee on Follow-Up</a:t>
          </a:r>
        </a:p>
      </dsp:txBody>
      <dsp:txXfrm>
        <a:off x="5349930" y="200928"/>
        <a:ext cx="1926502" cy="1127830"/>
      </dsp:txXfrm>
    </dsp:sp>
    <dsp:sp modelId="{EEE1EC41-26AD-4920-92EC-C5D0C60B304C}">
      <dsp:nvSpPr>
        <dsp:cNvPr id="0" name=""/>
        <dsp:cNvSpPr/>
      </dsp:nvSpPr>
      <dsp:spPr>
        <a:xfrm>
          <a:off x="5314842" y="1663349"/>
          <a:ext cx="1996678" cy="119800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Commission Meeting</a:t>
          </a:r>
        </a:p>
      </dsp:txBody>
      <dsp:txXfrm>
        <a:off x="5349930" y="1698437"/>
        <a:ext cx="1926502" cy="112783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FFD1C-7CF6-46AD-B88D-5AF0C8840131}"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5B55B-CA49-43ED-967D-3426C35C77C4}" type="slidenum">
              <a:rPr lang="en-US" smtClean="0"/>
              <a:t>‹#›</a:t>
            </a:fld>
            <a:endParaRPr lang="en-US"/>
          </a:p>
        </p:txBody>
      </p:sp>
    </p:spTree>
    <p:extLst>
      <p:ext uri="{BB962C8B-B14F-4D97-AF65-F5344CB8AC3E}">
        <p14:creationId xmlns:p14="http://schemas.microsoft.com/office/powerpoint/2010/main" val="5515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t>Our learning goals for today out</a:t>
            </a:r>
            <a:r>
              <a:rPr lang="en-US" baseline="0"/>
              <a:t> line what we will be working on throughout the orientation.  they were in the information handed out to you this morning.  We had our goals drafted up for this before, but we also wanted to hear from you about what you wanted to learn about today</a:t>
            </a:r>
            <a:r>
              <a:rPr lang="mr-IN" baseline="0"/>
              <a:t>…</a:t>
            </a:r>
            <a:endParaRPr lang="en-US"/>
          </a:p>
        </p:txBody>
      </p:sp>
      <p:sp>
        <p:nvSpPr>
          <p:cNvPr id="4" name="Slide Number Placeholder 3"/>
          <p:cNvSpPr>
            <a:spLocks noGrp="1"/>
          </p:cNvSpPr>
          <p:nvPr>
            <p:ph type="sldNum" sz="quarter" idx="10"/>
          </p:nvPr>
        </p:nvSpPr>
        <p:spPr/>
        <p:txBody>
          <a:bodyPr/>
          <a:lstStyle/>
          <a:p>
            <a:fld id="{C16562FD-478F-4510-A133-662EA3D4445F}" type="slidenum">
              <a:rPr lang="en-US" smtClean="0"/>
              <a:t>4</a:t>
            </a:fld>
            <a:endParaRPr lang="en-US"/>
          </a:p>
        </p:txBody>
      </p:sp>
    </p:spTree>
    <p:extLst>
      <p:ext uri="{BB962C8B-B14F-4D97-AF65-F5344CB8AC3E}">
        <p14:creationId xmlns:p14="http://schemas.microsoft.com/office/powerpoint/2010/main" val="183712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a:r>
              <a:rPr lang="en-US" sz="1000" kern="1200">
                <a:solidFill>
                  <a:schemeClr val="tx1"/>
                </a:solidFill>
                <a:effectLst/>
                <a:latin typeface="+mn-lt"/>
                <a:ea typeface="+mn-ea"/>
                <a:cs typeface="+mn-cs"/>
              </a:rPr>
              <a:t>Substantive change is where you will find some of the most varied peer evaluators.  This is also a paper process, with visits occurring only occasionally depending on the complexity of the change and commission policy   </a:t>
            </a:r>
            <a:r>
              <a:rPr lang="en-US" sz="1000"/>
              <a:t>E</a:t>
            </a:r>
            <a:r>
              <a:rPr lang="en-US" sz="1000" kern="1200">
                <a:solidFill>
                  <a:schemeClr val="tx1"/>
                </a:solidFill>
                <a:effectLst/>
                <a:latin typeface="+mn-lt"/>
                <a:ea typeface="+mn-ea"/>
                <a:cs typeface="+mn-cs"/>
              </a:rPr>
              <a:t>verything done in the name of an institution is covered by its accreditation status. Because institutions are dynamic, they must be re-evaluated on a regular basis. Certain types of institutional changes -- defined as “substantive” by the United States Department of Education (USDE) -- require approval by the Commission prior to their implementation. The types of substantive change are listed here and defined in the Substantive Change Policy.  Some of these types of evaluators come up far more frequently that others – Establishing a new campus or additional location or different credential level or alternative delivery method are fare more frequent than clock to credit hour or experimental site initiative.</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Staff, peer evaluators, and members of the Commission have the authority to determine whether or not a substantive change request is complete and to request additional information from the institution before proceeding with the review process. When institutions are asked to submit additional information, they are usually given the opportunity to withdraw their request and re-submit at a later date. Substantive change requests are first reviewed by staff and peer evaluators who develop a proposal for action that is subsequently considered by an appropriate Committee; final action is taken by the Commission.</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When you assign people to a sub change review... how many people per review?   </a:t>
            </a:r>
            <a:r>
              <a:rPr lang="en-US" sz="1000" b="1" kern="1200">
                <a:solidFill>
                  <a:schemeClr val="tx1"/>
                </a:solidFill>
                <a:effectLst/>
                <a:latin typeface="+mn-lt"/>
                <a:ea typeface="+mn-ea"/>
                <a:cs typeface="+mn-cs"/>
              </a:rPr>
              <a:t>2</a:t>
            </a:r>
            <a:br>
              <a:rPr lang="en-US" sz="1000" b="1" kern="1200">
                <a:solidFill>
                  <a:schemeClr val="tx1"/>
                </a:solidFill>
                <a:effectLst/>
                <a:latin typeface="+mn-lt"/>
                <a:ea typeface="+mn-ea"/>
                <a:cs typeface="+mn-cs"/>
              </a:rPr>
            </a:b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Complex sub change involves a visit of </a:t>
            </a:r>
            <a:r>
              <a:rPr lang="en-US" sz="1000" b="1" kern="1200">
                <a:solidFill>
                  <a:schemeClr val="tx1"/>
                </a:solidFill>
                <a:effectLst/>
                <a:latin typeface="+mn-lt"/>
                <a:ea typeface="+mn-ea"/>
                <a:cs typeface="+mn-cs"/>
              </a:rPr>
              <a:t>2-3 depending on the complexities; may require a visit</a:t>
            </a: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Detailed</a:t>
            </a:r>
          </a:p>
          <a:p>
            <a:pPr lvl="0"/>
            <a:r>
              <a:rPr lang="en-US" sz="1000" kern="1200">
                <a:solidFill>
                  <a:schemeClr val="tx1"/>
                </a:solidFill>
                <a:effectLst/>
                <a:latin typeface="+mn-lt"/>
                <a:ea typeface="+mn-ea"/>
                <a:cs typeface="+mn-cs"/>
              </a:rPr>
              <a:t>Give good feedback</a:t>
            </a:r>
          </a:p>
          <a:p>
            <a:pPr lvl="0"/>
            <a:r>
              <a:rPr lang="en-US" sz="1000" kern="1200">
                <a:solidFill>
                  <a:schemeClr val="tx1"/>
                </a:solidFill>
                <a:effectLst/>
                <a:latin typeface="+mn-lt"/>
                <a:ea typeface="+mn-ea"/>
                <a:cs typeface="+mn-cs"/>
              </a:rPr>
              <a:t>Available on short notice</a:t>
            </a:r>
          </a:p>
          <a:p>
            <a:pPr lvl="0"/>
            <a:r>
              <a:rPr lang="en-US" sz="1000" kern="1200">
                <a:solidFill>
                  <a:schemeClr val="tx1"/>
                </a:solidFill>
                <a:effectLst/>
                <a:latin typeface="+mn-lt"/>
                <a:ea typeface="+mn-ea"/>
                <a:cs typeface="+mn-cs"/>
              </a:rPr>
              <a:t>Specialized knowledge</a:t>
            </a:r>
          </a:p>
        </p:txBody>
      </p:sp>
      <p:sp>
        <p:nvSpPr>
          <p:cNvPr id="4" name="Slide Number Placeholder 3"/>
          <p:cNvSpPr>
            <a:spLocks noGrp="1"/>
          </p:cNvSpPr>
          <p:nvPr>
            <p:ph type="sldNum" sz="quarter" idx="10"/>
          </p:nvPr>
        </p:nvSpPr>
        <p:spPr/>
        <p:txBody>
          <a:bodyPr/>
          <a:lstStyle/>
          <a:p>
            <a:fld id="{7EADD0F4-14F6-8249-A6EF-11CF82E1EDFB}" type="slidenum">
              <a:rPr lang="en-US" smtClean="0"/>
              <a:t>6</a:t>
            </a:fld>
            <a:endParaRPr lang="en-US"/>
          </a:p>
        </p:txBody>
      </p:sp>
    </p:spTree>
    <p:extLst>
      <p:ext uri="{BB962C8B-B14F-4D97-AF65-F5344CB8AC3E}">
        <p14:creationId xmlns:p14="http://schemas.microsoft.com/office/powerpoint/2010/main" val="394787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a:r>
              <a:rPr lang="en-US" sz="1000" kern="1200">
                <a:solidFill>
                  <a:schemeClr val="tx1"/>
                </a:solidFill>
                <a:effectLst/>
                <a:latin typeface="+mn-lt"/>
                <a:ea typeface="+mn-ea"/>
                <a:cs typeface="+mn-cs"/>
              </a:rPr>
              <a:t>Substantive change is where you will find some of the most varied peer evaluators.  This is also a paper process, with visits occurring only occasionally depending on the complexity of the change and commission policy   </a:t>
            </a:r>
            <a:r>
              <a:rPr lang="en-US" sz="1000"/>
              <a:t>E</a:t>
            </a:r>
            <a:r>
              <a:rPr lang="en-US" sz="1000" kern="1200">
                <a:solidFill>
                  <a:schemeClr val="tx1"/>
                </a:solidFill>
                <a:effectLst/>
                <a:latin typeface="+mn-lt"/>
                <a:ea typeface="+mn-ea"/>
                <a:cs typeface="+mn-cs"/>
              </a:rPr>
              <a:t>verything done in the name of an institution is covered by its accreditation status. Because institutions are dynamic, they must be re-evaluated on a regular basis. Certain types of institutional changes -- defined as “substantive” by the United States Department of Education (USDE) -- require approval by the Commission prior to their implementation. The types of substantive change are listed here and defined in the Substantive Change Policy.  Some of these types of evaluators come up far more frequently that others – Establishing a new campus or additional location or different credential level or alternative delivery method are fare more frequent than clock to credit hour or experimental site initiative.</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Staff, peer evaluators, and members of the Commission have the authority to determine whether or not a substantive change request is complete and to request additional information from the institution before proceeding with the review process. When institutions are asked to submit additional information, they are usually given the opportunity to withdraw their request and re-submit at a later date. Substantive change requests are first reviewed by staff and peer evaluators who develop a proposal for action that is subsequently considered by an appropriate Committee; final action is taken by the Commission.</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When you assign people to a sub change review... how many people per review?   </a:t>
            </a:r>
            <a:r>
              <a:rPr lang="en-US" sz="1000" b="1" kern="1200">
                <a:solidFill>
                  <a:schemeClr val="tx1"/>
                </a:solidFill>
                <a:effectLst/>
                <a:latin typeface="+mn-lt"/>
                <a:ea typeface="+mn-ea"/>
                <a:cs typeface="+mn-cs"/>
              </a:rPr>
              <a:t>2</a:t>
            </a:r>
            <a:br>
              <a:rPr lang="en-US" sz="1000" b="1" kern="1200">
                <a:solidFill>
                  <a:schemeClr val="tx1"/>
                </a:solidFill>
                <a:effectLst/>
                <a:latin typeface="+mn-lt"/>
                <a:ea typeface="+mn-ea"/>
                <a:cs typeface="+mn-cs"/>
              </a:rPr>
            </a:b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Complex sub change involves a visit of </a:t>
            </a:r>
            <a:r>
              <a:rPr lang="en-US" sz="1000" b="1" kern="1200">
                <a:solidFill>
                  <a:schemeClr val="tx1"/>
                </a:solidFill>
                <a:effectLst/>
                <a:latin typeface="+mn-lt"/>
                <a:ea typeface="+mn-ea"/>
                <a:cs typeface="+mn-cs"/>
              </a:rPr>
              <a:t>2-3 depending on the complexities; may require a visit</a:t>
            </a: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Detailed</a:t>
            </a:r>
          </a:p>
          <a:p>
            <a:pPr lvl="0"/>
            <a:r>
              <a:rPr lang="en-US" sz="1000" kern="1200">
                <a:solidFill>
                  <a:schemeClr val="tx1"/>
                </a:solidFill>
                <a:effectLst/>
                <a:latin typeface="+mn-lt"/>
                <a:ea typeface="+mn-ea"/>
                <a:cs typeface="+mn-cs"/>
              </a:rPr>
              <a:t>Give good feedback</a:t>
            </a:r>
          </a:p>
          <a:p>
            <a:pPr lvl="0"/>
            <a:r>
              <a:rPr lang="en-US" sz="1000" kern="1200">
                <a:solidFill>
                  <a:schemeClr val="tx1"/>
                </a:solidFill>
                <a:effectLst/>
                <a:latin typeface="+mn-lt"/>
                <a:ea typeface="+mn-ea"/>
                <a:cs typeface="+mn-cs"/>
              </a:rPr>
              <a:t>Available on short notice</a:t>
            </a:r>
          </a:p>
          <a:p>
            <a:pPr lvl="0"/>
            <a:r>
              <a:rPr lang="en-US" sz="1000" kern="1200">
                <a:solidFill>
                  <a:schemeClr val="tx1"/>
                </a:solidFill>
                <a:effectLst/>
                <a:latin typeface="+mn-lt"/>
                <a:ea typeface="+mn-ea"/>
                <a:cs typeface="+mn-cs"/>
              </a:rPr>
              <a:t>Specialized knowledge</a:t>
            </a:r>
          </a:p>
        </p:txBody>
      </p:sp>
      <p:sp>
        <p:nvSpPr>
          <p:cNvPr id="4" name="Slide Number Placeholder 3"/>
          <p:cNvSpPr>
            <a:spLocks noGrp="1"/>
          </p:cNvSpPr>
          <p:nvPr>
            <p:ph type="sldNum" sz="quarter" idx="10"/>
          </p:nvPr>
        </p:nvSpPr>
        <p:spPr/>
        <p:txBody>
          <a:bodyPr/>
          <a:lstStyle/>
          <a:p>
            <a:fld id="{7EADD0F4-14F6-8249-A6EF-11CF82E1EDFB}" type="slidenum">
              <a:rPr lang="en-US" smtClean="0"/>
              <a:t>7</a:t>
            </a:fld>
            <a:endParaRPr lang="en-US"/>
          </a:p>
        </p:txBody>
      </p:sp>
    </p:spTree>
    <p:extLst>
      <p:ext uri="{BB962C8B-B14F-4D97-AF65-F5344CB8AC3E}">
        <p14:creationId xmlns:p14="http://schemas.microsoft.com/office/powerpoint/2010/main" val="370546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t>But what about handbooks and guides?  The “publications” section of our website is chock full of them!</a:t>
            </a:r>
          </a:p>
          <a:p>
            <a:endParaRPr lang="en-US"/>
          </a:p>
          <a:p>
            <a:r>
              <a:rPr lang="en-US"/>
              <a:t>The ones listed here are the likely suspects that you’ll be looking for, but….</a:t>
            </a:r>
          </a:p>
        </p:txBody>
      </p:sp>
      <p:sp>
        <p:nvSpPr>
          <p:cNvPr id="4" name="Slide Number Placeholder 3"/>
          <p:cNvSpPr>
            <a:spLocks noGrp="1"/>
          </p:cNvSpPr>
          <p:nvPr>
            <p:ph type="sldNum" sz="quarter" idx="10"/>
          </p:nvPr>
        </p:nvSpPr>
        <p:spPr/>
        <p:txBody>
          <a:bodyPr/>
          <a:lstStyle/>
          <a:p>
            <a:fld id="{EF38E604-1E8E-FD47-8E26-C471E650697B}" type="slidenum">
              <a:rPr lang="en-US" smtClean="0"/>
              <a:t>9</a:t>
            </a:fld>
            <a:endParaRPr lang="en-US"/>
          </a:p>
        </p:txBody>
      </p:sp>
    </p:spTree>
    <p:extLst>
      <p:ext uri="{BB962C8B-B14F-4D97-AF65-F5344CB8AC3E}">
        <p14:creationId xmlns:p14="http://schemas.microsoft.com/office/powerpoint/2010/main" val="312436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a:r>
              <a:rPr lang="en-US" sz="1000" kern="1200">
                <a:solidFill>
                  <a:schemeClr val="tx1"/>
                </a:solidFill>
                <a:effectLst/>
                <a:latin typeface="+mn-lt"/>
                <a:ea typeface="+mn-ea"/>
                <a:cs typeface="+mn-cs"/>
              </a:rPr>
              <a:t>Substantive change is where you will find some of the most varied peer evaluators.  This is also a paper process, with visits occurring only occasionally depending on the complexity of the change and commission policy   </a:t>
            </a:r>
            <a:r>
              <a:rPr lang="en-US" sz="1000"/>
              <a:t>E</a:t>
            </a:r>
            <a:r>
              <a:rPr lang="en-US" sz="1000" kern="1200">
                <a:solidFill>
                  <a:schemeClr val="tx1"/>
                </a:solidFill>
                <a:effectLst/>
                <a:latin typeface="+mn-lt"/>
                <a:ea typeface="+mn-ea"/>
                <a:cs typeface="+mn-cs"/>
              </a:rPr>
              <a:t>verything done in the name of an institution is covered by its accreditation status. Because institutions are dynamic, they must be re-evaluated on a regular basis. Certain types of institutional changes -- defined as “substantive” by the United States Department of Education (USDE) -- require approval by the Commission prior to their implementation. The types of substantive change are listed here and defined in the Substantive Change Policy.  Some of these types of evaluators come up far more frequently that others – Establishing a new campus or additional location or different credential level or alternative delivery method are fare more frequent than clock to credit hour or experimental site initiative.</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Staff, peer evaluators, and members of the Commission have the authority to determine whether or not a substantive change request is complete and to request additional information from the institution before proceeding with the review process. When institutions are asked to submit additional information, they are usually given the opportunity to withdraw their request and re-submit at a later date. Substantive change requests are first reviewed by staff and peer evaluators who develop a proposal for action that is subsequently considered by an appropriate Committee; final action is taken by the Commission.</a:t>
            </a:r>
          </a:p>
          <a:p>
            <a:pPr lvl="0"/>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When you assign people to a sub change review... how many people per review?   </a:t>
            </a:r>
            <a:r>
              <a:rPr lang="en-US" sz="1000" b="1" kern="1200">
                <a:solidFill>
                  <a:schemeClr val="tx1"/>
                </a:solidFill>
                <a:effectLst/>
                <a:latin typeface="+mn-lt"/>
                <a:ea typeface="+mn-ea"/>
                <a:cs typeface="+mn-cs"/>
              </a:rPr>
              <a:t>2</a:t>
            </a:r>
            <a:br>
              <a:rPr lang="en-US" sz="1000" b="1" kern="1200">
                <a:solidFill>
                  <a:schemeClr val="tx1"/>
                </a:solidFill>
                <a:effectLst/>
                <a:latin typeface="+mn-lt"/>
                <a:ea typeface="+mn-ea"/>
                <a:cs typeface="+mn-cs"/>
              </a:rPr>
            </a:b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Complex sub change involves a visit of </a:t>
            </a:r>
            <a:r>
              <a:rPr lang="en-US" sz="1000" b="1" kern="1200">
                <a:solidFill>
                  <a:schemeClr val="tx1"/>
                </a:solidFill>
                <a:effectLst/>
                <a:latin typeface="+mn-lt"/>
                <a:ea typeface="+mn-ea"/>
                <a:cs typeface="+mn-cs"/>
              </a:rPr>
              <a:t>2-3 depending on the complexities; may require a visit</a:t>
            </a:r>
            <a:r>
              <a:rPr lang="en-US" sz="1000" kern="1200">
                <a:solidFill>
                  <a:schemeClr val="tx1"/>
                </a:solidFill>
                <a:effectLst/>
                <a:latin typeface="+mn-lt"/>
                <a:ea typeface="+mn-ea"/>
                <a:cs typeface="+mn-cs"/>
              </a:rPr>
              <a:t/>
            </a:r>
            <a:br>
              <a:rPr lang="en-US" sz="1000" kern="1200">
                <a:solidFill>
                  <a:schemeClr val="tx1"/>
                </a:solidFill>
                <a:effectLst/>
                <a:latin typeface="+mn-lt"/>
                <a:ea typeface="+mn-ea"/>
                <a:cs typeface="+mn-cs"/>
              </a:rPr>
            </a:br>
            <a:endParaRPr lang="en-US" sz="1000" kern="1200">
              <a:solidFill>
                <a:schemeClr val="tx1"/>
              </a:solidFill>
              <a:effectLst/>
              <a:latin typeface="+mn-lt"/>
              <a:ea typeface="+mn-ea"/>
              <a:cs typeface="+mn-cs"/>
            </a:endParaRPr>
          </a:p>
          <a:p>
            <a:pPr lvl="0"/>
            <a:r>
              <a:rPr lang="en-US" sz="1000" kern="1200">
                <a:solidFill>
                  <a:schemeClr val="tx1"/>
                </a:solidFill>
                <a:effectLst/>
                <a:latin typeface="+mn-lt"/>
                <a:ea typeface="+mn-ea"/>
                <a:cs typeface="+mn-cs"/>
              </a:rPr>
              <a:t>Detailed</a:t>
            </a:r>
          </a:p>
          <a:p>
            <a:pPr lvl="0"/>
            <a:r>
              <a:rPr lang="en-US" sz="1000" kern="1200">
                <a:solidFill>
                  <a:schemeClr val="tx1"/>
                </a:solidFill>
                <a:effectLst/>
                <a:latin typeface="+mn-lt"/>
                <a:ea typeface="+mn-ea"/>
                <a:cs typeface="+mn-cs"/>
              </a:rPr>
              <a:t>Give good feedback</a:t>
            </a:r>
          </a:p>
          <a:p>
            <a:pPr lvl="0"/>
            <a:r>
              <a:rPr lang="en-US" sz="1000" kern="1200">
                <a:solidFill>
                  <a:schemeClr val="tx1"/>
                </a:solidFill>
                <a:effectLst/>
                <a:latin typeface="+mn-lt"/>
                <a:ea typeface="+mn-ea"/>
                <a:cs typeface="+mn-cs"/>
              </a:rPr>
              <a:t>Available on short notice</a:t>
            </a:r>
          </a:p>
          <a:p>
            <a:pPr lvl="0"/>
            <a:r>
              <a:rPr lang="en-US" sz="1000" kern="1200">
                <a:solidFill>
                  <a:schemeClr val="tx1"/>
                </a:solidFill>
                <a:effectLst/>
                <a:latin typeface="+mn-lt"/>
                <a:ea typeface="+mn-ea"/>
                <a:cs typeface="+mn-cs"/>
              </a:rPr>
              <a:t>Specialized knowledge</a:t>
            </a:r>
          </a:p>
        </p:txBody>
      </p:sp>
      <p:sp>
        <p:nvSpPr>
          <p:cNvPr id="4" name="Slide Number Placeholder 3"/>
          <p:cNvSpPr>
            <a:spLocks noGrp="1"/>
          </p:cNvSpPr>
          <p:nvPr>
            <p:ph type="sldNum" sz="quarter" idx="10"/>
          </p:nvPr>
        </p:nvSpPr>
        <p:spPr/>
        <p:txBody>
          <a:bodyPr/>
          <a:lstStyle/>
          <a:p>
            <a:fld id="{7EADD0F4-14F6-8249-A6EF-11CF82E1EDFB}" type="slidenum">
              <a:rPr lang="en-US" smtClean="0"/>
              <a:t>10</a:t>
            </a:fld>
            <a:endParaRPr lang="en-US"/>
          </a:p>
        </p:txBody>
      </p:sp>
    </p:spTree>
    <p:extLst>
      <p:ext uri="{BB962C8B-B14F-4D97-AF65-F5344CB8AC3E}">
        <p14:creationId xmlns:p14="http://schemas.microsoft.com/office/powerpoint/2010/main" val="84833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a:r>
              <a:rPr lang="en-US" sz="1050" kern="1200">
                <a:solidFill>
                  <a:schemeClr val="tx1"/>
                </a:solidFill>
                <a:effectLst/>
                <a:latin typeface="+mn-lt"/>
                <a:ea typeface="+mn-ea"/>
                <a:cs typeface="+mn-cs"/>
              </a:rPr>
              <a:t>Description – these are the individuals that I think most of you are familiar with.  These are the people you see on campus once every 10 (soon 8) years.  I’m wiling to bet a lot of you also thought that this is the only way to participate as a peer evaluator in accreditation.  And while this is the most common, I can assure you its not the only one.  With an average around 65 institutions per academic year in self study, you’re looking at about 4-500 of these types of evaluators per academic year.  </a:t>
            </a:r>
          </a:p>
          <a:p>
            <a:pPr lvl="0"/>
            <a:endParaRPr lang="en-US" sz="1050" kern="1200">
              <a:solidFill>
                <a:schemeClr val="tx1"/>
              </a:solidFill>
              <a:effectLst/>
              <a:latin typeface="+mn-lt"/>
              <a:ea typeface="+mn-ea"/>
              <a:cs typeface="+mn-cs"/>
            </a:endParaRPr>
          </a:p>
          <a:p>
            <a:pPr lvl="0"/>
            <a:r>
              <a:rPr lang="en-US" sz="1050" kern="1200">
                <a:solidFill>
                  <a:schemeClr val="tx1"/>
                </a:solidFill>
                <a:effectLst/>
                <a:latin typeface="+mn-lt"/>
                <a:ea typeface="+mn-ea"/>
                <a:cs typeface="+mn-cs"/>
              </a:rPr>
              <a:t>That doesn’t mean that you’ll be selected every year – each team is built with the institution under review in mind – looking for “</a:t>
            </a:r>
            <a:r>
              <a:rPr lang="en-US" sz="1050" kern="1200" err="1">
                <a:solidFill>
                  <a:schemeClr val="tx1"/>
                </a:solidFill>
                <a:effectLst/>
                <a:latin typeface="+mn-lt"/>
                <a:ea typeface="+mn-ea"/>
                <a:cs typeface="+mn-cs"/>
              </a:rPr>
              <a:t>peerness</a:t>
            </a:r>
            <a:r>
              <a:rPr lang="en-US" sz="1050" kern="1200">
                <a:solidFill>
                  <a:schemeClr val="tx1"/>
                </a:solidFill>
                <a:effectLst/>
                <a:latin typeface="+mn-lt"/>
                <a:ea typeface="+mn-ea"/>
                <a:cs typeface="+mn-cs"/>
              </a:rPr>
              <a:t>”, a knowledge balance – by knowledge we mean experiences, positions, standards knowledge,</a:t>
            </a:r>
            <a:r>
              <a:rPr lang="en-US" sz="1050" kern="1200" baseline="0">
                <a:solidFill>
                  <a:schemeClr val="tx1"/>
                </a:solidFill>
                <a:effectLst/>
                <a:latin typeface="+mn-lt"/>
                <a:ea typeface="+mn-ea"/>
                <a:cs typeface="+mn-cs"/>
              </a:rPr>
              <a:t> </a:t>
            </a:r>
            <a:r>
              <a:rPr lang="en-US" sz="1050" kern="1200" err="1">
                <a:solidFill>
                  <a:schemeClr val="tx1"/>
                </a:solidFill>
                <a:effectLst/>
                <a:latin typeface="+mn-lt"/>
                <a:ea typeface="+mn-ea"/>
                <a:cs typeface="+mn-cs"/>
              </a:rPr>
              <a:t>etc</a:t>
            </a:r>
            <a:r>
              <a:rPr lang="en-US" sz="1050" kern="1200">
                <a:solidFill>
                  <a:schemeClr val="tx1"/>
                </a:solidFill>
                <a:effectLst/>
                <a:latin typeface="+mn-lt"/>
                <a:ea typeface="+mn-ea"/>
                <a:cs typeface="+mn-cs"/>
              </a:rPr>
              <a:t> – Some years will see a lot of community colleges or a lot of large research universities up for self-study, other years only a few.</a:t>
            </a:r>
          </a:p>
          <a:p>
            <a:pPr lvl="0"/>
            <a:endParaRPr lang="en-US" sz="1050" kern="1200">
              <a:solidFill>
                <a:schemeClr val="tx1"/>
              </a:solidFill>
              <a:effectLst/>
              <a:latin typeface="+mn-lt"/>
              <a:ea typeface="+mn-ea"/>
              <a:cs typeface="+mn-cs"/>
            </a:endParaRPr>
          </a:p>
          <a:p>
            <a:pPr lvl="0"/>
            <a:r>
              <a:rPr lang="en-US" sz="1050" kern="1200">
                <a:solidFill>
                  <a:schemeClr val="tx1"/>
                </a:solidFill>
                <a:effectLst/>
                <a:latin typeface="+mn-lt"/>
                <a:ea typeface="+mn-ea"/>
                <a:cs typeface="+mn-cs"/>
              </a:rPr>
              <a:t>There’s a lot of work involved in this type of review – from both sides.  I’m sure those of you in the rom that have worked on the self-study o your own campus can attest to amount of time you put in to it?  The other side, the evaluator side is no less – the preparation leading up to the actual visit itself can be a lot of reading and reviewing.  </a:t>
            </a:r>
          </a:p>
          <a:p>
            <a:pPr lvl="0"/>
            <a:endParaRPr lang="en-US" sz="1050" kern="1200">
              <a:solidFill>
                <a:schemeClr val="tx1"/>
              </a:solidFill>
              <a:effectLst/>
              <a:latin typeface="+mn-lt"/>
              <a:ea typeface="+mn-ea"/>
              <a:cs typeface="+mn-cs"/>
            </a:endParaRPr>
          </a:p>
          <a:p>
            <a:pPr lvl="0"/>
            <a:r>
              <a:rPr lang="en-US" sz="1050" kern="1200">
                <a:solidFill>
                  <a:schemeClr val="tx1"/>
                </a:solidFill>
                <a:effectLst/>
                <a:latin typeface="+mn-lt"/>
                <a:ea typeface="+mn-ea"/>
                <a:cs typeface="+mn-cs"/>
              </a:rPr>
              <a:t>Friend who is a evaluator and in his preparation for a team visit. . . Reading three times how &amp; why.</a:t>
            </a:r>
          </a:p>
          <a:p>
            <a:pPr lvl="0"/>
            <a:endParaRPr lang="en-US" sz="1050" kern="1200">
              <a:solidFill>
                <a:schemeClr val="tx1"/>
              </a:solidFill>
              <a:effectLst/>
              <a:latin typeface="+mn-lt"/>
              <a:ea typeface="+mn-ea"/>
              <a:cs typeface="+mn-cs"/>
            </a:endParaRPr>
          </a:p>
          <a:p>
            <a:pPr lvl="0"/>
            <a:r>
              <a:rPr lang="en-US" sz="1050" kern="1200">
                <a:solidFill>
                  <a:schemeClr val="tx1"/>
                </a:solidFill>
                <a:effectLst/>
                <a:latin typeface="+mn-lt"/>
                <a:ea typeface="+mn-ea"/>
                <a:cs typeface="+mn-cs"/>
              </a:rPr>
              <a:t>Steps on the screen are simplified, but this is a lengthy process for</a:t>
            </a:r>
            <a:r>
              <a:rPr lang="en-US" sz="1050" kern="1200" baseline="0">
                <a:solidFill>
                  <a:schemeClr val="tx1"/>
                </a:solidFill>
                <a:effectLst/>
                <a:latin typeface="+mn-lt"/>
                <a:ea typeface="+mn-ea"/>
                <a:cs typeface="+mn-cs"/>
              </a:rPr>
              <a:t> everyone involved - </a:t>
            </a:r>
            <a:r>
              <a:rPr lang="en-US" sz="1050" kern="1200">
                <a:solidFill>
                  <a:schemeClr val="tx1"/>
                </a:solidFill>
                <a:effectLst/>
                <a:latin typeface="+mn-lt"/>
                <a:ea typeface="+mn-ea"/>
                <a:cs typeface="+mn-cs"/>
              </a:rPr>
              <a:t>the institutions, the commission and you as a evaluator.  Typically, you would only do one of these visits a year.</a:t>
            </a:r>
          </a:p>
          <a:p>
            <a:pPr lvl="0"/>
            <a:endParaRPr lang="en-US" sz="1050" kern="1200">
              <a:solidFill>
                <a:schemeClr val="tx1"/>
              </a:solidFill>
              <a:effectLst/>
              <a:latin typeface="+mn-lt"/>
              <a:ea typeface="+mn-ea"/>
              <a:cs typeface="+mn-cs"/>
            </a:endParaRPr>
          </a:p>
          <a:p>
            <a:pPr lvl="0"/>
            <a:r>
              <a:rPr lang="en-US" sz="1050" kern="1200">
                <a:solidFill>
                  <a:schemeClr val="tx1"/>
                </a:solidFill>
                <a:effectLst/>
                <a:latin typeface="+mn-lt"/>
                <a:ea typeface="+mn-ea"/>
                <a:cs typeface="+mn-cs"/>
              </a:rPr>
              <a:t>So generally speaking, what kinds of qualities do these kinds of evaluators have?  </a:t>
            </a:r>
          </a:p>
          <a:p>
            <a:pPr lvl="0"/>
            <a:r>
              <a:rPr lang="en-US" sz="1050" kern="1200">
                <a:solidFill>
                  <a:schemeClr val="tx1"/>
                </a:solidFill>
                <a:effectLst/>
                <a:latin typeface="+mn-lt"/>
                <a:ea typeface="+mn-ea"/>
                <a:cs typeface="+mn-cs"/>
              </a:rPr>
              <a:t>Positive; institutionally minded; advocates (for the institutions and the commission)</a:t>
            </a:r>
            <a:r>
              <a:rPr lang="en-US" sz="1050"/>
              <a:t>; </a:t>
            </a:r>
            <a:r>
              <a:rPr lang="en-US" sz="1050" kern="1200">
                <a:solidFill>
                  <a:schemeClr val="tx1"/>
                </a:solidFill>
                <a:effectLst/>
                <a:latin typeface="+mn-lt"/>
                <a:ea typeface="+mn-ea"/>
                <a:cs typeface="+mn-cs"/>
              </a:rPr>
              <a:t>can ask the tough questions without seeming or being threatening; Knowledgeable: in the MSCHE and the Higher ed landscape; Ability to see across the whole institution; Consistent</a:t>
            </a:r>
            <a:r>
              <a:rPr lang="en-US" sz="1050"/>
              <a:t>; </a:t>
            </a:r>
            <a:r>
              <a:rPr lang="en-US" sz="1050" kern="1200">
                <a:solidFill>
                  <a:schemeClr val="tx1"/>
                </a:solidFill>
                <a:effectLst/>
                <a:latin typeface="+mn-lt"/>
                <a:ea typeface="+mn-ea"/>
                <a:cs typeface="+mn-cs"/>
              </a:rPr>
              <a:t>Unbiased</a:t>
            </a:r>
            <a:r>
              <a:rPr lang="en-US" sz="1050"/>
              <a:t>; </a:t>
            </a:r>
            <a:r>
              <a:rPr lang="en-US" sz="1050" kern="1200">
                <a:solidFill>
                  <a:schemeClr val="tx1"/>
                </a:solidFill>
                <a:effectLst/>
                <a:latin typeface="+mn-lt"/>
                <a:ea typeface="+mn-ea"/>
                <a:cs typeface="+mn-cs"/>
              </a:rPr>
              <a:t>Tough-minded</a:t>
            </a:r>
            <a:r>
              <a:rPr lang="en-US" sz="1050"/>
              <a:t>; </a:t>
            </a:r>
            <a:r>
              <a:rPr lang="en-US" sz="1050" kern="1200">
                <a:solidFill>
                  <a:schemeClr val="tx1"/>
                </a:solidFill>
                <a:effectLst/>
                <a:latin typeface="+mn-lt"/>
                <a:ea typeface="+mn-ea"/>
                <a:cs typeface="+mn-cs"/>
              </a:rPr>
              <a:t>Good listeners</a:t>
            </a:r>
          </a:p>
          <a:p>
            <a:pPr lvl="0"/>
            <a:endParaRPr lang="en-US" sz="1050" kern="1200">
              <a:solidFill>
                <a:schemeClr val="tx1"/>
              </a:solidFill>
              <a:effectLst/>
              <a:latin typeface="+mn-lt"/>
              <a:ea typeface="+mn-ea"/>
              <a:cs typeface="+mn-cs"/>
            </a:endParaRPr>
          </a:p>
          <a:p>
            <a:pPr lvl="0"/>
            <a:endParaRPr lang="en-US" sz="1050" kern="1200">
              <a:solidFill>
                <a:schemeClr val="tx1"/>
              </a:solidFill>
              <a:effectLst/>
              <a:latin typeface="+mn-lt"/>
              <a:ea typeface="+mn-ea"/>
              <a:cs typeface="+mn-cs"/>
            </a:endParaRPr>
          </a:p>
          <a:p>
            <a:endParaRPr lang="en-US" sz="1050"/>
          </a:p>
        </p:txBody>
      </p:sp>
      <p:sp>
        <p:nvSpPr>
          <p:cNvPr id="4" name="Slide Number Placeholder 3"/>
          <p:cNvSpPr>
            <a:spLocks noGrp="1"/>
          </p:cNvSpPr>
          <p:nvPr>
            <p:ph type="sldNum" sz="quarter" idx="10"/>
          </p:nvPr>
        </p:nvSpPr>
        <p:spPr/>
        <p:txBody>
          <a:bodyPr/>
          <a:lstStyle/>
          <a:p>
            <a:fld id="{7EADD0F4-14F6-8249-A6EF-11CF82E1EDFB}" type="slidenum">
              <a:rPr lang="en-US" smtClean="0"/>
              <a:t>15</a:t>
            </a:fld>
            <a:endParaRPr lang="en-US"/>
          </a:p>
        </p:txBody>
      </p:sp>
    </p:spTree>
    <p:extLst>
      <p:ext uri="{BB962C8B-B14F-4D97-AF65-F5344CB8AC3E}">
        <p14:creationId xmlns:p14="http://schemas.microsoft.com/office/powerpoint/2010/main" val="14484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Overall, you and your team will be reviewing the self-study and other documentation and looking for accomplishment and outcomes (not assertions and future plans), evidence and institutional analysis, and supporting data that has been summarized by the institution that clearly demonstrates continued compliance with the standards for accreditation.  </a:t>
            </a:r>
          </a:p>
          <a:p>
            <a:endParaRPr lang="en-US" sz="1000"/>
          </a:p>
          <a:p>
            <a:r>
              <a:rPr lang="en-US" sz="1000"/>
              <a:t>The self-study should be an honest appraisal of the institution as opposed to selective reporting that featured the institution in the best light.  The Commission expects our member institutions to have strengths, challenges, and opportunities for improvement.  In fact, institutional improvement remains one of the main tenets of the exercise of self-study.  The Commission want our institutions to be able to identify those areas for improvement as well as the initiatives and timeframes in which they can move toward improvements.  </a:t>
            </a:r>
          </a:p>
          <a:p>
            <a:endParaRPr lang="en-US" sz="1000"/>
          </a:p>
          <a:p>
            <a:r>
              <a:rPr lang="en-US" sz="1000"/>
              <a:t>Further, you need to evaluate if the activities of the institution are sustainable – in that they will be able to continue to meet the Standards, Requirements of Affiliation, federal regulations, and other MS policies within the context of their mission, well after the team has left campus</a:t>
            </a:r>
          </a:p>
          <a:p>
            <a:pPr marL="239367" indent="-239367">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957468" rtl="0" eaLnBrk="1" fontAlgn="auto" latinLnBrk="0" hangingPunct="1">
              <a:lnSpc>
                <a:spcPct val="100000"/>
              </a:lnSpc>
              <a:spcBef>
                <a:spcPts val="0"/>
              </a:spcBef>
              <a:spcAft>
                <a:spcPts val="0"/>
              </a:spcAft>
              <a:buClrTx/>
              <a:buSzTx/>
              <a:buFontTx/>
              <a:buNone/>
              <a:tabLst/>
              <a:defRPr/>
            </a:pPr>
            <a:fld id="{7EADD0F4-14F6-8249-A6EF-11CF82E1EDF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468"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8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Institutional representatives attending the appearance may include the Chief Executive Officer, senior administration officials, those responsible for or needed to address compliance with a particular standard or requirement, members of the board of trustees, and/or counsel. </a:t>
            </a:r>
          </a:p>
          <a:p>
            <a:endParaRPr lang="en-US"/>
          </a:p>
        </p:txBody>
      </p:sp>
      <p:sp>
        <p:nvSpPr>
          <p:cNvPr id="4" name="Slide Number Placeholder 3"/>
          <p:cNvSpPr>
            <a:spLocks noGrp="1"/>
          </p:cNvSpPr>
          <p:nvPr>
            <p:ph type="sldNum" sz="quarter" idx="5"/>
          </p:nvPr>
        </p:nvSpPr>
        <p:spPr/>
        <p:txBody>
          <a:bodyPr/>
          <a:lstStyle/>
          <a:p>
            <a:fld id="{A105B55B-CA49-43ED-967D-3426C35C77C4}" type="slidenum">
              <a:rPr lang="en-US" smtClean="0"/>
              <a:t>18</a:t>
            </a:fld>
            <a:endParaRPr lang="en-US"/>
          </a:p>
        </p:txBody>
      </p:sp>
    </p:spTree>
    <p:extLst>
      <p:ext uri="{BB962C8B-B14F-4D97-AF65-F5344CB8AC3E}">
        <p14:creationId xmlns:p14="http://schemas.microsoft.com/office/powerpoint/2010/main" val="93365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036C-4FC2-4FF4-AD4A-B6A3BAF88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56831-CC30-46CB-AC30-AABA0D26E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1710B9-AABD-42CB-82D8-B57BAE0DCD32}"/>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5" name="Footer Placeholder 4">
            <a:extLst>
              <a:ext uri="{FF2B5EF4-FFF2-40B4-BE49-F238E27FC236}">
                <a16:creationId xmlns:a16="http://schemas.microsoft.com/office/drawing/2014/main" id="{C7CBC51C-DDED-4550-985F-736142EDA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DDA19-0169-44E8-B596-9C463A362321}"/>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134188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4C9D-F90C-42C3-8D41-99F2A8016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A5BEF-B87C-4FBD-9D1E-B5D8D275D2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6EDF2-7262-4E1A-BC1B-E390B08C35D1}"/>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5" name="Footer Placeholder 4">
            <a:extLst>
              <a:ext uri="{FF2B5EF4-FFF2-40B4-BE49-F238E27FC236}">
                <a16:creationId xmlns:a16="http://schemas.microsoft.com/office/drawing/2014/main" id="{53345969-4972-4AB8-8EEF-CD58E07C4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49078-711E-4C3C-8AF5-A8106AEBA2E0}"/>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395155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207F9-229E-4C6D-8C94-0BBECE5C6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0A3E03-6947-4239-A16B-619904ED71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D37D-5579-4921-B15F-ADC8487FC322}"/>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5" name="Footer Placeholder 4">
            <a:extLst>
              <a:ext uri="{FF2B5EF4-FFF2-40B4-BE49-F238E27FC236}">
                <a16:creationId xmlns:a16="http://schemas.microsoft.com/office/drawing/2014/main" id="{62A39494-2C60-43DC-B395-73FBDAB96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762CC-F057-467D-906C-AE9ACBE05AD1}"/>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195374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9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B248-E4E8-4732-818D-A2BA312A5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4C5DE-8B5D-4F13-83C0-02A5E7C8A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3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52D9-841E-4236-9FD3-B6176A540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ED0B5-B7D2-47F7-BC4C-503482681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DF8D31-F63C-4D91-BFE0-050A485E5FE3}"/>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5" name="Footer Placeholder 4">
            <a:extLst>
              <a:ext uri="{FF2B5EF4-FFF2-40B4-BE49-F238E27FC236}">
                <a16:creationId xmlns:a16="http://schemas.microsoft.com/office/drawing/2014/main" id="{115354EF-4D18-4E28-805C-CC7D66964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4E0A8-95ED-47F8-BDB5-033C5F3302C0}"/>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181733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77F3-7480-4289-BAE1-77C1D0086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F60CF-B5E4-4F40-B1EF-E58E4AD05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C0CB9-9E0C-4FC9-A75B-C27F32F4F1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6FE68-1523-4F99-A3D7-4E2687282594}"/>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6" name="Footer Placeholder 5">
            <a:extLst>
              <a:ext uri="{FF2B5EF4-FFF2-40B4-BE49-F238E27FC236}">
                <a16:creationId xmlns:a16="http://schemas.microsoft.com/office/drawing/2014/main" id="{A222C675-E944-486C-8178-78F833360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A823B-4DF8-40EF-9DDA-490DD3289954}"/>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6915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E362-3456-4356-AE5C-F6B01D2C8B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8B228-D0E4-4395-8B84-23A76AD0C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5C311D-B3F4-46D3-BD4C-A49ACBCBDB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56062A-0373-4D3A-AE0B-A18BFA381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C66487-C027-4097-ADE5-2028935A3E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4F0C26-0D62-44F2-8E7A-A8DDB1776897}"/>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8" name="Footer Placeholder 7">
            <a:extLst>
              <a:ext uri="{FF2B5EF4-FFF2-40B4-BE49-F238E27FC236}">
                <a16:creationId xmlns:a16="http://schemas.microsoft.com/office/drawing/2014/main" id="{E38D1838-063A-4043-8B36-C9C702A4AB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A17E94-50D4-4B07-A2B1-C130D9F368E2}"/>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379443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42E7-A2DA-444F-ADB6-7C69238734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333D7-6EA0-4AA4-8B0F-6DDFC8D5AC90}"/>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4" name="Footer Placeholder 3">
            <a:extLst>
              <a:ext uri="{FF2B5EF4-FFF2-40B4-BE49-F238E27FC236}">
                <a16:creationId xmlns:a16="http://schemas.microsoft.com/office/drawing/2014/main" id="{DAC09376-2B83-4273-A641-BB5404EE9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B5B66-F8F5-405F-A534-0F029AE34DC5}"/>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254996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24CFF-1CDA-4D77-B526-53F7B29EF625}"/>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3" name="Footer Placeholder 2">
            <a:extLst>
              <a:ext uri="{FF2B5EF4-FFF2-40B4-BE49-F238E27FC236}">
                <a16:creationId xmlns:a16="http://schemas.microsoft.com/office/drawing/2014/main" id="{699C4254-0E1E-4AD9-81C9-557D79A3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990A0-5869-4CAA-B8CB-52C7E2E23CA3}"/>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55243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79CE-0E77-4F43-90DB-B68C0E04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38E8D-26B6-4C68-879A-40BB24470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BACDF0-23B2-4D8C-857D-D63CB7540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0949B1-2D6E-4DF6-A0E8-EBDBAAE371AC}"/>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6" name="Footer Placeholder 5">
            <a:extLst>
              <a:ext uri="{FF2B5EF4-FFF2-40B4-BE49-F238E27FC236}">
                <a16:creationId xmlns:a16="http://schemas.microsoft.com/office/drawing/2014/main" id="{3776A24A-150A-4841-ACC2-4A06675DE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79C21-744B-4819-A79C-BEB09DC4C285}"/>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105622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5DE1-F666-4C5C-A85B-6FC8ED736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5C504-90DE-4520-99C4-53F093867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18CAF-80C7-4624-BC46-BA636145F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033303-76D6-4896-B2EA-5F703D999278}"/>
              </a:ext>
            </a:extLst>
          </p:cNvPr>
          <p:cNvSpPr>
            <a:spLocks noGrp="1"/>
          </p:cNvSpPr>
          <p:nvPr>
            <p:ph type="dt" sz="half" idx="10"/>
          </p:nvPr>
        </p:nvSpPr>
        <p:spPr/>
        <p:txBody>
          <a:bodyPr/>
          <a:lstStyle/>
          <a:p>
            <a:fld id="{C7671077-939F-4114-94D5-D23D54F06C14}" type="datetimeFigureOut">
              <a:rPr lang="en-US" smtClean="0"/>
              <a:t>1/17/2019</a:t>
            </a:fld>
            <a:endParaRPr lang="en-US"/>
          </a:p>
        </p:txBody>
      </p:sp>
      <p:sp>
        <p:nvSpPr>
          <p:cNvPr id="6" name="Footer Placeholder 5">
            <a:extLst>
              <a:ext uri="{FF2B5EF4-FFF2-40B4-BE49-F238E27FC236}">
                <a16:creationId xmlns:a16="http://schemas.microsoft.com/office/drawing/2014/main" id="{26CD2619-C9B1-4C60-9884-36B925C86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936EC-CE0C-4034-9DA4-A3648862A70E}"/>
              </a:ext>
            </a:extLst>
          </p:cNvPr>
          <p:cNvSpPr>
            <a:spLocks noGrp="1"/>
          </p:cNvSpPr>
          <p:nvPr>
            <p:ph type="sldNum" sz="quarter" idx="12"/>
          </p:nvPr>
        </p:nvSpPr>
        <p:spPr/>
        <p:txBody>
          <a:bodyPr/>
          <a:lstStyle/>
          <a:p>
            <a:fld id="{B05561F3-BEB1-4B5D-BD04-E9B32870E02A}" type="slidenum">
              <a:rPr lang="en-US" smtClean="0"/>
              <a:t>‹#›</a:t>
            </a:fld>
            <a:endParaRPr lang="en-US"/>
          </a:p>
        </p:txBody>
      </p:sp>
    </p:spTree>
    <p:extLst>
      <p:ext uri="{BB962C8B-B14F-4D97-AF65-F5344CB8AC3E}">
        <p14:creationId xmlns:p14="http://schemas.microsoft.com/office/powerpoint/2010/main" val="100344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211B4-CB10-4E99-91F6-96557A82E7FB}"/>
              </a:ext>
            </a:extLst>
          </p:cNvPr>
          <p:cNvSpPr>
            <a:spLocks noGrp="1"/>
          </p:cNvSpPr>
          <p:nvPr>
            <p:ph type="title"/>
          </p:nvPr>
        </p:nvSpPr>
        <p:spPr>
          <a:xfrm>
            <a:off x="838200" y="365126"/>
            <a:ext cx="10515600" cy="9713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C9A83-7E99-4ED6-A9DA-54CA54924241}"/>
              </a:ext>
            </a:extLst>
          </p:cNvPr>
          <p:cNvSpPr>
            <a:spLocks noGrp="1"/>
          </p:cNvSpPr>
          <p:nvPr>
            <p:ph type="body" idx="1"/>
          </p:nvPr>
        </p:nvSpPr>
        <p:spPr>
          <a:xfrm>
            <a:off x="838200" y="1591408"/>
            <a:ext cx="10515600" cy="45855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50F2-E754-4819-9E51-733569B3B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71077-939F-4114-94D5-D23D54F06C14}" type="datetimeFigureOut">
              <a:rPr lang="en-US" smtClean="0"/>
              <a:t>1/17/2019</a:t>
            </a:fld>
            <a:endParaRPr lang="en-US"/>
          </a:p>
        </p:txBody>
      </p:sp>
      <p:sp>
        <p:nvSpPr>
          <p:cNvPr id="5" name="Footer Placeholder 4">
            <a:extLst>
              <a:ext uri="{FF2B5EF4-FFF2-40B4-BE49-F238E27FC236}">
                <a16:creationId xmlns:a16="http://schemas.microsoft.com/office/drawing/2014/main" id="{F344DC09-6ABF-4B67-9A45-C37087A69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DAFED0-47B6-4B65-8A48-F9D937A33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561F3-BEB1-4B5D-BD04-E9B32870E02A}" type="slidenum">
              <a:rPr lang="en-US" smtClean="0"/>
              <a:t>‹#›</a:t>
            </a:fld>
            <a:endParaRPr lang="en-US"/>
          </a:p>
        </p:txBody>
      </p:sp>
      <p:grpSp>
        <p:nvGrpSpPr>
          <p:cNvPr id="9" name="Group 8">
            <a:extLst>
              <a:ext uri="{FF2B5EF4-FFF2-40B4-BE49-F238E27FC236}">
                <a16:creationId xmlns:a16="http://schemas.microsoft.com/office/drawing/2014/main" id="{A3822245-DFB0-4F8E-9F2E-34E4E6D71850}"/>
              </a:ext>
            </a:extLst>
          </p:cNvPr>
          <p:cNvGrpSpPr/>
          <p:nvPr userDrawn="1"/>
        </p:nvGrpSpPr>
        <p:grpSpPr>
          <a:xfrm>
            <a:off x="447675" y="6338278"/>
            <a:ext cx="11087100" cy="365125"/>
            <a:chOff x="447675" y="6338278"/>
            <a:chExt cx="11087100" cy="365125"/>
          </a:xfrm>
        </p:grpSpPr>
        <p:pic>
          <p:nvPicPr>
            <p:cNvPr id="7" name="Picture 6" descr="A picture containing object&#10;&#10;Description generated with very high confidence">
              <a:extLst>
                <a:ext uri="{FF2B5EF4-FFF2-40B4-BE49-F238E27FC236}">
                  <a16:creationId xmlns:a16="http://schemas.microsoft.com/office/drawing/2014/main" id="{78FC0977-A724-4067-8934-4036C12B6E2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80600"/>
            <a:stretch/>
          </p:blipFill>
          <p:spPr>
            <a:xfrm>
              <a:off x="10810875" y="6356350"/>
              <a:ext cx="723900" cy="347053"/>
            </a:xfrm>
            <a:prstGeom prst="rect">
              <a:avLst/>
            </a:prstGeom>
            <a:effectLst>
              <a:outerShdw blurRad="50800" dist="50800" dir="5400000" sx="6000" sy="6000" algn="ctr" rotWithShape="0">
                <a:srgbClr val="000000">
                  <a:alpha val="43137"/>
                </a:srgbClr>
              </a:outerShdw>
            </a:effectLst>
          </p:spPr>
        </p:pic>
        <p:sp>
          <p:nvSpPr>
            <p:cNvPr id="8" name="Rectangle 7">
              <a:extLst>
                <a:ext uri="{FF2B5EF4-FFF2-40B4-BE49-F238E27FC236}">
                  <a16:creationId xmlns:a16="http://schemas.microsoft.com/office/drawing/2014/main" id="{C7DD4CF3-FEDA-4317-BFAE-8511744A6575}"/>
                </a:ext>
              </a:extLst>
            </p:cNvPr>
            <p:cNvSpPr/>
            <p:nvPr userDrawn="1"/>
          </p:nvSpPr>
          <p:spPr>
            <a:xfrm>
              <a:off x="447675" y="6338278"/>
              <a:ext cx="10029825" cy="365125"/>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path path="circle">
                <a:fillToRect l="100000" b="100000"/>
              </a:path>
              <a:tileRect t="-100000" r="-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148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info@msche.or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msche.org/publications.asp"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sche.my.salesforce.com/sfc/p/46000000ZDJj/a/46000000PK4q/cwBfWuTnlcuU59ALzrMFZLRI0AuIVDoIgIF.sxJ4mt8" TargetMode="External"/><Relationship Id="rId5" Type="http://schemas.openxmlformats.org/officeDocument/2006/relationships/hyperlink" Target="https://msche.my.salesforce.com/sfc/p/46000000ZDJj/a/46000000PJyX/FnMVsVJaOMcWTcecVsajTBArz7IgFLd9TYaVbzxCV9A" TargetMode="External"/><Relationship Id="rId4" Type="http://schemas.openxmlformats.org/officeDocument/2006/relationships/hyperlink" Target="https://msche.my.salesforce.com/sfc/p/46000000ZDJj/a/46000000PJyS/nzVG74B.QAHTcHGKDfIbfQeItQiUBiA2BwETUSSkc48"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D94EFB-8D5B-42B6-AD20-DD816B46FBC9}"/>
              </a:ext>
            </a:extLst>
          </p:cNvPr>
          <p:cNvSpPr txBox="1">
            <a:spLocks/>
          </p:cNvSpPr>
          <p:nvPr/>
        </p:nvSpPr>
        <p:spPr>
          <a:xfrm>
            <a:off x="785308" y="2709721"/>
            <a:ext cx="10824307" cy="1991015"/>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4400" b="1"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4800">
                <a:ln/>
                <a:solidFill>
                  <a:schemeClr val="accent1">
                    <a:lumMod val="75000"/>
                  </a:schemeClr>
                </a:solidFill>
              </a:rPr>
              <a:t>Show Cause Guidance Meeting with Institutions of the</a:t>
            </a:r>
          </a:p>
          <a:p>
            <a:r>
              <a:rPr lang="en-US" sz="4800">
                <a:ln/>
                <a:solidFill>
                  <a:schemeClr val="accent1">
                    <a:lumMod val="75000"/>
                  </a:schemeClr>
                </a:solidFill>
              </a:rPr>
              <a:t>University of Puerto Rico</a:t>
            </a:r>
          </a:p>
        </p:txBody>
      </p:sp>
      <p:sp>
        <p:nvSpPr>
          <p:cNvPr id="2" name="TextBox 1">
            <a:extLst>
              <a:ext uri="{FF2B5EF4-FFF2-40B4-BE49-F238E27FC236}">
                <a16:creationId xmlns:a16="http://schemas.microsoft.com/office/drawing/2014/main" id="{971A58D6-4E8C-45C1-AA01-DE62F98BA780}"/>
              </a:ext>
            </a:extLst>
          </p:cNvPr>
          <p:cNvSpPr txBox="1"/>
          <p:nvPr/>
        </p:nvSpPr>
        <p:spPr>
          <a:xfrm>
            <a:off x="785308" y="5076825"/>
            <a:ext cx="10824306" cy="646331"/>
          </a:xfrm>
          <a:prstGeom prst="rect">
            <a:avLst/>
          </a:prstGeom>
          <a:noFill/>
        </p:spPr>
        <p:txBody>
          <a:bodyPr wrap="square" rtlCol="0">
            <a:spAutoFit/>
          </a:bodyPr>
          <a:lstStyle/>
          <a:p>
            <a:pPr algn="ctr"/>
            <a:r>
              <a:rPr lang="en-US">
                <a:solidFill>
                  <a:srgbClr val="002060"/>
                </a:solidFill>
                <a:latin typeface="Arial" panose="020B0604020202020204" pitchFamily="34" charset="0"/>
                <a:cs typeface="Arial" panose="020B0604020202020204" pitchFamily="34" charset="0"/>
              </a:rPr>
              <a:t>Philadelphia, via Skype</a:t>
            </a:r>
          </a:p>
          <a:p>
            <a:pPr algn="ctr"/>
            <a:r>
              <a:rPr lang="en-US">
                <a:solidFill>
                  <a:srgbClr val="002060"/>
                </a:solidFill>
                <a:latin typeface="Arial" panose="020B0604020202020204" pitchFamily="34" charset="0"/>
                <a:cs typeface="Arial" panose="020B0604020202020204" pitchFamily="34" charset="0"/>
              </a:rPr>
              <a:t>January 15, 2019</a:t>
            </a:r>
            <a:endParaRPr lang="en-US">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98E08A4-8F7A-49C4-B523-AA2E5A9CCDDD}"/>
              </a:ext>
            </a:extLst>
          </p:cNvPr>
          <p:cNvCxnSpPr/>
          <p:nvPr/>
        </p:nvCxnSpPr>
        <p:spPr>
          <a:xfrm>
            <a:off x="381000" y="396240"/>
            <a:ext cx="11399520" cy="0"/>
          </a:xfrm>
          <a:prstGeom prst="line">
            <a:avLst/>
          </a:prstGeom>
          <a:ln w="4826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59C27E-D6CB-4624-B30A-D4555F608C3B}"/>
              </a:ext>
            </a:extLst>
          </p:cNvPr>
          <p:cNvCxnSpPr/>
          <p:nvPr/>
        </p:nvCxnSpPr>
        <p:spPr>
          <a:xfrm>
            <a:off x="396240" y="6331923"/>
            <a:ext cx="11399520" cy="0"/>
          </a:xfrm>
          <a:prstGeom prst="line">
            <a:avLst/>
          </a:prstGeom>
          <a:ln w="48260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B7D1525-6318-4C3A-BEE6-D3D35F43A956}"/>
              </a:ext>
            </a:extLst>
          </p:cNvPr>
          <p:cNvSpPr/>
          <p:nvPr/>
        </p:nvSpPr>
        <p:spPr>
          <a:xfrm>
            <a:off x="2974019" y="1781175"/>
            <a:ext cx="8708995" cy="52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generated with very high confidence">
            <a:extLst>
              <a:ext uri="{FF2B5EF4-FFF2-40B4-BE49-F238E27FC236}">
                <a16:creationId xmlns:a16="http://schemas.microsoft.com/office/drawing/2014/main" id="{65705EA1-0925-46C5-B9BA-7A7B6EC33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194" y="1002630"/>
            <a:ext cx="7439488" cy="1317665"/>
          </a:xfrm>
          <a:prstGeom prst="rect">
            <a:avLst/>
          </a:prstGeom>
        </p:spPr>
      </p:pic>
    </p:spTree>
    <p:extLst>
      <p:ext uri="{BB962C8B-B14F-4D97-AF65-F5344CB8AC3E}">
        <p14:creationId xmlns:p14="http://schemas.microsoft.com/office/powerpoint/2010/main" val="191613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59084"/>
            <a:ext cx="10829925" cy="876642"/>
          </a:xfrm>
        </p:spPr>
        <p:txBody>
          <a:bodyPr vert="horz" lIns="91440" tIns="45720" rIns="91440" bIns="45720" rtlCol="0" anchor="b">
            <a:normAutofit/>
          </a:bodyPr>
          <a:lstStyle/>
          <a:p>
            <a:pPr lvl="1" algn="l" rtl="0">
              <a:lnSpc>
                <a:spcPct val="90000"/>
              </a:lnSpc>
              <a:spcBef>
                <a:spcPct val="0"/>
              </a:spcBef>
            </a:pPr>
            <a:r>
              <a:rPr lang="en-US" sz="4800" b="1" kern="1200" spc="-50">
                <a:solidFill>
                  <a:schemeClr val="tx1"/>
                </a:solidFill>
                <a:latin typeface="+mj-lt"/>
                <a:ea typeface="+mj-ea"/>
                <a:cs typeface="+mj-cs"/>
              </a:rPr>
              <a:t>The Teach-Out Plan</a:t>
            </a:r>
          </a:p>
        </p:txBody>
      </p:sp>
      <p:sp>
        <p:nvSpPr>
          <p:cNvPr id="4" name="Content Placeholder 3">
            <a:extLst>
              <a:ext uri="{FF2B5EF4-FFF2-40B4-BE49-F238E27FC236}">
                <a16:creationId xmlns:a16="http://schemas.microsoft.com/office/drawing/2014/main" id="{53A8720F-58F2-409A-9E9D-40143513F260}"/>
              </a:ext>
            </a:extLst>
          </p:cNvPr>
          <p:cNvSpPr>
            <a:spLocks noGrp="1"/>
          </p:cNvSpPr>
          <p:nvPr>
            <p:ph idx="1"/>
          </p:nvPr>
        </p:nvSpPr>
        <p:spPr>
          <a:xfrm>
            <a:off x="523875" y="1425049"/>
            <a:ext cx="10829925" cy="4647278"/>
          </a:xfrm>
        </p:spPr>
        <p:txBody>
          <a:bodyPr vert="horz" lIns="91440" tIns="45720" rIns="91440" bIns="45720" rtlCol="0" anchor="t">
            <a:normAutofit lnSpcReduction="10000"/>
          </a:bodyPr>
          <a:lstStyle/>
          <a:p>
            <a:pPr indent="-182880">
              <a:lnSpc>
                <a:spcPct val="120000"/>
              </a:lnSpc>
              <a:spcBef>
                <a:spcPts val="0"/>
              </a:spcBef>
              <a:spcAft>
                <a:spcPts val="600"/>
              </a:spcAft>
              <a:buFont typeface="Arial"/>
              <a:buChar char="•"/>
            </a:pPr>
            <a:r>
              <a:rPr lang="en-US" sz="2600"/>
              <a:t>The Teach-Out Plan is required as part of the show cause report.</a:t>
            </a:r>
          </a:p>
          <a:p>
            <a:pPr indent="-182880">
              <a:lnSpc>
                <a:spcPct val="120000"/>
              </a:lnSpc>
              <a:spcBef>
                <a:spcPts val="0"/>
              </a:spcBef>
              <a:spcAft>
                <a:spcPts val="600"/>
              </a:spcAft>
              <a:buFont typeface="Arial"/>
              <a:buChar char="•"/>
            </a:pPr>
            <a:r>
              <a:rPr lang="en-US" sz="2600"/>
              <a:t>Must include “the institution’s orderly </a:t>
            </a:r>
            <a:r>
              <a:rPr lang="en-US" sz="2600" u="sng"/>
              <a:t>plan</a:t>
            </a:r>
            <a:r>
              <a:rPr lang="en-US" sz="2600"/>
              <a:t> for closure.”</a:t>
            </a:r>
          </a:p>
          <a:p>
            <a:pPr indent="-182880">
              <a:lnSpc>
                <a:spcPct val="120000"/>
              </a:lnSpc>
              <a:spcBef>
                <a:spcPts val="0"/>
              </a:spcBef>
              <a:spcAft>
                <a:spcPts val="600"/>
              </a:spcAft>
              <a:buFont typeface="Arial"/>
              <a:buChar char="•"/>
            </a:pPr>
            <a:r>
              <a:rPr lang="en-US" sz="2600"/>
              <a:t>The start date and end date for the teach-out period are estimates.  The teach-out period can range from 18-24 months.</a:t>
            </a:r>
          </a:p>
          <a:p>
            <a:pPr indent="-182880">
              <a:lnSpc>
                <a:spcPct val="120000"/>
              </a:lnSpc>
              <a:spcBef>
                <a:spcPts val="0"/>
              </a:spcBef>
              <a:spcAft>
                <a:spcPts val="600"/>
              </a:spcAft>
              <a:buFont typeface="Arial"/>
              <a:buChar char="•"/>
            </a:pPr>
            <a:r>
              <a:rPr lang="en-US" sz="2600"/>
              <a:t>The timeline must indicate key milestones.</a:t>
            </a:r>
          </a:p>
          <a:p>
            <a:pPr indent="-182880">
              <a:lnSpc>
                <a:spcPct val="120000"/>
              </a:lnSpc>
              <a:spcBef>
                <a:spcPts val="0"/>
              </a:spcBef>
              <a:spcAft>
                <a:spcPts val="600"/>
              </a:spcAft>
              <a:buFont typeface="Arial"/>
              <a:buChar char="•"/>
            </a:pPr>
            <a:r>
              <a:rPr lang="en-US" sz="2600"/>
              <a:t>The inventory of academic programs must include all programs offered.</a:t>
            </a:r>
          </a:p>
          <a:p>
            <a:pPr indent="-182880">
              <a:lnSpc>
                <a:spcPct val="120000"/>
              </a:lnSpc>
              <a:spcBef>
                <a:spcPts val="0"/>
              </a:spcBef>
              <a:spcAft>
                <a:spcPts val="600"/>
              </a:spcAft>
              <a:buFont typeface="Arial"/>
              <a:buChar char="•"/>
            </a:pPr>
            <a:r>
              <a:rPr lang="en-US" sz="2600"/>
              <a:t>If there are students who will not complete by program end date, teach-out agreements with other institutions must be planned.  The Commission may require agreements as part of the Teach-Out Plan.</a:t>
            </a:r>
          </a:p>
        </p:txBody>
      </p:sp>
      <p:cxnSp>
        <p:nvCxnSpPr>
          <p:cNvPr id="8" name="Straight Connector 7">
            <a:extLst>
              <a:ext uri="{FF2B5EF4-FFF2-40B4-BE49-F238E27FC236}">
                <a16:creationId xmlns:a16="http://schemas.microsoft.com/office/drawing/2014/main" id="{93EE3035-CF7F-48BA-BF08-9F2C1868862A}"/>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2150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B70D-CED5-430F-B0B9-99C51E6F8089}"/>
              </a:ext>
            </a:extLst>
          </p:cNvPr>
          <p:cNvSpPr>
            <a:spLocks noGrp="1"/>
          </p:cNvSpPr>
          <p:nvPr>
            <p:ph type="title"/>
          </p:nvPr>
        </p:nvSpPr>
        <p:spPr/>
        <p:txBody>
          <a:bodyPr/>
          <a:lstStyle/>
          <a:p>
            <a:r>
              <a:rPr lang="en-US" b="1"/>
              <a:t>The Teach-Out Form</a:t>
            </a:r>
          </a:p>
        </p:txBody>
      </p:sp>
      <p:sp>
        <p:nvSpPr>
          <p:cNvPr id="3" name="Content Placeholder 2">
            <a:extLst>
              <a:ext uri="{FF2B5EF4-FFF2-40B4-BE49-F238E27FC236}">
                <a16:creationId xmlns:a16="http://schemas.microsoft.com/office/drawing/2014/main" id="{4B36C2FC-C546-495A-80E7-8BCCC3BFC8BC}"/>
              </a:ext>
            </a:extLst>
          </p:cNvPr>
          <p:cNvSpPr>
            <a:spLocks noGrp="1"/>
          </p:cNvSpPr>
          <p:nvPr>
            <p:ph idx="1"/>
          </p:nvPr>
        </p:nvSpPr>
        <p:spPr>
          <a:xfrm>
            <a:off x="838200" y="1451449"/>
            <a:ext cx="10515600" cy="4585555"/>
          </a:xfrm>
        </p:spPr>
        <p:txBody>
          <a:bodyPr>
            <a:normAutofit fontScale="92500" lnSpcReduction="10000"/>
          </a:bodyPr>
          <a:lstStyle/>
          <a:p>
            <a:r>
              <a:rPr lang="en-US"/>
              <a:t>Answer all applicable questions. If a question is not applicable to the specific type of teach-out, please answer “not applicable” with a short explanation.</a:t>
            </a:r>
          </a:p>
          <a:p>
            <a:r>
              <a:rPr lang="en-US"/>
              <a:t>Maintain student privacy protections in accordance with state and federal law and regulations.</a:t>
            </a:r>
          </a:p>
          <a:p>
            <a:r>
              <a:rPr lang="en-US"/>
              <a:t>Provide all required attachments to the Commission (as applicable). The Commission may not process the submission until all attachments are submitted or the Commission may process the request and require an updated teach-out plan. </a:t>
            </a:r>
          </a:p>
          <a:p>
            <a:r>
              <a:rPr lang="en-US"/>
              <a:t>Label all attachments exactly as indicated.</a:t>
            </a:r>
          </a:p>
          <a:p>
            <a:r>
              <a:rPr lang="en-US"/>
              <a:t>Combine the form and all attachments into a single bookmarked PDF file.</a:t>
            </a:r>
          </a:p>
          <a:p>
            <a:r>
              <a:rPr lang="en-US"/>
              <a:t>Upload the PDF document into the secure MSCHE portal.</a:t>
            </a:r>
          </a:p>
          <a:p>
            <a:endParaRPr lang="en-US"/>
          </a:p>
        </p:txBody>
      </p:sp>
      <p:cxnSp>
        <p:nvCxnSpPr>
          <p:cNvPr id="4" name="Straight Connector 3">
            <a:extLst>
              <a:ext uri="{FF2B5EF4-FFF2-40B4-BE49-F238E27FC236}">
                <a16:creationId xmlns:a16="http://schemas.microsoft.com/office/drawing/2014/main" id="{4E6D4EC9-1DEB-4A7E-A916-C1422E0E4217}"/>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964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94A-9A4F-46CD-8225-EDA8FF9C94D1}"/>
              </a:ext>
            </a:extLst>
          </p:cNvPr>
          <p:cNvSpPr>
            <a:spLocks noGrp="1"/>
          </p:cNvSpPr>
          <p:nvPr>
            <p:ph type="title"/>
          </p:nvPr>
        </p:nvSpPr>
        <p:spPr/>
        <p:txBody>
          <a:bodyPr/>
          <a:lstStyle/>
          <a:p>
            <a:r>
              <a:rPr lang="en-US" b="1"/>
              <a:t>Checklist of Attachments </a:t>
            </a:r>
            <a:r>
              <a:rPr lang="en-US"/>
              <a:t>(1)</a:t>
            </a:r>
          </a:p>
        </p:txBody>
      </p:sp>
      <p:sp>
        <p:nvSpPr>
          <p:cNvPr id="3" name="Content Placeholder 2">
            <a:extLst>
              <a:ext uri="{FF2B5EF4-FFF2-40B4-BE49-F238E27FC236}">
                <a16:creationId xmlns:a16="http://schemas.microsoft.com/office/drawing/2014/main" id="{ADB62579-C78B-406C-91AD-5F2AF091B45D}"/>
              </a:ext>
            </a:extLst>
          </p:cNvPr>
          <p:cNvSpPr>
            <a:spLocks noGrp="1"/>
          </p:cNvSpPr>
          <p:nvPr>
            <p:ph idx="1"/>
          </p:nvPr>
        </p:nvSpPr>
        <p:spPr/>
        <p:txBody>
          <a:bodyPr>
            <a:normAutofit fontScale="92500" lnSpcReduction="10000"/>
          </a:bodyPr>
          <a:lstStyle/>
          <a:p>
            <a:pPr marL="514350" indent="-514350">
              <a:buFont typeface="+mj-lt"/>
              <a:buAutoNum type="arabicPeriod"/>
            </a:pPr>
            <a:r>
              <a:rPr lang="en-US" b="1"/>
              <a:t>Teach-</a:t>
            </a:r>
            <a:r>
              <a:rPr lang="en-US" b="1" err="1"/>
              <a:t>OutTimeline</a:t>
            </a:r>
            <a:r>
              <a:rPr lang="en-US"/>
              <a:t>: Section A.1.c – Provide a comprehensive timeline for the teach-out, including critical milestones.</a:t>
            </a:r>
          </a:p>
          <a:p>
            <a:pPr marL="514350" indent="-514350">
              <a:buFont typeface="+mj-lt"/>
              <a:buAutoNum type="arabicPeriod"/>
            </a:pPr>
            <a:r>
              <a:rPr lang="en-US" b="1" err="1"/>
              <a:t>FinAidCounseling</a:t>
            </a:r>
            <a:r>
              <a:rPr lang="en-US"/>
              <a:t>: Section A.2.c - Evidence that financial aid counseling has been conducted.</a:t>
            </a:r>
          </a:p>
          <a:p>
            <a:pPr marL="514350" indent="-514350">
              <a:buFont typeface="+mj-lt"/>
              <a:buAutoNum type="arabicPeriod"/>
            </a:pPr>
            <a:r>
              <a:rPr lang="en-US" b="1" err="1"/>
              <a:t>ArticulationEvents</a:t>
            </a:r>
            <a:r>
              <a:rPr lang="en-US"/>
              <a:t>: Section A.2.c - Evidence that onsite articulation events have taken place.</a:t>
            </a:r>
          </a:p>
          <a:p>
            <a:pPr marL="514350" indent="-514350">
              <a:buFont typeface="+mj-lt"/>
              <a:buAutoNum type="arabicPeriod"/>
            </a:pPr>
            <a:r>
              <a:rPr lang="en-US" b="1" err="1"/>
              <a:t>NotifAddCharges</a:t>
            </a:r>
            <a:r>
              <a:rPr lang="en-US"/>
              <a:t>: Section A.3.a - Evidence that the institution has notified students of any additional charges.</a:t>
            </a:r>
          </a:p>
          <a:p>
            <a:pPr marL="514350" indent="-514350">
              <a:buFont typeface="+mj-lt"/>
              <a:buAutoNum type="arabicPeriod"/>
            </a:pPr>
            <a:r>
              <a:rPr lang="en-US" b="1" err="1"/>
              <a:t>NotifTeach</a:t>
            </a:r>
            <a:r>
              <a:rPr lang="en-US" b="1"/>
              <a:t>-Out</a:t>
            </a:r>
            <a:r>
              <a:rPr lang="en-US"/>
              <a:t>: Section A.3.b - Evidence that the institution has notified all relevant stakeholders about the teach-out.</a:t>
            </a:r>
          </a:p>
          <a:p>
            <a:pPr marL="514350" indent="-514350">
              <a:buFont typeface="+mj-lt"/>
              <a:buAutoNum type="arabicPeriod"/>
            </a:pPr>
            <a:r>
              <a:rPr lang="en-US" b="1"/>
              <a:t>Transcripts</a:t>
            </a:r>
            <a:r>
              <a:rPr lang="en-US"/>
              <a:t>: Section A.4.a - Evidence that transcripts have been produced.</a:t>
            </a:r>
          </a:p>
          <a:p>
            <a:endParaRPr lang="en-US"/>
          </a:p>
        </p:txBody>
      </p:sp>
      <p:cxnSp>
        <p:nvCxnSpPr>
          <p:cNvPr id="4" name="Straight Connector 3">
            <a:extLst>
              <a:ext uri="{FF2B5EF4-FFF2-40B4-BE49-F238E27FC236}">
                <a16:creationId xmlns:a16="http://schemas.microsoft.com/office/drawing/2014/main" id="{8EED116D-2991-4BCD-9A93-AE26AE17577B}"/>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964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94A-9A4F-46CD-8225-EDA8FF9C94D1}"/>
              </a:ext>
            </a:extLst>
          </p:cNvPr>
          <p:cNvSpPr>
            <a:spLocks noGrp="1"/>
          </p:cNvSpPr>
          <p:nvPr>
            <p:ph type="title"/>
          </p:nvPr>
        </p:nvSpPr>
        <p:spPr/>
        <p:txBody>
          <a:bodyPr/>
          <a:lstStyle/>
          <a:p>
            <a:r>
              <a:rPr lang="en-US" b="1"/>
              <a:t>Checklist of Attachments </a:t>
            </a:r>
            <a:r>
              <a:rPr lang="en-US"/>
              <a:t>(2)</a:t>
            </a:r>
          </a:p>
        </p:txBody>
      </p:sp>
      <p:sp>
        <p:nvSpPr>
          <p:cNvPr id="3" name="Content Placeholder 2">
            <a:extLst>
              <a:ext uri="{FF2B5EF4-FFF2-40B4-BE49-F238E27FC236}">
                <a16:creationId xmlns:a16="http://schemas.microsoft.com/office/drawing/2014/main" id="{ADB62579-C78B-406C-91AD-5F2AF091B45D}"/>
              </a:ext>
            </a:extLst>
          </p:cNvPr>
          <p:cNvSpPr>
            <a:spLocks noGrp="1"/>
          </p:cNvSpPr>
          <p:nvPr>
            <p:ph idx="1"/>
          </p:nvPr>
        </p:nvSpPr>
        <p:spPr>
          <a:xfrm>
            <a:off x="838199" y="1483568"/>
            <a:ext cx="10829925" cy="4693396"/>
          </a:xfrm>
        </p:spPr>
        <p:txBody>
          <a:bodyPr>
            <a:normAutofit fontScale="92500" lnSpcReduction="20000"/>
          </a:bodyPr>
          <a:lstStyle/>
          <a:p>
            <a:pPr marL="514350" indent="-514350">
              <a:buFont typeface="+mj-lt"/>
              <a:buAutoNum type="arabicPeriod" startAt="7"/>
            </a:pPr>
            <a:r>
              <a:rPr lang="en-US" b="1"/>
              <a:t>Transfers</a:t>
            </a:r>
            <a:r>
              <a:rPr lang="en-US"/>
              <a:t>: Section A.4.a - Evidence that transfers have been released.</a:t>
            </a:r>
          </a:p>
          <a:p>
            <a:pPr marL="514350" indent="-514350">
              <a:buFont typeface="+mj-lt"/>
              <a:buAutoNum type="arabicPeriod" startAt="7"/>
            </a:pPr>
            <a:r>
              <a:rPr lang="en-US" b="1" err="1"/>
              <a:t>TransfertoRepository</a:t>
            </a:r>
            <a:r>
              <a:rPr lang="en-US"/>
              <a:t>: Section A.4.d - Evidence that student records have been transferred to the final repository.</a:t>
            </a:r>
          </a:p>
          <a:p>
            <a:pPr marL="514350" indent="-514350">
              <a:buFont typeface="+mj-lt"/>
              <a:buAutoNum type="arabicPeriod" startAt="7"/>
            </a:pPr>
            <a:r>
              <a:rPr lang="en-US" b="1" err="1"/>
              <a:t>NotifStudentRecords</a:t>
            </a:r>
            <a:r>
              <a:rPr lang="en-US"/>
              <a:t>: Section A.4.e – Evidence that communications regarding student records has occurred.</a:t>
            </a:r>
          </a:p>
          <a:p>
            <a:pPr marL="514350" indent="-514350">
              <a:buFont typeface="+mj-lt"/>
              <a:buAutoNum type="arabicPeriod" startAt="7"/>
            </a:pPr>
            <a:r>
              <a:rPr lang="en-US" b="1" err="1"/>
              <a:t>ExternalRequirements</a:t>
            </a:r>
            <a:r>
              <a:rPr lang="en-US"/>
              <a:t>: Section A.5.b - Documentation outlining state or federal requirements for the type of teach-out plan.</a:t>
            </a:r>
          </a:p>
          <a:p>
            <a:pPr marL="514350" indent="-514350">
              <a:buFont typeface="+mj-lt"/>
              <a:buAutoNum type="arabicPeriod" startAt="7"/>
            </a:pPr>
            <a:r>
              <a:rPr lang="en-US" b="1" err="1"/>
              <a:t>CharterDGAStatus</a:t>
            </a:r>
            <a:r>
              <a:rPr lang="en-US"/>
              <a:t>: Section A.5.c - Documentation of the status of the charter or DGA.</a:t>
            </a:r>
          </a:p>
          <a:p>
            <a:pPr marL="514350" indent="-514350">
              <a:buFont typeface="+mj-lt"/>
              <a:buAutoNum type="arabicPeriod" startAt="7"/>
            </a:pPr>
            <a:r>
              <a:rPr lang="en-US" b="1" err="1"/>
              <a:t>TeachOutAgree_ShortInstitutionName</a:t>
            </a:r>
            <a:r>
              <a:rPr lang="en-US"/>
              <a:t>: Section B.1 - Signed Teach-Out Agreement(s) for each teach-out institution. Include any additional documentation supporting the teach-out agreement(s) (i.e. course equivalencies, etc.). </a:t>
            </a:r>
          </a:p>
        </p:txBody>
      </p:sp>
      <p:cxnSp>
        <p:nvCxnSpPr>
          <p:cNvPr id="4" name="Straight Connector 3">
            <a:extLst>
              <a:ext uri="{FF2B5EF4-FFF2-40B4-BE49-F238E27FC236}">
                <a16:creationId xmlns:a16="http://schemas.microsoft.com/office/drawing/2014/main" id="{8EED116D-2991-4BCD-9A93-AE26AE17577B}"/>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670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E354-4740-4E9D-98C8-BA0E6AF1231A}"/>
              </a:ext>
            </a:extLst>
          </p:cNvPr>
          <p:cNvSpPr>
            <a:spLocks noGrp="1"/>
          </p:cNvSpPr>
          <p:nvPr>
            <p:ph type="title"/>
          </p:nvPr>
        </p:nvSpPr>
        <p:spPr>
          <a:xfrm>
            <a:off x="838200" y="365126"/>
            <a:ext cx="10515600" cy="782539"/>
          </a:xfrm>
        </p:spPr>
        <p:txBody>
          <a:bodyPr/>
          <a:lstStyle/>
          <a:p>
            <a:r>
              <a:rPr lang="en-US" b="1"/>
              <a:t>The Show Cause Visit</a:t>
            </a:r>
          </a:p>
        </p:txBody>
      </p:sp>
      <p:sp>
        <p:nvSpPr>
          <p:cNvPr id="3" name="Content Placeholder 2">
            <a:extLst>
              <a:ext uri="{FF2B5EF4-FFF2-40B4-BE49-F238E27FC236}">
                <a16:creationId xmlns:a16="http://schemas.microsoft.com/office/drawing/2014/main" id="{2E910104-5872-4CDD-B3C0-BEBA46F84BCB}"/>
              </a:ext>
            </a:extLst>
          </p:cNvPr>
          <p:cNvSpPr>
            <a:spLocks noGrp="1"/>
          </p:cNvSpPr>
          <p:nvPr>
            <p:ph idx="1"/>
          </p:nvPr>
        </p:nvSpPr>
        <p:spPr>
          <a:xfrm>
            <a:off x="838200" y="1212980"/>
            <a:ext cx="10515600" cy="4963984"/>
          </a:xfrm>
        </p:spPr>
        <p:txBody>
          <a:bodyPr>
            <a:normAutofit fontScale="92500" lnSpcReduction="10000"/>
          </a:bodyPr>
          <a:lstStyle/>
          <a:p>
            <a:r>
              <a:rPr lang="en-US" sz="3200"/>
              <a:t>A show cause visit will follow submission of the report.</a:t>
            </a:r>
          </a:p>
          <a:p>
            <a:r>
              <a:rPr lang="en-US" sz="3200"/>
              <a:t>The purpose of the on-site show cause visit is </a:t>
            </a:r>
          </a:p>
          <a:p>
            <a:pPr lvl="1"/>
            <a:r>
              <a:rPr lang="en-US" sz="2800"/>
              <a:t>to verify the information provided in the show cause report and </a:t>
            </a:r>
          </a:p>
          <a:p>
            <a:pPr lvl="1"/>
            <a:r>
              <a:rPr lang="en-US" sz="2800"/>
              <a:t>to assure the Commission that the institution has made all necessary improvements and has resolved its non-compliance issues</a:t>
            </a:r>
          </a:p>
          <a:p>
            <a:r>
              <a:rPr lang="en-US" sz="3200"/>
              <a:t>The Show Cause Team (5 members) has already been chosen.  Institutions will receive official notification, including the names of the team chair and team members within the next few days.</a:t>
            </a:r>
          </a:p>
          <a:p>
            <a:r>
              <a:rPr lang="en-US" sz="3200"/>
              <a:t>Four MSCHE staff members will accompany the team.</a:t>
            </a:r>
          </a:p>
          <a:p>
            <a:r>
              <a:rPr lang="en-US" sz="3200"/>
              <a:t>The UPR Central Administration has already been notified so they can make the logistical arrangements.</a:t>
            </a:r>
          </a:p>
        </p:txBody>
      </p:sp>
      <p:cxnSp>
        <p:nvCxnSpPr>
          <p:cNvPr id="4" name="Straight Connector 3">
            <a:extLst>
              <a:ext uri="{FF2B5EF4-FFF2-40B4-BE49-F238E27FC236}">
                <a16:creationId xmlns:a16="http://schemas.microsoft.com/office/drawing/2014/main" id="{83D196A5-4A3E-45E7-AB5B-CC86545F416F}"/>
              </a:ext>
            </a:extLst>
          </p:cNvPr>
          <p:cNvCxnSpPr>
            <a:cxnSpLocks/>
          </p:cNvCxnSpPr>
          <p:nvPr/>
        </p:nvCxnSpPr>
        <p:spPr>
          <a:xfrm>
            <a:off x="523875" y="1067779"/>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72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FCAC2FC-2D7E-4969-A65C-E472D4BE8298}"/>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a:solidFill>
                  <a:srgbClr val="FFFFFF"/>
                </a:solidFill>
              </a:rPr>
              <a:t>Show Cause Visit</a:t>
            </a:r>
            <a:endParaRPr lang="en-US" sz="2600">
              <a:solidFill>
                <a:srgbClr val="FFFFFF"/>
              </a:solidFill>
            </a:endParaRPr>
          </a:p>
        </p:txBody>
      </p:sp>
      <p:graphicFrame>
        <p:nvGraphicFramePr>
          <p:cNvPr id="7" name="Content Placeholder 4">
            <a:extLst>
              <a:ext uri="{FF2B5EF4-FFF2-40B4-BE49-F238E27FC236}">
                <a16:creationId xmlns:a16="http://schemas.microsoft.com/office/drawing/2014/main" id="{383F2C30-D4BA-458D-BDE6-09497C48644C}"/>
              </a:ext>
            </a:extLst>
          </p:cNvPr>
          <p:cNvGraphicFramePr>
            <a:graphicFrameLocks noGrp="1"/>
          </p:cNvGraphicFramePr>
          <p:nvPr>
            <p:ph idx="1"/>
            <p:extLst>
              <p:ext uri="{D42A27DB-BD31-4B8C-83A1-F6EECF244321}">
                <p14:modId xmlns:p14="http://schemas.microsoft.com/office/powerpoint/2010/main" val="1014700763"/>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55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6185-3457-41E0-B0CE-C958A0A40E23}"/>
              </a:ext>
            </a:extLst>
          </p:cNvPr>
          <p:cNvSpPr>
            <a:spLocks noGrp="1"/>
          </p:cNvSpPr>
          <p:nvPr>
            <p:ph type="title"/>
          </p:nvPr>
        </p:nvSpPr>
        <p:spPr/>
        <p:txBody>
          <a:bodyPr/>
          <a:lstStyle/>
          <a:p>
            <a:r>
              <a:rPr lang="en-US" b="1"/>
              <a:t>Show Cause Visit Agenda</a:t>
            </a:r>
          </a:p>
        </p:txBody>
      </p:sp>
      <p:sp>
        <p:nvSpPr>
          <p:cNvPr id="3" name="Content Placeholder 2">
            <a:extLst>
              <a:ext uri="{FF2B5EF4-FFF2-40B4-BE49-F238E27FC236}">
                <a16:creationId xmlns:a16="http://schemas.microsoft.com/office/drawing/2014/main" id="{A3421FE4-4445-441B-8243-A082CA87D75E}"/>
              </a:ext>
            </a:extLst>
          </p:cNvPr>
          <p:cNvSpPr>
            <a:spLocks noGrp="1"/>
          </p:cNvSpPr>
          <p:nvPr>
            <p:ph idx="1"/>
          </p:nvPr>
        </p:nvSpPr>
        <p:spPr/>
        <p:txBody>
          <a:bodyPr>
            <a:normAutofit lnSpcReduction="10000"/>
          </a:bodyPr>
          <a:lstStyle/>
          <a:p>
            <a:r>
              <a:rPr lang="en-US"/>
              <a:t>The Show Cause Team will meet with:</a:t>
            </a:r>
          </a:p>
          <a:p>
            <a:pPr lvl="1"/>
            <a:r>
              <a:rPr lang="en-US"/>
              <a:t>UPR Central Administration</a:t>
            </a:r>
          </a:p>
          <a:p>
            <a:pPr lvl="1"/>
            <a:r>
              <a:rPr lang="en-US"/>
              <a:t>UPR Governing Board</a:t>
            </a:r>
          </a:p>
          <a:p>
            <a:pPr lvl="1"/>
            <a:r>
              <a:rPr lang="en-US"/>
              <a:t>Representatives from the FOMB</a:t>
            </a:r>
          </a:p>
          <a:p>
            <a:r>
              <a:rPr lang="en-US"/>
              <a:t>The Team will meet with representatives from each of the institutions</a:t>
            </a:r>
          </a:p>
          <a:p>
            <a:pPr lvl="1"/>
            <a:r>
              <a:rPr lang="en-US"/>
              <a:t>Chancellor</a:t>
            </a:r>
          </a:p>
          <a:p>
            <a:pPr lvl="1"/>
            <a:r>
              <a:rPr lang="en-US"/>
              <a:t>ALO</a:t>
            </a:r>
          </a:p>
          <a:p>
            <a:pPr lvl="1"/>
            <a:r>
              <a:rPr lang="en-US"/>
              <a:t>Budget Director</a:t>
            </a:r>
          </a:p>
          <a:p>
            <a:r>
              <a:rPr lang="en-US"/>
              <a:t>All meetings will be in San Juan</a:t>
            </a:r>
          </a:p>
          <a:p>
            <a:r>
              <a:rPr lang="en-US"/>
              <a:t>Exit reports will be done individually in San Juan.</a:t>
            </a:r>
          </a:p>
          <a:p>
            <a:r>
              <a:rPr lang="en-US"/>
              <a:t>More details of the agenda will be sent next week.</a:t>
            </a:r>
          </a:p>
        </p:txBody>
      </p:sp>
      <p:cxnSp>
        <p:nvCxnSpPr>
          <p:cNvPr id="4" name="Straight Connector 3">
            <a:extLst>
              <a:ext uri="{FF2B5EF4-FFF2-40B4-BE49-F238E27FC236}">
                <a16:creationId xmlns:a16="http://schemas.microsoft.com/office/drawing/2014/main" id="{0643F98B-67D2-4F9A-BA5E-12BCE0508743}"/>
              </a:ext>
            </a:extLst>
          </p:cNvPr>
          <p:cNvCxnSpPr>
            <a:cxnSpLocks/>
          </p:cNvCxnSpPr>
          <p:nvPr/>
        </p:nvCxnSpPr>
        <p:spPr>
          <a:xfrm>
            <a:off x="523875" y="1245332"/>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255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D8AF26-BD7C-49AB-91FA-9DCBF4F51B39}"/>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What will the team look for?</a:t>
            </a:r>
            <a:endParaRPr lang="en-US">
              <a:solidFill>
                <a:schemeClr val="accent1"/>
              </a:solidFill>
            </a:endParaRPr>
          </a:p>
        </p:txBody>
      </p:sp>
      <p:sp>
        <p:nvSpPr>
          <p:cNvPr id="8" name="Content Placeholder 7">
            <a:extLst>
              <a:ext uri="{FF2B5EF4-FFF2-40B4-BE49-F238E27FC236}">
                <a16:creationId xmlns:a16="http://schemas.microsoft.com/office/drawing/2014/main" id="{DB3C74D7-CD18-46A8-AB80-A68AF7B87B42}"/>
              </a:ext>
            </a:extLst>
          </p:cNvPr>
          <p:cNvSpPr>
            <a:spLocks noGrp="1"/>
          </p:cNvSpPr>
          <p:nvPr>
            <p:ph sz="half" idx="1"/>
          </p:nvPr>
        </p:nvSpPr>
        <p:spPr>
          <a:xfrm>
            <a:off x="4976029" y="1212979"/>
            <a:ext cx="6578655" cy="4152123"/>
          </a:xfrm>
        </p:spPr>
        <p:txBody>
          <a:bodyPr anchor="b">
            <a:normAutofit/>
          </a:bodyPr>
          <a:lstStyle/>
          <a:p>
            <a:pPr lvl="0">
              <a:buFont typeface="Wingdings" panose="05000000000000000000" pitchFamily="2" charset="2"/>
              <a:buChar char="Ø"/>
              <a:defRPr/>
            </a:pPr>
            <a:r>
              <a:rPr lang="en-US" sz="2400"/>
              <a:t>Systematic evidence vs. assertions, anecdotes, and future plans</a:t>
            </a:r>
          </a:p>
          <a:p>
            <a:pPr lvl="0">
              <a:buFont typeface="Wingdings" panose="05000000000000000000" pitchFamily="2" charset="2"/>
              <a:buChar char="Ø"/>
              <a:defRPr/>
            </a:pPr>
            <a:r>
              <a:rPr lang="en-US" sz="2400"/>
              <a:t>Evidence of current and sustainable compliance</a:t>
            </a:r>
          </a:p>
          <a:p>
            <a:pPr marL="742950" lvl="2" indent="-342900">
              <a:buFont typeface="Wingdings" panose="05000000000000000000" pitchFamily="2" charset="2"/>
              <a:buChar char="Ø"/>
              <a:defRPr/>
            </a:pPr>
            <a:r>
              <a:rPr lang="en-US"/>
              <a:t>Implemented processes and results</a:t>
            </a:r>
          </a:p>
          <a:p>
            <a:pPr marL="742950" lvl="2" indent="-342900">
              <a:buFont typeface="Wingdings" panose="05000000000000000000" pitchFamily="2" charset="2"/>
              <a:buChar char="Ø"/>
              <a:defRPr/>
            </a:pPr>
            <a:r>
              <a:rPr lang="en-US"/>
              <a:t>Structures to ensure sustainability</a:t>
            </a:r>
            <a:endParaRPr lang="en-US" sz="2400"/>
          </a:p>
          <a:p>
            <a:pPr>
              <a:lnSpc>
                <a:spcPct val="90000"/>
              </a:lnSpc>
              <a:buFont typeface="Wingdings" panose="05000000000000000000" pitchFamily="2" charset="2"/>
              <a:buChar char="Ø"/>
            </a:pPr>
            <a:r>
              <a:rPr lang="en-US" sz="2400"/>
              <a:t>Institutional accomplishments and outcomes</a:t>
            </a:r>
          </a:p>
          <a:p>
            <a:pPr>
              <a:lnSpc>
                <a:spcPct val="90000"/>
              </a:lnSpc>
              <a:buFont typeface="Wingdings" panose="05000000000000000000" pitchFamily="2" charset="2"/>
              <a:buChar char="Ø"/>
            </a:pPr>
            <a:r>
              <a:rPr lang="en-US" sz="2400"/>
              <a:t>Data summaries/supporting documentation</a:t>
            </a:r>
          </a:p>
          <a:p>
            <a:pPr>
              <a:lnSpc>
                <a:spcPct val="90000"/>
              </a:lnSpc>
              <a:buFont typeface="Wingdings" panose="05000000000000000000" pitchFamily="2" charset="2"/>
              <a:buChar char="Ø"/>
            </a:pPr>
            <a:r>
              <a:rPr lang="en-US" sz="2400"/>
              <a:t>Ability to meet and sustain compliance with Standards, Requirements of Affiliation, and Commission Policies</a:t>
            </a:r>
          </a:p>
        </p:txBody>
      </p:sp>
    </p:spTree>
    <p:extLst>
      <p:ext uri="{BB962C8B-B14F-4D97-AF65-F5344CB8AC3E}">
        <p14:creationId xmlns:p14="http://schemas.microsoft.com/office/powerpoint/2010/main" val="145683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DDD76-2AFB-4110-BE24-0A5C7E530300}"/>
              </a:ext>
            </a:extLst>
          </p:cNvPr>
          <p:cNvSpPr>
            <a:spLocks noGrp="1"/>
          </p:cNvSpPr>
          <p:nvPr>
            <p:ph type="title"/>
          </p:nvPr>
        </p:nvSpPr>
        <p:spPr/>
        <p:txBody>
          <a:bodyPr/>
          <a:lstStyle/>
          <a:p>
            <a:r>
              <a:rPr lang="en-US" b="1"/>
              <a:t>The Show Cause Appearance</a:t>
            </a:r>
          </a:p>
        </p:txBody>
      </p:sp>
      <p:sp>
        <p:nvSpPr>
          <p:cNvPr id="6" name="Content Placeholder 5">
            <a:extLst>
              <a:ext uri="{FF2B5EF4-FFF2-40B4-BE49-F238E27FC236}">
                <a16:creationId xmlns:a16="http://schemas.microsoft.com/office/drawing/2014/main" id="{9FC7F8EB-0549-4724-8C8B-743874AE83E3}"/>
              </a:ext>
            </a:extLst>
          </p:cNvPr>
          <p:cNvSpPr>
            <a:spLocks noGrp="1"/>
          </p:cNvSpPr>
          <p:nvPr>
            <p:ph idx="1"/>
          </p:nvPr>
        </p:nvSpPr>
        <p:spPr>
          <a:xfrm>
            <a:off x="838200" y="1450006"/>
            <a:ext cx="10515600" cy="4585555"/>
          </a:xfrm>
        </p:spPr>
        <p:txBody>
          <a:bodyPr>
            <a:normAutofit fontScale="92500" lnSpcReduction="10000"/>
          </a:bodyPr>
          <a:lstStyle/>
          <a:p>
            <a:r>
              <a:rPr lang="en-US"/>
              <a:t>Refer to the document </a:t>
            </a:r>
            <a:r>
              <a:rPr lang="en-US" i="1"/>
              <a:t>Show Cause Appearance Before the Commission Prior to Withdrawal of Accreditation </a:t>
            </a:r>
            <a:r>
              <a:rPr lang="en-US" sz="2200"/>
              <a:t>(Version 091715).</a:t>
            </a:r>
          </a:p>
          <a:p>
            <a:r>
              <a:rPr lang="en-US" u="sng"/>
              <a:t>Each</a:t>
            </a:r>
            <a:r>
              <a:rPr lang="en-US"/>
              <a:t> UPR institution must </a:t>
            </a:r>
            <a:r>
              <a:rPr lang="en-US" b="1"/>
              <a:t>inform the Commission of its intent to appear </a:t>
            </a:r>
            <a:r>
              <a:rPr lang="en-US"/>
              <a:t>before the Commission at least 14 days prior to the Commission meeting at which the withdrawal of accreditation will be considered. The notification of intent to appear must be sent in writing to the Commission’s President.</a:t>
            </a:r>
          </a:p>
          <a:p>
            <a:r>
              <a:rPr lang="en-US"/>
              <a:t>The confirmation should include the name, title, and role of each individual who will appear before the Commission on behalf of the institution. </a:t>
            </a:r>
          </a:p>
          <a:p>
            <a:r>
              <a:rPr lang="en-US"/>
              <a:t>The appearance is an opportunity for the institution to present, in the nature of </a:t>
            </a:r>
            <a:r>
              <a:rPr lang="en-US" b="1"/>
              <a:t>a presentation</a:t>
            </a:r>
            <a:r>
              <a:rPr lang="en-US"/>
              <a:t>, its reasons why accreditation should not be withdrawn.</a:t>
            </a:r>
          </a:p>
          <a:p>
            <a:r>
              <a:rPr lang="en-US"/>
              <a:t>Each UPR institution will have its own show cause appearance.</a:t>
            </a:r>
          </a:p>
        </p:txBody>
      </p:sp>
      <p:cxnSp>
        <p:nvCxnSpPr>
          <p:cNvPr id="7" name="Straight Connector 6">
            <a:extLst>
              <a:ext uri="{FF2B5EF4-FFF2-40B4-BE49-F238E27FC236}">
                <a16:creationId xmlns:a16="http://schemas.microsoft.com/office/drawing/2014/main" id="{5586C782-D50C-40BE-8BF1-DBDAE78CB86F}"/>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812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746733-AAC4-4FDB-B5B0-7B2B001F1B98}"/>
              </a:ext>
            </a:extLst>
          </p:cNvPr>
          <p:cNvSpPr>
            <a:spLocks noGrp="1"/>
          </p:cNvSpPr>
          <p:nvPr>
            <p:ph type="title"/>
          </p:nvPr>
        </p:nvSpPr>
        <p:spPr>
          <a:xfrm>
            <a:off x="3120782" y="1496909"/>
            <a:ext cx="6105194" cy="1725686"/>
          </a:xfrm>
        </p:spPr>
        <p:txBody>
          <a:bodyPr vert="horz" lIns="91440" tIns="45720" rIns="91440" bIns="45720" rtlCol="0" anchor="b">
            <a:normAutofit fontScale="90000"/>
          </a:bodyPr>
          <a:lstStyle/>
          <a:p>
            <a:pPr algn="ctr"/>
            <a:r>
              <a:rPr lang="en-US" kern="1200">
                <a:solidFill>
                  <a:srgbClr val="FFFFFF"/>
                </a:solidFill>
                <a:latin typeface="+mj-lt"/>
                <a:ea typeface="+mj-ea"/>
                <a:cs typeface="+mj-cs"/>
              </a:rPr>
              <a:t>Commission Meeting Dates</a:t>
            </a:r>
          </a:p>
        </p:txBody>
      </p:sp>
      <p:sp>
        <p:nvSpPr>
          <p:cNvPr id="3" name="Content Placeholder 2">
            <a:extLst>
              <a:ext uri="{FF2B5EF4-FFF2-40B4-BE49-F238E27FC236}">
                <a16:creationId xmlns:a16="http://schemas.microsoft.com/office/drawing/2014/main" id="{DC2C04EB-9700-475E-9821-DEE7FA9F748E}"/>
              </a:ext>
            </a:extLst>
          </p:cNvPr>
          <p:cNvSpPr>
            <a:spLocks noGrp="1"/>
          </p:cNvSpPr>
          <p:nvPr>
            <p:ph type="body" idx="1"/>
          </p:nvPr>
        </p:nvSpPr>
        <p:spPr>
          <a:xfrm>
            <a:off x="3043403" y="3755122"/>
            <a:ext cx="6105194" cy="682079"/>
          </a:xfrm>
        </p:spPr>
        <p:txBody>
          <a:bodyPr vert="horz" lIns="91440" tIns="45720" rIns="91440" bIns="45720" rtlCol="0">
            <a:noAutofit/>
          </a:bodyPr>
          <a:lstStyle/>
          <a:p>
            <a:pPr algn="ctr"/>
            <a:r>
              <a:rPr lang="en-US" sz="6000" kern="1200">
                <a:solidFill>
                  <a:srgbClr val="FFC000"/>
                </a:solidFill>
                <a:latin typeface="+mn-lt"/>
                <a:ea typeface="+mn-ea"/>
                <a:cs typeface="+mn-cs"/>
              </a:rPr>
              <a:t>March 13-14, 2019</a:t>
            </a:r>
          </a:p>
        </p:txBody>
      </p:sp>
    </p:spTree>
    <p:extLst>
      <p:ext uri="{BB962C8B-B14F-4D97-AF65-F5344CB8AC3E}">
        <p14:creationId xmlns:p14="http://schemas.microsoft.com/office/powerpoint/2010/main" val="258065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F9F938-E5FC-486D-B92F-6E38F7312523}"/>
              </a:ext>
            </a:extLst>
          </p:cNvPr>
          <p:cNvSpPr txBox="1"/>
          <p:nvPr/>
        </p:nvSpPr>
        <p:spPr>
          <a:xfrm>
            <a:off x="1473822" y="1582340"/>
            <a:ext cx="9244356" cy="3693319"/>
          </a:xfrm>
          <a:prstGeom prst="rect">
            <a:avLst/>
          </a:prstGeom>
          <a:noFill/>
        </p:spPr>
        <p:txBody>
          <a:bodyPr wrap="square" rtlCol="0">
            <a:spAutoFit/>
          </a:bodyPr>
          <a:lstStyle/>
          <a:p>
            <a:r>
              <a:rPr lang="en-US" i="1">
                <a:latin typeface="Arial" panose="020B0604020202020204" pitchFamily="34" charset="0"/>
                <a:cs typeface="Arial" panose="020B0604020202020204" pitchFamily="34" charset="0"/>
              </a:rPr>
              <a:t>© 2019, Middle States Commission on Higher Education. All Rights Reserved.</a:t>
            </a:r>
            <a:endParaRPr lang="en-US">
              <a:latin typeface="Arial" panose="020B0604020202020204" pitchFamily="34" charset="0"/>
              <a:cs typeface="Arial" panose="020B0604020202020204" pitchFamily="34" charset="0"/>
            </a:endParaRPr>
          </a:p>
          <a:p>
            <a:r>
              <a:rPr lang="en-US" i="1">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r>
              <a:rPr lang="en-US" i="1">
                <a:latin typeface="Arial" panose="020B0604020202020204" pitchFamily="34" charset="0"/>
                <a:cs typeface="Arial" panose="020B0604020202020204" pitchFamily="34" charset="0"/>
              </a:rPr>
              <a:t>The presentation you are viewing has been prepared by and is the property of the Middle States Commission on Higher Education (MSCHE). Reproduction, distribution, or transmission of the presentation, in part or in whole, is expressly prohibited without prior written consent from MSCHE. For permission requests, write to MSCHE, 3624 Market Street, Philadelphia, PA 19104 or </a:t>
            </a:r>
            <a:r>
              <a:rPr lang="en-US" i="1" u="sng">
                <a:latin typeface="Arial" panose="020B0604020202020204" pitchFamily="34" charset="0"/>
                <a:cs typeface="Arial" panose="020B0604020202020204" pitchFamily="34" charset="0"/>
                <a:hlinkClick r:id="rId2"/>
              </a:rPr>
              <a:t>info@msche.org</a:t>
            </a:r>
            <a:r>
              <a:rPr lang="en-US" i="1">
                <a:latin typeface="Arial" panose="020B0604020202020204" pitchFamily="34" charset="0"/>
                <a:cs typeface="Arial" panose="020B0604020202020204" pitchFamily="34" charset="0"/>
              </a:rPr>
              <a:t>. For any questions about an institution’s accreditation status or for additional information about MSCHE’s Standards for Accreditation, Requirements of Affiliation, Policies, and Procedures, you should contact MSCHE staff. This presentation is not intended as a substitute for professional advice from MSCHE staff and use of the webinar does not guarantee any specific accreditation outcome.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37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E0F9-728E-45E7-BD11-C0AB695B3EFF}"/>
              </a:ext>
            </a:extLst>
          </p:cNvPr>
          <p:cNvSpPr txBox="1">
            <a:spLocks/>
          </p:cNvSpPr>
          <p:nvPr/>
        </p:nvSpPr>
        <p:spPr>
          <a:xfrm>
            <a:off x="5568696" y="2148840"/>
            <a:ext cx="4933568" cy="29528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err="1">
                <a:latin typeface="Arial" panose="020B0604020202020204" pitchFamily="34" charset="0"/>
                <a:cs typeface="Arial" panose="020B0604020202020204" pitchFamily="34" charset="0"/>
              </a:rPr>
              <a:t>Questions</a:t>
            </a:r>
            <a:r>
              <a:rPr lang="es-ES" b="1">
                <a:latin typeface="Arial" panose="020B0604020202020204" pitchFamily="34" charset="0"/>
                <a:cs typeface="Arial" panose="020B0604020202020204" pitchFamily="34" charset="0"/>
              </a:rPr>
              <a:t>?</a:t>
            </a:r>
          </a:p>
          <a:p>
            <a:pPr algn="ctr"/>
            <a:endParaRPr lang="es-ES" b="1">
              <a:latin typeface="Arial" panose="020B0604020202020204" pitchFamily="34" charset="0"/>
              <a:cs typeface="Arial" panose="020B0604020202020204" pitchFamily="34" charset="0"/>
            </a:endParaRPr>
          </a:p>
          <a:p>
            <a:pPr algn="ctr"/>
            <a:r>
              <a:rPr lang="es-ES" b="1">
                <a:latin typeface="Arial" panose="020B0604020202020204" pitchFamily="34" charset="0"/>
                <a:cs typeface="Arial" panose="020B0604020202020204" pitchFamily="34" charset="0"/>
              </a:rPr>
              <a:t>¿Preguntas? </a:t>
            </a:r>
            <a:r>
              <a:rPr lang="es-ES" b="1"/>
              <a:t>
</a:t>
            </a:r>
            <a:endParaRPr lang="en-US" b="1"/>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377" y="1217779"/>
            <a:ext cx="3591814" cy="4079391"/>
          </a:xfrm>
          <a:prstGeom prst="rect">
            <a:avLst/>
          </a:prstGeom>
        </p:spPr>
      </p:pic>
    </p:spTree>
    <p:extLst>
      <p:ext uri="{BB962C8B-B14F-4D97-AF65-F5344CB8AC3E}">
        <p14:creationId xmlns:p14="http://schemas.microsoft.com/office/powerpoint/2010/main" val="208519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14D0-C851-46F6-AD4C-4CE1B01673A9}"/>
              </a:ext>
            </a:extLst>
          </p:cNvPr>
          <p:cNvSpPr>
            <a:spLocks noGrp="1"/>
          </p:cNvSpPr>
          <p:nvPr>
            <p:ph type="title"/>
          </p:nvPr>
        </p:nvSpPr>
        <p:spPr>
          <a:xfrm>
            <a:off x="498764" y="470079"/>
            <a:ext cx="11005848" cy="612262"/>
          </a:xfrm>
        </p:spPr>
        <p:txBody>
          <a:bodyPr>
            <a:normAutofit fontScale="90000"/>
          </a:bodyPr>
          <a:lstStyle/>
          <a:p>
            <a:r>
              <a:rPr lang="en-US" sz="5300" b="1"/>
              <a:t>MSCHE Staff</a:t>
            </a:r>
            <a:endParaRPr lang="en-US" b="1"/>
          </a:p>
        </p:txBody>
      </p:sp>
      <p:sp>
        <p:nvSpPr>
          <p:cNvPr id="3" name="Content Placeholder 2">
            <a:extLst>
              <a:ext uri="{FF2B5EF4-FFF2-40B4-BE49-F238E27FC236}">
                <a16:creationId xmlns:a16="http://schemas.microsoft.com/office/drawing/2014/main" id="{3F738FDF-65BD-4ED8-926B-A6CF0C258A4E}"/>
              </a:ext>
            </a:extLst>
          </p:cNvPr>
          <p:cNvSpPr>
            <a:spLocks noGrp="1"/>
          </p:cNvSpPr>
          <p:nvPr>
            <p:ph idx="1"/>
          </p:nvPr>
        </p:nvSpPr>
        <p:spPr>
          <a:xfrm>
            <a:off x="498764" y="1819657"/>
            <a:ext cx="11272525" cy="1572768"/>
          </a:xfrm>
        </p:spPr>
        <p:txBody>
          <a:bodyPr vert="horz" lIns="91440" tIns="45720" rIns="91440" bIns="45720" rtlCol="0" anchor="t">
            <a:normAutofit/>
          </a:bodyPr>
          <a:lstStyle/>
          <a:p>
            <a:pPr>
              <a:lnSpc>
                <a:spcPct val="120000"/>
              </a:lnSpc>
              <a:spcBef>
                <a:spcPts val="0"/>
              </a:spcBef>
              <a:spcAft>
                <a:spcPts val="600"/>
              </a:spcAft>
            </a:pPr>
            <a:r>
              <a:rPr lang="en-US"/>
              <a:t>Dr. Hilda Colón Plumey, Vice President, MSCHE</a:t>
            </a:r>
          </a:p>
          <a:p>
            <a:pPr>
              <a:lnSpc>
                <a:spcPct val="120000"/>
              </a:lnSpc>
              <a:spcBef>
                <a:spcPts val="0"/>
              </a:spcBef>
              <a:spcAft>
                <a:spcPts val="600"/>
              </a:spcAft>
            </a:pPr>
            <a:r>
              <a:rPr lang="en-US"/>
              <a:t>Dr. Idna M. Corbett, Vice President, MSCHE</a:t>
            </a:r>
          </a:p>
          <a:p>
            <a:pPr>
              <a:lnSpc>
                <a:spcPct val="120000"/>
              </a:lnSpc>
              <a:spcBef>
                <a:spcPts val="0"/>
              </a:spcBef>
              <a:spcAft>
                <a:spcPts val="600"/>
              </a:spcAft>
            </a:pPr>
            <a:endParaRPr lang="en-US"/>
          </a:p>
        </p:txBody>
      </p:sp>
      <p:cxnSp>
        <p:nvCxnSpPr>
          <p:cNvPr id="4" name="Straight Connector 3">
            <a:extLst>
              <a:ext uri="{FF2B5EF4-FFF2-40B4-BE49-F238E27FC236}">
                <a16:creationId xmlns:a16="http://schemas.microsoft.com/office/drawing/2014/main" id="{E0FE72C7-E8A9-4B43-B003-7360EE30DAC3}"/>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640080" y="3976351"/>
            <a:ext cx="9491472" cy="1569660"/>
          </a:xfrm>
          <a:prstGeom prst="rect">
            <a:avLst/>
          </a:prstGeom>
          <a:noFill/>
        </p:spPr>
        <p:txBody>
          <a:bodyPr wrap="square" rtlCol="0">
            <a:spAutoFit/>
          </a:bodyPr>
          <a:lstStyle/>
          <a:p>
            <a:r>
              <a:rPr lang="en-US" sz="3200" b="1" i="1"/>
              <a:t>Please be aware that the presentation portion of this guidance meeting is being recorded.  The Q&amp;A portion will not be recorded.</a:t>
            </a:r>
          </a:p>
        </p:txBody>
      </p:sp>
    </p:spTree>
    <p:extLst>
      <p:ext uri="{BB962C8B-B14F-4D97-AF65-F5344CB8AC3E}">
        <p14:creationId xmlns:p14="http://schemas.microsoft.com/office/powerpoint/2010/main" val="417569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a:solidFill>
                  <a:srgbClr val="FFFFFF"/>
                </a:solidFill>
              </a:rPr>
              <a:t>Purpose of the Guidance Meeting</a:t>
            </a:r>
            <a:r>
              <a:rPr lang="en-US" sz="4000">
                <a:solidFill>
                  <a:srgbClr val="FFFFFF"/>
                </a:solidFill>
              </a:rPr>
              <a:t>	</a:t>
            </a:r>
          </a:p>
        </p:txBody>
      </p:sp>
      <p:graphicFrame>
        <p:nvGraphicFramePr>
          <p:cNvPr id="27" name="Content Placeholder 2">
            <a:extLst>
              <a:ext uri="{FF2B5EF4-FFF2-40B4-BE49-F238E27FC236}">
                <a16:creationId xmlns:a16="http://schemas.microsoft.com/office/drawing/2014/main" id="{AAE85A3D-EA13-4C2F-8261-F88703141F11}"/>
              </a:ext>
            </a:extLst>
          </p:cNvPr>
          <p:cNvGraphicFramePr>
            <a:graphicFrameLocks noGrp="1"/>
          </p:cNvGraphicFramePr>
          <p:nvPr>
            <p:ph idx="1"/>
            <p:extLst>
              <p:ext uri="{D42A27DB-BD31-4B8C-83A1-F6EECF244321}">
                <p14:modId xmlns:p14="http://schemas.microsoft.com/office/powerpoint/2010/main" val="981203676"/>
              </p:ext>
            </p:extLst>
          </p:nvPr>
        </p:nvGraphicFramePr>
        <p:xfrm>
          <a:off x="4544017" y="53438"/>
          <a:ext cx="7452720" cy="675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26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4336-74AD-42DD-A8C3-91AC89EA13BF}"/>
              </a:ext>
            </a:extLst>
          </p:cNvPr>
          <p:cNvSpPr>
            <a:spLocks noGrp="1"/>
          </p:cNvSpPr>
          <p:nvPr>
            <p:ph type="title"/>
          </p:nvPr>
        </p:nvSpPr>
        <p:spPr/>
        <p:txBody>
          <a:bodyPr/>
          <a:lstStyle/>
          <a:p>
            <a:r>
              <a:rPr lang="en-US" b="1"/>
              <a:t>What a Show Cause action means</a:t>
            </a:r>
          </a:p>
        </p:txBody>
      </p:sp>
      <p:sp>
        <p:nvSpPr>
          <p:cNvPr id="3" name="Content Placeholder 2">
            <a:extLst>
              <a:ext uri="{FF2B5EF4-FFF2-40B4-BE49-F238E27FC236}">
                <a16:creationId xmlns:a16="http://schemas.microsoft.com/office/drawing/2014/main" id="{8D4E33E4-F1A0-45D2-90D8-488449F1DCFD}"/>
              </a:ext>
            </a:extLst>
          </p:cNvPr>
          <p:cNvSpPr>
            <a:spLocks noGrp="1"/>
          </p:cNvSpPr>
          <p:nvPr>
            <p:ph idx="1"/>
          </p:nvPr>
        </p:nvSpPr>
        <p:spPr>
          <a:xfrm>
            <a:off x="838200" y="1518082"/>
            <a:ext cx="10515600" cy="4658881"/>
          </a:xfrm>
        </p:spPr>
        <p:txBody>
          <a:bodyPr>
            <a:normAutofit/>
          </a:bodyPr>
          <a:lstStyle/>
          <a:p>
            <a:r>
              <a:rPr lang="en-US"/>
              <a:t>The institution has the opportunity to demonstrate compliance.</a:t>
            </a:r>
          </a:p>
          <a:p>
            <a:r>
              <a:rPr lang="en-US"/>
              <a:t>The institution remains accredited during the show cause period.</a:t>
            </a:r>
          </a:p>
          <a:p>
            <a:r>
              <a:rPr lang="en-US"/>
              <a:t>Per USED regulation, an institution may be in non-compliance for a maximum period of two years.</a:t>
            </a:r>
          </a:p>
          <a:p>
            <a:r>
              <a:rPr lang="en-US"/>
              <a:t>It is possible to extend for good cause, up to one year beyond the maximum two years. The institution must demonstrate a good faith effort to improve and move toward compliance.</a:t>
            </a:r>
          </a:p>
          <a:p>
            <a:r>
              <a:rPr lang="en-US"/>
              <a:t>It is MSCHE practice to provide support to the institutions during this period.  Contact the VP liaison if you have any questions/concerns.</a:t>
            </a:r>
          </a:p>
        </p:txBody>
      </p:sp>
      <p:cxnSp>
        <p:nvCxnSpPr>
          <p:cNvPr id="4" name="Straight Connector 3">
            <a:extLst>
              <a:ext uri="{FF2B5EF4-FFF2-40B4-BE49-F238E27FC236}">
                <a16:creationId xmlns:a16="http://schemas.microsoft.com/office/drawing/2014/main" id="{B3E1CE34-CC7C-46CE-A21A-439CEF674471}"/>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321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59084"/>
            <a:ext cx="10829925" cy="876642"/>
          </a:xfrm>
        </p:spPr>
        <p:txBody>
          <a:bodyPr vert="horz" lIns="91440" tIns="45720" rIns="91440" bIns="45720" rtlCol="0" anchor="b">
            <a:normAutofit/>
          </a:bodyPr>
          <a:lstStyle/>
          <a:p>
            <a:pPr lvl="1" algn="l" rtl="0">
              <a:lnSpc>
                <a:spcPct val="90000"/>
              </a:lnSpc>
              <a:spcBef>
                <a:spcPct val="0"/>
              </a:spcBef>
            </a:pPr>
            <a:r>
              <a:rPr lang="en-US" sz="4800" b="1" kern="1200" spc="-50">
                <a:solidFill>
                  <a:schemeClr val="tx1"/>
                </a:solidFill>
                <a:latin typeface="+mj-lt"/>
                <a:ea typeface="+mj-ea"/>
                <a:cs typeface="+mj-cs"/>
              </a:rPr>
              <a:t>Show Cause Report</a:t>
            </a:r>
          </a:p>
        </p:txBody>
      </p:sp>
      <p:sp>
        <p:nvSpPr>
          <p:cNvPr id="4" name="Content Placeholder 3">
            <a:extLst>
              <a:ext uri="{FF2B5EF4-FFF2-40B4-BE49-F238E27FC236}">
                <a16:creationId xmlns:a16="http://schemas.microsoft.com/office/drawing/2014/main" id="{53A8720F-58F2-409A-9E9D-40143513F260}"/>
              </a:ext>
            </a:extLst>
          </p:cNvPr>
          <p:cNvSpPr>
            <a:spLocks noGrp="1"/>
          </p:cNvSpPr>
          <p:nvPr>
            <p:ph idx="1"/>
          </p:nvPr>
        </p:nvSpPr>
        <p:spPr>
          <a:xfrm>
            <a:off x="523875" y="1425048"/>
            <a:ext cx="10829925" cy="4928249"/>
          </a:xfrm>
        </p:spPr>
        <p:txBody>
          <a:bodyPr vert="horz" lIns="91440" tIns="45720" rIns="91440" bIns="45720" rtlCol="0" anchor="t">
            <a:normAutofit/>
          </a:bodyPr>
          <a:lstStyle/>
          <a:p>
            <a:pPr indent="-182880">
              <a:lnSpc>
                <a:spcPct val="120000"/>
              </a:lnSpc>
              <a:spcBef>
                <a:spcPts val="0"/>
              </a:spcBef>
              <a:spcAft>
                <a:spcPts val="600"/>
              </a:spcAft>
              <a:buFont typeface="Arial"/>
              <a:buChar char="•"/>
            </a:pPr>
            <a:r>
              <a:rPr lang="en-US" sz="2600"/>
              <a:t>A show cause report is required when an institution is required to show cause why its candidate status or accreditation should not be withdrawn. </a:t>
            </a:r>
          </a:p>
          <a:p>
            <a:pPr indent="-182880">
              <a:lnSpc>
                <a:spcPct val="120000"/>
              </a:lnSpc>
              <a:spcBef>
                <a:spcPts val="0"/>
              </a:spcBef>
              <a:spcAft>
                <a:spcPts val="600"/>
              </a:spcAft>
              <a:buFont typeface="Arial"/>
              <a:buChar char="•"/>
            </a:pPr>
            <a:r>
              <a:rPr lang="en-US" sz="2600"/>
              <a:t>The show cause report must provide evidence that the institution has made all necessary improvements and meets fully the Commission’s Standards for Accreditation, Requirements of Affiliation, policies and procedures, or federal compliance requirements.</a:t>
            </a:r>
          </a:p>
          <a:p>
            <a:pPr indent="-182880">
              <a:lnSpc>
                <a:spcPct val="120000"/>
              </a:lnSpc>
              <a:spcBef>
                <a:spcPts val="0"/>
              </a:spcBef>
              <a:spcAft>
                <a:spcPts val="600"/>
              </a:spcAft>
              <a:buFont typeface="Arial"/>
              <a:buChar char="•"/>
            </a:pPr>
            <a:r>
              <a:rPr lang="en-US" sz="2600"/>
              <a:t>The institution is also required to submit a teach-out plan and teach-out agreement(s) as directed.</a:t>
            </a:r>
          </a:p>
          <a:p>
            <a:pPr indent="-182880">
              <a:lnSpc>
                <a:spcPct val="120000"/>
              </a:lnSpc>
              <a:spcBef>
                <a:spcPts val="0"/>
              </a:spcBef>
              <a:spcAft>
                <a:spcPts val="600"/>
              </a:spcAft>
              <a:buFont typeface="Arial"/>
              <a:buChar char="•"/>
            </a:pPr>
            <a:r>
              <a:rPr lang="en-US" sz="2600"/>
              <a:t>A show cause report is always accompanied by a show cause visit.</a:t>
            </a:r>
          </a:p>
          <a:p>
            <a:endParaRPr lang="en-US"/>
          </a:p>
        </p:txBody>
      </p:sp>
      <p:cxnSp>
        <p:nvCxnSpPr>
          <p:cNvPr id="8" name="Straight Connector 7">
            <a:extLst>
              <a:ext uri="{FF2B5EF4-FFF2-40B4-BE49-F238E27FC236}">
                <a16:creationId xmlns:a16="http://schemas.microsoft.com/office/drawing/2014/main" id="{93EE3035-CF7F-48BA-BF08-9F2C1868862A}"/>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15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359084"/>
            <a:ext cx="10829925" cy="876642"/>
          </a:xfrm>
        </p:spPr>
        <p:txBody>
          <a:bodyPr vert="horz" lIns="91440" tIns="45720" rIns="91440" bIns="45720" rtlCol="0" anchor="b">
            <a:normAutofit/>
          </a:bodyPr>
          <a:lstStyle/>
          <a:p>
            <a:pPr lvl="1" algn="l" rtl="0">
              <a:lnSpc>
                <a:spcPct val="90000"/>
              </a:lnSpc>
              <a:spcBef>
                <a:spcPct val="0"/>
              </a:spcBef>
            </a:pPr>
            <a:r>
              <a:rPr lang="en-US" sz="4800" b="1" kern="1200" spc="-50">
                <a:solidFill>
                  <a:schemeClr val="tx1"/>
                </a:solidFill>
                <a:latin typeface="+mj-lt"/>
                <a:ea typeface="+mj-ea"/>
                <a:cs typeface="+mj-cs"/>
              </a:rPr>
              <a:t>Show Cause Report</a:t>
            </a:r>
          </a:p>
        </p:txBody>
      </p:sp>
      <p:sp>
        <p:nvSpPr>
          <p:cNvPr id="4" name="Content Placeholder 3">
            <a:extLst>
              <a:ext uri="{FF2B5EF4-FFF2-40B4-BE49-F238E27FC236}">
                <a16:creationId xmlns:a16="http://schemas.microsoft.com/office/drawing/2014/main" id="{53A8720F-58F2-409A-9E9D-40143513F260}"/>
              </a:ext>
            </a:extLst>
          </p:cNvPr>
          <p:cNvSpPr>
            <a:spLocks noGrp="1"/>
          </p:cNvSpPr>
          <p:nvPr>
            <p:ph idx="1"/>
          </p:nvPr>
        </p:nvSpPr>
        <p:spPr>
          <a:xfrm>
            <a:off x="523875" y="1425048"/>
            <a:ext cx="10829925" cy="4928249"/>
          </a:xfrm>
        </p:spPr>
        <p:txBody>
          <a:bodyPr vert="horz" lIns="91440" tIns="45720" rIns="91440" bIns="45720" rtlCol="0" anchor="t">
            <a:normAutofit/>
          </a:bodyPr>
          <a:lstStyle/>
          <a:p>
            <a:pPr indent="-182880">
              <a:lnSpc>
                <a:spcPct val="120000"/>
              </a:lnSpc>
              <a:spcBef>
                <a:spcPts val="0"/>
              </a:spcBef>
              <a:spcAft>
                <a:spcPts val="600"/>
              </a:spcAft>
              <a:buFont typeface="Arial"/>
              <a:buChar char="•"/>
            </a:pPr>
            <a:r>
              <a:rPr lang="en-US" sz="2600"/>
              <a:t>Include an Introduction to provide context. </a:t>
            </a:r>
          </a:p>
          <a:p>
            <a:pPr indent="-182880">
              <a:lnSpc>
                <a:spcPct val="120000"/>
              </a:lnSpc>
              <a:spcBef>
                <a:spcPts val="0"/>
              </a:spcBef>
              <a:spcAft>
                <a:spcPts val="600"/>
              </a:spcAft>
              <a:buFont typeface="Arial"/>
              <a:buChar char="•"/>
            </a:pPr>
            <a:r>
              <a:rPr lang="en-US" sz="2600"/>
              <a:t>Address each item in the Commission action.  Each item should be a separate section of the report.</a:t>
            </a:r>
          </a:p>
          <a:p>
            <a:pPr indent="-182880">
              <a:lnSpc>
                <a:spcPct val="120000"/>
              </a:lnSpc>
              <a:spcBef>
                <a:spcPts val="0"/>
              </a:spcBef>
              <a:spcAft>
                <a:spcPts val="600"/>
              </a:spcAft>
              <a:buFont typeface="Arial"/>
              <a:buChar char="•"/>
            </a:pPr>
            <a:r>
              <a:rPr lang="en-US" sz="2600"/>
              <a:t>Refer to the policy statements and procedures as needed.  Particularly notice the Related Entities Policy, as you will need to include information about the system, i.e. UPR Central Administration.  Include signed certification for the related entity.</a:t>
            </a:r>
          </a:p>
          <a:p>
            <a:pPr indent="-182880">
              <a:lnSpc>
                <a:spcPct val="120000"/>
              </a:lnSpc>
              <a:spcBef>
                <a:spcPts val="0"/>
              </a:spcBef>
              <a:spcAft>
                <a:spcPts val="600"/>
              </a:spcAft>
              <a:buFont typeface="Arial"/>
              <a:buChar char="•"/>
            </a:pPr>
            <a:r>
              <a:rPr lang="en-US" sz="2600"/>
              <a:t>If the certified financial statements are available, include them as appendices to the report.</a:t>
            </a:r>
          </a:p>
          <a:p>
            <a:endParaRPr lang="en-US"/>
          </a:p>
        </p:txBody>
      </p:sp>
      <p:cxnSp>
        <p:nvCxnSpPr>
          <p:cNvPr id="8" name="Straight Connector 7">
            <a:extLst>
              <a:ext uri="{FF2B5EF4-FFF2-40B4-BE49-F238E27FC236}">
                <a16:creationId xmlns:a16="http://schemas.microsoft.com/office/drawing/2014/main" id="{93EE3035-CF7F-48BA-BF08-9F2C1868862A}"/>
              </a:ext>
            </a:extLst>
          </p:cNvPr>
          <p:cNvCxnSpPr>
            <a:cxnSpLocks/>
          </p:cNvCxnSpPr>
          <p:nvPr/>
        </p:nvCxnSpPr>
        <p:spPr>
          <a:xfrm>
            <a:off x="523875" y="1235730"/>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973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AB2F-4F90-482F-9215-E92383DDCF89}"/>
              </a:ext>
            </a:extLst>
          </p:cNvPr>
          <p:cNvSpPr>
            <a:spLocks noGrp="1"/>
          </p:cNvSpPr>
          <p:nvPr>
            <p:ph type="title"/>
          </p:nvPr>
        </p:nvSpPr>
        <p:spPr>
          <a:xfrm>
            <a:off x="523875" y="365126"/>
            <a:ext cx="11144250" cy="739976"/>
          </a:xfrm>
        </p:spPr>
        <p:txBody>
          <a:bodyPr>
            <a:normAutofit fontScale="90000"/>
          </a:bodyPr>
          <a:lstStyle/>
          <a:p>
            <a:r>
              <a:rPr lang="en-US" b="1"/>
              <a:t>The UPR show cause report must include evidence of:</a:t>
            </a:r>
          </a:p>
        </p:txBody>
      </p:sp>
      <p:sp>
        <p:nvSpPr>
          <p:cNvPr id="3" name="Content Placeholder 2">
            <a:extLst>
              <a:ext uri="{FF2B5EF4-FFF2-40B4-BE49-F238E27FC236}">
                <a16:creationId xmlns:a16="http://schemas.microsoft.com/office/drawing/2014/main" id="{B80EE4DE-AB9C-4D82-BACD-3B7503D27DC1}"/>
              </a:ext>
            </a:extLst>
          </p:cNvPr>
          <p:cNvSpPr>
            <a:spLocks noGrp="1"/>
          </p:cNvSpPr>
          <p:nvPr>
            <p:ph idx="1"/>
          </p:nvPr>
        </p:nvSpPr>
        <p:spPr>
          <a:xfrm>
            <a:off x="838200" y="1324946"/>
            <a:ext cx="10515600" cy="5167919"/>
          </a:xfrm>
        </p:spPr>
        <p:txBody>
          <a:bodyPr>
            <a:normAutofit fontScale="92500" lnSpcReduction="10000"/>
          </a:bodyPr>
          <a:lstStyle/>
          <a:p>
            <a:pPr marL="514350" indent="-514350">
              <a:buFont typeface="+mj-lt"/>
              <a:buAutoNum type="arabicPeriod"/>
            </a:pPr>
            <a:r>
              <a:rPr lang="en-US" sz="2400"/>
              <a:t>documented financial resources, funding base, and plans for financial development adequate to support its educational purposes and programs and to ensure financial stability (Standard VI and Requirement of Affiliation 11); </a:t>
            </a:r>
          </a:p>
          <a:p>
            <a:pPr marL="514350" indent="-514350">
              <a:buFont typeface="+mj-lt"/>
              <a:buAutoNum type="arabicPeriod"/>
            </a:pPr>
            <a:r>
              <a:rPr lang="en-US" sz="2400"/>
              <a:t>updated information on the impact of the Fiscal Oversight Management Board's plan and proposed restructuring on the institution's status and finances (Standard VI); </a:t>
            </a:r>
          </a:p>
          <a:p>
            <a:pPr marL="514350" indent="-514350">
              <a:buFont typeface="+mj-lt"/>
              <a:buAutoNum type="arabicPeriod"/>
            </a:pPr>
            <a:r>
              <a:rPr lang="en-US" sz="2400"/>
              <a:t>an annual independent audit confirming financial viability with evidence of follow-up on any concerns cited in the audit’s accompanying management letter (Standard VI); </a:t>
            </a:r>
          </a:p>
          <a:p>
            <a:pPr marL="514350" indent="-514350">
              <a:buFont typeface="+mj-lt"/>
              <a:buAutoNum type="arabicPeriod"/>
            </a:pPr>
            <a:r>
              <a:rPr lang="en-US" sz="2400"/>
              <a:t>a record of responsible fiscal management, has a prepared budget for the current year, and undergoes an external financial audit on an annual basis (Standard VI and Requirement of Affiliation 11); and </a:t>
            </a:r>
          </a:p>
          <a:p>
            <a:pPr marL="514350" indent="-514350">
              <a:buFont typeface="+mj-lt"/>
              <a:buAutoNum type="arabicPeriod"/>
            </a:pPr>
            <a:r>
              <a:rPr lang="en-US" sz="2400"/>
              <a:t>certification by the related entity that it recognizes the Commission's compliance requirements and will ensure that responsibilities of the related entity are fulfilled, including making freely available to the Commission accurate, fair, and complete information through disclosure of information required by the Commission to carry out its accrediting responsibilities (Related Entities Policy; Requirement of Affiliation 14). </a:t>
            </a:r>
          </a:p>
        </p:txBody>
      </p:sp>
      <p:cxnSp>
        <p:nvCxnSpPr>
          <p:cNvPr id="4" name="Straight Connector 3">
            <a:extLst>
              <a:ext uri="{FF2B5EF4-FFF2-40B4-BE49-F238E27FC236}">
                <a16:creationId xmlns:a16="http://schemas.microsoft.com/office/drawing/2014/main" id="{AECAAF01-7DE0-430A-A3CA-9737349B8C31}"/>
              </a:ext>
            </a:extLst>
          </p:cNvPr>
          <p:cNvCxnSpPr>
            <a:cxnSpLocks/>
          </p:cNvCxnSpPr>
          <p:nvPr/>
        </p:nvCxnSpPr>
        <p:spPr>
          <a:xfrm>
            <a:off x="523875" y="1105101"/>
            <a:ext cx="11144250" cy="0"/>
          </a:xfrm>
          <a:prstGeom prst="line">
            <a:avLst/>
          </a:prstGeom>
          <a:ln w="34925">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865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27000">
                <a:srgbClr val="500000"/>
              </a:gs>
              <a:gs pos="77000">
                <a:schemeClr val="accent1">
                  <a:lumMod val="40000"/>
                  <a:lumOff val="60000"/>
                </a:schemeClr>
              </a:gs>
              <a:gs pos="92000">
                <a:schemeClr val="accent1">
                  <a:lumMod val="45000"/>
                  <a:lumOff val="55000"/>
                </a:schemeClr>
              </a:gs>
              <a:gs pos="100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US" sz="2800" b="1">
                <a:solidFill>
                  <a:schemeClr val="bg1"/>
                </a:solidFill>
              </a:rPr>
              <a:t>Where can I find MSCHE Teach-Out Policy, Procedures, and Forms?</a:t>
            </a:r>
          </a:p>
        </p:txBody>
      </p:sp>
      <p:sp>
        <p:nvSpPr>
          <p:cNvPr id="3" name="Content Placeholder 2"/>
          <p:cNvSpPr>
            <a:spLocks noGrp="1"/>
          </p:cNvSpPr>
          <p:nvPr>
            <p:ph idx="1"/>
          </p:nvPr>
        </p:nvSpPr>
        <p:spPr>
          <a:xfrm>
            <a:off x="643468" y="2638044"/>
            <a:ext cx="3562772" cy="3762756"/>
          </a:xfrm>
        </p:spPr>
        <p:txBody>
          <a:bodyPr>
            <a:normAutofit fontScale="92500" lnSpcReduction="10000"/>
          </a:bodyPr>
          <a:lstStyle/>
          <a:p>
            <a:r>
              <a:rPr lang="en-US" sz="3200">
                <a:solidFill>
                  <a:schemeClr val="bg1"/>
                </a:solidFill>
                <a:hlinkClick r:id="rId3"/>
              </a:rPr>
              <a:t>www.msche.org</a:t>
            </a:r>
            <a:endParaRPr lang="en-US" sz="3200">
              <a:solidFill>
                <a:schemeClr val="bg1"/>
              </a:solidFill>
            </a:endParaRPr>
          </a:p>
          <a:p>
            <a:pPr lvl="1"/>
            <a:r>
              <a:rPr lang="en-US" u="sng">
                <a:solidFill>
                  <a:schemeClr val="bg1"/>
                </a:solidFill>
                <a:hlinkClick r:id="rId4"/>
              </a:rPr>
              <a:t>Teach-Out Plans and Agreement(s) Policy</a:t>
            </a:r>
            <a:endParaRPr lang="en-US">
              <a:solidFill>
                <a:schemeClr val="bg1"/>
              </a:solidFill>
            </a:endParaRPr>
          </a:p>
          <a:p>
            <a:pPr lvl="1"/>
            <a:r>
              <a:rPr lang="en-US" u="sng">
                <a:solidFill>
                  <a:schemeClr val="bg1"/>
                </a:solidFill>
                <a:hlinkClick r:id="rId5"/>
              </a:rPr>
              <a:t>Teach-Out Plans and Agreement(s) Procedures</a:t>
            </a:r>
            <a:endParaRPr lang="en-US">
              <a:solidFill>
                <a:schemeClr val="bg1"/>
              </a:solidFill>
            </a:endParaRPr>
          </a:p>
          <a:p>
            <a:pPr lvl="1"/>
            <a:r>
              <a:rPr lang="en-US" u="sng">
                <a:solidFill>
                  <a:schemeClr val="bg1"/>
                </a:solidFill>
                <a:hlinkClick r:id="rId6"/>
              </a:rPr>
              <a:t>Teach-Out Plans and Agreement(s) Form</a:t>
            </a:r>
            <a:endParaRPr lang="en-US">
              <a:solidFill>
                <a:schemeClr val="bg1"/>
              </a:solidFill>
            </a:endParaRPr>
          </a:p>
          <a:p>
            <a:r>
              <a:rPr lang="en-US" sz="2300">
                <a:solidFill>
                  <a:schemeClr val="bg1"/>
                </a:solidFill>
              </a:rPr>
              <a:t>Also look at Resources for Institutions for additional information related to site visits</a:t>
            </a:r>
          </a:p>
        </p:txBody>
      </p:sp>
      <p:pic>
        <p:nvPicPr>
          <p:cNvPr id="7" name="Picture 6"/>
          <p:cNvPicPr/>
          <p:nvPr/>
        </p:nvPicPr>
        <p:blipFill>
          <a:blip r:embed="rId7"/>
          <a:stretch>
            <a:fillRect/>
          </a:stretch>
        </p:blipFill>
        <p:spPr>
          <a:xfrm>
            <a:off x="5297763" y="294513"/>
            <a:ext cx="4770882" cy="2732151"/>
          </a:xfrm>
          <a:prstGeom prst="rect">
            <a:avLst/>
          </a:prstGeom>
        </p:spPr>
      </p:pic>
      <p:pic>
        <p:nvPicPr>
          <p:cNvPr id="8" name="Picture 7"/>
          <p:cNvPicPr/>
          <p:nvPr/>
        </p:nvPicPr>
        <p:blipFill>
          <a:blip r:embed="rId8"/>
          <a:stretch>
            <a:fillRect/>
          </a:stretch>
        </p:blipFill>
        <p:spPr>
          <a:xfrm>
            <a:off x="6311264" y="3681730"/>
            <a:ext cx="4496943" cy="2618486"/>
          </a:xfrm>
          <a:prstGeom prst="rect">
            <a:avLst/>
          </a:prstGeom>
        </p:spPr>
      </p:pic>
      <p:sp>
        <p:nvSpPr>
          <p:cNvPr id="4" name="Right Arrow 3"/>
          <p:cNvSpPr/>
          <p:nvPr/>
        </p:nvSpPr>
        <p:spPr>
          <a:xfrm rot="18768008">
            <a:off x="4649329" y="2178854"/>
            <a:ext cx="2371821" cy="123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3952" y="4553712"/>
            <a:ext cx="1380744" cy="576072"/>
          </a:xfrm>
          <a:prstGeom prst="ellipse">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6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3015</Words>
  <Application>Microsoft Office PowerPoint</Application>
  <PresentationFormat>Widescreen</PresentationFormat>
  <Paragraphs>178</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Mangal</vt:lpstr>
      <vt:lpstr>Wingdings</vt:lpstr>
      <vt:lpstr>Office Theme</vt:lpstr>
      <vt:lpstr>PowerPoint Presentation</vt:lpstr>
      <vt:lpstr>PowerPoint Presentation</vt:lpstr>
      <vt:lpstr>MSCHE Staff</vt:lpstr>
      <vt:lpstr>Purpose of the Guidance Meeting </vt:lpstr>
      <vt:lpstr>What a Show Cause action means</vt:lpstr>
      <vt:lpstr>Show Cause Report</vt:lpstr>
      <vt:lpstr>Show Cause Report</vt:lpstr>
      <vt:lpstr>The UPR show cause report must include evidence of:</vt:lpstr>
      <vt:lpstr>Where can I find MSCHE Teach-Out Policy, Procedures, and Forms?</vt:lpstr>
      <vt:lpstr>The Teach-Out Plan</vt:lpstr>
      <vt:lpstr>The Teach-Out Form</vt:lpstr>
      <vt:lpstr>Checklist of Attachments (1)</vt:lpstr>
      <vt:lpstr>Checklist of Attachments (2)</vt:lpstr>
      <vt:lpstr>The Show Cause Visit</vt:lpstr>
      <vt:lpstr>Show Cause Visit</vt:lpstr>
      <vt:lpstr>Show Cause Visit Agenda</vt:lpstr>
      <vt:lpstr>What will the team look for?</vt:lpstr>
      <vt:lpstr>The Show Cause Appearance</vt:lpstr>
      <vt:lpstr>Commission Meeting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Idna Corbett</dc:creator>
  <cp:lastModifiedBy>Brenda Hernandez</cp:lastModifiedBy>
  <cp:revision>1</cp:revision>
  <dcterms:created xsi:type="dcterms:W3CDTF">2018-11-19T21:25:33Z</dcterms:created>
  <dcterms:modified xsi:type="dcterms:W3CDTF">2019-01-17T13:42:22Z</dcterms:modified>
</cp:coreProperties>
</file>