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4" r:id="rId19"/>
    <p:sldId id="273" r:id="rId20"/>
    <p:sldId id="275" r:id="rId21"/>
    <p:sldId id="277" r:id="rId22"/>
    <p:sldId id="276" r:id="rId23"/>
    <p:sldId id="279" r:id="rId24"/>
    <p:sldId id="278" r:id="rId25"/>
    <p:sldId id="280" r:id="rId26"/>
  </p:sldIdLst>
  <p:sldSz cx="12192000" cy="6858000"/>
  <p:notesSz cx="6858000" cy="9144000"/>
  <p:defaultText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M Feliciano-Delgado" initials="AMFD" lastIdx="1" clrIdx="0">
    <p:extLst>
      <p:ext uri="{19B8F6BF-5375-455C-9EA6-DF929625EA0E}">
        <p15:presenceInfo xmlns:p15="http://schemas.microsoft.com/office/powerpoint/2012/main" userId="S::ana.feliciano1@upr.edu::584ab9e3-8da6-4f89-b57e-2bc782fd7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8" d="100"/>
          <a:sy n="108"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F2E65-B1D1-4998-8E01-9C3E21B8201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F2F1D6C-FDED-43A5-A10F-080EADB0727F}">
      <dgm:prSet/>
      <dgm:spPr/>
      <dgm:t>
        <a:bodyPr/>
        <a:lstStyle/>
        <a:p>
          <a:r>
            <a:rPr lang="es-PR"/>
            <a:t>Entender porque se enmendó el reglamento de viajes. </a:t>
          </a:r>
          <a:endParaRPr lang="en-US"/>
        </a:p>
      </dgm:t>
    </dgm:pt>
    <dgm:pt modelId="{7D1CF4BB-927D-48A6-BFE9-4F447D89440F}" type="parTrans" cxnId="{C46463F7-1C7C-44C7-9A05-41ADE01EC2A1}">
      <dgm:prSet/>
      <dgm:spPr/>
      <dgm:t>
        <a:bodyPr/>
        <a:lstStyle/>
        <a:p>
          <a:endParaRPr lang="en-US"/>
        </a:p>
      </dgm:t>
    </dgm:pt>
    <dgm:pt modelId="{5AFD2DFF-D70C-4C1C-B385-8A1CA7AAA249}" type="sibTrans" cxnId="{C46463F7-1C7C-44C7-9A05-41ADE01EC2A1}">
      <dgm:prSet/>
      <dgm:spPr/>
      <dgm:t>
        <a:bodyPr/>
        <a:lstStyle/>
        <a:p>
          <a:endParaRPr lang="en-US"/>
        </a:p>
      </dgm:t>
    </dgm:pt>
    <dgm:pt modelId="{8F099A9E-BBF4-4DC4-94ED-4C09D7771336}">
      <dgm:prSet/>
      <dgm:spPr/>
      <dgm:t>
        <a:bodyPr/>
        <a:lstStyle/>
        <a:p>
          <a:r>
            <a:rPr lang="es-PR"/>
            <a:t>Comprender los cambios en el reglamento de viajes. </a:t>
          </a:r>
          <a:endParaRPr lang="en-US"/>
        </a:p>
      </dgm:t>
    </dgm:pt>
    <dgm:pt modelId="{0FB65D0A-7D04-4D87-A14B-2C83ACE9DE30}" type="parTrans" cxnId="{AFFCFB5E-8D0C-4559-B6A9-277CBDAF97A3}">
      <dgm:prSet/>
      <dgm:spPr/>
      <dgm:t>
        <a:bodyPr/>
        <a:lstStyle/>
        <a:p>
          <a:endParaRPr lang="en-US"/>
        </a:p>
      </dgm:t>
    </dgm:pt>
    <dgm:pt modelId="{0D14D9FD-0C33-4145-B3B4-3D7F83D961D5}" type="sibTrans" cxnId="{AFFCFB5E-8D0C-4559-B6A9-277CBDAF97A3}">
      <dgm:prSet/>
      <dgm:spPr/>
      <dgm:t>
        <a:bodyPr/>
        <a:lstStyle/>
        <a:p>
          <a:endParaRPr lang="en-US"/>
        </a:p>
      </dgm:t>
    </dgm:pt>
    <dgm:pt modelId="{8763D567-A36F-47F2-B444-267423554A2F}">
      <dgm:prSet/>
      <dgm:spPr/>
      <dgm:t>
        <a:bodyPr/>
        <a:lstStyle/>
        <a:p>
          <a:r>
            <a:rPr lang="es-PR"/>
            <a:t>Aclarar dudas sobre el procesamiento de ordenes de viaje.</a:t>
          </a:r>
          <a:endParaRPr lang="en-US"/>
        </a:p>
      </dgm:t>
    </dgm:pt>
    <dgm:pt modelId="{EA2DD54E-3939-4DDA-9957-3EA06733B6E6}" type="parTrans" cxnId="{97183A31-A82A-4BE4-B6CA-656B920B4A0D}">
      <dgm:prSet/>
      <dgm:spPr/>
      <dgm:t>
        <a:bodyPr/>
        <a:lstStyle/>
        <a:p>
          <a:endParaRPr lang="en-US"/>
        </a:p>
      </dgm:t>
    </dgm:pt>
    <dgm:pt modelId="{61EDE849-C85F-4733-B489-DBBEE05A7195}" type="sibTrans" cxnId="{97183A31-A82A-4BE4-B6CA-656B920B4A0D}">
      <dgm:prSet/>
      <dgm:spPr/>
      <dgm:t>
        <a:bodyPr/>
        <a:lstStyle/>
        <a:p>
          <a:endParaRPr lang="en-US"/>
        </a:p>
      </dgm:t>
    </dgm:pt>
    <dgm:pt modelId="{D66C0C0B-3A26-47AA-8E33-B57760A3B9A7}">
      <dgm:prSet/>
      <dgm:spPr/>
      <dgm:t>
        <a:bodyPr/>
        <a:lstStyle/>
        <a:p>
          <a:r>
            <a:rPr lang="es-PR"/>
            <a:t>Presentar y explicar los formularios del reglamento de viajes. </a:t>
          </a:r>
          <a:endParaRPr lang="en-US"/>
        </a:p>
      </dgm:t>
    </dgm:pt>
    <dgm:pt modelId="{0F19F268-11A5-4E76-8692-D2CD5FE5AA26}" type="parTrans" cxnId="{584B13C5-1EE4-4214-858E-2F833B57CD0F}">
      <dgm:prSet/>
      <dgm:spPr/>
      <dgm:t>
        <a:bodyPr/>
        <a:lstStyle/>
        <a:p>
          <a:endParaRPr lang="en-US"/>
        </a:p>
      </dgm:t>
    </dgm:pt>
    <dgm:pt modelId="{A8C0CF90-EB68-4D93-BF6D-743CFD38C940}" type="sibTrans" cxnId="{584B13C5-1EE4-4214-858E-2F833B57CD0F}">
      <dgm:prSet/>
      <dgm:spPr/>
      <dgm:t>
        <a:bodyPr/>
        <a:lstStyle/>
        <a:p>
          <a:endParaRPr lang="en-US"/>
        </a:p>
      </dgm:t>
    </dgm:pt>
    <dgm:pt modelId="{2695685F-DFD4-4CE1-A0C7-9E635AC9DADC}">
      <dgm:prSet/>
      <dgm:spPr/>
      <dgm:t>
        <a:bodyPr/>
        <a:lstStyle/>
        <a:p>
          <a:r>
            <a:rPr lang="es-PR"/>
            <a:t>Aclarar dudas sobre el reglamento.  </a:t>
          </a:r>
          <a:endParaRPr lang="en-US"/>
        </a:p>
      </dgm:t>
    </dgm:pt>
    <dgm:pt modelId="{AD2AB4CA-36BF-405A-9756-6170C207FEE4}" type="parTrans" cxnId="{432C1622-FD09-4920-81D2-4EF877EAD286}">
      <dgm:prSet/>
      <dgm:spPr/>
      <dgm:t>
        <a:bodyPr/>
        <a:lstStyle/>
        <a:p>
          <a:endParaRPr lang="en-US"/>
        </a:p>
      </dgm:t>
    </dgm:pt>
    <dgm:pt modelId="{BB4AB3A4-7A0F-4175-9AFB-A3A3B4CCB931}" type="sibTrans" cxnId="{432C1622-FD09-4920-81D2-4EF877EAD286}">
      <dgm:prSet/>
      <dgm:spPr/>
      <dgm:t>
        <a:bodyPr/>
        <a:lstStyle/>
        <a:p>
          <a:endParaRPr lang="en-US"/>
        </a:p>
      </dgm:t>
    </dgm:pt>
    <dgm:pt modelId="{DAE6006D-2658-436C-B47F-620087A52413}">
      <dgm:prSet/>
      <dgm:spPr/>
      <dgm:t>
        <a:bodyPr/>
        <a:lstStyle/>
        <a:p>
          <a:r>
            <a:rPr lang="es-PR"/>
            <a:t>*Citas del reglamento – </a:t>
          </a:r>
          <a:r>
            <a:rPr lang="es-PR" i="1"/>
            <a:t>“italics”</a:t>
          </a:r>
          <a:endParaRPr lang="en-US"/>
        </a:p>
      </dgm:t>
    </dgm:pt>
    <dgm:pt modelId="{92DC35F1-7E51-4116-87F5-19AFC4852AB9}" type="parTrans" cxnId="{95A04F90-F896-471F-A1D2-B014FD36862C}">
      <dgm:prSet/>
      <dgm:spPr/>
      <dgm:t>
        <a:bodyPr/>
        <a:lstStyle/>
        <a:p>
          <a:endParaRPr lang="en-US"/>
        </a:p>
      </dgm:t>
    </dgm:pt>
    <dgm:pt modelId="{5D80A43F-0A61-4B09-81A3-DA6D3FDB3BAF}" type="sibTrans" cxnId="{95A04F90-F896-471F-A1D2-B014FD36862C}">
      <dgm:prSet/>
      <dgm:spPr/>
      <dgm:t>
        <a:bodyPr/>
        <a:lstStyle/>
        <a:p>
          <a:endParaRPr lang="en-US"/>
        </a:p>
      </dgm:t>
    </dgm:pt>
    <dgm:pt modelId="{E513B51F-8212-4810-8BB5-F602A03FBC55}" type="pres">
      <dgm:prSet presAssocID="{439F2E65-B1D1-4998-8E01-9C3E21B8201D}" presName="linear" presStyleCnt="0">
        <dgm:presLayoutVars>
          <dgm:animLvl val="lvl"/>
          <dgm:resizeHandles val="exact"/>
        </dgm:presLayoutVars>
      </dgm:prSet>
      <dgm:spPr/>
    </dgm:pt>
    <dgm:pt modelId="{C2993C29-F8C9-435D-A87F-11AB8BB713B8}" type="pres">
      <dgm:prSet presAssocID="{6F2F1D6C-FDED-43A5-A10F-080EADB0727F}" presName="parentText" presStyleLbl="node1" presStyleIdx="0" presStyleCnt="6">
        <dgm:presLayoutVars>
          <dgm:chMax val="0"/>
          <dgm:bulletEnabled val="1"/>
        </dgm:presLayoutVars>
      </dgm:prSet>
      <dgm:spPr/>
    </dgm:pt>
    <dgm:pt modelId="{B154717D-AEC6-48DD-AD24-2A08CD195607}" type="pres">
      <dgm:prSet presAssocID="{5AFD2DFF-D70C-4C1C-B385-8A1CA7AAA249}" presName="spacer" presStyleCnt="0"/>
      <dgm:spPr/>
    </dgm:pt>
    <dgm:pt modelId="{4C7D03FB-0253-4C9F-B49B-ABF3CEB3E7B4}" type="pres">
      <dgm:prSet presAssocID="{8F099A9E-BBF4-4DC4-94ED-4C09D7771336}" presName="parentText" presStyleLbl="node1" presStyleIdx="1" presStyleCnt="6">
        <dgm:presLayoutVars>
          <dgm:chMax val="0"/>
          <dgm:bulletEnabled val="1"/>
        </dgm:presLayoutVars>
      </dgm:prSet>
      <dgm:spPr/>
    </dgm:pt>
    <dgm:pt modelId="{77C058A3-0766-48BF-976E-D9B16F96A42A}" type="pres">
      <dgm:prSet presAssocID="{0D14D9FD-0C33-4145-B3B4-3D7F83D961D5}" presName="spacer" presStyleCnt="0"/>
      <dgm:spPr/>
    </dgm:pt>
    <dgm:pt modelId="{06E33E48-8C9C-4946-9AEE-51B32D2E7B49}" type="pres">
      <dgm:prSet presAssocID="{8763D567-A36F-47F2-B444-267423554A2F}" presName="parentText" presStyleLbl="node1" presStyleIdx="2" presStyleCnt="6">
        <dgm:presLayoutVars>
          <dgm:chMax val="0"/>
          <dgm:bulletEnabled val="1"/>
        </dgm:presLayoutVars>
      </dgm:prSet>
      <dgm:spPr/>
    </dgm:pt>
    <dgm:pt modelId="{94283A9A-9B69-402A-A1FD-8AD814BEA1E8}" type="pres">
      <dgm:prSet presAssocID="{61EDE849-C85F-4733-B489-DBBEE05A7195}" presName="spacer" presStyleCnt="0"/>
      <dgm:spPr/>
    </dgm:pt>
    <dgm:pt modelId="{3957D123-FA7C-4CF2-BA7C-70A3FD564797}" type="pres">
      <dgm:prSet presAssocID="{D66C0C0B-3A26-47AA-8E33-B57760A3B9A7}" presName="parentText" presStyleLbl="node1" presStyleIdx="3" presStyleCnt="6">
        <dgm:presLayoutVars>
          <dgm:chMax val="0"/>
          <dgm:bulletEnabled val="1"/>
        </dgm:presLayoutVars>
      </dgm:prSet>
      <dgm:spPr/>
    </dgm:pt>
    <dgm:pt modelId="{1912D4A5-DE10-4B3C-B96F-2D2BEEB9DBEA}" type="pres">
      <dgm:prSet presAssocID="{A8C0CF90-EB68-4D93-BF6D-743CFD38C940}" presName="spacer" presStyleCnt="0"/>
      <dgm:spPr/>
    </dgm:pt>
    <dgm:pt modelId="{357F63D7-344E-4F8B-98BD-A3263ECED73C}" type="pres">
      <dgm:prSet presAssocID="{2695685F-DFD4-4CE1-A0C7-9E635AC9DADC}" presName="parentText" presStyleLbl="node1" presStyleIdx="4" presStyleCnt="6">
        <dgm:presLayoutVars>
          <dgm:chMax val="0"/>
          <dgm:bulletEnabled val="1"/>
        </dgm:presLayoutVars>
      </dgm:prSet>
      <dgm:spPr/>
    </dgm:pt>
    <dgm:pt modelId="{274712D2-105A-4327-8229-1F3E5818627E}" type="pres">
      <dgm:prSet presAssocID="{BB4AB3A4-7A0F-4175-9AFB-A3A3B4CCB931}" presName="spacer" presStyleCnt="0"/>
      <dgm:spPr/>
    </dgm:pt>
    <dgm:pt modelId="{EE11D392-6094-4347-A9ED-245B4F016938}" type="pres">
      <dgm:prSet presAssocID="{DAE6006D-2658-436C-B47F-620087A52413}" presName="parentText" presStyleLbl="node1" presStyleIdx="5" presStyleCnt="6">
        <dgm:presLayoutVars>
          <dgm:chMax val="0"/>
          <dgm:bulletEnabled val="1"/>
        </dgm:presLayoutVars>
      </dgm:prSet>
      <dgm:spPr/>
    </dgm:pt>
  </dgm:ptLst>
  <dgm:cxnLst>
    <dgm:cxn modelId="{432C1622-FD09-4920-81D2-4EF877EAD286}" srcId="{439F2E65-B1D1-4998-8E01-9C3E21B8201D}" destId="{2695685F-DFD4-4CE1-A0C7-9E635AC9DADC}" srcOrd="4" destOrd="0" parTransId="{AD2AB4CA-36BF-405A-9756-6170C207FEE4}" sibTransId="{BB4AB3A4-7A0F-4175-9AFB-A3A3B4CCB931}"/>
    <dgm:cxn modelId="{870CA628-401B-4C70-BB8D-B55CC3CC6334}" type="presOf" srcId="{D66C0C0B-3A26-47AA-8E33-B57760A3B9A7}" destId="{3957D123-FA7C-4CF2-BA7C-70A3FD564797}" srcOrd="0" destOrd="0" presId="urn:microsoft.com/office/officeart/2005/8/layout/vList2"/>
    <dgm:cxn modelId="{97183A31-A82A-4BE4-B6CA-656B920B4A0D}" srcId="{439F2E65-B1D1-4998-8E01-9C3E21B8201D}" destId="{8763D567-A36F-47F2-B444-267423554A2F}" srcOrd="2" destOrd="0" parTransId="{EA2DD54E-3939-4DDA-9957-3EA06733B6E6}" sibTransId="{61EDE849-C85F-4733-B489-DBBEE05A7195}"/>
    <dgm:cxn modelId="{AFFCFB5E-8D0C-4559-B6A9-277CBDAF97A3}" srcId="{439F2E65-B1D1-4998-8E01-9C3E21B8201D}" destId="{8F099A9E-BBF4-4DC4-94ED-4C09D7771336}" srcOrd="1" destOrd="0" parTransId="{0FB65D0A-7D04-4D87-A14B-2C83ACE9DE30}" sibTransId="{0D14D9FD-0C33-4145-B3B4-3D7F83D961D5}"/>
    <dgm:cxn modelId="{2F731487-454E-473B-899D-31459D5BDC46}" type="presOf" srcId="{2695685F-DFD4-4CE1-A0C7-9E635AC9DADC}" destId="{357F63D7-344E-4F8B-98BD-A3263ECED73C}" srcOrd="0" destOrd="0" presId="urn:microsoft.com/office/officeart/2005/8/layout/vList2"/>
    <dgm:cxn modelId="{95A04F90-F896-471F-A1D2-B014FD36862C}" srcId="{439F2E65-B1D1-4998-8E01-9C3E21B8201D}" destId="{DAE6006D-2658-436C-B47F-620087A52413}" srcOrd="5" destOrd="0" parTransId="{92DC35F1-7E51-4116-87F5-19AFC4852AB9}" sibTransId="{5D80A43F-0A61-4B09-81A3-DA6D3FDB3BAF}"/>
    <dgm:cxn modelId="{43CA2B9B-2085-4EBF-9B13-86BA1BE62A64}" type="presOf" srcId="{439F2E65-B1D1-4998-8E01-9C3E21B8201D}" destId="{E513B51F-8212-4810-8BB5-F602A03FBC55}" srcOrd="0" destOrd="0" presId="urn:microsoft.com/office/officeart/2005/8/layout/vList2"/>
    <dgm:cxn modelId="{1D3A309F-FDEE-444C-84CD-8EE7245471BD}" type="presOf" srcId="{8F099A9E-BBF4-4DC4-94ED-4C09D7771336}" destId="{4C7D03FB-0253-4C9F-B49B-ABF3CEB3E7B4}" srcOrd="0" destOrd="0" presId="urn:microsoft.com/office/officeart/2005/8/layout/vList2"/>
    <dgm:cxn modelId="{CCD338B0-2507-4F1A-9535-FC18A3A3CCC3}" type="presOf" srcId="{8763D567-A36F-47F2-B444-267423554A2F}" destId="{06E33E48-8C9C-4946-9AEE-51B32D2E7B49}" srcOrd="0" destOrd="0" presId="urn:microsoft.com/office/officeart/2005/8/layout/vList2"/>
    <dgm:cxn modelId="{DCAE9AB4-9E19-4D5E-A11B-E2B2A3169A3D}" type="presOf" srcId="{6F2F1D6C-FDED-43A5-A10F-080EADB0727F}" destId="{C2993C29-F8C9-435D-A87F-11AB8BB713B8}" srcOrd="0" destOrd="0" presId="urn:microsoft.com/office/officeart/2005/8/layout/vList2"/>
    <dgm:cxn modelId="{584B13C5-1EE4-4214-858E-2F833B57CD0F}" srcId="{439F2E65-B1D1-4998-8E01-9C3E21B8201D}" destId="{D66C0C0B-3A26-47AA-8E33-B57760A3B9A7}" srcOrd="3" destOrd="0" parTransId="{0F19F268-11A5-4E76-8692-D2CD5FE5AA26}" sibTransId="{A8C0CF90-EB68-4D93-BF6D-743CFD38C940}"/>
    <dgm:cxn modelId="{E3DA8FDE-4A8C-4C56-8610-83F3CD911F07}" type="presOf" srcId="{DAE6006D-2658-436C-B47F-620087A52413}" destId="{EE11D392-6094-4347-A9ED-245B4F016938}" srcOrd="0" destOrd="0" presId="urn:microsoft.com/office/officeart/2005/8/layout/vList2"/>
    <dgm:cxn modelId="{C46463F7-1C7C-44C7-9A05-41ADE01EC2A1}" srcId="{439F2E65-B1D1-4998-8E01-9C3E21B8201D}" destId="{6F2F1D6C-FDED-43A5-A10F-080EADB0727F}" srcOrd="0" destOrd="0" parTransId="{7D1CF4BB-927D-48A6-BFE9-4F447D89440F}" sibTransId="{5AFD2DFF-D70C-4C1C-B385-8A1CA7AAA249}"/>
    <dgm:cxn modelId="{9C12679C-40A6-4333-89A9-31879130A335}" type="presParOf" srcId="{E513B51F-8212-4810-8BB5-F602A03FBC55}" destId="{C2993C29-F8C9-435D-A87F-11AB8BB713B8}" srcOrd="0" destOrd="0" presId="urn:microsoft.com/office/officeart/2005/8/layout/vList2"/>
    <dgm:cxn modelId="{15453AF8-861A-41BD-8425-FDA41CB0128B}" type="presParOf" srcId="{E513B51F-8212-4810-8BB5-F602A03FBC55}" destId="{B154717D-AEC6-48DD-AD24-2A08CD195607}" srcOrd="1" destOrd="0" presId="urn:microsoft.com/office/officeart/2005/8/layout/vList2"/>
    <dgm:cxn modelId="{A102B317-92BB-46E8-BDE9-3EE26B799A4E}" type="presParOf" srcId="{E513B51F-8212-4810-8BB5-F602A03FBC55}" destId="{4C7D03FB-0253-4C9F-B49B-ABF3CEB3E7B4}" srcOrd="2" destOrd="0" presId="urn:microsoft.com/office/officeart/2005/8/layout/vList2"/>
    <dgm:cxn modelId="{B90F8E51-5E6F-4113-9562-37F57CDD1F50}" type="presParOf" srcId="{E513B51F-8212-4810-8BB5-F602A03FBC55}" destId="{77C058A3-0766-48BF-976E-D9B16F96A42A}" srcOrd="3" destOrd="0" presId="urn:microsoft.com/office/officeart/2005/8/layout/vList2"/>
    <dgm:cxn modelId="{F366BC89-250D-4719-8DDC-60078F17698B}" type="presParOf" srcId="{E513B51F-8212-4810-8BB5-F602A03FBC55}" destId="{06E33E48-8C9C-4946-9AEE-51B32D2E7B49}" srcOrd="4" destOrd="0" presId="urn:microsoft.com/office/officeart/2005/8/layout/vList2"/>
    <dgm:cxn modelId="{D0942A58-2102-4683-B24B-9A76CAB5B7E9}" type="presParOf" srcId="{E513B51F-8212-4810-8BB5-F602A03FBC55}" destId="{94283A9A-9B69-402A-A1FD-8AD814BEA1E8}" srcOrd="5" destOrd="0" presId="urn:microsoft.com/office/officeart/2005/8/layout/vList2"/>
    <dgm:cxn modelId="{1C6E3942-C231-4FFD-BCB3-2D33E3ED9E8F}" type="presParOf" srcId="{E513B51F-8212-4810-8BB5-F602A03FBC55}" destId="{3957D123-FA7C-4CF2-BA7C-70A3FD564797}" srcOrd="6" destOrd="0" presId="urn:microsoft.com/office/officeart/2005/8/layout/vList2"/>
    <dgm:cxn modelId="{C3652E9D-1286-4B38-8C46-1819EE99225A}" type="presParOf" srcId="{E513B51F-8212-4810-8BB5-F602A03FBC55}" destId="{1912D4A5-DE10-4B3C-B96F-2D2BEEB9DBEA}" srcOrd="7" destOrd="0" presId="urn:microsoft.com/office/officeart/2005/8/layout/vList2"/>
    <dgm:cxn modelId="{D28F23C5-3345-409B-9C3C-3C1C0D63C1E3}" type="presParOf" srcId="{E513B51F-8212-4810-8BB5-F602A03FBC55}" destId="{357F63D7-344E-4F8B-98BD-A3263ECED73C}" srcOrd="8" destOrd="0" presId="urn:microsoft.com/office/officeart/2005/8/layout/vList2"/>
    <dgm:cxn modelId="{2824FB26-9BAD-4AC0-8A38-F4C70AE053CF}" type="presParOf" srcId="{E513B51F-8212-4810-8BB5-F602A03FBC55}" destId="{274712D2-105A-4327-8229-1F3E5818627E}" srcOrd="9" destOrd="0" presId="urn:microsoft.com/office/officeart/2005/8/layout/vList2"/>
    <dgm:cxn modelId="{E4F15337-A2A4-4537-B80D-FACA12D6F624}" type="presParOf" srcId="{E513B51F-8212-4810-8BB5-F602A03FBC55}" destId="{EE11D392-6094-4347-A9ED-245B4F01693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FE052-C3AE-4768-A741-223F035D3E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5F87FA0-30AF-4BA9-A5BD-386E99A74E48}">
      <dgm:prSet/>
      <dgm:spPr/>
      <dgm:t>
        <a:bodyPr/>
        <a:lstStyle/>
        <a:p>
          <a:r>
            <a:rPr lang="es-PR"/>
            <a:t>UN SOLO OFICIAL AUTORIZA</a:t>
          </a:r>
          <a:endParaRPr lang="en-US"/>
        </a:p>
      </dgm:t>
    </dgm:pt>
    <dgm:pt modelId="{EDA9403E-DAC9-457F-8035-3B67D2B67A66}" type="parTrans" cxnId="{340D8BF3-9F5A-4CA8-993C-17C44297CC3C}">
      <dgm:prSet/>
      <dgm:spPr/>
      <dgm:t>
        <a:bodyPr/>
        <a:lstStyle/>
        <a:p>
          <a:endParaRPr lang="en-US"/>
        </a:p>
      </dgm:t>
    </dgm:pt>
    <dgm:pt modelId="{0AA65C43-5AD7-42CE-ABB4-64C53F1300D6}" type="sibTrans" cxnId="{340D8BF3-9F5A-4CA8-993C-17C44297CC3C}">
      <dgm:prSet/>
      <dgm:spPr/>
      <dgm:t>
        <a:bodyPr/>
        <a:lstStyle/>
        <a:p>
          <a:endParaRPr lang="en-US"/>
        </a:p>
      </dgm:t>
    </dgm:pt>
    <dgm:pt modelId="{4F251B75-AD66-437D-9A1A-9290193DB84E}">
      <dgm:prSet/>
      <dgm:spPr/>
      <dgm:t>
        <a:bodyPr/>
        <a:lstStyle/>
        <a:p>
          <a:r>
            <a:rPr lang="es-PR"/>
            <a:t>NUNCA EL EMPLEADO QUE VIAJA AUTORIZA SU PROPIO VIAJE</a:t>
          </a:r>
          <a:endParaRPr lang="en-US"/>
        </a:p>
      </dgm:t>
    </dgm:pt>
    <dgm:pt modelId="{CA6F62B7-63FA-4B73-B647-0C4917676160}" type="parTrans" cxnId="{C819B470-77BD-410C-A572-81022AF9884A}">
      <dgm:prSet/>
      <dgm:spPr/>
      <dgm:t>
        <a:bodyPr/>
        <a:lstStyle/>
        <a:p>
          <a:endParaRPr lang="en-US"/>
        </a:p>
      </dgm:t>
    </dgm:pt>
    <dgm:pt modelId="{500629F4-10E0-48D4-8D34-43D89283E8B9}" type="sibTrans" cxnId="{C819B470-77BD-410C-A572-81022AF9884A}">
      <dgm:prSet/>
      <dgm:spPr/>
      <dgm:t>
        <a:bodyPr/>
        <a:lstStyle/>
        <a:p>
          <a:endParaRPr lang="en-US"/>
        </a:p>
      </dgm:t>
    </dgm:pt>
    <dgm:pt modelId="{A445F971-33EB-4B86-87F3-9F653266510D}">
      <dgm:prSet/>
      <dgm:spPr/>
      <dgm:t>
        <a:bodyPr/>
        <a:lstStyle/>
        <a:p>
          <a:r>
            <a:rPr lang="es-PR"/>
            <a:t>Autoridad Nominadora tiene potestad de autorizar cualquier viaje en la unidad. </a:t>
          </a:r>
          <a:endParaRPr lang="en-US"/>
        </a:p>
      </dgm:t>
    </dgm:pt>
    <dgm:pt modelId="{E4572021-ACA9-4E44-9311-32A0E199E649}" type="parTrans" cxnId="{89DF3632-32B1-464D-87A6-5332B89D1AB9}">
      <dgm:prSet/>
      <dgm:spPr/>
      <dgm:t>
        <a:bodyPr/>
        <a:lstStyle/>
        <a:p>
          <a:endParaRPr lang="en-US"/>
        </a:p>
      </dgm:t>
    </dgm:pt>
    <dgm:pt modelId="{EA25468A-C744-486C-AF07-A2F7F1A86F6F}" type="sibTrans" cxnId="{89DF3632-32B1-464D-87A6-5332B89D1AB9}">
      <dgm:prSet/>
      <dgm:spPr/>
      <dgm:t>
        <a:bodyPr/>
        <a:lstStyle/>
        <a:p>
          <a:endParaRPr lang="en-US"/>
        </a:p>
      </dgm:t>
    </dgm:pt>
    <dgm:pt modelId="{D2472E4A-353D-4EE5-92F1-005ED1B356D9}">
      <dgm:prSet/>
      <dgm:spPr/>
      <dgm:t>
        <a:bodyPr/>
        <a:lstStyle/>
        <a:p>
          <a:r>
            <a:rPr lang="es-PR"/>
            <a:t>Encargado de la cuenta(s) que paga el viaje tiene potestad de autorizar el viaje. PI en el caso de proyectos subvencionados. </a:t>
          </a:r>
          <a:endParaRPr lang="en-US"/>
        </a:p>
      </dgm:t>
    </dgm:pt>
    <dgm:pt modelId="{4C1EF391-2F24-4463-8173-FCA7C4A1171A}" type="parTrans" cxnId="{B3F5B32F-38AB-47C8-B198-C6129A8F7D0A}">
      <dgm:prSet/>
      <dgm:spPr/>
      <dgm:t>
        <a:bodyPr/>
        <a:lstStyle/>
        <a:p>
          <a:endParaRPr lang="en-US"/>
        </a:p>
      </dgm:t>
    </dgm:pt>
    <dgm:pt modelId="{56913814-396C-441B-9952-033AF6E639C6}" type="sibTrans" cxnId="{B3F5B32F-38AB-47C8-B198-C6129A8F7D0A}">
      <dgm:prSet/>
      <dgm:spPr/>
      <dgm:t>
        <a:bodyPr/>
        <a:lstStyle/>
        <a:p>
          <a:endParaRPr lang="en-US"/>
        </a:p>
      </dgm:t>
    </dgm:pt>
    <dgm:pt modelId="{BD7B4265-28DE-4C9E-ADA7-187159C47D08}">
      <dgm:prSet/>
      <dgm:spPr/>
      <dgm:t>
        <a:bodyPr/>
        <a:lstStyle/>
        <a:p>
          <a:r>
            <a:rPr lang="es-PR"/>
            <a:t>Supervisores directos, que no tienen a su cargo la cuenta que paga el viaje actúan previo a la solicitud como parte de sus funciones de supervisión. Su autorización no tiene que estar explicita en la solicitud. </a:t>
          </a:r>
          <a:endParaRPr lang="en-US"/>
        </a:p>
      </dgm:t>
    </dgm:pt>
    <dgm:pt modelId="{ABFD1C86-80D3-4109-BFD6-CE993E306629}" type="parTrans" cxnId="{C7BAE559-1281-4000-8574-D59D3E0DBEFB}">
      <dgm:prSet/>
      <dgm:spPr/>
      <dgm:t>
        <a:bodyPr/>
        <a:lstStyle/>
        <a:p>
          <a:endParaRPr lang="en-US"/>
        </a:p>
      </dgm:t>
    </dgm:pt>
    <dgm:pt modelId="{1E3BDABA-1B57-496E-8509-CAA7A18E3003}" type="sibTrans" cxnId="{C7BAE559-1281-4000-8574-D59D3E0DBEFB}">
      <dgm:prSet/>
      <dgm:spPr/>
      <dgm:t>
        <a:bodyPr/>
        <a:lstStyle/>
        <a:p>
          <a:endParaRPr lang="en-US"/>
        </a:p>
      </dgm:t>
    </dgm:pt>
    <dgm:pt modelId="{EE484742-7582-4E5F-83EC-5910671FE453}">
      <dgm:prSet/>
      <dgm:spPr/>
      <dgm:t>
        <a:bodyPr/>
        <a:lstStyle/>
        <a:p>
          <a:r>
            <a:rPr lang="es-PR"/>
            <a:t>A ciertos empleados que representan la institución se les puede aprobar el viaje de su cónyuge </a:t>
          </a:r>
          <a:r>
            <a:rPr lang="es-PR" i="1"/>
            <a:t>“cuando el interés institucional y la naturaleza de la gestión así lo requiera”</a:t>
          </a:r>
          <a:endParaRPr lang="en-US"/>
        </a:p>
      </dgm:t>
    </dgm:pt>
    <dgm:pt modelId="{26FAC050-743C-4AB9-A239-92C3459A9AE5}" type="parTrans" cxnId="{40582B1C-9717-4C24-B587-3E26B3178BF6}">
      <dgm:prSet/>
      <dgm:spPr/>
      <dgm:t>
        <a:bodyPr/>
        <a:lstStyle/>
        <a:p>
          <a:endParaRPr lang="en-US"/>
        </a:p>
      </dgm:t>
    </dgm:pt>
    <dgm:pt modelId="{3FFC75C7-7EA9-4044-BC39-C059B374429B}" type="sibTrans" cxnId="{40582B1C-9717-4C24-B587-3E26B3178BF6}">
      <dgm:prSet/>
      <dgm:spPr/>
      <dgm:t>
        <a:bodyPr/>
        <a:lstStyle/>
        <a:p>
          <a:endParaRPr lang="en-US"/>
        </a:p>
      </dgm:t>
    </dgm:pt>
    <dgm:pt modelId="{9DB6AF71-DBE7-4368-9D1E-FD64A96D5E1D}" type="pres">
      <dgm:prSet presAssocID="{368FE052-C3AE-4768-A741-223F035D3E76}" presName="linear" presStyleCnt="0">
        <dgm:presLayoutVars>
          <dgm:animLvl val="lvl"/>
          <dgm:resizeHandles val="exact"/>
        </dgm:presLayoutVars>
      </dgm:prSet>
      <dgm:spPr/>
    </dgm:pt>
    <dgm:pt modelId="{7ECBF16E-EEA4-46B5-BA76-9814477DE38D}" type="pres">
      <dgm:prSet presAssocID="{A5F87FA0-30AF-4BA9-A5BD-386E99A74E48}" presName="parentText" presStyleLbl="node1" presStyleIdx="0" presStyleCnt="6">
        <dgm:presLayoutVars>
          <dgm:chMax val="0"/>
          <dgm:bulletEnabled val="1"/>
        </dgm:presLayoutVars>
      </dgm:prSet>
      <dgm:spPr/>
    </dgm:pt>
    <dgm:pt modelId="{AB7F4000-13E0-420C-875B-F7405835CEC5}" type="pres">
      <dgm:prSet presAssocID="{0AA65C43-5AD7-42CE-ABB4-64C53F1300D6}" presName="spacer" presStyleCnt="0"/>
      <dgm:spPr/>
    </dgm:pt>
    <dgm:pt modelId="{09205E9D-DC77-4405-96BD-0CAC95EEE27E}" type="pres">
      <dgm:prSet presAssocID="{4F251B75-AD66-437D-9A1A-9290193DB84E}" presName="parentText" presStyleLbl="node1" presStyleIdx="1" presStyleCnt="6">
        <dgm:presLayoutVars>
          <dgm:chMax val="0"/>
          <dgm:bulletEnabled val="1"/>
        </dgm:presLayoutVars>
      </dgm:prSet>
      <dgm:spPr/>
    </dgm:pt>
    <dgm:pt modelId="{06CA6DB2-D849-468A-A8AE-C21DDDC2E9E4}" type="pres">
      <dgm:prSet presAssocID="{500629F4-10E0-48D4-8D34-43D89283E8B9}" presName="spacer" presStyleCnt="0"/>
      <dgm:spPr/>
    </dgm:pt>
    <dgm:pt modelId="{022895FC-25EC-4997-AB4D-4E4F22D70C71}" type="pres">
      <dgm:prSet presAssocID="{A445F971-33EB-4B86-87F3-9F653266510D}" presName="parentText" presStyleLbl="node1" presStyleIdx="2" presStyleCnt="6">
        <dgm:presLayoutVars>
          <dgm:chMax val="0"/>
          <dgm:bulletEnabled val="1"/>
        </dgm:presLayoutVars>
      </dgm:prSet>
      <dgm:spPr/>
    </dgm:pt>
    <dgm:pt modelId="{607A8BA8-F664-47A9-AF3B-C39417A08287}" type="pres">
      <dgm:prSet presAssocID="{EA25468A-C744-486C-AF07-A2F7F1A86F6F}" presName="spacer" presStyleCnt="0"/>
      <dgm:spPr/>
    </dgm:pt>
    <dgm:pt modelId="{F7D50F26-85B4-4EAF-A5D4-4E874081C140}" type="pres">
      <dgm:prSet presAssocID="{D2472E4A-353D-4EE5-92F1-005ED1B356D9}" presName="parentText" presStyleLbl="node1" presStyleIdx="3" presStyleCnt="6">
        <dgm:presLayoutVars>
          <dgm:chMax val="0"/>
          <dgm:bulletEnabled val="1"/>
        </dgm:presLayoutVars>
      </dgm:prSet>
      <dgm:spPr/>
    </dgm:pt>
    <dgm:pt modelId="{4198C6E2-7E32-4BB2-A264-54F0F3BE23A1}" type="pres">
      <dgm:prSet presAssocID="{56913814-396C-441B-9952-033AF6E639C6}" presName="spacer" presStyleCnt="0"/>
      <dgm:spPr/>
    </dgm:pt>
    <dgm:pt modelId="{F3DC0DB4-D99D-4073-8154-5DB20054A994}" type="pres">
      <dgm:prSet presAssocID="{BD7B4265-28DE-4C9E-ADA7-187159C47D08}" presName="parentText" presStyleLbl="node1" presStyleIdx="4" presStyleCnt="6">
        <dgm:presLayoutVars>
          <dgm:chMax val="0"/>
          <dgm:bulletEnabled val="1"/>
        </dgm:presLayoutVars>
      </dgm:prSet>
      <dgm:spPr/>
    </dgm:pt>
    <dgm:pt modelId="{6AF40FF0-2E39-4736-8BB0-7CB89257E3D1}" type="pres">
      <dgm:prSet presAssocID="{1E3BDABA-1B57-496E-8509-CAA7A18E3003}" presName="spacer" presStyleCnt="0"/>
      <dgm:spPr/>
    </dgm:pt>
    <dgm:pt modelId="{1FC77EC0-214A-4D5C-9D23-0B544660D600}" type="pres">
      <dgm:prSet presAssocID="{EE484742-7582-4E5F-83EC-5910671FE453}" presName="parentText" presStyleLbl="node1" presStyleIdx="5" presStyleCnt="6">
        <dgm:presLayoutVars>
          <dgm:chMax val="0"/>
          <dgm:bulletEnabled val="1"/>
        </dgm:presLayoutVars>
      </dgm:prSet>
      <dgm:spPr/>
    </dgm:pt>
  </dgm:ptLst>
  <dgm:cxnLst>
    <dgm:cxn modelId="{A0A5D80E-676B-46B5-A20B-C90B58CAD8CB}" type="presOf" srcId="{BD7B4265-28DE-4C9E-ADA7-187159C47D08}" destId="{F3DC0DB4-D99D-4073-8154-5DB20054A994}" srcOrd="0" destOrd="0" presId="urn:microsoft.com/office/officeart/2005/8/layout/vList2"/>
    <dgm:cxn modelId="{40582B1C-9717-4C24-B587-3E26B3178BF6}" srcId="{368FE052-C3AE-4768-A741-223F035D3E76}" destId="{EE484742-7582-4E5F-83EC-5910671FE453}" srcOrd="5" destOrd="0" parTransId="{26FAC050-743C-4AB9-A239-92C3459A9AE5}" sibTransId="{3FFC75C7-7EA9-4044-BC39-C059B374429B}"/>
    <dgm:cxn modelId="{6B13111D-2004-4C00-93FB-1AADF877FCE2}" type="presOf" srcId="{A5F87FA0-30AF-4BA9-A5BD-386E99A74E48}" destId="{7ECBF16E-EEA4-46B5-BA76-9814477DE38D}" srcOrd="0" destOrd="0" presId="urn:microsoft.com/office/officeart/2005/8/layout/vList2"/>
    <dgm:cxn modelId="{B3F5B32F-38AB-47C8-B198-C6129A8F7D0A}" srcId="{368FE052-C3AE-4768-A741-223F035D3E76}" destId="{D2472E4A-353D-4EE5-92F1-005ED1B356D9}" srcOrd="3" destOrd="0" parTransId="{4C1EF391-2F24-4463-8173-FCA7C4A1171A}" sibTransId="{56913814-396C-441B-9952-033AF6E639C6}"/>
    <dgm:cxn modelId="{89DF3632-32B1-464D-87A6-5332B89D1AB9}" srcId="{368FE052-C3AE-4768-A741-223F035D3E76}" destId="{A445F971-33EB-4B86-87F3-9F653266510D}" srcOrd="2" destOrd="0" parTransId="{E4572021-ACA9-4E44-9311-32A0E199E649}" sibTransId="{EA25468A-C744-486C-AF07-A2F7F1A86F6F}"/>
    <dgm:cxn modelId="{75EA345B-832C-48FC-9E3D-4AB28B1EC16B}" type="presOf" srcId="{368FE052-C3AE-4768-A741-223F035D3E76}" destId="{9DB6AF71-DBE7-4368-9D1E-FD64A96D5E1D}" srcOrd="0" destOrd="0" presId="urn:microsoft.com/office/officeart/2005/8/layout/vList2"/>
    <dgm:cxn modelId="{19180842-B406-4D09-BABE-049570E214CD}" type="presOf" srcId="{4F251B75-AD66-437D-9A1A-9290193DB84E}" destId="{09205E9D-DC77-4405-96BD-0CAC95EEE27E}" srcOrd="0" destOrd="0" presId="urn:microsoft.com/office/officeart/2005/8/layout/vList2"/>
    <dgm:cxn modelId="{6F121A4C-339B-4DD1-A73F-BC8638DEE9D1}" type="presOf" srcId="{EE484742-7582-4E5F-83EC-5910671FE453}" destId="{1FC77EC0-214A-4D5C-9D23-0B544660D600}" srcOrd="0" destOrd="0" presId="urn:microsoft.com/office/officeart/2005/8/layout/vList2"/>
    <dgm:cxn modelId="{12C07B4D-67CD-4E2A-9273-5BAC4285ABA7}" type="presOf" srcId="{D2472E4A-353D-4EE5-92F1-005ED1B356D9}" destId="{F7D50F26-85B4-4EAF-A5D4-4E874081C140}" srcOrd="0" destOrd="0" presId="urn:microsoft.com/office/officeart/2005/8/layout/vList2"/>
    <dgm:cxn modelId="{C819B470-77BD-410C-A572-81022AF9884A}" srcId="{368FE052-C3AE-4768-A741-223F035D3E76}" destId="{4F251B75-AD66-437D-9A1A-9290193DB84E}" srcOrd="1" destOrd="0" parTransId="{CA6F62B7-63FA-4B73-B647-0C4917676160}" sibTransId="{500629F4-10E0-48D4-8D34-43D89283E8B9}"/>
    <dgm:cxn modelId="{C7BAE559-1281-4000-8574-D59D3E0DBEFB}" srcId="{368FE052-C3AE-4768-A741-223F035D3E76}" destId="{BD7B4265-28DE-4C9E-ADA7-187159C47D08}" srcOrd="4" destOrd="0" parTransId="{ABFD1C86-80D3-4109-BFD6-CE993E306629}" sibTransId="{1E3BDABA-1B57-496E-8509-CAA7A18E3003}"/>
    <dgm:cxn modelId="{D37C99AC-752E-4DF3-A19D-8AEAA1DBCB25}" type="presOf" srcId="{A445F971-33EB-4B86-87F3-9F653266510D}" destId="{022895FC-25EC-4997-AB4D-4E4F22D70C71}" srcOrd="0" destOrd="0" presId="urn:microsoft.com/office/officeart/2005/8/layout/vList2"/>
    <dgm:cxn modelId="{340D8BF3-9F5A-4CA8-993C-17C44297CC3C}" srcId="{368FE052-C3AE-4768-A741-223F035D3E76}" destId="{A5F87FA0-30AF-4BA9-A5BD-386E99A74E48}" srcOrd="0" destOrd="0" parTransId="{EDA9403E-DAC9-457F-8035-3B67D2B67A66}" sibTransId="{0AA65C43-5AD7-42CE-ABB4-64C53F1300D6}"/>
    <dgm:cxn modelId="{1B46DD94-A46F-4F68-AA32-8F85C69D0169}" type="presParOf" srcId="{9DB6AF71-DBE7-4368-9D1E-FD64A96D5E1D}" destId="{7ECBF16E-EEA4-46B5-BA76-9814477DE38D}" srcOrd="0" destOrd="0" presId="urn:microsoft.com/office/officeart/2005/8/layout/vList2"/>
    <dgm:cxn modelId="{85713BC9-0B1C-4605-838C-7BB8569FB91D}" type="presParOf" srcId="{9DB6AF71-DBE7-4368-9D1E-FD64A96D5E1D}" destId="{AB7F4000-13E0-420C-875B-F7405835CEC5}" srcOrd="1" destOrd="0" presId="urn:microsoft.com/office/officeart/2005/8/layout/vList2"/>
    <dgm:cxn modelId="{79E411BC-C247-4E78-AECA-1265C8E4C0DD}" type="presParOf" srcId="{9DB6AF71-DBE7-4368-9D1E-FD64A96D5E1D}" destId="{09205E9D-DC77-4405-96BD-0CAC95EEE27E}" srcOrd="2" destOrd="0" presId="urn:microsoft.com/office/officeart/2005/8/layout/vList2"/>
    <dgm:cxn modelId="{DE860E2E-2A10-4C9C-B494-8E2F15687C8E}" type="presParOf" srcId="{9DB6AF71-DBE7-4368-9D1E-FD64A96D5E1D}" destId="{06CA6DB2-D849-468A-A8AE-C21DDDC2E9E4}" srcOrd="3" destOrd="0" presId="urn:microsoft.com/office/officeart/2005/8/layout/vList2"/>
    <dgm:cxn modelId="{DAD83E28-0687-4775-A37A-6BDF050E21BA}" type="presParOf" srcId="{9DB6AF71-DBE7-4368-9D1E-FD64A96D5E1D}" destId="{022895FC-25EC-4997-AB4D-4E4F22D70C71}" srcOrd="4" destOrd="0" presId="urn:microsoft.com/office/officeart/2005/8/layout/vList2"/>
    <dgm:cxn modelId="{7ABF76BD-3AF4-49E1-81C2-35E7E67FEC9F}" type="presParOf" srcId="{9DB6AF71-DBE7-4368-9D1E-FD64A96D5E1D}" destId="{607A8BA8-F664-47A9-AF3B-C39417A08287}" srcOrd="5" destOrd="0" presId="urn:microsoft.com/office/officeart/2005/8/layout/vList2"/>
    <dgm:cxn modelId="{156C8312-8A9F-43EB-8CD5-30E8AB09C8D7}" type="presParOf" srcId="{9DB6AF71-DBE7-4368-9D1E-FD64A96D5E1D}" destId="{F7D50F26-85B4-4EAF-A5D4-4E874081C140}" srcOrd="6" destOrd="0" presId="urn:microsoft.com/office/officeart/2005/8/layout/vList2"/>
    <dgm:cxn modelId="{F9707DC6-C7BB-40FC-A6EB-7808DEC659EE}" type="presParOf" srcId="{9DB6AF71-DBE7-4368-9D1E-FD64A96D5E1D}" destId="{4198C6E2-7E32-4BB2-A264-54F0F3BE23A1}" srcOrd="7" destOrd="0" presId="urn:microsoft.com/office/officeart/2005/8/layout/vList2"/>
    <dgm:cxn modelId="{F46C0CA3-C372-436C-9975-37A1C45A54D4}" type="presParOf" srcId="{9DB6AF71-DBE7-4368-9D1E-FD64A96D5E1D}" destId="{F3DC0DB4-D99D-4073-8154-5DB20054A994}" srcOrd="8" destOrd="0" presId="urn:microsoft.com/office/officeart/2005/8/layout/vList2"/>
    <dgm:cxn modelId="{3C7D576B-F96A-4116-B9C1-AED4B2034297}" type="presParOf" srcId="{9DB6AF71-DBE7-4368-9D1E-FD64A96D5E1D}" destId="{6AF40FF0-2E39-4736-8BB0-7CB89257E3D1}" srcOrd="9" destOrd="0" presId="urn:microsoft.com/office/officeart/2005/8/layout/vList2"/>
    <dgm:cxn modelId="{3CE49A91-D2CD-4BF4-8916-E6131A54ADAF}" type="presParOf" srcId="{9DB6AF71-DBE7-4368-9D1E-FD64A96D5E1D}" destId="{1FC77EC0-214A-4D5C-9D23-0B544660D60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6BDCE8-BE46-45C7-BF6B-1E415D4F077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7CF52D0-4F57-411C-B962-3174C7094EE5}">
      <dgm:prSet/>
      <dgm:spPr/>
      <dgm:t>
        <a:bodyPr/>
        <a:lstStyle/>
        <a:p>
          <a:r>
            <a:rPr lang="es-PR"/>
            <a:t>Debe utilizar agencia de viaje local, a menos que el costo del  viaje por otro medio sea al menos 10% mas económico. </a:t>
          </a:r>
          <a:endParaRPr lang="en-US"/>
        </a:p>
      </dgm:t>
    </dgm:pt>
    <dgm:pt modelId="{351C8FB4-5DE1-49AB-ABE5-A45372CFCBDE}" type="parTrans" cxnId="{EE724A64-1A91-4404-B09A-9E83A9C840F1}">
      <dgm:prSet/>
      <dgm:spPr/>
      <dgm:t>
        <a:bodyPr/>
        <a:lstStyle/>
        <a:p>
          <a:endParaRPr lang="en-US"/>
        </a:p>
      </dgm:t>
    </dgm:pt>
    <dgm:pt modelId="{F6D82CA8-915E-4E38-9B41-2F7C120BC19D}" type="sibTrans" cxnId="{EE724A64-1A91-4404-B09A-9E83A9C840F1}">
      <dgm:prSet/>
      <dgm:spPr/>
      <dgm:t>
        <a:bodyPr/>
        <a:lstStyle/>
        <a:p>
          <a:endParaRPr lang="en-US"/>
        </a:p>
      </dgm:t>
    </dgm:pt>
    <dgm:pt modelId="{7D36135B-BC19-4D6E-9C10-524338B80F75}">
      <dgm:prSet/>
      <dgm:spPr/>
      <dgm:t>
        <a:bodyPr/>
        <a:lstStyle/>
        <a:p>
          <a:r>
            <a:rPr lang="es-PR"/>
            <a:t>Se autoriza (por defecto) sin necesidad de presentar justificante el costo que conlleve el cargo de una maleta. La segunda maleta deberá presentar justificación. </a:t>
          </a:r>
          <a:endParaRPr lang="en-US"/>
        </a:p>
      </dgm:t>
    </dgm:pt>
    <dgm:pt modelId="{920F18BC-2B70-480F-91A9-52059D0E774B}" type="parTrans" cxnId="{A7F4CED6-0035-4C67-99C8-2A9BC7284D01}">
      <dgm:prSet/>
      <dgm:spPr/>
      <dgm:t>
        <a:bodyPr/>
        <a:lstStyle/>
        <a:p>
          <a:endParaRPr lang="en-US"/>
        </a:p>
      </dgm:t>
    </dgm:pt>
    <dgm:pt modelId="{90A4C85B-A793-457D-BEEF-B21EC149FF2A}" type="sibTrans" cxnId="{A7F4CED6-0035-4C67-99C8-2A9BC7284D01}">
      <dgm:prSet/>
      <dgm:spPr/>
      <dgm:t>
        <a:bodyPr/>
        <a:lstStyle/>
        <a:p>
          <a:endParaRPr lang="en-US"/>
        </a:p>
      </dgm:t>
    </dgm:pt>
    <dgm:pt modelId="{AD950237-FE4B-4612-9ACE-F9CA021CACC2}">
      <dgm:prSet/>
      <dgm:spPr/>
      <dgm:t>
        <a:bodyPr/>
        <a:lstStyle/>
        <a:p>
          <a:r>
            <a:rPr lang="es-PR"/>
            <a:t>Mantener principios de austeridad y razonabilidad. </a:t>
          </a:r>
          <a:endParaRPr lang="en-US"/>
        </a:p>
      </dgm:t>
    </dgm:pt>
    <dgm:pt modelId="{935AA1F8-0079-4954-AE77-698AF9021462}" type="parTrans" cxnId="{31142590-5A52-40E0-BA16-AB2109389D29}">
      <dgm:prSet/>
      <dgm:spPr/>
      <dgm:t>
        <a:bodyPr/>
        <a:lstStyle/>
        <a:p>
          <a:endParaRPr lang="en-US"/>
        </a:p>
      </dgm:t>
    </dgm:pt>
    <dgm:pt modelId="{BAABB727-9F6F-4C53-B228-DE7D873DCFD5}" type="sibTrans" cxnId="{31142590-5A52-40E0-BA16-AB2109389D29}">
      <dgm:prSet/>
      <dgm:spPr/>
      <dgm:t>
        <a:bodyPr/>
        <a:lstStyle/>
        <a:p>
          <a:endParaRPr lang="en-US"/>
        </a:p>
      </dgm:t>
    </dgm:pt>
    <dgm:pt modelId="{15DE27F2-9A3B-44AA-AD8B-62DE630DF8EE}" type="pres">
      <dgm:prSet presAssocID="{3C6BDCE8-BE46-45C7-BF6B-1E415D4F077E}" presName="linear" presStyleCnt="0">
        <dgm:presLayoutVars>
          <dgm:animLvl val="lvl"/>
          <dgm:resizeHandles val="exact"/>
        </dgm:presLayoutVars>
      </dgm:prSet>
      <dgm:spPr/>
    </dgm:pt>
    <dgm:pt modelId="{C12D2A23-9295-4F32-B062-2181C5F9F75D}" type="pres">
      <dgm:prSet presAssocID="{87CF52D0-4F57-411C-B962-3174C7094EE5}" presName="parentText" presStyleLbl="node1" presStyleIdx="0" presStyleCnt="3">
        <dgm:presLayoutVars>
          <dgm:chMax val="0"/>
          <dgm:bulletEnabled val="1"/>
        </dgm:presLayoutVars>
      </dgm:prSet>
      <dgm:spPr/>
    </dgm:pt>
    <dgm:pt modelId="{E19BCAEA-880E-4A9B-AA21-C5EED680BE6E}" type="pres">
      <dgm:prSet presAssocID="{F6D82CA8-915E-4E38-9B41-2F7C120BC19D}" presName="spacer" presStyleCnt="0"/>
      <dgm:spPr/>
    </dgm:pt>
    <dgm:pt modelId="{B8EC4675-D242-4CC3-B134-9830F2F714BD}" type="pres">
      <dgm:prSet presAssocID="{7D36135B-BC19-4D6E-9C10-524338B80F75}" presName="parentText" presStyleLbl="node1" presStyleIdx="1" presStyleCnt="3">
        <dgm:presLayoutVars>
          <dgm:chMax val="0"/>
          <dgm:bulletEnabled val="1"/>
        </dgm:presLayoutVars>
      </dgm:prSet>
      <dgm:spPr/>
    </dgm:pt>
    <dgm:pt modelId="{ADFDD5AA-71A7-454C-A921-77E463495F87}" type="pres">
      <dgm:prSet presAssocID="{90A4C85B-A793-457D-BEEF-B21EC149FF2A}" presName="spacer" presStyleCnt="0"/>
      <dgm:spPr/>
    </dgm:pt>
    <dgm:pt modelId="{026F54E0-6FF4-489D-A7B1-94018B640F88}" type="pres">
      <dgm:prSet presAssocID="{AD950237-FE4B-4612-9ACE-F9CA021CACC2}" presName="parentText" presStyleLbl="node1" presStyleIdx="2" presStyleCnt="3">
        <dgm:presLayoutVars>
          <dgm:chMax val="0"/>
          <dgm:bulletEnabled val="1"/>
        </dgm:presLayoutVars>
      </dgm:prSet>
      <dgm:spPr/>
    </dgm:pt>
  </dgm:ptLst>
  <dgm:cxnLst>
    <dgm:cxn modelId="{EE724A64-1A91-4404-B09A-9E83A9C840F1}" srcId="{3C6BDCE8-BE46-45C7-BF6B-1E415D4F077E}" destId="{87CF52D0-4F57-411C-B962-3174C7094EE5}" srcOrd="0" destOrd="0" parTransId="{351C8FB4-5DE1-49AB-ABE5-A45372CFCBDE}" sibTransId="{F6D82CA8-915E-4E38-9B41-2F7C120BC19D}"/>
    <dgm:cxn modelId="{68FF2450-BCA2-4EB5-B5C2-D4D406229F16}" type="presOf" srcId="{87CF52D0-4F57-411C-B962-3174C7094EE5}" destId="{C12D2A23-9295-4F32-B062-2181C5F9F75D}" srcOrd="0" destOrd="0" presId="urn:microsoft.com/office/officeart/2005/8/layout/vList2"/>
    <dgm:cxn modelId="{3E0A2976-CF07-497E-A305-B00904A04A8A}" type="presOf" srcId="{7D36135B-BC19-4D6E-9C10-524338B80F75}" destId="{B8EC4675-D242-4CC3-B134-9830F2F714BD}" srcOrd="0" destOrd="0" presId="urn:microsoft.com/office/officeart/2005/8/layout/vList2"/>
    <dgm:cxn modelId="{31142590-5A52-40E0-BA16-AB2109389D29}" srcId="{3C6BDCE8-BE46-45C7-BF6B-1E415D4F077E}" destId="{AD950237-FE4B-4612-9ACE-F9CA021CACC2}" srcOrd="2" destOrd="0" parTransId="{935AA1F8-0079-4954-AE77-698AF9021462}" sibTransId="{BAABB727-9F6F-4C53-B228-DE7D873DCFD5}"/>
    <dgm:cxn modelId="{01DCCCD2-4B51-4A4B-946B-2E798D5073ED}" type="presOf" srcId="{3C6BDCE8-BE46-45C7-BF6B-1E415D4F077E}" destId="{15DE27F2-9A3B-44AA-AD8B-62DE630DF8EE}" srcOrd="0" destOrd="0" presId="urn:microsoft.com/office/officeart/2005/8/layout/vList2"/>
    <dgm:cxn modelId="{A7F4CED6-0035-4C67-99C8-2A9BC7284D01}" srcId="{3C6BDCE8-BE46-45C7-BF6B-1E415D4F077E}" destId="{7D36135B-BC19-4D6E-9C10-524338B80F75}" srcOrd="1" destOrd="0" parTransId="{920F18BC-2B70-480F-91A9-52059D0E774B}" sibTransId="{90A4C85B-A793-457D-BEEF-B21EC149FF2A}"/>
    <dgm:cxn modelId="{785BFCD7-3E8A-4E6B-A201-0EBDCC3E5035}" type="presOf" srcId="{AD950237-FE4B-4612-9ACE-F9CA021CACC2}" destId="{026F54E0-6FF4-489D-A7B1-94018B640F88}" srcOrd="0" destOrd="0" presId="urn:microsoft.com/office/officeart/2005/8/layout/vList2"/>
    <dgm:cxn modelId="{B1F8F93F-2F4B-4F09-9B2F-6521D433656D}" type="presParOf" srcId="{15DE27F2-9A3B-44AA-AD8B-62DE630DF8EE}" destId="{C12D2A23-9295-4F32-B062-2181C5F9F75D}" srcOrd="0" destOrd="0" presId="urn:microsoft.com/office/officeart/2005/8/layout/vList2"/>
    <dgm:cxn modelId="{5A55F99E-1907-4E51-B054-C37512E61AF7}" type="presParOf" srcId="{15DE27F2-9A3B-44AA-AD8B-62DE630DF8EE}" destId="{E19BCAEA-880E-4A9B-AA21-C5EED680BE6E}" srcOrd="1" destOrd="0" presId="urn:microsoft.com/office/officeart/2005/8/layout/vList2"/>
    <dgm:cxn modelId="{EB1FA41B-3418-45B6-8B92-8A7102CF50FA}" type="presParOf" srcId="{15DE27F2-9A3B-44AA-AD8B-62DE630DF8EE}" destId="{B8EC4675-D242-4CC3-B134-9830F2F714BD}" srcOrd="2" destOrd="0" presId="urn:microsoft.com/office/officeart/2005/8/layout/vList2"/>
    <dgm:cxn modelId="{64965B21-794D-41E5-9451-01941734C92C}" type="presParOf" srcId="{15DE27F2-9A3B-44AA-AD8B-62DE630DF8EE}" destId="{ADFDD5AA-71A7-454C-A921-77E463495F87}" srcOrd="3" destOrd="0" presId="urn:microsoft.com/office/officeart/2005/8/layout/vList2"/>
    <dgm:cxn modelId="{F8CC509B-B317-41A6-AE32-E62684EB3084}" type="presParOf" srcId="{15DE27F2-9A3B-44AA-AD8B-62DE630DF8EE}" destId="{026F54E0-6FF4-489D-A7B1-94018B640F8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F0A941-58D3-4589-8A02-37184D55D13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D1984EB-E266-4E95-BD55-540B6D256AFC}">
      <dgm:prSet/>
      <dgm:spPr/>
      <dgm:t>
        <a:bodyPr/>
        <a:lstStyle/>
        <a:p>
          <a:r>
            <a:rPr lang="es-PR"/>
            <a:t>Se observará modestia y razonabilidad en los gastos de hotel. </a:t>
          </a:r>
          <a:endParaRPr lang="en-US"/>
        </a:p>
      </dgm:t>
    </dgm:pt>
    <dgm:pt modelId="{1F591ECE-38ED-479E-B247-5D124F032765}" type="parTrans" cxnId="{5A75CB7C-B0C0-4501-B4D9-031E2406800C}">
      <dgm:prSet/>
      <dgm:spPr/>
      <dgm:t>
        <a:bodyPr/>
        <a:lstStyle/>
        <a:p>
          <a:endParaRPr lang="en-US"/>
        </a:p>
      </dgm:t>
    </dgm:pt>
    <dgm:pt modelId="{9B41BD4D-187F-4A94-9EDC-27A161CEC4E7}" type="sibTrans" cxnId="{5A75CB7C-B0C0-4501-B4D9-031E2406800C}">
      <dgm:prSet/>
      <dgm:spPr/>
      <dgm:t>
        <a:bodyPr/>
        <a:lstStyle/>
        <a:p>
          <a:endParaRPr lang="en-US"/>
        </a:p>
      </dgm:t>
    </dgm:pt>
    <dgm:pt modelId="{6F7E0235-BA55-4A68-8F93-67D1D3E14B50}">
      <dgm:prSet/>
      <dgm:spPr/>
      <dgm:t>
        <a:bodyPr/>
        <a:lstStyle/>
        <a:p>
          <a:r>
            <a:rPr lang="es-PR"/>
            <a:t>Se pagará por lo gastado y se tiene que presentar recibo (puede ser electrónico) </a:t>
          </a:r>
          <a:endParaRPr lang="en-US"/>
        </a:p>
      </dgm:t>
    </dgm:pt>
    <dgm:pt modelId="{E7DD6E48-FB50-46A6-A728-D575640DF1E0}" type="parTrans" cxnId="{55DFD38C-9A6E-40B0-B0C0-7F98AE978819}">
      <dgm:prSet/>
      <dgm:spPr/>
      <dgm:t>
        <a:bodyPr/>
        <a:lstStyle/>
        <a:p>
          <a:endParaRPr lang="en-US"/>
        </a:p>
      </dgm:t>
    </dgm:pt>
    <dgm:pt modelId="{DE292973-F44D-48BE-8F63-1B2EE0118A3F}" type="sibTrans" cxnId="{55DFD38C-9A6E-40B0-B0C0-7F98AE978819}">
      <dgm:prSet/>
      <dgm:spPr/>
      <dgm:t>
        <a:bodyPr/>
        <a:lstStyle/>
        <a:p>
          <a:endParaRPr lang="en-US"/>
        </a:p>
      </dgm:t>
    </dgm:pt>
    <dgm:pt modelId="{24C2B29B-44E6-4438-8374-EC6167644C7F}">
      <dgm:prSet/>
      <dgm:spPr/>
      <dgm:t>
        <a:bodyPr/>
        <a:lstStyle/>
        <a:p>
          <a:r>
            <a:rPr lang="es-PR"/>
            <a:t>En las tablas de GSA se describe el per diem para hotel. Aunque los gastos de hotel se reembolsaran en base a lo gastado, esta cantidad publicada sirve para verificar la razonabilidad del gasto. </a:t>
          </a:r>
          <a:endParaRPr lang="en-US"/>
        </a:p>
      </dgm:t>
    </dgm:pt>
    <dgm:pt modelId="{47E13661-9BA9-4794-986C-F381DE03C378}" type="parTrans" cxnId="{68FA3C58-4F85-4600-8755-33A994A4AA26}">
      <dgm:prSet/>
      <dgm:spPr/>
      <dgm:t>
        <a:bodyPr/>
        <a:lstStyle/>
        <a:p>
          <a:endParaRPr lang="en-US"/>
        </a:p>
      </dgm:t>
    </dgm:pt>
    <dgm:pt modelId="{4F69EB31-D6A6-43F0-A25F-F3338B57BEF6}" type="sibTrans" cxnId="{68FA3C58-4F85-4600-8755-33A994A4AA26}">
      <dgm:prSet/>
      <dgm:spPr/>
      <dgm:t>
        <a:bodyPr/>
        <a:lstStyle/>
        <a:p>
          <a:endParaRPr lang="en-US"/>
        </a:p>
      </dgm:t>
    </dgm:pt>
    <dgm:pt modelId="{796C6A95-6395-4B28-928E-FDEECEC8E762}">
      <dgm:prSet/>
      <dgm:spPr/>
      <dgm:t>
        <a:bodyPr/>
        <a:lstStyle/>
        <a:p>
          <a:r>
            <a:rPr lang="es-PR"/>
            <a:t>En el caso que alguna actividad requiera o sea mas conveniente el alojamiento en un hotel en particular, este hecho podrá ser justificante para dicha selección. </a:t>
          </a:r>
          <a:endParaRPr lang="en-US"/>
        </a:p>
      </dgm:t>
    </dgm:pt>
    <dgm:pt modelId="{765A7E58-A517-42C4-BB38-0588DB535CDC}" type="parTrans" cxnId="{F987F028-813E-420F-A117-3C309B546ECD}">
      <dgm:prSet/>
      <dgm:spPr/>
      <dgm:t>
        <a:bodyPr/>
        <a:lstStyle/>
        <a:p>
          <a:endParaRPr lang="en-US"/>
        </a:p>
      </dgm:t>
    </dgm:pt>
    <dgm:pt modelId="{0412FFB9-DB08-4888-9C5E-369A5DD88D1E}" type="sibTrans" cxnId="{F987F028-813E-420F-A117-3C309B546ECD}">
      <dgm:prSet/>
      <dgm:spPr/>
      <dgm:t>
        <a:bodyPr/>
        <a:lstStyle/>
        <a:p>
          <a:endParaRPr lang="en-US"/>
        </a:p>
      </dgm:t>
    </dgm:pt>
    <dgm:pt modelId="{1BD666E5-93EF-492C-A252-5380BB1601D4}" type="pres">
      <dgm:prSet presAssocID="{C5F0A941-58D3-4589-8A02-37184D55D138}" presName="linear" presStyleCnt="0">
        <dgm:presLayoutVars>
          <dgm:animLvl val="lvl"/>
          <dgm:resizeHandles val="exact"/>
        </dgm:presLayoutVars>
      </dgm:prSet>
      <dgm:spPr/>
    </dgm:pt>
    <dgm:pt modelId="{D68C6267-87BC-4E3A-828B-5E2FFDE73E2A}" type="pres">
      <dgm:prSet presAssocID="{8D1984EB-E266-4E95-BD55-540B6D256AFC}" presName="parentText" presStyleLbl="node1" presStyleIdx="0" presStyleCnt="4">
        <dgm:presLayoutVars>
          <dgm:chMax val="0"/>
          <dgm:bulletEnabled val="1"/>
        </dgm:presLayoutVars>
      </dgm:prSet>
      <dgm:spPr/>
    </dgm:pt>
    <dgm:pt modelId="{B9A85E68-FDE1-4242-BD45-DE36B49F1D3E}" type="pres">
      <dgm:prSet presAssocID="{9B41BD4D-187F-4A94-9EDC-27A161CEC4E7}" presName="spacer" presStyleCnt="0"/>
      <dgm:spPr/>
    </dgm:pt>
    <dgm:pt modelId="{70EF1D1D-71FD-4F17-8432-374DA714BDF6}" type="pres">
      <dgm:prSet presAssocID="{6F7E0235-BA55-4A68-8F93-67D1D3E14B50}" presName="parentText" presStyleLbl="node1" presStyleIdx="1" presStyleCnt="4">
        <dgm:presLayoutVars>
          <dgm:chMax val="0"/>
          <dgm:bulletEnabled val="1"/>
        </dgm:presLayoutVars>
      </dgm:prSet>
      <dgm:spPr/>
    </dgm:pt>
    <dgm:pt modelId="{807EB7EF-6A21-4460-BAAD-3BE4ACE4DC29}" type="pres">
      <dgm:prSet presAssocID="{DE292973-F44D-48BE-8F63-1B2EE0118A3F}" presName="spacer" presStyleCnt="0"/>
      <dgm:spPr/>
    </dgm:pt>
    <dgm:pt modelId="{7E225947-793F-456A-AB8B-73B00F532010}" type="pres">
      <dgm:prSet presAssocID="{24C2B29B-44E6-4438-8374-EC6167644C7F}" presName="parentText" presStyleLbl="node1" presStyleIdx="2" presStyleCnt="4">
        <dgm:presLayoutVars>
          <dgm:chMax val="0"/>
          <dgm:bulletEnabled val="1"/>
        </dgm:presLayoutVars>
      </dgm:prSet>
      <dgm:spPr/>
    </dgm:pt>
    <dgm:pt modelId="{963F71F9-BAB4-451D-A0F3-F39D43445EA4}" type="pres">
      <dgm:prSet presAssocID="{4F69EB31-D6A6-43F0-A25F-F3338B57BEF6}" presName="spacer" presStyleCnt="0"/>
      <dgm:spPr/>
    </dgm:pt>
    <dgm:pt modelId="{F132E1F4-4C39-4914-B109-9E7230B47CC3}" type="pres">
      <dgm:prSet presAssocID="{796C6A95-6395-4B28-928E-FDEECEC8E762}" presName="parentText" presStyleLbl="node1" presStyleIdx="3" presStyleCnt="4">
        <dgm:presLayoutVars>
          <dgm:chMax val="0"/>
          <dgm:bulletEnabled val="1"/>
        </dgm:presLayoutVars>
      </dgm:prSet>
      <dgm:spPr/>
    </dgm:pt>
  </dgm:ptLst>
  <dgm:cxnLst>
    <dgm:cxn modelId="{84C44A1C-91B6-4D4C-BE40-4E38C308424F}" type="presOf" srcId="{24C2B29B-44E6-4438-8374-EC6167644C7F}" destId="{7E225947-793F-456A-AB8B-73B00F532010}" srcOrd="0" destOrd="0" presId="urn:microsoft.com/office/officeart/2005/8/layout/vList2"/>
    <dgm:cxn modelId="{F987F028-813E-420F-A117-3C309B546ECD}" srcId="{C5F0A941-58D3-4589-8A02-37184D55D138}" destId="{796C6A95-6395-4B28-928E-FDEECEC8E762}" srcOrd="3" destOrd="0" parTransId="{765A7E58-A517-42C4-BB38-0588DB535CDC}" sibTransId="{0412FFB9-DB08-4888-9C5E-369A5DD88D1E}"/>
    <dgm:cxn modelId="{F661B73E-E083-4203-984E-9AB22C57CA3D}" type="presOf" srcId="{8D1984EB-E266-4E95-BD55-540B6D256AFC}" destId="{D68C6267-87BC-4E3A-828B-5E2FFDE73E2A}" srcOrd="0" destOrd="0" presId="urn:microsoft.com/office/officeart/2005/8/layout/vList2"/>
    <dgm:cxn modelId="{17E1F756-E9CF-4A56-8A65-DC26874A5253}" type="presOf" srcId="{C5F0A941-58D3-4589-8A02-37184D55D138}" destId="{1BD666E5-93EF-492C-A252-5380BB1601D4}" srcOrd="0" destOrd="0" presId="urn:microsoft.com/office/officeart/2005/8/layout/vList2"/>
    <dgm:cxn modelId="{68FA3C58-4F85-4600-8755-33A994A4AA26}" srcId="{C5F0A941-58D3-4589-8A02-37184D55D138}" destId="{24C2B29B-44E6-4438-8374-EC6167644C7F}" srcOrd="2" destOrd="0" parTransId="{47E13661-9BA9-4794-986C-F381DE03C378}" sibTransId="{4F69EB31-D6A6-43F0-A25F-F3338B57BEF6}"/>
    <dgm:cxn modelId="{5A75CB7C-B0C0-4501-B4D9-031E2406800C}" srcId="{C5F0A941-58D3-4589-8A02-37184D55D138}" destId="{8D1984EB-E266-4E95-BD55-540B6D256AFC}" srcOrd="0" destOrd="0" parTransId="{1F591ECE-38ED-479E-B247-5D124F032765}" sibTransId="{9B41BD4D-187F-4A94-9EDC-27A161CEC4E7}"/>
    <dgm:cxn modelId="{55DFD38C-9A6E-40B0-B0C0-7F98AE978819}" srcId="{C5F0A941-58D3-4589-8A02-37184D55D138}" destId="{6F7E0235-BA55-4A68-8F93-67D1D3E14B50}" srcOrd="1" destOrd="0" parTransId="{E7DD6E48-FB50-46A6-A728-D575640DF1E0}" sibTransId="{DE292973-F44D-48BE-8F63-1B2EE0118A3F}"/>
    <dgm:cxn modelId="{9A0D8299-18D2-4527-BC70-D0A9CFAE8E40}" type="presOf" srcId="{6F7E0235-BA55-4A68-8F93-67D1D3E14B50}" destId="{70EF1D1D-71FD-4F17-8432-374DA714BDF6}" srcOrd="0" destOrd="0" presId="urn:microsoft.com/office/officeart/2005/8/layout/vList2"/>
    <dgm:cxn modelId="{19D5B3E6-5B5F-424F-8F3F-9829D1B1AD10}" type="presOf" srcId="{796C6A95-6395-4B28-928E-FDEECEC8E762}" destId="{F132E1F4-4C39-4914-B109-9E7230B47CC3}" srcOrd="0" destOrd="0" presId="urn:microsoft.com/office/officeart/2005/8/layout/vList2"/>
    <dgm:cxn modelId="{FE3C45E7-38AF-41A5-A714-71B505E9E07F}" type="presParOf" srcId="{1BD666E5-93EF-492C-A252-5380BB1601D4}" destId="{D68C6267-87BC-4E3A-828B-5E2FFDE73E2A}" srcOrd="0" destOrd="0" presId="urn:microsoft.com/office/officeart/2005/8/layout/vList2"/>
    <dgm:cxn modelId="{B3ECB688-A348-469D-80DC-6807A7BCAC95}" type="presParOf" srcId="{1BD666E5-93EF-492C-A252-5380BB1601D4}" destId="{B9A85E68-FDE1-4242-BD45-DE36B49F1D3E}" srcOrd="1" destOrd="0" presId="urn:microsoft.com/office/officeart/2005/8/layout/vList2"/>
    <dgm:cxn modelId="{5F214354-2CCA-4154-9A48-9B45FA71C0BB}" type="presParOf" srcId="{1BD666E5-93EF-492C-A252-5380BB1601D4}" destId="{70EF1D1D-71FD-4F17-8432-374DA714BDF6}" srcOrd="2" destOrd="0" presId="urn:microsoft.com/office/officeart/2005/8/layout/vList2"/>
    <dgm:cxn modelId="{2E5AFEAE-72C6-4584-A130-79707AC9135A}" type="presParOf" srcId="{1BD666E5-93EF-492C-A252-5380BB1601D4}" destId="{807EB7EF-6A21-4460-BAAD-3BE4ACE4DC29}" srcOrd="3" destOrd="0" presId="urn:microsoft.com/office/officeart/2005/8/layout/vList2"/>
    <dgm:cxn modelId="{23A27E7B-0D7F-4476-89DE-012283261563}" type="presParOf" srcId="{1BD666E5-93EF-492C-A252-5380BB1601D4}" destId="{7E225947-793F-456A-AB8B-73B00F532010}" srcOrd="4" destOrd="0" presId="urn:microsoft.com/office/officeart/2005/8/layout/vList2"/>
    <dgm:cxn modelId="{7FAAE31A-C26D-47C7-8A3A-223ADD2FB05E}" type="presParOf" srcId="{1BD666E5-93EF-492C-A252-5380BB1601D4}" destId="{963F71F9-BAB4-451D-A0F3-F39D43445EA4}" srcOrd="5" destOrd="0" presId="urn:microsoft.com/office/officeart/2005/8/layout/vList2"/>
    <dgm:cxn modelId="{31B98E04-7AE4-4579-B1BE-008BAE8A9DE9}" type="presParOf" srcId="{1BD666E5-93EF-492C-A252-5380BB1601D4}" destId="{F132E1F4-4C39-4914-B109-9E7230B47CC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FE3276-5315-4AA3-8847-E7EC30325A0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9E0E84A-F4BE-4800-B931-37DF912069E7}">
      <dgm:prSet/>
      <dgm:spPr/>
      <dgm:t>
        <a:bodyPr/>
        <a:lstStyle/>
        <a:p>
          <a:r>
            <a:rPr lang="es-PR"/>
            <a:t>Dentro de 30 días si fue fuera de Puerto Rico</a:t>
          </a:r>
          <a:endParaRPr lang="en-US"/>
        </a:p>
      </dgm:t>
    </dgm:pt>
    <dgm:pt modelId="{9E9A39D2-D3C4-4279-8ACD-9AD4E14F846E}" type="parTrans" cxnId="{EE697FE3-C4D4-410D-B829-14BF4E77FE70}">
      <dgm:prSet/>
      <dgm:spPr/>
      <dgm:t>
        <a:bodyPr/>
        <a:lstStyle/>
        <a:p>
          <a:endParaRPr lang="en-US"/>
        </a:p>
      </dgm:t>
    </dgm:pt>
    <dgm:pt modelId="{1E56B489-9B55-4CC8-B578-25F7F313B611}" type="sibTrans" cxnId="{EE697FE3-C4D4-410D-B829-14BF4E77FE70}">
      <dgm:prSet/>
      <dgm:spPr/>
      <dgm:t>
        <a:bodyPr/>
        <a:lstStyle/>
        <a:p>
          <a:endParaRPr lang="en-US"/>
        </a:p>
      </dgm:t>
    </dgm:pt>
    <dgm:pt modelId="{BF5FBB83-3EB7-4AB9-96F1-C23EFF5D856C}">
      <dgm:prSet/>
      <dgm:spPr/>
      <dgm:t>
        <a:bodyPr/>
        <a:lstStyle/>
        <a:p>
          <a:r>
            <a:rPr lang="es-PR"/>
            <a:t>Dentro de 10 días si fue dentro de Puerto Rico </a:t>
          </a:r>
          <a:endParaRPr lang="en-US"/>
        </a:p>
      </dgm:t>
    </dgm:pt>
    <dgm:pt modelId="{5B17A01F-1AB2-40BC-A4BB-3F819176E61D}" type="parTrans" cxnId="{2CB6D748-5B74-41D4-83AB-69010C85D1A4}">
      <dgm:prSet/>
      <dgm:spPr/>
      <dgm:t>
        <a:bodyPr/>
        <a:lstStyle/>
        <a:p>
          <a:endParaRPr lang="en-US"/>
        </a:p>
      </dgm:t>
    </dgm:pt>
    <dgm:pt modelId="{FF00BF3C-3FA5-4F8C-9A8E-A46B1B08F12F}" type="sibTrans" cxnId="{2CB6D748-5B74-41D4-83AB-69010C85D1A4}">
      <dgm:prSet/>
      <dgm:spPr/>
      <dgm:t>
        <a:bodyPr/>
        <a:lstStyle/>
        <a:p>
          <a:endParaRPr lang="en-US"/>
        </a:p>
      </dgm:t>
    </dgm:pt>
    <dgm:pt modelId="{0593EE1B-B173-4974-8A6A-D34A608A62F7}">
      <dgm:prSet/>
      <dgm:spPr/>
      <dgm:t>
        <a:bodyPr/>
        <a:lstStyle/>
        <a:p>
          <a:r>
            <a:rPr lang="es-PR"/>
            <a:t>Diferencia de lo aprobado y lo gastado mayores al 10% deberán ser justificadas. </a:t>
          </a:r>
          <a:endParaRPr lang="en-US"/>
        </a:p>
      </dgm:t>
    </dgm:pt>
    <dgm:pt modelId="{54DE1ED6-0DD1-4055-8CFF-F7A769E08CAA}" type="parTrans" cxnId="{3A45F836-5D88-4CA4-AE54-AAF7FA0B6725}">
      <dgm:prSet/>
      <dgm:spPr/>
      <dgm:t>
        <a:bodyPr/>
        <a:lstStyle/>
        <a:p>
          <a:endParaRPr lang="en-US"/>
        </a:p>
      </dgm:t>
    </dgm:pt>
    <dgm:pt modelId="{C3F63B72-A084-4B67-89CC-11FA61A3EEED}" type="sibTrans" cxnId="{3A45F836-5D88-4CA4-AE54-AAF7FA0B6725}">
      <dgm:prSet/>
      <dgm:spPr/>
      <dgm:t>
        <a:bodyPr/>
        <a:lstStyle/>
        <a:p>
          <a:endParaRPr lang="en-US"/>
        </a:p>
      </dgm:t>
    </dgm:pt>
    <dgm:pt modelId="{B47DEB88-DB1A-442B-9F3F-5C64F846F1C8}">
      <dgm:prSet/>
      <dgm:spPr/>
      <dgm:t>
        <a:bodyPr/>
        <a:lstStyle/>
        <a:p>
          <a:r>
            <a:rPr lang="es-PR"/>
            <a:t>15 días para someter justificaciones requeridas por la oficina de desembolsos</a:t>
          </a:r>
          <a:endParaRPr lang="en-US"/>
        </a:p>
      </dgm:t>
    </dgm:pt>
    <dgm:pt modelId="{5335CDD1-41CB-4E75-8B7F-6BF6D0B1B924}" type="parTrans" cxnId="{D25721B4-598E-4C6F-B329-0C03A353FD15}">
      <dgm:prSet/>
      <dgm:spPr/>
      <dgm:t>
        <a:bodyPr/>
        <a:lstStyle/>
        <a:p>
          <a:endParaRPr lang="en-US"/>
        </a:p>
      </dgm:t>
    </dgm:pt>
    <dgm:pt modelId="{550B41D1-D9C1-4A33-9207-8B9FCA209C75}" type="sibTrans" cxnId="{D25721B4-598E-4C6F-B329-0C03A353FD15}">
      <dgm:prSet/>
      <dgm:spPr/>
      <dgm:t>
        <a:bodyPr/>
        <a:lstStyle/>
        <a:p>
          <a:endParaRPr lang="en-US"/>
        </a:p>
      </dgm:t>
    </dgm:pt>
    <dgm:pt modelId="{066ABC81-FC5B-49B4-AF34-5E5A0C603FF4}">
      <dgm:prSet/>
      <dgm:spPr/>
      <dgm:t>
        <a:bodyPr/>
        <a:lstStyle/>
        <a:p>
          <a:r>
            <a:rPr lang="es-PR"/>
            <a:t>Si no se liquida el viaje dentro del periodo establecido, se le notifica al empleado y se procede con el recobro. </a:t>
          </a:r>
          <a:endParaRPr lang="en-US"/>
        </a:p>
      </dgm:t>
    </dgm:pt>
    <dgm:pt modelId="{5BFCD524-D9F0-4FCA-9C21-C2F62F8A35E1}" type="parTrans" cxnId="{148ED417-35D8-4155-94AB-445D9223925E}">
      <dgm:prSet/>
      <dgm:spPr/>
      <dgm:t>
        <a:bodyPr/>
        <a:lstStyle/>
        <a:p>
          <a:endParaRPr lang="en-US"/>
        </a:p>
      </dgm:t>
    </dgm:pt>
    <dgm:pt modelId="{7770FF20-89FC-4C0C-BF4C-D8A7340F8203}" type="sibTrans" cxnId="{148ED417-35D8-4155-94AB-445D9223925E}">
      <dgm:prSet/>
      <dgm:spPr/>
      <dgm:t>
        <a:bodyPr/>
        <a:lstStyle/>
        <a:p>
          <a:endParaRPr lang="en-US"/>
        </a:p>
      </dgm:t>
    </dgm:pt>
    <dgm:pt modelId="{31D1533E-EBBB-489B-884F-4640ACB0FDD6}" type="pres">
      <dgm:prSet presAssocID="{5FFE3276-5315-4AA3-8847-E7EC30325A0F}" presName="linear" presStyleCnt="0">
        <dgm:presLayoutVars>
          <dgm:animLvl val="lvl"/>
          <dgm:resizeHandles val="exact"/>
        </dgm:presLayoutVars>
      </dgm:prSet>
      <dgm:spPr/>
    </dgm:pt>
    <dgm:pt modelId="{A1525A2B-E0E5-484C-BE83-DE9F5510BEFB}" type="pres">
      <dgm:prSet presAssocID="{99E0E84A-F4BE-4800-B931-37DF912069E7}" presName="parentText" presStyleLbl="node1" presStyleIdx="0" presStyleCnt="5">
        <dgm:presLayoutVars>
          <dgm:chMax val="0"/>
          <dgm:bulletEnabled val="1"/>
        </dgm:presLayoutVars>
      </dgm:prSet>
      <dgm:spPr/>
    </dgm:pt>
    <dgm:pt modelId="{9CC1C118-E9C4-4B46-AE45-30405A14EB8C}" type="pres">
      <dgm:prSet presAssocID="{1E56B489-9B55-4CC8-B578-25F7F313B611}" presName="spacer" presStyleCnt="0"/>
      <dgm:spPr/>
    </dgm:pt>
    <dgm:pt modelId="{F5371FEE-CB5C-4682-B56F-7F73CC5D4140}" type="pres">
      <dgm:prSet presAssocID="{BF5FBB83-3EB7-4AB9-96F1-C23EFF5D856C}" presName="parentText" presStyleLbl="node1" presStyleIdx="1" presStyleCnt="5">
        <dgm:presLayoutVars>
          <dgm:chMax val="0"/>
          <dgm:bulletEnabled val="1"/>
        </dgm:presLayoutVars>
      </dgm:prSet>
      <dgm:spPr/>
    </dgm:pt>
    <dgm:pt modelId="{2A67920B-D6A2-4ABE-A71F-2AD8A0997DBF}" type="pres">
      <dgm:prSet presAssocID="{FF00BF3C-3FA5-4F8C-9A8E-A46B1B08F12F}" presName="spacer" presStyleCnt="0"/>
      <dgm:spPr/>
    </dgm:pt>
    <dgm:pt modelId="{2C5C892D-016E-4876-913B-8FA7E783A701}" type="pres">
      <dgm:prSet presAssocID="{0593EE1B-B173-4974-8A6A-D34A608A62F7}" presName="parentText" presStyleLbl="node1" presStyleIdx="2" presStyleCnt="5">
        <dgm:presLayoutVars>
          <dgm:chMax val="0"/>
          <dgm:bulletEnabled val="1"/>
        </dgm:presLayoutVars>
      </dgm:prSet>
      <dgm:spPr/>
    </dgm:pt>
    <dgm:pt modelId="{2447DC23-60ED-4CA1-847E-C9FB1D1C22A8}" type="pres">
      <dgm:prSet presAssocID="{C3F63B72-A084-4B67-89CC-11FA61A3EEED}" presName="spacer" presStyleCnt="0"/>
      <dgm:spPr/>
    </dgm:pt>
    <dgm:pt modelId="{DC766229-194B-4976-B3FE-AFC997303777}" type="pres">
      <dgm:prSet presAssocID="{B47DEB88-DB1A-442B-9F3F-5C64F846F1C8}" presName="parentText" presStyleLbl="node1" presStyleIdx="3" presStyleCnt="5">
        <dgm:presLayoutVars>
          <dgm:chMax val="0"/>
          <dgm:bulletEnabled val="1"/>
        </dgm:presLayoutVars>
      </dgm:prSet>
      <dgm:spPr/>
    </dgm:pt>
    <dgm:pt modelId="{D05F95B5-07F8-447D-B2D7-57F770649992}" type="pres">
      <dgm:prSet presAssocID="{550B41D1-D9C1-4A33-9207-8B9FCA209C75}" presName="spacer" presStyleCnt="0"/>
      <dgm:spPr/>
    </dgm:pt>
    <dgm:pt modelId="{00174482-69A9-4D5D-B81E-3FE441ABF805}" type="pres">
      <dgm:prSet presAssocID="{066ABC81-FC5B-49B4-AF34-5E5A0C603FF4}" presName="parentText" presStyleLbl="node1" presStyleIdx="4" presStyleCnt="5">
        <dgm:presLayoutVars>
          <dgm:chMax val="0"/>
          <dgm:bulletEnabled val="1"/>
        </dgm:presLayoutVars>
      </dgm:prSet>
      <dgm:spPr/>
    </dgm:pt>
  </dgm:ptLst>
  <dgm:cxnLst>
    <dgm:cxn modelId="{148ED417-35D8-4155-94AB-445D9223925E}" srcId="{5FFE3276-5315-4AA3-8847-E7EC30325A0F}" destId="{066ABC81-FC5B-49B4-AF34-5E5A0C603FF4}" srcOrd="4" destOrd="0" parTransId="{5BFCD524-D9F0-4FCA-9C21-C2F62F8A35E1}" sibTransId="{7770FF20-89FC-4C0C-BF4C-D8A7340F8203}"/>
    <dgm:cxn modelId="{EB3B0A2C-1467-47F4-A590-453B0521A8EE}" type="presOf" srcId="{99E0E84A-F4BE-4800-B931-37DF912069E7}" destId="{A1525A2B-E0E5-484C-BE83-DE9F5510BEFB}" srcOrd="0" destOrd="0" presId="urn:microsoft.com/office/officeart/2005/8/layout/vList2"/>
    <dgm:cxn modelId="{3A45F836-5D88-4CA4-AE54-AAF7FA0B6725}" srcId="{5FFE3276-5315-4AA3-8847-E7EC30325A0F}" destId="{0593EE1B-B173-4974-8A6A-D34A608A62F7}" srcOrd="2" destOrd="0" parTransId="{54DE1ED6-0DD1-4055-8CFF-F7A769E08CAA}" sibTransId="{C3F63B72-A084-4B67-89CC-11FA61A3EEED}"/>
    <dgm:cxn modelId="{2CB6D748-5B74-41D4-83AB-69010C85D1A4}" srcId="{5FFE3276-5315-4AA3-8847-E7EC30325A0F}" destId="{BF5FBB83-3EB7-4AB9-96F1-C23EFF5D856C}" srcOrd="1" destOrd="0" parTransId="{5B17A01F-1AB2-40BC-A4BB-3F819176E61D}" sibTransId="{FF00BF3C-3FA5-4F8C-9A8E-A46B1B08F12F}"/>
    <dgm:cxn modelId="{6A549F6A-1463-47FF-9B97-8A3CA3FFC786}" type="presOf" srcId="{0593EE1B-B173-4974-8A6A-D34A608A62F7}" destId="{2C5C892D-016E-4876-913B-8FA7E783A701}" srcOrd="0" destOrd="0" presId="urn:microsoft.com/office/officeart/2005/8/layout/vList2"/>
    <dgm:cxn modelId="{879FDE8D-5F28-480E-9CBF-80B71312531C}" type="presOf" srcId="{BF5FBB83-3EB7-4AB9-96F1-C23EFF5D856C}" destId="{F5371FEE-CB5C-4682-B56F-7F73CC5D4140}" srcOrd="0" destOrd="0" presId="urn:microsoft.com/office/officeart/2005/8/layout/vList2"/>
    <dgm:cxn modelId="{D25721B4-598E-4C6F-B329-0C03A353FD15}" srcId="{5FFE3276-5315-4AA3-8847-E7EC30325A0F}" destId="{B47DEB88-DB1A-442B-9F3F-5C64F846F1C8}" srcOrd="3" destOrd="0" parTransId="{5335CDD1-41CB-4E75-8B7F-6BF6D0B1B924}" sibTransId="{550B41D1-D9C1-4A33-9207-8B9FCA209C75}"/>
    <dgm:cxn modelId="{BB7CB8DD-48EC-4F2E-8DAB-3A7377E1B44C}" type="presOf" srcId="{5FFE3276-5315-4AA3-8847-E7EC30325A0F}" destId="{31D1533E-EBBB-489B-884F-4640ACB0FDD6}" srcOrd="0" destOrd="0" presId="urn:microsoft.com/office/officeart/2005/8/layout/vList2"/>
    <dgm:cxn modelId="{EE697FE3-C4D4-410D-B829-14BF4E77FE70}" srcId="{5FFE3276-5315-4AA3-8847-E7EC30325A0F}" destId="{99E0E84A-F4BE-4800-B931-37DF912069E7}" srcOrd="0" destOrd="0" parTransId="{9E9A39D2-D3C4-4279-8ACD-9AD4E14F846E}" sibTransId="{1E56B489-9B55-4CC8-B578-25F7F313B611}"/>
    <dgm:cxn modelId="{E6636BE6-2E57-4991-94E1-FB405D01AB15}" type="presOf" srcId="{B47DEB88-DB1A-442B-9F3F-5C64F846F1C8}" destId="{DC766229-194B-4976-B3FE-AFC997303777}" srcOrd="0" destOrd="0" presId="urn:microsoft.com/office/officeart/2005/8/layout/vList2"/>
    <dgm:cxn modelId="{56E127F4-5D09-47F2-BB1C-1841DDEF1CA0}" type="presOf" srcId="{066ABC81-FC5B-49B4-AF34-5E5A0C603FF4}" destId="{00174482-69A9-4D5D-B81E-3FE441ABF805}" srcOrd="0" destOrd="0" presId="urn:microsoft.com/office/officeart/2005/8/layout/vList2"/>
    <dgm:cxn modelId="{0874C4B7-6B27-442A-AE60-DB6C2FDD06FB}" type="presParOf" srcId="{31D1533E-EBBB-489B-884F-4640ACB0FDD6}" destId="{A1525A2B-E0E5-484C-BE83-DE9F5510BEFB}" srcOrd="0" destOrd="0" presId="urn:microsoft.com/office/officeart/2005/8/layout/vList2"/>
    <dgm:cxn modelId="{5AC14EA5-96F5-4711-8704-B8AC4896BAC9}" type="presParOf" srcId="{31D1533E-EBBB-489B-884F-4640ACB0FDD6}" destId="{9CC1C118-E9C4-4B46-AE45-30405A14EB8C}" srcOrd="1" destOrd="0" presId="urn:microsoft.com/office/officeart/2005/8/layout/vList2"/>
    <dgm:cxn modelId="{37CB1712-F976-480C-9A17-A1F677700246}" type="presParOf" srcId="{31D1533E-EBBB-489B-884F-4640ACB0FDD6}" destId="{F5371FEE-CB5C-4682-B56F-7F73CC5D4140}" srcOrd="2" destOrd="0" presId="urn:microsoft.com/office/officeart/2005/8/layout/vList2"/>
    <dgm:cxn modelId="{C7E70B9B-76B8-4E70-93BC-8804B1283387}" type="presParOf" srcId="{31D1533E-EBBB-489B-884F-4640ACB0FDD6}" destId="{2A67920B-D6A2-4ABE-A71F-2AD8A0997DBF}" srcOrd="3" destOrd="0" presId="urn:microsoft.com/office/officeart/2005/8/layout/vList2"/>
    <dgm:cxn modelId="{362ECD98-2E9F-4F3E-93EC-B3F4F03BA1FE}" type="presParOf" srcId="{31D1533E-EBBB-489B-884F-4640ACB0FDD6}" destId="{2C5C892D-016E-4876-913B-8FA7E783A701}" srcOrd="4" destOrd="0" presId="urn:microsoft.com/office/officeart/2005/8/layout/vList2"/>
    <dgm:cxn modelId="{CE4E8C89-71C8-481A-B065-F83E6892867B}" type="presParOf" srcId="{31D1533E-EBBB-489B-884F-4640ACB0FDD6}" destId="{2447DC23-60ED-4CA1-847E-C9FB1D1C22A8}" srcOrd="5" destOrd="0" presId="urn:microsoft.com/office/officeart/2005/8/layout/vList2"/>
    <dgm:cxn modelId="{80B3BAA8-014D-4C39-BC8F-FCCDE6018342}" type="presParOf" srcId="{31D1533E-EBBB-489B-884F-4640ACB0FDD6}" destId="{DC766229-194B-4976-B3FE-AFC997303777}" srcOrd="6" destOrd="0" presId="urn:microsoft.com/office/officeart/2005/8/layout/vList2"/>
    <dgm:cxn modelId="{4268CFA9-879B-4D91-B61C-0DB228A04529}" type="presParOf" srcId="{31D1533E-EBBB-489B-884F-4640ACB0FDD6}" destId="{D05F95B5-07F8-447D-B2D7-57F770649992}" srcOrd="7" destOrd="0" presId="urn:microsoft.com/office/officeart/2005/8/layout/vList2"/>
    <dgm:cxn modelId="{118F56E7-A03F-4A8F-A7EB-0353193D7FF2}" type="presParOf" srcId="{31D1533E-EBBB-489B-884F-4640ACB0FDD6}" destId="{00174482-69A9-4D5D-B81E-3FE441ABF80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93C29-F8C9-435D-A87F-11AB8BB713B8}">
      <dsp:nvSpPr>
        <dsp:cNvPr id="0" name=""/>
        <dsp:cNvSpPr/>
      </dsp:nvSpPr>
      <dsp:spPr>
        <a:xfrm>
          <a:off x="0" y="42905"/>
          <a:ext cx="5286895"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kern="1200"/>
            <a:t>Entender porque se enmendó el reglamento de viajes. </a:t>
          </a:r>
          <a:endParaRPr lang="en-US" sz="2400" kern="1200"/>
        </a:p>
      </dsp:txBody>
      <dsp:txXfrm>
        <a:off x="46606" y="89511"/>
        <a:ext cx="5193683" cy="861507"/>
      </dsp:txXfrm>
    </dsp:sp>
    <dsp:sp modelId="{4C7D03FB-0253-4C9F-B49B-ABF3CEB3E7B4}">
      <dsp:nvSpPr>
        <dsp:cNvPr id="0" name=""/>
        <dsp:cNvSpPr/>
      </dsp:nvSpPr>
      <dsp:spPr>
        <a:xfrm>
          <a:off x="0" y="1066745"/>
          <a:ext cx="5286895" cy="954719"/>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kern="1200"/>
            <a:t>Comprender los cambios en el reglamento de viajes. </a:t>
          </a:r>
          <a:endParaRPr lang="en-US" sz="2400" kern="1200"/>
        </a:p>
      </dsp:txBody>
      <dsp:txXfrm>
        <a:off x="46606" y="1113351"/>
        <a:ext cx="5193683" cy="861507"/>
      </dsp:txXfrm>
    </dsp:sp>
    <dsp:sp modelId="{06E33E48-8C9C-4946-9AEE-51B32D2E7B49}">
      <dsp:nvSpPr>
        <dsp:cNvPr id="0" name=""/>
        <dsp:cNvSpPr/>
      </dsp:nvSpPr>
      <dsp:spPr>
        <a:xfrm>
          <a:off x="0" y="2090585"/>
          <a:ext cx="5286895" cy="954719"/>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kern="1200"/>
            <a:t>Aclarar dudas sobre el procesamiento de ordenes de viaje.</a:t>
          </a:r>
          <a:endParaRPr lang="en-US" sz="2400" kern="1200"/>
        </a:p>
      </dsp:txBody>
      <dsp:txXfrm>
        <a:off x="46606" y="2137191"/>
        <a:ext cx="5193683" cy="861507"/>
      </dsp:txXfrm>
    </dsp:sp>
    <dsp:sp modelId="{3957D123-FA7C-4CF2-BA7C-70A3FD564797}">
      <dsp:nvSpPr>
        <dsp:cNvPr id="0" name=""/>
        <dsp:cNvSpPr/>
      </dsp:nvSpPr>
      <dsp:spPr>
        <a:xfrm>
          <a:off x="0" y="3114425"/>
          <a:ext cx="5286895" cy="954719"/>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kern="1200"/>
            <a:t>Presentar y explicar los formularios del reglamento de viajes. </a:t>
          </a:r>
          <a:endParaRPr lang="en-US" sz="2400" kern="1200"/>
        </a:p>
      </dsp:txBody>
      <dsp:txXfrm>
        <a:off x="46606" y="3161031"/>
        <a:ext cx="5193683" cy="861507"/>
      </dsp:txXfrm>
    </dsp:sp>
    <dsp:sp modelId="{357F63D7-344E-4F8B-98BD-A3263ECED73C}">
      <dsp:nvSpPr>
        <dsp:cNvPr id="0" name=""/>
        <dsp:cNvSpPr/>
      </dsp:nvSpPr>
      <dsp:spPr>
        <a:xfrm>
          <a:off x="0" y="4138265"/>
          <a:ext cx="5286895" cy="954719"/>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kern="1200"/>
            <a:t>Aclarar dudas sobre el reglamento.  </a:t>
          </a:r>
          <a:endParaRPr lang="en-US" sz="2400" kern="1200"/>
        </a:p>
      </dsp:txBody>
      <dsp:txXfrm>
        <a:off x="46606" y="4184871"/>
        <a:ext cx="5193683" cy="861507"/>
      </dsp:txXfrm>
    </dsp:sp>
    <dsp:sp modelId="{EE11D392-6094-4347-A9ED-245B4F016938}">
      <dsp:nvSpPr>
        <dsp:cNvPr id="0" name=""/>
        <dsp:cNvSpPr/>
      </dsp:nvSpPr>
      <dsp:spPr>
        <a:xfrm>
          <a:off x="0" y="5162105"/>
          <a:ext cx="5286895" cy="9547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kern="1200"/>
            <a:t>*Citas del reglamento – </a:t>
          </a:r>
          <a:r>
            <a:rPr lang="es-PR" sz="2400" i="1" kern="1200"/>
            <a:t>“italics”</a:t>
          </a:r>
          <a:endParaRPr lang="en-US" sz="2400" kern="1200"/>
        </a:p>
      </dsp:txBody>
      <dsp:txXfrm>
        <a:off x="46606" y="5208711"/>
        <a:ext cx="5193683" cy="86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BF16E-EEA4-46B5-BA76-9814477DE38D}">
      <dsp:nvSpPr>
        <dsp:cNvPr id="0" name=""/>
        <dsp:cNvSpPr/>
      </dsp:nvSpPr>
      <dsp:spPr>
        <a:xfrm>
          <a:off x="0" y="27286"/>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R" sz="1700" kern="1200"/>
            <a:t>UN SOLO OFICIAL AUTORIZA</a:t>
          </a:r>
          <a:endParaRPr lang="en-US" sz="1700" kern="1200"/>
        </a:p>
      </dsp:txBody>
      <dsp:txXfrm>
        <a:off x="32967" y="60253"/>
        <a:ext cx="10449666" cy="609393"/>
      </dsp:txXfrm>
    </dsp:sp>
    <dsp:sp modelId="{09205E9D-DC77-4405-96BD-0CAC95EEE27E}">
      <dsp:nvSpPr>
        <dsp:cNvPr id="0" name=""/>
        <dsp:cNvSpPr/>
      </dsp:nvSpPr>
      <dsp:spPr>
        <a:xfrm>
          <a:off x="0" y="751573"/>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R" sz="1700" kern="1200"/>
            <a:t>NUNCA EL EMPLEADO QUE VIAJA AUTORIZA SU PROPIO VIAJE</a:t>
          </a:r>
          <a:endParaRPr lang="en-US" sz="1700" kern="1200"/>
        </a:p>
      </dsp:txBody>
      <dsp:txXfrm>
        <a:off x="32967" y="784540"/>
        <a:ext cx="10449666" cy="609393"/>
      </dsp:txXfrm>
    </dsp:sp>
    <dsp:sp modelId="{022895FC-25EC-4997-AB4D-4E4F22D70C71}">
      <dsp:nvSpPr>
        <dsp:cNvPr id="0" name=""/>
        <dsp:cNvSpPr/>
      </dsp:nvSpPr>
      <dsp:spPr>
        <a:xfrm>
          <a:off x="0" y="1475861"/>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R" sz="1700" kern="1200"/>
            <a:t>Autoridad Nominadora tiene potestad de autorizar cualquier viaje en la unidad. </a:t>
          </a:r>
          <a:endParaRPr lang="en-US" sz="1700" kern="1200"/>
        </a:p>
      </dsp:txBody>
      <dsp:txXfrm>
        <a:off x="32967" y="1508828"/>
        <a:ext cx="10449666" cy="609393"/>
      </dsp:txXfrm>
    </dsp:sp>
    <dsp:sp modelId="{F7D50F26-85B4-4EAF-A5D4-4E874081C140}">
      <dsp:nvSpPr>
        <dsp:cNvPr id="0" name=""/>
        <dsp:cNvSpPr/>
      </dsp:nvSpPr>
      <dsp:spPr>
        <a:xfrm>
          <a:off x="0" y="2200149"/>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R" sz="1700" kern="1200"/>
            <a:t>Encargado de la cuenta(s) que paga el viaje tiene potestad de autorizar el viaje. PI en el caso de proyectos subvencionados. </a:t>
          </a:r>
          <a:endParaRPr lang="en-US" sz="1700" kern="1200"/>
        </a:p>
      </dsp:txBody>
      <dsp:txXfrm>
        <a:off x="32967" y="2233116"/>
        <a:ext cx="10449666" cy="609393"/>
      </dsp:txXfrm>
    </dsp:sp>
    <dsp:sp modelId="{F3DC0DB4-D99D-4073-8154-5DB20054A994}">
      <dsp:nvSpPr>
        <dsp:cNvPr id="0" name=""/>
        <dsp:cNvSpPr/>
      </dsp:nvSpPr>
      <dsp:spPr>
        <a:xfrm>
          <a:off x="0" y="2924436"/>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R" sz="1700" kern="1200"/>
            <a:t>Supervisores directos, que no tienen a su cargo la cuenta que paga el viaje actúan previo a la solicitud como parte de sus funciones de supervisión. Su autorización no tiene que estar explicita en la solicitud. </a:t>
          </a:r>
          <a:endParaRPr lang="en-US" sz="1700" kern="1200"/>
        </a:p>
      </dsp:txBody>
      <dsp:txXfrm>
        <a:off x="32967" y="2957403"/>
        <a:ext cx="10449666" cy="609393"/>
      </dsp:txXfrm>
    </dsp:sp>
    <dsp:sp modelId="{1FC77EC0-214A-4D5C-9D23-0B544660D600}">
      <dsp:nvSpPr>
        <dsp:cNvPr id="0" name=""/>
        <dsp:cNvSpPr/>
      </dsp:nvSpPr>
      <dsp:spPr>
        <a:xfrm>
          <a:off x="0" y="3648724"/>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R" sz="1700" kern="1200"/>
            <a:t>A ciertos empleados que representan la institución se les puede aprobar el viaje de su cónyuge </a:t>
          </a:r>
          <a:r>
            <a:rPr lang="es-PR" sz="1700" i="1" kern="1200"/>
            <a:t>“cuando el interés institucional y la naturaleza de la gestión así lo requiera”</a:t>
          </a:r>
          <a:endParaRPr lang="en-US" sz="1700" kern="1200"/>
        </a:p>
      </dsp:txBody>
      <dsp:txXfrm>
        <a:off x="32967" y="3681691"/>
        <a:ext cx="10449666" cy="609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D2A23-9295-4F32-B062-2181C5F9F75D}">
      <dsp:nvSpPr>
        <dsp:cNvPr id="0" name=""/>
        <dsp:cNvSpPr/>
      </dsp:nvSpPr>
      <dsp:spPr>
        <a:xfrm>
          <a:off x="0" y="12862"/>
          <a:ext cx="6666833" cy="176139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PR" sz="2500" kern="1200"/>
            <a:t>Debe utilizar agencia de viaje local, a menos que el costo del  viaje por otro medio sea al menos 10% mas económico. </a:t>
          </a:r>
          <a:endParaRPr lang="en-US" sz="2500" kern="1200"/>
        </a:p>
      </dsp:txBody>
      <dsp:txXfrm>
        <a:off x="85984" y="98846"/>
        <a:ext cx="6494865" cy="1589430"/>
      </dsp:txXfrm>
    </dsp:sp>
    <dsp:sp modelId="{B8EC4675-D242-4CC3-B134-9830F2F714BD}">
      <dsp:nvSpPr>
        <dsp:cNvPr id="0" name=""/>
        <dsp:cNvSpPr/>
      </dsp:nvSpPr>
      <dsp:spPr>
        <a:xfrm>
          <a:off x="0" y="1846260"/>
          <a:ext cx="6666833" cy="1761398"/>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PR" sz="2500" kern="1200"/>
            <a:t>Se autoriza (por defecto) sin necesidad de presentar justificante el costo que conlleve el cargo de una maleta. La segunda maleta deberá presentar justificación. </a:t>
          </a:r>
          <a:endParaRPr lang="en-US" sz="2500" kern="1200"/>
        </a:p>
      </dsp:txBody>
      <dsp:txXfrm>
        <a:off x="85984" y="1932244"/>
        <a:ext cx="6494865" cy="1589430"/>
      </dsp:txXfrm>
    </dsp:sp>
    <dsp:sp modelId="{026F54E0-6FF4-489D-A7B1-94018B640F88}">
      <dsp:nvSpPr>
        <dsp:cNvPr id="0" name=""/>
        <dsp:cNvSpPr/>
      </dsp:nvSpPr>
      <dsp:spPr>
        <a:xfrm>
          <a:off x="0" y="3679659"/>
          <a:ext cx="6666833" cy="176139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PR" sz="2500" kern="1200"/>
            <a:t>Mantener principios de austeridad y razonabilidad. </a:t>
          </a:r>
          <a:endParaRPr lang="en-US" sz="2500" kern="1200"/>
        </a:p>
      </dsp:txBody>
      <dsp:txXfrm>
        <a:off x="85984" y="3765643"/>
        <a:ext cx="6494865" cy="1589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C6267-87BC-4E3A-828B-5E2FFDE73E2A}">
      <dsp:nvSpPr>
        <dsp:cNvPr id="0" name=""/>
        <dsp:cNvSpPr/>
      </dsp:nvSpPr>
      <dsp:spPr>
        <a:xfrm>
          <a:off x="0" y="522066"/>
          <a:ext cx="6666833" cy="106140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PR" sz="1900" kern="1200"/>
            <a:t>Se observará modestia y razonabilidad en los gastos de hotel. </a:t>
          </a:r>
          <a:endParaRPr lang="en-US" sz="1900" kern="1200"/>
        </a:p>
      </dsp:txBody>
      <dsp:txXfrm>
        <a:off x="51814" y="573880"/>
        <a:ext cx="6563205" cy="957778"/>
      </dsp:txXfrm>
    </dsp:sp>
    <dsp:sp modelId="{70EF1D1D-71FD-4F17-8432-374DA714BDF6}">
      <dsp:nvSpPr>
        <dsp:cNvPr id="0" name=""/>
        <dsp:cNvSpPr/>
      </dsp:nvSpPr>
      <dsp:spPr>
        <a:xfrm>
          <a:off x="0" y="1638193"/>
          <a:ext cx="6666833" cy="1061406"/>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PR" sz="1900" kern="1200"/>
            <a:t>Se pagará por lo gastado y se tiene que presentar recibo (puede ser electrónico) </a:t>
          </a:r>
          <a:endParaRPr lang="en-US" sz="1900" kern="1200"/>
        </a:p>
      </dsp:txBody>
      <dsp:txXfrm>
        <a:off x="51814" y="1690007"/>
        <a:ext cx="6563205" cy="957778"/>
      </dsp:txXfrm>
    </dsp:sp>
    <dsp:sp modelId="{7E225947-793F-456A-AB8B-73B00F532010}">
      <dsp:nvSpPr>
        <dsp:cNvPr id="0" name=""/>
        <dsp:cNvSpPr/>
      </dsp:nvSpPr>
      <dsp:spPr>
        <a:xfrm>
          <a:off x="0" y="2754320"/>
          <a:ext cx="6666833" cy="1061406"/>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PR" sz="1900" kern="1200"/>
            <a:t>En las tablas de GSA se describe el per diem para hotel. Aunque los gastos de hotel se reembolsaran en base a lo gastado, esta cantidad publicada sirve para verificar la razonabilidad del gasto. </a:t>
          </a:r>
          <a:endParaRPr lang="en-US" sz="1900" kern="1200"/>
        </a:p>
      </dsp:txBody>
      <dsp:txXfrm>
        <a:off x="51814" y="2806134"/>
        <a:ext cx="6563205" cy="957778"/>
      </dsp:txXfrm>
    </dsp:sp>
    <dsp:sp modelId="{F132E1F4-4C39-4914-B109-9E7230B47CC3}">
      <dsp:nvSpPr>
        <dsp:cNvPr id="0" name=""/>
        <dsp:cNvSpPr/>
      </dsp:nvSpPr>
      <dsp:spPr>
        <a:xfrm>
          <a:off x="0" y="3870446"/>
          <a:ext cx="6666833" cy="1061406"/>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PR" sz="1900" kern="1200"/>
            <a:t>En el caso que alguna actividad requiera o sea mas conveniente el alojamiento en un hotel en particular, este hecho podrá ser justificante para dicha selección. </a:t>
          </a:r>
          <a:endParaRPr lang="en-US" sz="1900" kern="1200"/>
        </a:p>
      </dsp:txBody>
      <dsp:txXfrm>
        <a:off x="51814" y="3922260"/>
        <a:ext cx="6563205" cy="957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25A2B-E0E5-484C-BE83-DE9F5510BEFB}">
      <dsp:nvSpPr>
        <dsp:cNvPr id="0" name=""/>
        <dsp:cNvSpPr/>
      </dsp:nvSpPr>
      <dsp:spPr>
        <a:xfrm>
          <a:off x="0" y="74211"/>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PR" sz="2000" kern="1200"/>
            <a:t>Dentro de 30 días si fue fuera de Puerto Rico</a:t>
          </a:r>
          <a:endParaRPr lang="en-US" sz="2000" kern="1200"/>
        </a:p>
      </dsp:txBody>
      <dsp:txXfrm>
        <a:off x="38784" y="112995"/>
        <a:ext cx="10438032" cy="716935"/>
      </dsp:txXfrm>
    </dsp:sp>
    <dsp:sp modelId="{F5371FEE-CB5C-4682-B56F-7F73CC5D4140}">
      <dsp:nvSpPr>
        <dsp:cNvPr id="0" name=""/>
        <dsp:cNvSpPr/>
      </dsp:nvSpPr>
      <dsp:spPr>
        <a:xfrm>
          <a:off x="0" y="926314"/>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PR" sz="2000" kern="1200"/>
            <a:t>Dentro de 10 días si fue dentro de Puerto Rico </a:t>
          </a:r>
          <a:endParaRPr lang="en-US" sz="2000" kern="1200"/>
        </a:p>
      </dsp:txBody>
      <dsp:txXfrm>
        <a:off x="38784" y="965098"/>
        <a:ext cx="10438032" cy="716935"/>
      </dsp:txXfrm>
    </dsp:sp>
    <dsp:sp modelId="{2C5C892D-016E-4876-913B-8FA7E783A701}">
      <dsp:nvSpPr>
        <dsp:cNvPr id="0" name=""/>
        <dsp:cNvSpPr/>
      </dsp:nvSpPr>
      <dsp:spPr>
        <a:xfrm>
          <a:off x="0" y="1778417"/>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PR" sz="2000" kern="1200"/>
            <a:t>Diferencia de lo aprobado y lo gastado mayores al 10% deberán ser justificadas. </a:t>
          </a:r>
          <a:endParaRPr lang="en-US" sz="2000" kern="1200"/>
        </a:p>
      </dsp:txBody>
      <dsp:txXfrm>
        <a:off x="38784" y="1817201"/>
        <a:ext cx="10438032" cy="716935"/>
      </dsp:txXfrm>
    </dsp:sp>
    <dsp:sp modelId="{DC766229-194B-4976-B3FE-AFC997303777}">
      <dsp:nvSpPr>
        <dsp:cNvPr id="0" name=""/>
        <dsp:cNvSpPr/>
      </dsp:nvSpPr>
      <dsp:spPr>
        <a:xfrm>
          <a:off x="0" y="2630520"/>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PR" sz="2000" kern="1200"/>
            <a:t>15 días para someter justificaciones requeridas por la oficina de desembolsos</a:t>
          </a:r>
          <a:endParaRPr lang="en-US" sz="2000" kern="1200"/>
        </a:p>
      </dsp:txBody>
      <dsp:txXfrm>
        <a:off x="38784" y="2669304"/>
        <a:ext cx="10438032" cy="716935"/>
      </dsp:txXfrm>
    </dsp:sp>
    <dsp:sp modelId="{00174482-69A9-4D5D-B81E-3FE441ABF805}">
      <dsp:nvSpPr>
        <dsp:cNvPr id="0" name=""/>
        <dsp:cNvSpPr/>
      </dsp:nvSpPr>
      <dsp:spPr>
        <a:xfrm>
          <a:off x="0" y="3482623"/>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PR" sz="2000" kern="1200"/>
            <a:t>Si no se liquida el viaje dentro del periodo establecido, se le notifica al empleado y se procede con el recobro. </a:t>
          </a:r>
          <a:endParaRPr lang="en-US" sz="2000" kern="1200"/>
        </a:p>
      </dsp:txBody>
      <dsp:txXfrm>
        <a:off x="38784" y="3521407"/>
        <a:ext cx="10438032"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7D762-699B-49E7-8885-EE172999847A}"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C4544-A4C6-4B22-8936-976FE9403CEF}" type="slidenum">
              <a:rPr lang="en-US" smtClean="0"/>
              <a:t>‹#›</a:t>
            </a:fld>
            <a:endParaRPr lang="en-US"/>
          </a:p>
        </p:txBody>
      </p:sp>
    </p:spTree>
    <p:extLst>
      <p:ext uri="{BB962C8B-B14F-4D97-AF65-F5344CB8AC3E}">
        <p14:creationId xmlns:p14="http://schemas.microsoft.com/office/powerpoint/2010/main" val="50486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Reconocemos</a:t>
            </a:r>
            <a:r>
              <a:rPr lang="en-US" dirty="0"/>
              <a:t> la </a:t>
            </a:r>
            <a:r>
              <a:rPr lang="en-US" dirty="0" err="1"/>
              <a:t>ayuda</a:t>
            </a:r>
            <a:r>
              <a:rPr lang="en-US" dirty="0"/>
              <a:t> </a:t>
            </a:r>
            <a:r>
              <a:rPr lang="en-US" dirty="0" err="1"/>
              <a:t>muy</a:t>
            </a:r>
            <a:r>
              <a:rPr lang="en-US" dirty="0"/>
              <a:t> </a:t>
            </a:r>
            <a:r>
              <a:rPr lang="en-US" dirty="0" err="1"/>
              <a:t>valiosa</a:t>
            </a:r>
            <a:r>
              <a:rPr lang="en-US" dirty="0"/>
              <a:t> de la Sra. Marlene Rodriguez Ramos, </a:t>
            </a:r>
            <a:r>
              <a:rPr lang="en-US" dirty="0" err="1"/>
              <a:t>secretaria</a:t>
            </a:r>
            <a:r>
              <a:rPr lang="en-US" dirty="0"/>
              <a:t> de </a:t>
            </a:r>
            <a:r>
              <a:rPr lang="en-US" dirty="0" err="1"/>
              <a:t>Fondos</a:t>
            </a:r>
            <a:r>
              <a:rPr lang="en-US" dirty="0"/>
              <a:t> </a:t>
            </a:r>
            <a:r>
              <a:rPr lang="en-US" dirty="0" err="1"/>
              <a:t>Externos</a:t>
            </a:r>
            <a:r>
              <a:rPr lang="en-US" dirty="0"/>
              <a:t> </a:t>
            </a:r>
            <a:r>
              <a:rPr lang="en-US" dirty="0" err="1"/>
              <a:t>en</a:t>
            </a:r>
            <a:r>
              <a:rPr lang="en-US" dirty="0"/>
              <a:t> UPR Ponce </a:t>
            </a:r>
            <a:r>
              <a:rPr lang="en-US" dirty="0" err="1"/>
              <a:t>quien</a:t>
            </a:r>
            <a:r>
              <a:rPr lang="en-US" dirty="0"/>
              <a:t> </a:t>
            </a:r>
            <a:r>
              <a:rPr lang="en-US" dirty="0" err="1"/>
              <a:t>nos</a:t>
            </a:r>
            <a:r>
              <a:rPr lang="en-US" dirty="0"/>
              <a:t> </a:t>
            </a:r>
            <a:r>
              <a:rPr lang="en-US" dirty="0" err="1"/>
              <a:t>creo</a:t>
            </a:r>
            <a:r>
              <a:rPr lang="en-US" dirty="0"/>
              <a:t> </a:t>
            </a:r>
            <a:r>
              <a:rPr lang="en-US" dirty="0" err="1"/>
              <a:t>todos</a:t>
            </a:r>
            <a:r>
              <a:rPr lang="en-US" dirty="0"/>
              <a:t> </a:t>
            </a:r>
            <a:r>
              <a:rPr lang="en-US" dirty="0" err="1"/>
              <a:t>estos</a:t>
            </a:r>
            <a:r>
              <a:rPr lang="en-US" dirty="0"/>
              <a:t> </a:t>
            </a:r>
            <a:r>
              <a:rPr lang="en-US" dirty="0" err="1"/>
              <a:t>formularios</a:t>
            </a:r>
            <a:r>
              <a:rPr lang="en-US" dirty="0"/>
              <a:t> </a:t>
            </a:r>
            <a:r>
              <a:rPr lang="en-US" dirty="0" err="1"/>
              <a:t>en</a:t>
            </a:r>
            <a:r>
              <a:rPr lang="en-US" dirty="0"/>
              <a:t> la Plataforma Adobe Live Cycle para el </a:t>
            </a:r>
            <a:r>
              <a:rPr lang="en-US" dirty="0" err="1"/>
              <a:t>beneficio</a:t>
            </a:r>
            <a:r>
              <a:rPr lang="en-US" dirty="0"/>
              <a:t> de </a:t>
            </a:r>
            <a:r>
              <a:rPr lang="en-US" dirty="0" err="1"/>
              <a:t>nuestra</a:t>
            </a:r>
            <a:r>
              <a:rPr lang="en-US" dirty="0"/>
              <a:t> </a:t>
            </a:r>
            <a:r>
              <a:rPr lang="en-US" dirty="0" err="1"/>
              <a:t>institucion</a:t>
            </a:r>
            <a:r>
              <a:rPr lang="en-US"/>
              <a:t>.  </a:t>
            </a:r>
          </a:p>
        </p:txBody>
      </p:sp>
      <p:sp>
        <p:nvSpPr>
          <p:cNvPr id="4" name="Slide Number Placeholder 3"/>
          <p:cNvSpPr>
            <a:spLocks noGrp="1"/>
          </p:cNvSpPr>
          <p:nvPr>
            <p:ph type="sldNum" sz="quarter" idx="5"/>
          </p:nvPr>
        </p:nvSpPr>
        <p:spPr/>
        <p:txBody>
          <a:bodyPr/>
          <a:lstStyle/>
          <a:p>
            <a:fld id="{9CEC4544-A4C6-4B22-8936-976FE9403CEF}" type="slidenum">
              <a:rPr lang="en-US" smtClean="0"/>
              <a:t>20</a:t>
            </a:fld>
            <a:endParaRPr lang="en-US"/>
          </a:p>
        </p:txBody>
      </p:sp>
    </p:spTree>
    <p:extLst>
      <p:ext uri="{BB962C8B-B14F-4D97-AF65-F5344CB8AC3E}">
        <p14:creationId xmlns:p14="http://schemas.microsoft.com/office/powerpoint/2010/main" val="320415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DD80-B083-4944-B18B-D014A67264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R"/>
          </a:p>
        </p:txBody>
      </p:sp>
      <p:sp>
        <p:nvSpPr>
          <p:cNvPr id="3" name="Subtitle 2">
            <a:extLst>
              <a:ext uri="{FF2B5EF4-FFF2-40B4-BE49-F238E27FC236}">
                <a16:creationId xmlns:a16="http://schemas.microsoft.com/office/drawing/2014/main" id="{8F255009-7F5B-4AB8-B1ED-389E98942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R"/>
          </a:p>
        </p:txBody>
      </p:sp>
      <p:sp>
        <p:nvSpPr>
          <p:cNvPr id="4" name="Date Placeholder 3">
            <a:extLst>
              <a:ext uri="{FF2B5EF4-FFF2-40B4-BE49-F238E27FC236}">
                <a16:creationId xmlns:a16="http://schemas.microsoft.com/office/drawing/2014/main" id="{3B08189F-7350-4E57-86CD-5354B754E2B8}"/>
              </a:ext>
            </a:extLst>
          </p:cNvPr>
          <p:cNvSpPr>
            <a:spLocks noGrp="1"/>
          </p:cNvSpPr>
          <p:nvPr>
            <p:ph type="dt" sz="half" idx="10"/>
          </p:nvPr>
        </p:nvSpPr>
        <p:spPr/>
        <p:txBody>
          <a:bodyPr/>
          <a:lstStyle/>
          <a:p>
            <a:fld id="{955D52BA-2FA6-4DFE-9E69-C3F184E46B9D}" type="datetimeFigureOut">
              <a:rPr lang="en-PR" smtClean="0"/>
              <a:t>08/16/2022</a:t>
            </a:fld>
            <a:endParaRPr lang="en-PR"/>
          </a:p>
        </p:txBody>
      </p:sp>
      <p:sp>
        <p:nvSpPr>
          <p:cNvPr id="5" name="Footer Placeholder 4">
            <a:extLst>
              <a:ext uri="{FF2B5EF4-FFF2-40B4-BE49-F238E27FC236}">
                <a16:creationId xmlns:a16="http://schemas.microsoft.com/office/drawing/2014/main" id="{6DF094C8-F19F-4214-9778-C15F6625B817}"/>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EAD03B4E-827E-499C-8211-64ABD26F33F6}"/>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51356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E0FB-867F-4AD6-9FD6-31860A0A0FB0}"/>
              </a:ext>
            </a:extLst>
          </p:cNvPr>
          <p:cNvSpPr>
            <a:spLocks noGrp="1"/>
          </p:cNvSpPr>
          <p:nvPr>
            <p:ph type="title"/>
          </p:nvPr>
        </p:nvSpPr>
        <p:spPr/>
        <p:txBody>
          <a:bodyPr/>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6780F63E-291B-47BA-BC35-9B2E50021D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4A14A0EC-9EF6-43D4-80EB-38BCA9D1B634}"/>
              </a:ext>
            </a:extLst>
          </p:cNvPr>
          <p:cNvSpPr>
            <a:spLocks noGrp="1"/>
          </p:cNvSpPr>
          <p:nvPr>
            <p:ph type="dt" sz="half" idx="10"/>
          </p:nvPr>
        </p:nvSpPr>
        <p:spPr/>
        <p:txBody>
          <a:bodyPr/>
          <a:lstStyle/>
          <a:p>
            <a:fld id="{955D52BA-2FA6-4DFE-9E69-C3F184E46B9D}" type="datetimeFigureOut">
              <a:rPr lang="en-PR" smtClean="0"/>
              <a:t>08/16/2022</a:t>
            </a:fld>
            <a:endParaRPr lang="en-PR"/>
          </a:p>
        </p:txBody>
      </p:sp>
      <p:sp>
        <p:nvSpPr>
          <p:cNvPr id="5" name="Footer Placeholder 4">
            <a:extLst>
              <a:ext uri="{FF2B5EF4-FFF2-40B4-BE49-F238E27FC236}">
                <a16:creationId xmlns:a16="http://schemas.microsoft.com/office/drawing/2014/main" id="{E8D127C2-CF35-4B4C-8D85-6CF976624A17}"/>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0A927790-DC23-4A7C-9B05-F50722AE422C}"/>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2563468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B47EB-D294-4980-BE20-CFD13C72A8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4AB7605F-DA0C-4B09-AA74-2207384664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B3C61061-3929-43DC-9B01-0A41533D7C91}"/>
              </a:ext>
            </a:extLst>
          </p:cNvPr>
          <p:cNvSpPr>
            <a:spLocks noGrp="1"/>
          </p:cNvSpPr>
          <p:nvPr>
            <p:ph type="dt" sz="half" idx="10"/>
          </p:nvPr>
        </p:nvSpPr>
        <p:spPr/>
        <p:txBody>
          <a:bodyPr/>
          <a:lstStyle/>
          <a:p>
            <a:fld id="{955D52BA-2FA6-4DFE-9E69-C3F184E46B9D}" type="datetimeFigureOut">
              <a:rPr lang="en-PR" smtClean="0"/>
              <a:t>08/16/2022</a:t>
            </a:fld>
            <a:endParaRPr lang="en-PR"/>
          </a:p>
        </p:txBody>
      </p:sp>
      <p:sp>
        <p:nvSpPr>
          <p:cNvPr id="5" name="Footer Placeholder 4">
            <a:extLst>
              <a:ext uri="{FF2B5EF4-FFF2-40B4-BE49-F238E27FC236}">
                <a16:creationId xmlns:a16="http://schemas.microsoft.com/office/drawing/2014/main" id="{7D5C72D1-3EB3-4537-885D-1822D5542E32}"/>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2BD65470-003C-4055-8299-EAFEE970D3F1}"/>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416030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610E-FE91-475E-B875-13BF5AAF82FF}"/>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C77C75A9-0673-4490-B3A1-A1CE5B6A13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57220672-D543-42A1-BEDB-2E747B04CA3E}"/>
              </a:ext>
            </a:extLst>
          </p:cNvPr>
          <p:cNvSpPr>
            <a:spLocks noGrp="1"/>
          </p:cNvSpPr>
          <p:nvPr>
            <p:ph type="dt" sz="half" idx="10"/>
          </p:nvPr>
        </p:nvSpPr>
        <p:spPr/>
        <p:txBody>
          <a:bodyPr/>
          <a:lstStyle/>
          <a:p>
            <a:fld id="{955D52BA-2FA6-4DFE-9E69-C3F184E46B9D}" type="datetimeFigureOut">
              <a:rPr lang="en-PR" smtClean="0"/>
              <a:t>08/16/2022</a:t>
            </a:fld>
            <a:endParaRPr lang="en-PR"/>
          </a:p>
        </p:txBody>
      </p:sp>
      <p:sp>
        <p:nvSpPr>
          <p:cNvPr id="5" name="Footer Placeholder 4">
            <a:extLst>
              <a:ext uri="{FF2B5EF4-FFF2-40B4-BE49-F238E27FC236}">
                <a16:creationId xmlns:a16="http://schemas.microsoft.com/office/drawing/2014/main" id="{D435488D-EE60-4335-82E0-9BE0022A627D}"/>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552F087D-7EFE-44C0-AEE1-CE63B4BB085F}"/>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32246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0B19-C1A2-4966-BEC9-C3D0F0967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R"/>
          </a:p>
        </p:txBody>
      </p:sp>
      <p:sp>
        <p:nvSpPr>
          <p:cNvPr id="3" name="Text Placeholder 2">
            <a:extLst>
              <a:ext uri="{FF2B5EF4-FFF2-40B4-BE49-F238E27FC236}">
                <a16:creationId xmlns:a16="http://schemas.microsoft.com/office/drawing/2014/main" id="{39BA50EC-17F0-40EA-AF0D-D6B629854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16FF4B-5BBF-47D6-97C0-F774BB124486}"/>
              </a:ext>
            </a:extLst>
          </p:cNvPr>
          <p:cNvSpPr>
            <a:spLocks noGrp="1"/>
          </p:cNvSpPr>
          <p:nvPr>
            <p:ph type="dt" sz="half" idx="10"/>
          </p:nvPr>
        </p:nvSpPr>
        <p:spPr/>
        <p:txBody>
          <a:bodyPr/>
          <a:lstStyle/>
          <a:p>
            <a:fld id="{955D52BA-2FA6-4DFE-9E69-C3F184E46B9D}" type="datetimeFigureOut">
              <a:rPr lang="en-PR" smtClean="0"/>
              <a:t>08/16/2022</a:t>
            </a:fld>
            <a:endParaRPr lang="en-PR"/>
          </a:p>
        </p:txBody>
      </p:sp>
      <p:sp>
        <p:nvSpPr>
          <p:cNvPr id="5" name="Footer Placeholder 4">
            <a:extLst>
              <a:ext uri="{FF2B5EF4-FFF2-40B4-BE49-F238E27FC236}">
                <a16:creationId xmlns:a16="http://schemas.microsoft.com/office/drawing/2014/main" id="{D2FCEDAF-C759-45EA-A2DE-EE7A20E0D77D}"/>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85D79F20-F2E7-445D-BAEA-D08E4A305C1C}"/>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64165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A0467-6EEC-4554-8F9E-9888AE53731F}"/>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704EABCF-7DF0-4A81-B9F2-94B08D31A2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Content Placeholder 3">
            <a:extLst>
              <a:ext uri="{FF2B5EF4-FFF2-40B4-BE49-F238E27FC236}">
                <a16:creationId xmlns:a16="http://schemas.microsoft.com/office/drawing/2014/main" id="{20774A17-C9C1-4D08-88D0-5CB4A97DF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Date Placeholder 4">
            <a:extLst>
              <a:ext uri="{FF2B5EF4-FFF2-40B4-BE49-F238E27FC236}">
                <a16:creationId xmlns:a16="http://schemas.microsoft.com/office/drawing/2014/main" id="{2510B85E-705F-445D-8872-298F4668D756}"/>
              </a:ext>
            </a:extLst>
          </p:cNvPr>
          <p:cNvSpPr>
            <a:spLocks noGrp="1"/>
          </p:cNvSpPr>
          <p:nvPr>
            <p:ph type="dt" sz="half" idx="10"/>
          </p:nvPr>
        </p:nvSpPr>
        <p:spPr/>
        <p:txBody>
          <a:bodyPr/>
          <a:lstStyle/>
          <a:p>
            <a:fld id="{955D52BA-2FA6-4DFE-9E69-C3F184E46B9D}" type="datetimeFigureOut">
              <a:rPr lang="en-PR" smtClean="0"/>
              <a:t>08/16/2022</a:t>
            </a:fld>
            <a:endParaRPr lang="en-PR"/>
          </a:p>
        </p:txBody>
      </p:sp>
      <p:sp>
        <p:nvSpPr>
          <p:cNvPr id="6" name="Footer Placeholder 5">
            <a:extLst>
              <a:ext uri="{FF2B5EF4-FFF2-40B4-BE49-F238E27FC236}">
                <a16:creationId xmlns:a16="http://schemas.microsoft.com/office/drawing/2014/main" id="{75E7E73C-9492-4EC3-832C-B86B8C3D3448}"/>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3AF22E17-EAFB-4A86-9A0D-24C79A771433}"/>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363828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A32B-397F-4B9B-87C6-3CE9EEDAAFB0}"/>
              </a:ext>
            </a:extLst>
          </p:cNvPr>
          <p:cNvSpPr>
            <a:spLocks noGrp="1"/>
          </p:cNvSpPr>
          <p:nvPr>
            <p:ph type="title"/>
          </p:nvPr>
        </p:nvSpPr>
        <p:spPr>
          <a:xfrm>
            <a:off x="839788" y="365125"/>
            <a:ext cx="10515600" cy="1325563"/>
          </a:xfrm>
        </p:spPr>
        <p:txBody>
          <a:bodyPr/>
          <a:lstStyle/>
          <a:p>
            <a:r>
              <a:rPr lang="en-US"/>
              <a:t>Click to edit Master title style</a:t>
            </a:r>
            <a:endParaRPr lang="en-PR"/>
          </a:p>
        </p:txBody>
      </p:sp>
      <p:sp>
        <p:nvSpPr>
          <p:cNvPr id="3" name="Text Placeholder 2">
            <a:extLst>
              <a:ext uri="{FF2B5EF4-FFF2-40B4-BE49-F238E27FC236}">
                <a16:creationId xmlns:a16="http://schemas.microsoft.com/office/drawing/2014/main" id="{F76A56D7-EA37-432E-B806-2F80A28A01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0E0A76-960B-47FF-8E21-C55861322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Text Placeholder 4">
            <a:extLst>
              <a:ext uri="{FF2B5EF4-FFF2-40B4-BE49-F238E27FC236}">
                <a16:creationId xmlns:a16="http://schemas.microsoft.com/office/drawing/2014/main" id="{E43772BB-0990-4CBD-B66B-600F2B6AF9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6F644-FC0C-41AF-B5A4-F04BDC7211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7" name="Date Placeholder 6">
            <a:extLst>
              <a:ext uri="{FF2B5EF4-FFF2-40B4-BE49-F238E27FC236}">
                <a16:creationId xmlns:a16="http://schemas.microsoft.com/office/drawing/2014/main" id="{107B0EEC-C545-4E3B-834E-A8D02E086A78}"/>
              </a:ext>
            </a:extLst>
          </p:cNvPr>
          <p:cNvSpPr>
            <a:spLocks noGrp="1"/>
          </p:cNvSpPr>
          <p:nvPr>
            <p:ph type="dt" sz="half" idx="10"/>
          </p:nvPr>
        </p:nvSpPr>
        <p:spPr/>
        <p:txBody>
          <a:bodyPr/>
          <a:lstStyle/>
          <a:p>
            <a:fld id="{955D52BA-2FA6-4DFE-9E69-C3F184E46B9D}" type="datetimeFigureOut">
              <a:rPr lang="en-PR" smtClean="0"/>
              <a:t>08/16/2022</a:t>
            </a:fld>
            <a:endParaRPr lang="en-PR"/>
          </a:p>
        </p:txBody>
      </p:sp>
      <p:sp>
        <p:nvSpPr>
          <p:cNvPr id="8" name="Footer Placeholder 7">
            <a:extLst>
              <a:ext uri="{FF2B5EF4-FFF2-40B4-BE49-F238E27FC236}">
                <a16:creationId xmlns:a16="http://schemas.microsoft.com/office/drawing/2014/main" id="{B0082527-2D5F-4606-9DCF-945538231180}"/>
              </a:ext>
            </a:extLst>
          </p:cNvPr>
          <p:cNvSpPr>
            <a:spLocks noGrp="1"/>
          </p:cNvSpPr>
          <p:nvPr>
            <p:ph type="ftr" sz="quarter" idx="11"/>
          </p:nvPr>
        </p:nvSpPr>
        <p:spPr/>
        <p:txBody>
          <a:bodyPr/>
          <a:lstStyle/>
          <a:p>
            <a:endParaRPr lang="en-PR"/>
          </a:p>
        </p:txBody>
      </p:sp>
      <p:sp>
        <p:nvSpPr>
          <p:cNvPr id="9" name="Slide Number Placeholder 8">
            <a:extLst>
              <a:ext uri="{FF2B5EF4-FFF2-40B4-BE49-F238E27FC236}">
                <a16:creationId xmlns:a16="http://schemas.microsoft.com/office/drawing/2014/main" id="{037A4738-F67A-436D-89A2-4B8F53DDE9C2}"/>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340456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7C92-E7DB-4942-AAAC-72773168244A}"/>
              </a:ext>
            </a:extLst>
          </p:cNvPr>
          <p:cNvSpPr>
            <a:spLocks noGrp="1"/>
          </p:cNvSpPr>
          <p:nvPr>
            <p:ph type="title"/>
          </p:nvPr>
        </p:nvSpPr>
        <p:spPr/>
        <p:txBody>
          <a:bodyPr/>
          <a:lstStyle/>
          <a:p>
            <a:r>
              <a:rPr lang="en-US"/>
              <a:t>Click to edit Master title style</a:t>
            </a:r>
            <a:endParaRPr lang="en-PR"/>
          </a:p>
        </p:txBody>
      </p:sp>
      <p:sp>
        <p:nvSpPr>
          <p:cNvPr id="3" name="Date Placeholder 2">
            <a:extLst>
              <a:ext uri="{FF2B5EF4-FFF2-40B4-BE49-F238E27FC236}">
                <a16:creationId xmlns:a16="http://schemas.microsoft.com/office/drawing/2014/main" id="{A129E47C-2F6E-4678-92F7-3257F89A0348}"/>
              </a:ext>
            </a:extLst>
          </p:cNvPr>
          <p:cNvSpPr>
            <a:spLocks noGrp="1"/>
          </p:cNvSpPr>
          <p:nvPr>
            <p:ph type="dt" sz="half" idx="10"/>
          </p:nvPr>
        </p:nvSpPr>
        <p:spPr/>
        <p:txBody>
          <a:bodyPr/>
          <a:lstStyle/>
          <a:p>
            <a:fld id="{955D52BA-2FA6-4DFE-9E69-C3F184E46B9D}" type="datetimeFigureOut">
              <a:rPr lang="en-PR" smtClean="0"/>
              <a:t>08/16/2022</a:t>
            </a:fld>
            <a:endParaRPr lang="en-PR"/>
          </a:p>
        </p:txBody>
      </p:sp>
      <p:sp>
        <p:nvSpPr>
          <p:cNvPr id="4" name="Footer Placeholder 3">
            <a:extLst>
              <a:ext uri="{FF2B5EF4-FFF2-40B4-BE49-F238E27FC236}">
                <a16:creationId xmlns:a16="http://schemas.microsoft.com/office/drawing/2014/main" id="{3EADC03A-2BB6-418F-B49A-331F2AFB28EC}"/>
              </a:ext>
            </a:extLst>
          </p:cNvPr>
          <p:cNvSpPr>
            <a:spLocks noGrp="1"/>
          </p:cNvSpPr>
          <p:nvPr>
            <p:ph type="ftr" sz="quarter" idx="11"/>
          </p:nvPr>
        </p:nvSpPr>
        <p:spPr/>
        <p:txBody>
          <a:bodyPr/>
          <a:lstStyle/>
          <a:p>
            <a:endParaRPr lang="en-PR"/>
          </a:p>
        </p:txBody>
      </p:sp>
      <p:sp>
        <p:nvSpPr>
          <p:cNvPr id="5" name="Slide Number Placeholder 4">
            <a:extLst>
              <a:ext uri="{FF2B5EF4-FFF2-40B4-BE49-F238E27FC236}">
                <a16:creationId xmlns:a16="http://schemas.microsoft.com/office/drawing/2014/main" id="{DBE3A02F-37AD-4AE9-8B7D-2F172DCE2C83}"/>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177069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7F6026-7B54-4BE8-802A-3D2EE239DBFD}"/>
              </a:ext>
            </a:extLst>
          </p:cNvPr>
          <p:cNvSpPr>
            <a:spLocks noGrp="1"/>
          </p:cNvSpPr>
          <p:nvPr>
            <p:ph type="dt" sz="half" idx="10"/>
          </p:nvPr>
        </p:nvSpPr>
        <p:spPr/>
        <p:txBody>
          <a:bodyPr/>
          <a:lstStyle/>
          <a:p>
            <a:fld id="{955D52BA-2FA6-4DFE-9E69-C3F184E46B9D}" type="datetimeFigureOut">
              <a:rPr lang="en-PR" smtClean="0"/>
              <a:t>08/16/2022</a:t>
            </a:fld>
            <a:endParaRPr lang="en-PR"/>
          </a:p>
        </p:txBody>
      </p:sp>
      <p:sp>
        <p:nvSpPr>
          <p:cNvPr id="3" name="Footer Placeholder 2">
            <a:extLst>
              <a:ext uri="{FF2B5EF4-FFF2-40B4-BE49-F238E27FC236}">
                <a16:creationId xmlns:a16="http://schemas.microsoft.com/office/drawing/2014/main" id="{10498A87-50EA-4CE2-9D65-82D18BE43FEC}"/>
              </a:ext>
            </a:extLst>
          </p:cNvPr>
          <p:cNvSpPr>
            <a:spLocks noGrp="1"/>
          </p:cNvSpPr>
          <p:nvPr>
            <p:ph type="ftr" sz="quarter" idx="11"/>
          </p:nvPr>
        </p:nvSpPr>
        <p:spPr/>
        <p:txBody>
          <a:bodyPr/>
          <a:lstStyle/>
          <a:p>
            <a:endParaRPr lang="en-PR"/>
          </a:p>
        </p:txBody>
      </p:sp>
      <p:sp>
        <p:nvSpPr>
          <p:cNvPr id="4" name="Slide Number Placeholder 3">
            <a:extLst>
              <a:ext uri="{FF2B5EF4-FFF2-40B4-BE49-F238E27FC236}">
                <a16:creationId xmlns:a16="http://schemas.microsoft.com/office/drawing/2014/main" id="{4D46A351-B9C8-46FA-AB79-89DF0ABD2345}"/>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346109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A0FD-F534-425D-AE15-6B7DF0DD2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Content Placeholder 2">
            <a:extLst>
              <a:ext uri="{FF2B5EF4-FFF2-40B4-BE49-F238E27FC236}">
                <a16:creationId xmlns:a16="http://schemas.microsoft.com/office/drawing/2014/main" id="{E3DA7BF8-C64C-436D-AC01-9D81132039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Text Placeholder 3">
            <a:extLst>
              <a:ext uri="{FF2B5EF4-FFF2-40B4-BE49-F238E27FC236}">
                <a16:creationId xmlns:a16="http://schemas.microsoft.com/office/drawing/2014/main" id="{162CD6EF-DB77-4922-A4E2-706F974EF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28E48D-1780-4DA6-BAB3-A719CFD44E20}"/>
              </a:ext>
            </a:extLst>
          </p:cNvPr>
          <p:cNvSpPr>
            <a:spLocks noGrp="1"/>
          </p:cNvSpPr>
          <p:nvPr>
            <p:ph type="dt" sz="half" idx="10"/>
          </p:nvPr>
        </p:nvSpPr>
        <p:spPr/>
        <p:txBody>
          <a:bodyPr/>
          <a:lstStyle/>
          <a:p>
            <a:fld id="{955D52BA-2FA6-4DFE-9E69-C3F184E46B9D}" type="datetimeFigureOut">
              <a:rPr lang="en-PR" smtClean="0"/>
              <a:t>08/16/2022</a:t>
            </a:fld>
            <a:endParaRPr lang="en-PR"/>
          </a:p>
        </p:txBody>
      </p:sp>
      <p:sp>
        <p:nvSpPr>
          <p:cNvPr id="6" name="Footer Placeholder 5">
            <a:extLst>
              <a:ext uri="{FF2B5EF4-FFF2-40B4-BE49-F238E27FC236}">
                <a16:creationId xmlns:a16="http://schemas.microsoft.com/office/drawing/2014/main" id="{104D86A3-B956-483F-85A7-588E8AEC0C38}"/>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98F56FF4-5F96-4990-8A55-EBFF5F428DDA}"/>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307732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5F3D-BF06-4DDE-A02E-A0626026E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Picture Placeholder 2">
            <a:extLst>
              <a:ext uri="{FF2B5EF4-FFF2-40B4-BE49-F238E27FC236}">
                <a16:creationId xmlns:a16="http://schemas.microsoft.com/office/drawing/2014/main" id="{001485F8-6B51-42AA-8626-A0B1738DB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R"/>
          </a:p>
        </p:txBody>
      </p:sp>
      <p:sp>
        <p:nvSpPr>
          <p:cNvPr id="4" name="Text Placeholder 3">
            <a:extLst>
              <a:ext uri="{FF2B5EF4-FFF2-40B4-BE49-F238E27FC236}">
                <a16:creationId xmlns:a16="http://schemas.microsoft.com/office/drawing/2014/main" id="{6CE1C3AD-8A0B-47C6-8CA8-AE839E649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8257A9-6562-4128-9041-7735CDC99033}"/>
              </a:ext>
            </a:extLst>
          </p:cNvPr>
          <p:cNvSpPr>
            <a:spLocks noGrp="1"/>
          </p:cNvSpPr>
          <p:nvPr>
            <p:ph type="dt" sz="half" idx="10"/>
          </p:nvPr>
        </p:nvSpPr>
        <p:spPr/>
        <p:txBody>
          <a:bodyPr/>
          <a:lstStyle/>
          <a:p>
            <a:fld id="{955D52BA-2FA6-4DFE-9E69-C3F184E46B9D}" type="datetimeFigureOut">
              <a:rPr lang="en-PR" smtClean="0"/>
              <a:t>08/16/2022</a:t>
            </a:fld>
            <a:endParaRPr lang="en-PR"/>
          </a:p>
        </p:txBody>
      </p:sp>
      <p:sp>
        <p:nvSpPr>
          <p:cNvPr id="6" name="Footer Placeholder 5">
            <a:extLst>
              <a:ext uri="{FF2B5EF4-FFF2-40B4-BE49-F238E27FC236}">
                <a16:creationId xmlns:a16="http://schemas.microsoft.com/office/drawing/2014/main" id="{012EA5D1-3D12-40DB-8D53-30997FC86B84}"/>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C319BE36-EB1F-4630-A167-43462CB6DFB4}"/>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86058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6B2A6A-8CC0-44CC-9CC5-923D7B017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R"/>
          </a:p>
        </p:txBody>
      </p:sp>
      <p:sp>
        <p:nvSpPr>
          <p:cNvPr id="3" name="Text Placeholder 2">
            <a:extLst>
              <a:ext uri="{FF2B5EF4-FFF2-40B4-BE49-F238E27FC236}">
                <a16:creationId xmlns:a16="http://schemas.microsoft.com/office/drawing/2014/main" id="{98311CD4-CD17-423B-9B81-2DE286A17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1C09C51A-5BAF-4F0A-A20A-B0A1F17C9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D52BA-2FA6-4DFE-9E69-C3F184E46B9D}" type="datetimeFigureOut">
              <a:rPr lang="en-PR" smtClean="0"/>
              <a:t>08/16/2022</a:t>
            </a:fld>
            <a:endParaRPr lang="en-PR"/>
          </a:p>
        </p:txBody>
      </p:sp>
      <p:sp>
        <p:nvSpPr>
          <p:cNvPr id="5" name="Footer Placeholder 4">
            <a:extLst>
              <a:ext uri="{FF2B5EF4-FFF2-40B4-BE49-F238E27FC236}">
                <a16:creationId xmlns:a16="http://schemas.microsoft.com/office/drawing/2014/main" id="{AF5E4864-5E07-49F5-A3A0-0B25CC40E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R"/>
          </a:p>
        </p:txBody>
      </p:sp>
      <p:sp>
        <p:nvSpPr>
          <p:cNvPr id="6" name="Slide Number Placeholder 5">
            <a:extLst>
              <a:ext uri="{FF2B5EF4-FFF2-40B4-BE49-F238E27FC236}">
                <a16:creationId xmlns:a16="http://schemas.microsoft.com/office/drawing/2014/main" id="{1812C87C-1323-49FA-9756-83F265780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B5D8B-493F-4D08-9A76-9138BC982A91}" type="slidenum">
              <a:rPr lang="en-PR" smtClean="0"/>
              <a:t>‹#›</a:t>
            </a:fld>
            <a:endParaRPr lang="en-PR"/>
          </a:p>
        </p:txBody>
      </p:sp>
    </p:spTree>
    <p:extLst>
      <p:ext uri="{BB962C8B-B14F-4D97-AF65-F5344CB8AC3E}">
        <p14:creationId xmlns:p14="http://schemas.microsoft.com/office/powerpoint/2010/main" val="902390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sa.gov/travel/planboo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www.ilovepdf.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icertificaciones.upr.edu/file/download/24508"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7">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9">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81">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83"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84"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7" name="Picture 6" descr="A picture containing logo&#10;&#10;Description automatically generated">
            <a:extLst>
              <a:ext uri="{FF2B5EF4-FFF2-40B4-BE49-F238E27FC236}">
                <a16:creationId xmlns:a16="http://schemas.microsoft.com/office/drawing/2014/main" id="{08514CAE-1C16-4358-BA95-CF7C9252F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455" y="2709134"/>
            <a:ext cx="2730446" cy="2733639"/>
          </a:xfrm>
          <a:prstGeom prst="rect">
            <a:avLst/>
          </a:prstGeom>
        </p:spPr>
      </p:pic>
      <p:pic>
        <p:nvPicPr>
          <p:cNvPr id="5" name="Picture 4" descr="Text, logo, company name&#10;&#10;Description automatically generated">
            <a:extLst>
              <a:ext uri="{FF2B5EF4-FFF2-40B4-BE49-F238E27FC236}">
                <a16:creationId xmlns:a16="http://schemas.microsoft.com/office/drawing/2014/main" id="{C2FA35F7-9990-435B-B7F5-1F1656DA9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839" y="111824"/>
            <a:ext cx="3680341" cy="2606805"/>
          </a:xfrm>
          <a:prstGeom prst="rect">
            <a:avLst/>
          </a:prstGeom>
        </p:spPr>
      </p:pic>
      <p:pic>
        <p:nvPicPr>
          <p:cNvPr id="9" name="Picture 8" descr="A picture containing text, outdoor object&#10;&#10;Description automatically generated">
            <a:extLst>
              <a:ext uri="{FF2B5EF4-FFF2-40B4-BE49-F238E27FC236}">
                <a16:creationId xmlns:a16="http://schemas.microsoft.com/office/drawing/2014/main" id="{7338B50D-A158-412A-82F2-D54F42881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609" y="2701265"/>
            <a:ext cx="2730446" cy="2741508"/>
          </a:xfrm>
          <a:prstGeom prst="rect">
            <a:avLst/>
          </a:prstGeom>
        </p:spPr>
      </p:pic>
      <p:sp>
        <p:nvSpPr>
          <p:cNvPr id="2" name="Title 1">
            <a:extLst>
              <a:ext uri="{FF2B5EF4-FFF2-40B4-BE49-F238E27FC236}">
                <a16:creationId xmlns:a16="http://schemas.microsoft.com/office/drawing/2014/main" id="{C34B5C3A-5862-42CA-B0B8-6E801DF44F5F}"/>
              </a:ext>
            </a:extLst>
          </p:cNvPr>
          <p:cNvSpPr>
            <a:spLocks noGrp="1"/>
          </p:cNvSpPr>
          <p:nvPr>
            <p:ph type="ctrTitle"/>
          </p:nvPr>
        </p:nvSpPr>
        <p:spPr>
          <a:xfrm>
            <a:off x="699723" y="1622066"/>
            <a:ext cx="3554226" cy="2663688"/>
          </a:xfrm>
        </p:spPr>
        <p:txBody>
          <a:bodyPr anchor="b">
            <a:normAutofit/>
          </a:bodyPr>
          <a:lstStyle/>
          <a:p>
            <a:pPr algn="l"/>
            <a:r>
              <a:rPr lang="es-PR" sz="3700">
                <a:solidFill>
                  <a:schemeClr val="bg1"/>
                </a:solidFill>
              </a:rPr>
              <a:t>Reglamento de Gastos de viaje de la Universidad de Puerto Rico </a:t>
            </a:r>
          </a:p>
        </p:txBody>
      </p:sp>
      <p:sp>
        <p:nvSpPr>
          <p:cNvPr id="3" name="Subtitle 2">
            <a:extLst>
              <a:ext uri="{FF2B5EF4-FFF2-40B4-BE49-F238E27FC236}">
                <a16:creationId xmlns:a16="http://schemas.microsoft.com/office/drawing/2014/main" id="{7E372DCC-7BD8-4CE7-B27F-A7277FD7B35A}"/>
              </a:ext>
            </a:extLst>
          </p:cNvPr>
          <p:cNvSpPr>
            <a:spLocks noGrp="1"/>
          </p:cNvSpPr>
          <p:nvPr>
            <p:ph type="subTitle" idx="1"/>
          </p:nvPr>
        </p:nvSpPr>
        <p:spPr>
          <a:xfrm>
            <a:off x="593890" y="4532243"/>
            <a:ext cx="3473858" cy="1811996"/>
          </a:xfrm>
        </p:spPr>
        <p:txBody>
          <a:bodyPr anchor="t">
            <a:normAutofit/>
          </a:bodyPr>
          <a:lstStyle/>
          <a:p>
            <a:pPr algn="l"/>
            <a:r>
              <a:rPr lang="en-US" sz="1300" dirty="0">
                <a:solidFill>
                  <a:schemeClr val="bg1"/>
                </a:solidFill>
              </a:rPr>
              <a:t>Carlos M Rodríguez – VPAAI;  Adm. Central </a:t>
            </a:r>
          </a:p>
          <a:p>
            <a:pPr algn="l"/>
            <a:r>
              <a:rPr lang="en-US" sz="1300" dirty="0">
                <a:solidFill>
                  <a:schemeClr val="bg1"/>
                </a:solidFill>
              </a:rPr>
              <a:t>Ana Feliciano – </a:t>
            </a:r>
            <a:r>
              <a:rPr lang="en-US" sz="1300" dirty="0" err="1">
                <a:solidFill>
                  <a:schemeClr val="bg1"/>
                </a:solidFill>
              </a:rPr>
              <a:t>Coordinadora</a:t>
            </a:r>
            <a:r>
              <a:rPr lang="en-US" sz="1300" dirty="0">
                <a:solidFill>
                  <a:schemeClr val="bg1"/>
                </a:solidFill>
              </a:rPr>
              <a:t> Post Award;  UPR Rio Piedras</a:t>
            </a:r>
          </a:p>
          <a:p>
            <a:pPr algn="l"/>
            <a:br>
              <a:rPr lang="en-US" sz="1300" dirty="0">
                <a:solidFill>
                  <a:schemeClr val="bg1"/>
                </a:solidFill>
              </a:rPr>
            </a:br>
            <a:r>
              <a:rPr lang="en-US" sz="1300" dirty="0" err="1">
                <a:solidFill>
                  <a:schemeClr val="bg1"/>
                </a:solidFill>
              </a:rPr>
              <a:t>Grisobelle</a:t>
            </a:r>
            <a:r>
              <a:rPr lang="en-US" sz="1300" dirty="0">
                <a:solidFill>
                  <a:schemeClr val="bg1"/>
                </a:solidFill>
              </a:rPr>
              <a:t> </a:t>
            </a:r>
            <a:r>
              <a:rPr lang="en-US" sz="1300" dirty="0" err="1">
                <a:solidFill>
                  <a:schemeClr val="bg1"/>
                </a:solidFill>
              </a:rPr>
              <a:t>Virella</a:t>
            </a:r>
            <a:r>
              <a:rPr lang="en-US" sz="1300" dirty="0">
                <a:solidFill>
                  <a:schemeClr val="bg1"/>
                </a:solidFill>
              </a:rPr>
              <a:t> – </a:t>
            </a:r>
            <a:r>
              <a:rPr lang="en-US" sz="1300" dirty="0" err="1">
                <a:solidFill>
                  <a:schemeClr val="bg1"/>
                </a:solidFill>
              </a:rPr>
              <a:t>Fondos</a:t>
            </a:r>
            <a:r>
              <a:rPr lang="en-US" sz="1300" dirty="0">
                <a:solidFill>
                  <a:schemeClr val="bg1"/>
                </a:solidFill>
              </a:rPr>
              <a:t> </a:t>
            </a:r>
            <a:r>
              <a:rPr lang="en-US" sz="1300" dirty="0" err="1">
                <a:solidFill>
                  <a:schemeClr val="bg1"/>
                </a:solidFill>
              </a:rPr>
              <a:t>Externos</a:t>
            </a:r>
            <a:r>
              <a:rPr lang="en-US" sz="1300" dirty="0">
                <a:solidFill>
                  <a:schemeClr val="bg1"/>
                </a:solidFill>
              </a:rPr>
              <a:t>;  UPR Ponce </a:t>
            </a:r>
          </a:p>
        </p:txBody>
      </p:sp>
    </p:spTree>
    <p:extLst>
      <p:ext uri="{BB962C8B-B14F-4D97-AF65-F5344CB8AC3E}">
        <p14:creationId xmlns:p14="http://schemas.microsoft.com/office/powerpoint/2010/main" val="297030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B56D3-FD3F-47F2-B07F-977F4DAF565C}"/>
              </a:ext>
            </a:extLst>
          </p:cNvPr>
          <p:cNvSpPr>
            <a:spLocks noGrp="1"/>
          </p:cNvSpPr>
          <p:nvPr>
            <p:ph type="title"/>
          </p:nvPr>
        </p:nvSpPr>
        <p:spPr>
          <a:xfrm>
            <a:off x="466722" y="586855"/>
            <a:ext cx="3201366" cy="3387497"/>
          </a:xfrm>
        </p:spPr>
        <p:txBody>
          <a:bodyPr anchor="b">
            <a:normAutofit/>
          </a:bodyPr>
          <a:lstStyle/>
          <a:p>
            <a:pPr algn="r"/>
            <a:r>
              <a:rPr lang="es-PR" sz="4000">
                <a:solidFill>
                  <a:srgbClr val="FFFFFF"/>
                </a:solidFill>
              </a:rPr>
              <a:t>Orden de viaje (cont)	</a:t>
            </a:r>
          </a:p>
        </p:txBody>
      </p:sp>
      <p:sp>
        <p:nvSpPr>
          <p:cNvPr id="3" name="Content Placeholder 2">
            <a:extLst>
              <a:ext uri="{FF2B5EF4-FFF2-40B4-BE49-F238E27FC236}">
                <a16:creationId xmlns:a16="http://schemas.microsoft.com/office/drawing/2014/main" id="{0508CFD6-9A5C-4AE8-8DD8-1A75A8CC2383}"/>
              </a:ext>
            </a:extLst>
          </p:cNvPr>
          <p:cNvSpPr>
            <a:spLocks noGrp="1"/>
          </p:cNvSpPr>
          <p:nvPr>
            <p:ph idx="1"/>
          </p:nvPr>
        </p:nvSpPr>
        <p:spPr>
          <a:xfrm>
            <a:off x="4810259" y="649480"/>
            <a:ext cx="6555347" cy="5546047"/>
          </a:xfrm>
        </p:spPr>
        <p:txBody>
          <a:bodyPr anchor="ctr">
            <a:normAutofit/>
          </a:bodyPr>
          <a:lstStyle/>
          <a:p>
            <a:r>
              <a:rPr lang="es-PR" sz="2000"/>
              <a:t>Autorización se hace constar en la propia solicitud. </a:t>
            </a:r>
          </a:p>
          <a:p>
            <a:r>
              <a:rPr lang="es-PR" sz="2000"/>
              <a:t> El director de Finanzas evaluará y determinará si se pagan viajes que se hayan desviado del proceso de autorización luego de que medie justificación. </a:t>
            </a:r>
          </a:p>
          <a:p>
            <a:r>
              <a:rPr lang="es-PR" sz="2000"/>
              <a:t>Solicitud “</a:t>
            </a:r>
            <a:r>
              <a:rPr lang="es-PR" sz="2000" i="1"/>
              <a:t>con por lo menos </a:t>
            </a:r>
            <a:r>
              <a:rPr lang="es-PR" sz="2000" b="1" i="1"/>
              <a:t>diez (10) días </a:t>
            </a:r>
            <a:r>
              <a:rPr lang="es-PR" sz="2000" i="1"/>
              <a:t>laborables de antelación”</a:t>
            </a:r>
          </a:p>
          <a:p>
            <a:r>
              <a:rPr lang="es-PR" sz="2000"/>
              <a:t>Aprobador tiene 5 dias laborables para viajes fuera de PR y 1 día para viajes dentro de PR. </a:t>
            </a:r>
          </a:p>
          <a:p>
            <a:r>
              <a:rPr lang="es-PR" sz="2000"/>
              <a:t>De ser denegada ya sea explícitamente o por inacción en el periodo disponible por el funcionario indicado el viajero podrá someter una reconsideración al próximo oficial en jerarquía. </a:t>
            </a:r>
          </a:p>
          <a:p>
            <a:endParaRPr lang="es-PR" sz="2000" i="1"/>
          </a:p>
          <a:p>
            <a:endParaRPr lang="es-PR" sz="2000" i="1"/>
          </a:p>
        </p:txBody>
      </p:sp>
    </p:spTree>
    <p:extLst>
      <p:ext uri="{BB962C8B-B14F-4D97-AF65-F5344CB8AC3E}">
        <p14:creationId xmlns:p14="http://schemas.microsoft.com/office/powerpoint/2010/main" val="325875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7350C2-D6F4-4217-B750-285875E52E38}"/>
              </a:ext>
            </a:extLst>
          </p:cNvPr>
          <p:cNvSpPr>
            <a:spLocks noGrp="1"/>
          </p:cNvSpPr>
          <p:nvPr>
            <p:ph type="title"/>
          </p:nvPr>
        </p:nvSpPr>
        <p:spPr>
          <a:xfrm>
            <a:off x="934872" y="982272"/>
            <a:ext cx="3388419" cy="4560970"/>
          </a:xfrm>
        </p:spPr>
        <p:txBody>
          <a:bodyPr>
            <a:normAutofit/>
          </a:bodyPr>
          <a:lstStyle/>
          <a:p>
            <a:r>
              <a:rPr lang="es-PR" sz="4000">
                <a:solidFill>
                  <a:srgbClr val="FFFFFF"/>
                </a:solidFill>
              </a:rPr>
              <a:t>Orden de viaje (cont)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C481E4D-AD8D-47C9-BC1F-EA37176BE1F1}"/>
              </a:ext>
            </a:extLst>
          </p:cNvPr>
          <p:cNvSpPr>
            <a:spLocks noGrp="1"/>
          </p:cNvSpPr>
          <p:nvPr>
            <p:ph idx="1"/>
          </p:nvPr>
        </p:nvSpPr>
        <p:spPr>
          <a:xfrm>
            <a:off x="5221862" y="1719618"/>
            <a:ext cx="5948831" cy="4334629"/>
          </a:xfrm>
        </p:spPr>
        <p:txBody>
          <a:bodyPr anchor="ctr">
            <a:normAutofit/>
          </a:bodyPr>
          <a:lstStyle/>
          <a:p>
            <a:r>
              <a:rPr lang="es-PR" sz="2400">
                <a:solidFill>
                  <a:srgbClr val="FEFFFF"/>
                </a:solidFill>
              </a:rPr>
              <a:t>Elementos orden de viaje </a:t>
            </a:r>
          </a:p>
          <a:p>
            <a:pPr lvl="1"/>
            <a:r>
              <a:rPr lang="es-PR">
                <a:solidFill>
                  <a:srgbClr val="FEFFFF"/>
                </a:solidFill>
              </a:rPr>
              <a:t>Justificación – en el caso de ordenes abiertas (viajes frecuentes en PR), la justificación para pago provendrá de los informes regulares sometidos a los supervisores. </a:t>
            </a:r>
          </a:p>
          <a:p>
            <a:pPr lvl="1"/>
            <a:r>
              <a:rPr lang="es-PR">
                <a:solidFill>
                  <a:srgbClr val="FEFFFF"/>
                </a:solidFill>
              </a:rPr>
              <a:t>Itinerario (viajes fuera de PR con duración menor a 30 días) </a:t>
            </a:r>
          </a:p>
          <a:p>
            <a:pPr lvl="1"/>
            <a:r>
              <a:rPr lang="es-PR">
                <a:solidFill>
                  <a:srgbClr val="FEFFFF"/>
                </a:solidFill>
              </a:rPr>
              <a:t>Total y desglose de gastos (algunos pueden ser estimados)</a:t>
            </a:r>
          </a:p>
          <a:p>
            <a:pPr lvl="1"/>
            <a:endParaRPr lang="es-PR">
              <a:solidFill>
                <a:srgbClr val="FEFFFF"/>
              </a:solidFill>
            </a:endParaRPr>
          </a:p>
          <a:p>
            <a:pPr lvl="1"/>
            <a:endParaRPr lang="es-PR">
              <a:solidFill>
                <a:srgbClr val="FEFFFF"/>
              </a:solidFill>
            </a:endParaRPr>
          </a:p>
        </p:txBody>
      </p:sp>
    </p:spTree>
    <p:extLst>
      <p:ext uri="{BB962C8B-B14F-4D97-AF65-F5344CB8AC3E}">
        <p14:creationId xmlns:p14="http://schemas.microsoft.com/office/powerpoint/2010/main" val="125534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350C2-D6F4-4217-B750-285875E52E38}"/>
              </a:ext>
            </a:extLst>
          </p:cNvPr>
          <p:cNvSpPr>
            <a:spLocks noGrp="1"/>
          </p:cNvSpPr>
          <p:nvPr>
            <p:ph type="title"/>
          </p:nvPr>
        </p:nvSpPr>
        <p:spPr>
          <a:xfrm>
            <a:off x="701344" y="710273"/>
            <a:ext cx="4352315" cy="2813320"/>
          </a:xfrm>
        </p:spPr>
        <p:txBody>
          <a:bodyPr>
            <a:normAutofit/>
          </a:bodyPr>
          <a:lstStyle/>
          <a:p>
            <a:r>
              <a:rPr lang="es-PR" dirty="0"/>
              <a:t>Dietas y millaje Puerto Rico</a:t>
            </a:r>
          </a:p>
        </p:txBody>
      </p:sp>
      <p:sp>
        <p:nvSpPr>
          <p:cNvPr id="14" name="Rectangle 1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17"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C481E4D-AD8D-47C9-BC1F-EA37176BE1F1}"/>
              </a:ext>
            </a:extLst>
          </p:cNvPr>
          <p:cNvSpPr>
            <a:spLocks noGrp="1"/>
          </p:cNvSpPr>
          <p:nvPr>
            <p:ph idx="1"/>
          </p:nvPr>
        </p:nvSpPr>
        <p:spPr>
          <a:xfrm>
            <a:off x="731519" y="4099034"/>
            <a:ext cx="10785191" cy="2196771"/>
          </a:xfrm>
        </p:spPr>
        <p:txBody>
          <a:bodyPr anchor="ctr">
            <a:normAutofit/>
          </a:bodyPr>
          <a:lstStyle/>
          <a:p>
            <a:r>
              <a:rPr lang="es-PR" sz="2000" dirty="0"/>
              <a:t>Se mantiene dietas individuales según hora de salida y llegada de residencia oficial (lugar de trabajo) o privada (su casa). Se pagará dietas cuando la gestión oficial se realiza a mas de 6 millas de la residencia oficial o privada. </a:t>
            </a:r>
          </a:p>
          <a:p>
            <a:r>
              <a:rPr lang="es-PR" sz="2000" dirty="0"/>
              <a:t>Millaje - $.75/milla utilizando cualquier sistema de posicionamiento global (por ejemplo:  Google </a:t>
            </a:r>
            <a:r>
              <a:rPr lang="es-PR" sz="2000" dirty="0" err="1"/>
              <a:t>Maps</a:t>
            </a:r>
            <a:r>
              <a:rPr lang="es-PR" sz="2000" dirty="0"/>
              <a:t>) desde el punto aprobado (residencia oficial o privada). Peaje, se reembolsa lo pagado (proveer datos según pagina de </a:t>
            </a:r>
            <a:r>
              <a:rPr lang="es-PR" sz="2000" dirty="0" err="1"/>
              <a:t>autoexpreso</a:t>
            </a:r>
            <a:r>
              <a:rPr lang="es-PR" sz="2000" dirty="0"/>
              <a:t> (recibos, o sea, evidencia de cargos pagina </a:t>
            </a:r>
            <a:r>
              <a:rPr lang="es-PR" sz="2000" dirty="0" err="1"/>
              <a:t>autoexpreso</a:t>
            </a:r>
            <a:r>
              <a:rPr lang="es-PR" sz="2000" dirty="0"/>
              <a:t>,  requeridos por encima de $15) </a:t>
            </a:r>
          </a:p>
        </p:txBody>
      </p:sp>
      <p:sp>
        <p:nvSpPr>
          <p:cNvPr id="38" name="Rectangle 3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C65D2C27-C04A-45F1-82FD-5EEE255DA9F3}"/>
              </a:ext>
            </a:extLst>
          </p:cNvPr>
          <p:cNvGraphicFramePr>
            <a:graphicFrameLocks noGrp="1"/>
          </p:cNvGraphicFramePr>
          <p:nvPr>
            <p:extLst>
              <p:ext uri="{D42A27DB-BD31-4B8C-83A1-F6EECF244321}">
                <p14:modId xmlns:p14="http://schemas.microsoft.com/office/powerpoint/2010/main" val="3650947288"/>
              </p:ext>
            </p:extLst>
          </p:nvPr>
        </p:nvGraphicFramePr>
        <p:xfrm>
          <a:off x="5942569" y="675127"/>
          <a:ext cx="5977883" cy="2576770"/>
        </p:xfrm>
        <a:graphic>
          <a:graphicData uri="http://schemas.openxmlformats.org/drawingml/2006/table">
            <a:tbl>
              <a:tblPr firstRow="1" bandRow="1">
                <a:tableStyleId>{5C22544A-7EE6-4342-B048-85BDC9FD1C3A}</a:tableStyleId>
              </a:tblPr>
              <a:tblGrid>
                <a:gridCol w="1604414">
                  <a:extLst>
                    <a:ext uri="{9D8B030D-6E8A-4147-A177-3AD203B41FA5}">
                      <a16:colId xmlns:a16="http://schemas.microsoft.com/office/drawing/2014/main" val="3387085910"/>
                    </a:ext>
                  </a:extLst>
                </a:gridCol>
                <a:gridCol w="1498262">
                  <a:extLst>
                    <a:ext uri="{9D8B030D-6E8A-4147-A177-3AD203B41FA5}">
                      <a16:colId xmlns:a16="http://schemas.microsoft.com/office/drawing/2014/main" val="974084583"/>
                    </a:ext>
                  </a:extLst>
                </a:gridCol>
                <a:gridCol w="1407274">
                  <a:extLst>
                    <a:ext uri="{9D8B030D-6E8A-4147-A177-3AD203B41FA5}">
                      <a16:colId xmlns:a16="http://schemas.microsoft.com/office/drawing/2014/main" val="2361879255"/>
                    </a:ext>
                  </a:extLst>
                </a:gridCol>
                <a:gridCol w="1467933">
                  <a:extLst>
                    <a:ext uri="{9D8B030D-6E8A-4147-A177-3AD203B41FA5}">
                      <a16:colId xmlns:a16="http://schemas.microsoft.com/office/drawing/2014/main" val="2206449768"/>
                    </a:ext>
                  </a:extLst>
                </a:gridCol>
              </a:tblGrid>
              <a:tr h="1135525">
                <a:tc>
                  <a:txBody>
                    <a:bodyPr/>
                    <a:lstStyle/>
                    <a:p>
                      <a:r>
                        <a:rPr lang="en-US" sz="2100"/>
                        <a:t>Concepto</a:t>
                      </a:r>
                      <a:endParaRPr lang="es-PR" sz="2100"/>
                    </a:p>
                  </a:txBody>
                  <a:tcPr marL="109185" marR="109185" marT="54593" marB="54593"/>
                </a:tc>
                <a:tc>
                  <a:txBody>
                    <a:bodyPr/>
                    <a:lstStyle/>
                    <a:p>
                      <a:r>
                        <a:rPr lang="en-US" sz="2100"/>
                        <a:t>Salida antes de:</a:t>
                      </a:r>
                      <a:endParaRPr lang="es-PR" sz="2100"/>
                    </a:p>
                  </a:txBody>
                  <a:tcPr marL="109185" marR="109185" marT="54593" marB="54593"/>
                </a:tc>
                <a:tc>
                  <a:txBody>
                    <a:bodyPr/>
                    <a:lstStyle/>
                    <a:p>
                      <a:r>
                        <a:rPr lang="en-US" sz="2100"/>
                        <a:t>Llegada despues de: </a:t>
                      </a:r>
                      <a:endParaRPr lang="es-PR" sz="2100"/>
                    </a:p>
                  </a:txBody>
                  <a:tcPr marL="109185" marR="109185" marT="54593" marB="54593"/>
                </a:tc>
                <a:tc>
                  <a:txBody>
                    <a:bodyPr/>
                    <a:lstStyle/>
                    <a:p>
                      <a:r>
                        <a:rPr lang="en-US" sz="2100"/>
                        <a:t>Cantidad</a:t>
                      </a:r>
                      <a:endParaRPr lang="es-PR" sz="2100"/>
                    </a:p>
                  </a:txBody>
                  <a:tcPr marL="109185" marR="109185" marT="54593" marB="54593"/>
                </a:tc>
                <a:extLst>
                  <a:ext uri="{0D108BD9-81ED-4DB2-BD59-A6C34878D82A}">
                    <a16:rowId xmlns:a16="http://schemas.microsoft.com/office/drawing/2014/main" val="2519334509"/>
                  </a:ext>
                </a:extLst>
              </a:tr>
              <a:tr h="480415">
                <a:tc>
                  <a:txBody>
                    <a:bodyPr/>
                    <a:lstStyle/>
                    <a:p>
                      <a:r>
                        <a:rPr lang="en-US" sz="2100"/>
                        <a:t>Desayuno</a:t>
                      </a:r>
                      <a:endParaRPr lang="es-PR" sz="2100"/>
                    </a:p>
                  </a:txBody>
                  <a:tcPr marL="109185" marR="109185" marT="54593" marB="54593"/>
                </a:tc>
                <a:tc>
                  <a:txBody>
                    <a:bodyPr/>
                    <a:lstStyle/>
                    <a:p>
                      <a:r>
                        <a:rPr lang="en-US" sz="2100"/>
                        <a:t>6:30AM</a:t>
                      </a:r>
                      <a:endParaRPr lang="es-PR" sz="2100"/>
                    </a:p>
                  </a:txBody>
                  <a:tcPr marL="109185" marR="109185" marT="54593" marB="54593"/>
                </a:tc>
                <a:tc>
                  <a:txBody>
                    <a:bodyPr/>
                    <a:lstStyle/>
                    <a:p>
                      <a:r>
                        <a:rPr lang="en-US" sz="2100"/>
                        <a:t>8:00AM</a:t>
                      </a:r>
                      <a:endParaRPr lang="es-PR" sz="2100"/>
                    </a:p>
                  </a:txBody>
                  <a:tcPr marL="109185" marR="109185" marT="54593" marB="54593"/>
                </a:tc>
                <a:tc>
                  <a:txBody>
                    <a:bodyPr/>
                    <a:lstStyle/>
                    <a:p>
                      <a:r>
                        <a:rPr lang="en-US" sz="2100"/>
                        <a:t>$8.00</a:t>
                      </a:r>
                      <a:endParaRPr lang="es-PR" sz="2100"/>
                    </a:p>
                  </a:txBody>
                  <a:tcPr marL="109185" marR="109185" marT="54593" marB="54593"/>
                </a:tc>
                <a:extLst>
                  <a:ext uri="{0D108BD9-81ED-4DB2-BD59-A6C34878D82A}">
                    <a16:rowId xmlns:a16="http://schemas.microsoft.com/office/drawing/2014/main" val="388438992"/>
                  </a:ext>
                </a:extLst>
              </a:tr>
              <a:tr h="480415">
                <a:tc>
                  <a:txBody>
                    <a:bodyPr/>
                    <a:lstStyle/>
                    <a:p>
                      <a:r>
                        <a:rPr lang="en-US" sz="2100"/>
                        <a:t>Almuerzo </a:t>
                      </a:r>
                      <a:endParaRPr lang="es-PR" sz="2100"/>
                    </a:p>
                  </a:txBody>
                  <a:tcPr marL="109185" marR="109185" marT="54593" marB="54593"/>
                </a:tc>
                <a:tc>
                  <a:txBody>
                    <a:bodyPr/>
                    <a:lstStyle/>
                    <a:p>
                      <a:r>
                        <a:rPr lang="en-US" sz="2100"/>
                        <a:t>12:00M</a:t>
                      </a:r>
                      <a:endParaRPr lang="es-PR" sz="2100"/>
                    </a:p>
                  </a:txBody>
                  <a:tcPr marL="109185" marR="109185" marT="54593" marB="54593"/>
                </a:tc>
                <a:tc>
                  <a:txBody>
                    <a:bodyPr/>
                    <a:lstStyle/>
                    <a:p>
                      <a:r>
                        <a:rPr lang="en-US" sz="2100"/>
                        <a:t>1:00PM</a:t>
                      </a:r>
                      <a:endParaRPr lang="es-PR" sz="2100"/>
                    </a:p>
                  </a:txBody>
                  <a:tcPr marL="109185" marR="109185" marT="54593" marB="54593"/>
                </a:tc>
                <a:tc>
                  <a:txBody>
                    <a:bodyPr/>
                    <a:lstStyle/>
                    <a:p>
                      <a:r>
                        <a:rPr lang="en-US" sz="2100"/>
                        <a:t>$10.00</a:t>
                      </a:r>
                      <a:endParaRPr lang="es-PR" sz="2100"/>
                    </a:p>
                  </a:txBody>
                  <a:tcPr marL="109185" marR="109185" marT="54593" marB="54593"/>
                </a:tc>
                <a:extLst>
                  <a:ext uri="{0D108BD9-81ED-4DB2-BD59-A6C34878D82A}">
                    <a16:rowId xmlns:a16="http://schemas.microsoft.com/office/drawing/2014/main" val="3329883621"/>
                  </a:ext>
                </a:extLst>
              </a:tr>
              <a:tr h="480415">
                <a:tc>
                  <a:txBody>
                    <a:bodyPr/>
                    <a:lstStyle/>
                    <a:p>
                      <a:r>
                        <a:rPr lang="en-US" sz="2100"/>
                        <a:t>Cena</a:t>
                      </a:r>
                      <a:endParaRPr lang="es-PR" sz="2100"/>
                    </a:p>
                  </a:txBody>
                  <a:tcPr marL="109185" marR="109185" marT="54593" marB="54593"/>
                </a:tc>
                <a:tc>
                  <a:txBody>
                    <a:bodyPr/>
                    <a:lstStyle/>
                    <a:p>
                      <a:r>
                        <a:rPr lang="en-US" sz="2100"/>
                        <a:t>6:00PM</a:t>
                      </a:r>
                      <a:endParaRPr lang="es-PR" sz="2100"/>
                    </a:p>
                  </a:txBody>
                  <a:tcPr marL="109185" marR="109185" marT="54593" marB="54593"/>
                </a:tc>
                <a:tc>
                  <a:txBody>
                    <a:bodyPr/>
                    <a:lstStyle/>
                    <a:p>
                      <a:r>
                        <a:rPr lang="en-US" sz="2100"/>
                        <a:t>7:00PM</a:t>
                      </a:r>
                      <a:endParaRPr lang="es-PR" sz="2100"/>
                    </a:p>
                  </a:txBody>
                  <a:tcPr marL="109185" marR="109185" marT="54593" marB="54593"/>
                </a:tc>
                <a:tc>
                  <a:txBody>
                    <a:bodyPr/>
                    <a:lstStyle/>
                    <a:p>
                      <a:r>
                        <a:rPr lang="en-US" sz="2100"/>
                        <a:t>$12:00</a:t>
                      </a:r>
                      <a:endParaRPr lang="es-PR" sz="2100"/>
                    </a:p>
                  </a:txBody>
                  <a:tcPr marL="109185" marR="109185" marT="54593" marB="54593"/>
                </a:tc>
                <a:extLst>
                  <a:ext uri="{0D108BD9-81ED-4DB2-BD59-A6C34878D82A}">
                    <a16:rowId xmlns:a16="http://schemas.microsoft.com/office/drawing/2014/main" val="4191150401"/>
                  </a:ext>
                </a:extLst>
              </a:tr>
            </a:tbl>
          </a:graphicData>
        </a:graphic>
      </p:graphicFrame>
    </p:spTree>
    <p:extLst>
      <p:ext uri="{BB962C8B-B14F-4D97-AF65-F5344CB8AC3E}">
        <p14:creationId xmlns:p14="http://schemas.microsoft.com/office/powerpoint/2010/main" val="332359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350C2-D6F4-4217-B750-285875E52E38}"/>
              </a:ext>
            </a:extLst>
          </p:cNvPr>
          <p:cNvSpPr>
            <a:spLocks noGrp="1"/>
          </p:cNvSpPr>
          <p:nvPr>
            <p:ph type="title"/>
          </p:nvPr>
        </p:nvSpPr>
        <p:spPr>
          <a:xfrm>
            <a:off x="466722" y="586855"/>
            <a:ext cx="3201366" cy="3387497"/>
          </a:xfrm>
        </p:spPr>
        <p:txBody>
          <a:bodyPr anchor="b">
            <a:normAutofit/>
          </a:bodyPr>
          <a:lstStyle/>
          <a:p>
            <a:pPr algn="r"/>
            <a:r>
              <a:rPr lang="es-PR" sz="4000">
                <a:solidFill>
                  <a:srgbClr val="FFFFFF"/>
                </a:solidFill>
              </a:rPr>
              <a:t>Dietas fuera de Puerto Rico </a:t>
            </a:r>
          </a:p>
        </p:txBody>
      </p:sp>
      <p:sp>
        <p:nvSpPr>
          <p:cNvPr id="3" name="Content Placeholder 2">
            <a:extLst>
              <a:ext uri="{FF2B5EF4-FFF2-40B4-BE49-F238E27FC236}">
                <a16:creationId xmlns:a16="http://schemas.microsoft.com/office/drawing/2014/main" id="{CC481E4D-AD8D-47C9-BC1F-EA37176BE1F1}"/>
              </a:ext>
            </a:extLst>
          </p:cNvPr>
          <p:cNvSpPr>
            <a:spLocks noGrp="1"/>
          </p:cNvSpPr>
          <p:nvPr>
            <p:ph idx="1"/>
          </p:nvPr>
        </p:nvSpPr>
        <p:spPr>
          <a:xfrm>
            <a:off x="4810259" y="649480"/>
            <a:ext cx="6555347" cy="5546047"/>
          </a:xfrm>
        </p:spPr>
        <p:txBody>
          <a:bodyPr anchor="ctr">
            <a:normAutofit/>
          </a:bodyPr>
          <a:lstStyle/>
          <a:p>
            <a:r>
              <a:rPr lang="es-PR" sz="2000" dirty="0"/>
              <a:t>Dietas – se utilizan tablas del GSA del Gobierno Federal, las mismas se pagan en su totalidad </a:t>
            </a:r>
            <a:r>
              <a:rPr lang="es-PR" sz="2000" b="1" i="1" dirty="0"/>
              <a:t>“sin considerar si se ofreció o no algún alimento en la actividad en que se participe.”</a:t>
            </a:r>
          </a:p>
          <a:p>
            <a:r>
              <a:rPr lang="es-PR" sz="2000" dirty="0"/>
              <a:t>Dia de salida y día de regreso se pagará solo el 75% de la dieta. </a:t>
            </a:r>
            <a:r>
              <a:rPr lang="es-PR" sz="2000" dirty="0">
                <a:highlight>
                  <a:srgbClr val="FFFF00"/>
                </a:highlight>
              </a:rPr>
              <a:t>No se considerará hora de salida ni regreso</a:t>
            </a:r>
            <a:r>
              <a:rPr lang="es-PR" sz="2000" dirty="0"/>
              <a:t>. </a:t>
            </a:r>
          </a:p>
          <a:p>
            <a:r>
              <a:rPr lang="es-PR" sz="2000" dirty="0"/>
              <a:t>Se paga la tarifa de dieta de la ciudad que se visita. En el caso de múltiples ciudades se comienza a pagar la tarifa de la ciudad que se visita el día de salida hacia la ciudad. </a:t>
            </a:r>
          </a:p>
          <a:p>
            <a:r>
              <a:rPr lang="es-PR" sz="2000" dirty="0"/>
              <a:t>No es necesaria la presentación de recibos para pago de dieta. </a:t>
            </a:r>
          </a:p>
          <a:p>
            <a:pPr marL="0" indent="0">
              <a:buNone/>
            </a:pPr>
            <a:endParaRPr lang="es-PR" sz="2000" dirty="0"/>
          </a:p>
          <a:p>
            <a:endParaRPr lang="es-PR" sz="2000" dirty="0"/>
          </a:p>
        </p:txBody>
      </p:sp>
    </p:spTree>
    <p:extLst>
      <p:ext uri="{BB962C8B-B14F-4D97-AF65-F5344CB8AC3E}">
        <p14:creationId xmlns:p14="http://schemas.microsoft.com/office/powerpoint/2010/main" val="1474348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350C2-D6F4-4217-B750-285875E52E38}"/>
              </a:ext>
            </a:extLst>
          </p:cNvPr>
          <p:cNvSpPr>
            <a:spLocks noGrp="1"/>
          </p:cNvSpPr>
          <p:nvPr>
            <p:ph type="title"/>
          </p:nvPr>
        </p:nvSpPr>
        <p:spPr>
          <a:xfrm>
            <a:off x="818984" y="4230093"/>
            <a:ext cx="4150581" cy="1800165"/>
          </a:xfrm>
        </p:spPr>
        <p:txBody>
          <a:bodyPr anchor="t">
            <a:normAutofit/>
          </a:bodyPr>
          <a:lstStyle/>
          <a:p>
            <a:pPr algn="r"/>
            <a:r>
              <a:rPr lang="es-PR" sz="4000"/>
              <a:t>Dietas fuera de Puerto Rico </a:t>
            </a:r>
          </a:p>
        </p:txBody>
      </p:sp>
      <p:pic>
        <p:nvPicPr>
          <p:cNvPr id="7" name="Picture 6">
            <a:extLst>
              <a:ext uri="{FF2B5EF4-FFF2-40B4-BE49-F238E27FC236}">
                <a16:creationId xmlns:a16="http://schemas.microsoft.com/office/drawing/2014/main" id="{911BBAAF-CE9B-42AA-A716-B708BA553DDC}"/>
              </a:ext>
            </a:extLst>
          </p:cNvPr>
          <p:cNvPicPr>
            <a:picLocks noChangeAspect="1"/>
          </p:cNvPicPr>
          <p:nvPr/>
        </p:nvPicPr>
        <p:blipFill>
          <a:blip r:embed="rId2"/>
          <a:stretch>
            <a:fillRect/>
          </a:stretch>
        </p:blipFill>
        <p:spPr>
          <a:xfrm>
            <a:off x="556592" y="1098734"/>
            <a:ext cx="11139778" cy="2172257"/>
          </a:xfrm>
          <a:prstGeom prst="rect">
            <a:avLst/>
          </a:prstGeom>
        </p:spPr>
      </p:pic>
      <p:sp>
        <p:nvSpPr>
          <p:cNvPr id="3" name="Content Placeholder 2">
            <a:extLst>
              <a:ext uri="{FF2B5EF4-FFF2-40B4-BE49-F238E27FC236}">
                <a16:creationId xmlns:a16="http://schemas.microsoft.com/office/drawing/2014/main" id="{CC481E4D-AD8D-47C9-BC1F-EA37176BE1F1}"/>
              </a:ext>
            </a:extLst>
          </p:cNvPr>
          <p:cNvSpPr>
            <a:spLocks noGrp="1"/>
          </p:cNvSpPr>
          <p:nvPr>
            <p:ph idx="1"/>
          </p:nvPr>
        </p:nvSpPr>
        <p:spPr>
          <a:xfrm>
            <a:off x="5246415" y="4230094"/>
            <a:ext cx="6235268" cy="1800164"/>
          </a:xfrm>
        </p:spPr>
        <p:txBody>
          <a:bodyPr anchor="t">
            <a:normAutofit/>
          </a:bodyPr>
          <a:lstStyle/>
          <a:p>
            <a:r>
              <a:rPr lang="en-US" sz="2000" dirty="0" err="1"/>
              <a:t>Ej</a:t>
            </a:r>
            <a:r>
              <a:rPr lang="en-US" sz="2000" dirty="0"/>
              <a:t>. </a:t>
            </a:r>
          </a:p>
          <a:p>
            <a:pPr lvl="1"/>
            <a:r>
              <a:rPr lang="en-US" sz="2000" dirty="0"/>
              <a:t>New York, New York</a:t>
            </a:r>
          </a:p>
          <a:p>
            <a:pPr lvl="1"/>
            <a:r>
              <a:rPr lang="en-US" sz="2000" dirty="0">
                <a:hlinkClick r:id="rId3"/>
              </a:rPr>
              <a:t> https://www.gsa.gov/travel/planbook/</a:t>
            </a:r>
            <a:endParaRPr lang="en-US" sz="2000" dirty="0"/>
          </a:p>
          <a:p>
            <a:pPr lvl="1"/>
            <a:r>
              <a:rPr lang="en-US" sz="2000" dirty="0"/>
              <a:t>per-diem-rates</a:t>
            </a:r>
          </a:p>
          <a:p>
            <a:pPr lvl="1"/>
            <a:endParaRPr lang="en-US" sz="2000" dirty="0"/>
          </a:p>
          <a:p>
            <a:pPr lvl="1"/>
            <a:endParaRPr lang="en-US" sz="2000" dirty="0"/>
          </a:p>
        </p:txBody>
      </p:sp>
      <p:sp>
        <p:nvSpPr>
          <p:cNvPr id="14" name="Rectangle 13">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972602-6698-4102-98BF-F33663BC806F}"/>
              </a:ext>
            </a:extLst>
          </p:cNvPr>
          <p:cNvSpPr/>
          <p:nvPr/>
        </p:nvSpPr>
        <p:spPr>
          <a:xfrm>
            <a:off x="5084955" y="2451377"/>
            <a:ext cx="568713" cy="54641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5" name="Rectangle 14">
            <a:extLst>
              <a:ext uri="{FF2B5EF4-FFF2-40B4-BE49-F238E27FC236}">
                <a16:creationId xmlns:a16="http://schemas.microsoft.com/office/drawing/2014/main" id="{7666314F-B27E-4F2F-9A50-D12F3C777DEB}"/>
              </a:ext>
            </a:extLst>
          </p:cNvPr>
          <p:cNvSpPr/>
          <p:nvPr/>
        </p:nvSpPr>
        <p:spPr>
          <a:xfrm>
            <a:off x="10354799" y="2451377"/>
            <a:ext cx="568713" cy="5464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extLst>
      <p:ext uri="{BB962C8B-B14F-4D97-AF65-F5344CB8AC3E}">
        <p14:creationId xmlns:p14="http://schemas.microsoft.com/office/powerpoint/2010/main" val="4148609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52D6C-8F03-4869-8B83-993E85D76510}"/>
              </a:ext>
            </a:extLst>
          </p:cNvPr>
          <p:cNvSpPr>
            <a:spLocks noGrp="1"/>
          </p:cNvSpPr>
          <p:nvPr>
            <p:ph type="title"/>
          </p:nvPr>
        </p:nvSpPr>
        <p:spPr>
          <a:xfrm>
            <a:off x="586478" y="1683756"/>
            <a:ext cx="3115265" cy="2396359"/>
          </a:xfrm>
        </p:spPr>
        <p:txBody>
          <a:bodyPr anchor="b">
            <a:normAutofit/>
          </a:bodyPr>
          <a:lstStyle/>
          <a:p>
            <a:pPr algn="r"/>
            <a:r>
              <a:rPr lang="es-PR" sz="3700">
                <a:solidFill>
                  <a:srgbClr val="FFFFFF"/>
                </a:solidFill>
              </a:rPr>
              <a:t>Transportación Aérea</a:t>
            </a:r>
          </a:p>
        </p:txBody>
      </p:sp>
      <p:graphicFrame>
        <p:nvGraphicFramePr>
          <p:cNvPr id="5" name="Content Placeholder 2">
            <a:extLst>
              <a:ext uri="{FF2B5EF4-FFF2-40B4-BE49-F238E27FC236}">
                <a16:creationId xmlns:a16="http://schemas.microsoft.com/office/drawing/2014/main" id="{692FBDF1-B6AD-4976-B882-32A63ABA2DC1}"/>
              </a:ext>
            </a:extLst>
          </p:cNvPr>
          <p:cNvGraphicFramePr>
            <a:graphicFrameLocks noGrp="1"/>
          </p:cNvGraphicFramePr>
          <p:nvPr>
            <p:ph idx="1"/>
            <p:extLst>
              <p:ext uri="{D42A27DB-BD31-4B8C-83A1-F6EECF244321}">
                <p14:modId xmlns:p14="http://schemas.microsoft.com/office/powerpoint/2010/main" val="101657406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471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52D6C-8F03-4869-8B83-993E85D76510}"/>
              </a:ext>
            </a:extLst>
          </p:cNvPr>
          <p:cNvSpPr>
            <a:spLocks noGrp="1"/>
          </p:cNvSpPr>
          <p:nvPr>
            <p:ph type="title"/>
          </p:nvPr>
        </p:nvSpPr>
        <p:spPr>
          <a:xfrm>
            <a:off x="1371599" y="294538"/>
            <a:ext cx="9895951" cy="1033669"/>
          </a:xfrm>
        </p:spPr>
        <p:txBody>
          <a:bodyPr>
            <a:normAutofit/>
          </a:bodyPr>
          <a:lstStyle/>
          <a:p>
            <a:r>
              <a:rPr lang="es-PR" sz="4000">
                <a:solidFill>
                  <a:srgbClr val="FFFFFF"/>
                </a:solidFill>
              </a:rPr>
              <a:t>Transportación Terrestre (fuera de Puerto Rico) </a:t>
            </a:r>
          </a:p>
        </p:txBody>
      </p:sp>
      <p:sp>
        <p:nvSpPr>
          <p:cNvPr id="3" name="Content Placeholder 2">
            <a:extLst>
              <a:ext uri="{FF2B5EF4-FFF2-40B4-BE49-F238E27FC236}">
                <a16:creationId xmlns:a16="http://schemas.microsoft.com/office/drawing/2014/main" id="{A957B36E-D21A-4F36-B52B-68C3E3DD7883}"/>
              </a:ext>
            </a:extLst>
          </p:cNvPr>
          <p:cNvSpPr>
            <a:spLocks noGrp="1"/>
          </p:cNvSpPr>
          <p:nvPr>
            <p:ph idx="1"/>
          </p:nvPr>
        </p:nvSpPr>
        <p:spPr>
          <a:xfrm>
            <a:off x="1371599" y="2686187"/>
            <a:ext cx="9724031" cy="3683358"/>
          </a:xfrm>
        </p:spPr>
        <p:txBody>
          <a:bodyPr anchor="ctr">
            <a:normAutofit lnSpcReduction="10000"/>
          </a:bodyPr>
          <a:lstStyle/>
          <a:p>
            <a:r>
              <a:rPr lang="es-PR" sz="3200" dirty="0"/>
              <a:t>No se tienen que entregar recibos si se acoge a las cantidades fijas establecidas en el reglamento </a:t>
            </a:r>
          </a:p>
          <a:p>
            <a:pPr lvl="1"/>
            <a:r>
              <a:rPr lang="es-PR" sz="3200" dirty="0"/>
              <a:t>$75 el primer y ultimo día del viaje </a:t>
            </a:r>
          </a:p>
          <a:p>
            <a:pPr lvl="1"/>
            <a:r>
              <a:rPr lang="es-PR" sz="3200" dirty="0"/>
              <a:t>$20 los demás días del viaje</a:t>
            </a:r>
          </a:p>
          <a:p>
            <a:r>
              <a:rPr lang="es-PR" sz="3200" dirty="0"/>
              <a:t>Si va a reclamar alguna cantidad por medio de recibo, entonces tendrá que proveer evidencia </a:t>
            </a:r>
            <a:r>
              <a:rPr lang="es-PR" sz="3200" b="1" dirty="0"/>
              <a:t>para todos los gastos de transportación terrestre</a:t>
            </a:r>
            <a:r>
              <a:rPr lang="es-PR" sz="3200" dirty="0"/>
              <a:t> (alquiler de carro, taxis, tren, etc. ) </a:t>
            </a:r>
          </a:p>
          <a:p>
            <a:pPr marL="0" indent="0">
              <a:buNone/>
            </a:pPr>
            <a:endParaRPr lang="es-PR" sz="2000" dirty="0"/>
          </a:p>
          <a:p>
            <a:endParaRPr lang="es-PR" sz="2000" dirty="0"/>
          </a:p>
          <a:p>
            <a:endParaRPr lang="es-PR" sz="2000" dirty="0"/>
          </a:p>
          <a:p>
            <a:endParaRPr lang="es-PR" sz="2000" dirty="0"/>
          </a:p>
        </p:txBody>
      </p:sp>
    </p:spTree>
    <p:extLst>
      <p:ext uri="{BB962C8B-B14F-4D97-AF65-F5344CB8AC3E}">
        <p14:creationId xmlns:p14="http://schemas.microsoft.com/office/powerpoint/2010/main" val="2824479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52D6C-8F03-4869-8B83-993E85D76510}"/>
              </a:ext>
            </a:extLst>
          </p:cNvPr>
          <p:cNvSpPr>
            <a:spLocks noGrp="1"/>
          </p:cNvSpPr>
          <p:nvPr>
            <p:ph type="title"/>
          </p:nvPr>
        </p:nvSpPr>
        <p:spPr>
          <a:xfrm>
            <a:off x="586478" y="1683756"/>
            <a:ext cx="3115265" cy="2396359"/>
          </a:xfrm>
        </p:spPr>
        <p:txBody>
          <a:bodyPr anchor="b">
            <a:normAutofit/>
          </a:bodyPr>
          <a:lstStyle/>
          <a:p>
            <a:pPr algn="r"/>
            <a:r>
              <a:rPr lang="es-PR" sz="4000">
                <a:solidFill>
                  <a:srgbClr val="FFFFFF"/>
                </a:solidFill>
              </a:rPr>
              <a:t>Alojamiento</a:t>
            </a:r>
          </a:p>
        </p:txBody>
      </p:sp>
      <p:graphicFrame>
        <p:nvGraphicFramePr>
          <p:cNvPr id="5" name="Content Placeholder 2">
            <a:extLst>
              <a:ext uri="{FF2B5EF4-FFF2-40B4-BE49-F238E27FC236}">
                <a16:creationId xmlns:a16="http://schemas.microsoft.com/office/drawing/2014/main" id="{E203DC33-2AA6-43EB-AE7D-91625EA73A51}"/>
              </a:ext>
            </a:extLst>
          </p:cNvPr>
          <p:cNvGraphicFramePr>
            <a:graphicFrameLocks noGrp="1"/>
          </p:cNvGraphicFramePr>
          <p:nvPr>
            <p:ph idx="1"/>
            <p:extLst>
              <p:ext uri="{D42A27DB-BD31-4B8C-83A1-F6EECF244321}">
                <p14:modId xmlns:p14="http://schemas.microsoft.com/office/powerpoint/2010/main" val="254554477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370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2D6C-8F03-4869-8B83-993E85D76510}"/>
              </a:ext>
            </a:extLst>
          </p:cNvPr>
          <p:cNvSpPr>
            <a:spLocks noGrp="1"/>
          </p:cNvSpPr>
          <p:nvPr>
            <p:ph type="title"/>
          </p:nvPr>
        </p:nvSpPr>
        <p:spPr/>
        <p:txBody>
          <a:bodyPr/>
          <a:lstStyle/>
          <a:p>
            <a:r>
              <a:rPr lang="es-PR" dirty="0"/>
              <a:t>Liquidación:  </a:t>
            </a:r>
            <a:r>
              <a:rPr lang="es-PR" dirty="0">
                <a:solidFill>
                  <a:srgbClr val="FF0000"/>
                </a:solidFill>
              </a:rPr>
              <a:t>Si hubo anticipo </a:t>
            </a:r>
          </a:p>
        </p:txBody>
      </p:sp>
      <p:graphicFrame>
        <p:nvGraphicFramePr>
          <p:cNvPr id="5" name="Content Placeholder 2">
            <a:extLst>
              <a:ext uri="{FF2B5EF4-FFF2-40B4-BE49-F238E27FC236}">
                <a16:creationId xmlns:a16="http://schemas.microsoft.com/office/drawing/2014/main" id="{0486BE9F-0E1F-46DB-B90C-361A020E456F}"/>
              </a:ext>
            </a:extLst>
          </p:cNvPr>
          <p:cNvGraphicFramePr>
            <a:graphicFrameLocks noGrp="1"/>
          </p:cNvGraphicFramePr>
          <p:nvPr>
            <p:ph idx="1"/>
            <p:extLst>
              <p:ext uri="{D42A27DB-BD31-4B8C-83A1-F6EECF244321}">
                <p14:modId xmlns:p14="http://schemas.microsoft.com/office/powerpoint/2010/main" val="4259393167"/>
              </p:ext>
            </p:extLst>
          </p:nvPr>
        </p:nvGraphicFramePr>
        <p:xfrm>
          <a:off x="838200" y="135584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49C4B99-7EA1-4531-8B05-CD59961B39FC}"/>
              </a:ext>
            </a:extLst>
          </p:cNvPr>
          <p:cNvSpPr txBox="1"/>
          <p:nvPr/>
        </p:nvSpPr>
        <p:spPr>
          <a:xfrm>
            <a:off x="209725" y="5846544"/>
            <a:ext cx="11409027" cy="369332"/>
          </a:xfrm>
          <a:prstGeom prst="rect">
            <a:avLst/>
          </a:prstGeom>
          <a:noFill/>
        </p:spPr>
        <p:txBody>
          <a:bodyPr wrap="square" rtlCol="0">
            <a:spAutoFit/>
          </a:bodyPr>
          <a:lstStyle/>
          <a:p>
            <a:r>
              <a:rPr lang="en-US" dirty="0">
                <a:solidFill>
                  <a:srgbClr val="FF0000"/>
                </a:solidFill>
              </a:rPr>
              <a:t>Si </a:t>
            </a:r>
            <a:r>
              <a:rPr lang="en-US" b="1" dirty="0">
                <a:solidFill>
                  <a:srgbClr val="FF0000"/>
                </a:solidFill>
              </a:rPr>
              <a:t>no </a:t>
            </a:r>
            <a:r>
              <a:rPr lang="en-US" b="1" dirty="0" err="1">
                <a:solidFill>
                  <a:srgbClr val="FF0000"/>
                </a:solidFill>
              </a:rPr>
              <a:t>hubo</a:t>
            </a:r>
            <a:r>
              <a:rPr lang="en-US" b="1" dirty="0">
                <a:solidFill>
                  <a:srgbClr val="FF0000"/>
                </a:solidFill>
              </a:rPr>
              <a:t> </a:t>
            </a:r>
            <a:r>
              <a:rPr lang="en-US" b="1" dirty="0" err="1">
                <a:solidFill>
                  <a:srgbClr val="FF0000"/>
                </a:solidFill>
              </a:rPr>
              <a:t>anticipo</a:t>
            </a:r>
            <a:r>
              <a:rPr lang="en-US" b="1" dirty="0">
                <a:solidFill>
                  <a:srgbClr val="FF0000"/>
                </a:solidFill>
              </a:rPr>
              <a:t> </a:t>
            </a:r>
            <a:r>
              <a:rPr lang="en-US" dirty="0">
                <a:solidFill>
                  <a:srgbClr val="FF0000"/>
                </a:solidFill>
              </a:rPr>
              <a:t>de </a:t>
            </a:r>
            <a:r>
              <a:rPr lang="en-US" dirty="0" err="1">
                <a:solidFill>
                  <a:srgbClr val="FF0000"/>
                </a:solidFill>
              </a:rPr>
              <a:t>viaje</a:t>
            </a:r>
            <a:r>
              <a:rPr lang="en-US" dirty="0">
                <a:solidFill>
                  <a:srgbClr val="FF0000"/>
                </a:solidFill>
              </a:rPr>
              <a:t> </a:t>
            </a:r>
            <a:r>
              <a:rPr lang="en-US" dirty="0" err="1">
                <a:solidFill>
                  <a:srgbClr val="FF0000"/>
                </a:solidFill>
              </a:rPr>
              <a:t>tiene</a:t>
            </a:r>
            <a:r>
              <a:rPr lang="en-US" dirty="0">
                <a:solidFill>
                  <a:srgbClr val="FF0000"/>
                </a:solidFill>
              </a:rPr>
              <a:t> 90 días para </a:t>
            </a:r>
            <a:r>
              <a:rPr lang="en-US" dirty="0" err="1">
                <a:solidFill>
                  <a:srgbClr val="FF0000"/>
                </a:solidFill>
              </a:rPr>
              <a:t>someter</a:t>
            </a:r>
            <a:r>
              <a:rPr lang="en-US" dirty="0">
                <a:solidFill>
                  <a:srgbClr val="FF0000"/>
                </a:solidFill>
              </a:rPr>
              <a:t> </a:t>
            </a:r>
            <a:r>
              <a:rPr lang="en-US" dirty="0" err="1">
                <a:solidFill>
                  <a:srgbClr val="FF0000"/>
                </a:solidFill>
              </a:rPr>
              <a:t>solicitud</a:t>
            </a:r>
            <a:r>
              <a:rPr lang="en-US" dirty="0">
                <a:solidFill>
                  <a:srgbClr val="FF0000"/>
                </a:solidFill>
              </a:rPr>
              <a:t> de </a:t>
            </a:r>
            <a:r>
              <a:rPr lang="en-US" dirty="0" err="1">
                <a:solidFill>
                  <a:srgbClr val="FF0000"/>
                </a:solidFill>
              </a:rPr>
              <a:t>reembolso</a:t>
            </a:r>
            <a:r>
              <a:rPr lang="en-US" dirty="0">
                <a:solidFill>
                  <a:srgbClr val="FF0000"/>
                </a:solidFill>
              </a:rPr>
              <a:t> para </a:t>
            </a:r>
            <a:r>
              <a:rPr lang="en-US" dirty="0" err="1">
                <a:solidFill>
                  <a:srgbClr val="FF0000"/>
                </a:solidFill>
              </a:rPr>
              <a:t>gastos</a:t>
            </a:r>
            <a:r>
              <a:rPr lang="en-US" dirty="0">
                <a:solidFill>
                  <a:srgbClr val="FF0000"/>
                </a:solidFill>
              </a:rPr>
              <a:t> de </a:t>
            </a:r>
            <a:r>
              <a:rPr lang="en-US" dirty="0" err="1">
                <a:solidFill>
                  <a:srgbClr val="FF0000"/>
                </a:solidFill>
              </a:rPr>
              <a:t>viajes</a:t>
            </a:r>
            <a:r>
              <a:rPr lang="en-US" dirty="0">
                <a:solidFill>
                  <a:srgbClr val="FF0000"/>
                </a:solidFill>
              </a:rPr>
              <a:t> dentro y </a:t>
            </a:r>
            <a:r>
              <a:rPr lang="en-US" dirty="0" err="1">
                <a:solidFill>
                  <a:srgbClr val="FF0000"/>
                </a:solidFill>
              </a:rPr>
              <a:t>fuera</a:t>
            </a:r>
            <a:r>
              <a:rPr lang="en-US" dirty="0">
                <a:solidFill>
                  <a:srgbClr val="FF0000"/>
                </a:solidFill>
              </a:rPr>
              <a:t> de PR</a:t>
            </a:r>
          </a:p>
        </p:txBody>
      </p:sp>
    </p:spTree>
    <p:extLst>
      <p:ext uri="{BB962C8B-B14F-4D97-AF65-F5344CB8AC3E}">
        <p14:creationId xmlns:p14="http://schemas.microsoft.com/office/powerpoint/2010/main" val="4264369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7">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9">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13">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5"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9752D6C-8F03-4869-8B83-993E85D76510}"/>
              </a:ext>
            </a:extLst>
          </p:cNvPr>
          <p:cNvSpPr>
            <a:spLocks noGrp="1"/>
          </p:cNvSpPr>
          <p:nvPr>
            <p:ph type="title"/>
          </p:nvPr>
        </p:nvSpPr>
        <p:spPr>
          <a:xfrm>
            <a:off x="1141965" y="1321743"/>
            <a:ext cx="3787482" cy="4277890"/>
          </a:xfrm>
        </p:spPr>
        <p:txBody>
          <a:bodyPr anchor="ctr">
            <a:normAutofit/>
          </a:bodyPr>
          <a:lstStyle/>
          <a:p>
            <a:r>
              <a:rPr lang="es-PR" sz="3700">
                <a:solidFill>
                  <a:srgbClr val="FFFFFF"/>
                </a:solidFill>
              </a:rPr>
              <a:t>Artículo XX – gastos de viaje en participación de actividades atléticas, sociales o culturales y de otras actividades</a:t>
            </a:r>
            <a:br>
              <a:rPr lang="es-PR" sz="3700">
                <a:solidFill>
                  <a:srgbClr val="FFFFFF"/>
                </a:solidFill>
              </a:rPr>
            </a:br>
            <a:r>
              <a:rPr lang="es-PR" sz="3700">
                <a:solidFill>
                  <a:srgbClr val="FFFFFF"/>
                </a:solidFill>
              </a:rPr>
              <a:t>universitarias</a:t>
            </a:r>
          </a:p>
        </p:txBody>
      </p:sp>
      <p:grpSp>
        <p:nvGrpSpPr>
          <p:cNvPr id="57" name="Group 56">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8"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957B36E-D21A-4F36-B52B-68C3E3DD7883}"/>
              </a:ext>
            </a:extLst>
          </p:cNvPr>
          <p:cNvSpPr>
            <a:spLocks noGrp="1"/>
          </p:cNvSpPr>
          <p:nvPr>
            <p:ph idx="1"/>
          </p:nvPr>
        </p:nvSpPr>
        <p:spPr>
          <a:xfrm>
            <a:off x="5912693" y="1188719"/>
            <a:ext cx="5561320" cy="4804465"/>
          </a:xfrm>
        </p:spPr>
        <p:txBody>
          <a:bodyPr anchor="ctr">
            <a:normAutofit/>
          </a:bodyPr>
          <a:lstStyle/>
          <a:p>
            <a:r>
              <a:rPr lang="es-PR" sz="2000"/>
              <a:t>Aunque los estudiantes puedan ser considerados para la aplicación de los gastos de viaje de este reglamento, es importante verificar el contexto y utilizar el articulo correspondiente según la actividad y la forma en que se organice el viaje. </a:t>
            </a:r>
          </a:p>
          <a:p>
            <a:r>
              <a:rPr lang="es-PR" sz="2000"/>
              <a:t>Para los viajes organizados dentro de las características descritas en el articulo XX, se utiliza este artículo. </a:t>
            </a:r>
          </a:p>
          <a:p>
            <a:endParaRPr lang="es-PR" sz="2000"/>
          </a:p>
        </p:txBody>
      </p:sp>
    </p:spTree>
    <p:extLst>
      <p:ext uri="{BB962C8B-B14F-4D97-AF65-F5344CB8AC3E}">
        <p14:creationId xmlns:p14="http://schemas.microsoft.com/office/powerpoint/2010/main" val="424770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8AB447-A4B7-44D2-A99D-2E39CCFBD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7375"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EF7B5-C3D6-4C3D-A3CB-D0154AB19D62}"/>
              </a:ext>
            </a:extLst>
          </p:cNvPr>
          <p:cNvSpPr>
            <a:spLocks noGrp="1"/>
          </p:cNvSpPr>
          <p:nvPr>
            <p:ph type="title"/>
          </p:nvPr>
        </p:nvSpPr>
        <p:spPr>
          <a:xfrm>
            <a:off x="1166649" y="1200457"/>
            <a:ext cx="3771111" cy="4075386"/>
          </a:xfrm>
        </p:spPr>
        <p:txBody>
          <a:bodyPr anchor="ctr">
            <a:normAutofit/>
          </a:bodyPr>
          <a:lstStyle/>
          <a:p>
            <a:r>
              <a:rPr lang="es-PR" sz="5400"/>
              <a:t>Objetivos</a:t>
            </a:r>
          </a:p>
        </p:txBody>
      </p:sp>
      <p:grpSp>
        <p:nvGrpSpPr>
          <p:cNvPr id="17" name="Group 16">
            <a:extLst>
              <a:ext uri="{FF2B5EF4-FFF2-40B4-BE49-F238E27FC236}">
                <a16:creationId xmlns:a16="http://schemas.microsoft.com/office/drawing/2014/main" id="{0F06CE9D-DF08-4313-8DD2-D81E1D59F3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8" name="Rectangle 64">
              <a:extLst>
                <a:ext uri="{FF2B5EF4-FFF2-40B4-BE49-F238E27FC236}">
                  <a16:creationId xmlns:a16="http://schemas.microsoft.com/office/drawing/2014/main" id="{55C105DD-77F3-4287-BFFC-B818D6A28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6173F360-EE51-4521-A25E-5869A978B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414DD3E-CFF7-4BD5-A220-D2F970E5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27190517-FE45-416F-8FE4-7DCF37655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A671D49D-B542-48F6-8659-58E9BC5CB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E481E675-7AFA-43FE-9992-A964F7BC0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5B95BBC-B6C8-4343-A351-48F84A004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19DD17FE-BE4B-4643-B60F-5EAA77F1C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873D554F-3F0D-4969-8C06-D24F273A4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4151414-E46C-4BF0-A630-1D31400AA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1FBE19C0-69DE-489C-9704-81240B4ED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C8E575F5-CB03-436A-BE1E-AD4850209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9AE75E9D-C62E-455C-BA30-DE18FA494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C34A54D-BBB2-4EE0-A8F9-802D52AF5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347BC20E-7862-49A8-BCE2-39521B23C9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EF1615E-D362-4BBF-A307-4118B72F3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EF7D2F7-E167-41F3-ADBF-F6D4B97F4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B1CB26D-EDEF-4AD8-943C-049BD149C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8CB27CB8-B8B6-4C05-9CB1-DF62FE4E1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78DBF5B-2276-4A2A-945F-3E81A93C1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E3B80179-6DEA-4361-A6CC-42B81275582C}"/>
              </a:ext>
            </a:extLst>
          </p:cNvPr>
          <p:cNvGraphicFramePr>
            <a:graphicFrameLocks noGrp="1"/>
          </p:cNvGraphicFramePr>
          <p:nvPr>
            <p:ph idx="1"/>
            <p:extLst>
              <p:ext uri="{D42A27DB-BD31-4B8C-83A1-F6EECF244321}">
                <p14:modId xmlns:p14="http://schemas.microsoft.com/office/powerpoint/2010/main" val="2847559592"/>
              </p:ext>
            </p:extLst>
          </p:nvPr>
        </p:nvGraphicFramePr>
        <p:xfrm>
          <a:off x="6400800" y="382385"/>
          <a:ext cx="5286895" cy="6159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596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AEECA755-81B4-4D27-BBD0-A325FD872D71}"/>
              </a:ext>
            </a:extLst>
          </p:cNvPr>
          <p:cNvSpPr>
            <a:spLocks noGrp="1"/>
          </p:cNvSpPr>
          <p:nvPr>
            <p:ph type="title"/>
          </p:nvPr>
        </p:nvSpPr>
        <p:spPr>
          <a:xfrm>
            <a:off x="2664687" y="963766"/>
            <a:ext cx="7080738" cy="3974124"/>
          </a:xfrm>
        </p:spPr>
        <p:txBody>
          <a:bodyPr>
            <a:normAutofit/>
          </a:bodyPr>
          <a:lstStyle/>
          <a:p>
            <a:pPr algn="ctr"/>
            <a:r>
              <a:rPr lang="en-US" sz="5400" dirty="0" err="1">
                <a:solidFill>
                  <a:schemeClr val="bg1">
                    <a:lumMod val="95000"/>
                    <a:lumOff val="5000"/>
                  </a:schemeClr>
                </a:solidFill>
              </a:rPr>
              <a:t>Nuevos</a:t>
            </a:r>
            <a:r>
              <a:rPr lang="en-US" sz="5400" dirty="0">
                <a:solidFill>
                  <a:schemeClr val="bg1">
                    <a:lumMod val="95000"/>
                    <a:lumOff val="5000"/>
                  </a:schemeClr>
                </a:solidFill>
              </a:rPr>
              <a:t> </a:t>
            </a:r>
            <a:r>
              <a:rPr lang="en-US" sz="5400" dirty="0" err="1">
                <a:solidFill>
                  <a:schemeClr val="bg1">
                    <a:lumMod val="95000"/>
                    <a:lumOff val="5000"/>
                  </a:schemeClr>
                </a:solidFill>
              </a:rPr>
              <a:t>formularios</a:t>
            </a:r>
            <a:r>
              <a:rPr lang="en-US" sz="5400" dirty="0">
                <a:solidFill>
                  <a:schemeClr val="bg1">
                    <a:lumMod val="95000"/>
                    <a:lumOff val="5000"/>
                  </a:schemeClr>
                </a:solidFill>
              </a:rPr>
              <a:t> </a:t>
            </a:r>
            <a:r>
              <a:rPr lang="en-US" sz="5400" dirty="0" err="1">
                <a:solidFill>
                  <a:schemeClr val="bg1">
                    <a:lumMod val="95000"/>
                    <a:lumOff val="5000"/>
                  </a:schemeClr>
                </a:solidFill>
              </a:rPr>
              <a:t>en</a:t>
            </a:r>
            <a:r>
              <a:rPr lang="en-US" sz="5400" dirty="0">
                <a:solidFill>
                  <a:schemeClr val="bg1">
                    <a:lumMod val="95000"/>
                    <a:lumOff val="5000"/>
                  </a:schemeClr>
                </a:solidFill>
              </a:rPr>
              <a:t> PDF para </a:t>
            </a:r>
            <a:r>
              <a:rPr lang="en-US" sz="5400" dirty="0" err="1">
                <a:solidFill>
                  <a:schemeClr val="bg1">
                    <a:lumMod val="95000"/>
                    <a:lumOff val="5000"/>
                  </a:schemeClr>
                </a:solidFill>
              </a:rPr>
              <a:t>transacciones</a:t>
            </a:r>
            <a:r>
              <a:rPr lang="en-US" sz="5400" dirty="0">
                <a:solidFill>
                  <a:schemeClr val="bg1">
                    <a:lumMod val="95000"/>
                    <a:lumOff val="5000"/>
                  </a:schemeClr>
                </a:solidFill>
              </a:rPr>
              <a:t> de </a:t>
            </a:r>
            <a:r>
              <a:rPr lang="en-US" sz="5400" dirty="0" err="1">
                <a:solidFill>
                  <a:schemeClr val="bg1">
                    <a:lumMod val="95000"/>
                    <a:lumOff val="5000"/>
                  </a:schemeClr>
                </a:solidFill>
              </a:rPr>
              <a:t>viajes</a:t>
            </a:r>
            <a:br>
              <a:rPr lang="en-US" sz="5400" dirty="0">
                <a:solidFill>
                  <a:schemeClr val="bg1">
                    <a:lumMod val="95000"/>
                    <a:lumOff val="5000"/>
                  </a:schemeClr>
                </a:solidFill>
              </a:rPr>
            </a:br>
            <a:r>
              <a:rPr lang="en-US" sz="2800" dirty="0">
                <a:solidFill>
                  <a:srgbClr val="FF0000"/>
                </a:solidFill>
              </a:rPr>
              <a:t>A </a:t>
            </a:r>
            <a:r>
              <a:rPr lang="en-US" sz="2800" dirty="0" err="1">
                <a:solidFill>
                  <a:srgbClr val="FF0000"/>
                </a:solidFill>
              </a:rPr>
              <a:t>partir</a:t>
            </a:r>
            <a:r>
              <a:rPr lang="en-US" sz="2800" dirty="0">
                <a:solidFill>
                  <a:srgbClr val="FF0000"/>
                </a:solidFill>
              </a:rPr>
              <a:t> del </a:t>
            </a:r>
            <a:r>
              <a:rPr lang="en-US" sz="2800" b="1" dirty="0">
                <a:solidFill>
                  <a:srgbClr val="FF0000"/>
                </a:solidFill>
              </a:rPr>
              <a:t>1 de </a:t>
            </a:r>
            <a:r>
              <a:rPr lang="en-US" sz="2800" b="1" dirty="0" err="1">
                <a:solidFill>
                  <a:srgbClr val="FF0000"/>
                </a:solidFill>
              </a:rPr>
              <a:t>julio</a:t>
            </a:r>
            <a:r>
              <a:rPr lang="en-US" sz="2800" b="1" dirty="0">
                <a:solidFill>
                  <a:srgbClr val="FF0000"/>
                </a:solidFill>
              </a:rPr>
              <a:t> de 2022 </a:t>
            </a:r>
            <a:r>
              <a:rPr lang="en-US" sz="2800" dirty="0">
                <a:solidFill>
                  <a:srgbClr val="FF0000"/>
                </a:solidFill>
              </a:rPr>
              <a:t>no se </a:t>
            </a:r>
            <a:r>
              <a:rPr lang="en-US" sz="2800" dirty="0" err="1">
                <a:solidFill>
                  <a:srgbClr val="FF0000"/>
                </a:solidFill>
              </a:rPr>
              <a:t>aceptarán</a:t>
            </a:r>
            <a:r>
              <a:rPr lang="en-US" sz="2800" dirty="0">
                <a:solidFill>
                  <a:srgbClr val="FF0000"/>
                </a:solidFill>
              </a:rPr>
              <a:t> mas </a:t>
            </a:r>
            <a:r>
              <a:rPr lang="en-US" sz="2800" dirty="0" err="1">
                <a:solidFill>
                  <a:srgbClr val="FF0000"/>
                </a:solidFill>
              </a:rPr>
              <a:t>transacciones</a:t>
            </a:r>
            <a:r>
              <a:rPr lang="en-US" sz="2800" dirty="0">
                <a:solidFill>
                  <a:srgbClr val="FF0000"/>
                </a:solidFill>
              </a:rPr>
              <a:t> </a:t>
            </a:r>
            <a:r>
              <a:rPr lang="en-US" sz="2800" dirty="0" err="1">
                <a:solidFill>
                  <a:srgbClr val="FF0000"/>
                </a:solidFill>
              </a:rPr>
              <a:t>en</a:t>
            </a:r>
            <a:r>
              <a:rPr lang="en-US" sz="2800" dirty="0">
                <a:solidFill>
                  <a:srgbClr val="FF0000"/>
                </a:solidFill>
              </a:rPr>
              <a:t> los </a:t>
            </a:r>
            <a:r>
              <a:rPr lang="en-US" sz="2800" dirty="0" err="1">
                <a:solidFill>
                  <a:srgbClr val="FF0000"/>
                </a:solidFill>
              </a:rPr>
              <a:t>formularios</a:t>
            </a:r>
            <a:r>
              <a:rPr lang="en-US" sz="2800" dirty="0">
                <a:solidFill>
                  <a:srgbClr val="FF0000"/>
                </a:solidFill>
              </a:rPr>
              <a:t> </a:t>
            </a:r>
            <a:r>
              <a:rPr lang="en-US" sz="2800" dirty="0" err="1">
                <a:solidFill>
                  <a:srgbClr val="FF0000"/>
                </a:solidFill>
              </a:rPr>
              <a:t>anteriores</a:t>
            </a:r>
            <a:endParaRPr lang="es-PR" sz="2800" dirty="0">
              <a:solidFill>
                <a:srgbClr val="FF0000"/>
              </a:solidFill>
            </a:endParaRPr>
          </a:p>
        </p:txBody>
      </p:sp>
      <p:sp>
        <p:nvSpPr>
          <p:cNvPr id="2" name="TextBox 1">
            <a:extLst>
              <a:ext uri="{FF2B5EF4-FFF2-40B4-BE49-F238E27FC236}">
                <a16:creationId xmlns:a16="http://schemas.microsoft.com/office/drawing/2014/main" id="{DD663784-CBD2-4212-91F0-C9D655FF45EC}"/>
              </a:ext>
            </a:extLst>
          </p:cNvPr>
          <p:cNvSpPr txBox="1"/>
          <p:nvPr/>
        </p:nvSpPr>
        <p:spPr>
          <a:xfrm>
            <a:off x="3322041" y="4572000"/>
            <a:ext cx="5729680" cy="1200329"/>
          </a:xfrm>
          <a:prstGeom prst="rect">
            <a:avLst/>
          </a:prstGeom>
          <a:noFill/>
        </p:spPr>
        <p:txBody>
          <a:bodyPr wrap="square" rtlCol="0">
            <a:spAutoFit/>
          </a:bodyPr>
          <a:lstStyle/>
          <a:p>
            <a:r>
              <a:rPr lang="en-US" dirty="0" err="1">
                <a:solidFill>
                  <a:schemeClr val="bg1"/>
                </a:solidFill>
              </a:rPr>
              <a:t>Estos</a:t>
            </a:r>
            <a:r>
              <a:rPr lang="en-US" dirty="0">
                <a:solidFill>
                  <a:schemeClr val="bg1"/>
                </a:solidFill>
              </a:rPr>
              <a:t> </a:t>
            </a:r>
            <a:r>
              <a:rPr lang="en-US" dirty="0" err="1">
                <a:solidFill>
                  <a:schemeClr val="bg1"/>
                </a:solidFill>
              </a:rPr>
              <a:t>formularios</a:t>
            </a:r>
            <a:r>
              <a:rPr lang="en-US" dirty="0">
                <a:solidFill>
                  <a:schemeClr val="bg1"/>
                </a:solidFill>
              </a:rPr>
              <a:t> se </a:t>
            </a:r>
            <a:r>
              <a:rPr lang="en-US" dirty="0" err="1">
                <a:solidFill>
                  <a:schemeClr val="bg1"/>
                </a:solidFill>
              </a:rPr>
              <a:t>pueden</a:t>
            </a:r>
            <a:r>
              <a:rPr lang="en-US" dirty="0">
                <a:solidFill>
                  <a:schemeClr val="bg1"/>
                </a:solidFill>
              </a:rPr>
              <a:t> usar con Adobe Pro, Adobe DC (es gratis) o </a:t>
            </a:r>
            <a:r>
              <a:rPr lang="en-US" dirty="0" err="1">
                <a:solidFill>
                  <a:schemeClr val="bg1"/>
                </a:solidFill>
              </a:rPr>
              <a:t>buscando</a:t>
            </a:r>
            <a:r>
              <a:rPr lang="en-US" dirty="0">
                <a:solidFill>
                  <a:schemeClr val="bg1"/>
                </a:solidFill>
              </a:rPr>
              <a:t> </a:t>
            </a:r>
            <a:r>
              <a:rPr lang="en-US" dirty="0" err="1">
                <a:solidFill>
                  <a:schemeClr val="bg1"/>
                </a:solidFill>
              </a:rPr>
              <a:t>opciones</a:t>
            </a:r>
            <a:r>
              <a:rPr lang="en-US" dirty="0">
                <a:solidFill>
                  <a:schemeClr val="bg1"/>
                </a:solidFill>
              </a:rPr>
              <a:t> </a:t>
            </a:r>
            <a:r>
              <a:rPr lang="en-US" dirty="0" err="1">
                <a:solidFill>
                  <a:schemeClr val="bg1"/>
                </a:solidFill>
              </a:rPr>
              <a:t>desde</a:t>
            </a:r>
            <a:r>
              <a:rPr lang="en-US" dirty="0">
                <a:solidFill>
                  <a:schemeClr val="bg1"/>
                </a:solidFill>
              </a:rPr>
              <a:t> la </a:t>
            </a:r>
            <a:r>
              <a:rPr lang="en-US" dirty="0" err="1">
                <a:solidFill>
                  <a:schemeClr val="bg1"/>
                </a:solidFill>
              </a:rPr>
              <a:t>página</a:t>
            </a:r>
            <a:r>
              <a:rPr lang="en-US" dirty="0">
                <a:solidFill>
                  <a:schemeClr val="bg1"/>
                </a:solidFill>
              </a:rPr>
              <a:t> </a:t>
            </a:r>
            <a:r>
              <a:rPr lang="en-US" dirty="0">
                <a:solidFill>
                  <a:schemeClr val="bg1"/>
                </a:solidFill>
                <a:hlinkClick r:id="rId3"/>
              </a:rPr>
              <a:t>www.ilovepdf.com</a:t>
            </a:r>
            <a:r>
              <a:rPr lang="en-US" dirty="0">
                <a:solidFill>
                  <a:schemeClr val="bg1"/>
                </a:solidFill>
              </a:rPr>
              <a:t>.  </a:t>
            </a:r>
          </a:p>
          <a:p>
            <a:pPr algn="ctr"/>
            <a:r>
              <a:rPr lang="en-US" b="1" dirty="0">
                <a:solidFill>
                  <a:schemeClr val="bg1"/>
                </a:solidFill>
              </a:rPr>
              <a:t>Tienen que </a:t>
            </a:r>
            <a:r>
              <a:rPr lang="en-US" b="1" dirty="0" err="1">
                <a:solidFill>
                  <a:schemeClr val="bg1"/>
                </a:solidFill>
              </a:rPr>
              <a:t>dar</a:t>
            </a:r>
            <a:r>
              <a:rPr lang="en-US" b="1" dirty="0">
                <a:solidFill>
                  <a:schemeClr val="bg1"/>
                </a:solidFill>
              </a:rPr>
              <a:t> DOWNLOAD para </a:t>
            </a:r>
            <a:r>
              <a:rPr lang="en-US" b="1" dirty="0" err="1">
                <a:solidFill>
                  <a:schemeClr val="bg1"/>
                </a:solidFill>
              </a:rPr>
              <a:t>poder</a:t>
            </a:r>
            <a:r>
              <a:rPr lang="en-US" b="1" dirty="0">
                <a:solidFill>
                  <a:schemeClr val="bg1"/>
                </a:solidFill>
              </a:rPr>
              <a:t> </a:t>
            </a:r>
            <a:r>
              <a:rPr lang="en-US" b="1" dirty="0" err="1">
                <a:solidFill>
                  <a:schemeClr val="bg1"/>
                </a:solidFill>
              </a:rPr>
              <a:t>usarlos</a:t>
            </a:r>
            <a:r>
              <a:rPr lang="en-US" b="1" dirty="0">
                <a:solidFill>
                  <a:schemeClr val="bg1"/>
                </a:solidFill>
              </a:rPr>
              <a:t>.  </a:t>
            </a:r>
          </a:p>
        </p:txBody>
      </p:sp>
    </p:spTree>
    <p:extLst>
      <p:ext uri="{BB962C8B-B14F-4D97-AF65-F5344CB8AC3E}">
        <p14:creationId xmlns:p14="http://schemas.microsoft.com/office/powerpoint/2010/main" val="49655929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F0A53A-8734-4E64-ABAD-4849916D059E}"/>
              </a:ext>
            </a:extLst>
          </p:cNvPr>
          <p:cNvPicPr>
            <a:picLocks noChangeAspect="1"/>
          </p:cNvPicPr>
          <p:nvPr/>
        </p:nvPicPr>
        <p:blipFill>
          <a:blip r:embed="rId2"/>
          <a:stretch>
            <a:fillRect/>
          </a:stretch>
        </p:blipFill>
        <p:spPr>
          <a:xfrm>
            <a:off x="625569" y="0"/>
            <a:ext cx="5303634" cy="6858000"/>
          </a:xfrm>
          <a:prstGeom prst="rect">
            <a:avLst/>
          </a:prstGeom>
        </p:spPr>
      </p:pic>
      <p:pic>
        <p:nvPicPr>
          <p:cNvPr id="6" name="Picture 5">
            <a:extLst>
              <a:ext uri="{FF2B5EF4-FFF2-40B4-BE49-F238E27FC236}">
                <a16:creationId xmlns:a16="http://schemas.microsoft.com/office/drawing/2014/main" id="{3FFB40A3-68BC-440C-85CC-F3748CBCA779}"/>
              </a:ext>
            </a:extLst>
          </p:cNvPr>
          <p:cNvPicPr>
            <a:picLocks noChangeAspect="1"/>
          </p:cNvPicPr>
          <p:nvPr/>
        </p:nvPicPr>
        <p:blipFill>
          <a:blip r:embed="rId3"/>
          <a:stretch>
            <a:fillRect/>
          </a:stretch>
        </p:blipFill>
        <p:spPr>
          <a:xfrm>
            <a:off x="6536765" y="75415"/>
            <a:ext cx="5245891" cy="6858000"/>
          </a:xfrm>
          <a:prstGeom prst="rect">
            <a:avLst/>
          </a:prstGeom>
        </p:spPr>
      </p:pic>
    </p:spTree>
    <p:extLst>
      <p:ext uri="{BB962C8B-B14F-4D97-AF65-F5344CB8AC3E}">
        <p14:creationId xmlns:p14="http://schemas.microsoft.com/office/powerpoint/2010/main" val="456139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539B4A-21C6-4ED4-B906-E184CE522142}"/>
              </a:ext>
            </a:extLst>
          </p:cNvPr>
          <p:cNvSpPr txBox="1"/>
          <p:nvPr/>
        </p:nvSpPr>
        <p:spPr>
          <a:xfrm>
            <a:off x="4927611" y="1367406"/>
            <a:ext cx="6593747" cy="4401205"/>
          </a:xfrm>
          <a:prstGeom prst="rect">
            <a:avLst/>
          </a:prstGeom>
          <a:noFill/>
        </p:spPr>
        <p:txBody>
          <a:bodyPr wrap="square" rtlCol="0">
            <a:spAutoFit/>
          </a:bodyPr>
          <a:lstStyle/>
          <a:p>
            <a:r>
              <a:rPr lang="es-PR" sz="2800" dirty="0"/>
              <a:t>Este formulario se habrá de utilizar para informar y liquidar cualquier viaje fuera de Puerto Rico.  De requerir algún reembolso adicional deberá venir acompañado de un comprobante de desembolso por la cantidad solicitada.</a:t>
            </a:r>
          </a:p>
          <a:p>
            <a:endParaRPr lang="es-PR" sz="2800" dirty="0"/>
          </a:p>
          <a:p>
            <a:r>
              <a:rPr lang="es-PR" sz="2800" dirty="0"/>
              <a:t>Con este formulario </a:t>
            </a:r>
            <a:r>
              <a:rPr lang="es-PR" sz="2800" b="1" dirty="0"/>
              <a:t>NO</a:t>
            </a:r>
            <a:r>
              <a:rPr lang="es-PR" sz="2800" dirty="0"/>
              <a:t> es necesario incluir el formulario titulado </a:t>
            </a:r>
            <a:r>
              <a:rPr lang="es-PR" sz="2800" i="1" dirty="0"/>
              <a:t>“LIQUIDACION Y COMPROBANTE DE GASTOS DE VIAJE”.</a:t>
            </a:r>
          </a:p>
        </p:txBody>
      </p:sp>
      <p:sp>
        <p:nvSpPr>
          <p:cNvPr id="3" name="TextBox 2">
            <a:extLst>
              <a:ext uri="{FF2B5EF4-FFF2-40B4-BE49-F238E27FC236}">
                <a16:creationId xmlns:a16="http://schemas.microsoft.com/office/drawing/2014/main" id="{0842BB31-8776-4162-BC8A-788A6D6DA444}"/>
              </a:ext>
            </a:extLst>
          </p:cNvPr>
          <p:cNvSpPr txBox="1"/>
          <p:nvPr/>
        </p:nvSpPr>
        <p:spPr>
          <a:xfrm>
            <a:off x="5050172" y="276837"/>
            <a:ext cx="6358856" cy="369332"/>
          </a:xfrm>
          <a:prstGeom prst="rect">
            <a:avLst/>
          </a:prstGeom>
          <a:noFill/>
        </p:spPr>
        <p:txBody>
          <a:bodyPr wrap="square" rtlCol="0">
            <a:spAutoFit/>
          </a:bodyPr>
          <a:lstStyle/>
          <a:p>
            <a:pPr algn="ctr"/>
            <a:r>
              <a:rPr lang="en-US" b="1" dirty="0">
                <a:solidFill>
                  <a:srgbClr val="FF0000"/>
                </a:solidFill>
              </a:rPr>
              <a:t>INFORME Y LIQUIDACION DE GASTOS DE VIAJE</a:t>
            </a:r>
          </a:p>
        </p:txBody>
      </p:sp>
      <p:pic>
        <p:nvPicPr>
          <p:cNvPr id="6" name="Picture 5">
            <a:extLst>
              <a:ext uri="{FF2B5EF4-FFF2-40B4-BE49-F238E27FC236}">
                <a16:creationId xmlns:a16="http://schemas.microsoft.com/office/drawing/2014/main" id="{17E28545-7334-4A89-8D9D-288253F2136E}"/>
              </a:ext>
            </a:extLst>
          </p:cNvPr>
          <p:cNvPicPr>
            <a:picLocks noChangeAspect="1"/>
          </p:cNvPicPr>
          <p:nvPr/>
        </p:nvPicPr>
        <p:blipFill>
          <a:blip r:embed="rId2"/>
          <a:stretch>
            <a:fillRect/>
          </a:stretch>
        </p:blipFill>
        <p:spPr>
          <a:xfrm>
            <a:off x="599430" y="0"/>
            <a:ext cx="4175090" cy="6858000"/>
          </a:xfrm>
          <a:prstGeom prst="rect">
            <a:avLst/>
          </a:prstGeom>
        </p:spPr>
      </p:pic>
    </p:spTree>
    <p:extLst>
      <p:ext uri="{BB962C8B-B14F-4D97-AF65-F5344CB8AC3E}">
        <p14:creationId xmlns:p14="http://schemas.microsoft.com/office/powerpoint/2010/main" val="287265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AFBEDB-7F43-46C4-B691-0060259CA970}"/>
              </a:ext>
            </a:extLst>
          </p:cNvPr>
          <p:cNvSpPr txBox="1"/>
          <p:nvPr/>
        </p:nvSpPr>
        <p:spPr>
          <a:xfrm>
            <a:off x="545284" y="100668"/>
            <a:ext cx="11165747" cy="1200329"/>
          </a:xfrm>
          <a:prstGeom prst="rect">
            <a:avLst/>
          </a:prstGeom>
          <a:noFill/>
        </p:spPr>
        <p:txBody>
          <a:bodyPr wrap="square" rtlCol="0">
            <a:spAutoFit/>
          </a:bodyPr>
          <a:lstStyle/>
          <a:p>
            <a:pPr algn="just"/>
            <a:r>
              <a:rPr lang="es-PR" dirty="0"/>
              <a:t>Se utiliza este formulario para liquidar viajes en PR.  El uso de este formulario </a:t>
            </a:r>
            <a:r>
              <a:rPr lang="es-PR" b="1" dirty="0"/>
              <a:t>no requiere se use comprobante de desembolso adicional </a:t>
            </a:r>
            <a:r>
              <a:rPr lang="es-PR" dirty="0"/>
              <a:t>en caso de solicitar reembolsos.  Este formulario contiene todos los datos que se requieren para realizar un desembolso al solicitante.  Este procedimiento y formulario es el que institucionalmente fue creado por </a:t>
            </a:r>
            <a:r>
              <a:rPr lang="es-PR" dirty="0" err="1"/>
              <a:t>Adm</a:t>
            </a:r>
            <a:r>
              <a:rPr lang="es-PR" dirty="0"/>
              <a:t>. Central en 1999, ahora actualizado.</a:t>
            </a:r>
          </a:p>
        </p:txBody>
      </p:sp>
      <p:pic>
        <p:nvPicPr>
          <p:cNvPr id="5" name="Picture 4">
            <a:extLst>
              <a:ext uri="{FF2B5EF4-FFF2-40B4-BE49-F238E27FC236}">
                <a16:creationId xmlns:a16="http://schemas.microsoft.com/office/drawing/2014/main" id="{DFFBA33F-349E-4DF3-8CD7-1F09609A7982}"/>
              </a:ext>
            </a:extLst>
          </p:cNvPr>
          <p:cNvPicPr>
            <a:picLocks noChangeAspect="1"/>
          </p:cNvPicPr>
          <p:nvPr/>
        </p:nvPicPr>
        <p:blipFill>
          <a:blip r:embed="rId2"/>
          <a:stretch>
            <a:fillRect/>
          </a:stretch>
        </p:blipFill>
        <p:spPr>
          <a:xfrm>
            <a:off x="1559449" y="1300997"/>
            <a:ext cx="9286453" cy="5557003"/>
          </a:xfrm>
          <a:prstGeom prst="rect">
            <a:avLst/>
          </a:prstGeom>
        </p:spPr>
      </p:pic>
      <p:sp>
        <p:nvSpPr>
          <p:cNvPr id="2" name="Oval 1">
            <a:extLst>
              <a:ext uri="{FF2B5EF4-FFF2-40B4-BE49-F238E27FC236}">
                <a16:creationId xmlns:a16="http://schemas.microsoft.com/office/drawing/2014/main" id="{5B2FC81F-0623-4287-8EB1-9C672F48A8C1}"/>
              </a:ext>
            </a:extLst>
          </p:cNvPr>
          <p:cNvSpPr/>
          <p:nvPr/>
        </p:nvSpPr>
        <p:spPr>
          <a:xfrm>
            <a:off x="251670" y="2516697"/>
            <a:ext cx="1208014" cy="91230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a:t>Si </a:t>
            </a:r>
            <a:r>
              <a:rPr lang="en-US" sz="1100" dirty="0" err="1"/>
              <a:t>hubo</a:t>
            </a:r>
            <a:r>
              <a:rPr lang="en-US" sz="1100" dirty="0"/>
              <a:t> </a:t>
            </a:r>
            <a:r>
              <a:rPr lang="en-US" sz="1100" dirty="0" err="1"/>
              <a:t>anticipo</a:t>
            </a:r>
            <a:r>
              <a:rPr lang="en-US" sz="1100" dirty="0"/>
              <a:t> se </a:t>
            </a:r>
            <a:r>
              <a:rPr lang="en-US" sz="1100" dirty="0" err="1"/>
              <a:t>completa</a:t>
            </a:r>
            <a:r>
              <a:rPr lang="en-US" sz="1100" dirty="0"/>
              <a:t> </a:t>
            </a:r>
            <a:r>
              <a:rPr lang="en-US" sz="1100" dirty="0" err="1"/>
              <a:t>parte</a:t>
            </a:r>
            <a:r>
              <a:rPr lang="en-US" sz="1100" dirty="0"/>
              <a:t> A</a:t>
            </a:r>
          </a:p>
        </p:txBody>
      </p:sp>
      <p:sp>
        <p:nvSpPr>
          <p:cNvPr id="3" name="Arrow: Right 2">
            <a:extLst>
              <a:ext uri="{FF2B5EF4-FFF2-40B4-BE49-F238E27FC236}">
                <a16:creationId xmlns:a16="http://schemas.microsoft.com/office/drawing/2014/main" id="{531B28B2-86FD-49DC-837A-6C475D58D49B}"/>
              </a:ext>
            </a:extLst>
          </p:cNvPr>
          <p:cNvSpPr/>
          <p:nvPr/>
        </p:nvSpPr>
        <p:spPr>
          <a:xfrm>
            <a:off x="1275127" y="2919369"/>
            <a:ext cx="385893" cy="243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7E610AD-DEF9-4C3C-8320-2E9D9A024A2B}"/>
              </a:ext>
            </a:extLst>
          </p:cNvPr>
          <p:cNvSpPr/>
          <p:nvPr/>
        </p:nvSpPr>
        <p:spPr>
          <a:xfrm>
            <a:off x="8791662" y="3531765"/>
            <a:ext cx="1971413" cy="88084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Si no </a:t>
            </a:r>
            <a:r>
              <a:rPr lang="en-US" sz="1200" dirty="0" err="1"/>
              <a:t>hubo</a:t>
            </a:r>
            <a:r>
              <a:rPr lang="en-US" sz="1200" dirty="0"/>
              <a:t> </a:t>
            </a:r>
            <a:r>
              <a:rPr lang="en-US" sz="1200" dirty="0" err="1"/>
              <a:t>anticipo</a:t>
            </a:r>
            <a:r>
              <a:rPr lang="en-US" sz="1200" dirty="0"/>
              <a:t> se </a:t>
            </a:r>
            <a:r>
              <a:rPr lang="en-US" sz="1200" dirty="0" err="1"/>
              <a:t>completa</a:t>
            </a:r>
            <a:r>
              <a:rPr lang="en-US" sz="1200" dirty="0"/>
              <a:t> </a:t>
            </a:r>
            <a:r>
              <a:rPr lang="en-US" sz="1200" dirty="0" err="1"/>
              <a:t>parte</a:t>
            </a:r>
            <a:r>
              <a:rPr lang="en-US" sz="1200" dirty="0"/>
              <a:t> B</a:t>
            </a:r>
          </a:p>
        </p:txBody>
      </p:sp>
      <p:sp>
        <p:nvSpPr>
          <p:cNvPr id="7" name="Arrow: Left 6">
            <a:extLst>
              <a:ext uri="{FF2B5EF4-FFF2-40B4-BE49-F238E27FC236}">
                <a16:creationId xmlns:a16="http://schemas.microsoft.com/office/drawing/2014/main" id="{AB656979-8063-48EE-B965-EE89AF0195FE}"/>
              </a:ext>
            </a:extLst>
          </p:cNvPr>
          <p:cNvSpPr/>
          <p:nvPr/>
        </p:nvSpPr>
        <p:spPr>
          <a:xfrm>
            <a:off x="8708835" y="3842158"/>
            <a:ext cx="426776" cy="2600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6899BE-6002-4F1D-970D-0B9B2A252FA2}"/>
              </a:ext>
            </a:extLst>
          </p:cNvPr>
          <p:cNvSpPr/>
          <p:nvPr/>
        </p:nvSpPr>
        <p:spPr>
          <a:xfrm>
            <a:off x="109058" y="5117284"/>
            <a:ext cx="1450392" cy="14512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Dado que no hay que </a:t>
            </a:r>
            <a:r>
              <a:rPr lang="en-US" sz="1200" dirty="0" err="1"/>
              <a:t>someter</a:t>
            </a:r>
            <a:r>
              <a:rPr lang="en-US" sz="1200" dirty="0"/>
              <a:t> </a:t>
            </a:r>
            <a:r>
              <a:rPr lang="en-US" sz="1200" dirty="0" err="1"/>
              <a:t>comprobante</a:t>
            </a:r>
            <a:r>
              <a:rPr lang="en-US" sz="1200" dirty="0"/>
              <a:t> de </a:t>
            </a:r>
            <a:r>
              <a:rPr lang="en-US" sz="1200" dirty="0" err="1"/>
              <a:t>desembolso</a:t>
            </a:r>
            <a:r>
              <a:rPr lang="en-US" sz="1200" dirty="0"/>
              <a:t> </a:t>
            </a:r>
            <a:r>
              <a:rPr lang="en-US" sz="1200" dirty="0" err="1"/>
              <a:t>adicional</a:t>
            </a:r>
            <a:r>
              <a:rPr lang="en-US" sz="1200" dirty="0"/>
              <a:t>, se </a:t>
            </a:r>
            <a:r>
              <a:rPr lang="en-US" sz="1200" dirty="0" err="1"/>
              <a:t>deben</a:t>
            </a:r>
            <a:r>
              <a:rPr lang="en-US" sz="1200" dirty="0"/>
              <a:t> </a:t>
            </a:r>
            <a:r>
              <a:rPr lang="en-US" sz="1200" dirty="0" err="1"/>
              <a:t>completar</a:t>
            </a:r>
            <a:r>
              <a:rPr lang="en-US" sz="1200" dirty="0"/>
              <a:t> </a:t>
            </a:r>
            <a:r>
              <a:rPr lang="en-US" sz="1200" dirty="0" err="1"/>
              <a:t>todas</a:t>
            </a:r>
            <a:r>
              <a:rPr lang="en-US" sz="1200" dirty="0"/>
              <a:t> las </a:t>
            </a:r>
            <a:r>
              <a:rPr lang="en-US" sz="1200" dirty="0" err="1"/>
              <a:t>firmas</a:t>
            </a:r>
            <a:r>
              <a:rPr lang="en-US" sz="1200" dirty="0"/>
              <a:t> </a:t>
            </a:r>
            <a:r>
              <a:rPr lang="en-US" sz="1200" dirty="0" err="1"/>
              <a:t>requeridas</a:t>
            </a:r>
            <a:endParaRPr lang="en-US" sz="1200" dirty="0"/>
          </a:p>
        </p:txBody>
      </p:sp>
    </p:spTree>
    <p:extLst>
      <p:ext uri="{BB962C8B-B14F-4D97-AF65-F5344CB8AC3E}">
        <p14:creationId xmlns:p14="http://schemas.microsoft.com/office/powerpoint/2010/main" val="3445185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479D89-B54F-4270-9403-69715B872CF8}"/>
              </a:ext>
            </a:extLst>
          </p:cNvPr>
          <p:cNvPicPr>
            <a:picLocks noChangeAspect="1"/>
          </p:cNvPicPr>
          <p:nvPr/>
        </p:nvPicPr>
        <p:blipFill>
          <a:blip r:embed="rId2"/>
          <a:stretch>
            <a:fillRect/>
          </a:stretch>
        </p:blipFill>
        <p:spPr>
          <a:xfrm>
            <a:off x="3377045" y="0"/>
            <a:ext cx="5437909" cy="6858000"/>
          </a:xfrm>
          <a:prstGeom prst="rect">
            <a:avLst/>
          </a:prstGeom>
        </p:spPr>
      </p:pic>
    </p:spTree>
    <p:extLst>
      <p:ext uri="{BB962C8B-B14F-4D97-AF65-F5344CB8AC3E}">
        <p14:creationId xmlns:p14="http://schemas.microsoft.com/office/powerpoint/2010/main" val="2764063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99FB805-9574-49C8-8F46-86CCE7CC596F}"/>
              </a:ext>
            </a:extLst>
          </p:cNvPr>
          <p:cNvSpPr txBox="1"/>
          <p:nvPr/>
        </p:nvSpPr>
        <p:spPr>
          <a:xfrm>
            <a:off x="804672" y="338328"/>
            <a:ext cx="3877056" cy="224942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cap="all">
                <a:latin typeface="+mj-lt"/>
                <a:ea typeface="+mj-ea"/>
                <a:cs typeface="+mj-cs"/>
              </a:rPr>
              <a:t>Gracias!</a:t>
            </a:r>
          </a:p>
        </p:txBody>
      </p:sp>
      <p:pic>
        <p:nvPicPr>
          <p:cNvPr id="3" name="Picture 2" descr="A picture containing text, clipart&#10;&#10;Description automatically generated">
            <a:extLst>
              <a:ext uri="{FF2B5EF4-FFF2-40B4-BE49-F238E27FC236}">
                <a16:creationId xmlns:a16="http://schemas.microsoft.com/office/drawing/2014/main" id="{12219230-8F81-4149-8598-C809899D7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1" y="503123"/>
            <a:ext cx="4416894" cy="2264713"/>
          </a:xfrm>
          <a:prstGeom prst="rect">
            <a:avLst/>
          </a:prstGeom>
        </p:spPr>
      </p:pic>
      <p:pic>
        <p:nvPicPr>
          <p:cNvPr id="4" name="Picture 3" descr="A picture containing text, device&#10;&#10;Description automatically generated">
            <a:extLst>
              <a:ext uri="{FF2B5EF4-FFF2-40B4-BE49-F238E27FC236}">
                <a16:creationId xmlns:a16="http://schemas.microsoft.com/office/drawing/2014/main" id="{F34B09F3-5652-4291-BA2C-0EF0EF585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088" y="3808428"/>
            <a:ext cx="4710806" cy="2332753"/>
          </a:xfrm>
          <a:prstGeom prst="rect">
            <a:avLst/>
          </a:prstGeom>
        </p:spPr>
      </p:pic>
    </p:spTree>
    <p:extLst>
      <p:ext uri="{BB962C8B-B14F-4D97-AF65-F5344CB8AC3E}">
        <p14:creationId xmlns:p14="http://schemas.microsoft.com/office/powerpoint/2010/main" val="28490548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7">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1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29E8F-8C66-4670-AA50-4133814C7989}"/>
              </a:ext>
            </a:extLst>
          </p:cNvPr>
          <p:cNvSpPr>
            <a:spLocks noGrp="1"/>
          </p:cNvSpPr>
          <p:nvPr>
            <p:ph type="title"/>
          </p:nvPr>
        </p:nvSpPr>
        <p:spPr>
          <a:xfrm>
            <a:off x="1166649" y="721805"/>
            <a:ext cx="10258732" cy="1126565"/>
          </a:xfrm>
        </p:spPr>
        <p:txBody>
          <a:bodyPr anchor="b">
            <a:normAutofit/>
          </a:bodyPr>
          <a:lstStyle/>
          <a:p>
            <a:r>
              <a:rPr lang="es-PR" sz="6000" dirty="0"/>
              <a:t>Razones para enmiendas</a:t>
            </a:r>
          </a:p>
        </p:txBody>
      </p:sp>
      <p:grpSp>
        <p:nvGrpSpPr>
          <p:cNvPr id="62" name="Group 13">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63"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2">
            <a:extLst>
              <a:ext uri="{FF2B5EF4-FFF2-40B4-BE49-F238E27FC236}">
                <a16:creationId xmlns:a16="http://schemas.microsoft.com/office/drawing/2014/main" id="{837C618C-70AA-4438-A2A2-BDFAA1C56476}"/>
              </a:ext>
            </a:extLst>
          </p:cNvPr>
          <p:cNvSpPr>
            <a:spLocks noGrp="1"/>
          </p:cNvSpPr>
          <p:nvPr>
            <p:ph idx="1"/>
          </p:nvPr>
        </p:nvSpPr>
        <p:spPr>
          <a:xfrm>
            <a:off x="1166648" y="2437796"/>
            <a:ext cx="10258733" cy="3771845"/>
          </a:xfrm>
        </p:spPr>
        <p:txBody>
          <a:bodyPr anchor="ctr">
            <a:normAutofit lnSpcReduction="10000"/>
          </a:bodyPr>
          <a:lstStyle/>
          <a:p>
            <a:r>
              <a:rPr lang="es-PR" sz="2000" dirty="0"/>
              <a:t>Recibimos recomendaciones de la NSF para que enmendáramos el reglamento, particularmente las dietas, porque lo poco que se otorgaba en este renglón estaba afectando la consecución de los objetivos de algunos proyectos. </a:t>
            </a:r>
          </a:p>
          <a:p>
            <a:r>
              <a:rPr lang="es-PR" sz="2000" dirty="0"/>
              <a:t>Agilizar actualizaciones de costos - no es necesario enmendar el reglamento, los costos por concepto de dieta y millajes en PR pueden ser enmendadas por la oficina del presidente de la UPR. </a:t>
            </a:r>
          </a:p>
          <a:p>
            <a:r>
              <a:rPr lang="es-PR" sz="2000" dirty="0"/>
              <a:t>Agilizar y simplificar el tramite (reducir la cantidad de transacciones) </a:t>
            </a:r>
          </a:p>
          <a:p>
            <a:r>
              <a:rPr lang="es-PR" sz="2000" dirty="0"/>
              <a:t>Reducir la cantidad de evidencia a presentar </a:t>
            </a:r>
          </a:p>
          <a:p>
            <a:r>
              <a:rPr lang="es-PR" sz="2000" dirty="0"/>
              <a:t>Reducir la cantidad de transacciones </a:t>
            </a:r>
          </a:p>
          <a:p>
            <a:r>
              <a:rPr lang="es-PR" sz="2000" dirty="0"/>
              <a:t>Aceptar evidencia por medios electrónicos</a:t>
            </a:r>
          </a:p>
          <a:p>
            <a:r>
              <a:rPr lang="es-PR" sz="2000" dirty="0"/>
              <a:t>Viabilizar transformaciones de procesos asistidos por tecnología </a:t>
            </a:r>
          </a:p>
          <a:p>
            <a:endParaRPr lang="es-PR" sz="2000" dirty="0"/>
          </a:p>
          <a:p>
            <a:endParaRPr lang="es-PR" sz="2000" dirty="0"/>
          </a:p>
          <a:p>
            <a:endParaRPr lang="es-PR" sz="2000" dirty="0"/>
          </a:p>
        </p:txBody>
      </p:sp>
    </p:spTree>
    <p:extLst>
      <p:ext uri="{BB962C8B-B14F-4D97-AF65-F5344CB8AC3E}">
        <p14:creationId xmlns:p14="http://schemas.microsoft.com/office/powerpoint/2010/main" val="1994454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50C687-86B5-4248-BEBB-0B59B7977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7DAC0-A6BB-4FDA-A109-AB15F9D6E3C9}"/>
              </a:ext>
            </a:extLst>
          </p:cNvPr>
          <p:cNvSpPr>
            <a:spLocks noGrp="1"/>
          </p:cNvSpPr>
          <p:nvPr>
            <p:ph type="title"/>
          </p:nvPr>
        </p:nvSpPr>
        <p:spPr>
          <a:xfrm>
            <a:off x="1166648" y="721805"/>
            <a:ext cx="4264888" cy="2221992"/>
          </a:xfrm>
        </p:spPr>
        <p:txBody>
          <a:bodyPr vert="horz" lIns="91440" tIns="45720" rIns="91440" bIns="45720" rtlCol="0" anchor="ctr">
            <a:normAutofit/>
          </a:bodyPr>
          <a:lstStyle/>
          <a:p>
            <a:r>
              <a:rPr lang="en-US" sz="4200" kern="1200">
                <a:solidFill>
                  <a:schemeClr val="tx1"/>
                </a:solidFill>
                <a:latin typeface="+mj-lt"/>
                <a:ea typeface="+mj-ea"/>
                <a:cs typeface="+mj-cs"/>
              </a:rPr>
              <a:t>Certificación 65 2020 – 2021	</a:t>
            </a:r>
          </a:p>
        </p:txBody>
      </p:sp>
      <p:sp>
        <p:nvSpPr>
          <p:cNvPr id="16"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9B4CF53-BC95-46A2-B37D-D05450472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9" name="Rectangle 64">
              <a:extLst>
                <a:ext uri="{FF2B5EF4-FFF2-40B4-BE49-F238E27FC236}">
                  <a16:creationId xmlns:a16="http://schemas.microsoft.com/office/drawing/2014/main" id="{82FB6946-B6BC-49D3-BB97-5BB97BCDA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D7D05801-3139-44B5-9BA4-80BF3814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285406-A9A8-420E-B8E4-793B60049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B3D20EE-1C4E-4D4C-BCA6-8EDFF7C50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C1515A89-664B-462C-9F5A-1E58EC54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3161A7D-FA76-4326-BAB9-6E0233A01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AA24BE7B-1AAC-463B-9FEF-7590317F4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6AB4F15-4844-457A-AF46-3D1D1AE34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2260C4BD-CAAF-4776-AD3C-8449E4750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BFEFE041-1ED6-448D-AB61-539755AB9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91B5294C-A473-487E-B001-D0B9E60E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CB2FBA8-54F5-4AAC-A317-EE8CD705E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260C043C-3DD1-45AE-8C57-3B00D058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2AF05C5C-202A-4D8F-BE6C-10BBC01B0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D5F0CE7E-3C13-48B7-B758-56D1ECF99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62231363-AC94-4C4D-A832-B5F6C25F0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109068F2-E473-4D37-8B86-E277B12CE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9243EA3-CC31-43A5-B7BA-8077D9945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81597D69-9411-4FE0-9741-385ED1D4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AEC6CFC5-C230-4B82-B3DA-852FC60C2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8ADA3F9-ABA7-4C0C-AD7A-5FEDBF0018B3}"/>
              </a:ext>
            </a:extLst>
          </p:cNvPr>
          <p:cNvSpPr>
            <a:spLocks noGrp="1"/>
          </p:cNvSpPr>
          <p:nvPr>
            <p:ph sz="half" idx="1"/>
          </p:nvPr>
        </p:nvSpPr>
        <p:spPr>
          <a:xfrm>
            <a:off x="1166648" y="3531476"/>
            <a:ext cx="4264888" cy="3034862"/>
          </a:xfrm>
        </p:spPr>
        <p:txBody>
          <a:bodyPr vert="horz" lIns="91440" tIns="45720" rIns="91440" bIns="45720" rtlCol="0" anchor="ctr">
            <a:normAutofit/>
          </a:bodyPr>
          <a:lstStyle/>
          <a:p>
            <a:r>
              <a:rPr lang="en-US" sz="1800">
                <a:hlinkClick r:id="rId2"/>
              </a:rPr>
              <a:t>https://apicertificaciones.upr.edu/file/download/24508</a:t>
            </a:r>
            <a:endParaRPr lang="en-US" sz="1800"/>
          </a:p>
          <a:p>
            <a:endParaRPr lang="en-US" sz="1800"/>
          </a:p>
        </p:txBody>
      </p:sp>
      <p:pic>
        <p:nvPicPr>
          <p:cNvPr id="7" name="Content Placeholder 6">
            <a:extLst>
              <a:ext uri="{FF2B5EF4-FFF2-40B4-BE49-F238E27FC236}">
                <a16:creationId xmlns:a16="http://schemas.microsoft.com/office/drawing/2014/main" id="{C382CF43-3871-49DE-886D-E53EB48B87D7}"/>
              </a:ext>
            </a:extLst>
          </p:cNvPr>
          <p:cNvPicPr>
            <a:picLocks noGrp="1" noChangeAspect="1"/>
          </p:cNvPicPr>
          <p:nvPr>
            <p:ph sz="half" idx="2"/>
          </p:nvPr>
        </p:nvPicPr>
        <p:blipFill>
          <a:blip r:embed="rId3"/>
          <a:stretch>
            <a:fillRect/>
          </a:stretch>
        </p:blipFill>
        <p:spPr>
          <a:xfrm>
            <a:off x="6377040" y="928129"/>
            <a:ext cx="5526788" cy="5001742"/>
          </a:xfrm>
          <a:prstGeom prst="rect">
            <a:avLst/>
          </a:prstGeom>
        </p:spPr>
      </p:pic>
    </p:spTree>
    <p:extLst>
      <p:ext uri="{BB962C8B-B14F-4D97-AF65-F5344CB8AC3E}">
        <p14:creationId xmlns:p14="http://schemas.microsoft.com/office/powerpoint/2010/main" val="155273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10">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E6B1FAF-4050-4EC5-8553-7B94F7364751}"/>
              </a:ext>
            </a:extLst>
          </p:cNvPr>
          <p:cNvSpPr>
            <a:spLocks noGrp="1"/>
          </p:cNvSpPr>
          <p:nvPr>
            <p:ph type="title"/>
          </p:nvPr>
        </p:nvSpPr>
        <p:spPr>
          <a:xfrm>
            <a:off x="1166649" y="721805"/>
            <a:ext cx="10258732" cy="1162751"/>
          </a:xfrm>
        </p:spPr>
        <p:txBody>
          <a:bodyPr anchor="b">
            <a:normAutofit/>
          </a:bodyPr>
          <a:lstStyle/>
          <a:p>
            <a:r>
              <a:rPr lang="es-PR" sz="6000" dirty="0"/>
              <a:t>Aplicación (artículo V)</a:t>
            </a:r>
          </a:p>
        </p:txBody>
      </p:sp>
      <p:grpSp>
        <p:nvGrpSpPr>
          <p:cNvPr id="44" name="Group 16">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8"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791689A-F705-44CD-AE4F-6C7443F6F8D6}"/>
              </a:ext>
            </a:extLst>
          </p:cNvPr>
          <p:cNvSpPr>
            <a:spLocks noGrp="1"/>
          </p:cNvSpPr>
          <p:nvPr>
            <p:ph idx="1"/>
          </p:nvPr>
        </p:nvSpPr>
        <p:spPr>
          <a:xfrm>
            <a:off x="1166649" y="2609385"/>
            <a:ext cx="10258733" cy="3956953"/>
          </a:xfrm>
        </p:spPr>
        <p:txBody>
          <a:bodyPr anchor="ctr">
            <a:normAutofit fontScale="85000" lnSpcReduction="20000"/>
          </a:bodyPr>
          <a:lstStyle/>
          <a:p>
            <a:r>
              <a:rPr lang="es-PR" sz="2900" dirty="0"/>
              <a:t>Aplica a </a:t>
            </a:r>
            <a:r>
              <a:rPr lang="es-PR" sz="2900" b="1" dirty="0"/>
              <a:t>TODA</a:t>
            </a:r>
            <a:r>
              <a:rPr lang="es-PR" sz="2900" dirty="0"/>
              <a:t> persona que viaje, dentro y fuera de Puerto Rico, para realizar alguna gestión oficial de la Universidad.</a:t>
            </a:r>
          </a:p>
          <a:p>
            <a:pPr marL="914400" lvl="2" indent="0">
              <a:buNone/>
            </a:pPr>
            <a:r>
              <a:rPr lang="es-PR" sz="2900" i="1" dirty="0"/>
              <a:t>“…aplicará tanto a funcionarios y empleados como a personas particulares…”</a:t>
            </a:r>
          </a:p>
          <a:p>
            <a:r>
              <a:rPr lang="es-PR" sz="2900" dirty="0"/>
              <a:t>Le aplica a contratistas, a menos que el contrato establezca otra cosa. </a:t>
            </a:r>
          </a:p>
          <a:p>
            <a:r>
              <a:rPr lang="es-PR" sz="2900" dirty="0"/>
              <a:t>Estudiantes: les puede aplicar de la misma forma que un empleado o persona particular o disposiciones específicas según el contexto. </a:t>
            </a:r>
          </a:p>
          <a:p>
            <a:pPr lvl="1"/>
            <a:r>
              <a:rPr lang="es-PR" sz="2900" dirty="0"/>
              <a:t>Disposiciones especificas para: </a:t>
            </a:r>
          </a:p>
          <a:p>
            <a:pPr lvl="2"/>
            <a:r>
              <a:rPr lang="es-PR" sz="2900" i="1" dirty="0"/>
              <a:t>“actividades académicas,</a:t>
            </a:r>
          </a:p>
          <a:p>
            <a:pPr lvl="2"/>
            <a:r>
              <a:rPr lang="es-PR" sz="2900" i="1" dirty="0"/>
              <a:t>culturales, </a:t>
            </a:r>
          </a:p>
          <a:p>
            <a:pPr lvl="2"/>
            <a:r>
              <a:rPr lang="es-PR" sz="2900" i="1" dirty="0"/>
              <a:t>atléticas </a:t>
            </a:r>
          </a:p>
          <a:p>
            <a:pPr lvl="2"/>
            <a:r>
              <a:rPr lang="es-PR" sz="2900" i="1" dirty="0"/>
              <a:t>o sociales en representación de la Universidad”</a:t>
            </a:r>
          </a:p>
          <a:p>
            <a:endParaRPr lang="es-PR" sz="1600" dirty="0"/>
          </a:p>
        </p:txBody>
      </p:sp>
    </p:spTree>
    <p:extLst>
      <p:ext uri="{BB962C8B-B14F-4D97-AF65-F5344CB8AC3E}">
        <p14:creationId xmlns:p14="http://schemas.microsoft.com/office/powerpoint/2010/main" val="26653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B2BD5-6AAB-46F7-A8D1-665DAE973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751456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14C07-13CF-4DF6-9961-BCD2F0D059F4}"/>
              </a:ext>
            </a:extLst>
          </p:cNvPr>
          <p:cNvSpPr>
            <a:spLocks noGrp="1"/>
          </p:cNvSpPr>
          <p:nvPr>
            <p:ph type="title"/>
          </p:nvPr>
        </p:nvSpPr>
        <p:spPr>
          <a:xfrm>
            <a:off x="1036685" y="1152144"/>
            <a:ext cx="6611024" cy="4666765"/>
          </a:xfrm>
        </p:spPr>
        <p:txBody>
          <a:bodyPr vert="horz" lIns="91440" tIns="45720" rIns="91440" bIns="45720" rtlCol="0" anchor="ctr">
            <a:normAutofit/>
          </a:bodyPr>
          <a:lstStyle/>
          <a:p>
            <a:r>
              <a:rPr lang="en-US" sz="8000" kern="1200">
                <a:solidFill>
                  <a:schemeClr val="tx1"/>
                </a:solidFill>
                <a:latin typeface="+mj-lt"/>
                <a:ea typeface="+mj-ea"/>
                <a:cs typeface="+mj-cs"/>
              </a:rPr>
              <a:t>Definiciones (artículo VI) </a:t>
            </a:r>
          </a:p>
        </p:txBody>
      </p:sp>
      <p:sp>
        <p:nvSpPr>
          <p:cNvPr id="3" name="Content Placeholder 2">
            <a:extLst>
              <a:ext uri="{FF2B5EF4-FFF2-40B4-BE49-F238E27FC236}">
                <a16:creationId xmlns:a16="http://schemas.microsoft.com/office/drawing/2014/main" id="{4267E68E-E9CF-48BF-8CDE-59168DFE0980}"/>
              </a:ext>
            </a:extLst>
          </p:cNvPr>
          <p:cNvSpPr>
            <a:spLocks noGrp="1"/>
          </p:cNvSpPr>
          <p:nvPr>
            <p:ph idx="1"/>
          </p:nvPr>
        </p:nvSpPr>
        <p:spPr>
          <a:xfrm>
            <a:off x="8678487" y="1152143"/>
            <a:ext cx="3044207" cy="4663440"/>
          </a:xfrm>
        </p:spPr>
        <p:txBody>
          <a:bodyPr vert="horz" lIns="91440" tIns="45720" rIns="91440" bIns="45720" rtlCol="0" anchor="ctr">
            <a:normAutofit/>
          </a:bodyPr>
          <a:lstStyle/>
          <a:p>
            <a:pPr marL="0" indent="0">
              <a:buNone/>
            </a:pPr>
            <a:r>
              <a:rPr lang="en-US" sz="3200" kern="1200">
                <a:solidFill>
                  <a:schemeClr val="tx1"/>
                </a:solidFill>
                <a:latin typeface="+mn-lt"/>
                <a:ea typeface="+mn-ea"/>
                <a:cs typeface="+mn-cs"/>
              </a:rPr>
              <a:t>Provee informacion valiosa de la nomenclatura utilizada a traves de todo el reglamento. </a:t>
            </a:r>
          </a:p>
        </p:txBody>
      </p:sp>
      <p:grpSp>
        <p:nvGrpSpPr>
          <p:cNvPr id="16" name="Group 15">
            <a:extLst>
              <a:ext uri="{FF2B5EF4-FFF2-40B4-BE49-F238E27FC236}">
                <a16:creationId xmlns:a16="http://schemas.microsoft.com/office/drawing/2014/main" id="{31D279A5-A726-4EB1-8C82-5DCAD7206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7" name="Rectangle 64">
              <a:extLst>
                <a:ext uri="{FF2B5EF4-FFF2-40B4-BE49-F238E27FC236}">
                  <a16:creationId xmlns:a16="http://schemas.microsoft.com/office/drawing/2014/main" id="{1CE5924F-E0EC-42CC-8DEC-805AA13D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8E307F87-8A04-4995-972E-FDA64B90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B4F94FEB-6437-4F82-8162-102CD0F5A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A0E57C3-AF35-4479-921A-4DE8AEE16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D90A8767-9020-4331-B099-51AE678E5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E99A61B-8C5D-495B-B1E3-EDE182F2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8091840-442B-48FC-B52B-A30A33D1B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BA7ECAD-216B-44A5-B7A8-F01B7A61E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7C542924-4C61-497C-823F-6DABE94F3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DA58E6AB-0D24-4203-BB36-23C46E1D45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1786210C-FC2B-42A8-B9AD-B59D7BC74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6631C158-3987-4246-A8F0-A446381D3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F89EDD3-5511-4A57-AAD1-2D188E9C4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D993D38-1E01-4DFD-A5D0-0A3781CD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6FE807E-293A-446E-9F8F-3B87D763B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4AC0B35E-8639-4057-9E0B-8109D67F8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1892F8C1-D3BE-441F-BAB0-F3F7D6CA4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EF068311-5A24-4E53-9104-6C62EE555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EC9C299-85CB-409E-80B2-F3F1E3149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E56E79AE-691C-4BA9-A736-A35E5BF52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96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4B3F-37DC-4A0C-9953-6B496904AB39}"/>
              </a:ext>
            </a:extLst>
          </p:cNvPr>
          <p:cNvSpPr>
            <a:spLocks noGrp="1"/>
          </p:cNvSpPr>
          <p:nvPr>
            <p:ph type="title"/>
          </p:nvPr>
        </p:nvSpPr>
        <p:spPr/>
        <p:txBody>
          <a:bodyPr/>
          <a:lstStyle/>
          <a:p>
            <a:r>
              <a:rPr lang="es-PR"/>
              <a:t>Autorización (artículo VII) </a:t>
            </a:r>
          </a:p>
        </p:txBody>
      </p:sp>
      <p:graphicFrame>
        <p:nvGraphicFramePr>
          <p:cNvPr id="68" name="Content Placeholder 2">
            <a:extLst>
              <a:ext uri="{FF2B5EF4-FFF2-40B4-BE49-F238E27FC236}">
                <a16:creationId xmlns:a16="http://schemas.microsoft.com/office/drawing/2014/main" id="{6803F570-CB65-466F-8DDB-02FE5CB8640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39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7649CD-86F0-4CF0-8E95-7892DBB64D6B}"/>
              </a:ext>
            </a:extLst>
          </p:cNvPr>
          <p:cNvSpPr>
            <a:spLocks noGrp="1"/>
          </p:cNvSpPr>
          <p:nvPr>
            <p:ph type="title"/>
          </p:nvPr>
        </p:nvSpPr>
        <p:spPr>
          <a:xfrm>
            <a:off x="1371597" y="348865"/>
            <a:ext cx="10044023" cy="877729"/>
          </a:xfrm>
        </p:spPr>
        <p:txBody>
          <a:bodyPr anchor="ctr">
            <a:normAutofit/>
          </a:bodyPr>
          <a:lstStyle/>
          <a:p>
            <a:r>
              <a:rPr lang="es-PR" sz="4000">
                <a:solidFill>
                  <a:srgbClr val="FFFFFF"/>
                </a:solidFill>
              </a:rPr>
              <a:t>Autorizaciones (cont)</a:t>
            </a:r>
          </a:p>
        </p:txBody>
      </p:sp>
      <p:graphicFrame>
        <p:nvGraphicFramePr>
          <p:cNvPr id="4" name="Table 4">
            <a:extLst>
              <a:ext uri="{FF2B5EF4-FFF2-40B4-BE49-F238E27FC236}">
                <a16:creationId xmlns:a16="http://schemas.microsoft.com/office/drawing/2014/main" id="{C9C29281-ED33-4F8E-9C2A-AA1E87580D9F}"/>
              </a:ext>
            </a:extLst>
          </p:cNvPr>
          <p:cNvGraphicFramePr>
            <a:graphicFrameLocks noGrp="1"/>
          </p:cNvGraphicFramePr>
          <p:nvPr>
            <p:ph idx="1"/>
            <p:extLst>
              <p:ext uri="{D42A27DB-BD31-4B8C-83A1-F6EECF244321}">
                <p14:modId xmlns:p14="http://schemas.microsoft.com/office/powerpoint/2010/main" val="2199369821"/>
              </p:ext>
            </p:extLst>
          </p:nvPr>
        </p:nvGraphicFramePr>
        <p:xfrm>
          <a:off x="947159" y="2112579"/>
          <a:ext cx="10321624" cy="4192808"/>
        </p:xfrm>
        <a:graphic>
          <a:graphicData uri="http://schemas.openxmlformats.org/drawingml/2006/table">
            <a:tbl>
              <a:tblPr firstRow="1" bandRow="1">
                <a:tableStyleId>{5C22544A-7EE6-4342-B048-85BDC9FD1C3A}</a:tableStyleId>
              </a:tblPr>
              <a:tblGrid>
                <a:gridCol w="4133585">
                  <a:extLst>
                    <a:ext uri="{9D8B030D-6E8A-4147-A177-3AD203B41FA5}">
                      <a16:colId xmlns:a16="http://schemas.microsoft.com/office/drawing/2014/main" val="4171980674"/>
                    </a:ext>
                  </a:extLst>
                </a:gridCol>
                <a:gridCol w="6188039">
                  <a:extLst>
                    <a:ext uri="{9D8B030D-6E8A-4147-A177-3AD203B41FA5}">
                      <a16:colId xmlns:a16="http://schemas.microsoft.com/office/drawing/2014/main" val="3953170166"/>
                    </a:ext>
                  </a:extLst>
                </a:gridCol>
              </a:tblGrid>
              <a:tr h="390855">
                <a:tc>
                  <a:txBody>
                    <a:bodyPr/>
                    <a:lstStyle/>
                    <a:p>
                      <a:r>
                        <a:rPr lang="es-PR" sz="1700" noProof="0"/>
                        <a:t>Viajero</a:t>
                      </a:r>
                    </a:p>
                  </a:txBody>
                  <a:tcPr marL="88831" marR="88831" marT="44415" marB="44415"/>
                </a:tc>
                <a:tc>
                  <a:txBody>
                    <a:bodyPr/>
                    <a:lstStyle/>
                    <a:p>
                      <a:r>
                        <a:rPr lang="es-PR" sz="1700" noProof="0"/>
                        <a:t>Autorización</a:t>
                      </a:r>
                    </a:p>
                  </a:txBody>
                  <a:tcPr marL="88831" marR="88831" marT="44415" marB="44415"/>
                </a:tc>
                <a:extLst>
                  <a:ext uri="{0D108BD9-81ED-4DB2-BD59-A6C34878D82A}">
                    <a16:rowId xmlns:a16="http://schemas.microsoft.com/office/drawing/2014/main" val="879757063"/>
                  </a:ext>
                </a:extLst>
              </a:tr>
              <a:tr h="390855">
                <a:tc>
                  <a:txBody>
                    <a:bodyPr/>
                    <a:lstStyle/>
                    <a:p>
                      <a:r>
                        <a:rPr lang="es-PR" sz="1700" noProof="0"/>
                        <a:t>Presidente (cónyuge)</a:t>
                      </a:r>
                    </a:p>
                  </a:txBody>
                  <a:tcPr marL="88831" marR="88831" marT="44415" marB="44415"/>
                </a:tc>
                <a:tc>
                  <a:txBody>
                    <a:bodyPr/>
                    <a:lstStyle/>
                    <a:p>
                      <a:r>
                        <a:rPr lang="es-PR" sz="1700" noProof="0"/>
                        <a:t>Presidente(a) JG (consulta a comité ejecutivo para cónyuge)</a:t>
                      </a:r>
                    </a:p>
                  </a:txBody>
                  <a:tcPr marL="88831" marR="88831" marT="44415" marB="44415"/>
                </a:tc>
                <a:extLst>
                  <a:ext uri="{0D108BD9-81ED-4DB2-BD59-A6C34878D82A}">
                    <a16:rowId xmlns:a16="http://schemas.microsoft.com/office/drawing/2014/main" val="3562400068"/>
                  </a:ext>
                </a:extLst>
              </a:tr>
              <a:tr h="390855">
                <a:tc>
                  <a:txBody>
                    <a:bodyPr/>
                    <a:lstStyle/>
                    <a:p>
                      <a:r>
                        <a:rPr lang="es-PR" sz="1700" noProof="0"/>
                        <a:t>Rectores (cónyuge) </a:t>
                      </a:r>
                    </a:p>
                  </a:txBody>
                  <a:tcPr marL="88831" marR="88831" marT="44415" marB="44415"/>
                </a:tc>
                <a:tc>
                  <a:txBody>
                    <a:bodyPr/>
                    <a:lstStyle/>
                    <a:p>
                      <a:r>
                        <a:rPr lang="es-PR" sz="1700" noProof="0"/>
                        <a:t>Presidente(consulta a comité ejecutivo JG para cónyuge)</a:t>
                      </a:r>
                    </a:p>
                  </a:txBody>
                  <a:tcPr marL="88831" marR="88831" marT="44415" marB="44415"/>
                </a:tc>
                <a:extLst>
                  <a:ext uri="{0D108BD9-81ED-4DB2-BD59-A6C34878D82A}">
                    <a16:rowId xmlns:a16="http://schemas.microsoft.com/office/drawing/2014/main" val="2105654795"/>
                  </a:ext>
                </a:extLst>
              </a:tr>
              <a:tr h="390855">
                <a:tc>
                  <a:txBody>
                    <a:bodyPr/>
                    <a:lstStyle/>
                    <a:p>
                      <a:r>
                        <a:rPr lang="es-PR" sz="1700" noProof="0"/>
                        <a:t>Miembros JG y empleados JG</a:t>
                      </a:r>
                    </a:p>
                  </a:txBody>
                  <a:tcPr marL="88831" marR="88831" marT="44415" marB="44415"/>
                </a:tc>
                <a:tc>
                  <a:txBody>
                    <a:bodyPr/>
                    <a:lstStyle/>
                    <a:p>
                      <a:r>
                        <a:rPr lang="es-PR" sz="1700" noProof="0"/>
                        <a:t>Presidente JG</a:t>
                      </a:r>
                    </a:p>
                  </a:txBody>
                  <a:tcPr marL="88831" marR="88831" marT="44415" marB="44415"/>
                </a:tc>
                <a:extLst>
                  <a:ext uri="{0D108BD9-81ED-4DB2-BD59-A6C34878D82A}">
                    <a16:rowId xmlns:a16="http://schemas.microsoft.com/office/drawing/2014/main" val="3951180598"/>
                  </a:ext>
                </a:extLst>
              </a:tr>
              <a:tr h="923839">
                <a:tc>
                  <a:txBody>
                    <a:bodyPr/>
                    <a:lstStyle/>
                    <a:p>
                      <a:r>
                        <a:rPr lang="es-PR" sz="1700" noProof="0"/>
                        <a:t>Empleados Unidades y AC</a:t>
                      </a:r>
                    </a:p>
                  </a:txBody>
                  <a:tcPr marL="88831" marR="88831" marT="44415" marB="44415"/>
                </a:tc>
                <a:tc>
                  <a:txBody>
                    <a:bodyPr/>
                    <a:lstStyle/>
                    <a:p>
                      <a:r>
                        <a:rPr lang="es-PR" sz="1700" noProof="0"/>
                        <a:t>Autoridad Nominadora o </a:t>
                      </a:r>
                      <a:r>
                        <a:rPr lang="es-PR" sz="1700" i="1" noProof="0"/>
                        <a:t>“directores de Oficinas, decanos y directores de Departamentos</a:t>
                      </a:r>
                      <a:r>
                        <a:rPr lang="es-PR" sz="1700" noProof="0"/>
                        <a:t>” de acuerdo a quien corresponda el gasto. </a:t>
                      </a:r>
                    </a:p>
                  </a:txBody>
                  <a:tcPr marL="88831" marR="88831" marT="44415" marB="44415"/>
                </a:tc>
                <a:extLst>
                  <a:ext uri="{0D108BD9-81ED-4DB2-BD59-A6C34878D82A}">
                    <a16:rowId xmlns:a16="http://schemas.microsoft.com/office/drawing/2014/main" val="3391630799"/>
                  </a:ext>
                </a:extLst>
              </a:tr>
              <a:tr h="657347">
                <a:tc>
                  <a:txBody>
                    <a:bodyPr/>
                    <a:lstStyle/>
                    <a:p>
                      <a:r>
                        <a:rPr lang="es-PR" sz="1700" noProof="0" dirty="0"/>
                        <a:t>Personal/Viajes pagados por Proyectos subvencionados</a:t>
                      </a:r>
                    </a:p>
                  </a:txBody>
                  <a:tcPr marL="88831" marR="88831" marT="44415" marB="44415"/>
                </a:tc>
                <a:tc>
                  <a:txBody>
                    <a:bodyPr/>
                    <a:lstStyle/>
                    <a:p>
                      <a:r>
                        <a:rPr lang="es-PR" sz="1700" noProof="0"/>
                        <a:t>PI del Proyecto. </a:t>
                      </a:r>
                    </a:p>
                  </a:txBody>
                  <a:tcPr marL="88831" marR="88831" marT="44415" marB="44415"/>
                </a:tc>
                <a:extLst>
                  <a:ext uri="{0D108BD9-81ED-4DB2-BD59-A6C34878D82A}">
                    <a16:rowId xmlns:a16="http://schemas.microsoft.com/office/drawing/2014/main" val="2236941263"/>
                  </a:ext>
                </a:extLst>
              </a:tr>
              <a:tr h="390855">
                <a:tc>
                  <a:txBody>
                    <a:bodyPr/>
                    <a:lstStyle/>
                    <a:p>
                      <a:r>
                        <a:rPr lang="es-PR" sz="1700" noProof="0"/>
                        <a:t>PI Proyecto subvencionado</a:t>
                      </a:r>
                    </a:p>
                  </a:txBody>
                  <a:tcPr marL="88831" marR="88831" marT="44415" marB="44415"/>
                </a:tc>
                <a:tc>
                  <a:txBody>
                    <a:bodyPr/>
                    <a:lstStyle/>
                    <a:p>
                      <a:r>
                        <a:rPr lang="es-PR" sz="1700" noProof="0"/>
                        <a:t>Supervisor Inmediato del PI </a:t>
                      </a:r>
                    </a:p>
                  </a:txBody>
                  <a:tcPr marL="88831" marR="88831" marT="44415" marB="44415"/>
                </a:tc>
                <a:extLst>
                  <a:ext uri="{0D108BD9-81ED-4DB2-BD59-A6C34878D82A}">
                    <a16:rowId xmlns:a16="http://schemas.microsoft.com/office/drawing/2014/main" val="2586857061"/>
                  </a:ext>
                </a:extLst>
              </a:tr>
              <a:tr h="657347">
                <a:tc gridSpan="2">
                  <a:txBody>
                    <a:bodyPr/>
                    <a:lstStyle/>
                    <a:p>
                      <a:pPr algn="ctr"/>
                      <a:r>
                        <a:rPr lang="es-PR" sz="1700" b="1" noProof="0" dirty="0"/>
                        <a:t>Los funcionarios que tienen potestad de aprobar viajes podrán delegar por escrito esta responsabilidad. </a:t>
                      </a:r>
                    </a:p>
                  </a:txBody>
                  <a:tcPr marL="88831" marR="88831" marT="44415" marB="44415"/>
                </a:tc>
                <a:tc hMerge="1">
                  <a:txBody>
                    <a:bodyPr/>
                    <a:lstStyle/>
                    <a:p>
                      <a:endParaRPr lang="es-PR" noProof="0" dirty="0"/>
                    </a:p>
                  </a:txBody>
                  <a:tcPr/>
                </a:tc>
                <a:extLst>
                  <a:ext uri="{0D108BD9-81ED-4DB2-BD59-A6C34878D82A}">
                    <a16:rowId xmlns:a16="http://schemas.microsoft.com/office/drawing/2014/main" val="1888327410"/>
                  </a:ext>
                </a:extLst>
              </a:tr>
            </a:tbl>
          </a:graphicData>
        </a:graphic>
      </p:graphicFrame>
    </p:spTree>
    <p:extLst>
      <p:ext uri="{BB962C8B-B14F-4D97-AF65-F5344CB8AC3E}">
        <p14:creationId xmlns:p14="http://schemas.microsoft.com/office/powerpoint/2010/main" val="1086517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C360B6-0635-4561-A505-25BF32EEF333}"/>
              </a:ext>
            </a:extLst>
          </p:cNvPr>
          <p:cNvSpPr>
            <a:spLocks noGrp="1"/>
          </p:cNvSpPr>
          <p:nvPr>
            <p:ph type="title"/>
          </p:nvPr>
        </p:nvSpPr>
        <p:spPr>
          <a:xfrm>
            <a:off x="826396" y="586855"/>
            <a:ext cx="4230100" cy="3387497"/>
          </a:xfrm>
        </p:spPr>
        <p:txBody>
          <a:bodyPr anchor="b">
            <a:normAutofit/>
          </a:bodyPr>
          <a:lstStyle/>
          <a:p>
            <a:pPr algn="r"/>
            <a:r>
              <a:rPr lang="es-PR" sz="4000">
                <a:solidFill>
                  <a:srgbClr val="FFFFFF"/>
                </a:solidFill>
              </a:rPr>
              <a:t>Orden de viaje (articulo IX)</a:t>
            </a:r>
          </a:p>
        </p:txBody>
      </p:sp>
      <p:sp>
        <p:nvSpPr>
          <p:cNvPr id="3" name="Content Placeholder 2">
            <a:extLst>
              <a:ext uri="{FF2B5EF4-FFF2-40B4-BE49-F238E27FC236}">
                <a16:creationId xmlns:a16="http://schemas.microsoft.com/office/drawing/2014/main" id="{1314E696-9D65-422A-B5EA-3F0894C8C282}"/>
              </a:ext>
            </a:extLst>
          </p:cNvPr>
          <p:cNvSpPr>
            <a:spLocks noGrp="1"/>
          </p:cNvSpPr>
          <p:nvPr>
            <p:ph idx="1"/>
          </p:nvPr>
        </p:nvSpPr>
        <p:spPr>
          <a:xfrm>
            <a:off x="6503158" y="649480"/>
            <a:ext cx="4862447" cy="5546047"/>
          </a:xfrm>
        </p:spPr>
        <p:txBody>
          <a:bodyPr anchor="ctr">
            <a:normAutofit/>
          </a:bodyPr>
          <a:lstStyle/>
          <a:p>
            <a:r>
              <a:rPr lang="es-PR" sz="3200" b="0" i="1" u="none" strike="noStrike" baseline="0" dirty="0">
                <a:latin typeface="Times New Roman" panose="02020603050405020304" pitchFamily="18" charset="0"/>
              </a:rPr>
              <a:t>“</a:t>
            </a:r>
            <a:r>
              <a:rPr lang="es-PR" sz="3200" b="1" i="1" u="none" strike="noStrike" baseline="0" dirty="0">
                <a:latin typeface="Times New Roman" panose="02020603050405020304" pitchFamily="18" charset="0"/>
              </a:rPr>
              <a:t>Previo al viaje </a:t>
            </a:r>
            <a:r>
              <a:rPr lang="es-PR" sz="3200" b="0" i="1" u="none" strike="noStrike" baseline="0" dirty="0">
                <a:latin typeface="Times New Roman" panose="02020603050405020304" pitchFamily="18" charset="0"/>
              </a:rPr>
              <a:t>y a que se </a:t>
            </a:r>
            <a:r>
              <a:rPr lang="es-PR" sz="3200" b="1" i="1" u="none" strike="noStrike" baseline="0" dirty="0">
                <a:latin typeface="Times New Roman" panose="02020603050405020304" pitchFamily="18" charset="0"/>
              </a:rPr>
              <a:t>incurra en los gastos </a:t>
            </a:r>
            <a:r>
              <a:rPr lang="es-PR" sz="3200" b="0" i="1" u="none" strike="noStrike" baseline="0" dirty="0">
                <a:latin typeface="Times New Roman" panose="02020603050405020304" pitchFamily="18" charset="0"/>
              </a:rPr>
              <a:t>relacionados, se emitirá una autorización de orden de viaje. Esta autorización es </a:t>
            </a:r>
            <a:r>
              <a:rPr lang="es-PR" sz="3200" b="1" i="1" u="none" strike="noStrike" baseline="0" dirty="0">
                <a:latin typeface="Times New Roman" panose="02020603050405020304" pitchFamily="18" charset="0"/>
              </a:rPr>
              <a:t>requisito</a:t>
            </a:r>
            <a:r>
              <a:rPr lang="es-PR" sz="3200" b="0" i="1" u="none" strike="noStrike" baseline="0" dirty="0">
                <a:latin typeface="Times New Roman" panose="02020603050405020304" pitchFamily="18" charset="0"/>
              </a:rPr>
              <a:t> para que se pueda emitir el pago o reembolso de los gastos de viaje.”</a:t>
            </a:r>
          </a:p>
        </p:txBody>
      </p:sp>
    </p:spTree>
    <p:extLst>
      <p:ext uri="{BB962C8B-B14F-4D97-AF65-F5344CB8AC3E}">
        <p14:creationId xmlns:p14="http://schemas.microsoft.com/office/powerpoint/2010/main" val="1757798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1730</Words>
  <Application>Microsoft Office PowerPoint</Application>
  <PresentationFormat>Widescreen</PresentationFormat>
  <Paragraphs>139</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Reglamento de Gastos de viaje de la Universidad de Puerto Rico </vt:lpstr>
      <vt:lpstr>Objetivos</vt:lpstr>
      <vt:lpstr>Razones para enmiendas</vt:lpstr>
      <vt:lpstr>Certificación 65 2020 – 2021 </vt:lpstr>
      <vt:lpstr>Aplicación (artículo V)</vt:lpstr>
      <vt:lpstr>Definiciones (artículo VI) </vt:lpstr>
      <vt:lpstr>Autorización (artículo VII) </vt:lpstr>
      <vt:lpstr>Autorizaciones (cont)</vt:lpstr>
      <vt:lpstr>Orden de viaje (articulo IX)</vt:lpstr>
      <vt:lpstr>Orden de viaje (cont) </vt:lpstr>
      <vt:lpstr>Orden de viaje (cont) </vt:lpstr>
      <vt:lpstr>Dietas y millaje Puerto Rico</vt:lpstr>
      <vt:lpstr>Dietas fuera de Puerto Rico </vt:lpstr>
      <vt:lpstr>Dietas fuera de Puerto Rico </vt:lpstr>
      <vt:lpstr>Transportación Aérea</vt:lpstr>
      <vt:lpstr>Transportación Terrestre (fuera de Puerto Rico) </vt:lpstr>
      <vt:lpstr>Alojamiento</vt:lpstr>
      <vt:lpstr>Liquidación:  Si hubo anticipo </vt:lpstr>
      <vt:lpstr>Artículo XX – gastos de viaje en participación de actividades atléticas, sociales o culturales y de otras actividades universitarias</vt:lpstr>
      <vt:lpstr>Nuevos formularios en PDF para transacciones de viajes A partir del 1 de julio de 2022 no se aceptarán mas transacciones en los formularios anteriores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Reglamento de Gastos de viaje de la Universidad de Puerto Rico</dc:title>
  <dc:creator>Ana M Feliciano-Delgado</dc:creator>
  <cp:lastModifiedBy>Lizzette M De La Cruz Baez</cp:lastModifiedBy>
  <cp:revision>2</cp:revision>
  <dcterms:created xsi:type="dcterms:W3CDTF">2022-05-04T13:01:39Z</dcterms:created>
  <dcterms:modified xsi:type="dcterms:W3CDTF">2022-08-16T11:59:24Z</dcterms:modified>
</cp:coreProperties>
</file>